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2" r:id="rId3"/>
    <p:sldId id="263" r:id="rId4"/>
    <p:sldId id="257" r:id="rId5"/>
    <p:sldId id="279" r:id="rId6"/>
    <p:sldId id="280" r:id="rId7"/>
    <p:sldId id="285" r:id="rId8"/>
    <p:sldId id="288" r:id="rId9"/>
    <p:sldId id="282" r:id="rId10"/>
    <p:sldId id="283" r:id="rId11"/>
    <p:sldId id="286" r:id="rId12"/>
    <p:sldId id="289" r:id="rId13"/>
    <p:sldId id="284" r:id="rId14"/>
    <p:sldId id="290" r:id="rId15"/>
    <p:sldId id="291" r:id="rId16"/>
    <p:sldId id="313" r:id="rId17"/>
    <p:sldId id="293" r:id="rId18"/>
    <p:sldId id="295" r:id="rId19"/>
    <p:sldId id="294" r:id="rId20"/>
    <p:sldId id="296" r:id="rId21"/>
    <p:sldId id="298" r:id="rId22"/>
    <p:sldId id="315"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4660"/>
  </p:normalViewPr>
  <p:slideViewPr>
    <p:cSldViewPr snapToGrid="0">
      <p:cViewPr varScale="1">
        <p:scale>
          <a:sx n="75" d="100"/>
          <a:sy n="75" d="100"/>
        </p:scale>
        <p:origin x="114" y="90"/>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635" y="2349500"/>
            <a:ext cx="12192635" cy="4199890"/>
          </a:xfrm>
          <a:prstGeom prst="rect">
            <a:avLst/>
          </a:prstGeom>
          <a:noFill/>
        </p:spPr>
        <p:txBody>
          <a:bodyPr wrap="square" rtlCol="0" anchor="t">
            <a:spAutoFit/>
          </a:bodyPr>
          <a:lstStyle/>
          <a:p>
            <a:pPr fontAlgn="auto">
              <a:spcBef>
                <a:spcPts val="600"/>
              </a:spcBef>
            </a:pPr>
            <a:r>
              <a:rPr lang="en-US" altLang="zh-CN" sz="2800">
                <a:latin typeface="华文中宋" panose="02010600040101010101" charset="-122"/>
                <a:ea typeface="华文中宋" panose="02010600040101010101" charset="-122"/>
                <a:cs typeface="华文中宋" panose="02010600040101010101" charset="-122"/>
                <a:sym typeface="+mn-ea"/>
              </a:rPr>
              <a:t>        </a:t>
            </a:r>
            <a:r>
              <a:rPr lang="zh-CN" altLang="en-US" sz="2800">
                <a:latin typeface="华文中宋" panose="02010600040101010101" charset="-122"/>
                <a:ea typeface="华文中宋" panose="02010600040101010101" charset="-122"/>
                <a:cs typeface="华文中宋" panose="02010600040101010101" charset="-122"/>
                <a:sym typeface="+mn-ea"/>
              </a:rPr>
              <a:t>“搭配不当”是高考试题设置语病选项的“</a:t>
            </a:r>
            <a:r>
              <a:rPr lang="zh-CN" altLang="en-US" sz="2800">
                <a:solidFill>
                  <a:srgbClr val="FF0000"/>
                </a:solidFill>
                <a:latin typeface="华文中宋" panose="02010600040101010101" charset="-122"/>
                <a:ea typeface="华文中宋" panose="02010600040101010101" charset="-122"/>
                <a:cs typeface="华文中宋" panose="02010600040101010101" charset="-122"/>
                <a:sym typeface="+mn-ea"/>
              </a:rPr>
              <a:t>大户</a:t>
            </a:r>
            <a:r>
              <a:rPr lang="zh-CN" altLang="en-US" sz="2800">
                <a:latin typeface="华文中宋" panose="02010600040101010101" charset="-122"/>
                <a:ea typeface="华文中宋" panose="02010600040101010101" charset="-122"/>
                <a:cs typeface="华文中宋" panose="02010600040101010101" charset="-122"/>
                <a:sym typeface="+mn-ea"/>
              </a:rPr>
              <a:t>”，在近十年各地高考试卷中</a:t>
            </a:r>
            <a:r>
              <a:rPr lang="zh-CN" altLang="en-US" sz="2800">
                <a:solidFill>
                  <a:srgbClr val="FF0000"/>
                </a:solidFill>
                <a:latin typeface="华文中宋" panose="02010600040101010101" charset="-122"/>
                <a:ea typeface="华文中宋" panose="02010600040101010101" charset="-122"/>
                <a:cs typeface="华文中宋" panose="02010600040101010101" charset="-122"/>
                <a:sym typeface="+mn-ea"/>
              </a:rPr>
              <a:t>所占比例最大</a:t>
            </a:r>
            <a:r>
              <a:rPr lang="zh-CN" altLang="en-US" sz="2800">
                <a:latin typeface="华文中宋" panose="02010600040101010101" charset="-122"/>
                <a:ea typeface="华文中宋" panose="02010600040101010101" charset="-122"/>
                <a:cs typeface="华文中宋" panose="02010600040101010101" charset="-122"/>
                <a:sym typeface="+mn-ea"/>
              </a:rPr>
              <a:t>，其中</a:t>
            </a:r>
            <a:r>
              <a:rPr lang="zh-CN" altLang="en-US" sz="2800">
                <a:solidFill>
                  <a:srgbClr val="FF0000"/>
                </a:solidFill>
                <a:latin typeface="华文中宋" panose="02010600040101010101" charset="-122"/>
                <a:ea typeface="华文中宋" panose="02010600040101010101" charset="-122"/>
                <a:cs typeface="华文中宋" panose="02010600040101010101" charset="-122"/>
                <a:sym typeface="+mn-ea"/>
              </a:rPr>
              <a:t>主干搭配</a:t>
            </a:r>
            <a:r>
              <a:rPr lang="zh-CN" altLang="en-US" sz="2800">
                <a:latin typeface="华文中宋" panose="02010600040101010101" charset="-122"/>
                <a:ea typeface="华文中宋" panose="02010600040101010101" charset="-122"/>
                <a:cs typeface="华文中宋" panose="02010600040101010101" charset="-122"/>
                <a:sym typeface="+mn-ea"/>
              </a:rPr>
              <a:t>是否得当是考查的</a:t>
            </a:r>
            <a:r>
              <a:rPr lang="zh-CN" altLang="en-US" sz="2800">
                <a:solidFill>
                  <a:srgbClr val="FF0000"/>
                </a:solidFill>
                <a:latin typeface="华文中宋" panose="02010600040101010101" charset="-122"/>
                <a:ea typeface="华文中宋" panose="02010600040101010101" charset="-122"/>
                <a:cs typeface="华文中宋" panose="02010600040101010101" charset="-122"/>
                <a:sym typeface="+mn-ea"/>
              </a:rPr>
              <a:t>重点</a:t>
            </a:r>
            <a:r>
              <a:rPr lang="zh-CN" altLang="en-US" sz="2800">
                <a:latin typeface="华文中宋" panose="02010600040101010101" charset="-122"/>
                <a:ea typeface="华文中宋" panose="02010600040101010101" charset="-122"/>
                <a:cs typeface="华文中宋" panose="02010600040101010101" charset="-122"/>
                <a:sym typeface="+mn-ea"/>
              </a:rPr>
              <a:t>。</a:t>
            </a:r>
          </a:p>
          <a:p>
            <a:pPr fontAlgn="auto">
              <a:spcBef>
                <a:spcPts val="600"/>
              </a:spcBef>
            </a:pPr>
            <a:r>
              <a:rPr lang="en-US" altLang="zh-CN" sz="2800" smtClean="0">
                <a:latin typeface="华文中宋" panose="02010600040101010101" charset="-122"/>
                <a:ea typeface="华文中宋" panose="02010600040101010101" charset="-122"/>
                <a:cs typeface="华文中宋" panose="02010600040101010101" charset="-122"/>
                <a:sym typeface="+mn-ea"/>
              </a:rPr>
              <a:t>        </a:t>
            </a:r>
            <a:r>
              <a:rPr lang="zh-CN" altLang="en-US" sz="2800" smtClean="0">
                <a:gradFill>
                  <a:gsLst>
                    <a:gs pos="0">
                      <a:srgbClr val="14CD68"/>
                    </a:gs>
                    <a:gs pos="100000">
                      <a:srgbClr val="035C7D"/>
                    </a:gs>
                  </a:gsLst>
                  <a:lin scaled="0"/>
                </a:gradFill>
                <a:latin typeface="华文中宋" panose="02010600040101010101" charset="-122"/>
                <a:ea typeface="华文中宋" panose="02010600040101010101" charset="-122"/>
                <a:cs typeface="华文中宋" panose="02010600040101010101" charset="-122"/>
                <a:sym typeface="+mn-ea"/>
              </a:rPr>
              <a:t>高考频率</a:t>
            </a:r>
            <a:r>
              <a:rPr lang="zh-CN" altLang="en-US" sz="2800" smtClean="0">
                <a:latin typeface="华文中宋" panose="02010600040101010101" charset="-122"/>
                <a:ea typeface="华文中宋" panose="02010600040101010101" charset="-122"/>
                <a:cs typeface="华文中宋" panose="02010600040101010101" charset="-122"/>
                <a:sym typeface="+mn-ea"/>
              </a:rPr>
              <a:t>：</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2021</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新</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Ⅰ</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卷、</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2021</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新</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Ⅱ</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卷</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处、</a:t>
            </a:r>
            <a:r>
              <a:rPr lang="en-US" altLang="zh-CN" sz="2800" b="1" smtClean="0">
                <a:solidFill>
                  <a:schemeClr val="tx1"/>
                </a:solidFill>
                <a:latin typeface="华文中宋" panose="02010600040101010101" charset="-122"/>
                <a:ea typeface="华文中宋" panose="02010600040101010101" charset="-122"/>
                <a:cs typeface="华文中宋" panose="02010600040101010101" charset="-122"/>
                <a:sym typeface="+mn-ea"/>
              </a:rPr>
              <a:t>2021·</a:t>
            </a:r>
            <a:r>
              <a:rPr lang="zh-CN" altLang="en-US" sz="2800" b="1" smtClean="0">
                <a:solidFill>
                  <a:schemeClr val="tx1"/>
                </a:solidFill>
                <a:latin typeface="华文中宋" panose="02010600040101010101" charset="-122"/>
                <a:ea typeface="华文中宋" panose="02010600040101010101" charset="-122"/>
                <a:cs typeface="华文中宋" panose="02010600040101010101" charset="-122"/>
                <a:sym typeface="+mn-ea"/>
              </a:rPr>
              <a:t>乙卷、</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2020</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新</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Ⅰ</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卷</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项、</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 2020</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新</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Ⅱ</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卷</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项、</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2020·Ⅰ</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 2020·Ⅲ</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 2019·Ⅰ</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2019·Ⅱ</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2018·Ⅰ</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2017·Ⅰ</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2017·Ⅱ</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2017·Ⅲ</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2016·Ⅰ</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2016·Ⅱ</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2014·Ⅰ</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2013·Ⅰ</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2012</a:t>
            </a:r>
            <a:r>
              <a:rPr lang="zh-CN" altLang="en-US"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2011</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卷</a:t>
            </a:r>
            <a:r>
              <a:rPr lang="en-US" altLang="zh-CN"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2</a:t>
            </a:r>
            <a:r>
              <a:rPr lang="zh-CN" altLang="en-US" sz="2800" u="wavyHeavy" smtClean="0">
                <a:solidFill>
                  <a:schemeClr val="tx1"/>
                </a:solidFill>
                <a:uFill>
                  <a:solidFill>
                    <a:schemeClr val="accent6">
                      <a:lumMod val="75000"/>
                    </a:schemeClr>
                  </a:solidFill>
                </a:uFill>
                <a:latin typeface="华文中宋" panose="02010600040101010101" charset="-122"/>
                <a:ea typeface="华文中宋" panose="02010600040101010101" charset="-122"/>
                <a:cs typeface="华文中宋" panose="02010600040101010101" charset="-122"/>
                <a:sym typeface="+mn-ea"/>
              </a:rPr>
              <a:t>项</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altLang="zh-CN" sz="2800" u="sng" smtClean="0">
                <a:solidFill>
                  <a:schemeClr val="tx1"/>
                </a:solidFill>
                <a:latin typeface="华文中宋" panose="02010600040101010101" charset="-122"/>
                <a:ea typeface="华文中宋" panose="02010600040101010101" charset="-122"/>
                <a:cs typeface="华文中宋" panose="02010600040101010101" charset="-122"/>
                <a:sym typeface="+mn-ea"/>
              </a:rPr>
              <a:t>23</a:t>
            </a:r>
            <a:r>
              <a:rPr lang="zh-CN" altLang="en-US" sz="2800" u="sng" smtClean="0">
                <a:solidFill>
                  <a:schemeClr val="tx1"/>
                </a:solidFill>
                <a:latin typeface="华文中宋" panose="02010600040101010101" charset="-122"/>
                <a:ea typeface="华文中宋" panose="02010600040101010101" charset="-122"/>
                <a:cs typeface="华文中宋" panose="02010600040101010101" charset="-122"/>
                <a:sym typeface="+mn-ea"/>
              </a:rPr>
              <a:t>次</a:t>
            </a:r>
            <a:r>
              <a:rPr lang="en-US" altLang="zh-CN" sz="2800" smtClean="0">
                <a:solidFill>
                  <a:schemeClr val="tx1"/>
                </a:solidFill>
                <a:latin typeface="华文中宋" panose="02010600040101010101" charset="-122"/>
                <a:ea typeface="华文中宋" panose="02010600040101010101" charset="-122"/>
                <a:cs typeface="华文中宋" panose="02010600040101010101" charset="-122"/>
                <a:sym typeface="+mn-ea"/>
              </a:rPr>
              <a:t>)</a:t>
            </a:r>
            <a:endParaRPr lang="en-US" altLang="zh-CN" sz="2800">
              <a:solidFill>
                <a:schemeClr val="tx1"/>
              </a:solidFill>
              <a:latin typeface="华文中宋" panose="02010600040101010101" charset="-122"/>
              <a:ea typeface="华文中宋" panose="02010600040101010101" charset="-122"/>
              <a:cs typeface="华文中宋" panose="02010600040101010101" charset="-122"/>
            </a:endParaRPr>
          </a:p>
          <a:p>
            <a:pPr fontAlgn="auto">
              <a:spcBef>
                <a:spcPts val="600"/>
              </a:spcBef>
            </a:pPr>
            <a:r>
              <a:rPr lang="en-US" altLang="zh-CN" sz="2800">
                <a:latin typeface="华文中宋" panose="02010600040101010101" charset="-122"/>
                <a:ea typeface="华文中宋" panose="02010600040101010101" charset="-122"/>
                <a:cs typeface="华文中宋" panose="02010600040101010101" charset="-122"/>
                <a:sym typeface="+mn-ea"/>
              </a:rPr>
              <a:t>        </a:t>
            </a:r>
            <a:r>
              <a:rPr lang="zh-CN" altLang="en-US" sz="2800">
                <a:latin typeface="华文中宋" panose="02010600040101010101" charset="-122"/>
                <a:ea typeface="华文中宋" panose="02010600040101010101" charset="-122"/>
                <a:cs typeface="华文中宋" panose="02010600040101010101" charset="-122"/>
                <a:sym typeface="+mn-ea"/>
              </a:rPr>
              <a:t>了解一定的</a:t>
            </a:r>
            <a:r>
              <a:rPr lang="zh-CN" altLang="en-US" sz="2800">
                <a:solidFill>
                  <a:srgbClr val="FF0000"/>
                </a:solidFill>
                <a:latin typeface="华文中宋" panose="02010600040101010101" charset="-122"/>
                <a:ea typeface="华文中宋" panose="02010600040101010101" charset="-122"/>
                <a:cs typeface="华文中宋" panose="02010600040101010101" charset="-122"/>
                <a:sym typeface="+mn-ea"/>
              </a:rPr>
              <a:t>语法知识</a:t>
            </a:r>
            <a:r>
              <a:rPr lang="zh-CN" altLang="en-US" sz="2800">
                <a:latin typeface="华文中宋" panose="02010600040101010101" charset="-122"/>
                <a:ea typeface="华文中宋" panose="02010600040101010101" charset="-122"/>
                <a:cs typeface="华文中宋" panose="02010600040101010101" charset="-122"/>
                <a:sym typeface="+mn-ea"/>
              </a:rPr>
              <a:t>，能够正确地提取句子的主干是辨析此类语病的基础。</a:t>
            </a:r>
            <a:endParaRPr lang="en-US" altLang="zh-CN" sz="2800">
              <a:latin typeface="华文中宋" panose="02010600040101010101" charset="-122"/>
              <a:ea typeface="华文中宋" panose="02010600040101010101" charset="-122"/>
              <a:cs typeface="华文中宋" panose="02010600040101010101" charset="-122"/>
            </a:endParaRPr>
          </a:p>
          <a:p>
            <a:pPr fontAlgn="auto">
              <a:spcBef>
                <a:spcPts val="600"/>
              </a:spcBef>
            </a:pPr>
            <a:r>
              <a:rPr lang="zh-CN" altLang="en-US" sz="2800">
                <a:latin typeface="华文中宋" panose="02010600040101010101" charset="-122"/>
                <a:ea typeface="华文中宋" panose="02010600040101010101" charset="-122"/>
                <a:cs typeface="华文中宋" panose="02010600040101010101" charset="-122"/>
                <a:sym typeface="+mn-ea"/>
              </a:rPr>
              <a:t>        搭配不当的现象主要有：</a:t>
            </a:r>
          </a:p>
        </p:txBody>
      </p:sp>
      <p:sp>
        <p:nvSpPr>
          <p:cNvPr id="5" name="矩形 4"/>
          <p:cNvSpPr/>
          <p:nvPr/>
        </p:nvSpPr>
        <p:spPr>
          <a:xfrm>
            <a:off x="3858260" y="161290"/>
            <a:ext cx="384048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搭配不当</a:t>
            </a:r>
            <a:endParaRPr lang="en-US" altLang="zh-CN" sz="72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4115435" cy="521970"/>
          </a:xfrm>
          <a:prstGeom prst="rect">
            <a:avLst/>
          </a:prstGeom>
          <a:noFill/>
        </p:spPr>
        <p:txBody>
          <a:bodyPr wrap="none" rtlCol="0" anchor="t">
            <a:spAutoFit/>
          </a:bodyPr>
          <a:lstStyle/>
          <a:p>
            <a:r>
              <a:rPr lang="zh-CN" altLang="en-US" sz="2800" b="1">
                <a:solidFill>
                  <a:schemeClr val="tx1"/>
                </a:solidFill>
                <a:latin typeface="仿宋" panose="02010609060101010101" pitchFamily="49" charset="-122"/>
                <a:ea typeface="仿宋" panose="02010609060101010101" pitchFamily="49" charset="-122"/>
                <a:sym typeface="+mn-ea"/>
              </a:rPr>
              <a:t>④</a:t>
            </a:r>
            <a:r>
              <a:rPr lang="zh-CN" altLang="en-US" sz="2800" b="1">
                <a:solidFill>
                  <a:srgbClr val="FF0000"/>
                </a:solidFill>
                <a:latin typeface="仿宋" panose="02010609060101010101" pitchFamily="49" charset="-122"/>
                <a:ea typeface="仿宋" panose="02010609060101010101" pitchFamily="49" charset="-122"/>
                <a:sym typeface="+mn-ea"/>
              </a:rPr>
              <a:t>多</a:t>
            </a:r>
            <a:r>
              <a:rPr lang="zh-CN" altLang="en-US" sz="2800" b="1">
                <a:solidFill>
                  <a:schemeClr val="tx1"/>
                </a:solidFill>
                <a:latin typeface="仿宋" panose="02010609060101010101" pitchFamily="49" charset="-122"/>
                <a:ea typeface="仿宋" panose="02010609060101010101" pitchFamily="49" charset="-122"/>
                <a:sym typeface="+mn-ea"/>
              </a:rPr>
              <a:t>动</a:t>
            </a:r>
            <a:r>
              <a:rPr lang="zh-CN" altLang="en-US" sz="2800" b="1">
                <a:solidFill>
                  <a:srgbClr val="FF0000"/>
                </a:solidFill>
                <a:latin typeface="仿宋" panose="02010609060101010101" pitchFamily="49" charset="-122"/>
                <a:ea typeface="仿宋" panose="02010609060101010101" pitchFamily="49" charset="-122"/>
                <a:sym typeface="+mn-ea"/>
              </a:rPr>
              <a:t>多</a:t>
            </a:r>
            <a:r>
              <a:rPr lang="zh-CN" altLang="en-US" sz="2800" b="1">
                <a:solidFill>
                  <a:schemeClr val="tx1"/>
                </a:solidFill>
                <a:latin typeface="仿宋" panose="02010609060101010101" pitchFamily="49" charset="-122"/>
                <a:ea typeface="仿宋" panose="02010609060101010101" pitchFamily="49" charset="-122"/>
                <a:sym typeface="+mn-ea"/>
              </a:rPr>
              <a:t>宾</a:t>
            </a:r>
            <a:r>
              <a:rPr lang="zh-CN" altLang="en-US" sz="2800" b="1">
                <a:solidFill>
                  <a:srgbClr val="002060"/>
                </a:solidFill>
                <a:latin typeface="仿宋" panose="02010609060101010101" pitchFamily="49" charset="-122"/>
                <a:ea typeface="仿宋" panose="02010609060101010101" pitchFamily="49" charset="-122"/>
                <a:sym typeface="+mn-ea"/>
              </a:rPr>
              <a:t>（不能搭配）</a:t>
            </a:r>
            <a:endParaRPr lang="zh-CN" altLang="en-US" sz="2800"/>
          </a:p>
        </p:txBody>
      </p:sp>
      <p:sp>
        <p:nvSpPr>
          <p:cNvPr id="3" name="文本框 2"/>
          <p:cNvSpPr txBox="1"/>
          <p:nvPr/>
        </p:nvSpPr>
        <p:spPr>
          <a:xfrm>
            <a:off x="0" y="521970"/>
            <a:ext cx="12192635" cy="1953260"/>
          </a:xfrm>
          <a:prstGeom prst="rect">
            <a:avLst/>
          </a:prstGeom>
          <a:noFill/>
        </p:spPr>
        <p:txBody>
          <a:bodyPr wrap="square" rtlCol="0" anchor="t">
            <a:spAutoFit/>
          </a:bodyPr>
          <a:lstStyle/>
          <a:p>
            <a:pPr fontAlgn="auto">
              <a:spcBef>
                <a:spcPts val="600"/>
              </a:spcBef>
            </a:pPr>
            <a:r>
              <a:rPr lang="zh-CN" altLang="en-US" sz="3000">
                <a:latin typeface="幼圆" panose="02010509060101010101" charset="-122"/>
                <a:ea typeface="幼圆" panose="02010509060101010101" charset="-122"/>
                <a:cs typeface="幼圆" panose="02010509060101010101" charset="-122"/>
                <a:sym typeface="+mn-ea"/>
              </a:rPr>
              <a:t>市旅游局要求各风景区进一步加强对景区厕所、停车场的建设和管理，整治和引导不文明旅游的各种顽疾和陋习，有效提升景区的服</a:t>
            </a:r>
            <a:r>
              <a:rPr lang="zh-CN" altLang="en-US" sz="3000">
                <a:solidFill>
                  <a:schemeClr val="tx1"/>
                </a:solidFill>
                <a:latin typeface="幼圆" panose="02010509060101010101" charset="-122"/>
                <a:ea typeface="幼圆" panose="02010509060101010101" charset="-122"/>
                <a:cs typeface="幼圆" panose="02010509060101010101" charset="-122"/>
                <a:sym typeface="+mn-ea"/>
              </a:rPr>
              <a:t>务水平。</a:t>
            </a:r>
          </a:p>
          <a:p>
            <a:pPr fontAlgn="auto">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 </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「找动词，定主宾」</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整治和引导各种顽疾和陋习</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“引导”与“顽疾和陋习”搭配不当。</a:t>
            </a:r>
            <a:endParaRPr kumimoji="0" lang="zh-CN" altLang="en-US" sz="28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7" name="文本框 6"/>
          <p:cNvSpPr txBox="1"/>
          <p:nvPr/>
        </p:nvSpPr>
        <p:spPr>
          <a:xfrm>
            <a:off x="1270" y="5071110"/>
            <a:ext cx="12190730" cy="1383665"/>
          </a:xfrm>
          <a:prstGeom prst="rect">
            <a:avLst/>
          </a:prstGeom>
          <a:noFill/>
        </p:spPr>
        <p:txBody>
          <a:bodyPr wrap="square" rtlCol="0" anchor="t">
            <a:spAutoFit/>
          </a:bodyPr>
          <a:lstStyle/>
          <a:p>
            <a:r>
              <a:rPr lang="zh-CN" altLang="zh-CN" sz="2800" b="1" noProof="0">
                <a:ln>
                  <a:noFill/>
                </a:ln>
                <a:solidFill>
                  <a:srgbClr val="1D41D5"/>
                </a:solidFill>
                <a:effectLst/>
                <a:highlight>
                  <a:srgbClr val="C0C0C0"/>
                </a:highlight>
                <a:uLnTx/>
                <a:uFillTx/>
                <a:latin typeface="幼圆" panose="02010509060101010101" charset="-122"/>
                <a:ea typeface="幼圆" panose="02010509060101010101" charset="-122"/>
                <a:cs typeface="幼圆" panose="02010509060101010101" charset="-122"/>
                <a:sym typeface="+mn-ea"/>
              </a:rPr>
              <a:t>★</a:t>
            </a:r>
            <a:r>
              <a:rPr lang="zh-CN" altLang="en-US" sz="2800" b="1">
                <a:solidFill>
                  <a:srgbClr val="1D41D5"/>
                </a:solidFill>
                <a:highlight>
                  <a:srgbClr val="C0C0C0"/>
                </a:highlight>
                <a:latin typeface="幼圆" panose="02010509060101010101" charset="-122"/>
                <a:ea typeface="幼圆" panose="02010509060101010101" charset="-122"/>
                <a:cs typeface="幼圆" panose="02010509060101010101" charset="-122"/>
                <a:sym typeface="+mn-ea"/>
              </a:rPr>
              <a:t>小窍门：</a:t>
            </a:r>
            <a:r>
              <a:rPr lang="zh-CN" altLang="en-US" sz="2800">
                <a:solidFill>
                  <a:srgbClr val="1D41D5"/>
                </a:solidFill>
                <a:latin typeface="幼圆" panose="02010509060101010101" charset="-122"/>
                <a:ea typeface="幼圆" panose="02010509060101010101" charset="-122"/>
                <a:cs typeface="幼圆" panose="02010509060101010101" charset="-122"/>
                <a:sym typeface="+mn-ea"/>
              </a:rPr>
              <a:t>凡是有并列短语作谓语或宾语的，双方就必须能全面搭配，决不能有一个词同另一方搭配不了。否则，就会产生动宾不搭配的问题。注意“和”等并列词。</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TextBox 12"/>
          <p:cNvSpPr txBox="1"/>
          <p:nvPr/>
        </p:nvSpPr>
        <p:spPr>
          <a:xfrm>
            <a:off x="0" y="0"/>
            <a:ext cx="3534410"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3   </a:t>
            </a:r>
            <a:r>
              <a:rPr lang="zh-CN" altLang="en-US" sz="3600" b="1">
                <a:latin typeface="华文新魏" panose="02010800040101010101" pitchFamily="2" charset="-122"/>
                <a:ea typeface="华文新魏" panose="02010800040101010101" pitchFamily="2" charset="-122"/>
              </a:rPr>
              <a:t>主宾搭配不当</a:t>
            </a:r>
          </a:p>
        </p:txBody>
      </p:sp>
      <p:sp>
        <p:nvSpPr>
          <p:cNvPr id="3" name="文本框 2"/>
          <p:cNvSpPr txBox="1"/>
          <p:nvPr/>
        </p:nvSpPr>
        <p:spPr>
          <a:xfrm>
            <a:off x="0" y="756920"/>
            <a:ext cx="12192635" cy="2384425"/>
          </a:xfrm>
          <a:prstGeom prst="rect">
            <a:avLst/>
          </a:prstGeom>
          <a:noFill/>
        </p:spPr>
        <p:txBody>
          <a:bodyPr wrap="square" rtlCol="0" anchor="t">
            <a:spAutoFit/>
          </a:bodyPr>
          <a:lstStyle/>
          <a:p>
            <a:r>
              <a:rPr lang="en-US" altLang="zh-CN" sz="2000" smtClean="0">
                <a:solidFill>
                  <a:srgbClr val="0000CC"/>
                </a:solidFill>
                <a:latin typeface="幼圆" panose="02010509060101010101" charset="-122"/>
                <a:ea typeface="幼圆" panose="02010509060101010101" charset="-122"/>
                <a:cs typeface="幼圆" panose="02010509060101010101" charset="-122"/>
                <a:sym typeface="+mn-ea"/>
              </a:rPr>
              <a:t>[</a:t>
            </a:r>
            <a:r>
              <a:rPr lang="en-US" altLang="zh-CN" sz="2000" b="1" smtClean="0">
                <a:solidFill>
                  <a:srgbClr val="0000CC"/>
                </a:solidFill>
                <a:latin typeface="幼圆" panose="02010509060101010101" charset="-122"/>
                <a:ea typeface="幼圆" panose="02010509060101010101" charset="-122"/>
                <a:cs typeface="幼圆" panose="02010509060101010101" charset="-122"/>
                <a:sym typeface="+mn-ea"/>
              </a:rPr>
              <a:t>2021·</a:t>
            </a:r>
            <a:r>
              <a:rPr lang="zh-CN" altLang="en-US" sz="2000" b="1" smtClean="0">
                <a:solidFill>
                  <a:srgbClr val="0000CC"/>
                </a:solidFill>
                <a:latin typeface="幼圆" panose="02010509060101010101" charset="-122"/>
                <a:ea typeface="幼圆" panose="02010509060101010101" charset="-122"/>
                <a:cs typeface="幼圆" panose="02010509060101010101" charset="-122"/>
                <a:sym typeface="+mn-ea"/>
              </a:rPr>
              <a:t>乙卷改编</a:t>
            </a:r>
            <a:r>
              <a:rPr lang="en-US" altLang="zh-CN" sz="2000" smtClean="0">
                <a:solidFill>
                  <a:srgbClr val="0000CC"/>
                </a:solidFill>
                <a:latin typeface="幼圆" panose="02010509060101010101" charset="-122"/>
                <a:ea typeface="幼圆" panose="02010509060101010101" charset="-122"/>
                <a:cs typeface="幼圆" panose="02010509060101010101" charset="-122"/>
                <a:sym typeface="+mn-ea"/>
              </a:rPr>
              <a:t>]</a:t>
            </a:r>
            <a:r>
              <a:rPr lang="zh-CN" altLang="en-US" sz="3000">
                <a:latin typeface="幼圆" panose="02010509060101010101" charset="-122"/>
                <a:ea typeface="幼圆" panose="02010509060101010101" charset="-122"/>
                <a:cs typeface="幼圆" panose="02010509060101010101" charset="-122"/>
                <a:sym typeface="+mn-ea"/>
              </a:rPr>
              <a:t>空间和时间由于不断压缩，大大增强了互动性，</a:t>
            </a:r>
            <a:r>
              <a:rPr lang="zh-CN" altLang="en-US" sz="3000">
                <a:latin typeface="幼圆" panose="02010509060101010101" charset="-122"/>
                <a:ea typeface="幼圆" panose="02010509060101010101" charset="-122"/>
                <a:cs typeface="仿宋" panose="02010609060101010101" pitchFamily="49" charset="-122"/>
                <a:sym typeface="+mn-ea"/>
              </a:rPr>
              <a:t>社会交往效率得到显著提高</a:t>
            </a:r>
            <a:r>
              <a:rPr lang="zh-CN" altLang="en-US" sz="3000">
                <a:latin typeface="幼圆" panose="02010509060101010101" charset="-122"/>
                <a:ea typeface="幼圆" panose="02010509060101010101" charset="-122"/>
                <a:cs typeface="幼圆" panose="02010509060101010101" charset="-122"/>
                <a:sym typeface="+mn-ea"/>
              </a:rPr>
              <a:t>。</a:t>
            </a: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原句语病有：“空间和时间由于不断压缩，大大增强了互动性”，主干为“空间和时间增强了互动性”，</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主宾搭配不当。</a:t>
            </a:r>
          </a:p>
          <a:p>
            <a:r>
              <a:rPr lang="zh-CN" altLang="en-US" sz="2800">
                <a:latin typeface="仿宋" panose="02010609060101010101" pitchFamily="49" charset="-122"/>
                <a:ea typeface="仿宋" panose="02010609060101010101" pitchFamily="49" charset="-122"/>
                <a:cs typeface="仿宋" panose="02010609060101010101" pitchFamily="49" charset="-122"/>
                <a:sym typeface="+mn-ea"/>
              </a:rPr>
              <a:t>改：空间和时间由于不断压缩，互动性大大增强。</a:t>
            </a:r>
          </a:p>
        </p:txBody>
      </p:sp>
      <p:sp>
        <p:nvSpPr>
          <p:cNvPr id="5" name="文本框 4"/>
          <p:cNvSpPr txBox="1"/>
          <p:nvPr/>
        </p:nvSpPr>
        <p:spPr>
          <a:xfrm>
            <a:off x="0" y="3253105"/>
            <a:ext cx="12192635" cy="1522095"/>
          </a:xfrm>
          <a:prstGeom prst="rect">
            <a:avLst/>
          </a:prstGeom>
          <a:noFill/>
        </p:spPr>
        <p:txBody>
          <a:bodyPr wrap="square" rtlCol="0" anchor="t">
            <a:spAutoFit/>
          </a:bodyPr>
          <a:lstStyle/>
          <a:p>
            <a:r>
              <a:rPr lang="zh-CN" altLang="en-US" sz="3000" smtClean="0">
                <a:latin typeface="幼圆" panose="02010509060101010101" charset="-122"/>
                <a:ea typeface="幼圆" panose="02010509060101010101" charset="-122"/>
                <a:cs typeface="幼圆" panose="02010509060101010101" charset="-122"/>
                <a:sym typeface="+mn-ea"/>
              </a:rPr>
              <a:t>自从我国第一颗人造地球卫星“东方红一号”成功发射，成为世界上第五个把卫星送上天的国家以来，我国的航天事业取得了巨大的突破</a:t>
            </a:r>
            <a:r>
              <a:rPr lang="zh-CN" altLang="en-US" sz="3000">
                <a:latin typeface="幼圆" panose="02010509060101010101" charset="-122"/>
                <a:ea typeface="幼圆" panose="02010509060101010101" charset="-122"/>
                <a:cs typeface="幼圆" panose="02010509060101010101" charset="-122"/>
                <a:sym typeface="+mn-ea"/>
              </a:rPr>
              <a:t>。</a:t>
            </a:r>
          </a:p>
          <a:p>
            <a:pPr fontAlgn="auto">
              <a:spcBef>
                <a:spcPts val="600"/>
              </a:spcBef>
            </a:pPr>
            <a:r>
              <a:rPr lang="en-US" altLang="zh-CN" sz="2800" b="1">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b="1">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b="1">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b="1" smtClean="0">
                <a:latin typeface="仿宋" panose="02010609060101010101" pitchFamily="49" charset="-122"/>
                <a:ea typeface="仿宋" panose="02010609060101010101" pitchFamily="49" charset="-122"/>
                <a:cs typeface="仿宋" panose="02010609060101010101" pitchFamily="49" charset="-122"/>
                <a:sym typeface="+mn-ea"/>
              </a:rPr>
              <a:t>主宾不搭配，“第一颗人造卫星‘东方红一号’成为国家”</a:t>
            </a:r>
            <a:r>
              <a:rPr lang="zh-CN" altLang="en-US" sz="2800" b="1">
                <a:latin typeface="仿宋" panose="02010609060101010101" pitchFamily="49" charset="-122"/>
                <a:ea typeface="仿宋" panose="02010609060101010101" pitchFamily="49" charset="-122"/>
                <a:cs typeface="仿宋" panose="02010609060101010101" pitchFamily="49" charset="-122"/>
                <a:sym typeface="+mn-ea"/>
              </a:rPr>
              <a:t>。</a:t>
            </a:r>
          </a:p>
        </p:txBody>
      </p:sp>
      <p:sp>
        <p:nvSpPr>
          <p:cNvPr id="7" name="文本框 6"/>
          <p:cNvSpPr txBox="1"/>
          <p:nvPr/>
        </p:nvSpPr>
        <p:spPr>
          <a:xfrm>
            <a:off x="1905" y="5502910"/>
            <a:ext cx="12190730" cy="953135"/>
          </a:xfrm>
          <a:prstGeom prst="rect">
            <a:avLst/>
          </a:prstGeom>
          <a:noFill/>
        </p:spPr>
        <p:txBody>
          <a:bodyPr wrap="square" rtlCol="0" anchor="t">
            <a:spAutoFit/>
          </a:bodyPr>
          <a:lstStyle/>
          <a:p>
            <a:r>
              <a:rPr lang="zh-CN" altLang="zh-CN" sz="2800" b="1" noProof="0">
                <a:ln>
                  <a:noFill/>
                </a:ln>
                <a:solidFill>
                  <a:srgbClr val="1D41D5"/>
                </a:solidFill>
                <a:effectLst/>
                <a:highlight>
                  <a:srgbClr val="C0C0C0"/>
                </a:highlight>
                <a:uLnTx/>
                <a:uFillTx/>
                <a:latin typeface="幼圆" panose="02010509060101010101" charset="-122"/>
                <a:ea typeface="幼圆" panose="02010509060101010101" charset="-122"/>
                <a:cs typeface="幼圆" panose="02010509060101010101" charset="-122"/>
                <a:sym typeface="+mn-ea"/>
              </a:rPr>
              <a:t>★</a:t>
            </a:r>
            <a:r>
              <a:rPr lang="zh-CN" altLang="en-US" sz="2800" b="1">
                <a:solidFill>
                  <a:srgbClr val="1D41D5"/>
                </a:solidFill>
                <a:highlight>
                  <a:srgbClr val="C0C0C0"/>
                </a:highlight>
                <a:latin typeface="幼圆" panose="02010509060101010101" charset="-122"/>
                <a:ea typeface="幼圆" panose="02010509060101010101" charset="-122"/>
                <a:cs typeface="幼圆" panose="02010509060101010101" charset="-122"/>
                <a:sym typeface="+mn-ea"/>
              </a:rPr>
              <a:t>小窍门：</a:t>
            </a:r>
            <a:r>
              <a:rPr lang="zh-CN" altLang="en-US" sz="2800" b="1">
                <a:solidFill>
                  <a:srgbClr val="1D41D5"/>
                </a:solidFill>
                <a:latin typeface="幼圆" panose="02010509060101010101" charset="-122"/>
                <a:ea typeface="幼圆" panose="02010509060101010101" charset="-122"/>
                <a:cs typeface="幼圆" panose="02010509060101010101" charset="-122"/>
                <a:sym typeface="+mn-ea"/>
              </a:rPr>
              <a:t>句中有判断动词“是”，考虑主语与宾语搭配是否不当。注意“是”这个字</a:t>
            </a:r>
            <a:r>
              <a:rPr lang="zh-CN" altLang="en-US" sz="2800">
                <a:solidFill>
                  <a:srgbClr val="1D41D5"/>
                </a:solidFill>
                <a:latin typeface="幼圆" panose="02010509060101010101" charset="-122"/>
                <a:ea typeface="幼圆" panose="02010509060101010101" charset="-122"/>
                <a:cs typeface="幼圆" panose="02010509060101010101" charset="-122"/>
                <a:sym typeface="+mn-ea"/>
              </a:rPr>
              <a:t>。</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2032398" y="1500170"/>
            <a:ext cx="1713230" cy="193802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枝叶</a:t>
            </a:r>
            <a:endParaRPr kumimoji="0" lang="en-US" altLang="zh-CN"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成分</a:t>
            </a:r>
            <a:endParaRPr kumimoji="0" lang="en-US" altLang="zh-CN"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p:txBody>
      </p:sp>
      <p:sp>
        <p:nvSpPr>
          <p:cNvPr id="12" name="左大括号 11"/>
          <p:cNvSpPr/>
          <p:nvPr/>
        </p:nvSpPr>
        <p:spPr>
          <a:xfrm>
            <a:off x="3810000" y="1357313"/>
            <a:ext cx="357188" cy="22860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179" name="TextBox 12"/>
          <p:cNvSpPr txBox="1"/>
          <p:nvPr/>
        </p:nvSpPr>
        <p:spPr>
          <a:xfrm>
            <a:off x="4238625" y="928688"/>
            <a:ext cx="5929313"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1 </a:t>
            </a:r>
            <a:r>
              <a:rPr lang="zh-CN" altLang="en-US" sz="4000">
                <a:latin typeface="Arial" panose="020b0604020202020204" pitchFamily="34" charset="0"/>
                <a:ea typeface="宋体" panose="02010600030101010101" pitchFamily="2" charset="-122"/>
              </a:rPr>
              <a:t>定语和中心语搭配不当</a:t>
            </a:r>
          </a:p>
        </p:txBody>
      </p:sp>
      <p:sp>
        <p:nvSpPr>
          <p:cNvPr id="50180" name="TextBox 13"/>
          <p:cNvSpPr txBox="1"/>
          <p:nvPr/>
        </p:nvSpPr>
        <p:spPr>
          <a:xfrm>
            <a:off x="4238625" y="2143125"/>
            <a:ext cx="6072188"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2 </a:t>
            </a:r>
            <a:r>
              <a:rPr lang="zh-CN" altLang="en-US" sz="4000">
                <a:latin typeface="Arial" panose="020b0604020202020204" pitchFamily="34" charset="0"/>
                <a:ea typeface="宋体" panose="02010600030101010101" pitchFamily="2" charset="-122"/>
              </a:rPr>
              <a:t>状语和中心语搭配不当</a:t>
            </a:r>
          </a:p>
        </p:txBody>
      </p:sp>
      <p:sp>
        <p:nvSpPr>
          <p:cNvPr id="50181" name="TextBox 14"/>
          <p:cNvSpPr txBox="1"/>
          <p:nvPr/>
        </p:nvSpPr>
        <p:spPr>
          <a:xfrm>
            <a:off x="4238625" y="3214688"/>
            <a:ext cx="5929313"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3 </a:t>
            </a:r>
            <a:r>
              <a:rPr lang="zh-CN" altLang="en-US" sz="4000">
                <a:latin typeface="Arial" panose="020b0604020202020204" pitchFamily="34" charset="0"/>
                <a:ea typeface="宋体" panose="02010600030101010101" pitchFamily="2" charset="-122"/>
              </a:rPr>
              <a:t>补语和中心语搭配不当</a:t>
            </a:r>
          </a:p>
        </p:txBody>
      </p:sp>
      <p:sp>
        <p:nvSpPr>
          <p:cNvPr id="20" name="TextBox 19"/>
          <p:cNvSpPr txBox="1"/>
          <p:nvPr/>
        </p:nvSpPr>
        <p:spPr>
          <a:xfrm>
            <a:off x="1738313" y="4500563"/>
            <a:ext cx="8929687" cy="1076325"/>
          </a:xfrm>
          <a:prstGeom prst="rect">
            <a:avLst/>
          </a:prstGeom>
          <a:noFill/>
          <a:ln w="9525">
            <a:noFill/>
          </a:ln>
        </p:spPr>
        <p:txBody>
          <a:bodyPr anchor="t" anchorCtr="0">
            <a:spAutoFit/>
          </a:bodyPr>
          <a:lstStyle/>
          <a:p>
            <a:pPr algn="ctr"/>
            <a:r>
              <a:rPr lang="zh-CN" altLang="en-US" sz="3200">
                <a:solidFill>
                  <a:srgbClr val="FF0000"/>
                </a:solidFill>
                <a:latin typeface="华文新魏" panose="02010800040101010101" pitchFamily="2" charset="-122"/>
                <a:ea typeface="华文新魏" panose="02010800040101010101" pitchFamily="2" charset="-122"/>
              </a:rPr>
              <a:t>方法：枝叶成分检查法</a:t>
            </a:r>
            <a:endParaRPr lang="en-US" altLang="zh-CN" sz="3200">
              <a:solidFill>
                <a:srgbClr val="FF0000"/>
              </a:solidFill>
              <a:latin typeface="华文新魏" panose="02010800040101010101" pitchFamily="2" charset="-122"/>
              <a:ea typeface="华文新魏" panose="02010800040101010101" pitchFamily="2" charset="-122"/>
            </a:endParaRPr>
          </a:p>
          <a:p>
            <a:r>
              <a:rPr lang="zh-CN" altLang="en-US" sz="3200">
                <a:latin typeface="华文新魏" panose="02010800040101010101" pitchFamily="2" charset="-122"/>
                <a:ea typeface="华文新魏" panose="02010800040101010101" pitchFamily="2" charset="-122"/>
              </a:rPr>
              <a:t>检查枝叶，看修饰语和中心语之间是否搭配不当。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TextBox 12"/>
          <p:cNvSpPr txBox="1"/>
          <p:nvPr/>
        </p:nvSpPr>
        <p:spPr>
          <a:xfrm>
            <a:off x="0" y="0"/>
            <a:ext cx="5412105"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1   </a:t>
            </a:r>
            <a:r>
              <a:rPr lang="zh-CN" altLang="en-US" sz="3600" b="1">
                <a:latin typeface="华文新魏" panose="02010800040101010101" pitchFamily="2" charset="-122"/>
                <a:ea typeface="华文新魏" panose="02010800040101010101" pitchFamily="2" charset="-122"/>
              </a:rPr>
              <a:t>定语和中心语搭配不当</a:t>
            </a:r>
          </a:p>
        </p:txBody>
      </p:sp>
      <p:sp>
        <p:nvSpPr>
          <p:cNvPr id="4" name="文本框 3"/>
          <p:cNvSpPr txBox="1"/>
          <p:nvPr/>
        </p:nvSpPr>
        <p:spPr>
          <a:xfrm>
            <a:off x="-635" y="3042285"/>
            <a:ext cx="12192635" cy="1953260"/>
          </a:xfrm>
          <a:prstGeom prst="rect">
            <a:avLst/>
          </a:prstGeom>
          <a:noFill/>
        </p:spPr>
        <p:txBody>
          <a:bodyPr wrap="square" rtlCol="0" anchor="t">
            <a:spAutoFit/>
          </a:bodyPr>
          <a:lstStyle/>
          <a:p>
            <a:r>
              <a:rPr lang="zh-CN" altLang="en-US" sz="3000">
                <a:latin typeface="幼圆" panose="02010509060101010101" charset="-122"/>
                <a:ea typeface="幼圆" panose="02010509060101010101" charset="-122"/>
                <a:cs typeface="幼圆" panose="02010509060101010101" charset="-122"/>
                <a:sym typeface="+mn-ea"/>
              </a:rPr>
              <a:t>央视</a:t>
            </a:r>
            <a:r>
              <a:rPr lang="en-US" altLang="zh-CN" sz="3000">
                <a:latin typeface="幼圆" panose="02010509060101010101" charset="-122"/>
                <a:ea typeface="幼圆" panose="02010509060101010101" charset="-122"/>
                <a:cs typeface="幼圆" panose="02010509060101010101" charset="-122"/>
                <a:sym typeface="+mn-ea"/>
              </a:rPr>
              <a:t>《</a:t>
            </a:r>
            <a:r>
              <a:rPr lang="zh-CN" altLang="en-US" sz="3000">
                <a:latin typeface="幼圆" panose="02010509060101010101" charset="-122"/>
                <a:ea typeface="幼圆" panose="02010509060101010101" charset="-122"/>
                <a:cs typeface="幼圆" panose="02010509060101010101" charset="-122"/>
                <a:sym typeface="+mn-ea"/>
              </a:rPr>
              <a:t>大国工匠</a:t>
            </a:r>
            <a:r>
              <a:rPr lang="en-US" altLang="zh-CN" sz="3000">
                <a:latin typeface="幼圆" panose="02010509060101010101" charset="-122"/>
                <a:ea typeface="幼圆" panose="02010509060101010101" charset="-122"/>
                <a:cs typeface="幼圆" panose="02010509060101010101" charset="-122"/>
                <a:sym typeface="+mn-ea"/>
              </a:rPr>
              <a:t>》</a:t>
            </a:r>
            <a:r>
              <a:rPr lang="zh-CN" altLang="en-US" sz="3000">
                <a:latin typeface="幼圆" panose="02010509060101010101" charset="-122"/>
                <a:ea typeface="幼圆" panose="02010509060101010101" charset="-122"/>
                <a:cs typeface="幼圆" panose="02010509060101010101" charset="-122"/>
                <a:sym typeface="+mn-ea"/>
              </a:rPr>
              <a:t>系列节目反响巨大，工匠们精益求精、无私奉献的精神引发了人们广泛而热烈的讨论和思考。</a:t>
            </a:r>
          </a:p>
          <a:p>
            <a:pPr fontAlgn="auto">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“广泛而热烈的思考”不搭配，可改为“广泛而热烈的讨论和深刻的思考”。</a:t>
            </a:r>
          </a:p>
        </p:txBody>
      </p:sp>
      <p:sp>
        <p:nvSpPr>
          <p:cNvPr id="3" name="文本框 2"/>
          <p:cNvSpPr txBox="1"/>
          <p:nvPr/>
        </p:nvSpPr>
        <p:spPr>
          <a:xfrm>
            <a:off x="1270" y="718185"/>
            <a:ext cx="12191365" cy="2414905"/>
          </a:xfrm>
          <a:prstGeom prst="rect">
            <a:avLst/>
          </a:prstGeom>
          <a:noFill/>
        </p:spPr>
        <p:txBody>
          <a:bodyPr wrap="square" rtlCol="0" anchor="t">
            <a:spAutoFit/>
          </a:bodyPr>
          <a:lstStyle/>
          <a:p>
            <a:pPr fontAlgn="auto">
              <a:spcBef>
                <a:spcPts val="600"/>
              </a:spcBef>
            </a:pPr>
            <a:r>
              <a:rPr lang="en-US" altLang="zh-CN" sz="2000">
                <a:solidFill>
                  <a:schemeClr val="accent1"/>
                </a:solidFill>
                <a:latin typeface="幼圆" panose="02010509060101010101" charset="-122"/>
                <a:ea typeface="幼圆" panose="02010509060101010101" charset="-122"/>
                <a:cs typeface="幼圆" panose="02010509060101010101" charset="-122"/>
                <a:sym typeface="+mn-ea"/>
              </a:rPr>
              <a:t>[</a:t>
            </a:r>
            <a:r>
              <a:rPr lang="en-US" altLang="zh-CN" sz="2000" smtClean="0">
                <a:solidFill>
                  <a:schemeClr val="accent1"/>
                </a:solidFill>
                <a:latin typeface="幼圆" panose="02010509060101010101" charset="-122"/>
                <a:ea typeface="幼圆" panose="02010509060101010101" charset="-122"/>
                <a:cs typeface="幼圆" panose="02010509060101010101" charset="-122"/>
                <a:sym typeface="+mn-ea"/>
              </a:rPr>
              <a:t>2020·</a:t>
            </a:r>
            <a:r>
              <a:rPr lang="zh-CN" altLang="en-US" sz="2000" smtClean="0">
                <a:solidFill>
                  <a:schemeClr val="accent1"/>
                </a:solidFill>
                <a:latin typeface="幼圆" panose="02010509060101010101" charset="-122"/>
                <a:ea typeface="幼圆" panose="02010509060101010101" charset="-122"/>
                <a:cs typeface="幼圆" panose="02010509060101010101" charset="-122"/>
                <a:sym typeface="+mn-ea"/>
              </a:rPr>
              <a:t>新</a:t>
            </a:r>
            <a:r>
              <a:rPr lang="en-US" altLang="zh-CN" sz="2000" smtClean="0">
                <a:solidFill>
                  <a:schemeClr val="accent1"/>
                </a:solidFill>
                <a:latin typeface="幼圆" panose="02010509060101010101" charset="-122"/>
                <a:ea typeface="幼圆" panose="02010509060101010101" charset="-122"/>
                <a:cs typeface="幼圆" panose="02010509060101010101" charset="-122"/>
                <a:sym typeface="+mn-ea"/>
              </a:rPr>
              <a:t>Ⅰ</a:t>
            </a:r>
            <a:r>
              <a:rPr lang="zh-CN" altLang="en-US" sz="2000" smtClean="0">
                <a:solidFill>
                  <a:schemeClr val="accent1"/>
                </a:solidFill>
                <a:latin typeface="幼圆" panose="02010509060101010101" charset="-122"/>
                <a:ea typeface="幼圆" panose="02010509060101010101" charset="-122"/>
                <a:cs typeface="幼圆" panose="02010509060101010101" charset="-122"/>
                <a:sym typeface="+mn-ea"/>
              </a:rPr>
              <a:t>卷</a:t>
            </a:r>
            <a:r>
              <a:rPr lang="en-US" altLang="zh-CN" sz="2000">
                <a:solidFill>
                  <a:schemeClr val="accent1"/>
                </a:solidFill>
                <a:latin typeface="幼圆" panose="02010509060101010101" charset="-122"/>
                <a:ea typeface="幼圆" panose="02010509060101010101" charset="-122"/>
                <a:cs typeface="幼圆" panose="02010509060101010101" charset="-122"/>
                <a:sym typeface="+mn-ea"/>
              </a:rPr>
              <a:t>]</a:t>
            </a:r>
            <a:r>
              <a:rPr lang="zh-CN" altLang="en-US" sz="3000" smtClean="0">
                <a:latin typeface="幼圆" panose="02010509060101010101" charset="-122"/>
                <a:ea typeface="幼圆" panose="02010509060101010101" charset="-122"/>
                <a:cs typeface="幼圆" panose="02010509060101010101" charset="-122"/>
                <a:sym typeface="+mn-ea"/>
              </a:rPr>
              <a:t>我国已经有接近</a:t>
            </a:r>
            <a:r>
              <a:rPr lang="en-US" altLang="zh-CN" sz="3000" smtClean="0">
                <a:latin typeface="幼圆" panose="02010509060101010101" charset="-122"/>
                <a:ea typeface="幼圆" panose="02010509060101010101" charset="-122"/>
                <a:cs typeface="幼圆" panose="02010509060101010101" charset="-122"/>
                <a:sym typeface="+mn-ea"/>
              </a:rPr>
              <a:t>20%</a:t>
            </a:r>
            <a:r>
              <a:rPr lang="zh-CN" altLang="en-US" sz="3000" smtClean="0">
                <a:latin typeface="幼圆" panose="02010509060101010101" charset="-122"/>
                <a:ea typeface="幼圆" panose="02010509060101010101" charset="-122"/>
                <a:cs typeface="幼圆" panose="02010509060101010101" charset="-122"/>
                <a:sym typeface="+mn-ea"/>
              </a:rPr>
              <a:t>的网民养成了通过互联网阅读时事新闻的习惯，</a:t>
            </a:r>
            <a:r>
              <a:rPr lang="en-US" altLang="zh-CN" sz="3000" smtClean="0">
                <a:latin typeface="幼圆" panose="02010509060101010101" charset="-122"/>
                <a:ea typeface="幼圆" panose="02010509060101010101" charset="-122"/>
                <a:cs typeface="幼圆" panose="02010509060101010101" charset="-122"/>
                <a:sym typeface="+mn-ea"/>
              </a:rPr>
              <a:t>16%</a:t>
            </a:r>
            <a:r>
              <a:rPr lang="zh-CN" altLang="en-US" sz="3000" smtClean="0">
                <a:latin typeface="幼圆" panose="02010509060101010101" charset="-122"/>
                <a:ea typeface="幼圆" panose="02010509060101010101" charset="-122"/>
                <a:cs typeface="幼圆" panose="02010509060101010101" charset="-122"/>
                <a:sym typeface="+mn-ea"/>
              </a:rPr>
              <a:t>的人群养成了电子阅读的习惯，而且有越来越多的读者开始将注意力转移到电子书上</a:t>
            </a:r>
            <a:r>
              <a:rPr lang="zh-CN" altLang="en-US" sz="3000">
                <a:latin typeface="幼圆" panose="02010509060101010101" charset="-122"/>
                <a:ea typeface="幼圆" panose="02010509060101010101" charset="-122"/>
                <a:cs typeface="幼圆" panose="02010509060101010101" charset="-122"/>
                <a:sym typeface="+mn-ea"/>
              </a:rPr>
              <a:t>。</a:t>
            </a: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16%”</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与“人群”</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搭配不当。</a:t>
            </a:r>
          </a:p>
          <a:p>
            <a:pPr fontAlgn="auto">
              <a:spcBef>
                <a:spcPct val="0"/>
              </a:spcBef>
            </a:pP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改：</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16%</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的人养成了电子阅读的习惯。</a:t>
            </a:r>
            <a:endParaRPr lang="zh-CN" altLang="en-US" sz="2800">
              <a:latin typeface="仿宋" panose="02010609060101010101" pitchFamily="49" charset="-122"/>
              <a:ea typeface="仿宋" panose="02010609060101010101" pitchFamily="49" charset="-122"/>
              <a:cs typeface="仿宋" panose="02010609060101010101" pitchFamily="49"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0" name="TextBox 12"/>
          <p:cNvSpPr txBox="1"/>
          <p:nvPr/>
        </p:nvSpPr>
        <p:spPr>
          <a:xfrm>
            <a:off x="0" y="0"/>
            <a:ext cx="5603240"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2   </a:t>
            </a:r>
            <a:r>
              <a:rPr lang="zh-CN" altLang="en-US" sz="3600" b="1">
                <a:latin typeface="华文新魏" panose="02010800040101010101" pitchFamily="2" charset="-122"/>
                <a:ea typeface="华文新魏" panose="02010800040101010101" pitchFamily="2" charset="-122"/>
              </a:rPr>
              <a:t>状语和中心语搭配不当</a:t>
            </a:r>
          </a:p>
        </p:txBody>
      </p:sp>
      <p:sp>
        <p:nvSpPr>
          <p:cNvPr id="4" name="文本框 3"/>
          <p:cNvSpPr txBox="1"/>
          <p:nvPr/>
        </p:nvSpPr>
        <p:spPr>
          <a:xfrm>
            <a:off x="0" y="791210"/>
            <a:ext cx="12191365" cy="3184525"/>
          </a:xfrm>
          <a:prstGeom prst="rect">
            <a:avLst/>
          </a:prstGeom>
          <a:noFill/>
        </p:spPr>
        <p:txBody>
          <a:bodyPr wrap="square" rtlCol="0" anchor="t">
            <a:spAutoFit/>
          </a:bodyPr>
          <a:lstStyle/>
          <a:p>
            <a:pPr>
              <a:lnSpc>
                <a:spcPct val="150000"/>
              </a:lnSpc>
            </a:pPr>
            <a:r>
              <a:rPr lang="zh-CN" altLang="en-US" sz="3000" b="1">
                <a:latin typeface="幼圆" panose="02010509060101010101" charset="-122"/>
                <a:ea typeface="幼圆" panose="02010509060101010101" charset="-122"/>
                <a:cs typeface="幼圆" panose="02010509060101010101" charset="-122"/>
                <a:sym typeface="+mn-ea"/>
              </a:rPr>
              <a:t>例①</a:t>
            </a:r>
            <a:r>
              <a:rPr lang="en-US" altLang="zh-CN" sz="3000" b="1">
                <a:latin typeface="幼圆" panose="02010509060101010101" charset="-122"/>
                <a:ea typeface="幼圆" panose="02010509060101010101" charset="-122"/>
                <a:cs typeface="幼圆" panose="02010509060101010101" charset="-122"/>
                <a:sym typeface="+mn-ea"/>
              </a:rPr>
              <a:t>.</a:t>
            </a:r>
            <a:r>
              <a:rPr lang="zh-CN" altLang="en-US" sz="3000" b="1">
                <a:latin typeface="幼圆" panose="02010509060101010101" charset="-122"/>
                <a:ea typeface="幼圆" panose="02010509060101010101" charset="-122"/>
                <a:cs typeface="幼圆" panose="02010509060101010101" charset="-122"/>
                <a:sym typeface="+mn-ea"/>
              </a:rPr>
              <a:t>在会上，他积极地听取人家对他的批评。</a:t>
            </a:r>
          </a:p>
          <a:p>
            <a:pPr>
              <a:lnSpc>
                <a:spcPct val="150000"/>
              </a:lnSpc>
            </a:pPr>
            <a:r>
              <a:rPr lang="en-US" altLang="zh-CN" sz="30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30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30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3000">
                <a:latin typeface="仿宋" panose="02010609060101010101" pitchFamily="49" charset="-122"/>
                <a:ea typeface="仿宋" panose="02010609060101010101" pitchFamily="49" charset="-122"/>
                <a:cs typeface="仿宋" panose="02010609060101010101" pitchFamily="49" charset="-122"/>
                <a:sym typeface="+mn-ea"/>
              </a:rPr>
              <a:t>积极地</a:t>
            </a:r>
            <a:r>
              <a:rPr lang="en-US" altLang="zh-CN" sz="30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3000">
                <a:latin typeface="仿宋" panose="02010609060101010101" pitchFamily="49" charset="-122"/>
                <a:ea typeface="仿宋" panose="02010609060101010101" pitchFamily="49" charset="-122"/>
                <a:cs typeface="仿宋" panose="02010609060101010101" pitchFamily="49" charset="-122"/>
                <a:sym typeface="+mn-ea"/>
              </a:rPr>
              <a:t>改为</a:t>
            </a:r>
            <a:r>
              <a:rPr lang="en-US" altLang="zh-CN" sz="30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3000">
                <a:latin typeface="仿宋" panose="02010609060101010101" pitchFamily="49" charset="-122"/>
                <a:ea typeface="仿宋" panose="02010609060101010101" pitchFamily="49" charset="-122"/>
                <a:cs typeface="仿宋" panose="02010609060101010101" pitchFamily="49" charset="-122"/>
                <a:sym typeface="+mn-ea"/>
              </a:rPr>
              <a:t>虚心地</a:t>
            </a:r>
            <a:r>
              <a:rPr lang="en-US" altLang="zh-CN" sz="30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3000">
                <a:latin typeface="仿宋" panose="02010609060101010101" pitchFamily="49" charset="-122"/>
                <a:ea typeface="仿宋" panose="02010609060101010101" pitchFamily="49" charset="-122"/>
                <a:cs typeface="仿宋" panose="02010609060101010101" pitchFamily="49" charset="-122"/>
                <a:sym typeface="+mn-ea"/>
              </a:rPr>
              <a:t>。</a:t>
            </a:r>
            <a:endParaRPr lang="en-US" altLang="zh-CN" sz="3000">
              <a:latin typeface="仿宋" panose="02010609060101010101" pitchFamily="49" charset="-122"/>
              <a:ea typeface="仿宋" panose="02010609060101010101" pitchFamily="49" charset="-122"/>
              <a:cs typeface="仿宋" panose="02010609060101010101" pitchFamily="49" charset="-122"/>
            </a:endParaRPr>
          </a:p>
          <a:p>
            <a:pPr>
              <a:lnSpc>
                <a:spcPct val="150000"/>
              </a:lnSpc>
            </a:pPr>
            <a:r>
              <a:rPr lang="zh-CN" altLang="en-US" sz="3000" b="1">
                <a:latin typeface="幼圆" panose="02010509060101010101" charset="-122"/>
                <a:ea typeface="幼圆" panose="02010509060101010101" charset="-122"/>
                <a:cs typeface="幼圆" panose="02010509060101010101" charset="-122"/>
                <a:sym typeface="+mn-ea"/>
              </a:rPr>
              <a:t>例②</a:t>
            </a:r>
            <a:r>
              <a:rPr lang="en-US" altLang="zh-CN" sz="3000" b="1">
                <a:latin typeface="幼圆" panose="02010509060101010101" charset="-122"/>
                <a:ea typeface="幼圆" panose="02010509060101010101" charset="-122"/>
                <a:cs typeface="幼圆" panose="02010509060101010101" charset="-122"/>
                <a:sym typeface="+mn-ea"/>
              </a:rPr>
              <a:t>.</a:t>
            </a:r>
            <a:r>
              <a:rPr lang="zh-CN" altLang="en-US" sz="3000" b="1">
                <a:latin typeface="幼圆" panose="02010509060101010101" charset="-122"/>
                <a:ea typeface="幼圆" panose="02010509060101010101" charset="-122"/>
                <a:cs typeface="幼圆" panose="02010509060101010101" charset="-122"/>
                <a:sym typeface="+mn-ea"/>
              </a:rPr>
              <a:t>人们都以亲切的目光注视和倾听着这位残疾人作家的发言。</a:t>
            </a:r>
          </a:p>
          <a:p>
            <a:pPr fontAlgn="auto">
              <a:lnSpc>
                <a:spcPct val="100000"/>
              </a:lnSpc>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“以亲切的目光” 同“注视”搭配，同“倾听”不搭配。</a:t>
            </a:r>
          </a:p>
          <a:p>
            <a:pPr fontAlgn="auto">
              <a:lnSpc>
                <a:spcPct val="100000"/>
              </a:lnSpc>
              <a:spcBef>
                <a:spcPts val="600"/>
              </a:spcBef>
            </a:pP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改：人们都以亲切的目光注视着这位残疾人，倾听着他的发言。</a:t>
            </a:r>
            <a:endParaRPr kumimoji="0" lang="zh-CN" altLang="en-US" sz="28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endParaRPr>
          </a:p>
        </p:txBody>
      </p:sp>
      <p:sp>
        <p:nvSpPr>
          <p:cNvPr id="7" name="文本框 6"/>
          <p:cNvSpPr txBox="1"/>
          <p:nvPr/>
        </p:nvSpPr>
        <p:spPr>
          <a:xfrm>
            <a:off x="1905" y="5502910"/>
            <a:ext cx="12190730" cy="953135"/>
          </a:xfrm>
          <a:prstGeom prst="rect">
            <a:avLst/>
          </a:prstGeom>
          <a:noFill/>
        </p:spPr>
        <p:txBody>
          <a:bodyPr wrap="square" rtlCol="0" anchor="t">
            <a:spAutoFit/>
          </a:bodyPr>
          <a:lstStyle/>
          <a:p>
            <a:r>
              <a:rPr lang="zh-CN" altLang="zh-CN" sz="2800" b="1" noProof="0">
                <a:ln>
                  <a:noFill/>
                </a:ln>
                <a:solidFill>
                  <a:srgbClr val="1D41D5"/>
                </a:solidFill>
                <a:effectLst/>
                <a:highlight>
                  <a:srgbClr val="C0C0C0"/>
                </a:highlight>
                <a:uLnTx/>
                <a:uFillTx/>
                <a:latin typeface="幼圆" panose="02010509060101010101" charset="-122"/>
                <a:ea typeface="幼圆" panose="02010509060101010101" charset="-122"/>
                <a:cs typeface="幼圆" panose="02010509060101010101" charset="-122"/>
                <a:sym typeface="+mn-ea"/>
              </a:rPr>
              <a:t>★</a:t>
            </a:r>
            <a:r>
              <a:rPr lang="zh-CN" altLang="en-US" sz="2800" b="1">
                <a:solidFill>
                  <a:srgbClr val="1D41D5"/>
                </a:solidFill>
                <a:highlight>
                  <a:srgbClr val="C0C0C0"/>
                </a:highlight>
                <a:latin typeface="幼圆" panose="02010509060101010101" charset="-122"/>
                <a:ea typeface="幼圆" panose="02010509060101010101" charset="-122"/>
                <a:cs typeface="幼圆" panose="02010509060101010101" charset="-122"/>
                <a:sym typeface="+mn-ea"/>
              </a:rPr>
              <a:t>小窍门：</a:t>
            </a:r>
            <a:r>
              <a:rPr lang="zh-CN" altLang="en-US" sz="2800" b="1">
                <a:solidFill>
                  <a:srgbClr val="1D41D5"/>
                </a:solidFill>
                <a:latin typeface="仿宋" panose="02010609060101010101" pitchFamily="49" charset="-122"/>
                <a:ea typeface="仿宋" panose="02010609060101010101" pitchFamily="49" charset="-122"/>
                <a:sym typeface="+mn-ea"/>
              </a:rPr>
              <a:t>并列成分作定语或状语、中心语，往往有部分定语或状语不能同中心词搭配。注意“和”这个字。</a:t>
            </a:r>
            <a:endParaRPr lang="zh-CN" altLang="en-US" sz="2800" b="1">
              <a:solidFill>
                <a:srgbClr val="1D41D5"/>
              </a:solidFill>
              <a:latin typeface="仿宋" panose="02010609060101010101" pitchFamily="49" charset="-122"/>
              <a:ea typeface="仿宋" panose="02010609060101010101" pitchFamily="49" charset="-122"/>
              <a:cs typeface="幼圆" panose="02010509060101010101" charset="-122"/>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791210"/>
            <a:ext cx="12191365" cy="3276600"/>
          </a:xfrm>
          <a:prstGeom prst="rect">
            <a:avLst/>
          </a:prstGeom>
          <a:noFill/>
        </p:spPr>
        <p:txBody>
          <a:bodyPr wrap="square" rtlCol="0" anchor="t">
            <a:spAutoFit/>
          </a:bodyPr>
          <a:lstStyle/>
          <a:p>
            <a:pPr>
              <a:lnSpc>
                <a:spcPct val="150000"/>
              </a:lnSpc>
            </a:pPr>
            <a:r>
              <a:rPr lang="zh-CN" altLang="en-US" sz="3000" b="1">
                <a:latin typeface="幼圆" panose="02010509060101010101" charset="-122"/>
                <a:ea typeface="幼圆" panose="02010509060101010101" charset="-122"/>
                <a:cs typeface="幼圆" panose="02010509060101010101" charset="-122"/>
                <a:sym typeface="+mn-ea"/>
              </a:rPr>
              <a:t>例①</a:t>
            </a:r>
            <a:r>
              <a:rPr lang="en-US" altLang="zh-CN" sz="3000" b="1">
                <a:latin typeface="幼圆" panose="02010509060101010101" charset="-122"/>
                <a:ea typeface="幼圆" panose="02010509060101010101" charset="-122"/>
                <a:cs typeface="幼圆" panose="02010509060101010101" charset="-122"/>
                <a:sym typeface="+mn-ea"/>
              </a:rPr>
              <a:t>.</a:t>
            </a:r>
            <a:r>
              <a:rPr lang="zh-CN" altLang="en-US" sz="3000" b="1">
                <a:latin typeface="幼圆" panose="02010509060101010101" charset="-122"/>
                <a:ea typeface="幼圆" panose="02010509060101010101" charset="-122"/>
                <a:cs typeface="幼圆" panose="02010509060101010101" charset="-122"/>
                <a:sym typeface="+mn-ea"/>
              </a:rPr>
              <a:t>真对不起，上次我们对你照顾得太不周全了。</a:t>
            </a:r>
          </a:p>
          <a:p>
            <a:pPr fontAlgn="auto">
              <a:lnSpc>
                <a:spcPct val="100000"/>
              </a:lnSpc>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“周全”与“想、考虑”搭配，此处应改为“周到”才能同谓语“照顾”搭配。</a:t>
            </a:r>
            <a:endPar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nSpc>
                <a:spcPct val="150000"/>
              </a:lnSpc>
            </a:pPr>
            <a:r>
              <a:rPr lang="zh-CN" altLang="en-US" sz="3000" b="1">
                <a:latin typeface="幼圆" panose="02010509060101010101" charset="-122"/>
                <a:ea typeface="幼圆" panose="02010509060101010101" charset="-122"/>
                <a:cs typeface="幼圆" panose="02010509060101010101" charset="-122"/>
                <a:sym typeface="+mn-ea"/>
              </a:rPr>
              <a:t>例②</a:t>
            </a:r>
            <a:r>
              <a:rPr lang="en-US" altLang="zh-CN" sz="3000" b="1">
                <a:latin typeface="幼圆" panose="02010509060101010101" charset="-122"/>
                <a:ea typeface="幼圆" panose="02010509060101010101" charset="-122"/>
                <a:cs typeface="幼圆" panose="02010509060101010101" charset="-122"/>
                <a:sym typeface="+mn-ea"/>
              </a:rPr>
              <a:t>.</a:t>
            </a:r>
            <a:r>
              <a:rPr lang="zh-CN" altLang="en-US" sz="3000" b="1">
                <a:latin typeface="幼圆" panose="02010509060101010101" charset="-122"/>
                <a:ea typeface="幼圆" panose="02010509060101010101" charset="-122"/>
                <a:cs typeface="幼圆" panose="02010509060101010101" charset="-122"/>
                <a:sym typeface="+mn-ea"/>
              </a:rPr>
              <a:t>他立场站得不牢，界限划得不清。</a:t>
            </a:r>
          </a:p>
          <a:p>
            <a:pPr marL="0" marR="0" lvl="0" indent="0" algn="l" defTabSz="914400" rtl="0" eaLnBrk="1" fontAlgn="base" latinLnBrk="0" hangingPunct="1">
              <a:lnSpc>
                <a:spcPct val="100000"/>
              </a:lnSpc>
              <a:spcBef>
                <a:spcPct val="0"/>
              </a:spcBef>
              <a:spcAft>
                <a:spcPct val="0"/>
              </a:spcAft>
              <a:buClrTx/>
              <a:buSzTx/>
              <a:buFontTx/>
              <a:buNone/>
              <a:defRPr/>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立场”不能说“站得不牢”。补语和中心词搭配不当，可改为“站得不稳”。 </a:t>
            </a:r>
            <a:endParaRPr kumimoji="0" lang="zh-CN" altLang="en-US" sz="28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55298" name="TextBox 12"/>
          <p:cNvSpPr txBox="1"/>
          <p:nvPr/>
        </p:nvSpPr>
        <p:spPr>
          <a:xfrm>
            <a:off x="0" y="0"/>
            <a:ext cx="5531485"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3   </a:t>
            </a:r>
            <a:r>
              <a:rPr lang="zh-CN" altLang="en-US" sz="3600" b="1">
                <a:latin typeface="华文新魏" panose="02010800040101010101" pitchFamily="2" charset="-122"/>
                <a:ea typeface="华文新魏" panose="02010800040101010101" pitchFamily="2" charset="-122"/>
              </a:rPr>
              <a:t>补语和中心语搭配不当</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1746647" y="857232"/>
            <a:ext cx="1713230" cy="193802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呼应</a:t>
            </a:r>
            <a:endParaRPr kumimoji="0" lang="en-US" altLang="zh-CN"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成分</a:t>
            </a:r>
            <a:endParaRPr kumimoji="0" lang="en-US" altLang="zh-CN"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p:txBody>
      </p:sp>
      <p:sp>
        <p:nvSpPr>
          <p:cNvPr id="12" name="左大括号 11"/>
          <p:cNvSpPr/>
          <p:nvPr/>
        </p:nvSpPr>
        <p:spPr>
          <a:xfrm>
            <a:off x="3385820" y="522288"/>
            <a:ext cx="285750" cy="300037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7347" name="TextBox 12"/>
          <p:cNvSpPr txBox="1"/>
          <p:nvPr/>
        </p:nvSpPr>
        <p:spPr>
          <a:xfrm>
            <a:off x="3738563" y="214313"/>
            <a:ext cx="5929312"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1 </a:t>
            </a:r>
            <a:r>
              <a:rPr lang="zh-CN" altLang="en-US" sz="4000">
                <a:latin typeface="Arial" panose="020b0604020202020204" pitchFamily="34" charset="0"/>
                <a:ea typeface="宋体" panose="02010600030101010101" pitchFamily="2" charset="-122"/>
              </a:rPr>
              <a:t>一面与两面搭配不当</a:t>
            </a:r>
          </a:p>
        </p:txBody>
      </p:sp>
      <p:sp>
        <p:nvSpPr>
          <p:cNvPr id="57348" name="TextBox 13"/>
          <p:cNvSpPr txBox="1"/>
          <p:nvPr/>
        </p:nvSpPr>
        <p:spPr>
          <a:xfrm>
            <a:off x="3738563" y="1683703"/>
            <a:ext cx="6072187"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2 </a:t>
            </a:r>
            <a:r>
              <a:rPr lang="zh-CN" altLang="en-US" sz="4000">
                <a:latin typeface="Arial" panose="020b0604020202020204" pitchFamily="34" charset="0"/>
                <a:ea typeface="宋体" panose="02010600030101010101" pitchFamily="2" charset="-122"/>
              </a:rPr>
              <a:t>关联词语搭配不当</a:t>
            </a:r>
          </a:p>
        </p:txBody>
      </p:sp>
      <p:sp>
        <p:nvSpPr>
          <p:cNvPr id="57349" name="TextBox 14"/>
          <p:cNvSpPr txBox="1"/>
          <p:nvPr/>
        </p:nvSpPr>
        <p:spPr>
          <a:xfrm>
            <a:off x="3671253" y="3153410"/>
            <a:ext cx="6929437"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3 </a:t>
            </a:r>
            <a:r>
              <a:rPr lang="zh-CN" altLang="en-US" sz="4000">
                <a:latin typeface="Arial" panose="020b0604020202020204" pitchFamily="34" charset="0"/>
                <a:ea typeface="宋体" panose="02010600030101010101" pitchFamily="2" charset="-122"/>
              </a:rPr>
              <a:t>并列词语之间不能完全对应</a:t>
            </a:r>
          </a:p>
        </p:txBody>
      </p:sp>
      <p:sp>
        <p:nvSpPr>
          <p:cNvPr id="20" name="TextBox 19"/>
          <p:cNvSpPr txBox="1"/>
          <p:nvPr/>
        </p:nvSpPr>
        <p:spPr>
          <a:xfrm>
            <a:off x="1738313" y="4500563"/>
            <a:ext cx="8929687" cy="2061210"/>
          </a:xfrm>
          <a:prstGeom prst="rect">
            <a:avLst/>
          </a:prstGeom>
          <a:noFill/>
          <a:ln w="9525">
            <a:noFill/>
          </a:ln>
        </p:spPr>
        <p:txBody>
          <a:bodyPr anchor="t" anchorCtr="0">
            <a:spAutoFit/>
          </a:bodyPr>
          <a:lstStyle/>
          <a:p>
            <a:r>
              <a:rPr lang="en-US" altLang="zh-CN" sz="3200">
                <a:solidFill>
                  <a:srgbClr val="FF0000"/>
                </a:solidFill>
                <a:latin typeface="华文新魏" panose="02010800040101010101" pitchFamily="2" charset="-122"/>
                <a:ea typeface="华文新魏" panose="02010800040101010101" pitchFamily="2" charset="-122"/>
              </a:rPr>
              <a:t>1</a:t>
            </a:r>
            <a:r>
              <a:rPr lang="zh-CN" altLang="en-US" sz="3200">
                <a:solidFill>
                  <a:srgbClr val="FF0000"/>
                </a:solidFill>
                <a:latin typeface="华文新魏" panose="02010800040101010101" pitchFamily="2" charset="-122"/>
                <a:ea typeface="华文新魏" panose="02010800040101010101" pitchFamily="2" charset="-122"/>
              </a:rPr>
              <a:t>、抓重点词、标志词：是否、能否、成败高低、有无、能不能、要不要、是不是、好不好、冷暖等一些词语。</a:t>
            </a:r>
            <a:endParaRPr lang="en-US" altLang="zh-CN" sz="3200">
              <a:solidFill>
                <a:srgbClr val="FF0000"/>
              </a:solidFill>
              <a:latin typeface="华文新魏" panose="02010800040101010101" pitchFamily="2" charset="-122"/>
              <a:ea typeface="华文新魏" panose="02010800040101010101" pitchFamily="2" charset="-122"/>
            </a:endParaRPr>
          </a:p>
          <a:p>
            <a:r>
              <a:rPr lang="en-US" altLang="zh-CN" sz="3200">
                <a:latin typeface="华文新魏" panose="02010800040101010101" pitchFamily="2" charset="-122"/>
                <a:ea typeface="华文新魏" panose="02010800040101010101" pitchFamily="2" charset="-122"/>
              </a:rPr>
              <a:t>2</a:t>
            </a:r>
            <a:r>
              <a:rPr lang="zh-CN" altLang="en-US" sz="3200">
                <a:latin typeface="华文新魏" panose="02010800040101010101" pitchFamily="2" charset="-122"/>
                <a:ea typeface="华文新魏" panose="02010800040101010101" pitchFamily="2" charset="-122"/>
              </a:rPr>
              <a:t>、找出关联词看是否搭配。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2"/>
          <p:cNvSpPr txBox="1"/>
          <p:nvPr/>
        </p:nvSpPr>
        <p:spPr>
          <a:xfrm>
            <a:off x="0" y="0"/>
            <a:ext cx="6103620"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1   </a:t>
            </a:r>
            <a:r>
              <a:rPr lang="zh-CN" altLang="en-US" sz="3600" b="1">
                <a:latin typeface="华文新魏" panose="02010800040101010101" pitchFamily="2" charset="-122"/>
                <a:ea typeface="华文新魏" panose="02010800040101010101" pitchFamily="2" charset="-122"/>
              </a:rPr>
              <a:t>一面与两面搭配不当</a:t>
            </a:r>
            <a:r>
              <a:rPr lang="en-US" altLang="zh-CN" sz="3600" b="1">
                <a:latin typeface="华文新魏" panose="02010800040101010101" pitchFamily="2" charset="-122"/>
                <a:ea typeface="华文新魏" panose="02010800040101010101" pitchFamily="2" charset="-122"/>
              </a:rPr>
              <a:t>P254</a:t>
            </a:r>
          </a:p>
        </p:txBody>
      </p:sp>
      <p:sp>
        <p:nvSpPr>
          <p:cNvPr id="6" name="矩形 5"/>
          <p:cNvSpPr/>
          <p:nvPr/>
        </p:nvSpPr>
        <p:spPr>
          <a:xfrm>
            <a:off x="0" y="728980"/>
            <a:ext cx="12192000" cy="5154295"/>
          </a:xfrm>
          <a:prstGeom prst="rect">
            <a:avLst/>
          </a:prstGeom>
        </p:spPr>
        <p:txBody>
          <a:bodyPr wrap="square">
            <a:spAutoFit/>
          </a:bodyPr>
          <a:lstStyle/>
          <a:p>
            <a:pPr>
              <a:spcBef>
                <a:spcPts val="600"/>
              </a:spcBef>
            </a:pPr>
            <a:r>
              <a:rPr lang="en-US" altLang="zh-CN" sz="2000" b="1" smtClean="0">
                <a:solidFill>
                  <a:srgbClr val="1D41D5"/>
                </a:solidFill>
                <a:latin typeface="幼圆" panose="02010509060101010101" charset="-122"/>
                <a:ea typeface="幼圆" panose="02010509060101010101" charset="-122"/>
                <a:cs typeface="幼圆" panose="02010509060101010101" charset="-122"/>
              </a:rPr>
              <a:t>[2019·</a:t>
            </a:r>
            <a:r>
              <a:rPr lang="zh-CN" altLang="en-US" sz="2000" b="1" smtClean="0">
                <a:solidFill>
                  <a:srgbClr val="1D41D5"/>
                </a:solidFill>
                <a:latin typeface="幼圆" panose="02010509060101010101" charset="-122"/>
                <a:ea typeface="幼圆" panose="02010509060101010101" charset="-122"/>
                <a:cs typeface="幼圆" panose="02010509060101010101" charset="-122"/>
              </a:rPr>
              <a:t>新课标</a:t>
            </a:r>
            <a:r>
              <a:rPr lang="en-US" altLang="zh-CN" sz="2000" b="1" smtClean="0">
                <a:solidFill>
                  <a:srgbClr val="1D41D5"/>
                </a:solidFill>
                <a:latin typeface="幼圆" panose="02010509060101010101" charset="-122"/>
                <a:ea typeface="幼圆" panose="02010509060101010101" charset="-122"/>
                <a:cs typeface="幼圆" panose="02010509060101010101" charset="-122"/>
              </a:rPr>
              <a:t>Ⅱ</a:t>
            </a:r>
            <a:r>
              <a:rPr lang="zh-CN" altLang="en-US" sz="2000" b="1" smtClean="0">
                <a:solidFill>
                  <a:srgbClr val="1D41D5"/>
                </a:solidFill>
                <a:latin typeface="幼圆" panose="02010509060101010101" charset="-122"/>
                <a:ea typeface="幼圆" panose="02010509060101010101" charset="-122"/>
                <a:cs typeface="幼圆" panose="02010509060101010101" charset="-122"/>
              </a:rPr>
              <a:t>卷</a:t>
            </a:r>
            <a:r>
              <a:rPr lang="en-US" altLang="zh-CN" sz="2000" b="1" smtClean="0">
                <a:solidFill>
                  <a:srgbClr val="1D41D5"/>
                </a:solidFill>
                <a:latin typeface="幼圆" panose="02010509060101010101" charset="-122"/>
                <a:ea typeface="幼圆" panose="02010509060101010101" charset="-122"/>
                <a:cs typeface="幼圆" panose="02010509060101010101" charset="-122"/>
              </a:rPr>
              <a:t>] </a:t>
            </a:r>
            <a:r>
              <a:rPr lang="en-US" altLang="zh-CN" sz="2400" smtClean="0">
                <a:latin typeface="幼圆" panose="02010509060101010101" charset="-122"/>
                <a:ea typeface="幼圆" panose="02010509060101010101" charset="-122"/>
                <a:cs typeface="幼圆" panose="02010509060101010101" charset="-122"/>
              </a:rPr>
              <a:t>19</a:t>
            </a:r>
            <a:r>
              <a:rPr lang="zh-CN" altLang="en-US" sz="2400" smtClean="0">
                <a:latin typeface="幼圆" panose="02010509060101010101" charset="-122"/>
                <a:ea typeface="幼圆" panose="02010509060101010101" charset="-122"/>
                <a:cs typeface="幼圆" panose="02010509060101010101" charset="-122"/>
              </a:rPr>
              <a:t>．</a:t>
            </a:r>
            <a:r>
              <a:rPr lang="zh-CN" sz="2400">
                <a:solidFill>
                  <a:srgbClr val="333333"/>
                </a:solidFill>
                <a:latin typeface="幼圆" panose="02010509060101010101" charset="-122"/>
                <a:ea typeface="幼圆" panose="02010509060101010101" charset="-122"/>
                <a:cs typeface="幼圆" panose="02010509060101010101" charset="-122"/>
                <a:sym typeface="+mn-ea"/>
              </a:rPr>
              <a:t>文中面横线的句子有语病，下列修改最恰当的一项是</a:t>
            </a:r>
            <a:r>
              <a:rPr lang="zh-CN" altLang="en-US" sz="2400" smtClean="0">
                <a:latin typeface="幼圆" panose="02010509060101010101" charset="-122"/>
                <a:ea typeface="幼圆" panose="02010509060101010101" charset="-122"/>
                <a:cs typeface="幼圆" panose="02010509060101010101" charset="-122"/>
              </a:rPr>
              <a:t>（</a:t>
            </a:r>
            <a:r>
              <a:rPr lang="en-US" altLang="zh-CN" sz="2400" smtClean="0">
                <a:latin typeface="幼圆" panose="02010509060101010101" charset="-122"/>
                <a:ea typeface="幼圆" panose="02010509060101010101" charset="-122"/>
                <a:cs typeface="幼圆" panose="02010509060101010101" charset="-122"/>
              </a:rPr>
              <a:t>3</a:t>
            </a:r>
            <a:r>
              <a:rPr lang="zh-CN" altLang="en-US" sz="2400" smtClean="0">
                <a:latin typeface="幼圆" panose="02010509060101010101" charset="-122"/>
                <a:ea typeface="幼圆" panose="02010509060101010101" charset="-122"/>
                <a:cs typeface="幼圆" panose="02010509060101010101" charset="-122"/>
              </a:rPr>
              <a:t>分）</a:t>
            </a:r>
            <a:endParaRPr lang="en-US" altLang="zh-CN" sz="2800" smtClean="0">
              <a:latin typeface="幼圆" panose="02010509060101010101" charset="-122"/>
              <a:ea typeface="幼圆" panose="02010509060101010101" charset="-122"/>
              <a:cs typeface="幼圆" panose="02010509060101010101" charset="-122"/>
            </a:endParaRPr>
          </a:p>
          <a:p>
            <a:pPr>
              <a:spcBef>
                <a:spcPts val="600"/>
              </a:spcBef>
            </a:pPr>
            <a:r>
              <a:rPr lang="zh-CN" altLang="en-US" sz="2800" u="sng" smtClean="0">
                <a:solidFill>
                  <a:prstClr val="black"/>
                </a:solidFill>
                <a:latin typeface="幼圆" panose="02010509060101010101" charset="-122"/>
                <a:ea typeface="幼圆" panose="02010509060101010101" charset="-122"/>
                <a:cs typeface="幼圆" panose="02010509060101010101" charset="-122"/>
                <a:sym typeface="+mn-ea"/>
              </a:rPr>
              <a:t>画家能否凭借自己的生活积累和艺术感受，让传统文化内涵及现代人文精神在画面上得到充分体现，是新时代美术创作并行不悖的艺术法则</a:t>
            </a:r>
            <a:r>
              <a:rPr lang="zh-CN" altLang="en-US" sz="2800" u="sng" smtClean="0">
                <a:latin typeface="幼圆" panose="02010509060101010101" charset="-122"/>
                <a:ea typeface="幼圆" panose="02010509060101010101" charset="-122"/>
                <a:cs typeface="幼圆" panose="02010509060101010101" charset="-122"/>
              </a:rPr>
              <a:t>。</a:t>
            </a:r>
            <a:endParaRPr lang="en-US" altLang="zh-CN" sz="2800" u="sng" smtClean="0">
              <a:latin typeface="幼圆" panose="02010509060101010101" charset="-122"/>
              <a:ea typeface="幼圆" panose="02010509060101010101" charset="-122"/>
              <a:cs typeface="幼圆" panose="02010509060101010101" charset="-122"/>
            </a:endParaRPr>
          </a:p>
          <a:p>
            <a:pPr fontAlgn="auto">
              <a:spcBef>
                <a:spcPts val="600"/>
              </a:spcBef>
            </a:pPr>
            <a:r>
              <a:rPr lang="en-US" altLang="zh-CN" sz="2800" smtClean="0">
                <a:latin typeface="华文细黑" panose="02010600040101010101" pitchFamily="2" charset="-122"/>
                <a:ea typeface="华文细黑" panose="02010600040101010101" pitchFamily="2" charset="-122"/>
                <a:cs typeface="华文细黑" panose="02010600040101010101" pitchFamily="2" charset="-122"/>
              </a:rPr>
              <a:t>A</a:t>
            </a:r>
            <a:r>
              <a:rPr lang="zh-CN" altLang="en-US" sz="2800" smtClean="0">
                <a:latin typeface="华文细黑" panose="02010600040101010101" pitchFamily="2" charset="-122"/>
                <a:ea typeface="华文细黑" panose="02010600040101010101" pitchFamily="2" charset="-122"/>
                <a:cs typeface="华文细黑" panose="02010600040101010101" pitchFamily="2" charset="-122"/>
              </a:rPr>
              <a:t>．</a:t>
            </a:r>
            <a:r>
              <a:rPr lang="zh-CN"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rPr>
              <a:t>画家凭借自己的生活积累和艺术感觉，让传统文化内涵及现代人文精神在画面上得到充分体现，是新时代美术创作至关重要的艺术法则。</a:t>
            </a:r>
            <a:endParaRPr lang="en-US"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endParaRPr>
          </a:p>
          <a:p>
            <a:pPr fontAlgn="auto">
              <a:spcBef>
                <a:spcPts val="600"/>
              </a:spcBef>
            </a:pPr>
            <a:r>
              <a:rPr lang="en-US"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rPr>
              <a:t>B</a:t>
            </a:r>
            <a:r>
              <a:rPr lang="zh-CN"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rPr>
              <a:t>．画家能否凭借自己的生活积累和艺术感觉，让传统文化内涵及现代人文精神在画面上得到充分呈现，是新时代美术创作并行不悖的艺术法则。</a:t>
            </a:r>
            <a:endParaRPr lang="en-US"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endParaRPr>
          </a:p>
          <a:p>
            <a:pPr fontAlgn="auto">
              <a:spcBef>
                <a:spcPts val="600"/>
              </a:spcBef>
            </a:pPr>
            <a:r>
              <a:rPr lang="en-US"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rPr>
              <a:t>C</a:t>
            </a:r>
            <a:r>
              <a:rPr lang="zh-CN"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rPr>
              <a:t>．画家凭借自己的生活积累和艺术感觉，让传统文化内涵及现代人文精神在画面上得到充分呈现，是新时代美术创作并行不悖的艺术法则。</a:t>
            </a:r>
            <a:endParaRPr lang="en-US"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endParaRPr>
          </a:p>
          <a:p>
            <a:pPr fontAlgn="auto">
              <a:spcBef>
                <a:spcPts val="600"/>
              </a:spcBef>
            </a:pPr>
            <a:r>
              <a:rPr lang="en-US"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rPr>
              <a:t>D</a:t>
            </a:r>
            <a:r>
              <a:rPr lang="zh-CN"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rPr>
              <a:t>．画家能否凭借自己的生活积累和艺术感觉，让传统文化内涵及现代人文精神在画面上得到充分体现，是新时代类术创作至关重要的艺术法则。</a:t>
            </a:r>
            <a:endParaRPr lang="zh-CN" altLang="en-US" sz="2800">
              <a:solidFill>
                <a:srgbClr val="333333"/>
              </a:solidFill>
              <a:latin typeface="华文细黑" panose="02010600040101010101" pitchFamily="2" charset="-122"/>
              <a:ea typeface="华文细黑" panose="02010600040101010101" pitchFamily="2" charset="-122"/>
              <a:cs typeface="华文细黑" panose="02010600040101010101" pitchFamily="2" charset="-122"/>
              <a:sym typeface="+mn-ea"/>
            </a:endParaRPr>
          </a:p>
        </p:txBody>
      </p:sp>
      <p:sp>
        <p:nvSpPr>
          <p:cNvPr id="7" name="文本框 6"/>
          <p:cNvSpPr txBox="1"/>
          <p:nvPr/>
        </p:nvSpPr>
        <p:spPr>
          <a:xfrm>
            <a:off x="0" y="5756910"/>
            <a:ext cx="12192635" cy="1014730"/>
          </a:xfrm>
          <a:prstGeom prst="rect">
            <a:avLst/>
          </a:prstGeom>
          <a:noFill/>
        </p:spPr>
        <p:txBody>
          <a:bodyPr wrap="square" rtlCol="0" anchor="t">
            <a:spAutoFit/>
          </a:bodyPr>
          <a:lstStyle/>
          <a:p>
            <a:pPr>
              <a:spcBef>
                <a:spcPts val="1200"/>
              </a:spcBef>
            </a:pPr>
            <a:r>
              <a:rPr lang="en-US" altLang="zh-CN" sz="2000" b="1"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000" b="1" smtClean="0">
                <a:latin typeface="仿宋" panose="02010609060101010101" pitchFamily="49" charset="-122"/>
                <a:ea typeface="仿宋" panose="02010609060101010101" pitchFamily="49" charset="-122"/>
                <a:cs typeface="仿宋" panose="02010609060101010101" pitchFamily="49" charset="-122"/>
                <a:sym typeface="+mn-ea"/>
              </a:rPr>
              <a:t>]A   </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划线句子存在两处语病，“</a:t>
            </a:r>
            <a:r>
              <a:rPr lang="zh-CN" altLang="en-US" sz="2000" b="1"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能否</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”在句子是</a:t>
            </a:r>
            <a:r>
              <a:rPr lang="zh-CN" altLang="en-US" sz="2000" b="1"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两面对一面</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，不合逻辑。排除</a:t>
            </a:r>
            <a:r>
              <a:rPr lang="en-US" altLang="zh-CN" sz="2000" b="1" smtClean="0">
                <a:latin typeface="仿宋" panose="02010609060101010101" pitchFamily="49" charset="-122"/>
                <a:ea typeface="仿宋" panose="02010609060101010101" pitchFamily="49" charset="-122"/>
                <a:cs typeface="仿宋" panose="02010609060101010101" pitchFamily="49" charset="-122"/>
                <a:sym typeface="+mn-ea"/>
              </a:rPr>
              <a:t>BD</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两项。“</a:t>
            </a:r>
            <a:r>
              <a:rPr lang="zh-CN" altLang="en-US" sz="2000" b="1"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并行不悖</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”用词不当，指同时进行而互相不违背。此词一般用在有两项以上内容的句子中，“让传统文化内涵及现代人文精神在画面上得到充分体现”只是一条准则。排除</a:t>
            </a:r>
            <a:r>
              <a:rPr lang="en-US" altLang="zh-CN" sz="2000" b="1" smtClean="0">
                <a:latin typeface="仿宋" panose="02010609060101010101" pitchFamily="49" charset="-122"/>
                <a:ea typeface="仿宋" panose="02010609060101010101" pitchFamily="49" charset="-122"/>
                <a:cs typeface="仿宋" panose="02010609060101010101" pitchFamily="49" charset="-122"/>
                <a:sym typeface="+mn-ea"/>
              </a:rPr>
              <a:t>C</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项。</a:t>
            </a:r>
            <a:r>
              <a:rPr lang="en-US" altLang="zh-CN" sz="2000" b="1" smtClean="0">
                <a:latin typeface="仿宋" panose="02010609060101010101" pitchFamily="49" charset="-122"/>
                <a:ea typeface="仿宋" panose="02010609060101010101" pitchFamily="49" charset="-122"/>
                <a:cs typeface="仿宋" panose="02010609060101010101" pitchFamily="49" charset="-122"/>
                <a:sym typeface="+mn-ea"/>
              </a:rPr>
              <a:t>A</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项修改的最恰当。故选</a:t>
            </a:r>
            <a:r>
              <a:rPr lang="en-US" altLang="zh-CN" sz="2000" b="1" smtClean="0">
                <a:latin typeface="仿宋" panose="02010609060101010101" pitchFamily="49" charset="-122"/>
                <a:ea typeface="仿宋" panose="02010609060101010101" pitchFamily="49" charset="-122"/>
                <a:cs typeface="仿宋" panose="02010609060101010101" pitchFamily="49" charset="-122"/>
                <a:sym typeface="+mn-ea"/>
              </a:rPr>
              <a:t>A</a:t>
            </a:r>
            <a:r>
              <a:rPr lang="zh-CN" altLang="en-US" sz="2000" b="1" smtClean="0">
                <a:latin typeface="仿宋" panose="02010609060101010101" pitchFamily="49" charset="-122"/>
                <a:ea typeface="仿宋" panose="02010609060101010101" pitchFamily="49" charset="-122"/>
                <a:cs typeface="仿宋" panose="02010609060101010101" pitchFamily="49"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0" y="0"/>
            <a:ext cx="12192000" cy="1522095"/>
          </a:xfrm>
          <a:prstGeom prst="rect">
            <a:avLst/>
          </a:prstGeom>
        </p:spPr>
        <p:txBody>
          <a:bodyPr wrap="square">
            <a:spAutoFit/>
          </a:bodyPr>
          <a:lstStyle/>
          <a:p>
            <a:pPr>
              <a:spcBef>
                <a:spcPts val="600"/>
              </a:spcBef>
            </a:pPr>
            <a:r>
              <a:rPr lang="zh-CN" altLang="en-US" sz="3000">
                <a:latin typeface="幼圆" panose="02010509060101010101" charset="-122"/>
                <a:ea typeface="幼圆" panose="02010509060101010101" charset="-122"/>
                <a:cs typeface="幼圆" panose="02010509060101010101" charset="-122"/>
                <a:sym typeface="+mn-ea"/>
              </a:rPr>
              <a:t>面对突然发生的灾难，一个地方抗灾能力的强弱既取决于当地经济实力的雄厚，更取决于政府的应急机制和领导人的智慧。</a:t>
            </a:r>
          </a:p>
          <a:p>
            <a:pPr>
              <a:spcBef>
                <a:spcPts val="600"/>
              </a:spcBef>
            </a:pPr>
            <a:r>
              <a:rPr lang="en-US" altLang="zh-CN" sz="2800" b="1"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b="1" smtClean="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b="1"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b="1" smtClean="0">
                <a:latin typeface="仿宋" panose="02010609060101010101" pitchFamily="49" charset="-122"/>
                <a:ea typeface="仿宋" panose="02010609060101010101" pitchFamily="49" charset="-122"/>
                <a:cs typeface="仿宋" panose="02010609060101010101" pitchFamily="49" charset="-122"/>
                <a:sym typeface="+mn-ea"/>
              </a:rPr>
              <a:t>一面对两面，“强弱”对“雄厚”。</a:t>
            </a:r>
            <a:endParaRPr lang="zh-CN" altLang="en-US" sz="2800" b="1" smtClean="0">
              <a:solidFill>
                <a:srgbClr val="333333"/>
              </a:solidFill>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2" name="矩形 1"/>
          <p:cNvSpPr/>
          <p:nvPr/>
        </p:nvSpPr>
        <p:spPr>
          <a:xfrm>
            <a:off x="0" y="1892300"/>
            <a:ext cx="12192000" cy="1522095"/>
          </a:xfrm>
          <a:prstGeom prst="rect">
            <a:avLst/>
          </a:prstGeom>
        </p:spPr>
        <p:txBody>
          <a:bodyPr wrap="square">
            <a:spAutoFit/>
          </a:bodyPr>
          <a:lstStyle/>
          <a:p>
            <a:pPr>
              <a:spcBef>
                <a:spcPts val="600"/>
              </a:spcBef>
            </a:pPr>
            <a:r>
              <a:rPr lang="zh-CN" altLang="en-US" sz="3000" smtClean="0">
                <a:latin typeface="幼圆" panose="02010509060101010101" charset="-122"/>
                <a:ea typeface="幼圆" panose="02010509060101010101" charset="-122"/>
                <a:cs typeface="Times New Roman" panose="02020603050405020304" pitchFamily="18" charset="0"/>
                <a:sym typeface="+mn-ea"/>
              </a:rPr>
              <a:t>数字化时代，文字记录方式发生了重大变化，致使很多人提笔忘字，长此以往，将影响到汉字文化能否很好的传承</a:t>
            </a:r>
            <a:r>
              <a:rPr lang="zh-CN" altLang="en-US" sz="3000">
                <a:latin typeface="幼圆" panose="02010509060101010101" charset="-122"/>
                <a:ea typeface="幼圆" panose="02010509060101010101" charset="-122"/>
                <a:cs typeface="幼圆" panose="02010509060101010101" charset="-122"/>
                <a:sym typeface="+mn-ea"/>
              </a:rPr>
              <a:t>。</a:t>
            </a:r>
          </a:p>
          <a:p>
            <a:pPr>
              <a:spcBef>
                <a:spcPts val="600"/>
              </a:spcBef>
            </a:pPr>
            <a:r>
              <a:rPr lang="en-US" altLang="zh-CN" sz="2800" b="1"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b="1" smtClean="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b="1"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b="1" smtClean="0">
                <a:latin typeface="仿宋" panose="02010609060101010101" pitchFamily="49" charset="-122"/>
                <a:ea typeface="仿宋" panose="02010609060101010101" pitchFamily="49" charset="-122"/>
                <a:cs typeface="仿宋" panose="02010609060101010101" pitchFamily="49" charset="-122"/>
                <a:sym typeface="+mn-ea"/>
              </a:rPr>
              <a:t>两面对一面，“长此以往”表明是坏的结局，“能否”是两面。</a:t>
            </a:r>
            <a:endParaRPr lang="zh-CN" altLang="en-US" sz="2800" b="1" smtClean="0">
              <a:solidFill>
                <a:srgbClr val="333333"/>
              </a:solidFill>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8" name="TextBox 7"/>
          <p:cNvSpPr txBox="1"/>
          <p:nvPr/>
        </p:nvSpPr>
        <p:spPr>
          <a:xfrm>
            <a:off x="0" y="3554095"/>
            <a:ext cx="12192635" cy="2061210"/>
          </a:xfrm>
          <a:prstGeom prst="rect">
            <a:avLst/>
          </a:prstGeom>
          <a:noFill/>
          <a:ln w="9525">
            <a:noFill/>
          </a:ln>
        </p:spPr>
        <p:txBody>
          <a:bodyPr wrap="square" anchor="t" anchorCtr="0">
            <a:spAutoFit/>
          </a:bodyPr>
          <a:lstStyle/>
          <a:p>
            <a:r>
              <a:rPr lang="zh-CN" altLang="en-US" sz="3200" b="1">
                <a:solidFill>
                  <a:srgbClr val="C00000"/>
                </a:solidFill>
                <a:latin typeface="仿宋" panose="02010609060101010101" pitchFamily="49" charset="-122"/>
                <a:ea typeface="仿宋" panose="02010609060101010101" pitchFamily="49" charset="-122"/>
                <a:cs typeface="仿宋" panose="02010609060101010101" pitchFamily="49" charset="-122"/>
              </a:rPr>
              <a:t>◆</a:t>
            </a:r>
            <a:r>
              <a:rPr lang="zh-CN" altLang="en-US" sz="3200" b="1">
                <a:latin typeface="仿宋" panose="02010609060101010101" pitchFamily="49" charset="-122"/>
                <a:ea typeface="仿宋" panose="02010609060101010101" pitchFamily="49" charset="-122"/>
                <a:cs typeface="仿宋" panose="02010609060101010101" pitchFamily="49" charset="-122"/>
              </a:rPr>
              <a:t>病句考题中如出现“</a:t>
            </a: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是否</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能否</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是不是</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能不能</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好不好</a:t>
            </a:r>
            <a:r>
              <a:rPr lang="zh-CN" altLang="en-US" sz="3200" b="1">
                <a:latin typeface="仿宋" panose="02010609060101010101" pitchFamily="49" charset="-122"/>
                <a:ea typeface="仿宋" panose="02010609060101010101" pitchFamily="49" charset="-122"/>
                <a:cs typeface="仿宋" panose="02010609060101010101" pitchFamily="49" charset="-122"/>
              </a:rPr>
              <a:t>” “</a:t>
            </a:r>
            <a:r>
              <a:rPr lang="zh-CN" altLang="en-US" sz="3200" b="1">
                <a:solidFill>
                  <a:srgbClr val="0070C0"/>
                </a:solidFill>
                <a:latin typeface="仿宋" panose="02010609060101010101" pitchFamily="49" charset="-122"/>
                <a:ea typeface="仿宋" panose="02010609060101010101" pitchFamily="49" charset="-122"/>
                <a:cs typeface="仿宋" panose="02010609060101010101" pitchFamily="49" charset="-122"/>
              </a:rPr>
              <a:t>有没有</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成败</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高低</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好坏</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冷暖</a:t>
            </a:r>
            <a:r>
              <a:rPr lang="zh-CN" altLang="en-US" sz="3200" b="1">
                <a:latin typeface="仿宋" panose="02010609060101010101" pitchFamily="49" charset="-122"/>
                <a:ea typeface="仿宋" panose="02010609060101010101" pitchFamily="49" charset="-122"/>
                <a:cs typeface="仿宋" panose="02010609060101010101" pitchFamily="49" charset="-122"/>
              </a:rPr>
              <a:t>”“</a:t>
            </a: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优劣</a:t>
            </a:r>
            <a:r>
              <a:rPr lang="zh-CN" altLang="en-US" sz="3200" b="1">
                <a:latin typeface="仿宋" panose="02010609060101010101" pitchFamily="49" charset="-122"/>
                <a:ea typeface="仿宋" panose="02010609060101010101" pitchFamily="49" charset="-122"/>
                <a:cs typeface="仿宋" panose="02010609060101010101" pitchFamily="49" charset="-122"/>
              </a:rPr>
              <a:t>” “</a:t>
            </a:r>
            <a:r>
              <a:rPr lang="zh-CN" altLang="en-US" sz="3200" b="1">
                <a:solidFill>
                  <a:srgbClr val="FF0000"/>
                </a:solidFill>
                <a:latin typeface="仿宋" panose="02010609060101010101" pitchFamily="49" charset="-122"/>
                <a:ea typeface="仿宋" panose="02010609060101010101" pitchFamily="49" charset="-122"/>
                <a:cs typeface="仿宋" panose="02010609060101010101" pitchFamily="49" charset="-122"/>
              </a:rPr>
              <a:t>多寡</a:t>
            </a:r>
            <a:r>
              <a:rPr lang="zh-CN" altLang="en-US" sz="3200" b="1">
                <a:latin typeface="仿宋" panose="02010609060101010101" pitchFamily="49" charset="-122"/>
                <a:ea typeface="仿宋" panose="02010609060101010101" pitchFamily="49" charset="-122"/>
                <a:cs typeface="仿宋" panose="02010609060101010101" pitchFamily="49" charset="-122"/>
              </a:rPr>
              <a:t>”等词，则可能存在一面与两面搭配不当的语病。</a:t>
            </a:r>
          </a:p>
          <a:p>
            <a:r>
              <a:rPr lang="zh-CN" altLang="en-US" sz="3200">
                <a:latin typeface="仿宋" panose="02010609060101010101" pitchFamily="49" charset="-122"/>
                <a:ea typeface="仿宋" panose="02010609060101010101" pitchFamily="49" charset="-122"/>
                <a:cs typeface="仿宋" panose="02010609060101010101" pitchFamily="49" charset="-122"/>
                <a:sym typeface="+mn-ea"/>
              </a:rPr>
              <a:t>有些词本身就包含了两面性，例如</a:t>
            </a:r>
            <a:r>
              <a:rPr lang="en-US" altLang="zh-CN" sz="32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3200">
                <a:latin typeface="仿宋" panose="02010609060101010101" pitchFamily="49" charset="-122"/>
                <a:ea typeface="仿宋" panose="02010609060101010101" pitchFamily="49" charset="-122"/>
                <a:cs typeface="仿宋" panose="02010609060101010101" pitchFamily="49" charset="-122"/>
                <a:sym typeface="+mn-ea"/>
              </a:rPr>
              <a:t>质量、状况</a:t>
            </a:r>
            <a:r>
              <a:rPr lang="en-US" altLang="zh-CN" sz="32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3200">
                <a:latin typeface="仿宋" panose="02010609060101010101" pitchFamily="49" charset="-122"/>
                <a:ea typeface="仿宋" panose="02010609060101010101" pitchFamily="49" charset="-122"/>
                <a:cs typeface="仿宋" panose="02010609060101010101" pitchFamily="49" charset="-122"/>
                <a:sym typeface="+mn-ea"/>
              </a:rPr>
              <a:t>等。</a:t>
            </a:r>
            <a:endParaRPr lang="zh-CN" altLang="en-US" sz="3200" b="1">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TextBox 12"/>
          <p:cNvSpPr txBox="1"/>
          <p:nvPr/>
        </p:nvSpPr>
        <p:spPr>
          <a:xfrm>
            <a:off x="0" y="0"/>
            <a:ext cx="4670425"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2   </a:t>
            </a:r>
            <a:r>
              <a:rPr lang="zh-CN" altLang="en-US" sz="3600" b="1">
                <a:latin typeface="华文新魏" panose="02010800040101010101" pitchFamily="2" charset="-122"/>
                <a:ea typeface="华文新魏" panose="02010800040101010101" pitchFamily="2" charset="-122"/>
              </a:rPr>
              <a:t>关联词语搭配不当</a:t>
            </a:r>
          </a:p>
        </p:txBody>
      </p:sp>
      <p:sp>
        <p:nvSpPr>
          <p:cNvPr id="2" name="文本框 1"/>
          <p:cNvSpPr txBox="1"/>
          <p:nvPr/>
        </p:nvSpPr>
        <p:spPr>
          <a:xfrm>
            <a:off x="0" y="756285"/>
            <a:ext cx="12192000" cy="5985510"/>
          </a:xfrm>
          <a:prstGeom prst="rect">
            <a:avLst/>
          </a:prstGeom>
          <a:noFill/>
        </p:spPr>
        <p:txBody>
          <a:bodyPr wrap="square" rtlCol="0" anchor="t">
            <a:spAutoFit/>
          </a:bodyPr>
          <a:lstStyle/>
          <a:p>
            <a:pPr fontAlgn="auto">
              <a:spcBef>
                <a:spcPts val="300"/>
              </a:spcBef>
            </a:pPr>
            <a:r>
              <a:rPr lang="en-US" altLang="zh-CN" sz="2000" smtClean="0">
                <a:solidFill>
                  <a:srgbClr val="0000CC"/>
                </a:solidFill>
                <a:latin typeface="幼圆" panose="02010509060101010101" charset="-122"/>
                <a:ea typeface="幼圆" panose="02010509060101010101" charset="-122"/>
                <a:cs typeface="幼圆" panose="02010509060101010101" charset="-122"/>
                <a:sym typeface="+mn-ea"/>
              </a:rPr>
              <a:t>[</a:t>
            </a:r>
            <a:r>
              <a:rPr lang="en-US" altLang="zh-CN" sz="2000" b="1" smtClean="0">
                <a:solidFill>
                  <a:srgbClr val="0000CC"/>
                </a:solidFill>
                <a:latin typeface="幼圆" panose="02010509060101010101" charset="-122"/>
                <a:ea typeface="幼圆" panose="02010509060101010101" charset="-122"/>
                <a:cs typeface="幼圆" panose="02010509060101010101" charset="-122"/>
                <a:sym typeface="+mn-ea"/>
              </a:rPr>
              <a:t>2021·</a:t>
            </a:r>
            <a:r>
              <a:rPr lang="zh-CN" altLang="en-US" sz="2000" b="1" smtClean="0">
                <a:solidFill>
                  <a:srgbClr val="0000CC"/>
                </a:solidFill>
                <a:latin typeface="幼圆" panose="02010509060101010101" charset="-122"/>
                <a:ea typeface="幼圆" panose="02010509060101010101" charset="-122"/>
                <a:cs typeface="幼圆" panose="02010509060101010101" charset="-122"/>
                <a:sym typeface="+mn-ea"/>
              </a:rPr>
              <a:t>新</a:t>
            </a:r>
            <a:r>
              <a:rPr lang="en-US" altLang="zh-CN" sz="2000" b="1" smtClean="0">
                <a:solidFill>
                  <a:srgbClr val="0000CC"/>
                </a:solidFill>
                <a:latin typeface="幼圆" panose="02010509060101010101" charset="-122"/>
                <a:ea typeface="幼圆" panose="02010509060101010101" charset="-122"/>
                <a:cs typeface="幼圆" panose="02010509060101010101" charset="-122"/>
                <a:sym typeface="+mn-ea"/>
              </a:rPr>
              <a:t>Ⅱ</a:t>
            </a:r>
            <a:r>
              <a:rPr lang="zh-CN" altLang="en-US" sz="2000" b="1" smtClean="0">
                <a:solidFill>
                  <a:srgbClr val="0000CC"/>
                </a:solidFill>
                <a:latin typeface="幼圆" panose="02010509060101010101" charset="-122"/>
                <a:ea typeface="幼圆" panose="02010509060101010101" charset="-122"/>
                <a:cs typeface="幼圆" panose="02010509060101010101" charset="-122"/>
                <a:sym typeface="+mn-ea"/>
              </a:rPr>
              <a:t>卷</a:t>
            </a:r>
            <a:r>
              <a:rPr lang="en-US" altLang="zh-CN" sz="2000" smtClean="0">
                <a:solidFill>
                  <a:srgbClr val="0000CC"/>
                </a:solidFill>
                <a:latin typeface="幼圆" panose="02010509060101010101" charset="-122"/>
                <a:ea typeface="幼圆" panose="02010509060101010101" charset="-122"/>
                <a:cs typeface="幼圆" panose="02010509060101010101" charset="-122"/>
                <a:sym typeface="+mn-ea"/>
              </a:rPr>
              <a:t>]</a:t>
            </a:r>
            <a:r>
              <a:rPr lang="zh-CN" altLang="en-US" sz="2800">
                <a:solidFill>
                  <a:schemeClr val="tx1"/>
                </a:solidFill>
                <a:uFillTx/>
                <a:latin typeface="幼圆" panose="02010509060101010101" charset="-122"/>
                <a:ea typeface="幼圆" panose="02010509060101010101" charset="-122"/>
                <a:cs typeface="幼圆" panose="02010509060101010101" charset="-122"/>
              </a:rPr>
              <a:t>正因为目前国际空间站中有上百种餐品，使得宇航员可以自由选择自己的用餐计划——然而这一用餐计划是每八天循环一次的</a:t>
            </a:r>
            <a:r>
              <a:rPr lang="zh-CN" altLang="en-US" sz="2800">
                <a:latin typeface="幼圆" panose="02010509060101010101" charset="-122"/>
                <a:ea typeface="幼圆" panose="02010509060101010101" charset="-122"/>
                <a:cs typeface="幼圆" panose="02010509060101010101" charset="-122"/>
              </a:rPr>
              <a:t>。</a:t>
            </a:r>
            <a:endParaRPr lang="zh-CN" altLang="en-US" sz="2400">
              <a:latin typeface="幼圆" panose="02010509060101010101" charset="-122"/>
              <a:ea typeface="幼圆" panose="02010509060101010101" charset="-122"/>
              <a:cs typeface="幼圆" panose="02010509060101010101" charset="-122"/>
            </a:endParaRPr>
          </a:p>
          <a:p>
            <a:pPr indent="0" fontAlgn="auto">
              <a:spcBef>
                <a:spcPts val="300"/>
              </a:spcBef>
            </a:pPr>
            <a:r>
              <a:rPr lang="en-US" sz="2800">
                <a:latin typeface="华文宋体" panose="02010600040101010101" pitchFamily="2" charset="-122"/>
                <a:ea typeface="华文宋体" panose="02010600040101010101" pitchFamily="2" charset="-122"/>
                <a:cs typeface="华文宋体" panose="02010600040101010101" pitchFamily="2" charset="-122"/>
                <a:sym typeface="+mn-ea"/>
              </a:rPr>
              <a:t>20</a:t>
            </a:r>
            <a:r>
              <a:rPr lang="zh-CN" sz="2800">
                <a:latin typeface="华文宋体" panose="02010600040101010101" pitchFamily="2" charset="-122"/>
                <a:ea typeface="华文宋体" panose="02010600040101010101" pitchFamily="2" charset="-122"/>
                <a:cs typeface="华文宋体" panose="02010600040101010101" pitchFamily="2" charset="-122"/>
                <a:sym typeface="+mn-ea"/>
              </a:rPr>
              <a:t>．</a:t>
            </a:r>
            <a:r>
              <a:rPr sz="2800">
                <a:latin typeface="华文宋体" panose="02010600040101010101" pitchFamily="2" charset="-122"/>
                <a:ea typeface="华文宋体" panose="02010600040101010101" pitchFamily="2" charset="-122"/>
                <a:cs typeface="华文宋体" panose="02010600040101010101" pitchFamily="2" charset="-122"/>
                <a:sym typeface="+mn-ea"/>
              </a:rPr>
              <a:t>文中画波浪线的句子有语病，下列修改最恰当的一项是（3分）</a:t>
            </a:r>
            <a:r>
              <a:rPr lang="en-US" sz="2800">
                <a:latin typeface="华文宋体" panose="02010600040101010101" pitchFamily="2" charset="-122"/>
                <a:ea typeface="华文宋体" panose="02010600040101010101" pitchFamily="2" charset="-122"/>
                <a:cs typeface="华文宋体" panose="02010600040101010101" pitchFamily="2" charset="-122"/>
                <a:sym typeface="+mn-ea"/>
              </a:rPr>
              <a:t>(     )</a:t>
            </a:r>
            <a:endParaRPr sz="2800" b="0">
              <a:latin typeface="华文宋体" panose="02010600040101010101" pitchFamily="2" charset="-122"/>
              <a:ea typeface="华文宋体" panose="02010600040101010101" pitchFamily="2" charset="-122"/>
              <a:cs typeface="华文宋体" panose="02010600040101010101" pitchFamily="2" charset="-122"/>
            </a:endParaRPr>
          </a:p>
          <a:p>
            <a:pPr indent="0" fontAlgn="auto">
              <a:spcBef>
                <a:spcPts val="300"/>
              </a:spcBef>
            </a:pPr>
            <a:r>
              <a:rPr sz="2800">
                <a:latin typeface="华文宋体" panose="02010600040101010101" pitchFamily="2" charset="-122"/>
                <a:ea typeface="华文宋体" panose="02010600040101010101" pitchFamily="2" charset="-122"/>
                <a:cs typeface="华文宋体" panose="02010600040101010101" pitchFamily="2" charset="-122"/>
                <a:sym typeface="+mn-ea"/>
              </a:rPr>
              <a:t>A．目前国际空间站中有上百种餐品，宇航可以自由选择自己的用餐计划——虽然这一用餐计划是每八天循环一次的。</a:t>
            </a:r>
            <a:endParaRPr sz="2800" b="0">
              <a:latin typeface="华文宋体" panose="02010600040101010101" pitchFamily="2" charset="-122"/>
              <a:ea typeface="华文宋体" panose="02010600040101010101" pitchFamily="2" charset="-122"/>
              <a:cs typeface="华文宋体" panose="02010600040101010101" pitchFamily="2" charset="-122"/>
            </a:endParaRPr>
          </a:p>
          <a:p>
            <a:pPr indent="0" fontAlgn="auto">
              <a:spcBef>
                <a:spcPts val="300"/>
              </a:spcBef>
            </a:pPr>
            <a:r>
              <a:rPr sz="2800">
                <a:latin typeface="华文宋体" panose="02010600040101010101" pitchFamily="2" charset="-122"/>
                <a:ea typeface="华文宋体" panose="02010600040101010101" pitchFamily="2" charset="-122"/>
                <a:cs typeface="华文宋体" panose="02010600040101010101" pitchFamily="2" charset="-122"/>
                <a:sym typeface="+mn-ea"/>
              </a:rPr>
              <a:t>B．正因为目前国际空间站中有上百种餐品，使得宇航员可以自由选择自己的用餐计划——虽然这一用餐计划是每八天循环一次的。</a:t>
            </a:r>
            <a:endParaRPr sz="2800" b="0">
              <a:latin typeface="华文宋体" panose="02010600040101010101" pitchFamily="2" charset="-122"/>
              <a:ea typeface="华文宋体" panose="02010600040101010101" pitchFamily="2" charset="-122"/>
              <a:cs typeface="华文宋体" panose="02010600040101010101" pitchFamily="2" charset="-122"/>
            </a:endParaRPr>
          </a:p>
          <a:p>
            <a:pPr indent="0" fontAlgn="auto">
              <a:spcBef>
                <a:spcPts val="300"/>
              </a:spcBef>
            </a:pPr>
            <a:r>
              <a:rPr sz="2800">
                <a:latin typeface="华文宋体" panose="02010600040101010101" pitchFamily="2" charset="-122"/>
                <a:ea typeface="华文宋体" panose="02010600040101010101" pitchFamily="2" charset="-122"/>
                <a:cs typeface="华文宋体" panose="02010600040101010101" pitchFamily="2" charset="-122"/>
                <a:sym typeface="+mn-ea"/>
              </a:rPr>
              <a:t>C．正因为目前国际空间站中有上百种餐品，所以宇航员可以自由选择自己的用餐计划——然而这一用餐计划是每八天循环一次的。</a:t>
            </a:r>
            <a:endParaRPr sz="2800" b="0">
              <a:latin typeface="华文宋体" panose="02010600040101010101" pitchFamily="2" charset="-122"/>
              <a:ea typeface="华文宋体" panose="02010600040101010101" pitchFamily="2" charset="-122"/>
              <a:cs typeface="华文宋体" panose="02010600040101010101" pitchFamily="2" charset="-122"/>
            </a:endParaRPr>
          </a:p>
          <a:p>
            <a:pPr indent="0" fontAlgn="auto">
              <a:spcBef>
                <a:spcPts val="300"/>
              </a:spcBef>
            </a:pPr>
            <a:r>
              <a:rPr sz="2800">
                <a:latin typeface="华文宋体" panose="02010600040101010101" pitchFamily="2" charset="-122"/>
                <a:ea typeface="华文宋体" panose="02010600040101010101" pitchFamily="2" charset="-122"/>
                <a:cs typeface="华文宋体" panose="02010600040101010101" pitchFamily="2" charset="-122"/>
                <a:sym typeface="+mn-ea"/>
              </a:rPr>
              <a:t>D．目前国际空间站中有上百种餐品，这使得宇航员可以自由选择自己的用餐计划——然而这一用餐计划是每八天循环一次的。</a:t>
            </a:r>
          </a:p>
          <a:p>
            <a:pPr indent="0" fontAlgn="auto">
              <a:spcBef>
                <a:spcPts val="300"/>
              </a:spcBef>
            </a:pPr>
            <a:r>
              <a:rPr lang="en-US" sz="20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000">
                <a:latin typeface="仿宋" panose="02010609060101010101" pitchFamily="49" charset="-122"/>
                <a:ea typeface="仿宋" panose="02010609060101010101" pitchFamily="49" charset="-122"/>
                <a:cs typeface="仿宋" panose="02010609060101010101" pitchFamily="49" charset="-122"/>
                <a:sym typeface="+mn-ea"/>
              </a:rPr>
              <a:t>解析</a:t>
            </a:r>
            <a:r>
              <a:rPr lang="en-US" sz="2000">
                <a:latin typeface="仿宋" panose="02010609060101010101" pitchFamily="49" charset="-122"/>
                <a:ea typeface="仿宋" panose="02010609060101010101" pitchFamily="49" charset="-122"/>
                <a:cs typeface="仿宋" panose="02010609060101010101" pitchFamily="49" charset="-122"/>
                <a:sym typeface="+mn-ea"/>
              </a:rPr>
              <a:t>]</a:t>
            </a:r>
            <a:r>
              <a:rPr sz="2000">
                <a:latin typeface="仿宋" panose="02010609060101010101" pitchFamily="49" charset="-122"/>
                <a:ea typeface="仿宋" panose="02010609060101010101" pitchFamily="49" charset="-122"/>
                <a:cs typeface="仿宋" panose="02010609060101010101" pitchFamily="49" charset="-122"/>
                <a:sym typeface="+mn-ea"/>
              </a:rPr>
              <a:t>划线句有语病：</a:t>
            </a:r>
            <a:r>
              <a:rPr lang="zh-CN" altLang="en-US" sz="2000">
                <a:latin typeface="仿宋" panose="02010609060101010101" pitchFamily="49" charset="-122"/>
                <a:ea typeface="仿宋" panose="02010609060101010101" pitchFamily="49" charset="-122"/>
                <a:cs typeface="仿宋" panose="02010609060101010101" pitchFamily="49" charset="-122"/>
                <a:sym typeface="+mn-ea"/>
              </a:rPr>
              <a:t>一是“正因为……使得”</a:t>
            </a:r>
            <a:r>
              <a:rPr lang="zh-CN" altLang="en-US" sz="20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关联词搭配不当</a:t>
            </a:r>
            <a:r>
              <a:rPr lang="zh-CN" altLang="en-US" sz="2000">
                <a:latin typeface="仿宋" panose="02010609060101010101" pitchFamily="49" charset="-122"/>
                <a:ea typeface="仿宋" panose="02010609060101010101" pitchFamily="49" charset="-122"/>
                <a:cs typeface="仿宋" panose="02010609060101010101" pitchFamily="49" charset="-122"/>
                <a:sym typeface="+mn-ea"/>
              </a:rPr>
              <a:t>，可以删掉“正因为”“使得”，也可以把“使得”改为“所以”，或者删掉“正因为”，在“使得”前加“这”，排除B；二是</a:t>
            </a:r>
            <a:r>
              <a:rPr lang="zh-CN" altLang="en-US" sz="20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“然而”使用错</a:t>
            </a:r>
            <a:r>
              <a:rPr lang="zh-CN" altLang="en-US" sz="2000">
                <a:latin typeface="仿宋" panose="02010609060101010101" pitchFamily="49" charset="-122"/>
                <a:ea typeface="仿宋" panose="02010609060101010101" pitchFamily="49" charset="-122"/>
                <a:cs typeface="仿宋" panose="02010609060101010101" pitchFamily="49" charset="-122"/>
                <a:sym typeface="+mn-ea"/>
              </a:rPr>
              <a:t>误，因为后面的句子是转折句的前半句，故改为“虽然”，排除CD。故选A。</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5" name="TextBox 2"/>
          <p:cNvSpPr txBox="1"/>
          <p:nvPr/>
        </p:nvSpPr>
        <p:spPr>
          <a:xfrm>
            <a:off x="1703388" y="1018223"/>
            <a:ext cx="1106170" cy="3857625"/>
          </a:xfrm>
          <a:prstGeom prst="rect">
            <a:avLst/>
          </a:prstGeom>
          <a:noFill/>
          <a:ln w="12700" cap="flat" cmpd="sng">
            <a:solidFill>
              <a:schemeClr val="accent1"/>
            </a:solidFill>
            <a:prstDash val="solid"/>
            <a:miter/>
            <a:headEnd type="none" w="med" len="med"/>
            <a:tailEnd type="none" w="med" len="med"/>
          </a:ln>
        </p:spPr>
        <p:txBody>
          <a:bodyPr vert="eaVert" anchor="t" anchorCtr="0">
            <a:spAutoFit/>
          </a:bodyPr>
          <a:lstStyle/>
          <a:p>
            <a:r>
              <a:rPr lang="zh-CN" altLang="en-US" sz="6000" b="1">
                <a:solidFill>
                  <a:srgbClr val="C00000"/>
                </a:solidFill>
                <a:latin typeface="华文彩云" panose="02010800040101010101" charset="-122"/>
                <a:ea typeface="华文彩云" panose="02010800040101010101" charset="-122"/>
              </a:rPr>
              <a:t>搭 配 不 当</a:t>
            </a:r>
          </a:p>
        </p:txBody>
      </p:sp>
      <p:sp>
        <p:nvSpPr>
          <p:cNvPr id="8" name="左大括号 7"/>
          <p:cNvSpPr/>
          <p:nvPr/>
        </p:nvSpPr>
        <p:spPr>
          <a:xfrm>
            <a:off x="2809875" y="786130"/>
            <a:ext cx="357505" cy="4302125"/>
          </a:xfrm>
          <a:prstGeom prst="leftBrace">
            <a:avLst/>
          </a:prstGeom>
          <a:ln w="12700">
            <a:prstDash val="soli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矩形 8"/>
          <p:cNvSpPr/>
          <p:nvPr/>
        </p:nvSpPr>
        <p:spPr>
          <a:xfrm>
            <a:off x="3314835" y="214289"/>
            <a:ext cx="1203960" cy="132207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主干</a:t>
            </a:r>
            <a:endParaRPr kumimoji="0" lang="en-US" altLang="zh-CN"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成分</a:t>
            </a:r>
            <a:endParaRPr kumimoji="0" lang="en-US" altLang="zh-CN"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p:txBody>
      </p:sp>
      <p:sp>
        <p:nvSpPr>
          <p:cNvPr id="10" name="矩形 9"/>
          <p:cNvSpPr/>
          <p:nvPr/>
        </p:nvSpPr>
        <p:spPr>
          <a:xfrm>
            <a:off x="3243397" y="2285992"/>
            <a:ext cx="1203960" cy="132207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枝叶</a:t>
            </a:r>
            <a:endParaRPr kumimoji="0" lang="en-US" altLang="zh-CN"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成分</a:t>
            </a:r>
            <a:endParaRPr kumimoji="0" lang="en-US" altLang="zh-CN"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p:txBody>
      </p:sp>
      <p:sp>
        <p:nvSpPr>
          <p:cNvPr id="11" name="矩形 10"/>
          <p:cNvSpPr/>
          <p:nvPr/>
        </p:nvSpPr>
        <p:spPr>
          <a:xfrm>
            <a:off x="3243397" y="4418975"/>
            <a:ext cx="1203960" cy="132207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呼应</a:t>
            </a:r>
            <a:endParaRPr kumimoji="0" lang="en-US" altLang="zh-CN"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成分</a:t>
            </a:r>
            <a:endParaRPr kumimoji="0" lang="en-US" altLang="zh-CN" sz="4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p:txBody>
      </p:sp>
      <p:sp>
        <p:nvSpPr>
          <p:cNvPr id="12" name="左大括号 11"/>
          <p:cNvSpPr/>
          <p:nvPr/>
        </p:nvSpPr>
        <p:spPr>
          <a:xfrm>
            <a:off x="4452938" y="214313"/>
            <a:ext cx="142875" cy="142875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1511" name="TextBox 12"/>
          <p:cNvSpPr txBox="1"/>
          <p:nvPr/>
        </p:nvSpPr>
        <p:spPr>
          <a:xfrm>
            <a:off x="4667250" y="0"/>
            <a:ext cx="2804795"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1</a:t>
            </a:r>
            <a:r>
              <a:rPr lang="zh-CN" altLang="en-US" sz="3000">
                <a:latin typeface="Arial" panose="020b0604020202020204" pitchFamily="34" charset="0"/>
                <a:ea typeface="宋体" panose="02010600030101010101" pitchFamily="2" charset="-122"/>
              </a:rPr>
              <a:t>主谓搭配不当</a:t>
            </a:r>
          </a:p>
        </p:txBody>
      </p:sp>
      <p:sp>
        <p:nvSpPr>
          <p:cNvPr id="21512" name="TextBox 13"/>
          <p:cNvSpPr txBox="1"/>
          <p:nvPr/>
        </p:nvSpPr>
        <p:spPr>
          <a:xfrm>
            <a:off x="4667250" y="643255"/>
            <a:ext cx="2828290"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2</a:t>
            </a:r>
            <a:r>
              <a:rPr lang="zh-CN" altLang="en-US" sz="3000">
                <a:latin typeface="Arial" panose="020b0604020202020204" pitchFamily="34" charset="0"/>
                <a:ea typeface="宋体" panose="02010600030101010101" pitchFamily="2" charset="-122"/>
              </a:rPr>
              <a:t>动宾搭配不当</a:t>
            </a:r>
          </a:p>
        </p:txBody>
      </p:sp>
      <p:sp>
        <p:nvSpPr>
          <p:cNvPr id="21513" name="TextBox 14"/>
          <p:cNvSpPr txBox="1"/>
          <p:nvPr/>
        </p:nvSpPr>
        <p:spPr>
          <a:xfrm>
            <a:off x="4667250" y="1285875"/>
            <a:ext cx="2861310"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3</a:t>
            </a:r>
            <a:r>
              <a:rPr lang="zh-CN" altLang="en-US" sz="3000">
                <a:latin typeface="Arial" panose="020b0604020202020204" pitchFamily="34" charset="0"/>
                <a:ea typeface="宋体" panose="02010600030101010101" pitchFamily="2" charset="-122"/>
              </a:rPr>
              <a:t>主宾搭配不当</a:t>
            </a:r>
          </a:p>
        </p:txBody>
      </p:sp>
      <p:sp>
        <p:nvSpPr>
          <p:cNvPr id="16" name="左大括号 15"/>
          <p:cNvSpPr/>
          <p:nvPr/>
        </p:nvSpPr>
        <p:spPr>
          <a:xfrm>
            <a:off x="4381500" y="2143125"/>
            <a:ext cx="214313" cy="1500188"/>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左大括号 16"/>
          <p:cNvSpPr/>
          <p:nvPr/>
        </p:nvSpPr>
        <p:spPr>
          <a:xfrm>
            <a:off x="4310380" y="4358005"/>
            <a:ext cx="286385" cy="148653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1516" name="TextBox 17"/>
          <p:cNvSpPr txBox="1"/>
          <p:nvPr/>
        </p:nvSpPr>
        <p:spPr>
          <a:xfrm>
            <a:off x="4667250" y="2000250"/>
            <a:ext cx="4366895"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4</a:t>
            </a:r>
            <a:r>
              <a:rPr lang="zh-CN" altLang="en-US" sz="3000">
                <a:latin typeface="Arial" panose="020b0604020202020204" pitchFamily="34" charset="0"/>
                <a:ea typeface="宋体" panose="02010600030101010101" pitchFamily="2" charset="-122"/>
              </a:rPr>
              <a:t>定语和中心语搭配不当</a:t>
            </a:r>
          </a:p>
        </p:txBody>
      </p:sp>
      <p:sp>
        <p:nvSpPr>
          <p:cNvPr id="21517" name="TextBox 18"/>
          <p:cNvSpPr txBox="1"/>
          <p:nvPr/>
        </p:nvSpPr>
        <p:spPr>
          <a:xfrm>
            <a:off x="4667250" y="2643505"/>
            <a:ext cx="4366895"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5</a:t>
            </a:r>
            <a:r>
              <a:rPr lang="zh-CN" altLang="en-US" sz="3000">
                <a:latin typeface="Arial" panose="020b0604020202020204" pitchFamily="34" charset="0"/>
                <a:ea typeface="宋体" panose="02010600030101010101" pitchFamily="2" charset="-122"/>
              </a:rPr>
              <a:t>状语和中心语搭配不当</a:t>
            </a:r>
          </a:p>
        </p:txBody>
      </p:sp>
      <p:sp>
        <p:nvSpPr>
          <p:cNvPr id="21518" name="TextBox 19"/>
          <p:cNvSpPr txBox="1"/>
          <p:nvPr/>
        </p:nvSpPr>
        <p:spPr>
          <a:xfrm>
            <a:off x="4667250" y="3357245"/>
            <a:ext cx="4366895"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6</a:t>
            </a:r>
            <a:r>
              <a:rPr lang="zh-CN" altLang="en-US" sz="3000">
                <a:latin typeface="Arial" panose="020b0604020202020204" pitchFamily="34" charset="0"/>
                <a:ea typeface="宋体" panose="02010600030101010101" pitchFamily="2" charset="-122"/>
              </a:rPr>
              <a:t>补语和中心语搭配不当</a:t>
            </a:r>
          </a:p>
        </p:txBody>
      </p:sp>
      <p:sp>
        <p:nvSpPr>
          <p:cNvPr id="21519" name="TextBox 20"/>
          <p:cNvSpPr txBox="1"/>
          <p:nvPr/>
        </p:nvSpPr>
        <p:spPr>
          <a:xfrm>
            <a:off x="4667250" y="4143375"/>
            <a:ext cx="3867785"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7</a:t>
            </a:r>
            <a:r>
              <a:rPr lang="zh-CN" altLang="en-US" sz="3000">
                <a:latin typeface="Arial" panose="020b0604020202020204" pitchFamily="34" charset="0"/>
                <a:ea typeface="宋体" panose="02010600030101010101" pitchFamily="2" charset="-122"/>
              </a:rPr>
              <a:t>一面与两面搭配不当</a:t>
            </a:r>
          </a:p>
        </p:txBody>
      </p:sp>
      <p:sp>
        <p:nvSpPr>
          <p:cNvPr id="21520" name="TextBox 21"/>
          <p:cNvSpPr txBox="1"/>
          <p:nvPr/>
        </p:nvSpPr>
        <p:spPr>
          <a:xfrm>
            <a:off x="4667250" y="4857750"/>
            <a:ext cx="3787140"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8</a:t>
            </a:r>
            <a:r>
              <a:rPr lang="zh-CN" altLang="en-US" sz="3000">
                <a:latin typeface="Arial" panose="020b0604020202020204" pitchFamily="34" charset="0"/>
                <a:ea typeface="宋体" panose="02010600030101010101" pitchFamily="2" charset="-122"/>
              </a:rPr>
              <a:t>关联词语搭配不当</a:t>
            </a:r>
          </a:p>
        </p:txBody>
      </p:sp>
      <p:sp>
        <p:nvSpPr>
          <p:cNvPr id="21522" name="TextBox 21"/>
          <p:cNvSpPr txBox="1"/>
          <p:nvPr/>
        </p:nvSpPr>
        <p:spPr>
          <a:xfrm>
            <a:off x="4667250" y="5572125"/>
            <a:ext cx="5118100" cy="553085"/>
          </a:xfrm>
          <a:prstGeom prst="rect">
            <a:avLst/>
          </a:prstGeom>
          <a:noFill/>
          <a:ln w="9525" cap="flat" cmpd="sng">
            <a:solidFill>
              <a:srgbClr val="00B0F0"/>
            </a:solidFill>
            <a:prstDash val="solid"/>
            <a:miter/>
            <a:headEnd type="none" w="med" len="med"/>
            <a:tailEnd type="none" w="med" len="med"/>
          </a:ln>
        </p:spPr>
        <p:txBody>
          <a:bodyPr wrap="square" anchor="t" anchorCtr="0">
            <a:spAutoFit/>
          </a:bodyPr>
          <a:lstStyle/>
          <a:p>
            <a:r>
              <a:rPr lang="en-US" altLang="zh-CN" sz="3000">
                <a:latin typeface="Arial" panose="020b0604020202020204" pitchFamily="34" charset="0"/>
                <a:ea typeface="宋体" panose="02010600030101010101" pitchFamily="2" charset="-122"/>
              </a:rPr>
              <a:t>9</a:t>
            </a:r>
            <a:r>
              <a:rPr lang="zh-CN" altLang="en-US" sz="3000">
                <a:latin typeface="Arial" panose="020b0604020202020204" pitchFamily="34" charset="0"/>
                <a:ea typeface="宋体" panose="02010600030101010101" pitchFamily="2" charset="-122"/>
                <a:sym typeface="+mn-ea"/>
              </a:rPr>
              <a:t>并列词语之间不能完全对应</a:t>
            </a:r>
            <a:endParaRPr lang="zh-CN" altLang="en-US" sz="3000">
              <a:latin typeface="Arial" panose="020b0604020202020204" pitchFamily="34" charset="0"/>
              <a:ea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0" y="2222500"/>
            <a:ext cx="12192000" cy="4554220"/>
          </a:xfrm>
          <a:prstGeom prst="rect">
            <a:avLst/>
          </a:prstGeom>
        </p:spPr>
        <p:txBody>
          <a:bodyPr wrap="square">
            <a:spAutoFit/>
          </a:bodyPr>
          <a:lstStyle/>
          <a:p>
            <a:pPr marL="0" marR="0" lvl="0" indent="0" algn="l" defTabSz="914400" rtl="0" fontAlgn="base">
              <a:lnSpc>
                <a:spcPct val="100000"/>
              </a:lnSpc>
              <a:spcBef>
                <a:spcPts val="300"/>
              </a:spcBef>
              <a:spcAft>
                <a:spcPct val="0"/>
              </a:spcAft>
              <a:buClrTx/>
              <a:buSzTx/>
              <a:buFont typeface="Arial" panose="020b0604020202020204" pitchFamily="34" charset="0"/>
              <a:buNone/>
              <a:defRPr/>
            </a:pPr>
            <a:r>
              <a:rPr lang="en-US" altLang="zh-CN" sz="2800" b="1">
                <a:latin typeface="幼圆" panose="02010509060101010101" charset="-122"/>
                <a:ea typeface="幼圆" panose="02010509060101010101" charset="-122"/>
                <a:sym typeface="+mn-ea"/>
              </a:rPr>
              <a:t>    </a:t>
            </a:r>
            <a:r>
              <a:rPr lang="zh-CN" altLang="zh-CN" sz="2800" b="1" noProof="0">
                <a:ln>
                  <a:noFill/>
                </a:ln>
                <a:solidFill>
                  <a:srgbClr val="3333FF"/>
                </a:solidFill>
                <a:effectLst/>
                <a:highlight>
                  <a:srgbClr val="C0C0C0"/>
                </a:highlight>
                <a:uLnTx/>
                <a:uFillTx/>
                <a:latin typeface="幼圆" panose="02010509060101010101" charset="-122"/>
                <a:ea typeface="幼圆" panose="02010509060101010101" charset="-122"/>
                <a:cs typeface="幼圆" panose="02010509060101010101" charset="-122"/>
                <a:sym typeface="+mn-ea"/>
              </a:rPr>
              <a:t>★</a:t>
            </a:r>
            <a:r>
              <a:rPr lang="zh-CN" altLang="en-US" sz="2800" b="1" noProof="0" smtClean="0">
                <a:ln>
                  <a:noFill/>
                </a:ln>
                <a:solidFill>
                  <a:srgbClr val="3333FF"/>
                </a:solidFill>
                <a:effectLst/>
                <a:highlight>
                  <a:srgbClr val="C0C0C0"/>
                </a:highlight>
                <a:uLnTx/>
                <a:uFillTx/>
                <a:latin typeface="幼圆" panose="02010509060101010101" charset="-122"/>
                <a:ea typeface="幼圆" panose="02010509060101010101" charset="-122"/>
                <a:cs typeface="幼圆" panose="02010509060101010101" charset="-122"/>
                <a:sym typeface="+mn-ea"/>
              </a:rPr>
              <a:t>重难点</a:t>
            </a:r>
            <a:r>
              <a:rPr lang="en-US" altLang="zh-CN" sz="2800" b="1" noProof="0" smtClean="0">
                <a:ln>
                  <a:noFill/>
                </a:ln>
                <a:solidFill>
                  <a:srgbClr val="3333FF"/>
                </a:solidFill>
                <a:effectLst/>
                <a:highlight>
                  <a:srgbClr val="C0C0C0"/>
                </a:highlight>
                <a:uLnTx/>
                <a:uFillTx/>
                <a:latin typeface="幼圆" panose="02010509060101010101" charset="-122"/>
                <a:ea typeface="幼圆" panose="02010509060101010101" charset="-122"/>
                <a:cs typeface="幼圆" panose="02010509060101010101" charset="-122"/>
                <a:sym typeface="+mn-ea"/>
              </a:rPr>
              <a:t>·</a:t>
            </a:r>
            <a:r>
              <a:rPr lang="zh-CN" altLang="en-US" sz="2800" b="1" noProof="0" smtClean="0">
                <a:ln>
                  <a:noFill/>
                </a:ln>
                <a:solidFill>
                  <a:srgbClr val="3333FF"/>
                </a:solidFill>
                <a:effectLst/>
                <a:highlight>
                  <a:srgbClr val="C0C0C0"/>
                </a:highlight>
                <a:uLnTx/>
                <a:uFillTx/>
                <a:latin typeface="幼圆" panose="02010509060101010101" charset="-122"/>
                <a:ea typeface="幼圆" panose="02010509060101010101" charset="-122"/>
                <a:cs typeface="幼圆" panose="02010509060101010101" charset="-122"/>
                <a:sym typeface="+mn-ea"/>
              </a:rPr>
              <a:t>特别强调：</a:t>
            </a:r>
            <a:r>
              <a:rPr lang="zh-CN" altLang="en-US" sz="2800">
                <a:solidFill>
                  <a:schemeClr val="tx1"/>
                </a:solidFill>
                <a:latin typeface="仿宋" panose="02010609060101010101" pitchFamily="49" charset="-122"/>
                <a:ea typeface="仿宋" panose="02010609060101010101" pitchFamily="49" charset="-122"/>
                <a:sym typeface="+mn-ea"/>
              </a:rPr>
              <a:t>一个语句出现了</a:t>
            </a:r>
            <a:r>
              <a:rPr lang="zh-CN" altLang="en-US" sz="2800">
                <a:solidFill>
                  <a:srgbClr val="FF0000"/>
                </a:solidFill>
                <a:latin typeface="仿宋" panose="02010609060101010101" pitchFamily="49" charset="-122"/>
                <a:ea typeface="仿宋" panose="02010609060101010101" pitchFamily="49" charset="-122"/>
                <a:sym typeface="+mn-ea"/>
              </a:rPr>
              <a:t>关联词</a:t>
            </a:r>
            <a:r>
              <a:rPr lang="zh-CN" altLang="en-US" sz="2800">
                <a:solidFill>
                  <a:schemeClr val="tx1"/>
                </a:solidFill>
                <a:latin typeface="仿宋" panose="02010609060101010101" pitchFamily="49" charset="-122"/>
                <a:ea typeface="仿宋" panose="02010609060101010101" pitchFamily="49" charset="-122"/>
                <a:sym typeface="+mn-ea"/>
              </a:rPr>
              <a:t>，我们要想到关联词是否放错了位置，关联词搭配是否恰当，特别是成对搭配使用的关联词语，不能随意改换，否则就会影响到意思的准确表达。</a:t>
            </a:r>
            <a:r>
              <a:rPr lang="zh-CN" altLang="en-US" sz="2800" b="1">
                <a:latin typeface="仿宋" panose="02010609060101010101" pitchFamily="49" charset="-122"/>
                <a:ea typeface="仿宋" panose="02010609060101010101" pitchFamily="49" charset="-122"/>
                <a:sym typeface="+mn-ea"/>
              </a:rPr>
              <a:t> </a:t>
            </a:r>
          </a:p>
          <a:p>
            <a:pPr marL="0" marR="0" lvl="0" indent="0" algn="l" defTabSz="914400" rtl="0" fontAlgn="base">
              <a:lnSpc>
                <a:spcPct val="100000"/>
              </a:lnSpc>
              <a:spcBef>
                <a:spcPts val="300"/>
              </a:spcBef>
              <a:spcAft>
                <a:spcPct val="0"/>
              </a:spcAft>
              <a:buClrTx/>
              <a:buSzTx/>
              <a:buFont typeface="Arial" panose="020b0604020202020204" pitchFamily="34" charset="0"/>
              <a:buNone/>
              <a:defRPr/>
            </a:pPr>
            <a:r>
              <a:rPr kumimoji="1" lang="zh-CN" altLang="en-US" sz="2800" noProof="0">
                <a:effectLst/>
                <a:latin typeface="华文中宋" panose="02010600040101010101" charset="-122"/>
                <a:ea typeface="华文中宋" panose="02010600040101010101" charset="-122"/>
                <a:cs typeface="华文中宋" panose="02010600040101010101" charset="-122"/>
                <a:sym typeface="+mn-ea"/>
              </a:rPr>
              <a:t>第一，要注意前后关联词语的搭配。</a:t>
            </a:r>
          </a:p>
          <a:p>
            <a:pPr marL="0" marR="0" lvl="0" indent="0" algn="l" defTabSz="914400" rtl="0" fontAlgn="base">
              <a:lnSpc>
                <a:spcPct val="100000"/>
              </a:lnSpc>
              <a:spcBef>
                <a:spcPts val="300"/>
              </a:spcBef>
              <a:spcAft>
                <a:spcPct val="0"/>
              </a:spcAft>
              <a:buClrTx/>
              <a:buSzTx/>
              <a:buFont typeface="Arial" panose="020b0604020202020204" pitchFamily="34" charset="0"/>
              <a:buNone/>
              <a:defRPr/>
            </a:pPr>
            <a:r>
              <a:rPr kumimoji="1" lang="zh-CN" altLang="en-US" sz="2800" noProof="0">
                <a:effectLst/>
                <a:latin typeface="华文中宋" panose="02010600040101010101" charset="-122"/>
                <a:ea typeface="华文中宋" panose="02010600040101010101" charset="-122"/>
                <a:cs typeface="华文中宋" panose="02010600040101010101" charset="-122"/>
                <a:sym typeface="+mn-ea"/>
              </a:rPr>
              <a:t>第二，要注意关联词与句意的搭配。</a:t>
            </a:r>
            <a:r>
              <a:rPr kumimoji="1" lang="zh-CN" altLang="en-US" sz="2800" noProof="0">
                <a:effectLst>
                  <a:outerShdw blurRad="38100" dist="38100" dir="2700000" algn="tl">
                    <a:srgbClr val="C0C0C0"/>
                  </a:outerShdw>
                </a:effectLst>
                <a:latin typeface="华文中宋" panose="02010600040101010101" charset="-122"/>
                <a:ea typeface="华文中宋" panose="02010600040101010101" charset="-122"/>
                <a:cs typeface="华文中宋" panose="02010600040101010101" charset="-122"/>
                <a:sym typeface="+mn-ea"/>
              </a:rPr>
              <a:t> </a:t>
            </a:r>
          </a:p>
          <a:p>
            <a:pPr marL="0" marR="0" lvl="0" indent="0" algn="l" defTabSz="914400" rtl="0" fontAlgn="base">
              <a:lnSpc>
                <a:spcPct val="100000"/>
              </a:lnSpc>
              <a:spcBef>
                <a:spcPts val="300"/>
              </a:spcBef>
              <a:spcAft>
                <a:spcPct val="0"/>
              </a:spcAft>
              <a:buClrTx/>
              <a:buSzTx/>
              <a:buFont typeface="Arial" panose="020b0604020202020204" pitchFamily="34" charset="0"/>
              <a:buNone/>
              <a:defRPr/>
            </a:pPr>
            <a:r>
              <a:rPr kumimoji="0" lang="zh-CN" altLang="en-US" sz="2800"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rPr>
              <a:t>第三，要掌握固定的关联词搭配。金版</a:t>
            </a:r>
            <a:r>
              <a:rPr kumimoji="0" lang="en-US" altLang="zh-CN" sz="2800"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rPr>
              <a:t>P251</a:t>
            </a:r>
          </a:p>
          <a:p>
            <a:pPr marL="0" marR="0" lvl="0" indent="0" algn="l" defTabSz="914400" rtl="0" fontAlgn="base">
              <a:lnSpc>
                <a:spcPct val="100000"/>
              </a:lnSpc>
              <a:spcBef>
                <a:spcPts val="30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cs typeface="华文中宋" panose="02010600040101010101" charset="-122"/>
                <a:sym typeface="+mn-ea"/>
              </a:rPr>
              <a:t>第四，几种易错关联词的用法：</a:t>
            </a:r>
            <a:endParaRPr lang="en-US" altLang="zh-CN" sz="2800">
              <a:latin typeface="华文中宋" panose="02010600040101010101" charset="-122"/>
              <a:ea typeface="华文中宋" panose="02010600040101010101" charset="-122"/>
              <a:cs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en-US" altLang="zh-CN" sz="2800">
                <a:solidFill>
                  <a:srgbClr val="000099"/>
                </a:solidFill>
                <a:highlight>
                  <a:srgbClr val="C0C0C0"/>
                </a:highlight>
                <a:latin typeface="华文中宋" panose="02010600040101010101" charset="-122"/>
                <a:ea typeface="华文中宋" panose="02010600040101010101" charset="-122"/>
                <a:sym typeface="+mn-ea"/>
              </a:rPr>
              <a:t>1.</a:t>
            </a:r>
            <a:r>
              <a:rPr lang="zh-CN" altLang="en-US" sz="2800">
                <a:solidFill>
                  <a:srgbClr val="000099"/>
                </a:solidFill>
                <a:highlight>
                  <a:srgbClr val="C0C0C0"/>
                </a:highlight>
                <a:latin typeface="华文中宋" panose="02010600040101010101" charset="-122"/>
                <a:ea typeface="华文中宋" panose="02010600040101010101" charset="-122"/>
                <a:sym typeface="+mn-ea"/>
              </a:rPr>
              <a:t>及、以及、及其</a:t>
            </a:r>
            <a:r>
              <a:rPr lang="zh-CN" altLang="en-US" sz="2800">
                <a:solidFill>
                  <a:srgbClr val="000099"/>
                </a:solidFill>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几个并列的词语并用时，词语间习惯上前边用顿号，最后用“和”，</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和”后边还有连词时，一般选用“及”再用“以及”。</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如：不久，我和妈妈</a:t>
            </a:r>
            <a:r>
              <a:rPr lang="zh-CN" altLang="en-US" sz="2800">
                <a:solidFill>
                  <a:srgbClr val="000099"/>
                </a:solidFill>
                <a:latin typeface="华文中宋" panose="02010600040101010101" charset="-122"/>
                <a:ea typeface="华文中宋" panose="02010600040101010101" charset="-122"/>
                <a:sym typeface="+mn-ea"/>
              </a:rPr>
              <a:t>及其</a:t>
            </a:r>
            <a:r>
              <a:rPr lang="zh-CN" altLang="en-US" sz="2800">
                <a:latin typeface="华文中宋" panose="02010600040101010101" charset="-122"/>
                <a:ea typeface="华文中宋" panose="02010600040101010101" charset="-122"/>
                <a:sym typeface="+mn-ea"/>
              </a:rPr>
              <a:t>几个朋友也被送走了。</a:t>
            </a:r>
            <a:endParaRPr kumimoji="0" lang="en-US" altLang="zh-CN" sz="2800" b="1"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endParaRPr>
          </a:p>
        </p:txBody>
      </p:sp>
      <p:sp>
        <p:nvSpPr>
          <p:cNvPr id="4" name="矩形 3"/>
          <p:cNvSpPr/>
          <p:nvPr/>
        </p:nvSpPr>
        <p:spPr>
          <a:xfrm>
            <a:off x="0" y="0"/>
            <a:ext cx="12192000" cy="2222500"/>
          </a:xfrm>
          <a:prstGeom prst="rect">
            <a:avLst/>
          </a:prstGeom>
          <a:ln w="12700" cmpd="sng">
            <a:noFill/>
            <a:prstDash val="solid"/>
          </a:ln>
        </p:spPr>
        <p:txBody>
          <a:bodyPr wrap="square">
            <a:spAutoFit/>
          </a:bodyPr>
          <a:lstStyle/>
          <a:p>
            <a:pPr>
              <a:spcBef>
                <a:spcPts val="600"/>
              </a:spcBef>
            </a:pPr>
            <a:r>
              <a:rPr lang="en-US" altLang="zh-CN" sz="2000" smtClean="0">
                <a:solidFill>
                  <a:schemeClr val="accent1"/>
                </a:solidFill>
                <a:latin typeface="幼圆" panose="02010509060101010101" charset="-122"/>
                <a:ea typeface="幼圆" panose="02010509060101010101" charset="-122"/>
                <a:cs typeface="幼圆" panose="02010509060101010101" charset="-122"/>
              </a:rPr>
              <a:t>[2020·Ⅲ</a:t>
            </a:r>
            <a:r>
              <a:rPr lang="zh-CN" altLang="en-US" sz="2000" smtClean="0">
                <a:solidFill>
                  <a:schemeClr val="accent1"/>
                </a:solidFill>
                <a:latin typeface="幼圆" panose="02010509060101010101" charset="-122"/>
                <a:ea typeface="幼圆" panose="02010509060101010101" charset="-122"/>
                <a:cs typeface="幼圆" panose="02010509060101010101" charset="-122"/>
              </a:rPr>
              <a:t>卷改编</a:t>
            </a:r>
            <a:r>
              <a:rPr lang="en-US" altLang="zh-CN" sz="2000" smtClean="0">
                <a:solidFill>
                  <a:schemeClr val="accent1"/>
                </a:solidFill>
                <a:latin typeface="幼圆" panose="02010509060101010101" charset="-122"/>
                <a:ea typeface="幼圆" panose="02010509060101010101" charset="-122"/>
                <a:cs typeface="幼圆" panose="02010509060101010101" charset="-122"/>
              </a:rPr>
              <a:t>]</a:t>
            </a:r>
            <a:r>
              <a:rPr lang="zh-CN" altLang="en-US" sz="2800" smtClean="0">
                <a:solidFill>
                  <a:prstClr val="black"/>
                </a:solidFill>
                <a:latin typeface="幼圆" panose="02010509060101010101" charset="-122"/>
                <a:ea typeface="幼圆" panose="02010509060101010101" charset="-122"/>
                <a:cs typeface="幼圆" panose="02010509060101010101" charset="-122"/>
                <a:sym typeface="+mn-ea"/>
              </a:rPr>
              <a:t>中华文化与中华民族互为一体，中国人之所以为中国人的特性，不是生理的，而且是文化的、精神的；没有中华文化，中国人就不成其为中国人，中华民族就不成其为中华民族。</a:t>
            </a:r>
            <a:r>
              <a:rPr lang="zh-CN" altLang="en-US" sz="2800" u="sng" smtClean="0">
                <a:solidFill>
                  <a:prstClr val="black"/>
                </a:solidFill>
                <a:latin typeface="华文细黑" panose="02010600040101010101" pitchFamily="2" charset="-122"/>
                <a:ea typeface="华文细黑" panose="02010600040101010101" pitchFamily="2" charset="-122"/>
                <a:cs typeface="华文细黑" panose="02010600040101010101" pitchFamily="2" charset="-122"/>
                <a:sym typeface="+mn-ea"/>
              </a:rPr>
              <a:t> </a:t>
            </a:r>
            <a:endParaRPr lang="en-US" altLang="zh-CN" sz="2800" u="sng" smtClean="0">
              <a:latin typeface="华文细黑" panose="02010600040101010101" pitchFamily="2" charset="-122"/>
              <a:ea typeface="华文细黑" panose="02010600040101010101" pitchFamily="2" charset="-122"/>
              <a:cs typeface="华文细黑" panose="02010600040101010101" pitchFamily="2" charset="-122"/>
            </a:endParaRPr>
          </a:p>
          <a:p>
            <a:pPr>
              <a:spcBef>
                <a:spcPts val="300"/>
              </a:spcBef>
            </a:pPr>
            <a:r>
              <a:rPr lang="en-US" altLang="zh-CN" sz="26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600" smtClean="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6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6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关联词搭配不当</a:t>
            </a:r>
            <a:r>
              <a:rPr lang="zh-CN" altLang="en-US" sz="2600" smtClean="0">
                <a:latin typeface="仿宋" panose="02010609060101010101" pitchFamily="49" charset="-122"/>
                <a:ea typeface="仿宋" panose="02010609060101010101" pitchFamily="49" charset="-122"/>
                <a:cs typeface="仿宋" panose="02010609060101010101" pitchFamily="49" charset="-122"/>
                <a:sym typeface="+mn-ea"/>
              </a:rPr>
              <a:t>，应为“不是</a:t>
            </a:r>
            <a:r>
              <a:rPr lang="en-US" altLang="zh-CN" sz="26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600" smtClean="0">
                <a:latin typeface="仿宋" panose="02010609060101010101" pitchFamily="49" charset="-122"/>
                <a:ea typeface="仿宋" panose="02010609060101010101" pitchFamily="49" charset="-122"/>
                <a:cs typeface="仿宋" panose="02010609060101010101" pitchFamily="49" charset="-122"/>
                <a:sym typeface="+mn-ea"/>
              </a:rPr>
              <a:t>而是”，“不仅</a:t>
            </a:r>
            <a:r>
              <a:rPr lang="en-US" altLang="zh-CN" sz="26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600" smtClean="0">
                <a:latin typeface="仿宋" panose="02010609060101010101" pitchFamily="49" charset="-122"/>
                <a:ea typeface="仿宋" panose="02010609060101010101" pitchFamily="49" charset="-122"/>
                <a:cs typeface="仿宋" panose="02010609060101010101" pitchFamily="49" charset="-122"/>
                <a:sym typeface="+mn-ea"/>
              </a:rPr>
              <a:t>而且”。改为</a:t>
            </a:r>
            <a:r>
              <a:rPr lang="en-US" altLang="zh-CN" sz="26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600" smtClean="0">
                <a:solidFill>
                  <a:srgbClr val="333333"/>
                </a:solidFill>
                <a:latin typeface="仿宋" panose="02010609060101010101" pitchFamily="49" charset="-122"/>
                <a:ea typeface="仿宋" panose="02010609060101010101" pitchFamily="49" charset="-122"/>
                <a:cs typeface="仿宋" panose="02010609060101010101" pitchFamily="49" charset="-122"/>
                <a:sym typeface="+mn-ea"/>
              </a:rPr>
              <a:t>不是生理的，而是文化的、精神的</a:t>
            </a:r>
            <a:r>
              <a:rPr lang="en-US" altLang="zh-CN" sz="26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600" smtClean="0">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600" smtClean="0">
              <a:solidFill>
                <a:srgbClr val="333333"/>
              </a:solidFill>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0" y="0"/>
            <a:ext cx="12192000" cy="6708775"/>
          </a:xfrm>
          <a:prstGeom prst="rect">
            <a:avLst/>
          </a:prstGeom>
        </p:spPr>
        <p:txBody>
          <a:bodyPr wrap="square">
            <a:spAutoFit/>
          </a:bodyPr>
          <a:lstStyle/>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en-US" altLang="zh-CN" sz="2800">
                <a:solidFill>
                  <a:srgbClr val="000099"/>
                </a:solidFill>
                <a:highlight>
                  <a:srgbClr val="C0C0C0"/>
                </a:highlight>
                <a:latin typeface="华文中宋" panose="02010600040101010101" charset="-122"/>
                <a:ea typeface="华文中宋" panose="02010600040101010101" charset="-122"/>
                <a:sym typeface="+mn-ea"/>
              </a:rPr>
              <a:t>2.</a:t>
            </a:r>
            <a:r>
              <a:rPr lang="zh-CN" altLang="en-US" sz="2800">
                <a:solidFill>
                  <a:srgbClr val="000099"/>
                </a:solidFill>
                <a:highlight>
                  <a:srgbClr val="C0C0C0"/>
                </a:highlight>
                <a:latin typeface="华文中宋" panose="02010600040101010101" charset="-122"/>
                <a:ea typeface="华文中宋" panose="02010600040101010101" charset="-122"/>
                <a:sym typeface="+mn-ea"/>
              </a:rPr>
              <a:t>对、对于</a:t>
            </a:r>
            <a:r>
              <a:rPr lang="zh-CN" altLang="en-US" sz="2800">
                <a:solidFill>
                  <a:srgbClr val="000099"/>
                </a:solidFill>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在“对”和“对于”两个介词上最容易出总是的是主客体颠倒。</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如：科学著作，</a:t>
            </a:r>
            <a:r>
              <a:rPr lang="zh-CN" altLang="en-US" sz="2800">
                <a:solidFill>
                  <a:srgbClr val="000099"/>
                </a:solidFill>
                <a:latin typeface="华文中宋" panose="02010600040101010101" charset="-122"/>
                <a:ea typeface="华文中宋" panose="02010600040101010101" charset="-122"/>
                <a:sym typeface="+mn-ea"/>
              </a:rPr>
              <a:t>对</a:t>
            </a:r>
            <a:r>
              <a:rPr lang="zh-CN" altLang="en-US" sz="2800">
                <a:latin typeface="华文中宋" panose="02010600040101010101" charset="-122"/>
                <a:ea typeface="华文中宋" panose="02010600040101010101" charset="-122"/>
                <a:sym typeface="+mn-ea"/>
              </a:rPr>
              <a:t>我们这些粗通文字的人是看不懂的。</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→应改为“</a:t>
            </a:r>
            <a:r>
              <a:rPr lang="zh-CN" altLang="en-US" sz="2800">
                <a:solidFill>
                  <a:srgbClr val="000099"/>
                </a:solidFill>
                <a:latin typeface="华文中宋" panose="02010600040101010101" charset="-122"/>
                <a:ea typeface="华文中宋" panose="02010600040101010101" charset="-122"/>
                <a:sym typeface="+mn-ea"/>
              </a:rPr>
              <a:t>人对著作是看不懂的</a:t>
            </a:r>
            <a:r>
              <a:rPr lang="zh-CN" altLang="en-US" sz="2800">
                <a:latin typeface="华文中宋" panose="02010600040101010101" charset="-122"/>
                <a:ea typeface="华文中宋" panose="02010600040101010101" charset="-122"/>
                <a:sym typeface="+mn-ea"/>
              </a:rPr>
              <a:t>”或“</a:t>
            </a:r>
            <a:r>
              <a:rPr lang="zh-CN" altLang="en-US" sz="2800">
                <a:solidFill>
                  <a:srgbClr val="000099"/>
                </a:solidFill>
                <a:latin typeface="华文中宋" panose="02010600040101010101" charset="-122"/>
                <a:ea typeface="华文中宋" panose="02010600040101010101" charset="-122"/>
                <a:sym typeface="+mn-ea"/>
              </a:rPr>
              <a:t>对我们这些粗通文字的人的人来说</a:t>
            </a:r>
            <a:r>
              <a:rPr lang="zh-CN" altLang="en-US" sz="2800">
                <a:latin typeface="华文中宋" panose="02010600040101010101" charset="-122"/>
                <a:ea typeface="华文中宋" panose="02010600040101010101" charset="-122"/>
                <a:sym typeface="+mn-ea"/>
              </a:rPr>
              <a:t>”。</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再如：帝国主义的侵略行为，</a:t>
            </a:r>
            <a:r>
              <a:rPr lang="zh-CN" altLang="en-US" sz="2800">
                <a:solidFill>
                  <a:srgbClr val="000099"/>
                </a:solidFill>
                <a:latin typeface="华文中宋" panose="02010600040101010101" charset="-122"/>
                <a:ea typeface="华文中宋" panose="02010600040101010101" charset="-122"/>
                <a:sym typeface="+mn-ea"/>
              </a:rPr>
              <a:t>对于</a:t>
            </a:r>
            <a:r>
              <a:rPr lang="zh-CN" altLang="en-US" sz="2800">
                <a:latin typeface="华文中宋" panose="02010600040101010101" charset="-122"/>
                <a:ea typeface="华文中宋" panose="02010600040101010101" charset="-122"/>
                <a:sym typeface="+mn-ea"/>
              </a:rPr>
              <a:t>具有民族自尊心的世界各国人民是不能容忍的。</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→主客颠倒，改：</a:t>
            </a:r>
            <a:r>
              <a:rPr lang="zh-CN" altLang="en-US" sz="2800">
                <a:solidFill>
                  <a:srgbClr val="000099"/>
                </a:solidFill>
                <a:latin typeface="华文中宋" panose="02010600040101010101" charset="-122"/>
                <a:ea typeface="华文中宋" panose="02010600040101010101" charset="-122"/>
                <a:sym typeface="+mn-ea"/>
              </a:rPr>
              <a:t>具有民族自尊心的世界各国人民是不能容忍帝国主义的侵略行为的</a:t>
            </a:r>
          </a:p>
          <a:p>
            <a:pPr marL="0" marR="0" lvl="0" indent="0" algn="l" defTabSz="914400" rtl="0" fontAlgn="base">
              <a:lnSpc>
                <a:spcPct val="100000"/>
              </a:lnSpc>
              <a:spcBef>
                <a:spcPts val="1200"/>
              </a:spcBef>
              <a:spcAft>
                <a:spcPct val="0"/>
              </a:spcAft>
              <a:buClrTx/>
              <a:buSzTx/>
              <a:buFont typeface="Arial" panose="020b0604020202020204" pitchFamily="34" charset="0"/>
              <a:buNone/>
              <a:defRPr/>
            </a:pPr>
            <a:r>
              <a:rPr lang="en-US" altLang="zh-CN" sz="2800">
                <a:solidFill>
                  <a:srgbClr val="1D41D5"/>
                </a:solidFill>
                <a:highlight>
                  <a:srgbClr val="C0C0C0"/>
                </a:highlight>
                <a:latin typeface="华文中宋" panose="02010600040101010101" charset="-122"/>
                <a:ea typeface="华文中宋" panose="02010600040101010101" charset="-122"/>
                <a:sym typeface="+mn-ea"/>
              </a:rPr>
              <a:t>3</a:t>
            </a:r>
            <a:r>
              <a:rPr lang="zh-CN" altLang="en-US" sz="2800">
                <a:solidFill>
                  <a:srgbClr val="1D41D5"/>
                </a:solidFill>
                <a:highlight>
                  <a:srgbClr val="C0C0C0"/>
                </a:highlight>
                <a:latin typeface="华文中宋" panose="02010600040101010101" charset="-122"/>
                <a:ea typeface="华文中宋" panose="02010600040101010101" charset="-122"/>
                <a:sym typeface="+mn-ea"/>
              </a:rPr>
              <a:t>、虽然、即使</a:t>
            </a:r>
            <a:endParaRPr lang="en-US" altLang="zh-CN" sz="2800">
              <a:solidFill>
                <a:srgbClr val="1D41D5"/>
              </a:solidFill>
              <a:highlight>
                <a:srgbClr val="C0C0C0"/>
              </a:highlight>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复句是</a:t>
            </a:r>
            <a:r>
              <a:rPr lang="zh-CN" altLang="en-US" sz="2800">
                <a:solidFill>
                  <a:srgbClr val="000099"/>
                </a:solidFill>
                <a:latin typeface="华文中宋" panose="02010600040101010101" charset="-122"/>
                <a:ea typeface="华文中宋" panose="02010600040101010101" charset="-122"/>
                <a:sym typeface="+mn-ea"/>
              </a:rPr>
              <a:t>转折</a:t>
            </a:r>
            <a:r>
              <a:rPr lang="zh-CN" altLang="en-US" sz="2800">
                <a:latin typeface="华文中宋" panose="02010600040101010101" charset="-122"/>
                <a:ea typeface="华文中宋" panose="02010600040101010101" charset="-122"/>
                <a:sym typeface="+mn-ea"/>
              </a:rPr>
              <a:t>关系时用“虽然</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虽</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但是</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可、却、而、仍然</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转折关系复句的特点是前一分句说的是</a:t>
            </a:r>
            <a:r>
              <a:rPr lang="zh-CN" altLang="en-US" sz="2800">
                <a:solidFill>
                  <a:srgbClr val="000099"/>
                </a:solidFill>
                <a:latin typeface="华文中宋" panose="02010600040101010101" charset="-122"/>
                <a:ea typeface="华文中宋" panose="02010600040101010101" charset="-122"/>
                <a:sym typeface="+mn-ea"/>
              </a:rPr>
              <a:t>既成事实</a:t>
            </a:r>
            <a:r>
              <a:rPr lang="zh-CN" altLang="en-US" sz="2800">
                <a:latin typeface="华文中宋" panose="02010600040101010101" charset="-122"/>
                <a:ea typeface="华文中宋" panose="02010600040101010101" charset="-122"/>
                <a:sym typeface="+mn-ea"/>
              </a:rPr>
              <a:t>。</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如：虽然条件很差，我们仍然把这个问题解决。</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复句是</a:t>
            </a:r>
            <a:r>
              <a:rPr lang="zh-CN" altLang="en-US" sz="2800">
                <a:solidFill>
                  <a:srgbClr val="000099"/>
                </a:solidFill>
                <a:latin typeface="华文中宋" panose="02010600040101010101" charset="-122"/>
                <a:ea typeface="华文中宋" panose="02010600040101010101" charset="-122"/>
                <a:sym typeface="+mn-ea"/>
              </a:rPr>
              <a:t>假设</a:t>
            </a:r>
            <a:r>
              <a:rPr lang="zh-CN" altLang="en-US" sz="2800">
                <a:latin typeface="华文中宋" panose="02010600040101010101" charset="-122"/>
                <a:ea typeface="华文中宋" panose="02010600040101010101" charset="-122"/>
                <a:sym typeface="+mn-ea"/>
              </a:rPr>
              <a:t>关系时用“即使</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即便、就是、就算哪怕、纵然</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也</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还</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”，假设关系的特点是：前一分句说的是</a:t>
            </a:r>
            <a:r>
              <a:rPr lang="zh-CN" altLang="en-US" sz="2800">
                <a:solidFill>
                  <a:srgbClr val="000099"/>
                </a:solidFill>
                <a:latin typeface="华文中宋" panose="02010600040101010101" charset="-122"/>
                <a:ea typeface="华文中宋" panose="02010600040101010101" charset="-122"/>
                <a:sym typeface="+mn-ea"/>
              </a:rPr>
              <a:t>未成事实</a:t>
            </a:r>
            <a:r>
              <a:rPr lang="zh-CN" altLang="en-US" sz="2800">
                <a:latin typeface="华文中宋" panose="02010600040101010101" charset="-122"/>
                <a:ea typeface="华文中宋" panose="02010600040101010101" charset="-122"/>
                <a:sym typeface="+mn-ea"/>
              </a:rPr>
              <a:t>，后一分句提一个</a:t>
            </a:r>
            <a:r>
              <a:rPr lang="zh-CN" altLang="en-US" sz="2800">
                <a:solidFill>
                  <a:srgbClr val="000099"/>
                </a:solidFill>
                <a:latin typeface="华文中宋" panose="02010600040101010101" charset="-122"/>
                <a:ea typeface="华文中宋" panose="02010600040101010101" charset="-122"/>
                <a:sym typeface="+mn-ea"/>
              </a:rPr>
              <a:t>与假设情况相反</a:t>
            </a:r>
            <a:r>
              <a:rPr lang="zh-CN" altLang="en-US" sz="2800">
                <a:latin typeface="华文中宋" panose="02010600040101010101" charset="-122"/>
                <a:ea typeface="华文中宋" panose="02010600040101010101" charset="-122"/>
                <a:sym typeface="+mn-ea"/>
              </a:rPr>
              <a:t>的结果。</a:t>
            </a:r>
            <a:endParaRPr lang="en-US" altLang="zh-CN" sz="2800">
              <a:latin typeface="华文中宋" panose="02010600040101010101" charset="-122"/>
              <a:ea typeface="华文中宋" panose="02010600040101010101" charset="-122"/>
            </a:endParaRPr>
          </a:p>
          <a:p>
            <a:pPr marL="0" marR="0" lvl="0" indent="0" algn="l" defTabSz="914400" rtl="0" fontAlgn="base">
              <a:lnSpc>
                <a:spcPct val="100000"/>
              </a:lnSpc>
              <a:spcBef>
                <a:spcPct val="0"/>
              </a:spcBef>
              <a:spcAft>
                <a:spcPct val="0"/>
              </a:spcAft>
              <a:buClrTx/>
              <a:buSzTx/>
              <a:buFont typeface="Arial" panose="020b0604020202020204" pitchFamily="34" charset="0"/>
              <a:buNone/>
              <a:defRPr/>
            </a:pPr>
            <a:r>
              <a:rPr lang="zh-CN" altLang="en-US" sz="2800">
                <a:latin typeface="华文中宋" panose="02010600040101010101" charset="-122"/>
                <a:ea typeface="华文中宋" panose="02010600040101010101" charset="-122"/>
                <a:sym typeface="+mn-ea"/>
              </a:rPr>
              <a:t>如：即使你不听，我也要说。</a:t>
            </a:r>
            <a:r>
              <a:rPr lang="en-US" altLang="zh-CN" sz="2800">
                <a:latin typeface="华文中宋" panose="02010600040101010101" charset="-122"/>
                <a:ea typeface="华文中宋" panose="02010600040101010101" charset="-122"/>
                <a:sym typeface="+mn-ea"/>
              </a:rPr>
              <a:t>(</a:t>
            </a:r>
            <a:r>
              <a:rPr lang="zh-CN" altLang="en-US" sz="2800">
                <a:latin typeface="华文中宋" panose="02010600040101010101" charset="-122"/>
                <a:ea typeface="华文中宋" panose="02010600040101010101" charset="-122"/>
                <a:sym typeface="+mn-ea"/>
              </a:rPr>
              <a:t>你即使不听，也要坐着。</a:t>
            </a:r>
            <a:r>
              <a:rPr lang="en-US" altLang="zh-CN" sz="2800">
                <a:latin typeface="华文中宋" panose="02010600040101010101" charset="-122"/>
                <a:ea typeface="华文中宋" panose="02010600040101010101" charset="-122"/>
                <a:sym typeface="+mn-ea"/>
              </a:rPr>
              <a:t>)</a:t>
            </a:r>
            <a:endParaRPr kumimoji="0" lang="en-US" altLang="zh-CN" sz="2800" b="1"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2" name="TextBox 12"/>
          <p:cNvSpPr txBox="1"/>
          <p:nvPr/>
        </p:nvSpPr>
        <p:spPr>
          <a:xfrm>
            <a:off x="0" y="0"/>
            <a:ext cx="6407785"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3   </a:t>
            </a:r>
            <a:r>
              <a:rPr lang="zh-CN" altLang="en-US" sz="3600" b="1">
                <a:latin typeface="华文新魏" panose="02010800040101010101" pitchFamily="2" charset="-122"/>
                <a:ea typeface="华文新魏" panose="02010800040101010101" pitchFamily="2" charset="-122"/>
              </a:rPr>
              <a:t>并列词语之间不能完全对应</a:t>
            </a:r>
          </a:p>
        </p:txBody>
      </p:sp>
      <p:sp>
        <p:nvSpPr>
          <p:cNvPr id="8" name="矩形 7"/>
          <p:cNvSpPr/>
          <p:nvPr/>
        </p:nvSpPr>
        <p:spPr>
          <a:xfrm>
            <a:off x="0" y="771525"/>
            <a:ext cx="12192000" cy="3516630"/>
          </a:xfrm>
          <a:prstGeom prst="rect">
            <a:avLst/>
          </a:prstGeom>
        </p:spPr>
        <p:txBody>
          <a:bodyPr wrap="square">
            <a:spAutoFit/>
          </a:bodyPr>
          <a:lstStyle/>
          <a:p>
            <a:pPr marL="0" marR="0" lvl="0" indent="0" algn="l" defTabSz="914400" rtl="0" fontAlgn="base">
              <a:lnSpc>
                <a:spcPct val="110000"/>
              </a:lnSpc>
              <a:spcBef>
                <a:spcPts val="1200"/>
              </a:spcBef>
              <a:spcAft>
                <a:spcPct val="0"/>
              </a:spcAft>
              <a:buClrTx/>
              <a:buSzTx/>
              <a:buFont typeface="Arial" panose="020b0604020202020204" pitchFamily="34" charset="0"/>
              <a:buNone/>
              <a:defRPr/>
            </a:pPr>
            <a:r>
              <a:rPr lang="zh-CN" altLang="en-US" sz="2800" noProof="0">
                <a:ln>
                  <a:noFill/>
                </a:ln>
                <a:solidFill>
                  <a:srgbClr val="000000"/>
                </a:solidFill>
                <a:effectLst/>
                <a:uLnTx/>
                <a:uFillTx/>
                <a:latin typeface="华文宋体" panose="02010600040101010101" pitchFamily="2" charset="-122"/>
                <a:ea typeface="华文宋体" panose="02010600040101010101" pitchFamily="2" charset="-122"/>
                <a:cs typeface="华文宋体" panose="02010600040101010101" pitchFamily="2" charset="-122"/>
                <a:sym typeface="+mn-ea"/>
              </a:rPr>
              <a:t>父亲住院期间，梅兰每天晚上都陪伴在他身旁，听他讲述一生中经历的种种苦难和幸福，她就算再忙再累，</a:t>
            </a:r>
            <a:r>
              <a:rPr lang="zh-CN" altLang="en-US" sz="2800" noProof="0">
                <a:ln>
                  <a:noFill/>
                </a:ln>
                <a:effectLst/>
                <a:uLnTx/>
                <a:uFillTx/>
                <a:latin typeface="幼圆" panose="02010509060101010101" charset="-122"/>
                <a:ea typeface="幼圆" panose="02010509060101010101" charset="-122"/>
                <a:cs typeface="幼圆" panose="02010509060101010101" charset="-122"/>
                <a:sym typeface="+mn-ea"/>
              </a:rPr>
              <a:t>也不例外</a:t>
            </a:r>
            <a:r>
              <a:rPr lang="zh-CN" altLang="en-US" sz="2800" noProof="0">
                <a:ln>
                  <a:noFill/>
                </a:ln>
                <a:solidFill>
                  <a:srgbClr val="000000"/>
                </a:solidFill>
                <a:effectLst/>
                <a:uLnTx/>
                <a:uFillTx/>
                <a:latin typeface="华文宋体" panose="02010600040101010101" pitchFamily="2" charset="-122"/>
                <a:ea typeface="华文宋体" panose="02010600040101010101" pitchFamily="2" charset="-122"/>
                <a:cs typeface="华文宋体" panose="02010600040101010101" pitchFamily="2" charset="-122"/>
                <a:sym typeface="+mn-ea"/>
              </a:rPr>
              <a:t>。</a:t>
            </a:r>
            <a:endParaRPr lang="zh-CN" altLang="en-US" sz="2800">
              <a:latin typeface="华文宋体" panose="02010600040101010101" pitchFamily="2" charset="-122"/>
              <a:ea typeface="华文宋体" panose="02010600040101010101" pitchFamily="2" charset="-122"/>
              <a:cs typeface="华文宋体" panose="02010600040101010101" pitchFamily="2" charset="-122"/>
              <a:sym typeface="+mn-ea"/>
            </a:endParaRPr>
          </a:p>
          <a:p>
            <a:pPr marL="0" marR="0" lvl="0" indent="0" algn="l" defTabSz="914400" rtl="0" eaLnBrk="0" fontAlgn="base" hangingPunct="0">
              <a:lnSpc>
                <a:spcPct val="100000"/>
              </a:lnSpc>
              <a:buClrTx/>
              <a:buSzTx/>
              <a:buFont typeface="Arial" panose="020b0604020202020204" pitchFamily="34" charset="0"/>
              <a:buNone/>
              <a:defRPr/>
            </a:pPr>
            <a:r>
              <a:rPr lang="en-US" altLang="zh-CN" sz="2800">
                <a:solidFill>
                  <a:schemeClr val="tx1"/>
                </a:solidFill>
                <a:latin typeface="幼圆" panose="02010509060101010101" charset="-122"/>
                <a:ea typeface="幼圆" panose="02010509060101010101" charset="-122"/>
                <a:cs typeface="幼圆" panose="02010509060101010101" charset="-122"/>
                <a:sym typeface="+mn-ea"/>
              </a:rPr>
              <a:t>[</a:t>
            </a:r>
            <a:r>
              <a:rPr lang="zh-CN" altLang="en-US" sz="2800">
                <a:solidFill>
                  <a:schemeClr val="tx1"/>
                </a:solidFill>
                <a:latin typeface="幼圆" panose="02010509060101010101" charset="-122"/>
                <a:ea typeface="幼圆" panose="02010509060101010101" charset="-122"/>
                <a:cs typeface="幼圆" panose="02010509060101010101" charset="-122"/>
                <a:sym typeface="+mn-ea"/>
              </a:rPr>
              <a:t>解析</a:t>
            </a:r>
            <a:r>
              <a:rPr lang="en-US" altLang="zh-CN" sz="2800">
                <a:solidFill>
                  <a:schemeClr val="tx1"/>
                </a:solidFill>
                <a:latin typeface="幼圆" panose="02010509060101010101" charset="-122"/>
                <a:ea typeface="幼圆" panose="02010509060101010101" charset="-122"/>
                <a:cs typeface="幼圆" panose="02010509060101010101" charset="-122"/>
                <a:sym typeface="+mn-ea"/>
              </a:rPr>
              <a:t>]</a:t>
            </a:r>
            <a:r>
              <a:rPr lang="zh-CN" altLang="en-US" sz="2800">
                <a:solidFill>
                  <a:schemeClr val="tx1"/>
                </a:solidFill>
                <a:latin typeface="幼圆" panose="02010509060101010101" charset="-122"/>
                <a:ea typeface="幼圆" panose="02010509060101010101" charset="-122"/>
                <a:cs typeface="幼圆" panose="02010509060101010101" charset="-122"/>
                <a:sym typeface="+mn-ea"/>
              </a:rPr>
              <a:t>搭配</a:t>
            </a:r>
            <a:r>
              <a:rPr lang="zh-CN" altLang="en-US"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不当：“种种”修饰“苦难”“不幸”可以，用来修饰“幸福”不当，应为“听他讲述一生中的种种苦难和幸福的经历”。 </a:t>
            </a:r>
            <a:endParaRPr kumimoji="0" lang="en-US" altLang="zh-CN" sz="2400"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endParaRPr>
          </a:p>
          <a:p>
            <a:pPr marL="0" marR="0" lvl="0" indent="0" algn="l" defTabSz="914400" rtl="0" eaLnBrk="0" fontAlgn="base" hangingPunct="0">
              <a:lnSpc>
                <a:spcPct val="100000"/>
              </a:lnSpc>
              <a:buClrTx/>
              <a:buSzTx/>
              <a:buFont typeface="Arial" panose="020b0604020202020204" pitchFamily="34" charset="0"/>
              <a:buNone/>
              <a:defRPr/>
            </a:pPr>
            <a:r>
              <a:rPr lang="zh-CN" altLang="en-US"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用词不当： “也不例外”是自己和他人比。“也无例外”更适用于自己和平时比。 所以“也不例外”应该改为“也无例外”。</a:t>
            </a:r>
            <a:endParaRPr kumimoji="0" lang="en-US" altLang="zh-CN" sz="2400"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endParaRPr>
          </a:p>
          <a:p>
            <a:pPr marL="0" marR="0" lvl="0" indent="0" algn="l" defTabSz="914400" rtl="0" fontAlgn="base">
              <a:lnSpc>
                <a:spcPct val="100000"/>
              </a:lnSpc>
              <a:spcBef>
                <a:spcPts val="600"/>
              </a:spcBef>
              <a:spcAft>
                <a:spcPct val="0"/>
              </a:spcAft>
              <a:buClrTx/>
              <a:buSzTx/>
              <a:buFont typeface="Arial" panose="020b0604020202020204" pitchFamily="34" charset="0"/>
              <a:buNone/>
              <a:defRPr/>
            </a:pPr>
            <a:r>
              <a:rPr kumimoji="0" lang="zh-CN" altLang="en-US" sz="2800"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rPr>
              <a:t>改：</a:t>
            </a:r>
            <a:r>
              <a:rPr lang="zh-CN" altLang="en-US" sz="2800" noProof="0">
                <a:ln>
                  <a:noFill/>
                </a:ln>
                <a:solidFill>
                  <a:srgbClr val="000000"/>
                </a:solidFill>
                <a:effectLst/>
                <a:uLnTx/>
                <a:uFillTx/>
                <a:latin typeface="幼圆" panose="02010509060101010101" charset="-122"/>
                <a:ea typeface="幼圆" panose="02010509060101010101" charset="-122"/>
                <a:cs typeface="华文宋体" panose="02010600040101010101" pitchFamily="2" charset="-122"/>
                <a:sym typeface="+mn-ea"/>
              </a:rPr>
              <a:t>父亲住院期间，梅兰每天晚上都陪伴在他身旁，</a:t>
            </a:r>
            <a:r>
              <a:rPr lang="zh-CN" altLang="en-US" sz="2800" noProof="0">
                <a:ln>
                  <a:noFill/>
                </a:ln>
                <a:effectLst/>
                <a:uLnTx/>
                <a:uFillTx/>
                <a:latin typeface="幼圆" panose="02010509060101010101" charset="-122"/>
                <a:ea typeface="幼圆" panose="02010509060101010101" charset="-122"/>
                <a:cs typeface="幼圆" panose="02010509060101010101" charset="-122"/>
                <a:sym typeface="+mn-ea"/>
              </a:rPr>
              <a:t>听他讲述一生中的</a:t>
            </a:r>
            <a:r>
              <a:rPr lang="zh-CN" altLang="en-US" sz="2800" noProof="0">
                <a:ln>
                  <a:noFill/>
                </a:ln>
                <a:solidFill>
                  <a:srgbClr val="FF0000"/>
                </a:solidFill>
                <a:effectLst/>
                <a:uLnTx/>
                <a:uFillTx/>
                <a:latin typeface="幼圆" panose="02010509060101010101" charset="-122"/>
                <a:ea typeface="幼圆" panose="02010509060101010101" charset="-122"/>
                <a:cs typeface="幼圆" panose="02010509060101010101" charset="-122"/>
                <a:sym typeface="+mn-ea"/>
              </a:rPr>
              <a:t>种种苦难和幸福的经历</a:t>
            </a:r>
            <a:r>
              <a:rPr lang="zh-CN" altLang="en-US" sz="2800" noProof="0">
                <a:ln>
                  <a:noFill/>
                </a:ln>
                <a:solidFill>
                  <a:srgbClr val="000000"/>
                </a:solidFill>
                <a:effectLst/>
                <a:uLnTx/>
                <a:uFillTx/>
                <a:latin typeface="幼圆" panose="02010509060101010101" charset="-122"/>
                <a:ea typeface="幼圆" panose="02010509060101010101" charset="-122"/>
                <a:cs typeface="华文宋体" panose="02010600040101010101" pitchFamily="2" charset="-122"/>
                <a:sym typeface="+mn-ea"/>
              </a:rPr>
              <a:t>，她就</a:t>
            </a:r>
            <a:r>
              <a:rPr lang="zh-CN" altLang="en-US" sz="2800" noProof="0">
                <a:ln>
                  <a:noFill/>
                </a:ln>
                <a:solidFill>
                  <a:schemeClr val="tx1"/>
                </a:solidFill>
                <a:effectLst/>
                <a:uLnTx/>
                <a:uFillTx/>
                <a:latin typeface="幼圆" panose="02010509060101010101" charset="-122"/>
                <a:ea typeface="幼圆" panose="02010509060101010101" charset="-122"/>
                <a:cs typeface="华文宋体" panose="02010600040101010101" pitchFamily="2" charset="-122"/>
                <a:sym typeface="+mn-ea"/>
              </a:rPr>
              <a:t>算再忙再累，</a:t>
            </a:r>
            <a:r>
              <a:rPr lang="zh-CN" altLang="en-US" sz="28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也无例外。</a:t>
            </a:r>
            <a:endParaRPr kumimoji="0" lang="zh-CN" altLang="en-US" sz="2800"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endParaRPr>
          </a:p>
        </p:txBody>
      </p:sp>
      <p:pic>
        <p:nvPicPr>
          <p:cNvPr id="71683" name="New picture"/>
          <p:cNvPicPr/>
          <p:nvPr/>
        </p:nvPicPr>
        <p:blipFill>
          <a:blip r:embed="rId2"/>
          <a:stretch>
            <a:fillRect/>
          </a:stretch>
        </p:blipFill>
        <p:spPr>
          <a:xfrm>
            <a:off x="12331700" y="105918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2032400" y="1500171"/>
            <a:ext cx="1713230" cy="193802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主干</a:t>
            </a:r>
            <a:endParaRPr kumimoji="0" lang="en-US" altLang="zh-CN"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rPr>
              <a:t>成分</a:t>
            </a:r>
            <a:endParaRPr kumimoji="0" lang="en-US" altLang="zh-CN" sz="6000" b="1" i="0" u="none" strike="noStrike" kern="1200" cap="none" spc="0" normalizeH="0" baseline="0" noProof="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uLnTx/>
              <a:uFillTx/>
              <a:latin typeface="Arial" panose="020b0604020202020204" pitchFamily="34" charset="0"/>
              <a:ea typeface="宋体" panose="02010600030101010101" pitchFamily="2" charset="-122"/>
              <a:cs typeface="+mn-cs"/>
            </a:endParaRPr>
          </a:p>
        </p:txBody>
      </p:sp>
      <p:sp>
        <p:nvSpPr>
          <p:cNvPr id="12" name="左大括号 11"/>
          <p:cNvSpPr/>
          <p:nvPr/>
        </p:nvSpPr>
        <p:spPr>
          <a:xfrm>
            <a:off x="3810000" y="1357313"/>
            <a:ext cx="357188" cy="22860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867" name="TextBox 12"/>
          <p:cNvSpPr txBox="1"/>
          <p:nvPr/>
        </p:nvSpPr>
        <p:spPr>
          <a:xfrm>
            <a:off x="4238625" y="928688"/>
            <a:ext cx="3714750"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1 </a:t>
            </a:r>
            <a:r>
              <a:rPr lang="zh-CN" altLang="en-US" sz="4000">
                <a:latin typeface="Arial" panose="020b0604020202020204" pitchFamily="34" charset="0"/>
                <a:ea typeface="宋体" panose="02010600030101010101" pitchFamily="2" charset="-122"/>
              </a:rPr>
              <a:t>主谓搭配不当</a:t>
            </a:r>
          </a:p>
        </p:txBody>
      </p:sp>
      <p:sp>
        <p:nvSpPr>
          <p:cNvPr id="36868" name="TextBox 13"/>
          <p:cNvSpPr txBox="1"/>
          <p:nvPr/>
        </p:nvSpPr>
        <p:spPr>
          <a:xfrm>
            <a:off x="4238625" y="2143125"/>
            <a:ext cx="5500688"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2 </a:t>
            </a:r>
            <a:r>
              <a:rPr lang="zh-CN" altLang="en-US" sz="4000">
                <a:latin typeface="Arial" panose="020b0604020202020204" pitchFamily="34" charset="0"/>
                <a:ea typeface="宋体" panose="02010600030101010101" pitchFamily="2" charset="-122"/>
              </a:rPr>
              <a:t>谓（动）宾搭配不当</a:t>
            </a:r>
          </a:p>
        </p:txBody>
      </p:sp>
      <p:sp>
        <p:nvSpPr>
          <p:cNvPr id="36869" name="TextBox 14"/>
          <p:cNvSpPr txBox="1"/>
          <p:nvPr/>
        </p:nvSpPr>
        <p:spPr>
          <a:xfrm>
            <a:off x="4238625" y="3214688"/>
            <a:ext cx="3714750" cy="706755"/>
          </a:xfrm>
          <a:prstGeom prst="rect">
            <a:avLst/>
          </a:prstGeom>
          <a:noFill/>
          <a:ln w="9525" cap="flat" cmpd="sng">
            <a:solidFill>
              <a:srgbClr val="00B0F0"/>
            </a:solidFill>
            <a:prstDash val="solid"/>
            <a:miter/>
            <a:headEnd type="none" w="med" len="med"/>
            <a:tailEnd type="none" w="med" len="med"/>
          </a:ln>
        </p:spPr>
        <p:txBody>
          <a:bodyPr anchor="t" anchorCtr="0">
            <a:spAutoFit/>
          </a:bodyPr>
          <a:lstStyle/>
          <a:p>
            <a:r>
              <a:rPr lang="en-US" altLang="zh-CN" sz="4000">
                <a:latin typeface="Arial" panose="020b0604020202020204" pitchFamily="34" charset="0"/>
                <a:ea typeface="宋体" panose="02010600030101010101" pitchFamily="2" charset="-122"/>
              </a:rPr>
              <a:t>3 </a:t>
            </a:r>
            <a:r>
              <a:rPr lang="zh-CN" altLang="en-US" sz="4000">
                <a:latin typeface="Arial" panose="020b0604020202020204" pitchFamily="34" charset="0"/>
                <a:ea typeface="宋体" panose="02010600030101010101" pitchFamily="2" charset="-122"/>
              </a:rPr>
              <a:t>主宾搭配不当</a:t>
            </a:r>
          </a:p>
        </p:txBody>
      </p:sp>
      <p:sp>
        <p:nvSpPr>
          <p:cNvPr id="20" name="TextBox 19"/>
          <p:cNvSpPr txBox="1"/>
          <p:nvPr/>
        </p:nvSpPr>
        <p:spPr>
          <a:xfrm>
            <a:off x="1738313" y="4500563"/>
            <a:ext cx="8572500" cy="1076325"/>
          </a:xfrm>
          <a:prstGeom prst="rect">
            <a:avLst/>
          </a:prstGeom>
          <a:noFill/>
          <a:ln w="9525">
            <a:noFill/>
          </a:ln>
        </p:spPr>
        <p:txBody>
          <a:bodyPr anchor="t" anchorCtr="0">
            <a:spAutoFit/>
          </a:bodyPr>
          <a:lstStyle/>
          <a:p>
            <a:pPr algn="ctr"/>
            <a:r>
              <a:rPr lang="zh-CN" altLang="en-US" sz="3200">
                <a:solidFill>
                  <a:srgbClr val="FF0000"/>
                </a:solidFill>
                <a:latin typeface="华文新魏" panose="02010800040101010101" pitchFamily="2" charset="-122"/>
                <a:ea typeface="华文新魏" panose="02010800040101010101" pitchFamily="2" charset="-122"/>
              </a:rPr>
              <a:t>方法：主干成分检查法</a:t>
            </a:r>
            <a:endParaRPr lang="en-US" altLang="zh-CN" sz="3200">
              <a:solidFill>
                <a:srgbClr val="FF0000"/>
              </a:solidFill>
              <a:latin typeface="华文新魏" panose="02010800040101010101" pitchFamily="2" charset="-122"/>
              <a:ea typeface="华文新魏" panose="02010800040101010101" pitchFamily="2" charset="-122"/>
            </a:endParaRPr>
          </a:p>
          <a:p>
            <a:r>
              <a:rPr lang="zh-CN" altLang="en-US" sz="3200">
                <a:latin typeface="华文新魏" panose="02010800040101010101" pitchFamily="2" charset="-122"/>
                <a:ea typeface="华文新魏" panose="02010800040101010101" pitchFamily="2" charset="-122"/>
              </a:rPr>
              <a:t>抽出主干，看主谓、动宾、主宾搭配是否合理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TextBox 12"/>
          <p:cNvSpPr txBox="1"/>
          <p:nvPr/>
        </p:nvSpPr>
        <p:spPr>
          <a:xfrm>
            <a:off x="0" y="0"/>
            <a:ext cx="3534410"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1   </a:t>
            </a:r>
            <a:r>
              <a:rPr lang="zh-CN" altLang="en-US" sz="3600" b="1">
                <a:latin typeface="华文新魏" panose="02010800040101010101" pitchFamily="2" charset="-122"/>
                <a:ea typeface="华文新魏" panose="02010800040101010101" pitchFamily="2" charset="-122"/>
              </a:rPr>
              <a:t>主谓搭配不当</a:t>
            </a:r>
          </a:p>
        </p:txBody>
      </p:sp>
      <p:sp>
        <p:nvSpPr>
          <p:cNvPr id="2" name="文本框 1"/>
          <p:cNvSpPr txBox="1"/>
          <p:nvPr/>
        </p:nvSpPr>
        <p:spPr>
          <a:xfrm>
            <a:off x="0" y="730250"/>
            <a:ext cx="4115435" cy="521970"/>
          </a:xfrm>
          <a:prstGeom prst="rect">
            <a:avLst/>
          </a:prstGeom>
          <a:noFill/>
        </p:spPr>
        <p:txBody>
          <a:bodyPr wrap="none" rtlCol="0" anchor="t">
            <a:spAutoFit/>
          </a:bodyPr>
          <a:lstStyle/>
          <a:p>
            <a:r>
              <a:rPr lang="zh-CN" altLang="en-US" sz="2800" b="1">
                <a:solidFill>
                  <a:srgbClr val="002060"/>
                </a:solidFill>
                <a:latin typeface="仿宋" panose="02010609060101010101" pitchFamily="49" charset="-122"/>
                <a:ea typeface="仿宋" panose="02010609060101010101" pitchFamily="49" charset="-122"/>
                <a:sym typeface="+mn-ea"/>
              </a:rPr>
              <a:t>①</a:t>
            </a:r>
            <a:r>
              <a:rPr lang="zh-CN" altLang="en-US" sz="2800" b="1">
                <a:solidFill>
                  <a:srgbClr val="FF0000"/>
                </a:solidFill>
                <a:latin typeface="仿宋" panose="02010609060101010101" pitchFamily="49" charset="-122"/>
                <a:ea typeface="仿宋" panose="02010609060101010101" pitchFamily="49" charset="-122"/>
                <a:sym typeface="+mn-ea"/>
              </a:rPr>
              <a:t>一</a:t>
            </a:r>
            <a:r>
              <a:rPr lang="zh-CN" altLang="en-US" sz="2800" b="1">
                <a:solidFill>
                  <a:srgbClr val="002060"/>
                </a:solidFill>
                <a:latin typeface="仿宋" panose="02010609060101010101" pitchFamily="49" charset="-122"/>
                <a:ea typeface="仿宋" panose="02010609060101010101" pitchFamily="49" charset="-122"/>
                <a:sym typeface="+mn-ea"/>
              </a:rPr>
              <a:t>主</a:t>
            </a:r>
            <a:r>
              <a:rPr lang="zh-CN" altLang="en-US" sz="2800" b="1">
                <a:solidFill>
                  <a:srgbClr val="FF0000"/>
                </a:solidFill>
                <a:latin typeface="仿宋" panose="02010609060101010101" pitchFamily="49" charset="-122"/>
                <a:ea typeface="仿宋" panose="02010609060101010101" pitchFamily="49" charset="-122"/>
                <a:sym typeface="+mn-ea"/>
              </a:rPr>
              <a:t>一</a:t>
            </a:r>
            <a:r>
              <a:rPr lang="zh-CN" altLang="en-US" sz="2800" b="1">
                <a:solidFill>
                  <a:srgbClr val="002060"/>
                </a:solidFill>
                <a:latin typeface="仿宋" panose="02010609060101010101" pitchFamily="49" charset="-122"/>
                <a:ea typeface="仿宋" panose="02010609060101010101" pitchFamily="49" charset="-122"/>
                <a:sym typeface="+mn-ea"/>
              </a:rPr>
              <a:t>谓（不能搭配）</a:t>
            </a:r>
            <a:endParaRPr lang="zh-CN" altLang="en-US" sz="2800"/>
          </a:p>
        </p:txBody>
      </p:sp>
      <p:sp>
        <p:nvSpPr>
          <p:cNvPr id="8" name="矩形 7"/>
          <p:cNvSpPr/>
          <p:nvPr/>
        </p:nvSpPr>
        <p:spPr>
          <a:xfrm>
            <a:off x="635" y="1266825"/>
            <a:ext cx="12192000" cy="3578225"/>
          </a:xfrm>
          <a:prstGeom prst="rect">
            <a:avLst/>
          </a:prstGeom>
        </p:spPr>
        <p:txBody>
          <a:bodyPr wrap="square">
            <a:spAutoFit/>
          </a:bodyPr>
          <a:lstStyle/>
          <a:p>
            <a:pPr marL="0" marR="0" lvl="0" indent="0" algn="l" defTabSz="914400" rtl="0" fontAlgn="base">
              <a:lnSpc>
                <a:spcPct val="110000"/>
              </a:lnSpc>
              <a:spcBef>
                <a:spcPts val="1200"/>
              </a:spcBef>
              <a:spcAft>
                <a:spcPct val="0"/>
              </a:spcAft>
              <a:buClrTx/>
              <a:buSzTx/>
              <a:buFont typeface="Arial" panose="020b0604020202020204" pitchFamily="34" charset="0"/>
              <a:buNone/>
              <a:defRPr/>
            </a:pPr>
            <a:r>
              <a:rPr lang="zh-CN" altLang="en-US" sz="2800" noProof="0">
                <a:ln>
                  <a:noFill/>
                </a:ln>
                <a:solidFill>
                  <a:srgbClr val="000000"/>
                </a:solidFill>
                <a:effectLst/>
                <a:uLnTx/>
                <a:uFillTx/>
                <a:latin typeface="幼圆" panose="02010509060101010101" charset="-122"/>
                <a:ea typeface="幼圆" panose="02010509060101010101" charset="-122"/>
                <a:cs typeface="华文宋体" panose="02010600040101010101" pitchFamily="2" charset="-122"/>
                <a:sym typeface="+mn-ea"/>
              </a:rPr>
              <a:t>父亲住院期间，梅兰每天晚上都陪伴在他身旁，</a:t>
            </a:r>
            <a:r>
              <a:rPr lang="zh-CN" altLang="en-US" sz="2800" noProof="0">
                <a:ln>
                  <a:noFill/>
                </a:ln>
                <a:effectLst/>
                <a:uLnTx/>
                <a:uFillTx/>
                <a:latin typeface="幼圆" panose="02010509060101010101" charset="-122"/>
                <a:ea typeface="幼圆" panose="02010509060101010101" charset="-122"/>
                <a:cs typeface="幼圆" panose="02010509060101010101" charset="-122"/>
                <a:sym typeface="+mn-ea"/>
              </a:rPr>
              <a:t>听他讲述一生中的种种苦难和幸福的经历</a:t>
            </a:r>
            <a:r>
              <a:rPr lang="zh-CN" altLang="en-US" sz="2800" noProof="0">
                <a:ln>
                  <a:noFill/>
                </a:ln>
                <a:solidFill>
                  <a:srgbClr val="000000"/>
                </a:solidFill>
                <a:effectLst/>
                <a:uLnTx/>
                <a:uFillTx/>
                <a:latin typeface="幼圆" panose="02010509060101010101" charset="-122"/>
                <a:ea typeface="幼圆" panose="02010509060101010101" charset="-122"/>
                <a:cs typeface="华文宋体" panose="02010600040101010101" pitchFamily="2" charset="-122"/>
                <a:sym typeface="+mn-ea"/>
              </a:rPr>
              <a:t>，她就算再忙再累，也不例外。</a:t>
            </a:r>
            <a:endParaRPr lang="zh-CN" altLang="en-US" sz="2800">
              <a:latin typeface="华文宋体" panose="02010600040101010101" pitchFamily="2" charset="-122"/>
              <a:ea typeface="华文宋体" panose="02010600040101010101" pitchFamily="2" charset="-122"/>
              <a:cs typeface="华文宋体" panose="02010600040101010101" pitchFamily="2" charset="-122"/>
              <a:sym typeface="+mn-ea"/>
            </a:endParaRPr>
          </a:p>
          <a:p>
            <a:pPr marL="0" marR="0" lvl="0" indent="0" algn="l" defTabSz="914400" rtl="0" eaLnBrk="0" fontAlgn="base" hangingPunct="0">
              <a:lnSpc>
                <a:spcPct val="100000"/>
              </a:lnSpc>
              <a:buClrTx/>
              <a:buSzTx/>
              <a:buFont typeface="Arial" panose="020b0604020202020204" pitchFamily="34" charset="0"/>
              <a:buNone/>
              <a:defRPr/>
            </a:pPr>
            <a:r>
              <a:rPr lang="en-US" altLang="zh-CN" sz="2800">
                <a:solidFill>
                  <a:schemeClr val="tx1"/>
                </a:solidFill>
                <a:latin typeface="幼圆" panose="02010509060101010101" charset="-122"/>
                <a:ea typeface="幼圆" panose="02010509060101010101" charset="-122"/>
                <a:cs typeface="幼圆" panose="02010509060101010101" charset="-122"/>
                <a:sym typeface="+mn-ea"/>
              </a:rPr>
              <a:t>[</a:t>
            </a:r>
            <a:r>
              <a:rPr lang="zh-CN" altLang="en-US" sz="2800">
                <a:solidFill>
                  <a:schemeClr val="tx1"/>
                </a:solidFill>
                <a:latin typeface="幼圆" panose="02010509060101010101" charset="-122"/>
                <a:ea typeface="幼圆" panose="02010509060101010101" charset="-122"/>
                <a:cs typeface="幼圆" panose="02010509060101010101" charset="-122"/>
                <a:sym typeface="+mn-ea"/>
              </a:rPr>
              <a:t>解析</a:t>
            </a:r>
            <a:r>
              <a:rPr lang="en-US" altLang="zh-CN" sz="2800">
                <a:solidFill>
                  <a:schemeClr val="tx1"/>
                </a:solidFill>
                <a:latin typeface="幼圆" panose="02010509060101010101" charset="-122"/>
                <a:ea typeface="幼圆" panose="02010509060101010101" charset="-122"/>
                <a:cs typeface="幼圆" panose="02010509060101010101" charset="-122"/>
                <a:sym typeface="+mn-ea"/>
              </a:rPr>
              <a:t>]</a:t>
            </a:r>
            <a:r>
              <a:rPr lang="zh-CN" altLang="en-US"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 用词</a:t>
            </a:r>
            <a:r>
              <a:rPr lang="en-US" altLang="zh-CN"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a:t>
            </a:r>
            <a:r>
              <a:rPr lang="zh-CN" altLang="en-US"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搭配</a:t>
            </a:r>
            <a:r>
              <a:rPr lang="en-US" altLang="zh-CN"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a:t>
            </a:r>
            <a:r>
              <a:rPr lang="zh-CN" altLang="en-US"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不当： “也不例外”是自己和他人比。“也无例外”更适用于自己和平时比。 所以“也不例外”应该改为“也无例外”。</a:t>
            </a:r>
            <a:endParaRPr kumimoji="0" lang="en-US" altLang="zh-CN" sz="2400"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endParaRPr>
          </a:p>
          <a:p>
            <a:pPr marL="0" marR="0" lvl="0" indent="0" algn="l" defTabSz="914400" rtl="0" eaLnBrk="0" fontAlgn="base" hangingPunct="0">
              <a:lnSpc>
                <a:spcPct val="100000"/>
              </a:lnSpc>
              <a:buClrTx/>
              <a:buSzTx/>
              <a:buFont typeface="Arial" panose="020b0604020202020204" pitchFamily="34" charset="0"/>
              <a:buNone/>
              <a:defRPr/>
            </a:pPr>
            <a:r>
              <a:rPr lang="zh-CN" altLang="en-US" sz="24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表意不明，：“也不例外”是指“陪伴在他身旁”还是指“听他讲述”，还是同时指“这两件事”</a:t>
            </a:r>
            <a:r>
              <a:rPr lang="zh-CN" altLang="en-US" sz="2800">
                <a:solidFill>
                  <a:schemeClr val="tx1"/>
                </a:solidFill>
                <a:latin typeface="幼圆" panose="02010509060101010101" charset="-122"/>
                <a:ea typeface="幼圆" panose="02010509060101010101" charset="-122"/>
                <a:cs typeface="幼圆" panose="02010509060101010101" charset="-122"/>
                <a:sym typeface="+mn-ea"/>
              </a:rPr>
              <a:t>。</a:t>
            </a:r>
          </a:p>
          <a:p>
            <a:pPr marL="0" marR="0" lvl="0" indent="0" algn="l" defTabSz="914400" rtl="0" fontAlgn="base">
              <a:lnSpc>
                <a:spcPct val="100000"/>
              </a:lnSpc>
              <a:spcBef>
                <a:spcPts val="600"/>
              </a:spcBef>
              <a:spcAft>
                <a:spcPct val="0"/>
              </a:spcAft>
              <a:buClrTx/>
              <a:buSzTx/>
              <a:buFont typeface="Arial" panose="020b0604020202020204" pitchFamily="34" charset="0"/>
              <a:buNone/>
              <a:defRPr/>
            </a:pPr>
            <a:r>
              <a:rPr kumimoji="0" lang="zh-CN" altLang="en-US" sz="2800"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rPr>
              <a:t>改：</a:t>
            </a:r>
            <a:r>
              <a:rPr lang="zh-CN" altLang="en-US" sz="2800" noProof="0">
                <a:ln>
                  <a:noFill/>
                </a:ln>
                <a:solidFill>
                  <a:srgbClr val="000000"/>
                </a:solidFill>
                <a:effectLst/>
                <a:uLnTx/>
                <a:uFillTx/>
                <a:latin typeface="幼圆" panose="02010509060101010101" charset="-122"/>
                <a:ea typeface="幼圆" panose="02010509060101010101" charset="-122"/>
                <a:cs typeface="华文宋体" panose="02010600040101010101" pitchFamily="2" charset="-122"/>
                <a:sym typeface="+mn-ea"/>
              </a:rPr>
              <a:t>父亲住院期间，梅兰每天晚上都陪伴在他身旁，</a:t>
            </a:r>
            <a:r>
              <a:rPr lang="zh-CN" altLang="en-US" sz="280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rPr>
              <a:t>听他讲述一生中的种种苦难和幸福的经历</a:t>
            </a:r>
            <a:r>
              <a:rPr lang="zh-CN" altLang="en-US" sz="2800" noProof="0">
                <a:ln>
                  <a:noFill/>
                </a:ln>
                <a:solidFill>
                  <a:schemeClr val="tx1"/>
                </a:solidFill>
                <a:effectLst/>
                <a:uLnTx/>
                <a:uFillTx/>
                <a:latin typeface="幼圆" panose="02010509060101010101" charset="-122"/>
                <a:ea typeface="幼圆" panose="02010509060101010101" charset="-122"/>
                <a:cs typeface="华文宋体" panose="02010600040101010101" pitchFamily="2" charset="-122"/>
                <a:sym typeface="+mn-ea"/>
              </a:rPr>
              <a:t>，</a:t>
            </a:r>
            <a:r>
              <a:rPr lang="zh-CN" altLang="en-US" sz="2800" noProof="0">
                <a:ln>
                  <a:noFill/>
                </a:ln>
                <a:solidFill>
                  <a:srgbClr val="000000"/>
                </a:solidFill>
                <a:effectLst/>
                <a:uLnTx/>
                <a:uFillTx/>
                <a:latin typeface="幼圆" panose="02010509060101010101" charset="-122"/>
                <a:ea typeface="幼圆" panose="02010509060101010101" charset="-122"/>
                <a:cs typeface="华文宋体" panose="02010600040101010101" pitchFamily="2" charset="-122"/>
                <a:sym typeface="+mn-ea"/>
              </a:rPr>
              <a:t>她就算再忙再累，</a:t>
            </a:r>
            <a:r>
              <a:rPr lang="zh-CN" altLang="en-US" sz="2800" noProof="0">
                <a:ln>
                  <a:noFill/>
                </a:ln>
                <a:solidFill>
                  <a:srgbClr val="FF0000"/>
                </a:solidFill>
                <a:effectLst/>
                <a:uLnTx/>
                <a:uFillTx/>
                <a:latin typeface="幼圆" panose="02010509060101010101" charset="-122"/>
                <a:ea typeface="幼圆" panose="02010509060101010101" charset="-122"/>
                <a:cs typeface="幼圆" panose="02010509060101010101" charset="-122"/>
                <a:sym typeface="+mn-ea"/>
              </a:rPr>
              <a:t>也无例外</a:t>
            </a:r>
            <a:r>
              <a:rPr lang="zh-CN" altLang="en-US" sz="2800" noProof="0">
                <a:ln>
                  <a:noFill/>
                </a:ln>
                <a:effectLst/>
                <a:uLnTx/>
                <a:uFillTx/>
                <a:latin typeface="幼圆" panose="02010509060101010101" charset="-122"/>
                <a:ea typeface="幼圆" panose="02010509060101010101" charset="-122"/>
                <a:cs typeface="幼圆" panose="02010509060101010101" charset="-122"/>
                <a:sym typeface="+mn-ea"/>
              </a:rPr>
              <a:t>。</a:t>
            </a:r>
            <a:endParaRPr kumimoji="0" lang="zh-CN" altLang="en-US" sz="2800" i="0" u="none" strike="noStrike" kern="1200" cap="none" spc="0" normalizeH="0" baseline="0" noProof="0">
              <a:ln>
                <a:noFill/>
              </a:ln>
              <a:solidFill>
                <a:schemeClr val="tx1"/>
              </a:solidFill>
              <a:effectLst/>
              <a:uLnTx/>
              <a:uFillTx/>
              <a:latin typeface="幼圆" panose="02010509060101010101" charset="-122"/>
              <a:ea typeface="幼圆" panose="02010509060101010101" charset="-122"/>
              <a:cs typeface="幼圆" panose="02010509060101010101" charset="-122"/>
              <a:sym typeface="+mn-ea"/>
            </a:endParaRPr>
          </a:p>
        </p:txBody>
      </p:sp>
      <p:sp>
        <p:nvSpPr>
          <p:cNvPr id="4" name="文本框 3"/>
          <p:cNvSpPr txBox="1"/>
          <p:nvPr/>
        </p:nvSpPr>
        <p:spPr>
          <a:xfrm>
            <a:off x="0" y="5000625"/>
            <a:ext cx="12192635" cy="1445260"/>
          </a:xfrm>
          <a:prstGeom prst="rect">
            <a:avLst/>
          </a:prstGeom>
          <a:noFill/>
        </p:spPr>
        <p:txBody>
          <a:bodyPr wrap="square" rtlCol="0" anchor="t">
            <a:spAutoFit/>
          </a:bodyPr>
          <a:lstStyle/>
          <a:p>
            <a:r>
              <a:rPr lang="zh-CN" altLang="en-US" sz="3000">
                <a:latin typeface="幼圆" panose="02010509060101010101" charset="-122"/>
                <a:ea typeface="幼圆" panose="02010509060101010101" charset="-122"/>
                <a:cs typeface="幼圆" panose="02010509060101010101" charset="-122"/>
                <a:sym typeface="+mn-ea"/>
              </a:rPr>
              <a:t>这种感冒新药通过在北京、上海、南京、杭州、开封等地医院的</a:t>
            </a:r>
            <a:r>
              <a:rPr lang="en-US" altLang="zh-CN" sz="3000">
                <a:latin typeface="幼圆" panose="02010509060101010101" charset="-122"/>
                <a:ea typeface="幼圆" panose="02010509060101010101" charset="-122"/>
                <a:cs typeface="幼圆" panose="02010509060101010101" charset="-122"/>
                <a:sym typeface="+mn-ea"/>
              </a:rPr>
              <a:t>400</a:t>
            </a:r>
            <a:r>
              <a:rPr lang="zh-CN" altLang="en-US" sz="3000">
                <a:latin typeface="幼圆" panose="02010509060101010101" charset="-122"/>
                <a:ea typeface="幼圆" panose="02010509060101010101" charset="-122"/>
                <a:cs typeface="幼圆" panose="02010509060101010101" charset="-122"/>
                <a:sym typeface="+mn-ea"/>
              </a:rPr>
              <a:t>多个病例中临床试用，</a:t>
            </a:r>
            <a:r>
              <a:rPr lang="en-US" altLang="zh-CN" sz="3000">
                <a:latin typeface="幼圆" panose="02010509060101010101" charset="-122"/>
                <a:ea typeface="幼圆" panose="02010509060101010101" charset="-122"/>
                <a:cs typeface="幼圆" panose="02010509060101010101" charset="-122"/>
                <a:sym typeface="+mn-ea"/>
              </a:rPr>
              <a:t>80%</a:t>
            </a:r>
            <a:r>
              <a:rPr lang="zh-CN" altLang="en-US" sz="3000">
                <a:latin typeface="幼圆" panose="02010509060101010101" charset="-122"/>
                <a:ea typeface="幼圆" panose="02010509060101010101" charset="-122"/>
                <a:cs typeface="幼圆" panose="02010509060101010101" charset="-122"/>
                <a:sym typeface="+mn-ea"/>
              </a:rPr>
              <a:t>反映确实有疗效。</a:t>
            </a:r>
          </a:p>
          <a:p>
            <a:pPr marL="0" marR="0" lvl="0" indent="0" algn="l" defTabSz="914400" rtl="0" eaLnBrk="1" fontAlgn="base" latinLnBrk="0" hangingPunct="1">
              <a:lnSpc>
                <a:spcPct val="100000"/>
              </a:lnSpc>
              <a:spcBef>
                <a:spcPct val="0"/>
              </a:spcBef>
              <a:spcAft>
                <a:spcPct val="0"/>
              </a:spcAft>
              <a:buClrTx/>
              <a:buSzTx/>
              <a:buFontTx/>
              <a:buNone/>
              <a:defRPr/>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80%</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反映</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noProof="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主谓搭配不当</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，在“</a:t>
            </a:r>
            <a:r>
              <a:rPr 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80%</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”后加“的患者”。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4115435" cy="521970"/>
          </a:xfrm>
          <a:prstGeom prst="rect">
            <a:avLst/>
          </a:prstGeom>
          <a:noFill/>
        </p:spPr>
        <p:txBody>
          <a:bodyPr wrap="none" rtlCol="0" anchor="t">
            <a:spAutoFit/>
          </a:bodyPr>
          <a:lstStyle/>
          <a:p>
            <a:r>
              <a:rPr lang="zh-CN" altLang="en-US" sz="2800" b="1">
                <a:solidFill>
                  <a:schemeClr val="tx1"/>
                </a:solidFill>
                <a:latin typeface="仿宋" panose="02010609060101010101" pitchFamily="49" charset="-122"/>
                <a:ea typeface="仿宋" panose="02010609060101010101" pitchFamily="49" charset="-122"/>
                <a:sym typeface="+mn-ea"/>
              </a:rPr>
              <a:t>②</a:t>
            </a:r>
            <a:r>
              <a:rPr lang="zh-CN" altLang="en-US" sz="2800" b="1">
                <a:solidFill>
                  <a:srgbClr val="FF0000"/>
                </a:solidFill>
                <a:latin typeface="仿宋" panose="02010609060101010101" pitchFamily="49" charset="-122"/>
                <a:ea typeface="仿宋" panose="02010609060101010101" pitchFamily="49" charset="-122"/>
                <a:sym typeface="+mn-ea"/>
              </a:rPr>
              <a:t>多</a:t>
            </a:r>
            <a:r>
              <a:rPr lang="zh-CN" altLang="en-US" sz="2800" b="1">
                <a:solidFill>
                  <a:srgbClr val="002060"/>
                </a:solidFill>
                <a:latin typeface="仿宋" panose="02010609060101010101" pitchFamily="49" charset="-122"/>
                <a:ea typeface="仿宋" panose="02010609060101010101" pitchFamily="49" charset="-122"/>
                <a:sym typeface="+mn-ea"/>
              </a:rPr>
              <a:t>主</a:t>
            </a:r>
            <a:r>
              <a:rPr lang="zh-CN" altLang="en-US" sz="2800" b="1">
                <a:solidFill>
                  <a:srgbClr val="FF0000"/>
                </a:solidFill>
                <a:latin typeface="仿宋" panose="02010609060101010101" pitchFamily="49" charset="-122"/>
                <a:ea typeface="仿宋" panose="02010609060101010101" pitchFamily="49" charset="-122"/>
                <a:sym typeface="+mn-ea"/>
              </a:rPr>
              <a:t>一</a:t>
            </a:r>
            <a:r>
              <a:rPr lang="zh-CN" altLang="en-US" sz="2800" b="1">
                <a:solidFill>
                  <a:srgbClr val="002060"/>
                </a:solidFill>
                <a:latin typeface="仿宋" panose="02010609060101010101" pitchFamily="49" charset="-122"/>
                <a:ea typeface="仿宋" panose="02010609060101010101" pitchFamily="49" charset="-122"/>
                <a:sym typeface="+mn-ea"/>
              </a:rPr>
              <a:t>谓（不能搭配）</a:t>
            </a:r>
            <a:endParaRPr lang="zh-CN" altLang="en-US" sz="2800"/>
          </a:p>
        </p:txBody>
      </p:sp>
      <p:sp>
        <p:nvSpPr>
          <p:cNvPr id="3" name="文本框 2"/>
          <p:cNvSpPr txBox="1"/>
          <p:nvPr/>
        </p:nvSpPr>
        <p:spPr>
          <a:xfrm>
            <a:off x="0" y="521970"/>
            <a:ext cx="12192635" cy="1953260"/>
          </a:xfrm>
          <a:prstGeom prst="rect">
            <a:avLst/>
          </a:prstGeom>
          <a:noFill/>
        </p:spPr>
        <p:txBody>
          <a:bodyPr wrap="square" rtlCol="0" anchor="t">
            <a:spAutoFit/>
          </a:bodyPr>
          <a:lstStyle/>
          <a:p>
            <a:pPr fontAlgn="auto">
              <a:spcBef>
                <a:spcPts val="600"/>
              </a:spcBef>
            </a:pPr>
            <a:r>
              <a:rPr lang="zh-CN" altLang="en-US" sz="3000">
                <a:latin typeface="幼圆" panose="02010509060101010101" charset="-122"/>
                <a:ea typeface="幼圆" panose="02010509060101010101" charset="-122"/>
                <a:cs typeface="幼圆" panose="02010509060101010101" charset="-122"/>
                <a:sym typeface="+mn-ea"/>
              </a:rPr>
              <a:t>近日刚刚建成的西红门创业大街和青年创新创业大赛同步启动，绿色设计和“互联网</a:t>
            </a:r>
            <a:r>
              <a:rPr lang="en-US" altLang="zh-CN" sz="3000">
                <a:latin typeface="幼圆" panose="02010509060101010101" charset="-122"/>
                <a:ea typeface="幼圆" panose="02010509060101010101" charset="-122"/>
                <a:cs typeface="幼圆" panose="02010509060101010101" charset="-122"/>
                <a:sym typeface="+mn-ea"/>
              </a:rPr>
              <a:t>+</a:t>
            </a:r>
            <a:r>
              <a:rPr lang="zh-CN" altLang="en-US" sz="3000">
                <a:latin typeface="幼圆" panose="02010509060101010101" charset="-122"/>
                <a:ea typeface="幼圆" panose="02010509060101010101" charset="-122"/>
                <a:cs typeface="幼圆" panose="02010509060101010101" charset="-122"/>
                <a:sym typeface="+mn-ea"/>
              </a:rPr>
              <a:t>农业”设计是本次赛事的两大主题。</a:t>
            </a:r>
          </a:p>
          <a:p>
            <a:pPr fontAlgn="auto">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 </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「找动词，定主宾」</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创业大街和创业大赛启动，设计和设计是主题。</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“创业大街同步启动”</a:t>
            </a:r>
            <a:r>
              <a:rPr lang="zh-CN" altLang="en-US" sz="2800" noProof="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主谓搭配不当</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endParaRPr kumimoji="0" lang="zh-CN" altLang="en-US" sz="28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5" name="文本框 4"/>
          <p:cNvSpPr txBox="1"/>
          <p:nvPr/>
        </p:nvSpPr>
        <p:spPr>
          <a:xfrm>
            <a:off x="0" y="2625090"/>
            <a:ext cx="4115435" cy="521970"/>
          </a:xfrm>
          <a:prstGeom prst="rect">
            <a:avLst/>
          </a:prstGeom>
          <a:noFill/>
        </p:spPr>
        <p:txBody>
          <a:bodyPr wrap="none" rtlCol="0" anchor="t">
            <a:spAutoFit/>
          </a:bodyPr>
          <a:lstStyle/>
          <a:p>
            <a:pPr algn="l"/>
            <a:r>
              <a:rPr lang="zh-CN" altLang="en-US" sz="2800" b="1">
                <a:solidFill>
                  <a:schemeClr val="tx1"/>
                </a:solidFill>
                <a:latin typeface="仿宋" panose="02010609060101010101" pitchFamily="49" charset="-122"/>
                <a:ea typeface="仿宋" panose="02010609060101010101" pitchFamily="49" charset="-122"/>
                <a:sym typeface="+mn-ea"/>
              </a:rPr>
              <a:t>③</a:t>
            </a:r>
            <a:r>
              <a:rPr lang="zh-CN" altLang="en-US" sz="2800" b="1">
                <a:solidFill>
                  <a:srgbClr val="FF0000"/>
                </a:solidFill>
                <a:latin typeface="仿宋" panose="02010609060101010101" pitchFamily="49" charset="-122"/>
                <a:ea typeface="仿宋" panose="02010609060101010101" pitchFamily="49" charset="-122"/>
                <a:sym typeface="+mn-ea"/>
              </a:rPr>
              <a:t>多</a:t>
            </a:r>
            <a:r>
              <a:rPr lang="zh-CN" altLang="en-US" sz="2800" b="1">
                <a:solidFill>
                  <a:srgbClr val="002060"/>
                </a:solidFill>
                <a:latin typeface="仿宋" panose="02010609060101010101" pitchFamily="49" charset="-122"/>
                <a:ea typeface="仿宋" panose="02010609060101010101" pitchFamily="49" charset="-122"/>
                <a:sym typeface="+mn-ea"/>
              </a:rPr>
              <a:t>主</a:t>
            </a:r>
            <a:r>
              <a:rPr lang="zh-CN" altLang="en-US" sz="2800" b="1">
                <a:solidFill>
                  <a:srgbClr val="FF0000"/>
                </a:solidFill>
                <a:latin typeface="仿宋" panose="02010609060101010101" pitchFamily="49" charset="-122"/>
                <a:ea typeface="仿宋" panose="02010609060101010101" pitchFamily="49" charset="-122"/>
                <a:sym typeface="+mn-ea"/>
              </a:rPr>
              <a:t>多</a:t>
            </a:r>
            <a:r>
              <a:rPr lang="zh-CN" altLang="en-US" sz="2800" b="1">
                <a:solidFill>
                  <a:srgbClr val="002060"/>
                </a:solidFill>
                <a:latin typeface="仿宋" panose="02010609060101010101" pitchFamily="49" charset="-122"/>
                <a:ea typeface="仿宋" panose="02010609060101010101" pitchFamily="49" charset="-122"/>
                <a:sym typeface="+mn-ea"/>
              </a:rPr>
              <a:t>谓（不能搭配）</a:t>
            </a:r>
            <a:endParaRPr lang="zh-CN" altLang="en-US" sz="2800"/>
          </a:p>
        </p:txBody>
      </p:sp>
      <p:sp>
        <p:nvSpPr>
          <p:cNvPr id="6" name="文本框 5"/>
          <p:cNvSpPr txBox="1"/>
          <p:nvPr/>
        </p:nvSpPr>
        <p:spPr>
          <a:xfrm>
            <a:off x="0" y="3221990"/>
            <a:ext cx="12192635" cy="2376170"/>
          </a:xfrm>
          <a:prstGeom prst="rect">
            <a:avLst/>
          </a:prstGeom>
          <a:noFill/>
        </p:spPr>
        <p:txBody>
          <a:bodyPr wrap="square" rtlCol="0" anchor="t">
            <a:spAutoFit/>
          </a:bodyPr>
          <a:lstStyle/>
          <a:p>
            <a:pPr>
              <a:spcBef>
                <a:spcPts val="600"/>
              </a:spcBef>
            </a:pPr>
            <a:r>
              <a:rPr lang="zh-CN" altLang="en-US" sz="3000" b="1">
                <a:latin typeface="幼圆" panose="02010509060101010101" charset="-122"/>
                <a:ea typeface="幼圆" panose="02010509060101010101" charset="-122"/>
                <a:cs typeface="幼圆" panose="02010509060101010101" charset="-122"/>
                <a:sym typeface="+mn-ea"/>
              </a:rPr>
              <a:t>今年春节期间，这个市的</a:t>
            </a:r>
            <a:r>
              <a:rPr lang="en-US" altLang="zh-CN" sz="3000" b="1">
                <a:latin typeface="幼圆" panose="02010509060101010101" charset="-122"/>
                <a:ea typeface="幼圆" panose="02010509060101010101" charset="-122"/>
                <a:cs typeface="幼圆" panose="02010509060101010101" charset="-122"/>
                <a:sym typeface="+mn-ea"/>
              </a:rPr>
              <a:t>210</a:t>
            </a:r>
            <a:r>
              <a:rPr lang="zh-CN" altLang="en-US" sz="3000" b="1">
                <a:latin typeface="幼圆" panose="02010509060101010101" charset="-122"/>
                <a:ea typeface="幼圆" panose="02010509060101010101" charset="-122"/>
                <a:cs typeface="幼圆" panose="02010509060101010101" charset="-122"/>
                <a:sym typeface="+mn-ea"/>
              </a:rPr>
              <a:t>辆消防车、</a:t>
            </a:r>
            <a:r>
              <a:rPr lang="en-US" altLang="zh-CN" sz="3000" b="1">
                <a:latin typeface="幼圆" panose="02010509060101010101" charset="-122"/>
                <a:ea typeface="幼圆" panose="02010509060101010101" charset="-122"/>
                <a:cs typeface="幼圆" panose="02010509060101010101" charset="-122"/>
                <a:sym typeface="+mn-ea"/>
              </a:rPr>
              <a:t>3000</a:t>
            </a:r>
            <a:r>
              <a:rPr lang="zh-CN" altLang="en-US" sz="3000" b="1">
                <a:latin typeface="幼圆" panose="02010509060101010101" charset="-122"/>
                <a:ea typeface="幼圆" panose="02010509060101010101" charset="-122"/>
                <a:cs typeface="幼圆" panose="02010509060101010101" charset="-122"/>
                <a:sym typeface="+mn-ea"/>
              </a:rPr>
              <a:t>多名消防官兵，放弃休假，始终坚守在各自执勤的岗位上</a:t>
            </a:r>
            <a:r>
              <a:rPr lang="zh-CN" altLang="en-US" sz="3000">
                <a:latin typeface="幼圆" panose="02010509060101010101" charset="-122"/>
                <a:ea typeface="幼圆" panose="02010509060101010101" charset="-122"/>
                <a:cs typeface="幼圆" panose="02010509060101010101" charset="-122"/>
                <a:sym typeface="+mn-ea"/>
              </a:rPr>
              <a:t>。</a:t>
            </a:r>
          </a:p>
          <a:p>
            <a:pPr marL="0" marR="0" lvl="0" indent="0" algn="l" defTabSz="914400" rtl="0" fontAlgn="base">
              <a:lnSpc>
                <a:spcPct val="100000"/>
              </a:lnSpc>
              <a:spcBef>
                <a:spcPts val="600"/>
              </a:spcBef>
              <a:spcAft>
                <a:spcPct val="0"/>
              </a:spcAft>
              <a:buClrTx/>
              <a:buSzTx/>
              <a:buFontTx/>
              <a:buNone/>
              <a:defRPr/>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「找动词，定主宾」</a:t>
            </a:r>
            <a:r>
              <a:rPr lang="zh-CN" altLang="en-US" sz="2800" b="1">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消防车、消防官兵，放弃休假，坚守在各自执勤的岗位上</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“官兵”可以“放弃休假”</a:t>
            </a:r>
            <a:r>
              <a:rPr lang="en-US" altLang="zh-CN"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坚守岗位</a:t>
            </a:r>
            <a:r>
              <a:rPr lang="en-US" altLang="zh-CN"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，“消防车”不可以说“放弃休假”“坚守岗位”，</a:t>
            </a:r>
            <a:r>
              <a:rPr lang="zh-CN" altLang="en-US" sz="2750" noProof="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主谓搭配不当</a:t>
            </a:r>
            <a:r>
              <a:rPr lang="zh-CN" altLang="en-US"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。应该把</a:t>
            </a:r>
            <a:r>
              <a:rPr lang="en-US" altLang="zh-CN"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"210</a:t>
            </a:r>
            <a:r>
              <a:rPr lang="zh-CN" altLang="en-US"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辆消防车”删去。   </a:t>
            </a:r>
            <a:endParaRPr kumimoji="0" lang="zh-CN" altLang="en-US" sz="275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7" name="文本框 6"/>
          <p:cNvSpPr txBox="1"/>
          <p:nvPr/>
        </p:nvSpPr>
        <p:spPr>
          <a:xfrm>
            <a:off x="0" y="5673725"/>
            <a:ext cx="12191365" cy="891540"/>
          </a:xfrm>
          <a:prstGeom prst="rect">
            <a:avLst/>
          </a:prstGeom>
          <a:noFill/>
        </p:spPr>
        <p:txBody>
          <a:bodyPr wrap="square" rtlCol="0" anchor="t">
            <a:spAutoFit/>
          </a:bodyPr>
          <a:lstStyle/>
          <a:p>
            <a:r>
              <a:rPr lang="zh-CN" altLang="zh-CN" sz="2600" b="1" noProof="0">
                <a:ln>
                  <a:noFill/>
                </a:ln>
                <a:solidFill>
                  <a:srgbClr val="1D41D5"/>
                </a:solidFill>
                <a:effectLst/>
                <a:highlight>
                  <a:srgbClr val="C0C0C0"/>
                </a:highlight>
                <a:uLnTx/>
                <a:uFillTx/>
                <a:latin typeface="幼圆" panose="02010509060101010101" charset="-122"/>
                <a:ea typeface="幼圆" panose="02010509060101010101" charset="-122"/>
                <a:cs typeface="幼圆" panose="02010509060101010101" charset="-122"/>
                <a:sym typeface="+mn-ea"/>
              </a:rPr>
              <a:t>★</a:t>
            </a:r>
            <a:r>
              <a:rPr lang="zh-CN" altLang="en-US" sz="2600" b="1">
                <a:solidFill>
                  <a:srgbClr val="1D41D5"/>
                </a:solidFill>
                <a:highlight>
                  <a:srgbClr val="C0C0C0"/>
                </a:highlight>
                <a:latin typeface="幼圆" panose="02010509060101010101" charset="-122"/>
                <a:ea typeface="幼圆" panose="02010509060101010101" charset="-122"/>
                <a:sym typeface="+mn-ea"/>
              </a:rPr>
              <a:t>小窍门：</a:t>
            </a:r>
            <a:r>
              <a:rPr lang="zh-CN" altLang="en-US" sz="2600">
                <a:solidFill>
                  <a:srgbClr val="1D41D5"/>
                </a:solidFill>
                <a:latin typeface="幼圆" panose="02010509060101010101" charset="-122"/>
                <a:ea typeface="幼圆" panose="02010509060101010101" charset="-122"/>
                <a:sym typeface="+mn-ea"/>
              </a:rPr>
              <a:t>凡是有并列短语作主语或谓语的，双方就必须能全面搭配，决不能有一个词同另一方搭配不了。否则，就会产生主谓不搭配的问题。注意“和”等并列词。</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TextBox 12"/>
          <p:cNvSpPr txBox="1"/>
          <p:nvPr/>
        </p:nvSpPr>
        <p:spPr>
          <a:xfrm>
            <a:off x="0" y="0"/>
            <a:ext cx="3534410" cy="645160"/>
          </a:xfrm>
          <a:prstGeom prst="rect">
            <a:avLst/>
          </a:prstGeom>
          <a:noFill/>
          <a:ln w="28575" cap="flat" cmpd="sng">
            <a:solidFill>
              <a:schemeClr val="tx2"/>
            </a:solidFill>
            <a:prstDash val="solid"/>
            <a:miter/>
            <a:headEnd type="none" w="med" len="med"/>
            <a:tailEnd type="none" w="med" len="med"/>
          </a:ln>
        </p:spPr>
        <p:txBody>
          <a:bodyPr wrap="square" anchor="t" anchorCtr="0">
            <a:spAutoFit/>
          </a:bodyPr>
          <a:lstStyle/>
          <a:p>
            <a:r>
              <a:rPr lang="en-US" altLang="zh-CN" sz="3600" b="1">
                <a:latin typeface="华文新魏" panose="02010800040101010101" pitchFamily="2" charset="-122"/>
                <a:ea typeface="华文新魏" panose="02010800040101010101" pitchFamily="2" charset="-122"/>
              </a:rPr>
              <a:t>2   </a:t>
            </a:r>
            <a:r>
              <a:rPr lang="zh-CN" altLang="en-US" sz="3600" b="1">
                <a:latin typeface="华文新魏" panose="02010800040101010101" pitchFamily="2" charset="-122"/>
                <a:ea typeface="华文新魏" panose="02010800040101010101" pitchFamily="2" charset="-122"/>
              </a:rPr>
              <a:t>动宾搭配不当</a:t>
            </a:r>
          </a:p>
        </p:txBody>
      </p:sp>
      <p:sp>
        <p:nvSpPr>
          <p:cNvPr id="2" name="文本框 1"/>
          <p:cNvSpPr txBox="1"/>
          <p:nvPr/>
        </p:nvSpPr>
        <p:spPr>
          <a:xfrm>
            <a:off x="0" y="730250"/>
            <a:ext cx="4115435" cy="521970"/>
          </a:xfrm>
          <a:prstGeom prst="rect">
            <a:avLst/>
          </a:prstGeom>
          <a:noFill/>
        </p:spPr>
        <p:txBody>
          <a:bodyPr wrap="none" rtlCol="0" anchor="t">
            <a:spAutoFit/>
          </a:bodyPr>
          <a:lstStyle/>
          <a:p>
            <a:r>
              <a:rPr lang="zh-CN" altLang="en-US" sz="2800" b="1">
                <a:solidFill>
                  <a:srgbClr val="002060"/>
                </a:solidFill>
                <a:latin typeface="仿宋" panose="02010609060101010101" pitchFamily="49" charset="-122"/>
                <a:ea typeface="仿宋" panose="02010609060101010101" pitchFamily="49" charset="-122"/>
                <a:sym typeface="+mn-ea"/>
              </a:rPr>
              <a:t>①</a:t>
            </a:r>
            <a:r>
              <a:rPr lang="zh-CN" altLang="en-US" sz="2800" b="1">
                <a:solidFill>
                  <a:srgbClr val="FF0000"/>
                </a:solidFill>
                <a:latin typeface="仿宋" panose="02010609060101010101" pitchFamily="49" charset="-122"/>
                <a:ea typeface="仿宋" panose="02010609060101010101" pitchFamily="49" charset="-122"/>
                <a:sym typeface="+mn-ea"/>
              </a:rPr>
              <a:t>一</a:t>
            </a:r>
            <a:r>
              <a:rPr lang="zh-CN" altLang="en-US" sz="2800" b="1">
                <a:solidFill>
                  <a:schemeClr val="tx1"/>
                </a:solidFill>
                <a:latin typeface="仿宋" panose="02010609060101010101" pitchFamily="49" charset="-122"/>
                <a:ea typeface="仿宋" panose="02010609060101010101" pitchFamily="49" charset="-122"/>
                <a:sym typeface="+mn-ea"/>
              </a:rPr>
              <a:t>动</a:t>
            </a:r>
            <a:r>
              <a:rPr lang="zh-CN" altLang="en-US" sz="2800" b="1">
                <a:solidFill>
                  <a:srgbClr val="FF0000"/>
                </a:solidFill>
                <a:latin typeface="仿宋" panose="02010609060101010101" pitchFamily="49" charset="-122"/>
                <a:ea typeface="仿宋" panose="02010609060101010101" pitchFamily="49" charset="-122"/>
                <a:sym typeface="+mn-ea"/>
              </a:rPr>
              <a:t>一</a:t>
            </a:r>
            <a:r>
              <a:rPr lang="zh-CN" altLang="en-US" sz="2800" b="1">
                <a:solidFill>
                  <a:schemeClr val="tx1"/>
                </a:solidFill>
                <a:latin typeface="仿宋" panose="02010609060101010101" pitchFamily="49" charset="-122"/>
                <a:ea typeface="仿宋" panose="02010609060101010101" pitchFamily="49" charset="-122"/>
                <a:sym typeface="+mn-ea"/>
              </a:rPr>
              <a:t>宾</a:t>
            </a:r>
            <a:r>
              <a:rPr lang="zh-CN" altLang="en-US" sz="2800" b="1">
                <a:solidFill>
                  <a:srgbClr val="002060"/>
                </a:solidFill>
                <a:latin typeface="仿宋" panose="02010609060101010101" pitchFamily="49" charset="-122"/>
                <a:ea typeface="仿宋" panose="02010609060101010101" pitchFamily="49" charset="-122"/>
                <a:sym typeface="+mn-ea"/>
              </a:rPr>
              <a:t>（不能搭配）</a:t>
            </a:r>
            <a:endParaRPr lang="zh-CN" altLang="en-US" sz="2800"/>
          </a:p>
        </p:txBody>
      </p:sp>
      <p:sp>
        <p:nvSpPr>
          <p:cNvPr id="3" name="文本框 2"/>
          <p:cNvSpPr txBox="1"/>
          <p:nvPr/>
        </p:nvSpPr>
        <p:spPr>
          <a:xfrm>
            <a:off x="635" y="1252220"/>
            <a:ext cx="12191365" cy="1983740"/>
          </a:xfrm>
          <a:prstGeom prst="rect">
            <a:avLst/>
          </a:prstGeom>
          <a:noFill/>
        </p:spPr>
        <p:txBody>
          <a:bodyPr wrap="square" rtlCol="0" anchor="t">
            <a:spAutoFit/>
          </a:bodyPr>
          <a:lstStyle/>
          <a:p>
            <a:pPr fontAlgn="auto">
              <a:spcBef>
                <a:spcPts val="600"/>
              </a:spcBef>
            </a:pPr>
            <a:r>
              <a:rPr lang="en-US" altLang="zh-CN" sz="2000" b="1">
                <a:solidFill>
                  <a:srgbClr val="1D41D5"/>
                </a:solidFill>
                <a:latin typeface="幼圆" panose="02010509060101010101" charset="-122"/>
                <a:ea typeface="幼圆" panose="02010509060101010101" charset="-122"/>
                <a:cs typeface="幼圆" panose="02010509060101010101" charset="-122"/>
                <a:sym typeface="+mn-ea"/>
              </a:rPr>
              <a:t>[2021·</a:t>
            </a:r>
            <a:r>
              <a:rPr lang="zh-CN" altLang="en-US" sz="2000" b="1">
                <a:solidFill>
                  <a:srgbClr val="1D41D5"/>
                </a:solidFill>
                <a:latin typeface="幼圆" panose="02010509060101010101" charset="-122"/>
                <a:ea typeface="幼圆" panose="02010509060101010101" charset="-122"/>
                <a:cs typeface="幼圆" panose="02010509060101010101" charset="-122"/>
                <a:sym typeface="+mn-ea"/>
              </a:rPr>
              <a:t>浙江卷</a:t>
            </a:r>
            <a:r>
              <a:rPr lang="en-US" altLang="zh-CN" sz="2000" b="1">
                <a:solidFill>
                  <a:srgbClr val="1D41D5"/>
                </a:solidFill>
                <a:latin typeface="幼圆" panose="02010509060101010101" charset="-122"/>
                <a:ea typeface="幼圆" panose="02010509060101010101" charset="-122"/>
                <a:cs typeface="幼圆" panose="02010509060101010101" charset="-122"/>
                <a:sym typeface="+mn-ea"/>
              </a:rPr>
              <a:t>]</a:t>
            </a:r>
            <a:r>
              <a:rPr lang="zh-CN" altLang="en-US" sz="3000">
                <a:latin typeface="幼圆" panose="02010509060101010101" charset="-122"/>
                <a:ea typeface="幼圆" panose="02010509060101010101" charset="-122"/>
                <a:cs typeface="幼圆" panose="02010509060101010101" charset="-122"/>
                <a:sym typeface="+mn-ea"/>
              </a:rPr>
              <a:t>C. 近期，公安部联合主要媒体网站持续推出反诈骗系列报道，不断加强社会宣传，扩大宣传精准性，构建立足社区、覆盖全社会的宣传体系，掀起全社会共同反诈骗的热潮。</a:t>
            </a: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“扩大”和“精准性”</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动宾搭配不当</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，可将“扩大”改为“提高”。</a:t>
            </a:r>
            <a:endParaRPr lang="zh-CN" altLang="en-US" sz="2800">
              <a:latin typeface="仿宋" panose="02010609060101010101" pitchFamily="49" charset="-122"/>
              <a:ea typeface="仿宋" panose="02010609060101010101" pitchFamily="49" charset="-122"/>
              <a:cs typeface="仿宋" panose="02010609060101010101" pitchFamily="49" charset="-122"/>
            </a:endParaRPr>
          </a:p>
        </p:txBody>
      </p:sp>
      <p:sp>
        <p:nvSpPr>
          <p:cNvPr id="5" name="文本框 4"/>
          <p:cNvSpPr txBox="1"/>
          <p:nvPr/>
        </p:nvSpPr>
        <p:spPr>
          <a:xfrm>
            <a:off x="635" y="3390265"/>
            <a:ext cx="12192635" cy="1953260"/>
          </a:xfrm>
          <a:prstGeom prst="rect">
            <a:avLst/>
          </a:prstGeom>
          <a:noFill/>
        </p:spPr>
        <p:txBody>
          <a:bodyPr wrap="square" rtlCol="0" anchor="t">
            <a:spAutoFit/>
          </a:bodyPr>
          <a:lstStyle/>
          <a:p>
            <a:r>
              <a:rPr lang="en-US" altLang="zh-CN" sz="2000" b="1" smtClean="0">
                <a:solidFill>
                  <a:srgbClr val="1D41D5"/>
                </a:solidFill>
                <a:latin typeface="幼圆" panose="02010509060101010101" charset="-122"/>
                <a:ea typeface="幼圆" panose="02010509060101010101" charset="-122"/>
                <a:cs typeface="幼圆" panose="02010509060101010101" charset="-122"/>
                <a:sym typeface="+mn-ea"/>
              </a:rPr>
              <a:t>[2020·</a:t>
            </a:r>
            <a:r>
              <a:rPr lang="zh-CN" altLang="en-US" sz="2000" b="1" smtClean="0">
                <a:solidFill>
                  <a:srgbClr val="1D41D5"/>
                </a:solidFill>
                <a:latin typeface="幼圆" panose="02010509060101010101" charset="-122"/>
                <a:ea typeface="幼圆" panose="02010509060101010101" charset="-122"/>
                <a:cs typeface="幼圆" panose="02010509060101010101" charset="-122"/>
                <a:sym typeface="+mn-ea"/>
              </a:rPr>
              <a:t>新</a:t>
            </a:r>
            <a:r>
              <a:rPr lang="en-US" altLang="zh-CN" sz="2000" b="1" smtClean="0">
                <a:solidFill>
                  <a:srgbClr val="1D41D5"/>
                </a:solidFill>
                <a:latin typeface="幼圆" panose="02010509060101010101" charset="-122"/>
                <a:ea typeface="幼圆" panose="02010509060101010101" charset="-122"/>
                <a:cs typeface="幼圆" panose="02010509060101010101" charset="-122"/>
                <a:sym typeface="+mn-ea"/>
              </a:rPr>
              <a:t>Ⅰ</a:t>
            </a:r>
            <a:r>
              <a:rPr lang="zh-CN" altLang="en-US" sz="2000" b="1" smtClean="0">
                <a:solidFill>
                  <a:srgbClr val="1D41D5"/>
                </a:solidFill>
                <a:latin typeface="幼圆" panose="02010509060101010101" charset="-122"/>
                <a:ea typeface="幼圆" panose="02010509060101010101" charset="-122"/>
                <a:cs typeface="幼圆" panose="02010509060101010101" charset="-122"/>
                <a:sym typeface="+mn-ea"/>
              </a:rPr>
              <a:t>卷</a:t>
            </a:r>
            <a:r>
              <a:rPr lang="en-US" altLang="zh-CN" sz="2000" b="1" smtClean="0">
                <a:solidFill>
                  <a:srgbClr val="1D41D5"/>
                </a:solidFill>
                <a:latin typeface="幼圆" panose="02010509060101010101" charset="-122"/>
                <a:ea typeface="幼圆" panose="02010509060101010101" charset="-122"/>
                <a:cs typeface="幼圆" panose="02010509060101010101" charset="-122"/>
                <a:sym typeface="+mn-ea"/>
              </a:rPr>
              <a:t>]</a:t>
            </a:r>
            <a:r>
              <a:rPr lang="zh-CN" altLang="en-US" sz="3000" smtClean="0">
                <a:latin typeface="幼圆" panose="02010509060101010101" charset="-122"/>
                <a:ea typeface="幼圆" panose="02010509060101010101" charset="-122"/>
                <a:cs typeface="幼圆" panose="02010509060101010101" charset="-122"/>
                <a:sym typeface="+mn-ea"/>
              </a:rPr>
              <a:t>近年来，我国的电子书阅读率发生了快速增长，呈现出良好的发展态势。</a:t>
            </a:r>
            <a:endParaRPr lang="zh-CN" altLang="en-US" sz="3000">
              <a:latin typeface="幼圆" panose="02010509060101010101" charset="-122"/>
              <a:ea typeface="幼圆" panose="02010509060101010101" charset="-122"/>
              <a:cs typeface="幼圆" panose="02010509060101010101" charset="-122"/>
              <a:sym typeface="+mn-ea"/>
            </a:endParaRP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“发生了”与“快速增长”</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动宾搭配不当。</a:t>
            </a:r>
          </a:p>
          <a:p>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改：我国的电子书阅读率快速增长。</a:t>
            </a:r>
            <a:endParaRPr lang="zh-CN" altLang="en-US" sz="2800">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0" y="0"/>
            <a:ext cx="12191365" cy="2384425"/>
          </a:xfrm>
          <a:prstGeom prst="rect">
            <a:avLst/>
          </a:prstGeom>
          <a:noFill/>
        </p:spPr>
        <p:txBody>
          <a:bodyPr wrap="square" rtlCol="0" anchor="t">
            <a:spAutoFit/>
          </a:bodyPr>
          <a:lstStyle/>
          <a:p>
            <a:pPr fontAlgn="auto">
              <a:spcBef>
                <a:spcPts val="600"/>
              </a:spcBef>
            </a:pPr>
            <a:r>
              <a:rPr lang="en-US" altLang="zh-CN" sz="2000" b="1">
                <a:solidFill>
                  <a:srgbClr val="1D41D5"/>
                </a:solidFill>
                <a:latin typeface="幼圆" panose="02010509060101010101" charset="-122"/>
                <a:ea typeface="幼圆" panose="02010509060101010101" charset="-122"/>
                <a:cs typeface="幼圆" panose="02010509060101010101" charset="-122"/>
                <a:sym typeface="+mn-ea"/>
              </a:rPr>
              <a:t>[</a:t>
            </a:r>
            <a:r>
              <a:rPr lang="en-US" altLang="zh-CN" sz="2000" b="1" smtClean="0">
                <a:solidFill>
                  <a:srgbClr val="1D41D5"/>
                </a:solidFill>
                <a:latin typeface="幼圆" panose="02010509060101010101" charset="-122"/>
                <a:ea typeface="幼圆" panose="02010509060101010101" charset="-122"/>
                <a:cs typeface="幼圆" panose="02010509060101010101" charset="-122"/>
                <a:sym typeface="+mn-ea"/>
              </a:rPr>
              <a:t>2020·</a:t>
            </a:r>
            <a:r>
              <a:rPr lang="zh-CN" altLang="en-US" sz="2000" b="1" smtClean="0">
                <a:solidFill>
                  <a:srgbClr val="1D41D5"/>
                </a:solidFill>
                <a:latin typeface="幼圆" panose="02010509060101010101" charset="-122"/>
                <a:ea typeface="幼圆" panose="02010509060101010101" charset="-122"/>
                <a:cs typeface="幼圆" panose="02010509060101010101" charset="-122"/>
                <a:sym typeface="+mn-ea"/>
              </a:rPr>
              <a:t>新</a:t>
            </a:r>
            <a:r>
              <a:rPr lang="en-US" altLang="zh-CN" sz="2000" b="1" smtClean="0">
                <a:solidFill>
                  <a:srgbClr val="1D41D5"/>
                </a:solidFill>
                <a:latin typeface="幼圆" panose="02010509060101010101" charset="-122"/>
                <a:ea typeface="幼圆" panose="02010509060101010101" charset="-122"/>
                <a:cs typeface="幼圆" panose="02010509060101010101" charset="-122"/>
                <a:sym typeface="+mn-ea"/>
              </a:rPr>
              <a:t>Ⅱ</a:t>
            </a:r>
            <a:r>
              <a:rPr lang="zh-CN" altLang="en-US" sz="2000" b="1" smtClean="0">
                <a:solidFill>
                  <a:srgbClr val="1D41D5"/>
                </a:solidFill>
                <a:latin typeface="幼圆" panose="02010509060101010101" charset="-122"/>
                <a:ea typeface="幼圆" panose="02010509060101010101" charset="-122"/>
                <a:cs typeface="幼圆" panose="02010509060101010101" charset="-122"/>
                <a:sym typeface="+mn-ea"/>
              </a:rPr>
              <a:t>卷</a:t>
            </a:r>
            <a:r>
              <a:rPr lang="en-US" altLang="zh-CN" sz="2000" b="1">
                <a:solidFill>
                  <a:srgbClr val="1D41D5"/>
                </a:solidFill>
                <a:latin typeface="幼圆" panose="02010509060101010101" charset="-122"/>
                <a:ea typeface="幼圆" panose="02010509060101010101" charset="-122"/>
                <a:cs typeface="幼圆" panose="02010509060101010101" charset="-122"/>
                <a:sym typeface="+mn-ea"/>
              </a:rPr>
              <a:t>]</a:t>
            </a:r>
            <a:r>
              <a:rPr lang="zh-CN" altLang="en-US" sz="3000" smtClean="0">
                <a:latin typeface="幼圆" panose="02010509060101010101" charset="-122"/>
                <a:ea typeface="幼圆" panose="02010509060101010101" charset="-122"/>
                <a:sym typeface="+mn-ea"/>
              </a:rPr>
              <a:t>凝聚几千年的文明和智慧，人类形成了现代城市，并努力用灯光点亮城市的夜晚</a:t>
            </a:r>
            <a:r>
              <a:rPr lang="zh-CN" altLang="en-US" sz="3000">
                <a:latin typeface="幼圆" panose="02010509060101010101" charset="-122"/>
                <a:ea typeface="幼圆" panose="02010509060101010101" charset="-122"/>
                <a:cs typeface="幼圆" panose="02010509060101010101" charset="-122"/>
                <a:sym typeface="+mn-ea"/>
              </a:rPr>
              <a:t>。</a:t>
            </a: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“人类形成了现代城市”</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动宾搭配不当</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。“形成”指通过发展变化而成为具有某种特点的事物，或者出现某种情形或局面。这里应该修改为：“人类创造了现代城市”。而且“创造”也和语境“文明</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和智慧”相符合。</a:t>
            </a:r>
          </a:p>
        </p:txBody>
      </p:sp>
      <p:sp>
        <p:nvSpPr>
          <p:cNvPr id="4" name="文本框 3"/>
          <p:cNvSpPr txBox="1"/>
          <p:nvPr/>
        </p:nvSpPr>
        <p:spPr>
          <a:xfrm>
            <a:off x="635" y="2504440"/>
            <a:ext cx="12192635" cy="2030095"/>
          </a:xfrm>
          <a:prstGeom prst="rect">
            <a:avLst/>
          </a:prstGeom>
          <a:noFill/>
        </p:spPr>
        <p:txBody>
          <a:bodyPr wrap="square" rtlCol="0" anchor="t">
            <a:spAutoFit/>
          </a:bodyPr>
          <a:lstStyle/>
          <a:p>
            <a:r>
              <a:rPr lang="en-US" altLang="zh-CN" sz="2000" smtClean="0">
                <a:solidFill>
                  <a:srgbClr val="0000CC"/>
                </a:solidFill>
                <a:latin typeface="幼圆" panose="02010509060101010101" charset="-122"/>
                <a:ea typeface="幼圆" panose="02010509060101010101" charset="-122"/>
                <a:cs typeface="幼圆" panose="02010509060101010101" charset="-122"/>
                <a:sym typeface="+mn-ea"/>
              </a:rPr>
              <a:t>[</a:t>
            </a:r>
            <a:r>
              <a:rPr lang="en-US" altLang="zh-CN" sz="2000" b="1" smtClean="0">
                <a:solidFill>
                  <a:srgbClr val="0000CC"/>
                </a:solidFill>
                <a:latin typeface="幼圆" panose="02010509060101010101" charset="-122"/>
                <a:ea typeface="幼圆" panose="02010509060101010101" charset="-122"/>
                <a:cs typeface="幼圆" panose="02010509060101010101" charset="-122"/>
                <a:sym typeface="+mn-ea"/>
              </a:rPr>
              <a:t>2018·Ⅰ</a:t>
            </a:r>
            <a:r>
              <a:rPr lang="zh-CN" altLang="en-US" sz="2000" b="1" smtClean="0">
                <a:solidFill>
                  <a:srgbClr val="0000CC"/>
                </a:solidFill>
                <a:latin typeface="幼圆" panose="02010509060101010101" charset="-122"/>
                <a:ea typeface="幼圆" panose="02010509060101010101" charset="-122"/>
                <a:cs typeface="幼圆" panose="02010509060101010101" charset="-122"/>
                <a:sym typeface="+mn-ea"/>
              </a:rPr>
              <a:t>卷改编</a:t>
            </a:r>
            <a:r>
              <a:rPr lang="en-US" altLang="zh-CN" sz="2000" smtClean="0">
                <a:solidFill>
                  <a:srgbClr val="0000CC"/>
                </a:solidFill>
                <a:latin typeface="幼圆" panose="02010509060101010101" charset="-122"/>
                <a:ea typeface="幼圆" panose="02010509060101010101" charset="-122"/>
                <a:cs typeface="幼圆" panose="02010509060101010101" charset="-122"/>
                <a:sym typeface="+mn-ea"/>
              </a:rPr>
              <a:t>]</a:t>
            </a:r>
            <a:r>
              <a:rPr lang="zh-CN" altLang="en-US" sz="3000" smtClean="0">
                <a:latin typeface="幼圆" panose="02010509060101010101" charset="-122"/>
                <a:ea typeface="幼圆" panose="02010509060101010101" charset="-122"/>
                <a:cs typeface="幼圆" panose="02010509060101010101" charset="-122"/>
                <a:sym typeface="+mn-ea"/>
              </a:rPr>
              <a:t>这艘船经历了大洋矿产资源研究开发专项的多个远洋调查航次和多个大陆架勘查航次的任务</a:t>
            </a:r>
            <a:r>
              <a:rPr lang="zh-CN" altLang="en-US" sz="3000">
                <a:latin typeface="幼圆" panose="02010509060101010101" charset="-122"/>
                <a:ea typeface="幼圆" panose="02010509060101010101" charset="-122"/>
                <a:cs typeface="幼圆" panose="02010509060101010101" charset="-122"/>
                <a:sym typeface="+mn-ea"/>
              </a:rPr>
              <a:t>。</a:t>
            </a: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主干成分：</a:t>
            </a:r>
            <a:r>
              <a:rPr lang="zh-CN" altLang="en-US" sz="2800" smtClean="0">
                <a:solidFill>
                  <a:srgbClr val="000099"/>
                </a:solidFill>
                <a:latin typeface="仿宋" panose="02010609060101010101" pitchFamily="49" charset="-122"/>
                <a:ea typeface="仿宋" panose="02010609060101010101" pitchFamily="49" charset="-122"/>
                <a:cs typeface="仿宋" panose="02010609060101010101" pitchFamily="49" charset="-122"/>
                <a:sym typeface="+mn-ea"/>
              </a:rPr>
              <a:t>这艘船</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经历</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了</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任务</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a:t>
            </a:r>
            <a:endParaRPr lang="zh-CN" altLang="en-US" sz="2800" smtClean="0">
              <a:latin typeface="仿宋" panose="02010609060101010101" pitchFamily="49" charset="-122"/>
              <a:ea typeface="仿宋" panose="02010609060101010101" pitchFamily="49" charset="-122"/>
              <a:cs typeface="仿宋" panose="02010609060101010101" pitchFamily="49" charset="-122"/>
            </a:endParaRPr>
          </a:p>
          <a:p>
            <a:pPr fontAlgn="auto">
              <a:spcBef>
                <a:spcPts val="600"/>
              </a:spcBef>
            </a:pP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经历任务</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”动宾搭配不当。可修改为“执行任务”</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a:t>
            </a:r>
          </a:p>
        </p:txBody>
      </p:sp>
      <p:sp>
        <p:nvSpPr>
          <p:cNvPr id="5" name="矩形 4"/>
          <p:cNvSpPr/>
          <p:nvPr/>
        </p:nvSpPr>
        <p:spPr>
          <a:xfrm>
            <a:off x="635" y="4655185"/>
            <a:ext cx="12192000" cy="1914525"/>
          </a:xfrm>
          <a:prstGeom prst="rect">
            <a:avLst/>
          </a:prstGeom>
        </p:spPr>
        <p:txBody>
          <a:bodyPr wrap="square">
            <a:spAutoFit/>
          </a:bodyPr>
          <a:lstStyle/>
          <a:p>
            <a:pPr>
              <a:spcBef>
                <a:spcPts val="600"/>
              </a:spcBef>
            </a:pPr>
            <a:r>
              <a:rPr lang="en-US" altLang="zh-CN" sz="2000" smtClean="0">
                <a:solidFill>
                  <a:schemeClr val="accent1"/>
                </a:solidFill>
                <a:latin typeface="幼圆" panose="02010509060101010101" charset="-122"/>
                <a:ea typeface="幼圆" panose="02010509060101010101" charset="-122"/>
                <a:cs typeface="幼圆" panose="02010509060101010101" charset="-122"/>
              </a:rPr>
              <a:t>[2018·Ⅲ</a:t>
            </a:r>
            <a:r>
              <a:rPr lang="zh-CN" altLang="en-US" sz="2000" smtClean="0">
                <a:solidFill>
                  <a:schemeClr val="accent1"/>
                </a:solidFill>
                <a:latin typeface="幼圆" panose="02010509060101010101" charset="-122"/>
                <a:ea typeface="幼圆" panose="02010509060101010101" charset="-122"/>
                <a:cs typeface="幼圆" panose="02010509060101010101" charset="-122"/>
              </a:rPr>
              <a:t>卷改编</a:t>
            </a:r>
            <a:r>
              <a:rPr lang="en-US" altLang="zh-CN" sz="2000" smtClean="0">
                <a:solidFill>
                  <a:schemeClr val="accent1"/>
                </a:solidFill>
                <a:latin typeface="幼圆" panose="02010509060101010101" charset="-122"/>
                <a:ea typeface="幼圆" panose="02010509060101010101" charset="-122"/>
                <a:cs typeface="幼圆" panose="02010509060101010101" charset="-122"/>
              </a:rPr>
              <a:t>]</a:t>
            </a:r>
            <a:r>
              <a:rPr lang="zh-CN" altLang="en-US" sz="3000" smtClean="0">
                <a:latin typeface="幼圆" panose="02010509060101010101" charset="-122"/>
                <a:ea typeface="幼圆" panose="02010509060101010101" charset="-122"/>
                <a:cs typeface="幼圆" panose="02010509060101010101" charset="-122"/>
                <a:sym typeface="+mn-ea"/>
              </a:rPr>
              <a:t>它们以海岸线等作为参照，利用特殊的嗅觉和听觉等获得方向</a:t>
            </a:r>
            <a:r>
              <a:rPr lang="zh-CN" altLang="en-US" sz="3000" smtClean="0">
                <a:solidFill>
                  <a:prstClr val="black"/>
                </a:solidFill>
                <a:latin typeface="幼圆" panose="02010509060101010101" charset="-122"/>
                <a:ea typeface="幼圆" panose="02010509060101010101" charset="-122"/>
                <a:cs typeface="幼圆" panose="02010509060101010101" charset="-122"/>
                <a:sym typeface="+mn-ea"/>
              </a:rPr>
              <a:t>。 </a:t>
            </a:r>
            <a:endParaRPr lang="en-US" altLang="zh-CN" sz="3000" smtClean="0">
              <a:latin typeface="幼圆" panose="02010509060101010101" charset="-122"/>
              <a:ea typeface="幼圆" panose="02010509060101010101" charset="-122"/>
              <a:cs typeface="幼圆" panose="02010509060101010101" charset="-122"/>
            </a:endParaRPr>
          </a:p>
          <a:p>
            <a:pPr>
              <a:spcBef>
                <a:spcPts val="300"/>
              </a:spcBef>
            </a:pP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「找动词，定主宾」它们</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获得</a:t>
            </a:r>
            <a:r>
              <a:rPr lang="zh-CN" altLang="en-US" sz="2800" smtClean="0">
                <a:solidFill>
                  <a:srgbClr val="7030A0"/>
                </a:solidFill>
                <a:latin typeface="仿宋" panose="02010609060101010101" pitchFamily="49" charset="-122"/>
                <a:ea typeface="仿宋" panose="02010609060101010101" pitchFamily="49" charset="-122"/>
                <a:cs typeface="仿宋" panose="02010609060101010101" pitchFamily="49" charset="-122"/>
                <a:sym typeface="+mn-ea"/>
              </a:rPr>
              <a:t>方向</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获得</a:t>
            </a:r>
            <a:r>
              <a:rPr lang="zh-CN" altLang="en-US" sz="2800" smtClean="0">
                <a:solidFill>
                  <a:srgbClr val="7030A0"/>
                </a:solidFill>
                <a:latin typeface="仿宋" panose="02010609060101010101" pitchFamily="49" charset="-122"/>
                <a:ea typeface="仿宋" panose="02010609060101010101" pitchFamily="49" charset="-122"/>
                <a:cs typeface="仿宋" panose="02010609060101010101" pitchFamily="49" charset="-122"/>
                <a:sym typeface="+mn-ea"/>
              </a:rPr>
              <a:t>方向</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”动宾搭配不当，应为“辨别方向”或“识别方向”。</a:t>
            </a:r>
            <a:endParaRPr lang="zh-CN" altLang="en-US" sz="2800" smtClean="0">
              <a:solidFill>
                <a:srgbClr val="333333"/>
              </a:solidFill>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35" y="2218055"/>
            <a:ext cx="12192635" cy="2030095"/>
          </a:xfrm>
          <a:prstGeom prst="rect">
            <a:avLst/>
          </a:prstGeom>
          <a:noFill/>
        </p:spPr>
        <p:txBody>
          <a:bodyPr wrap="square" rtlCol="0" anchor="t">
            <a:spAutoFit/>
          </a:bodyPr>
          <a:lstStyle/>
          <a:p>
            <a:pPr algn="l"/>
            <a:r>
              <a:rPr lang="zh-CN" altLang="en-US" sz="3000" smtClean="0">
                <a:latin typeface="幼圆" panose="02010509060101010101" charset="-122"/>
                <a:ea typeface="幼圆" panose="02010509060101010101" charset="-122"/>
                <a:cs typeface="Times New Roman" panose="02020603050405020304" pitchFamily="18" charset="0"/>
                <a:sym typeface="+mn-ea"/>
              </a:rPr>
              <a:t>这家公司虽然待遇一般，发展前景却非常好，许多同学都投了简历，但最后公司只录取了我们学校推荐的两个名额</a:t>
            </a:r>
            <a:r>
              <a:rPr lang="zh-CN" altLang="en-US" sz="3000">
                <a:latin typeface="幼圆" panose="02010509060101010101" charset="-122"/>
                <a:ea typeface="幼圆" panose="02010509060101010101" charset="-122"/>
                <a:cs typeface="幼圆" panose="02010509060101010101" charset="-122"/>
                <a:sym typeface="+mn-ea"/>
              </a:rPr>
              <a:t>。</a:t>
            </a: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主干成分问题：各领域发展需要信息网络，网络提速降费推动收益。</a:t>
            </a:r>
            <a:endParaRPr lang="zh-CN" altLang="en-US" sz="2800" smtClean="0">
              <a:latin typeface="仿宋" panose="02010609060101010101" pitchFamily="49" charset="-122"/>
              <a:ea typeface="仿宋" panose="02010609060101010101" pitchFamily="49" charset="-122"/>
              <a:cs typeface="仿宋" panose="02010609060101010101" pitchFamily="49" charset="-122"/>
            </a:endParaRPr>
          </a:p>
          <a:p>
            <a:pPr fontAlgn="auto">
              <a:spcBef>
                <a:spcPts val="600"/>
              </a:spcBef>
            </a:pP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动宾搭配不当，“录取”与“名额”动宾搭配不当，改为“学生”</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a:t>
            </a:r>
          </a:p>
        </p:txBody>
      </p:sp>
      <p:sp>
        <p:nvSpPr>
          <p:cNvPr id="3" name="矩形 2"/>
          <p:cNvSpPr/>
          <p:nvPr/>
        </p:nvSpPr>
        <p:spPr>
          <a:xfrm>
            <a:off x="635" y="4626610"/>
            <a:ext cx="12192000" cy="1914525"/>
          </a:xfrm>
          <a:prstGeom prst="rect">
            <a:avLst/>
          </a:prstGeom>
        </p:spPr>
        <p:txBody>
          <a:bodyPr wrap="square">
            <a:spAutoFit/>
          </a:bodyPr>
          <a:lstStyle/>
          <a:p>
            <a:pPr>
              <a:spcBef>
                <a:spcPts val="600"/>
              </a:spcBef>
            </a:pPr>
            <a:r>
              <a:rPr lang="zh-CN" altLang="en-US" sz="3000" smtClean="0">
                <a:latin typeface="幼圆" panose="02010509060101010101" charset="-122"/>
                <a:ea typeface="幼圆" panose="02010509060101010101" charset="-122"/>
                <a:cs typeface="幼圆" panose="02010509060101010101" charset="-122"/>
                <a:sym typeface="+mn-ea"/>
              </a:rPr>
              <a:t>经过几代航天人的艰苦奋斗，中国的航天事业开创了以“两弹一星”、载人航天、月球探测为代表的辉煌成就</a:t>
            </a:r>
            <a:r>
              <a:rPr lang="zh-CN" altLang="en-US" sz="3000" smtClean="0">
                <a:solidFill>
                  <a:prstClr val="black"/>
                </a:solidFill>
                <a:latin typeface="幼圆" panose="02010509060101010101" charset="-122"/>
                <a:ea typeface="幼圆" panose="02010509060101010101" charset="-122"/>
                <a:cs typeface="幼圆" panose="02010509060101010101" charset="-122"/>
                <a:sym typeface="+mn-ea"/>
              </a:rPr>
              <a:t>。</a:t>
            </a:r>
            <a:r>
              <a:rPr lang="zh-CN" altLang="en-US" sz="2800" u="sng" smtClean="0">
                <a:solidFill>
                  <a:prstClr val="black"/>
                </a:solidFill>
                <a:latin typeface="幼圆" panose="02010509060101010101" charset="-122"/>
                <a:ea typeface="幼圆" panose="02010509060101010101" charset="-122"/>
                <a:cs typeface="幼圆" panose="02010509060101010101" charset="-122"/>
                <a:sym typeface="+mn-ea"/>
              </a:rPr>
              <a:t> </a:t>
            </a:r>
            <a:endParaRPr lang="en-US" altLang="zh-CN" sz="2800" u="sng" smtClean="0">
              <a:latin typeface="幼圆" panose="02010509060101010101" charset="-122"/>
              <a:ea typeface="幼圆" panose="02010509060101010101" charset="-122"/>
              <a:cs typeface="幼圆" panose="02010509060101010101" charset="-122"/>
            </a:endParaRPr>
          </a:p>
          <a:p>
            <a:pPr>
              <a:spcBef>
                <a:spcPts val="300"/>
              </a:spcBef>
            </a:pP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smtClean="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动宾搭配不当，“开创”与“成就”动宾搭配不当，应将“开创”改为“取得”。</a:t>
            </a:r>
            <a:endParaRPr lang="zh-CN" altLang="en-US" sz="2800" smtClean="0">
              <a:solidFill>
                <a:srgbClr val="333333"/>
              </a:solidFill>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4" name="文本框 3"/>
          <p:cNvSpPr txBox="1"/>
          <p:nvPr/>
        </p:nvSpPr>
        <p:spPr>
          <a:xfrm>
            <a:off x="-635" y="0"/>
            <a:ext cx="12192635" cy="2030095"/>
          </a:xfrm>
          <a:prstGeom prst="rect">
            <a:avLst/>
          </a:prstGeom>
          <a:noFill/>
        </p:spPr>
        <p:txBody>
          <a:bodyPr wrap="square" rtlCol="0" anchor="t">
            <a:spAutoFit/>
          </a:bodyPr>
          <a:lstStyle/>
          <a:p>
            <a:r>
              <a:rPr lang="zh-CN" altLang="en-US" sz="3000" smtClean="0">
                <a:latin typeface="幼圆" panose="02010509060101010101" charset="-122"/>
                <a:ea typeface="幼圆" panose="02010509060101010101" charset="-122"/>
                <a:cs typeface="幼圆" panose="02010509060101010101" charset="-122"/>
                <a:sym typeface="+mn-ea"/>
              </a:rPr>
              <a:t>在互联网时代，各领域发展都需要速度更快、成本更低的信息网络，网络提速降费能够推动“互联网</a:t>
            </a:r>
            <a:r>
              <a:rPr lang="en-US" altLang="zh-CN" sz="3000" smtClean="0">
                <a:latin typeface="幼圆" panose="02010509060101010101" charset="-122"/>
                <a:ea typeface="幼圆" panose="02010509060101010101" charset="-122"/>
                <a:cs typeface="幼圆" panose="02010509060101010101" charset="-122"/>
                <a:sym typeface="+mn-ea"/>
              </a:rPr>
              <a:t>+”</a:t>
            </a:r>
            <a:r>
              <a:rPr lang="zh-CN" altLang="en-US" sz="3000" smtClean="0">
                <a:latin typeface="幼圆" panose="02010509060101010101" charset="-122"/>
                <a:ea typeface="幼圆" panose="02010509060101010101" charset="-122"/>
                <a:cs typeface="幼圆" panose="02010509060101010101" charset="-122"/>
                <a:sym typeface="+mn-ea"/>
              </a:rPr>
              <a:t>快速发展和企业广泛收益</a:t>
            </a:r>
            <a:r>
              <a:rPr lang="zh-CN" altLang="en-US" sz="3000">
                <a:latin typeface="幼圆" panose="02010509060101010101" charset="-122"/>
                <a:ea typeface="幼圆" panose="02010509060101010101" charset="-122"/>
                <a:cs typeface="幼圆" panose="02010509060101010101" charset="-122"/>
                <a:sym typeface="+mn-ea"/>
              </a:rPr>
              <a:t>。</a:t>
            </a:r>
          </a:p>
          <a:p>
            <a:pPr fontAlgn="auto">
              <a:spcBef>
                <a:spcPts val="600"/>
              </a:spcBef>
            </a:pP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主干成分问题：各领域发展需要信息网络，网络提速降费推动收益。</a:t>
            </a:r>
            <a:endParaRPr lang="zh-CN" altLang="en-US" sz="2800" smtClean="0">
              <a:latin typeface="仿宋" panose="02010609060101010101" pitchFamily="49" charset="-122"/>
              <a:ea typeface="仿宋" panose="02010609060101010101" pitchFamily="49" charset="-122"/>
              <a:cs typeface="仿宋" panose="02010609060101010101" pitchFamily="49" charset="-122"/>
            </a:endParaRPr>
          </a:p>
          <a:p>
            <a:pPr fontAlgn="auto">
              <a:spcBef>
                <a:spcPts val="600"/>
              </a:spcBef>
            </a:pPr>
            <a:r>
              <a:rPr lang="zh-CN" altLang="en-US" sz="2800" smtClean="0">
                <a:latin typeface="仿宋" panose="02010609060101010101" pitchFamily="49" charset="-122"/>
                <a:ea typeface="仿宋" panose="02010609060101010101" pitchFamily="49" charset="-122"/>
                <a:cs typeface="仿宋" panose="02010609060101010101" pitchFamily="49" charset="-122"/>
                <a:sym typeface="+mn-ea"/>
              </a:rPr>
              <a:t>推动”与“收益”动宾搭配不当</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0"/>
            <a:ext cx="4115435" cy="521970"/>
          </a:xfrm>
          <a:prstGeom prst="rect">
            <a:avLst/>
          </a:prstGeom>
          <a:noFill/>
        </p:spPr>
        <p:txBody>
          <a:bodyPr wrap="none" rtlCol="0" anchor="t">
            <a:spAutoFit/>
          </a:bodyPr>
          <a:lstStyle/>
          <a:p>
            <a:r>
              <a:rPr lang="zh-CN" altLang="en-US" sz="2800" b="1">
                <a:solidFill>
                  <a:schemeClr val="tx1"/>
                </a:solidFill>
                <a:latin typeface="仿宋" panose="02010609060101010101" pitchFamily="49" charset="-122"/>
                <a:ea typeface="仿宋" panose="02010609060101010101" pitchFamily="49" charset="-122"/>
                <a:sym typeface="+mn-ea"/>
              </a:rPr>
              <a:t>②</a:t>
            </a:r>
            <a:r>
              <a:rPr lang="zh-CN" altLang="en-US" sz="2800" b="1">
                <a:solidFill>
                  <a:srgbClr val="FF0000"/>
                </a:solidFill>
                <a:latin typeface="仿宋" panose="02010609060101010101" pitchFamily="49" charset="-122"/>
                <a:ea typeface="仿宋" panose="02010609060101010101" pitchFamily="49" charset="-122"/>
                <a:sym typeface="+mn-ea"/>
              </a:rPr>
              <a:t>一</a:t>
            </a:r>
            <a:r>
              <a:rPr lang="zh-CN" altLang="en-US" sz="2800" b="1">
                <a:solidFill>
                  <a:schemeClr val="tx1"/>
                </a:solidFill>
                <a:latin typeface="仿宋" panose="02010609060101010101" pitchFamily="49" charset="-122"/>
                <a:ea typeface="仿宋" panose="02010609060101010101" pitchFamily="49" charset="-122"/>
                <a:sym typeface="+mn-ea"/>
              </a:rPr>
              <a:t>动</a:t>
            </a:r>
            <a:r>
              <a:rPr lang="zh-CN" altLang="en-US" sz="2800" b="1">
                <a:solidFill>
                  <a:srgbClr val="FF0000"/>
                </a:solidFill>
                <a:latin typeface="仿宋" panose="02010609060101010101" pitchFamily="49" charset="-122"/>
                <a:ea typeface="仿宋" panose="02010609060101010101" pitchFamily="49" charset="-122"/>
                <a:sym typeface="+mn-ea"/>
              </a:rPr>
              <a:t>多</a:t>
            </a:r>
            <a:r>
              <a:rPr lang="zh-CN" altLang="en-US" sz="2800" b="1">
                <a:solidFill>
                  <a:schemeClr val="tx1"/>
                </a:solidFill>
                <a:latin typeface="仿宋" panose="02010609060101010101" pitchFamily="49" charset="-122"/>
                <a:ea typeface="仿宋" panose="02010609060101010101" pitchFamily="49" charset="-122"/>
                <a:sym typeface="+mn-ea"/>
              </a:rPr>
              <a:t>宾</a:t>
            </a:r>
            <a:r>
              <a:rPr lang="zh-CN" altLang="en-US" sz="2800" b="1">
                <a:solidFill>
                  <a:srgbClr val="002060"/>
                </a:solidFill>
                <a:latin typeface="仿宋" panose="02010609060101010101" pitchFamily="49" charset="-122"/>
                <a:ea typeface="仿宋" panose="02010609060101010101" pitchFamily="49" charset="-122"/>
                <a:sym typeface="+mn-ea"/>
              </a:rPr>
              <a:t>（不能搭配）</a:t>
            </a:r>
            <a:endParaRPr lang="zh-CN" altLang="en-US" sz="2800"/>
          </a:p>
        </p:txBody>
      </p:sp>
      <p:sp>
        <p:nvSpPr>
          <p:cNvPr id="3" name="文本框 2"/>
          <p:cNvSpPr txBox="1"/>
          <p:nvPr/>
        </p:nvSpPr>
        <p:spPr>
          <a:xfrm>
            <a:off x="0" y="521970"/>
            <a:ext cx="12192635" cy="2846070"/>
          </a:xfrm>
          <a:prstGeom prst="rect">
            <a:avLst/>
          </a:prstGeom>
          <a:noFill/>
        </p:spPr>
        <p:txBody>
          <a:bodyPr wrap="square" rtlCol="0" anchor="t">
            <a:spAutoFit/>
          </a:bodyPr>
          <a:lstStyle/>
          <a:p>
            <a:pPr fontAlgn="auto">
              <a:spcBef>
                <a:spcPts val="600"/>
              </a:spcBef>
            </a:pPr>
            <a:r>
              <a:rPr lang="en-US" altLang="zh-CN" sz="2000" b="1" smtClean="0">
                <a:solidFill>
                  <a:srgbClr val="1D41D5"/>
                </a:solidFill>
                <a:latin typeface="幼圆" panose="02010509060101010101" charset="-122"/>
                <a:ea typeface="幼圆" panose="02010509060101010101" charset="-122"/>
                <a:cs typeface="幼圆" panose="02010509060101010101" charset="-122"/>
                <a:sym typeface="+mn-ea"/>
              </a:rPr>
              <a:t>[</a:t>
            </a:r>
            <a:r>
              <a:rPr lang="en-US" altLang="zh-CN" sz="2000" b="1">
                <a:solidFill>
                  <a:srgbClr val="1D41D5"/>
                </a:solidFill>
                <a:latin typeface="幼圆" panose="02010509060101010101" charset="-122"/>
                <a:ea typeface="幼圆" panose="02010509060101010101" charset="-122"/>
                <a:cs typeface="幼圆" panose="02010509060101010101" charset="-122"/>
                <a:sym typeface="+mn-ea"/>
              </a:rPr>
              <a:t>2020·</a:t>
            </a:r>
            <a:r>
              <a:rPr lang="zh-CN" altLang="en-US" sz="2000" b="1">
                <a:solidFill>
                  <a:srgbClr val="1D41D5"/>
                </a:solidFill>
                <a:latin typeface="幼圆" panose="02010509060101010101" charset="-122"/>
                <a:ea typeface="幼圆" panose="02010509060101010101" charset="-122"/>
                <a:cs typeface="幼圆" panose="02010509060101010101" charset="-122"/>
                <a:sym typeface="+mn-ea"/>
              </a:rPr>
              <a:t>浙江卷</a:t>
            </a:r>
            <a:r>
              <a:rPr lang="en-US" altLang="zh-CN" sz="2000" b="1" smtClean="0">
                <a:solidFill>
                  <a:srgbClr val="1D41D5"/>
                </a:solidFill>
                <a:latin typeface="幼圆" panose="02010509060101010101" charset="-122"/>
                <a:ea typeface="幼圆" panose="02010509060101010101" charset="-122"/>
                <a:cs typeface="幼圆" panose="02010509060101010101" charset="-122"/>
                <a:sym typeface="+mn-ea"/>
              </a:rPr>
              <a:t>]</a:t>
            </a:r>
            <a:r>
              <a:rPr lang="zh-CN" altLang="en-US" sz="3000">
                <a:latin typeface="幼圆" panose="02010509060101010101" charset="-122"/>
                <a:ea typeface="幼圆" panose="02010509060101010101" charset="-122"/>
                <a:cs typeface="幼圆" panose="02010509060101010101" charset="-122"/>
                <a:sym typeface="+mn-ea"/>
              </a:rPr>
              <a:t>汽车影院以停车空间为电影放映场地，通常设置超大银幕，观众坐在私家车内就可以看到大银幕上清晰稳定的图像和车内收音机上接收的电影原声</a:t>
            </a:r>
            <a:r>
              <a:rPr lang="zh-CN" altLang="en-US" sz="3000" b="1">
                <a:latin typeface="幼圆" panose="02010509060101010101" charset="-122"/>
                <a:ea typeface="幼圆" panose="02010509060101010101" charset="-122"/>
                <a:cs typeface="幼圆" panose="02010509060101010101" charset="-122"/>
                <a:sym typeface="+mn-ea"/>
              </a:rPr>
              <a:t>。</a:t>
            </a:r>
            <a:endParaRPr lang="zh-CN" altLang="en-US" sz="3000">
              <a:latin typeface="幼圆" panose="02010509060101010101" charset="-122"/>
              <a:ea typeface="幼圆" panose="02010509060101010101" charset="-122"/>
              <a:cs typeface="幼圆" panose="02010509060101010101" charset="-122"/>
              <a:sym typeface="+mn-ea"/>
            </a:endParaRPr>
          </a:p>
          <a:p>
            <a:pPr fontAlgn="auto">
              <a:spcBef>
                <a:spcPts val="600"/>
              </a:spcBef>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 </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「找动词，定主宾」</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看到图像和电影原声</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“看到电影原声”动宾</a:t>
            </a:r>
            <a:r>
              <a:rPr lang="zh-CN" altLang="en-US" sz="2800" noProof="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搭配不当</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。改：</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看到大银幕上清晰稳定的图像</a:t>
            </a:r>
            <a:r>
              <a:rPr lang="zh-CN" altLang="en-US" sz="2800">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，听到</a:t>
            </a:r>
            <a:r>
              <a:rPr lang="zh-CN" altLang="en-US" sz="2800">
                <a:latin typeface="仿宋" panose="02010609060101010101" pitchFamily="49" charset="-122"/>
                <a:ea typeface="仿宋" panose="02010609060101010101" pitchFamily="49" charset="-122"/>
                <a:cs typeface="仿宋" panose="02010609060101010101" pitchFamily="49" charset="-122"/>
                <a:sym typeface="+mn-ea"/>
              </a:rPr>
              <a:t>车内收音机上接收的电影原声</a:t>
            </a:r>
            <a:r>
              <a:rPr lang="zh-CN" altLang="en-US" sz="280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endParaRPr kumimoji="0" lang="zh-CN" altLang="en-US" sz="280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5" name="文本框 4"/>
          <p:cNvSpPr txBox="1"/>
          <p:nvPr/>
        </p:nvSpPr>
        <p:spPr>
          <a:xfrm>
            <a:off x="-635" y="3624580"/>
            <a:ext cx="4115435" cy="521970"/>
          </a:xfrm>
          <a:prstGeom prst="rect">
            <a:avLst/>
          </a:prstGeom>
          <a:noFill/>
        </p:spPr>
        <p:txBody>
          <a:bodyPr wrap="none" rtlCol="0" anchor="t">
            <a:spAutoFit/>
          </a:bodyPr>
          <a:lstStyle/>
          <a:p>
            <a:pPr algn="l"/>
            <a:r>
              <a:rPr lang="zh-CN" altLang="en-US" sz="2800" b="1">
                <a:solidFill>
                  <a:schemeClr val="tx1"/>
                </a:solidFill>
                <a:latin typeface="仿宋" panose="02010609060101010101" pitchFamily="49" charset="-122"/>
                <a:ea typeface="仿宋" panose="02010609060101010101" pitchFamily="49" charset="-122"/>
                <a:sym typeface="+mn-ea"/>
              </a:rPr>
              <a:t>③</a:t>
            </a:r>
            <a:r>
              <a:rPr lang="zh-CN" altLang="en-US" sz="2800" b="1">
                <a:solidFill>
                  <a:srgbClr val="FF0000"/>
                </a:solidFill>
                <a:latin typeface="仿宋" panose="02010609060101010101" pitchFamily="49" charset="-122"/>
                <a:ea typeface="仿宋" panose="02010609060101010101" pitchFamily="49" charset="-122"/>
                <a:sym typeface="+mn-ea"/>
              </a:rPr>
              <a:t>多</a:t>
            </a:r>
            <a:r>
              <a:rPr lang="zh-CN" altLang="en-US" sz="2800" b="1">
                <a:solidFill>
                  <a:srgbClr val="002060"/>
                </a:solidFill>
                <a:latin typeface="仿宋" panose="02010609060101010101" pitchFamily="49" charset="-122"/>
                <a:ea typeface="仿宋" panose="02010609060101010101" pitchFamily="49" charset="-122"/>
                <a:sym typeface="+mn-ea"/>
              </a:rPr>
              <a:t>动</a:t>
            </a:r>
            <a:r>
              <a:rPr lang="zh-CN" altLang="en-US" sz="2800" b="1">
                <a:solidFill>
                  <a:srgbClr val="FF0000"/>
                </a:solidFill>
                <a:latin typeface="仿宋" panose="02010609060101010101" pitchFamily="49" charset="-122"/>
                <a:ea typeface="仿宋" panose="02010609060101010101" pitchFamily="49" charset="-122"/>
                <a:sym typeface="+mn-ea"/>
              </a:rPr>
              <a:t>一</a:t>
            </a:r>
            <a:r>
              <a:rPr lang="zh-CN" altLang="en-US" sz="2800" b="1">
                <a:solidFill>
                  <a:srgbClr val="002060"/>
                </a:solidFill>
                <a:latin typeface="仿宋" panose="02010609060101010101" pitchFamily="49" charset="-122"/>
                <a:ea typeface="仿宋" panose="02010609060101010101" pitchFamily="49" charset="-122"/>
                <a:sym typeface="+mn-ea"/>
              </a:rPr>
              <a:t>宾（不能搭配）</a:t>
            </a:r>
            <a:endParaRPr lang="zh-CN" altLang="en-US" sz="2800"/>
          </a:p>
        </p:txBody>
      </p:sp>
      <p:sp>
        <p:nvSpPr>
          <p:cNvPr id="6" name="文本框 5"/>
          <p:cNvSpPr txBox="1"/>
          <p:nvPr/>
        </p:nvSpPr>
        <p:spPr>
          <a:xfrm>
            <a:off x="-635" y="4244975"/>
            <a:ext cx="12192635" cy="1522095"/>
          </a:xfrm>
          <a:prstGeom prst="rect">
            <a:avLst/>
          </a:prstGeom>
          <a:noFill/>
        </p:spPr>
        <p:txBody>
          <a:bodyPr wrap="square" rtlCol="0" anchor="t">
            <a:spAutoFit/>
          </a:bodyPr>
          <a:lstStyle/>
          <a:p>
            <a:pPr>
              <a:spcBef>
                <a:spcPts val="600"/>
              </a:spcBef>
            </a:pPr>
            <a:r>
              <a:rPr lang="zh-CN" altLang="en-US" sz="3000" noProof="0">
                <a:ln>
                  <a:noFill/>
                </a:ln>
                <a:effectLst/>
                <a:uLnTx/>
                <a:uFillTx/>
                <a:latin typeface="幼圆" panose="02010509060101010101" charset="-122"/>
                <a:ea typeface="幼圆" panose="02010509060101010101" charset="-122"/>
                <a:cs typeface="幼圆" panose="02010509060101010101" charset="-122"/>
                <a:sym typeface="+mn-ea"/>
              </a:rPr>
              <a:t>这个文化站已成为教育和帮助后进青年，挽救和培养失足青年的场所，多次受到上级领导的表彰</a:t>
            </a:r>
            <a:r>
              <a:rPr lang="zh-CN" altLang="en-US" sz="3000">
                <a:latin typeface="幼圆" panose="02010509060101010101" charset="-122"/>
                <a:ea typeface="幼圆" panose="02010509060101010101" charset="-122"/>
                <a:cs typeface="幼圆" panose="02010509060101010101" charset="-122"/>
                <a:sym typeface="+mn-ea"/>
              </a:rPr>
              <a:t>。</a:t>
            </a:r>
          </a:p>
          <a:p>
            <a:pPr marL="0" marR="0" lvl="0" indent="0" algn="l" defTabSz="914400" rtl="0" fontAlgn="base">
              <a:lnSpc>
                <a:spcPct val="100000"/>
              </a:lnSpc>
              <a:spcBef>
                <a:spcPts val="600"/>
              </a:spcBef>
              <a:spcAft>
                <a:spcPct val="0"/>
              </a:spcAft>
              <a:buClrTx/>
              <a:buSzTx/>
              <a:buFontTx/>
              <a:buNone/>
              <a:defRPr/>
            </a:pP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解析</a:t>
            </a:r>
            <a:r>
              <a:rPr lang="en-US" altLang="zh-CN" sz="280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a:t>
            </a:r>
            <a:r>
              <a:rPr lang="zh-CN" altLang="en-US" sz="275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句中“培养”和“失足青年”动宾搭配不当。把“和培养”删掉。</a:t>
            </a:r>
            <a:endParaRPr kumimoji="0" lang="zh-CN" altLang="en-US" sz="275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160</Paragraphs>
  <Slides>22</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22</vt:i4>
      </vt:variant>
    </vt:vector>
  </HeadingPairs>
  <TitlesOfParts>
    <vt:vector baseType="lpstr" size="34">
      <vt:lpstr>Arial</vt:lpstr>
      <vt:lpstr>Calibri</vt:lpstr>
      <vt:lpstr>华文中宋</vt:lpstr>
      <vt:lpstr>华文彩云</vt:lpstr>
      <vt:lpstr>宋体</vt:lpstr>
      <vt:lpstr>华文新魏</vt:lpstr>
      <vt:lpstr>仿宋</vt:lpstr>
      <vt:lpstr>幼圆</vt:lpstr>
      <vt:lpstr>华文宋体</vt:lpstr>
      <vt:lpstr>Times New Roman</vt:lpstr>
      <vt:lpstr>华文细黑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2021-10-06T11:05:46.408</cp:lastPrinted>
  <dcterms:created xsi:type="dcterms:W3CDTF">2021-10-06T11:05:46Z</dcterms:created>
  <dcterms:modified xsi:type="dcterms:W3CDTF">2021-10-06T03:05:47Z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