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57" r:id="rId5"/>
    <p:sldId id="258" r:id="rId6"/>
    <p:sldId id="259" r:id="rId7"/>
    <p:sldId id="260" r:id="rId8"/>
    <p:sldId id="261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prstGeom prst="wedgeRectCallout">
            <a:avLst/>
          </a:prstGeo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新闻采访与写作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8460" y="1377633"/>
            <a:ext cx="9144000" cy="1655762"/>
          </a:xfrm>
        </p:spPr>
        <p:txBody>
          <a:bodyPr/>
          <a:p>
            <a:r>
              <a:rPr lang="zh-CN" altLang="en-US" sz="4000" b="1">
                <a:solidFill>
                  <a:srgbClr val="0070C0"/>
                </a:solidFill>
              </a:rPr>
              <a:t>综合学习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教学目标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en-US" b="1"/>
              <a:t>了解新闻的采访步骤、方法，提高语文实践能力。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2.</a:t>
            </a:r>
            <a:r>
              <a:rPr lang="zh-CN" altLang="en-US" b="1"/>
              <a:t>学写采访提纲、消息或特写。</a:t>
            </a:r>
            <a:endParaRPr lang="zh-CN" alt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8549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一、看视频《杨澜访谈录》或《面对面》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二、针对视频探讨以下问题：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000" b="1"/>
              <a:t>1.</a:t>
            </a:r>
            <a:r>
              <a:rPr lang="zh-CN" altLang="en-US" sz="4000" b="1"/>
              <a:t>这段访问是如何开头的？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2.</a:t>
            </a:r>
            <a:r>
              <a:rPr lang="zh-CN" altLang="en-US" sz="4000" b="1"/>
              <a:t>主持人提了哪些问题？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3.</a:t>
            </a:r>
            <a:r>
              <a:rPr lang="zh-CN" altLang="en-US" sz="4000" b="1"/>
              <a:t>提这些问题的主要目的是什么？</a:t>
            </a:r>
            <a:endParaRPr lang="zh-CN" altLang="en-US" sz="4000" b="1"/>
          </a:p>
          <a:p>
            <a:pPr marL="0" indent="0">
              <a:buNone/>
            </a:pPr>
            <a:r>
              <a:rPr lang="en-US" altLang="zh-CN" sz="4000" b="1"/>
              <a:t>4.</a:t>
            </a:r>
            <a:r>
              <a:rPr lang="zh-CN" altLang="en-US" sz="4000" b="1"/>
              <a:t>应该如何拉近与被采访对象的距离？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800" b="1">
                <a:solidFill>
                  <a:srgbClr val="FF0000"/>
                </a:solidFill>
              </a:rPr>
              <a:t>三、采访技巧提示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en-US" b="1"/>
              <a:t>拉近与被采访者的心理距离。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2.</a:t>
            </a:r>
            <a:r>
              <a:rPr lang="zh-CN" altLang="en-US" b="1"/>
              <a:t>在倾听中获取新的问题。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3.</a:t>
            </a:r>
            <a:r>
              <a:rPr lang="zh-CN" altLang="en-US" b="1"/>
              <a:t>从侧面迂回提问。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4.</a:t>
            </a:r>
            <a:r>
              <a:rPr lang="zh-CN" altLang="en-US" b="1"/>
              <a:t>以探讨的形式展开讨论。</a:t>
            </a:r>
            <a:endParaRPr lang="zh-CN" altLang="en-US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0975"/>
            <a:ext cx="10515600" cy="1325563"/>
          </a:xfrm>
        </p:spPr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四、采访提纲（格式）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91285"/>
            <a:ext cx="10515600" cy="4351338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b="1"/>
              <a:t>时间、地点：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采访对象：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采访目的：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采访方式：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采访器材：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采访问题：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1.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/>
              <a:t>2.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/>
              <a:t>3.</a:t>
            </a:r>
            <a:endParaRPr lang="en-US" altLang="zh-CN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8270"/>
            <a:ext cx="10515600" cy="1325563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五、假设情景、训练能力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54150"/>
            <a:ext cx="10515600" cy="4351338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en-US" b="1"/>
              <a:t>新闻事件：梁平区第</a:t>
            </a:r>
            <a:r>
              <a:rPr lang="en-US" altLang="zh-CN" b="1"/>
              <a:t>23</a:t>
            </a:r>
            <a:r>
              <a:rPr lang="zh-CN" altLang="en-US" b="1"/>
              <a:t>届中学生运动会男子</a:t>
            </a:r>
            <a:r>
              <a:rPr lang="en-US" altLang="zh-CN" b="1"/>
              <a:t>3000</a:t>
            </a:r>
            <a:r>
              <a:rPr lang="zh-CN" altLang="en-US" b="1"/>
              <a:t>米比赛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2.</a:t>
            </a:r>
            <a:r>
              <a:rPr lang="zh-CN" altLang="en-US" b="1"/>
              <a:t>角色分配（学生扮演）：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）被采访对象：</a:t>
            </a:r>
            <a:r>
              <a:rPr lang="en-US" altLang="zh-CN" b="1"/>
              <a:t>3000</a:t>
            </a:r>
            <a:r>
              <a:rPr lang="zh-CN" altLang="en-US" b="1"/>
              <a:t>米比赛冠军刘兴志。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）记者采访团（</a:t>
            </a:r>
            <a:r>
              <a:rPr lang="en-US" altLang="zh-CN" b="1"/>
              <a:t>5</a:t>
            </a:r>
            <a:r>
              <a:rPr lang="zh-CN" altLang="en-US" b="1"/>
              <a:t>人）。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）观众或旁观者（老年人、中年人、青年人或学生）。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3.</a:t>
            </a:r>
            <a:r>
              <a:rPr lang="zh-CN" altLang="en-US" b="1"/>
              <a:t>采访过程：记者分配好各自的采访对象，拟定不同的问题进行现场采访，注意不同的年龄不同的身份问题的设置不同。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4.</a:t>
            </a:r>
            <a:r>
              <a:rPr lang="zh-CN" altLang="en-US" b="1"/>
              <a:t>汇总采访资料，整理成消息或者特写。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六、教师总结本次活动的成功与不足。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课外写作训练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213465" cy="4351655"/>
          </a:xfrm>
        </p:spPr>
        <p:txBody>
          <a:bodyPr/>
          <a:p>
            <a:pPr marL="0" indent="0">
              <a:buNone/>
            </a:pPr>
            <a:r>
              <a:rPr lang="zh-CN" altLang="en-US"/>
              <a:t>自学教材</a:t>
            </a:r>
            <a:r>
              <a:rPr lang="en-US" altLang="zh-CN"/>
              <a:t>14</a:t>
            </a:r>
            <a:r>
              <a:rPr lang="zh-CN" altLang="en-US"/>
              <a:t>页的提示资料，结合本单元讲解的新闻体裁的有关知识，针对我校近期举办的</a:t>
            </a:r>
            <a:r>
              <a:rPr lang="en-US" altLang="zh-CN"/>
              <a:t>“</a:t>
            </a:r>
            <a:r>
              <a:rPr lang="zh-CN" altLang="en-US"/>
              <a:t>反哺教育</a:t>
            </a:r>
            <a:r>
              <a:rPr lang="en-US" altLang="zh-CN"/>
              <a:t>”</a:t>
            </a:r>
            <a:r>
              <a:rPr lang="zh-CN" altLang="en-US"/>
              <a:t>家校共育活动，写一则消息或特写。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提示：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题目自拟（应简洁而有概括性）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采用消息的倒金字塔结构。导语、主体内容按照有主到次的顺序安排材料。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书写清楚工整。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WPS 演示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2017-09-11T08:12:31Z</dcterms:created>
  <dcterms:modified xsi:type="dcterms:W3CDTF">2017-09-11T09:29:36Z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