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60" r:id="rId5"/>
    <p:sldId id="259" r:id="rId6"/>
    <p:sldId id="261" r:id="rId7"/>
    <p:sldId id="273" r:id="rId8"/>
    <p:sldId id="274" r:id="rId9"/>
    <p:sldId id="262" r:id="rId10"/>
    <p:sldId id="275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4062E-4908-40BE-8B40-66C7971B3D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B9A7D-1430-445D-8928-A355B33C603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ADBC5EC-D291-4BDF-B63A-434D78FDB6B8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1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322F56D-F879-453A-AC6F-023B09FCDE80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5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3688C029-10AC-4068-9F26-9E7B4C7AF1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B176ADF3-9B2F-40A5-A426-F964E8C990A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image" Target="../media/image4.jpeg" /><Relationship Id="rId5" Type="http://schemas.openxmlformats.org/officeDocument/2006/relationships/image" Target="../media/image5.jpeg" /><Relationship Id="rId6" Type="http://schemas.openxmlformats.org/officeDocument/2006/relationships/image" Target="../media/image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Relationship Id="rId3" Type="http://schemas.openxmlformats.org/officeDocument/2006/relationships/hyperlink" Target="../../../DOCUME~1/ADMINI~1.LEG/LOCALS~1/Temp/Rar$DI01.203/&#36196;&#22721;.swf" TargetMode="External" /><Relationship Id="rId4" Type="http://schemas.openxmlformats.org/officeDocument/2006/relationships/slide" Target="slide2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200891914251265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72755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3"/>
          <p:cNvSpPr/>
          <p:nvPr/>
        </p:nvSpPr>
        <p:spPr>
          <a:xfrm>
            <a:off x="381000" y="609600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赤壁</a:t>
            </a:r>
            <a:endParaRPr lang="zh-CN" altLang="en-US" sz="54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066800" y="2057400"/>
            <a:ext cx="1828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——</a:t>
            </a:r>
            <a:r>
              <a:rPr lang="zh-CN" altLang="en-US" sz="3200" b="1"/>
              <a:t>杜牧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图片 9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457200" y="609600"/>
            <a:ext cx="8001000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smtClean="0"/>
              <a:t>4</a:t>
            </a:r>
            <a:r>
              <a:rPr lang="zh-CN" altLang="en-US" sz="4000" b="1" smtClean="0"/>
              <a:t>、“</a:t>
            </a:r>
            <a:r>
              <a:rPr lang="zh-CN" altLang="en-US" sz="4000" b="1"/>
              <a:t>铜雀春深锁二乔”有什么象征意义呢？那么可否将此句改为“曹破东吴在此朝”？说说你的理由。</a:t>
            </a:r>
            <a:endParaRPr lang="zh-CN" altLang="en-US" sz="4000" b="1"/>
          </a:p>
          <a:p>
            <a:pPr eaLnBrk="1" hangingPunct="1"/>
            <a:endParaRPr lang="zh-CN" altLang="en-US" sz="3600"/>
          </a:p>
        </p:txBody>
      </p:sp>
      <p:pic>
        <p:nvPicPr>
          <p:cNvPr id="8196" name="Picture 6" descr="小乔大乔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0" y="2898775"/>
            <a:ext cx="5014913" cy="3352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197" name="Text Box 8">
            <a:hlinkClick action="ppaction://noaction"/>
          </p:cNvPr>
          <p:cNvSpPr txBox="1">
            <a:spLocks noChangeArrowheads="1"/>
          </p:cNvSpPr>
          <p:nvPr/>
        </p:nvSpPr>
        <p:spPr bwMode="auto">
          <a:xfrm>
            <a:off x="2133600" y="6251575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800" b="1"/>
              <a:t>二乔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9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539552" y="0"/>
            <a:ext cx="7924800" cy="68634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/>
              <a:t>      </a:t>
            </a:r>
            <a:endParaRPr lang="zh-CN" altLang="zh-CN" sz="2800" b="1"/>
          </a:p>
          <a:p>
            <a:pPr eaLnBrk="1" hangingPunct="1"/>
            <a:r>
              <a:rPr lang="en-US" altLang="zh-CN" sz="3200" b="1"/>
              <a:t>           </a:t>
            </a:r>
            <a:r>
              <a:rPr lang="zh-CN" altLang="zh-CN" sz="3200" b="1"/>
              <a:t>杜牧确实有才华，而且政治才华出众</a:t>
            </a:r>
            <a:r>
              <a:rPr lang="zh-CN" altLang="zh-CN" sz="3200">
                <a:latin typeface="宋体" panose="02010600030101010101" pitchFamily="2" charset="-122"/>
              </a:rPr>
              <a:t>。</a:t>
            </a:r>
            <a:r>
              <a:rPr lang="en-US" altLang="zh-CN" sz="3200">
                <a:latin typeface="宋体" panose="02010600030101010101" pitchFamily="2" charset="-122"/>
              </a:rPr>
              <a:t> 23</a:t>
            </a:r>
            <a:r>
              <a:rPr lang="zh-CN" altLang="zh-CN" sz="3200" b="1"/>
              <a:t>岁时写成《</a:t>
            </a:r>
            <a:r>
              <a:rPr lang="en-US" altLang="zh-CN" sz="3200" b="1" err="1"/>
              <a:t>阿房宫</a:t>
            </a:r>
            <a:r>
              <a:rPr lang="zh-CN" altLang="zh-CN" sz="3200" b="1"/>
              <a:t>赋》，以秦朝的滥用民力、奢逸亡国为戒，给本朝统治者敲了警钟。他专门研究过孙子，写过十三篇《孙子》注解，也写过许多策论咨文。特别是有一次献计平虏，被宰相李德裕采用，大获成功。</a:t>
            </a:r>
            <a:br>
              <a:rPr lang="en-US" altLang="zh-CN" sz="3200" b="1"/>
            </a:br>
            <a:r>
              <a:rPr lang="en-US" altLang="zh-CN" sz="3200" b="1"/>
              <a:t>        </a:t>
            </a:r>
            <a:r>
              <a:rPr lang="zh-CN" altLang="zh-CN" sz="3200" b="1"/>
              <a:t>可惜杜牧有相才，</a:t>
            </a:r>
            <a:r>
              <a:rPr lang="zh-CN" altLang="en-US" sz="3200" b="1"/>
              <a:t>偏</a:t>
            </a:r>
            <a:r>
              <a:rPr lang="zh-CN" altLang="zh-CN" sz="3200" b="1"/>
              <a:t>生不逢时</a:t>
            </a:r>
            <a:r>
              <a:rPr lang="en-US" altLang="zh-CN" sz="3200" b="1"/>
              <a:t>,</a:t>
            </a:r>
            <a:r>
              <a:rPr lang="zh-CN" altLang="en-US" sz="3200" b="1"/>
              <a:t>生</a:t>
            </a:r>
            <a:r>
              <a:rPr lang="zh-CN" altLang="zh-CN" sz="3200" b="1"/>
              <a:t>在江河日下的晚唐，诸帝才庸，边事不断，宦官专权，党争延续，一系列的内忧外患如蚁穴溃堤，大唐之舟外渗内漏。杜牧的才能，</a:t>
            </a:r>
            <a:r>
              <a:rPr lang="zh-CN" altLang="en-US" sz="3200" b="1"/>
              <a:t>只能</a:t>
            </a:r>
            <a:r>
              <a:rPr lang="zh-CN" altLang="zh-CN" sz="3200" b="1"/>
              <a:t>湮没于茫茫人海之中。</a:t>
            </a:r>
            <a:endParaRPr lang="zh-CN" altLang="zh-CN" sz="3200" b="1"/>
          </a:p>
          <a:p>
            <a:pPr eaLnBrk="1" hangingPunct="1"/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9525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381000" y="631825"/>
            <a:ext cx="24923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 </a:t>
            </a:r>
            <a:endParaRPr lang="zh-CN" altLang="en-US"/>
          </a:p>
        </p:txBody>
      </p:sp>
      <p:sp>
        <p:nvSpPr>
          <p:cNvPr id="10244" name="TextBox 6"/>
          <p:cNvSpPr txBox="1">
            <a:spLocks noChangeArrowheads="1"/>
          </p:cNvSpPr>
          <p:nvPr/>
        </p:nvSpPr>
        <p:spPr bwMode="auto">
          <a:xfrm>
            <a:off x="539552" y="1844824"/>
            <a:ext cx="8325742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/>
              <a:t>       杜牧在</a:t>
            </a:r>
            <a:r>
              <a:rPr lang="en-US" altLang="zh-CN" sz="3600" b="1"/>
              <a:t>《</a:t>
            </a:r>
            <a:r>
              <a:rPr lang="zh-CN" altLang="en-US" sz="3600" b="1"/>
              <a:t>赤壁</a:t>
            </a:r>
            <a:r>
              <a:rPr lang="en-US" altLang="zh-CN" sz="3600" b="1"/>
              <a:t>》</a:t>
            </a:r>
            <a:r>
              <a:rPr lang="zh-CN" altLang="en-US" sz="3600" b="1"/>
              <a:t>中认为周瑜赢得赤壁</a:t>
            </a:r>
            <a:r>
              <a:rPr lang="zh-CN" altLang="en-US" sz="3600" b="1" smtClean="0"/>
              <a:t>之战</a:t>
            </a:r>
            <a:r>
              <a:rPr lang="zh-CN" altLang="en-US" sz="3600" b="1"/>
              <a:t>的原因仅仅只是偶借风，并不值得赞颂</a:t>
            </a:r>
            <a:r>
              <a:rPr lang="zh-CN" altLang="en-US" sz="3600" b="1" smtClean="0"/>
              <a:t>。你</a:t>
            </a:r>
            <a:r>
              <a:rPr lang="zh-CN" altLang="en-US" sz="3600" b="1"/>
              <a:t>是否同意他的观点？请结合自身生活经</a:t>
            </a:r>
            <a:r>
              <a:rPr lang="zh-CN" altLang="en-US" sz="3600" b="1" smtClean="0"/>
              <a:t>历和</a:t>
            </a:r>
            <a:r>
              <a:rPr lang="zh-CN" altLang="en-US" sz="3600" b="1"/>
              <a:t>平时的所见所闻，说说你的看法和感想。</a:t>
            </a:r>
            <a:endParaRPr lang="zh-CN" altLang="en-US" sz="3600" b="1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87624" y="764704"/>
            <a:ext cx="6912768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54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宋体" panose="02010600030101010101" pitchFamily="2" charset="-122"/>
              </a:rPr>
              <a:t>三读品鉴：各</a:t>
            </a:r>
            <a:r>
              <a:rPr lang="zh-CN" altLang="en-US" sz="5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宋体" panose="02010600030101010101" pitchFamily="2" charset="-122"/>
              </a:rPr>
              <a:t>抒己见</a:t>
            </a:r>
            <a:endParaRPr lang="zh-CN" altLang="en-US" sz="54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267" name="TextBox 6"/>
          <p:cNvSpPr txBox="1">
            <a:spLocks noChangeArrowheads="1"/>
          </p:cNvSpPr>
          <p:nvPr/>
        </p:nvSpPr>
        <p:spPr bwMode="auto">
          <a:xfrm>
            <a:off x="611560" y="1412776"/>
            <a:ext cx="80010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endParaRPr lang="en-US" altLang="zh-CN" sz="4000" b="1">
              <a:solidFill>
                <a:srgbClr val="262673"/>
              </a:solidFill>
            </a:endParaRPr>
          </a:p>
          <a:p>
            <a:pPr eaLnBrk="1" hangingPunct="1"/>
            <a:r>
              <a:rPr lang="zh-CN" altLang="en-US" sz="4000" b="1"/>
              <a:t>       机遇从来不光顾没有准备的人。若坐等良机从天而降，只能是“白了少年头，空悲切”。只有通过不断地学习，充实自己的大脑，才能巧借“东风”，驶向胜利的彼岸。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152400" y="990600"/>
            <a:ext cx="8991600" cy="1631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     </a:t>
            </a:r>
            <a:r>
              <a:rPr lang="zh-CN" altLang="en-US" sz="2400" b="1"/>
              <a:t>断折的戟沉到泥沙中，铁还没有完全销蚀，</a:t>
            </a:r>
            <a:endParaRPr lang="en-US" altLang="zh-CN" sz="2400" b="1"/>
          </a:p>
          <a:p>
            <a:r>
              <a:rPr lang="zh-CN" altLang="en-US" sz="2400" b="1"/>
              <a:t>      我把它拿起来又磨又洗，认出是三国时代赤壁大战时的遗物。</a:t>
            </a:r>
            <a:endParaRPr lang="en-US" altLang="zh-CN" sz="2400" b="1"/>
          </a:p>
          <a:p>
            <a:r>
              <a:rPr lang="zh-CN" altLang="en-US" sz="2400" b="1"/>
              <a:t>      东风如果不给周瑜方便，那么春天里乔家两姐妹就会被关押在铜雀台了。</a:t>
            </a:r>
            <a:endParaRPr lang="zh-CN" altLang="en-US" sz="2400" b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0600" y="2133600"/>
            <a:ext cx="7620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262673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2000" y="2895600"/>
            <a:ext cx="762000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/>
              <a:t>       </a:t>
            </a:r>
            <a:r>
              <a:rPr lang="zh-CN" altLang="en-US" sz="2400" b="1">
                <a:solidFill>
                  <a:srgbClr val="262673"/>
                </a:solidFill>
              </a:rPr>
              <a:t>一日，闲来无事，独自漫步在赤壁的长江岸畔。忽见一把断戟卧在泥沙之中，锈迹斑斑，但未腐烂销尽。俯身拾起，磨洗一番，寒光闪烁，仍可见当年的战火与刀光剑影。顿时，思绪万千，“周瑜啊周瑜，若无东风相助，你又怎能火烧曹营，名震天下呢？恐怕连大乔、小乔两位绝代佳人也将被曹操深锁铜雀台之中，留给你的只能是春恨无限哦！”</a:t>
            </a:r>
            <a:endParaRPr lang="zh-CN" altLang="en-US" sz="2400" b="1">
              <a:solidFill>
                <a:srgbClr val="262673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9200" y="5867400"/>
            <a:ext cx="6553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/>
              <a:t>你更喜欢哪一段呢？说说你的理由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矩形 4"/>
          <p:cNvSpPr/>
          <p:nvPr/>
        </p:nvSpPr>
        <p:spPr>
          <a:xfrm>
            <a:off x="2276097" y="400163"/>
            <a:ext cx="36631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+mn-ea"/>
              </a:rPr>
              <a:t>拓展延伸：</a:t>
            </a:r>
            <a:endParaRPr lang="zh-CN" altLang="en-US" sz="54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ea typeface="+mn-ea"/>
            </a:endParaRP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990600" y="2133600"/>
            <a:ext cx="7620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262673"/>
              </a:solidFill>
            </a:endParaRP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38200" y="1447800"/>
            <a:ext cx="762000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rgbClr val="262673"/>
                </a:solidFill>
                <a:ea typeface="宋体" panose="02010600030101010101" pitchFamily="2" charset="-122"/>
              </a:rPr>
              <a:t>一日，闲来无事，独自漫步在赤壁的长江岸畔。忽见一把断戟</a:t>
            </a: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卧</a:t>
            </a:r>
            <a:r>
              <a:rPr lang="zh-CN" altLang="en-US" sz="2400" b="1">
                <a:solidFill>
                  <a:srgbClr val="262673"/>
                </a:solidFill>
                <a:ea typeface="宋体" panose="02010600030101010101" pitchFamily="2" charset="-122"/>
              </a:rPr>
              <a:t>在泥沙之中，</a:t>
            </a: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锈迹斑斑</a:t>
            </a:r>
            <a:r>
              <a:rPr lang="zh-CN" altLang="en-US" sz="2400" b="1">
                <a:solidFill>
                  <a:srgbClr val="262673"/>
                </a:solidFill>
                <a:ea typeface="宋体" panose="02010600030101010101" pitchFamily="2" charset="-122"/>
              </a:rPr>
              <a:t>，但未腐烂销尽。</a:t>
            </a: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俯身拾起，磨洗一番，寒光闪烁，仍可见当年的战火与刀光剑影</a:t>
            </a:r>
            <a:r>
              <a:rPr lang="zh-CN" altLang="en-US" sz="2400" b="1">
                <a:solidFill>
                  <a:srgbClr val="262673"/>
                </a:solidFill>
                <a:ea typeface="宋体" panose="02010600030101010101" pitchFamily="2" charset="-122"/>
              </a:rPr>
              <a:t>。顿时，</a:t>
            </a: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思绪万千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ea typeface="宋体" panose="02010600030101010101" pitchFamily="2" charset="-122"/>
              </a:rPr>
              <a:t>，“周瑜啊周瑜，若无东风相助，你又怎能火烧曹营，名震天下呢？恐怕连大乔、小乔两位绝代佳人也将被曹操深锁铜雀台之中，留给你的只能是春恨无限哦！”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43000" y="4038600"/>
            <a:ext cx="655320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/>
              <a:t>语言诗意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情节丰富（展开合理的联想、想象）</a:t>
            </a:r>
            <a:endParaRPr lang="en-US" altLang="zh-CN" sz="2800" b="1"/>
          </a:p>
          <a:p>
            <a:pPr eaLnBrk="1" hangingPunct="1"/>
            <a:r>
              <a:rPr lang="zh-CN" altLang="en-US" sz="2800" b="1"/>
              <a:t>描写生动（恰当运用细节描写、修辞手法）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7" descr="赤壁怀古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0" y="1495425"/>
            <a:ext cx="7620000" cy="38671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400" y="3657600"/>
            <a:ext cx="4267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262673"/>
                </a:solidFill>
              </a:rPr>
              <a:t>他是谁呢？</a:t>
            </a:r>
            <a:endParaRPr lang="zh-CN" altLang="en-US" sz="4400" b="1">
              <a:solidFill>
                <a:srgbClr val="26267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2325" y="4859644"/>
            <a:ext cx="1576073" cy="929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+mn-ea"/>
              </a:rPr>
              <a:t>杜牧</a:t>
            </a:r>
            <a:endParaRPr lang="zh-CN" altLang="en-US" sz="54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ea typeface="+mn-ea"/>
            </a:endParaRPr>
          </a:p>
        </p:txBody>
      </p:sp>
      <p:pic>
        <p:nvPicPr>
          <p:cNvPr id="3086" name="Picture 14" descr="4b0b5b6d4539df9060df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04800" y="0"/>
            <a:ext cx="1690688" cy="3200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87" name="Picture 15" descr="110629114823ea0f7ba65c2f49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33600" y="0"/>
            <a:ext cx="2697163" cy="3200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88" name="Picture 16" descr="20061017175627"/>
          <p:cNvPicPr>
            <a:picLocks noChangeAspect="1" noChangeArrowheads="1"/>
          </p:cNvPicPr>
          <p:nvPr/>
        </p:nvPicPr>
        <p:blipFill>
          <a:blip r:embed="rId5"/>
          <a:srcRect b="15152"/>
          <a:stretch>
            <a:fillRect/>
          </a:stretch>
        </p:blipFill>
        <p:spPr bwMode="auto">
          <a:xfrm>
            <a:off x="3221038" y="4572000"/>
            <a:ext cx="5867400" cy="21336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89" name="Picture 17" descr="2012052981421785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4876800" y="0"/>
            <a:ext cx="4267200" cy="4267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矩形 7"/>
          <p:cNvSpPr/>
          <p:nvPr/>
        </p:nvSpPr>
        <p:spPr>
          <a:xfrm>
            <a:off x="304800" y="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54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1331640" y="1628800"/>
            <a:ext cx="6629400" cy="338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/>
              <a:t>1</a:t>
            </a:r>
            <a:r>
              <a:rPr lang="zh-CN" altLang="en-US" sz="3600" b="1"/>
              <a:t>、朗读诗歌，读出情境美</a:t>
            </a:r>
            <a:endParaRPr lang="en-US" altLang="zh-CN" sz="3600" b="1"/>
          </a:p>
          <a:p>
            <a:pPr eaLnBrk="1" hangingPunct="1"/>
            <a:endParaRPr lang="en-US" altLang="zh-CN" sz="3600" b="1"/>
          </a:p>
          <a:p>
            <a:pPr eaLnBrk="1" hangingPunct="1"/>
            <a:r>
              <a:rPr lang="en-US" altLang="zh-CN" sz="3600" b="1"/>
              <a:t>2</a:t>
            </a:r>
            <a:r>
              <a:rPr lang="zh-CN" altLang="en-US" sz="3600" b="1"/>
              <a:t>、品析诗歌，体味情感美</a:t>
            </a:r>
            <a:endParaRPr lang="en-US" altLang="zh-CN" sz="3600" b="1"/>
          </a:p>
          <a:p>
            <a:pPr eaLnBrk="1" hangingPunct="1"/>
            <a:endParaRPr lang="en-US" altLang="zh-CN" sz="3600" b="1"/>
          </a:p>
          <a:p>
            <a:pPr eaLnBrk="1" hangingPunct="1"/>
            <a:r>
              <a:rPr lang="en-US" altLang="zh-CN" sz="3600" b="1"/>
              <a:t>3</a:t>
            </a:r>
            <a:r>
              <a:rPr lang="zh-CN" altLang="en-US" sz="3600" b="1"/>
              <a:t>、以文化诗，再造艺术美</a:t>
            </a:r>
            <a:endParaRPr lang="en-US" altLang="zh-CN" sz="3600" b="1"/>
          </a:p>
          <a:p>
            <a:pPr eaLnBrk="1" hangingPunct="1"/>
            <a:endParaRPr lang="en-US" altLang="zh-CN" sz="3600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3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305050" y="403225"/>
            <a:ext cx="601136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检查预习</a:t>
            </a:r>
            <a:r>
              <a:rPr lang="en-US" altLang="zh-CN" sz="3200" b="1" smtClean="0"/>
              <a:t>——</a:t>
            </a:r>
            <a:r>
              <a:rPr lang="zh-CN" altLang="en-US" sz="3200" b="1"/>
              <a:t>杜牧知多少？</a:t>
            </a:r>
            <a:endParaRPr lang="zh-CN" altLang="en-US" sz="3200" b="1"/>
          </a:p>
        </p:txBody>
      </p:sp>
      <p:sp>
        <p:nvSpPr>
          <p:cNvPr id="4100" name="矩形 6"/>
          <p:cNvSpPr>
            <a:spLocks noChangeArrowheads="1"/>
          </p:cNvSpPr>
          <p:nvPr/>
        </p:nvSpPr>
        <p:spPr bwMode="auto">
          <a:xfrm>
            <a:off x="233363" y="1292225"/>
            <a:ext cx="5334000" cy="51943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杜牧（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803—852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），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______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代著名诗人、文学家。字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_____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 ，号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_________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 。因晚年居长安南樊川别墅，故后世称“  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____________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”。大和进士，官至中书舍人。他熟知兵法，曾注曹操所定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孙子兵法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十三篇。其诗风豪爽清丽，尤擅七言绝句，其诗与 </a:t>
            </a:r>
            <a:r>
              <a:rPr lang="en-US" altLang="zh-CN" sz="2800" b="1">
                <a:latin typeface="楷体" panose="02010609060101010101" pitchFamily="49" charset="-122"/>
                <a:ea typeface="华文中宋" pitchFamily="2" charset="-122"/>
              </a:rPr>
              <a:t>_________</a:t>
            </a:r>
            <a:r>
              <a:rPr lang="zh-CN" altLang="en-US" sz="2800" b="1">
                <a:latin typeface="楷体" panose="02010609060101010101" pitchFamily="49" charset="-122"/>
                <a:ea typeface="华文中宋" pitchFamily="2" charset="-122"/>
              </a:rPr>
              <a:t> 齐名，合称“小李杜”。</a:t>
            </a:r>
            <a:endParaRPr lang="zh-CN" altLang="en-US" sz="2800" b="1">
              <a:latin typeface="楷体" panose="02010609060101010101" pitchFamily="49" charset="-122"/>
              <a:ea typeface="华文中宋" pitchFamily="2" charset="-122"/>
            </a:endParaRPr>
          </a:p>
        </p:txBody>
      </p:sp>
      <p:pic>
        <p:nvPicPr>
          <p:cNvPr id="4101" name="图片 7" descr="杜牧1_38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91200" y="1447800"/>
            <a:ext cx="3200400" cy="5181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02" name="TextBox 8"/>
          <p:cNvSpPr txBox="1">
            <a:spLocks noChangeArrowheads="1"/>
          </p:cNvSpPr>
          <p:nvPr/>
        </p:nvSpPr>
        <p:spPr bwMode="auto">
          <a:xfrm>
            <a:off x="4419600" y="1447800"/>
            <a:ext cx="121920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636640" y="1268760"/>
            <a:ext cx="1295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63888" y="1772816"/>
            <a:ext cx="1143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1520" y="2276872"/>
            <a:ext cx="1981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樊川居士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03648" y="3284984"/>
            <a:ext cx="1600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杜樊川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91680" y="5373216"/>
            <a:ext cx="1524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85800" y="6096000"/>
            <a:ext cx="2286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95536" y="260648"/>
            <a:ext cx="3663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r>
              <a:rPr lang="zh-CN" altLang="en-US" sz="54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+mn-ea"/>
              </a:rPr>
              <a:t>：</a:t>
            </a:r>
            <a:endParaRPr lang="zh-CN" altLang="en-US" sz="54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ea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2400" y="1066800"/>
            <a:ext cx="7848600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根据自己的体会吟读此诗。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读准字音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标注重读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划分节奏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初步感知诗歌内容和情感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/>
          </a:p>
        </p:txBody>
      </p:sp>
      <p:sp>
        <p:nvSpPr>
          <p:cNvPr id="7" name="TextBox 6"/>
          <p:cNvSpPr txBox="1"/>
          <p:nvPr/>
        </p:nvSpPr>
        <p:spPr>
          <a:xfrm>
            <a:off x="1905000" y="1524000"/>
            <a:ext cx="7239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先自由吟读，然后以小组为单位上台展示，可独诵、齐诵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00" y="2333625"/>
            <a:ext cx="45720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n-US" altLang="zh-CN" sz="36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赤壁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戟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沉沙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铁未销，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自将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磨洗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朝。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周郎便，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铜雀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春深</a:t>
            </a:r>
            <a:r>
              <a:rPr lang="en-US" altLang="zh-CN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锁二乔。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0" name="Picture 2" descr="200891914251265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19600" y="2819400"/>
            <a:ext cx="4267200" cy="3886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38200" y="3581400"/>
            <a:ext cx="762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jǐ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50" name="Picture 1026" descr="0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3251" name="WordArt 1027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3505200" y="457200"/>
            <a:ext cx="182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赤  壁</a:t>
            </a:r>
            <a:endParaRPr lang="zh-CN" altLang="en-US" sz="4800" kern="1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2" name="Text Box 1028"/>
          <p:cNvSpPr txBox="1">
            <a:spLocks noChangeArrowheads="1"/>
          </p:cNvSpPr>
          <p:nvPr/>
        </p:nvSpPr>
        <p:spPr bwMode="auto">
          <a:xfrm>
            <a:off x="990600" y="2179638"/>
            <a:ext cx="19970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>
                <a:latin typeface="Arial" panose="020b0604020202020204" pitchFamily="34" charset="0"/>
              </a:rPr>
              <a:t>兴感之由</a:t>
            </a:r>
            <a:endParaRPr kumimoji="0" lang="zh-CN" altLang="en-US" sz="3200">
              <a:latin typeface="Arial" panose="020b0604020202020204" pitchFamily="34" charset="0"/>
            </a:endParaRPr>
          </a:p>
        </p:txBody>
      </p:sp>
      <p:sp>
        <p:nvSpPr>
          <p:cNvPr id="53253" name="Text Box 1029"/>
          <p:cNvSpPr txBox="1">
            <a:spLocks noChangeArrowheads="1"/>
          </p:cNvSpPr>
          <p:nvPr/>
        </p:nvSpPr>
        <p:spPr bwMode="auto">
          <a:xfrm>
            <a:off x="914400" y="3421063"/>
            <a:ext cx="20732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>
                <a:latin typeface="Arial" panose="020b0604020202020204" pitchFamily="34" charset="0"/>
              </a:rPr>
              <a:t>感慨咏叹</a:t>
            </a:r>
            <a:endParaRPr kumimoji="0" lang="zh-CN" altLang="en-US" sz="3200">
              <a:latin typeface="Arial" panose="020b0604020202020204" pitchFamily="34" charset="0"/>
            </a:endParaRPr>
          </a:p>
        </p:txBody>
      </p:sp>
      <p:sp>
        <p:nvSpPr>
          <p:cNvPr id="53254" name="AutoShape 1030"/>
          <p:cNvSpPr/>
          <p:nvPr/>
        </p:nvSpPr>
        <p:spPr bwMode="auto">
          <a:xfrm>
            <a:off x="2819400" y="1981200"/>
            <a:ext cx="76200" cy="1143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5" name="Text Box 1031"/>
          <p:cNvSpPr txBox="1">
            <a:spLocks noChangeArrowheads="1"/>
          </p:cNvSpPr>
          <p:nvPr/>
        </p:nvSpPr>
        <p:spPr bwMode="auto">
          <a:xfrm>
            <a:off x="2955925" y="1720850"/>
            <a:ext cx="26955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未销蚀的铁戟</a:t>
            </a:r>
            <a:endParaRPr kumimoji="0" lang="zh-CN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3256" name="Text Box 1032"/>
          <p:cNvSpPr txBox="1">
            <a:spLocks noChangeArrowheads="1"/>
          </p:cNvSpPr>
          <p:nvPr/>
        </p:nvSpPr>
        <p:spPr bwMode="auto">
          <a:xfrm>
            <a:off x="3048000" y="2613025"/>
            <a:ext cx="23876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是前朝之物</a:t>
            </a:r>
            <a:endParaRPr kumimoji="0" lang="zh-CN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3257" name="AutoShape 1033"/>
          <p:cNvSpPr/>
          <p:nvPr/>
        </p:nvSpPr>
        <p:spPr bwMode="auto">
          <a:xfrm>
            <a:off x="2743200" y="3352800"/>
            <a:ext cx="76200" cy="1143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8" name="Text Box 1034"/>
          <p:cNvSpPr txBox="1">
            <a:spLocks noChangeArrowheads="1"/>
          </p:cNvSpPr>
          <p:nvPr/>
        </p:nvSpPr>
        <p:spPr bwMode="auto">
          <a:xfrm>
            <a:off x="3016250" y="3222625"/>
            <a:ext cx="26352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若非东风之便</a:t>
            </a:r>
            <a:endParaRPr kumimoji="0" lang="zh-CN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3259" name="Text Box 1035"/>
          <p:cNvSpPr txBox="1">
            <a:spLocks noChangeArrowheads="1"/>
          </p:cNvSpPr>
          <p:nvPr/>
        </p:nvSpPr>
        <p:spPr bwMode="auto">
          <a:xfrm>
            <a:off x="3000375" y="4083050"/>
            <a:ext cx="25796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chemeClr val="accent2"/>
                </a:solidFill>
                <a:latin typeface="Arial" panose="020b0604020202020204" pitchFamily="34" charset="0"/>
              </a:rPr>
              <a:t>历史将会改写</a:t>
            </a:r>
            <a:endParaRPr kumimoji="0" lang="zh-CN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3260" name="AutoShape 1036"/>
          <p:cNvSpPr/>
          <p:nvPr/>
        </p:nvSpPr>
        <p:spPr bwMode="auto">
          <a:xfrm>
            <a:off x="5486400" y="1905000"/>
            <a:ext cx="152400" cy="2514600"/>
          </a:xfrm>
          <a:prstGeom prst="rightBrace">
            <a:avLst>
              <a:gd name="adj1" fmla="val 1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1" name="Text Box 1037"/>
          <p:cNvSpPr txBox="1">
            <a:spLocks noChangeArrowheads="1"/>
          </p:cNvSpPr>
          <p:nvPr/>
        </p:nvSpPr>
        <p:spPr bwMode="auto">
          <a:xfrm>
            <a:off x="5851525" y="2133600"/>
            <a:ext cx="2897188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表现英雄无用武之地的抑郁不平之气</a:t>
            </a:r>
            <a:endParaRPr kumimoji="0" lang="zh-CN" alt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262" name="Text Box 1038"/>
          <p:cNvSpPr txBox="1">
            <a:spLocks noChangeArrowheads="1"/>
          </p:cNvSpPr>
          <p:nvPr/>
        </p:nvSpPr>
        <p:spPr bwMode="auto">
          <a:xfrm>
            <a:off x="5791200" y="3657600"/>
            <a:ext cx="281305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告诫统治者不要有侥幸心理</a:t>
            </a:r>
            <a:endParaRPr kumimoji="0" lang="zh-CN" alt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263" name="Text Box 1039"/>
          <p:cNvSpPr txBox="1">
            <a:spLocks noChangeArrowheads="1"/>
          </p:cNvSpPr>
          <p:nvPr/>
        </p:nvSpPr>
        <p:spPr bwMode="auto">
          <a:xfrm>
            <a:off x="323850" y="4725145"/>
            <a:ext cx="8640638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0"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【简析】</a:t>
            </a:r>
            <a:endParaRPr kumimoji="0"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kumimoji="0"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　　这首咏史吊古诗，似是讥讽周瑜成功的侥幸。诗的开头二句，借物起兴，慨叹前朝人物事迹，后二句议论：赤壁大战，周瑜火攻，倘无东风，东吴早灭，二乔将被虏去，历史就要改观。诗的构思极为精巧，点染用功。 </a:t>
            </a:r>
            <a:endParaRPr kumimoji="0"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264" name="AutoShape 104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02613" y="6364288"/>
            <a:ext cx="762000" cy="3048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4" name="Picture 1026" descr="9478F0916AA8FC4999D7D37AA2848F09">
            <a:hlinkClick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34200" y="4745038"/>
            <a:ext cx="2008188" cy="2112962"/>
          </a:xfrm>
          <a:prstGeom prst="rect">
            <a:avLst/>
          </a:prstGeom>
          <a:noFill/>
        </p:spPr>
      </p:pic>
      <p:sp>
        <p:nvSpPr>
          <p:cNvPr id="54275" name="Text Box 1027"/>
          <p:cNvSpPr txBox="1">
            <a:spLocks noChangeArrowheads="1"/>
          </p:cNvSpPr>
          <p:nvPr/>
        </p:nvSpPr>
        <p:spPr bwMode="auto">
          <a:xfrm>
            <a:off x="0" y="0"/>
            <a:ext cx="9144000" cy="2868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</a:rPr>
              <a:t>1，2：叙事，写诗人从前朝旧物睹物兴感，不禁</a:t>
            </a:r>
            <a:r>
              <a:rPr lang="zh-CN" altLang="en-US" sz="2800">
                <a:latin typeface="Times New Roman" panose="02020603050405020304"/>
              </a:rPr>
              <a:t>“</a:t>
            </a:r>
            <a:r>
              <a:rPr lang="zh-CN" altLang="en-US" sz="2800">
                <a:latin typeface="宋体" panose="02010600030101010101" pitchFamily="2" charset="-122"/>
              </a:rPr>
              <a:t>发古思之幽情</a:t>
            </a:r>
            <a:r>
              <a:rPr lang="zh-CN" altLang="en-US" sz="2800">
                <a:latin typeface="Times New Roman" panose="02020603050405020304"/>
              </a:rPr>
              <a:t>”</a:t>
            </a:r>
            <a:r>
              <a:rPr lang="zh-CN" altLang="en-US" sz="2800">
                <a:latin typeface="宋体" panose="02010600030101010101" pitchFamily="2" charset="-122"/>
              </a:rPr>
              <a:t>，浮想联翩。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     3，4：由叙事引发议论，杜牧本人认为赤壁之功出于侥幸，若非东风之便，则国破家亡。借</a:t>
            </a:r>
            <a:r>
              <a:rPr lang="zh-CN" altLang="en-US" sz="2800">
                <a:latin typeface="Times New Roman" panose="02020603050405020304"/>
              </a:rPr>
              <a:t>“</a:t>
            </a:r>
            <a:r>
              <a:rPr lang="zh-CN" altLang="en-US" sz="2800">
                <a:latin typeface="宋体" panose="02010600030101010101" pitchFamily="2" charset="-122"/>
              </a:rPr>
              <a:t>铜雀春深锁二乔</a:t>
            </a:r>
            <a:r>
              <a:rPr lang="zh-CN" altLang="en-US" sz="2800">
                <a:latin typeface="Times New Roman" panose="02020603050405020304"/>
              </a:rPr>
              <a:t>”</a:t>
            </a:r>
            <a:r>
              <a:rPr lang="zh-CN" altLang="en-US" sz="2800">
                <a:latin typeface="宋体" panose="02010600030101010101" pitchFamily="2" charset="-122"/>
              </a:rPr>
              <a:t>说来，便觉风华蕴藏，增人百感，此正诗人巧于立言处。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4276" name="Text Box 1028"/>
          <p:cNvSpPr txBox="1">
            <a:spLocks noChangeArrowheads="1"/>
          </p:cNvSpPr>
          <p:nvPr/>
        </p:nvSpPr>
        <p:spPr bwMode="auto">
          <a:xfrm>
            <a:off x="304800" y="3657600"/>
            <a:ext cx="7924800" cy="1800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anose="02020603050405020304" pitchFamily="18" charset="0"/>
              </a:rPr>
              <a:t>       小结：赤壁之胜，自然不如杜牧所说的，“出于侥幸”，但诗人咏史，只是借题发挥，并非写历史鉴定。而杜牧这样写，显然有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借史事以吐其怀才不遇之感的意思。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图片 9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171" name="TextBox 9"/>
          <p:cNvSpPr txBox="1">
            <a:spLocks noChangeArrowheads="1"/>
          </p:cNvSpPr>
          <p:nvPr/>
        </p:nvSpPr>
        <p:spPr bwMode="auto">
          <a:xfrm>
            <a:off x="1066800" y="2438400"/>
            <a:ext cx="80772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endParaRPr lang="zh-CN" altLang="en-US" sz="24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7063" y="2005013"/>
            <a:ext cx="83820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/>
              <a:t>1</a:t>
            </a:r>
            <a:r>
              <a:rPr lang="zh-CN" altLang="en-US" sz="3600" b="1"/>
              <a:t>、</a:t>
            </a:r>
            <a:r>
              <a:rPr lang="en-US" altLang="zh-CN" sz="3600" b="1"/>
              <a:t>《</a:t>
            </a:r>
            <a:r>
              <a:rPr lang="zh-CN" altLang="en-US" sz="3600" b="1"/>
              <a:t>赤壁</a:t>
            </a:r>
            <a:r>
              <a:rPr lang="en-US" altLang="zh-CN" sz="3600" b="1"/>
              <a:t>》</a:t>
            </a:r>
            <a:r>
              <a:rPr lang="zh-CN" altLang="en-US" sz="3600" b="1"/>
              <a:t>开头为什么从一把不起眼的折戟写起？</a:t>
            </a:r>
            <a:endParaRPr lang="en-US" altLang="zh-CN" sz="3600" b="1"/>
          </a:p>
        </p:txBody>
      </p:sp>
      <p:sp>
        <p:nvSpPr>
          <p:cNvPr id="7173" name="WordArt 13"/>
          <p:cNvSpPr>
            <a:spLocks noChangeArrowheads="1" noChangeShapeType="1" noTextEdit="1"/>
          </p:cNvSpPr>
          <p:nvPr/>
        </p:nvSpPr>
        <p:spPr bwMode="auto">
          <a:xfrm>
            <a:off x="1905000" y="622300"/>
            <a:ext cx="4876800" cy="11207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 smtClean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再读探究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641350" y="3810000"/>
            <a:ext cx="82042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/>
              <a:t>       答：这是以小见大的手法。这支戟与古代战争有联系，</a:t>
            </a:r>
            <a:endParaRPr lang="zh-CN" altLang="en-US" sz="2400" b="1"/>
          </a:p>
          <a:p>
            <a:pPr eaLnBrk="1" hangingPunct="1"/>
            <a:r>
              <a:rPr lang="zh-CN" altLang="en-US" sz="2400" b="1"/>
              <a:t>先写他能很自然的引起后文对历史的咏叹。由此点出此</a:t>
            </a:r>
            <a:endParaRPr lang="zh-CN" altLang="en-US" sz="2400" b="1"/>
          </a:p>
          <a:p>
            <a:pPr eaLnBrk="1" hangingPunct="1"/>
            <a:r>
              <a:rPr lang="zh-CN" altLang="en-US" sz="2400" b="1"/>
              <a:t>地曾有过历史风云。</a:t>
            </a:r>
            <a:endParaRPr lang="zh-CN" altLang="en-US" sz="2400" b="1"/>
          </a:p>
        </p:txBody>
      </p:sp>
      <p:pic>
        <p:nvPicPr>
          <p:cNvPr id="1025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41000" y="117475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2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9" descr="古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899592" y="1628800"/>
            <a:ext cx="7366119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诗人是怎样评价赤壁之战的？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5536" y="2420888"/>
            <a:ext cx="8392041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——赤壁之战周瑜的胜利，是借助东</a:t>
            </a:r>
            <a:endParaRPr lang="zh-CN" altLang="en-US" sz="400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风而已，有很大的偶然性，否则就是</a:t>
            </a:r>
            <a:endParaRPr lang="zh-CN" altLang="en-US" sz="400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相反的结果。诗人不以成败论英雄。</a:t>
            </a:r>
            <a:endParaRPr lang="zh-CN" altLang="en-US" sz="400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827584" y="4293096"/>
            <a:ext cx="7776864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00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前后两句在表达上有什么不同？有什</a:t>
            </a:r>
            <a:r>
              <a:rPr lang="zh-CN" altLang="en-US" sz="4000" smtClean="0">
                <a:latin typeface="楷体_GB2312" pitchFamily="49" charset="-122"/>
                <a:ea typeface="楷体_GB2312" pitchFamily="49" charset="-122"/>
              </a:rPr>
              <a:t>么内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在联系？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39552" y="5534561"/>
            <a:ext cx="78486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A50021"/>
                </a:solidFill>
                <a:latin typeface="Times New Roman" panose="02020603050405020304" pitchFamily="18" charset="0"/>
                <a:ea typeface="楷体_GB2312" pitchFamily="49" charset="-122"/>
              </a:rPr>
              <a:t>前两句是叙事，后两句是议论。由叙事引发议论。</a:t>
            </a:r>
            <a:endParaRPr lang="zh-CN" altLang="en-US" sz="4000">
              <a:solidFill>
                <a:srgbClr val="A5002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WordArt 13"/>
          <p:cNvSpPr>
            <a:spLocks noChangeArrowheads="1" noChangeShapeType="1" noTextEdit="1"/>
          </p:cNvSpPr>
          <p:nvPr/>
        </p:nvSpPr>
        <p:spPr bwMode="auto">
          <a:xfrm>
            <a:off x="899592" y="404664"/>
            <a:ext cx="4876800" cy="11207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 smtClean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再读探究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赤壁_课件1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73</Paragraphs>
  <Slides>16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4">
      <vt:lpstr>Arial</vt:lpstr>
      <vt:lpstr>宋体</vt:lpstr>
      <vt:lpstr>Calibri</vt:lpstr>
      <vt:lpstr>楷体</vt:lpstr>
      <vt:lpstr>华文中宋</vt:lpstr>
      <vt:lpstr>Times New Roman</vt:lpstr>
      <vt:lpstr>楷体_GB2312</vt:lpstr>
      <vt:lpstr>赤壁_课件1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2021-01-08T08:46:02.243</cp:lastPrinted>
  <dcterms:created xsi:type="dcterms:W3CDTF">2021-01-08T08:46:02Z</dcterms:created>
  <dcterms:modified xsi:type="dcterms:W3CDTF">2021-01-08T00:46:02Z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