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heme/theme2.xml" ContentType="application/vnd.openxmlformats-officedocument.them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heme/theme3.xml" ContentType="application/vnd.openxmlformats-officedocument.them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1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2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3.xml" ContentType="application/vnd.openxmlformats-officedocument.presentationml.notesSlide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notesSlides/notesSlide4.xml" ContentType="application/vnd.openxmlformats-officedocument.presentationml.notesSlide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notesSlides/notesSlide5.xml" ContentType="application/vnd.openxmlformats-officedocument.presentationml.notesSlide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notesSlides/notesSlide6.xml" ContentType="application/vnd.openxmlformats-officedocument.presentationml.notesSlide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notesSlides/notesSlide7.xml" ContentType="application/vnd.openxmlformats-officedocument.presentationml.notesSlide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7" r:id="rId2"/>
    <p:sldId id="957" r:id="rId3"/>
    <p:sldId id="612" r:id="rId4"/>
    <p:sldId id="613" r:id="rId5"/>
    <p:sldId id="627" r:id="rId6"/>
    <p:sldId id="628" r:id="rId7"/>
    <p:sldId id="615" r:id="rId8"/>
    <p:sldId id="364" r:id="rId9"/>
    <p:sldId id="616" r:id="rId10"/>
    <p:sldId id="629" r:id="rId11"/>
    <p:sldId id="618" r:id="rId12"/>
    <p:sldId id="631" r:id="rId13"/>
    <p:sldId id="630" r:id="rId14"/>
    <p:sldId id="620" r:id="rId15"/>
    <p:sldId id="621" r:id="rId16"/>
    <p:sldId id="617" r:id="rId17"/>
    <p:sldId id="632" r:id="rId18"/>
    <p:sldId id="633" r:id="rId19"/>
    <p:sldId id="634" r:id="rId20"/>
    <p:sldId id="624" r:id="rId21"/>
    <p:sldId id="626" r:id="rId22"/>
    <p:sldId id="1064" r:id="rId23"/>
    <p:sldId id="625" r:id="rId24"/>
    <p:sldId id="777" r:id="rId25"/>
    <p:sldId id="776" r:id="rId26"/>
    <p:sldId id="1042" r:id="rId27"/>
    <p:sldId id="1043" r:id="rId28"/>
    <p:sldId id="1044" r:id="rId29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永宾" initials="李永宾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4" autoAdjust="0"/>
    <p:restoredTop sz="94660"/>
  </p:normalViewPr>
  <p:slideViewPr>
    <p:cSldViewPr>
      <p:cViewPr varScale="1">
        <p:scale>
          <a:sx n="84" d="100"/>
          <a:sy n="84" d="100"/>
        </p:scale>
        <p:origin x="-84" y="-4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heme" Target="../theme/theme3.xml"/><Relationship Id="rId5" Type="http://schemas.openxmlformats.org/officeDocument/2006/relationships/tags" Target="../tags/tag70.xml"/><Relationship Id="rId4" Type="http://schemas.openxmlformats.org/officeDocument/2006/relationships/tags" Target="../tags/tag6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39276-F692-4FB5-960D-6ECED991B84A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CD3F43-125C-4622-81C3-731234AE2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0822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2" Type="http://schemas.openxmlformats.org/officeDocument/2006/relationships/tags" Target="../tags/tag61.xml"/><Relationship Id="rId1" Type="http://schemas.openxmlformats.org/officeDocument/2006/relationships/theme" Target="../theme/theme2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7A8007-5084-48F5-A51F-5EF90EA8CCEE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7B74BD-509B-4AE4-98A9-8EA600F96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018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slide" Target="../slides/slide1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5" Type="http://schemas.openxmlformats.org/officeDocument/2006/relationships/slide" Target="../slides/slide2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5" Type="http://schemas.openxmlformats.org/officeDocument/2006/relationships/slide" Target="../slides/slide22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" Type="http://schemas.openxmlformats.org/officeDocument/2006/relationships/tags" Target="../tags/tag264.xml"/><Relationship Id="rId5" Type="http://schemas.openxmlformats.org/officeDocument/2006/relationships/slide" Target="../slides/slide26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" Type="http://schemas.openxmlformats.org/officeDocument/2006/relationships/tags" Target="../tags/tag269.xml"/><Relationship Id="rId5" Type="http://schemas.openxmlformats.org/officeDocument/2006/relationships/slide" Target="../slides/slide27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" Type="http://schemas.openxmlformats.org/officeDocument/2006/relationships/tags" Target="../tags/tag275.xml"/><Relationship Id="rId5" Type="http://schemas.openxmlformats.org/officeDocument/2006/relationships/slide" Target="../slides/slide28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477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954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808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138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>
            <a:extLst>
              <a:ext uri="{FF2B5EF4-FFF2-40B4-BE49-F238E27FC236}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3A084D9-F486-4E62-AC6B-E5F076D9F4A3}"/>
              </a:ext>
            </a:extLst>
          </p:cNvPr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>
          <a:ln algn="ctr"/>
        </p:spPr>
      </p:sp>
      <p:sp>
        <p:nvSpPr>
          <p:cNvPr id="38915" name="备注占位符 2">
            <a:extLst>
              <a:ext uri="{FF2B5EF4-FFF2-40B4-BE49-F238E27FC236}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BA84E50-0890-4F27-A732-AFA81A32E3E5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8916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E848E44-9B36-4AAD-93F5-F480F0587FED}"/>
              </a:ext>
            </a:extLst>
          </p:cNvPr>
          <p:cNvSpPr>
            <a:spLocks noGrp="1" noChangeArrowheads="1"/>
          </p:cNvSpPr>
          <p:nvPr>
            <p:custDataLst>
              <p:tags r:id="rId3"/>
            </p:custDataLst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 eaLnBrk="1" hangingPunct="1">
              <a:buSzTx/>
            </a:pPr>
            <a:fld id="{37288CE9-E26E-4845-B8EF-A225D169E231}" type="slidenum">
              <a:rPr lang="zh-CN" altLang="en-US" sz="1200" b="0"/>
              <a:pPr algn="r" eaLnBrk="1" hangingPunct="1">
                <a:buSzTx/>
              </a:pPr>
              <a:t>26</a:t>
            </a:fld>
            <a:endParaRPr lang="zh-CN" altLang="en-US" sz="1200" b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>
            <a:extLst>
              <a:ext uri="{FF2B5EF4-FFF2-40B4-BE49-F238E27FC236}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8820B14-5EAB-4DAB-8765-E3409F1BCF5E}"/>
              </a:ext>
            </a:extLst>
          </p:cNvPr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>
          <a:ln algn="ctr"/>
        </p:spPr>
      </p:sp>
      <p:sp>
        <p:nvSpPr>
          <p:cNvPr id="40963" name="备注占位符 2">
            <a:extLst>
              <a:ext uri="{FF2B5EF4-FFF2-40B4-BE49-F238E27FC236}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50C53F7-1B01-4B64-A8C1-B66FFA354857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096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6DB01F5-F22E-4CBD-BFCF-6E8DC2EDAE71}"/>
              </a:ext>
            </a:extLst>
          </p:cNvPr>
          <p:cNvSpPr>
            <a:spLocks noGrp="1" noChangeArrowheads="1"/>
          </p:cNvSpPr>
          <p:nvPr>
            <p:custDataLst>
              <p:tags r:id="rId3"/>
            </p:custDataLst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 eaLnBrk="1" hangingPunct="1">
              <a:buSzTx/>
            </a:pPr>
            <a:fld id="{9993F537-3E8B-4B93-BB55-E56A14195671}" type="slidenum">
              <a:rPr lang="zh-CN" altLang="en-US" sz="1200" b="0"/>
              <a:pPr algn="r" eaLnBrk="1" hangingPunct="1">
                <a:buSzTx/>
              </a:pPr>
              <a:t>27</a:t>
            </a:fld>
            <a:endParaRPr lang="zh-CN" altLang="en-US" sz="1200" b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>
            <a:extLst>
              <a:ext uri="{FF2B5EF4-FFF2-40B4-BE49-F238E27FC236}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1DF882B-C8A9-42CC-97F1-BA690394ABC9}"/>
              </a:ext>
            </a:extLst>
          </p:cNvPr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>
          <a:ln algn="ctr"/>
        </p:spPr>
      </p:sp>
      <p:sp>
        <p:nvSpPr>
          <p:cNvPr id="43011" name="备注占位符 2">
            <a:extLst>
              <a:ext uri="{FF2B5EF4-FFF2-40B4-BE49-F238E27FC236}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F629F58-3B8A-4F43-8440-516A63F20629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3012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59ECFE0-BBAB-40DA-BF97-81724DE5CFC5}"/>
              </a:ext>
            </a:extLst>
          </p:cNvPr>
          <p:cNvSpPr>
            <a:spLocks noGrp="1" noChangeArrowheads="1"/>
          </p:cNvSpPr>
          <p:nvPr>
            <p:custDataLst>
              <p:tags r:id="rId3"/>
            </p:custDataLst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 eaLnBrk="1" hangingPunct="1">
              <a:buSzTx/>
            </a:pPr>
            <a:fld id="{8969CDF3-7F95-4DDD-99BB-0052F4849BBE}" type="slidenum">
              <a:rPr lang="zh-CN" altLang="en-US" sz="1200" b="0"/>
              <a:pPr algn="r" eaLnBrk="1" hangingPunct="1">
                <a:buSzTx/>
              </a:pPr>
              <a:t>28</a:t>
            </a:fld>
            <a:endParaRPr lang="zh-CN" altLang="en-US" sz="1200" b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6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7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8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9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5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6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7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8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9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0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4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68144" y="2836058"/>
            <a:ext cx="3097842" cy="2075929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909BE4F-C879-4B9B-9424-B332BA11EEAC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8A0358F-A329-4786-8323-9B307642E72B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135900" y="135000"/>
            <a:ext cx="8872200" cy="4873500"/>
          </a:xfrm>
          <a:prstGeom prst="rect">
            <a:avLst/>
          </a:prstGeom>
          <a:solidFill>
            <a:srgbClr val="F0E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2495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8680" y="2112502"/>
            <a:ext cx="5486654" cy="980456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628680" y="3092958"/>
            <a:ext cx="5486654" cy="569738"/>
          </a:xfrm>
        </p:spPr>
        <p:txBody>
          <a:bodyPr/>
          <a:lstStyle>
            <a:lvl1pPr marL="0" indent="0" algn="ctr">
              <a:buNone/>
              <a:defRPr sz="1575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43054" y="1659636"/>
            <a:ext cx="5104874" cy="972836"/>
          </a:xfrm>
        </p:spPr>
        <p:txBody>
          <a:bodyPr anchor="ctr" anchorCtr="0"/>
          <a:lstStyle>
            <a:lvl1pPr algn="ctr">
              <a:defRPr sz="337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8650" y="1563862"/>
            <a:ext cx="5486400" cy="980456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2021-11-12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628650" y="2544318"/>
            <a:ext cx="5486400" cy="5697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28650" y="857251"/>
            <a:ext cx="7886700" cy="37754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3429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t>2021-11-12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28650" y="1563862"/>
            <a:ext cx="5486400" cy="980456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再 见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7" Type="http://schemas.openxmlformats.org/officeDocument/2006/relationships/image" Target="../media/image2.jpeg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3.xml"/><Relationship Id="rId4" Type="http://schemas.openxmlformats.org/officeDocument/2006/relationships/tags" Target="../tags/tag7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slideLayout" Target="../slideLayouts/slideLayout31.xml"/><Relationship Id="rId5" Type="http://schemas.openxmlformats.org/officeDocument/2006/relationships/tags" Target="../tags/tag149.xml"/><Relationship Id="rId4" Type="http://schemas.openxmlformats.org/officeDocument/2006/relationships/tags" Target="../tags/tag14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3" Type="http://schemas.openxmlformats.org/officeDocument/2006/relationships/tags" Target="../tags/tag152.xml"/><Relationship Id="rId7" Type="http://schemas.openxmlformats.org/officeDocument/2006/relationships/tags" Target="../tags/tag156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11" Type="http://schemas.openxmlformats.org/officeDocument/2006/relationships/slideLayout" Target="../slideLayouts/slideLayout31.xml"/><Relationship Id="rId5" Type="http://schemas.openxmlformats.org/officeDocument/2006/relationships/tags" Target="../tags/tag154.xml"/><Relationship Id="rId10" Type="http://schemas.openxmlformats.org/officeDocument/2006/relationships/tags" Target="../tags/tag159.xml"/><Relationship Id="rId4" Type="http://schemas.openxmlformats.org/officeDocument/2006/relationships/tags" Target="../tags/tag153.xml"/><Relationship Id="rId9" Type="http://schemas.openxmlformats.org/officeDocument/2006/relationships/tags" Target="../tags/tag15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slideLayout" Target="../slideLayouts/slideLayout31.xml"/><Relationship Id="rId5" Type="http://schemas.openxmlformats.org/officeDocument/2006/relationships/tags" Target="../tags/tag164.xml"/><Relationship Id="rId4" Type="http://schemas.openxmlformats.org/officeDocument/2006/relationships/tags" Target="../tags/tag16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tags" Target="../tags/tag167.xml"/><Relationship Id="rId7" Type="http://schemas.openxmlformats.org/officeDocument/2006/relationships/tags" Target="../tags/tag171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tags" Target="../tags/tag174.xml"/><Relationship Id="rId7" Type="http://schemas.openxmlformats.org/officeDocument/2006/relationships/slideLayout" Target="../slideLayouts/slideLayout31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80.xml"/><Relationship Id="rId7" Type="http://schemas.openxmlformats.org/officeDocument/2006/relationships/image" Target="../media/image9.jpeg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6" Type="http://schemas.openxmlformats.org/officeDocument/2006/relationships/slideLayout" Target="../slideLayouts/slideLayout31.xml"/><Relationship Id="rId5" Type="http://schemas.openxmlformats.org/officeDocument/2006/relationships/tags" Target="../tags/tag182.xml"/><Relationship Id="rId4" Type="http://schemas.openxmlformats.org/officeDocument/2006/relationships/tags" Target="../tags/tag18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6" Type="http://schemas.openxmlformats.org/officeDocument/2006/relationships/slideLayout" Target="../slideLayouts/slideLayout31.xml"/><Relationship Id="rId5" Type="http://schemas.openxmlformats.org/officeDocument/2006/relationships/tags" Target="../tags/tag187.xml"/><Relationship Id="rId4" Type="http://schemas.openxmlformats.org/officeDocument/2006/relationships/tags" Target="../tags/tag18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95.xml"/><Relationship Id="rId3" Type="http://schemas.openxmlformats.org/officeDocument/2006/relationships/tags" Target="../tags/tag190.xml"/><Relationship Id="rId7" Type="http://schemas.openxmlformats.org/officeDocument/2006/relationships/tags" Target="../tags/tag194.xml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6" Type="http://schemas.openxmlformats.org/officeDocument/2006/relationships/tags" Target="../tags/tag193.xml"/><Relationship Id="rId5" Type="http://schemas.openxmlformats.org/officeDocument/2006/relationships/tags" Target="../tags/tag192.xml"/><Relationship Id="rId4" Type="http://schemas.openxmlformats.org/officeDocument/2006/relationships/tags" Target="../tags/tag191.xml"/><Relationship Id="rId9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03.xml"/><Relationship Id="rId3" Type="http://schemas.openxmlformats.org/officeDocument/2006/relationships/tags" Target="../tags/tag198.xml"/><Relationship Id="rId7" Type="http://schemas.openxmlformats.org/officeDocument/2006/relationships/tags" Target="../tags/tag202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tags" Target="../tags/tag201.xml"/><Relationship Id="rId11" Type="http://schemas.openxmlformats.org/officeDocument/2006/relationships/image" Target="../media/image10.png"/><Relationship Id="rId5" Type="http://schemas.openxmlformats.org/officeDocument/2006/relationships/tags" Target="../tags/tag200.xml"/><Relationship Id="rId10" Type="http://schemas.openxmlformats.org/officeDocument/2006/relationships/slideLayout" Target="../slideLayouts/slideLayout31.xml"/><Relationship Id="rId4" Type="http://schemas.openxmlformats.org/officeDocument/2006/relationships/tags" Target="../tags/tag199.xml"/><Relationship Id="rId9" Type="http://schemas.openxmlformats.org/officeDocument/2006/relationships/tags" Target="../tags/tag20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12.xml"/><Relationship Id="rId3" Type="http://schemas.openxmlformats.org/officeDocument/2006/relationships/tags" Target="../tags/tag207.xml"/><Relationship Id="rId7" Type="http://schemas.openxmlformats.org/officeDocument/2006/relationships/tags" Target="../tags/tag211.xml"/><Relationship Id="rId12" Type="http://schemas.openxmlformats.org/officeDocument/2006/relationships/image" Target="../media/image12.png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tags" Target="../tags/tag210.xml"/><Relationship Id="rId11" Type="http://schemas.openxmlformats.org/officeDocument/2006/relationships/image" Target="../media/image11.png"/><Relationship Id="rId5" Type="http://schemas.openxmlformats.org/officeDocument/2006/relationships/tags" Target="../tags/tag209.xml"/><Relationship Id="rId10" Type="http://schemas.openxmlformats.org/officeDocument/2006/relationships/slideLayout" Target="../slideLayouts/slideLayout31.xml"/><Relationship Id="rId4" Type="http://schemas.openxmlformats.org/officeDocument/2006/relationships/tags" Target="../tags/tag208.xml"/><Relationship Id="rId9" Type="http://schemas.openxmlformats.org/officeDocument/2006/relationships/tags" Target="../tags/tag2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80.xml"/><Relationship Id="rId7" Type="http://schemas.openxmlformats.org/officeDocument/2006/relationships/slideLayout" Target="../slideLayouts/slideLayout33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9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21.xml"/><Relationship Id="rId13" Type="http://schemas.openxmlformats.org/officeDocument/2006/relationships/tags" Target="../tags/tag226.xml"/><Relationship Id="rId18" Type="http://schemas.openxmlformats.org/officeDocument/2006/relationships/slideLayout" Target="../slideLayouts/slideLayout31.xml"/><Relationship Id="rId3" Type="http://schemas.openxmlformats.org/officeDocument/2006/relationships/tags" Target="../tags/tag216.xml"/><Relationship Id="rId7" Type="http://schemas.openxmlformats.org/officeDocument/2006/relationships/tags" Target="../tags/tag220.xml"/><Relationship Id="rId12" Type="http://schemas.openxmlformats.org/officeDocument/2006/relationships/tags" Target="../tags/tag225.xml"/><Relationship Id="rId17" Type="http://schemas.openxmlformats.org/officeDocument/2006/relationships/tags" Target="../tags/tag230.xml"/><Relationship Id="rId2" Type="http://schemas.openxmlformats.org/officeDocument/2006/relationships/tags" Target="../tags/tag215.xml"/><Relationship Id="rId16" Type="http://schemas.openxmlformats.org/officeDocument/2006/relationships/tags" Target="../tags/tag229.xml"/><Relationship Id="rId1" Type="http://schemas.openxmlformats.org/officeDocument/2006/relationships/tags" Target="../tags/tag214.xml"/><Relationship Id="rId6" Type="http://schemas.openxmlformats.org/officeDocument/2006/relationships/tags" Target="../tags/tag219.xml"/><Relationship Id="rId11" Type="http://schemas.openxmlformats.org/officeDocument/2006/relationships/tags" Target="../tags/tag224.xml"/><Relationship Id="rId5" Type="http://schemas.openxmlformats.org/officeDocument/2006/relationships/tags" Target="../tags/tag218.xml"/><Relationship Id="rId15" Type="http://schemas.openxmlformats.org/officeDocument/2006/relationships/tags" Target="../tags/tag228.xml"/><Relationship Id="rId10" Type="http://schemas.openxmlformats.org/officeDocument/2006/relationships/tags" Target="../tags/tag223.xml"/><Relationship Id="rId19" Type="http://schemas.openxmlformats.org/officeDocument/2006/relationships/audio" Target="../media/audio1.wav"/><Relationship Id="rId4" Type="http://schemas.openxmlformats.org/officeDocument/2006/relationships/tags" Target="../tags/tag217.xml"/><Relationship Id="rId9" Type="http://schemas.openxmlformats.org/officeDocument/2006/relationships/tags" Target="../tags/tag222.xml"/><Relationship Id="rId14" Type="http://schemas.openxmlformats.org/officeDocument/2006/relationships/tags" Target="../tags/tag2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6" Type="http://schemas.openxmlformats.org/officeDocument/2006/relationships/image" Target="../media/image3.jpeg"/><Relationship Id="rId5" Type="http://schemas.openxmlformats.org/officeDocument/2006/relationships/audio" Target="../media/audio2.wav"/><Relationship Id="rId4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41.xml"/><Relationship Id="rId3" Type="http://schemas.openxmlformats.org/officeDocument/2006/relationships/tags" Target="../tags/tag236.xml"/><Relationship Id="rId7" Type="http://schemas.openxmlformats.org/officeDocument/2006/relationships/tags" Target="../tags/tag240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tags" Target="../tags/tag239.xml"/><Relationship Id="rId11" Type="http://schemas.openxmlformats.org/officeDocument/2006/relationships/notesSlide" Target="../notesSlides/notesSlide4.xml"/><Relationship Id="rId5" Type="http://schemas.openxmlformats.org/officeDocument/2006/relationships/tags" Target="../tags/tag238.xml"/><Relationship Id="rId10" Type="http://schemas.openxmlformats.org/officeDocument/2006/relationships/slideLayout" Target="../slideLayouts/slideLayout33.xml"/><Relationship Id="rId4" Type="http://schemas.openxmlformats.org/officeDocument/2006/relationships/tags" Target="../tags/tag237.xml"/><Relationship Id="rId9" Type="http://schemas.openxmlformats.org/officeDocument/2006/relationships/tags" Target="../tags/tag24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48.xml"/><Relationship Id="rId2" Type="http://schemas.openxmlformats.org/officeDocument/2006/relationships/tags" Target="../tags/tag247.xml"/><Relationship Id="rId1" Type="http://schemas.openxmlformats.org/officeDocument/2006/relationships/tags" Target="../tags/tag246.xml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31.xml"/><Relationship Id="rId4" Type="http://schemas.openxmlformats.org/officeDocument/2006/relationships/tags" Target="../tags/tag24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252.xml"/><Relationship Id="rId7" Type="http://schemas.openxmlformats.org/officeDocument/2006/relationships/slideLayout" Target="../slideLayouts/slideLayout32.xml"/><Relationship Id="rId2" Type="http://schemas.openxmlformats.org/officeDocument/2006/relationships/tags" Target="../tags/tag251.xml"/><Relationship Id="rId1" Type="http://schemas.openxmlformats.org/officeDocument/2006/relationships/tags" Target="../tags/tag250.xml"/><Relationship Id="rId6" Type="http://schemas.openxmlformats.org/officeDocument/2006/relationships/tags" Target="../tags/tag255.xml"/><Relationship Id="rId5" Type="http://schemas.openxmlformats.org/officeDocument/2006/relationships/tags" Target="../tags/tag254.xml"/><Relationship Id="rId4" Type="http://schemas.openxmlformats.org/officeDocument/2006/relationships/tags" Target="../tags/tag25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258.xml"/><Relationship Id="rId7" Type="http://schemas.openxmlformats.org/officeDocument/2006/relationships/slideLayout" Target="../slideLayouts/slideLayout32.xml"/><Relationship Id="rId2" Type="http://schemas.openxmlformats.org/officeDocument/2006/relationships/tags" Target="../tags/tag257.xml"/><Relationship Id="rId1" Type="http://schemas.openxmlformats.org/officeDocument/2006/relationships/tags" Target="../tags/tag256.xml"/><Relationship Id="rId6" Type="http://schemas.openxmlformats.org/officeDocument/2006/relationships/tags" Target="../tags/tag261.xml"/><Relationship Id="rId5" Type="http://schemas.openxmlformats.org/officeDocument/2006/relationships/tags" Target="../tags/tag260.xml"/><Relationship Id="rId4" Type="http://schemas.openxmlformats.org/officeDocument/2006/relationships/tags" Target="../tags/tag25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63.xml"/><Relationship Id="rId7" Type="http://schemas.openxmlformats.org/officeDocument/2006/relationships/image" Target="../media/image15.emf"/><Relationship Id="rId2" Type="http://schemas.openxmlformats.org/officeDocument/2006/relationships/tags" Target="../tags/tag26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268.xml"/><Relationship Id="rId7" Type="http://schemas.openxmlformats.org/officeDocument/2006/relationships/image" Target="../media/image16.emf"/><Relationship Id="rId2" Type="http://schemas.openxmlformats.org/officeDocument/2006/relationships/tags" Target="../tags/tag26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tags" Target="../tags/tag273.xml"/><Relationship Id="rId7" Type="http://schemas.openxmlformats.org/officeDocument/2006/relationships/oleObject" Target="../embeddings/oleObject3.bin"/><Relationship Id="rId2" Type="http://schemas.openxmlformats.org/officeDocument/2006/relationships/tags" Target="../tags/tag272.xml"/><Relationship Id="rId1" Type="http://schemas.openxmlformats.org/officeDocument/2006/relationships/vmlDrawing" Target="../drawings/vmlDrawing3.v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32.xml"/><Relationship Id="rId4" Type="http://schemas.openxmlformats.org/officeDocument/2006/relationships/tags" Target="../tags/tag274.xml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89.xml"/><Relationship Id="rId7" Type="http://schemas.openxmlformats.org/officeDocument/2006/relationships/tags" Target="../tags/tag93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13" Type="http://schemas.openxmlformats.org/officeDocument/2006/relationships/slideLayout" Target="../slideLayouts/slideLayout31.xml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12" Type="http://schemas.openxmlformats.org/officeDocument/2006/relationships/tags" Target="../tags/tag108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11" Type="http://schemas.openxmlformats.org/officeDocument/2006/relationships/tags" Target="../tags/tag107.xml"/><Relationship Id="rId5" Type="http://schemas.openxmlformats.org/officeDocument/2006/relationships/tags" Target="../tags/tag101.xml"/><Relationship Id="rId15" Type="http://schemas.openxmlformats.org/officeDocument/2006/relationships/image" Target="../media/image6.jpeg"/><Relationship Id="rId10" Type="http://schemas.openxmlformats.org/officeDocument/2006/relationships/tags" Target="../tags/tag106.xml"/><Relationship Id="rId4" Type="http://schemas.openxmlformats.org/officeDocument/2006/relationships/tags" Target="../tags/tag100.xml"/><Relationship Id="rId9" Type="http://schemas.openxmlformats.org/officeDocument/2006/relationships/tags" Target="../tags/tag105.xml"/><Relationship Id="rId1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16.xml"/><Relationship Id="rId13" Type="http://schemas.openxmlformats.org/officeDocument/2006/relationships/tags" Target="../tags/tag121.xml"/><Relationship Id="rId18" Type="http://schemas.openxmlformats.org/officeDocument/2006/relationships/tags" Target="../tags/tag126.xml"/><Relationship Id="rId3" Type="http://schemas.openxmlformats.org/officeDocument/2006/relationships/tags" Target="../tags/tag111.xml"/><Relationship Id="rId21" Type="http://schemas.openxmlformats.org/officeDocument/2006/relationships/image" Target="../media/image5.png"/><Relationship Id="rId7" Type="http://schemas.openxmlformats.org/officeDocument/2006/relationships/tags" Target="../tags/tag115.xml"/><Relationship Id="rId12" Type="http://schemas.openxmlformats.org/officeDocument/2006/relationships/tags" Target="../tags/tag120.xml"/><Relationship Id="rId17" Type="http://schemas.openxmlformats.org/officeDocument/2006/relationships/tags" Target="../tags/tag125.xml"/><Relationship Id="rId2" Type="http://schemas.openxmlformats.org/officeDocument/2006/relationships/tags" Target="../tags/tag110.xml"/><Relationship Id="rId16" Type="http://schemas.openxmlformats.org/officeDocument/2006/relationships/tags" Target="../tags/tag124.xml"/><Relationship Id="rId20" Type="http://schemas.openxmlformats.org/officeDocument/2006/relationships/slideLayout" Target="../slideLayouts/slideLayout31.xml"/><Relationship Id="rId1" Type="http://schemas.openxmlformats.org/officeDocument/2006/relationships/tags" Target="../tags/tag109.xml"/><Relationship Id="rId6" Type="http://schemas.openxmlformats.org/officeDocument/2006/relationships/tags" Target="../tags/tag114.xml"/><Relationship Id="rId11" Type="http://schemas.openxmlformats.org/officeDocument/2006/relationships/tags" Target="../tags/tag119.xml"/><Relationship Id="rId5" Type="http://schemas.openxmlformats.org/officeDocument/2006/relationships/tags" Target="../tags/tag113.xml"/><Relationship Id="rId15" Type="http://schemas.openxmlformats.org/officeDocument/2006/relationships/tags" Target="../tags/tag123.xml"/><Relationship Id="rId10" Type="http://schemas.openxmlformats.org/officeDocument/2006/relationships/tags" Target="../tags/tag118.xml"/><Relationship Id="rId19" Type="http://schemas.openxmlformats.org/officeDocument/2006/relationships/tags" Target="../tags/tag127.xml"/><Relationship Id="rId4" Type="http://schemas.openxmlformats.org/officeDocument/2006/relationships/tags" Target="../tags/tag112.xml"/><Relationship Id="rId9" Type="http://schemas.openxmlformats.org/officeDocument/2006/relationships/tags" Target="../tags/tag117.xml"/><Relationship Id="rId14" Type="http://schemas.openxmlformats.org/officeDocument/2006/relationships/tags" Target="../tags/tag122.xml"/><Relationship Id="rId2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132.xml"/><Relationship Id="rId7" Type="http://schemas.openxmlformats.org/officeDocument/2006/relationships/slideLayout" Target="../slideLayouts/slideLayout33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41.xml"/><Relationship Id="rId7" Type="http://schemas.openxmlformats.org/officeDocument/2006/relationships/slideLayout" Target="../slideLayouts/slideLayout31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5"/>
          <p:cNvSpPr/>
          <p:nvPr>
            <p:custDataLst>
              <p:tags r:id="rId1"/>
            </p:custDataLst>
          </p:nvPr>
        </p:nvSpPr>
        <p:spPr bwMode="auto">
          <a:xfrm rot="10800000">
            <a:off x="139819" y="1303250"/>
            <a:ext cx="3857879" cy="1907011"/>
          </a:xfrm>
          <a:custGeom>
            <a:avLst/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14" name="TextBox 2088"/>
          <p:cNvSpPr txBox="1"/>
          <p:nvPr>
            <p:custDataLst>
              <p:tags r:id="rId2"/>
            </p:custDataLst>
          </p:nvPr>
        </p:nvSpPr>
        <p:spPr>
          <a:xfrm>
            <a:off x="710488" y="2191905"/>
            <a:ext cx="30893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致大海</a:t>
            </a:r>
          </a:p>
        </p:txBody>
      </p:sp>
      <p:sp>
        <p:nvSpPr>
          <p:cNvPr id="16" name="TextBox 2089"/>
          <p:cNvSpPr txBox="1"/>
          <p:nvPr>
            <p:custDataLst>
              <p:tags r:id="rId3"/>
            </p:custDataLst>
          </p:nvPr>
        </p:nvSpPr>
        <p:spPr>
          <a:xfrm>
            <a:off x="308166" y="1473817"/>
            <a:ext cx="54284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部编版高中语文选择性必修中册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2F82427-3A98-4C78-8CAD-7BCD7E616B9C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3885685" y="926829"/>
            <a:ext cx="5118497" cy="2530154"/>
          </a:xfrm>
          <a:custGeom>
            <a:avLst/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472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25384" y="1109673"/>
            <a:ext cx="3077998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ea typeface="黑体" panose="02010609060101010101" pitchFamily="49" charset="-122"/>
              </a:rPr>
              <a:t>一、</a:t>
            </a:r>
            <a:r>
              <a:rPr lang="en-US" altLang="zh-CN" sz="1800">
                <a:ea typeface="黑体" panose="02010609060101010101" pitchFamily="49" charset="-122"/>
              </a:rPr>
              <a:t>1—2 </a:t>
            </a:r>
            <a:r>
              <a:rPr lang="zh-CN" altLang="en-US" sz="1800">
                <a:ea typeface="黑体" panose="02010609060101010101" pitchFamily="49" charset="-122"/>
              </a:rPr>
              <a:t>诗人与大海告别</a:t>
            </a:r>
            <a:endParaRPr lang="en-US" altLang="zh-CN" sz="1800">
              <a:ea typeface="黑体" panose="02010609060101010101" pitchFamily="49" charset="-122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理解诗意</a:t>
            </a:r>
          </a:p>
        </p:txBody>
      </p:sp>
      <p:sp>
        <p:nvSpPr>
          <p:cNvPr id="4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24098" y="1694810"/>
            <a:ext cx="4032448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>
                <a:ea typeface="黑体" panose="02010609060101010101" pitchFamily="49" charset="-122"/>
              </a:rPr>
              <a:t> </a:t>
            </a:r>
            <a:r>
              <a:rPr lang="zh-CN" altLang="en-US" sz="1800">
                <a:ea typeface="黑体" panose="02010609060101010101" pitchFamily="49" charset="-122"/>
              </a:rPr>
              <a:t>二、</a:t>
            </a:r>
            <a:r>
              <a:rPr lang="en-US" altLang="zh-CN" sz="1800">
                <a:ea typeface="黑体" panose="02010609060101010101" pitchFamily="49" charset="-122"/>
              </a:rPr>
              <a:t>3—13 </a:t>
            </a:r>
            <a:r>
              <a:rPr lang="zh-CN" altLang="en-US" sz="1800">
                <a:ea typeface="黑体" panose="02010609060101010101" pitchFamily="49" charset="-122"/>
              </a:rPr>
              <a:t>诗人面对大海产生的联想</a:t>
            </a:r>
            <a:r>
              <a:rPr lang="en-US" altLang="zh-CN" sz="1800">
                <a:ea typeface="黑体" panose="02010609060101010101" pitchFamily="49" charset="-122"/>
              </a:rPr>
              <a:t> </a:t>
            </a:r>
            <a:endParaRPr lang="zh-CN" altLang="en-US" sz="1800">
              <a:ea typeface="黑体" panose="02010609060101010101" pitchFamily="49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03648" y="4081349"/>
            <a:ext cx="5760640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>
                <a:ea typeface="黑体" panose="02010609060101010101" pitchFamily="49" charset="-122"/>
              </a:rPr>
              <a:t> </a:t>
            </a:r>
            <a:r>
              <a:rPr lang="zh-CN" altLang="en-US" sz="1800">
                <a:ea typeface="黑体" panose="02010609060101010101" pitchFamily="49" charset="-122"/>
              </a:rPr>
              <a:t>三、</a:t>
            </a:r>
            <a:r>
              <a:rPr lang="en-US" altLang="zh-CN" sz="1800">
                <a:ea typeface="黑体" panose="02010609060101010101" pitchFamily="49" charset="-122"/>
              </a:rPr>
              <a:t>14—15 </a:t>
            </a:r>
            <a:r>
              <a:rPr lang="zh-CN" altLang="en-US" sz="1800">
                <a:ea typeface="黑体" panose="02010609060101010101" pitchFamily="49" charset="-122"/>
              </a:rPr>
              <a:t> 再次与大海告别，表达自己的信念</a:t>
            </a: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1043608" y="2244958"/>
            <a:ext cx="7056784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800">
                <a:ea typeface="黑体" panose="02010609060101010101" pitchFamily="49" charset="-122"/>
              </a:rPr>
              <a:t>1.</a:t>
            </a:r>
            <a:r>
              <a:rPr lang="zh-CN" altLang="en-US" sz="1800">
                <a:ea typeface="黑体" panose="02010609060101010101" pitchFamily="49" charset="-122"/>
              </a:rPr>
              <a:t>（</a:t>
            </a:r>
            <a:r>
              <a:rPr lang="en-US" altLang="zh-CN" sz="1800">
                <a:ea typeface="黑体" panose="02010609060101010101" pitchFamily="49" charset="-122"/>
              </a:rPr>
              <a:t>3—6</a:t>
            </a:r>
            <a:r>
              <a:rPr lang="zh-CN" altLang="en-US" sz="1800">
                <a:ea typeface="黑体" panose="02010609060101010101" pitchFamily="49" charset="-122"/>
              </a:rPr>
              <a:t>）写大海的自由奔放和无坚不摧的力量，表达诗人对自由的渴望。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1800">
                <a:ea typeface="黑体" panose="02010609060101010101" pitchFamily="49" charset="-122"/>
              </a:rPr>
              <a:t>2.</a:t>
            </a:r>
            <a:r>
              <a:rPr lang="zh-CN" altLang="en-US" sz="1800">
                <a:ea typeface="黑体" panose="02010609060101010101" pitchFamily="49" charset="-122"/>
              </a:rPr>
              <a:t>（</a:t>
            </a:r>
            <a:r>
              <a:rPr lang="en-US" altLang="zh-CN" sz="1800">
                <a:ea typeface="黑体" panose="02010609060101010101" pitchFamily="49" charset="-122"/>
              </a:rPr>
              <a:t>7—13</a:t>
            </a:r>
            <a:r>
              <a:rPr lang="zh-CN" altLang="en-US" sz="1800">
                <a:ea typeface="黑体" panose="02010609060101010101" pitchFamily="49" charset="-122"/>
              </a:rPr>
              <a:t>）热情赞颂拿破仑和拜伦为自由民主奋斗的精神，表达对自由民主的追求和向往。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18550" y="924889"/>
            <a:ext cx="4896543" cy="15696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ea typeface="黑体" panose="02010609060101010101" pitchFamily="49" charset="-122"/>
              </a:rPr>
              <a:t>从文中找出作者直接描写大海的词语，思考：</a:t>
            </a:r>
            <a:endParaRPr lang="en-US" altLang="zh-CN" sz="1600"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ea typeface="黑体" panose="02010609060101010101" pitchFamily="49" charset="-122"/>
              </a:rPr>
              <a:t>诗人眼中的大海有哪些特点？</a:t>
            </a:r>
            <a:endParaRPr lang="en-US" altLang="zh-CN" sz="1600"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ea typeface="黑体" panose="02010609060101010101" pitchFamily="49" charset="-122"/>
              </a:rPr>
              <a:t>诗人笔下的大海象征什么？</a:t>
            </a:r>
            <a:endParaRPr lang="en-US" altLang="zh-CN" sz="1600"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ea typeface="黑体" panose="02010609060101010101" pitchFamily="49" charset="-122"/>
              </a:rPr>
              <a:t>诗人表达了对大海怎样的感情？</a:t>
            </a: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品读诗歌</a:t>
            </a:r>
          </a:p>
        </p:txBody>
      </p:sp>
      <p:sp>
        <p:nvSpPr>
          <p:cNvPr id="4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50829" y="3222151"/>
            <a:ext cx="691276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>
                <a:ea typeface="黑体" panose="02010609060101010101" pitchFamily="49" charset="-122"/>
              </a:rPr>
              <a:t>              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“自由”“骄傲”“忧郁”“沉郁” “幽静” “阴沉”</a:t>
            </a:r>
            <a:b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       “任性”“反复无常”“无法控制” “深沉”“阴郁”</a:t>
            </a:r>
          </a:p>
        </p:txBody>
      </p:sp>
      <p:sp>
        <p:nvSpPr>
          <p:cNvPr id="5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51984" y="4317962"/>
            <a:ext cx="72296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  <a:ea typeface="黑体" panose="02010609060101010101" pitchFamily="49" charset="-122"/>
              </a:rPr>
              <a:t>作者对大海强烈的依恋、热爱、赞美和向往就是诗人追求自由精神的强烈愿望。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899592" y="1203598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任务一</a:t>
            </a: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3159050" y="2709477"/>
            <a:ext cx="21023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>
                <a:solidFill>
                  <a:srgbClr val="FF0000"/>
                </a:solidFill>
                <a:ea typeface="黑体" panose="02010609060101010101" pitchFamily="49" charset="-122"/>
              </a:rPr>
              <a:t> 自由展示自己的性格</a:t>
            </a:r>
            <a:endParaRPr lang="zh-CN" altLang="en-US" sz="1600"/>
          </a:p>
        </p:txBody>
      </p:sp>
      <p:sp>
        <p:nvSpPr>
          <p:cNvPr id="9" name="圆角矩形 8"/>
          <p:cNvSpPr/>
          <p:nvPr>
            <p:custDataLst>
              <p:tags r:id="rId7"/>
            </p:custDataLst>
          </p:nvPr>
        </p:nvSpPr>
        <p:spPr>
          <a:xfrm>
            <a:off x="1010137" y="3331073"/>
            <a:ext cx="787022" cy="4458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大海</a:t>
            </a:r>
          </a:p>
        </p:txBody>
      </p:sp>
      <p:sp>
        <p:nvSpPr>
          <p:cNvPr id="10" name="圆角右箭头 9"/>
          <p:cNvSpPr/>
          <p:nvPr>
            <p:custDataLst>
              <p:tags r:id="rId8"/>
            </p:custDataLst>
          </p:nvPr>
        </p:nvSpPr>
        <p:spPr>
          <a:xfrm>
            <a:off x="1430858" y="2828240"/>
            <a:ext cx="1728192" cy="411743"/>
          </a:xfrm>
          <a:prstGeom prst="bentArrow">
            <a:avLst>
              <a:gd name="adj1" fmla="val 7465"/>
              <a:gd name="adj2" fmla="val 17694"/>
              <a:gd name="adj3" fmla="val 29543"/>
              <a:gd name="adj4" fmla="val 70052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圆角右箭头 12"/>
          <p:cNvSpPr/>
          <p:nvPr>
            <p:custDataLst>
              <p:tags r:id="rId9"/>
            </p:custDataLst>
          </p:nvPr>
        </p:nvSpPr>
        <p:spPr>
          <a:xfrm rot="16200000" flipH="1" flipV="1">
            <a:off x="6481037" y="1519494"/>
            <a:ext cx="490028" cy="3174541"/>
          </a:xfrm>
          <a:prstGeom prst="bentArrow">
            <a:avLst>
              <a:gd name="adj1" fmla="val 8175"/>
              <a:gd name="adj2" fmla="val 14182"/>
              <a:gd name="adj3" fmla="val 25000"/>
              <a:gd name="adj4" fmla="val 32294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圆角矩形 15"/>
          <p:cNvSpPr/>
          <p:nvPr>
            <p:custDataLst>
              <p:tags r:id="rId10"/>
            </p:custDataLst>
          </p:nvPr>
        </p:nvSpPr>
        <p:spPr>
          <a:xfrm>
            <a:off x="7883580" y="3340398"/>
            <a:ext cx="859483" cy="628887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自由精神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47664" y="980693"/>
            <a:ext cx="7052170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ea typeface="黑体" panose="02010609060101010101" pitchFamily="49" charset="-122"/>
              </a:rPr>
              <a:t>除了表达对大海的赞美和追求，诗人面对大海还表达了怎样的情感</a:t>
            </a:r>
            <a:r>
              <a:rPr lang="en-US" altLang="zh-CN" sz="1600">
                <a:ea typeface="黑体" panose="02010609060101010101" pitchFamily="49" charset="-122"/>
              </a:rPr>
              <a:t>?</a:t>
            </a:r>
            <a:r>
              <a:rPr lang="zh-CN" altLang="en-US" sz="1600">
                <a:ea typeface="黑体" panose="02010609060101010101" pitchFamily="49" charset="-122"/>
              </a:rPr>
              <a:t>为什么？</a:t>
            </a: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品读诗歌</a:t>
            </a: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67544" y="1026318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任务二</a:t>
            </a:r>
          </a:p>
        </p:txBody>
      </p:sp>
      <p:sp>
        <p:nvSpPr>
          <p:cNvPr id="7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12318" y="1810608"/>
            <a:ext cx="3667794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我静静地，迷惘地徘徊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苦思着我那珍爱的愿望。</a:t>
            </a:r>
            <a:endParaRPr lang="en-US" altLang="zh-CN" sz="1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直到现在，我还不能离开</a:t>
            </a:r>
            <a:endParaRPr lang="en-US" altLang="zh-CN" sz="1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这令我厌烦的凝固的石岸，</a:t>
            </a:r>
            <a:endParaRPr lang="en-US" altLang="zh-CN" sz="1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你在期待，呼唤</a:t>
            </a:r>
            <a:r>
              <a:rPr lang="en-US" altLang="zh-CN" sz="160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我却被缚住，</a:t>
            </a:r>
            <a:endParaRPr lang="en-US" altLang="zh-CN" sz="1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我的心徒然想要挣脱开</a:t>
            </a:r>
            <a:r>
              <a:rPr lang="en-US" altLang="zh-CN" sz="160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5910406" y="2456939"/>
            <a:ext cx="266494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rgbClr val="FF0000"/>
                </a:solidFill>
                <a:ea typeface="黑体" panose="02010609060101010101" pitchFamily="49" charset="-122"/>
              </a:rPr>
              <a:t>大海的自由奔放，勾起了诗人失去自由的苦恼心伤，诗人为未能逃脱监禁而悲伤痛苦。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691680" y="899155"/>
            <a:ext cx="4104456" cy="5078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>
                <a:ea typeface="黑体" panose="02010609060101010101" pitchFamily="49" charset="-122"/>
              </a:rPr>
              <a:t> </a:t>
            </a:r>
            <a:r>
              <a:rPr lang="zh-CN" altLang="en-US" sz="1800">
                <a:ea typeface="黑体" panose="02010609060101010101" pitchFamily="49" charset="-122"/>
              </a:rPr>
              <a:t>作者为什么会想起拿破仑和拜伦呢？ 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39552" y="933892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任务三</a:t>
            </a:r>
          </a:p>
        </p:txBody>
      </p:sp>
      <p:sp>
        <p:nvSpPr>
          <p:cNvPr id="5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03648" y="1851669"/>
            <a:ext cx="3384376" cy="15696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他是由你的精气塑成的</a:t>
            </a:r>
            <a:endParaRPr lang="en-US" altLang="zh-CN" sz="1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海啊，他是你的形象的反映；</a:t>
            </a:r>
            <a:endParaRPr lang="en-US" altLang="zh-CN" sz="1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他像你似的深沉，有力，阴郁，</a:t>
            </a:r>
            <a:endParaRPr lang="en-US" altLang="zh-CN" sz="1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他也倔强得和你一样。</a:t>
            </a:r>
          </a:p>
        </p:txBody>
      </p:sp>
      <p:sp>
        <p:nvSpPr>
          <p:cNvPr id="6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品读诗歌</a:t>
            </a: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899592" y="3433533"/>
            <a:ext cx="36207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赞颂英雄拿破仑和伟大诗人拜伦自由精神的不懈追求。</a:t>
            </a: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5184068" y="2221001"/>
            <a:ext cx="2959822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“世界空虚了</a:t>
            </a:r>
            <a:r>
              <a:rPr lang="en-US" altLang="zh-CN" sz="160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哦，海洋，现在你还能把我带到哪里？”</a:t>
            </a: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5171792" y="3433533"/>
            <a:ext cx="3348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同时反映诗人因二人结局增添了前程渺茫，壮志难酬的悲哀。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5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3067883"/>
            <a:ext cx="1323975" cy="1498997"/>
          </a:xfrm>
          <a:prstGeom prst="rect">
            <a:avLst/>
          </a:prstGeom>
          <a:solidFill>
            <a:schemeClr val="bg2"/>
          </a:solidFill>
          <a:ln w="57150">
            <a:pattFill prst="pct30">
              <a:fgClr>
                <a:srgbClr val="000000"/>
              </a:fgClr>
              <a:bgClr>
                <a:schemeClr val="tx1"/>
              </a:bgClr>
            </a:pattFill>
            <a:miter lim="800000"/>
          </a:ln>
          <a:effectLst>
            <a:outerShdw dist="117088" dir="2963922" algn="ctr" rotWithShape="0">
              <a:srgbClr val="003300"/>
            </a:outerShdw>
          </a:effectLst>
        </p:spPr>
      </p:pic>
      <p:sp>
        <p:nvSpPr>
          <p:cNvPr id="6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34380" y="1062879"/>
            <a:ext cx="799288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    拿破仑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波拿巴，法兰西第一帝国皇帝，杰出的资产阶级政治家、军事家。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1795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日临危受命，平定了王党分子的叛乱。后远征意大利，打败奥地利并侵入埃及。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1799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年发动雾月政变，就任第一执政。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1804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年建立法兰西帝国，自任皇帝，实行资本主义改革，制定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拿破仑法典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品读诗歌</a:t>
            </a: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77176" y="710714"/>
            <a:ext cx="1114408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1800" b="1">
                <a:ea typeface="黑体" panose="02010609060101010101" pitchFamily="49" charset="-122"/>
              </a:rPr>
              <a:t>相关链接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995936" y="2571750"/>
            <a:ext cx="4875348" cy="2314588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3965230" y="710714"/>
            <a:ext cx="1736373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黑体" panose="02010609060101010101" pitchFamily="49" charset="-122"/>
                <a:ea typeface="黑体" panose="02010609060101010101" pitchFamily="49" charset="-122"/>
              </a:rPr>
              <a:t> 拿破仑</a:t>
            </a:r>
            <a:r>
              <a:rPr lang="en-US" altLang="zh-CN" sz="1600" b="1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600" b="1">
                <a:latin typeface="黑体" panose="02010609060101010101" pitchFamily="49" charset="-122"/>
                <a:ea typeface="黑体" panose="02010609060101010101" pitchFamily="49" charset="-122"/>
              </a:rPr>
              <a:t>波拿巴</a:t>
            </a:r>
            <a:endParaRPr lang="zh-CN" altLang="en-US" sz="1600" b="1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79712" y="1300206"/>
            <a:ext cx="6768752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英国伟大的浪漫主义诗人。</a:t>
            </a:r>
            <a:endParaRPr lang="en-US" altLang="zh-CN" sz="1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为支持纺织工人暴动，发表讽刺诗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《〈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制压破坏机器法案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〉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制订者颂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，这是英国文学史上第一篇反映资本主义剥削方式的杰作。</a:t>
            </a:r>
            <a:endParaRPr lang="en-US" altLang="zh-CN" sz="1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1816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年拜伦离开英国，后在意大利参加烧炭党的组织，反抗奥地利的统治。这一时期创作长篇叙事诗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唐璜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1823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年烧炭党运动失败，他前去参加希腊人民反抗土耳其的民族解放斗争，期间不幸染病去世。</a:t>
            </a:r>
            <a:endParaRPr lang="en-US" altLang="zh-CN" sz="1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其诗作以辛辣的社会讽刺、批评和对自由、民主的讴歌，极大的鼓舞了欧洲的民族民主运动，在世界各国的革命志士心中引起了强烈共鸣，但表现的个人主义和悲观厌世的消极成分比较严重。 </a:t>
            </a:r>
          </a:p>
        </p:txBody>
      </p:sp>
      <p:pic>
        <p:nvPicPr>
          <p:cNvPr id="31749" name="Picture 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7702" y="2427734"/>
            <a:ext cx="1422797" cy="1870472"/>
          </a:xfrm>
          <a:prstGeom prst="rect">
            <a:avLst/>
          </a:prstGeom>
          <a:noFill/>
          <a:ln w="57150">
            <a:pattFill prst="pct30">
              <a:fgClr>
                <a:srgbClr val="000000"/>
              </a:fgClr>
              <a:bgClr>
                <a:srgbClr val="FFFFFF"/>
              </a:bgClr>
            </a:pattFill>
            <a:miter lim="800000"/>
          </a:ln>
          <a:effectLst>
            <a:outerShdw dist="117088" dir="2963922" algn="ctr" rotWithShape="0">
              <a:srgbClr val="0033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531897" y="802078"/>
            <a:ext cx="1114408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1800" b="1">
                <a:ea typeface="黑体" panose="02010609060101010101" pitchFamily="49" charset="-122"/>
              </a:rPr>
              <a:t>相关链接</a:t>
            </a: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716016" y="802078"/>
            <a:ext cx="883575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1800" b="1">
                <a:latin typeface="黑体" panose="02010609060101010101" pitchFamily="49" charset="-122"/>
                <a:ea typeface="黑体" panose="02010609060101010101" pitchFamily="49" charset="-122"/>
              </a:rPr>
              <a:t> 拜 伦</a:t>
            </a:r>
            <a:endParaRPr lang="zh-CN" altLang="en-US" sz="1800" b="1"/>
          </a:p>
        </p:txBody>
      </p:sp>
      <p:sp>
        <p:nvSpPr>
          <p:cNvPr id="8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品读诗歌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07704" y="1090218"/>
            <a:ext cx="5886450" cy="12003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ea typeface="黑体" panose="02010609060101010101" pitchFamily="49" charset="-122"/>
              </a:rPr>
              <a:t>     全诗第一部分和第三部分都是全诗抒情最集中、最强烈的地方，都是向大海告别，再读读这两部分，想一想， 诗人在两部分表达的感情是否一样呢？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683568" y="1419040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任务四</a:t>
            </a:r>
          </a:p>
        </p:txBody>
      </p:sp>
      <p:sp>
        <p:nvSpPr>
          <p:cNvPr id="4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42586" y="2787774"/>
            <a:ext cx="3960440" cy="1118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>
                <a:solidFill>
                  <a:srgbClr val="FF0000"/>
                </a:solidFill>
                <a:ea typeface="黑体" panose="02010609060101010101" pitchFamily="49" charset="-122"/>
              </a:rPr>
              <a:t>第一部分： 忧郁、悲哀、恋恋不舍</a:t>
            </a:r>
            <a:br>
              <a:rPr lang="zh-CN" altLang="en-US" sz="1800">
                <a:solidFill>
                  <a:srgbClr val="FF0000"/>
                </a:solidFill>
                <a:ea typeface="黑体" panose="02010609060101010101" pitchFamily="49" charset="-122"/>
              </a:rPr>
            </a:br>
            <a:r>
              <a:rPr lang="zh-CN" altLang="en-US" sz="1800">
                <a:solidFill>
                  <a:srgbClr val="FF0000"/>
                </a:solidFill>
                <a:ea typeface="黑体" panose="02010609060101010101" pitchFamily="49" charset="-122"/>
              </a:rPr>
              <a:t>第三部分 ：执着、坚定、顽强不屈</a:t>
            </a:r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品读诗歌</a:t>
            </a:r>
          </a:p>
        </p:txBody>
      </p:sp>
      <p:sp>
        <p:nvSpPr>
          <p:cNvPr id="6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rot="20238460">
            <a:off x="6572605" y="3527627"/>
            <a:ext cx="1017215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ea typeface="黑体" panose="02010609060101010101" pitchFamily="49" charset="-122"/>
              </a:rPr>
              <a:t>不一样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83568" y="1059582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任务五</a:t>
            </a:r>
          </a:p>
        </p:txBody>
      </p:sp>
      <p:sp>
        <p:nvSpPr>
          <p:cNvPr id="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35696" y="1080777"/>
            <a:ext cx="1440160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ea typeface="黑体" panose="02010609060101010101" pitchFamily="49" charset="-122"/>
              </a:rPr>
              <a:t>诗节赏读</a:t>
            </a: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品读诗歌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467544" y="2139702"/>
            <a:ext cx="3354640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直到现在，我还不能离开</a:t>
            </a:r>
            <a:endParaRPr lang="en-US" altLang="zh-CN" sz="1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这令我厌烦的凝固的石岸。</a:t>
            </a:r>
            <a:endParaRPr lang="en-US" altLang="zh-CN" sz="1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我还没有热烈地拥抱你，大海！</a:t>
            </a:r>
            <a:endParaRPr lang="en-US" altLang="zh-CN" sz="1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也没有让我的诗情的波澜</a:t>
            </a:r>
            <a:endParaRPr lang="en-US" altLang="zh-CN" sz="1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随着你的山脊跑开！</a:t>
            </a: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4067944" y="2423959"/>
            <a:ext cx="51090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诗人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被禁锢在</a:t>
            </a:r>
            <a:r>
              <a:rPr lang="zh-CN" altLang="zh-CN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流放地南高加索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而不能拥抱自由的痛苦。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167266" y="3770625"/>
            <a:ext cx="36728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诗人想象离开囚禁之地时的狂欢之情。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右箭头 8"/>
          <p:cNvSpPr/>
          <p:nvPr>
            <p:custDataLst>
              <p:tags r:id="rId7"/>
            </p:custDataLst>
          </p:nvPr>
        </p:nvSpPr>
        <p:spPr>
          <a:xfrm>
            <a:off x="3822184" y="2516446"/>
            <a:ext cx="31776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>
            <p:custDataLst>
              <p:tags r:id="rId8"/>
            </p:custDataLst>
          </p:nvPr>
        </p:nvSpPr>
        <p:spPr>
          <a:xfrm>
            <a:off x="3822184" y="3893155"/>
            <a:ext cx="31776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83568" y="1059582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任务五</a:t>
            </a:r>
          </a:p>
        </p:txBody>
      </p:sp>
      <p:sp>
        <p:nvSpPr>
          <p:cNvPr id="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35696" y="1049899"/>
            <a:ext cx="1440160" cy="4194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ea typeface="黑体" panose="02010609060101010101" pitchFamily="49" charset="-122"/>
              </a:rPr>
              <a:t>诗节赏读 </a:t>
            </a: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品读诗歌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307585" y="1998298"/>
            <a:ext cx="3354640" cy="21048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他去了，使自由在悲泣中！</a:t>
            </a:r>
            <a:endParaRPr lang="en-US" altLang="zh-CN" sz="1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他把自己的桂冠留给世上。</a:t>
            </a:r>
            <a:endParaRPr lang="en-US" altLang="zh-CN" sz="1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喧腾吧，为险恶的天时而汹涌，噢，大海！</a:t>
            </a:r>
            <a:endParaRPr lang="en-US" altLang="zh-CN" sz="1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他曾经为你歌唱。</a:t>
            </a: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4122348" y="1265050"/>
            <a:ext cx="30560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拜伦不仅是一位伟大的诗人，同时也是一位为自由而战的革命者，诗人对他十分崇敬，认为他的离开人世，让自由悲泣。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5220072" y="4103170"/>
            <a:ext cx="3384376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诗人缅怀拜伦，赞美拜伦，正是赞美为自由而献身的崇高精神。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右箭头 8"/>
          <p:cNvSpPr/>
          <p:nvPr>
            <p:custDataLst>
              <p:tags r:id="rId7"/>
            </p:custDataLst>
          </p:nvPr>
        </p:nvSpPr>
        <p:spPr>
          <a:xfrm>
            <a:off x="3675925" y="2834710"/>
            <a:ext cx="31776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403233" y="806213"/>
            <a:ext cx="1383119" cy="177385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4122348" y="2834710"/>
            <a:ext cx="30560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但诗人的自由精神却永远留在人们心中。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83568" y="1059582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任务五</a:t>
            </a:r>
          </a:p>
        </p:txBody>
      </p:sp>
      <p:sp>
        <p:nvSpPr>
          <p:cNvPr id="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35696" y="1080777"/>
            <a:ext cx="1512168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ea typeface="黑体" panose="02010609060101010101" pitchFamily="49" charset="-122"/>
              </a:rPr>
              <a:t>诗节赏读 </a:t>
            </a: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品读诗歌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697454" y="2031689"/>
            <a:ext cx="3354640" cy="1689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心里充满了你，我将要把</a:t>
            </a:r>
            <a:endParaRPr lang="en-US" altLang="zh-CN" sz="1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你的山岩，你的海湾，</a:t>
            </a:r>
            <a:endParaRPr lang="en-US" altLang="zh-CN" sz="1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你的光和影，你的浪花的喋喋，带到森林，带到寂静的荒原。</a:t>
            </a: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4622090" y="1892070"/>
            <a:ext cx="4027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诗人从拿破仑与拜伦两位革命者身上得到了精神力量，并坚定了争取自由的崇高理想，情感得以升华。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右箭头 8"/>
          <p:cNvSpPr/>
          <p:nvPr>
            <p:custDataLst>
              <p:tags r:id="rId6"/>
            </p:custDataLst>
          </p:nvPr>
        </p:nvSpPr>
        <p:spPr>
          <a:xfrm>
            <a:off x="4197474" y="2492234"/>
            <a:ext cx="31776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543027" y="3040979"/>
            <a:ext cx="2300114" cy="1526157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6025331" y="4601607"/>
            <a:ext cx="1944215" cy="365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乌克兰奥德萨海域</a:t>
            </a:r>
            <a:endParaRPr lang="zh-CN" altLang="en-US" sz="1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370844" y="3040979"/>
            <a:ext cx="2100853" cy="152615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5"/>
          <p:cNvSpPr/>
          <p:nvPr>
            <p:custDataLst>
              <p:tags r:id="rId1"/>
            </p:custDataLst>
          </p:nvPr>
        </p:nvSpPr>
        <p:spPr bwMode="auto">
          <a:xfrm rot="10800000">
            <a:off x="134621" y="441612"/>
            <a:ext cx="1850042" cy="484748"/>
          </a:xfrm>
          <a:custGeom>
            <a:avLst/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417618" y="510862"/>
            <a:ext cx="834154" cy="558172"/>
            <a:chOff x="563751" y="1817221"/>
            <a:chExt cx="1112205" cy="744229"/>
          </a:xfrm>
        </p:grpSpPr>
        <p:sp>
          <p:nvSpPr>
            <p:cNvPr id="42" name="TextBox 41"/>
            <p:cNvSpPr txBox="1"/>
            <p:nvPr>
              <p:custDataLst>
                <p:tags r:id="rId5"/>
              </p:custDataLst>
            </p:nvPr>
          </p:nvSpPr>
          <p:spPr>
            <a:xfrm>
              <a:off x="1429648" y="1884342"/>
              <a:ext cx="246308" cy="677108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endParaRPr lang="zh-CN" altLang="en-US" sz="2700">
                <a:solidFill>
                  <a:srgbClr val="F0ECE9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3" name="TextBox 42"/>
            <p:cNvSpPr txBox="1"/>
            <p:nvPr>
              <p:custDataLst>
                <p:tags r:id="rId6"/>
              </p:custDataLst>
            </p:nvPr>
          </p:nvSpPr>
          <p:spPr>
            <a:xfrm>
              <a:off x="563751" y="1817221"/>
              <a:ext cx="861774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b="1">
                  <a:solidFill>
                    <a:srgbClr val="F0EC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导入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1CBB1E5-5E59-46EB-AAF3-04475ED69AE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08362" y="1582104"/>
            <a:ext cx="7927277" cy="1570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7175" indent="-257175" algn="just">
              <a:lnSpc>
                <a:spcPct val="150000"/>
              </a:lnSpc>
              <a:spcAft>
                <a:spcPts val="750"/>
              </a:spcAft>
              <a:buFont typeface="Wingdings" panose="05000000000000000000" pitchFamily="2" charset="2"/>
              <a:buChar char="u"/>
            </a:pPr>
            <a:r>
              <a:rPr lang="zh-CN" altLang="en-US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“曾经沧海难为水，除却巫山不是云。”“海上生明月，天涯共此时。”大海的美是永远也说不尽的。面对辽阔的大海诗人会情不自禁地放声高歌，我们学过曹操的</a:t>
            </a:r>
            <a:r>
              <a:rPr lang="en-US" altLang="zh-CN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观沧海</a:t>
            </a:r>
            <a:r>
              <a:rPr lang="en-US" altLang="zh-CN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，今天我们共同欣赏俄国伟大诗人普希金写的一首著名政治抒情诗</a:t>
            </a:r>
            <a:r>
              <a:rPr lang="en-US" altLang="zh-CN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——《</a:t>
            </a:r>
            <a:r>
              <a:rPr lang="zh-CN" altLang="en-US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致大海</a:t>
            </a:r>
            <a:r>
              <a:rPr lang="en-US" altLang="zh-CN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65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A5014F2-2471-4301-B9AB-A5EBDD16221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931790"/>
            <a:ext cx="3168352" cy="20882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3053657"/>
      </p:ext>
    </p:extLst>
  </p:cSld>
  <p:clrMapOvr>
    <a:masterClrMapping/>
  </p:clrMapOvr>
  <p:transition spd="slow" advClick="0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 Box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16626" y="845081"/>
            <a:ext cx="1352735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1800">
                <a:latin typeface="Comic Sans MS" panose="030F0702030302020204" pitchFamily="66" charset="0"/>
                <a:ea typeface="黑体" panose="02010609060101010101" pitchFamily="49" charset="-122"/>
              </a:rPr>
              <a:t>思路与情感</a:t>
            </a:r>
          </a:p>
        </p:txBody>
      </p:sp>
      <p:sp>
        <p:nvSpPr>
          <p:cNvPr id="37894" name="AutoShape 6"/>
          <p:cNvSpPr/>
          <p:nvPr>
            <p:custDataLst>
              <p:tags r:id="rId2"/>
            </p:custDataLst>
          </p:nvPr>
        </p:nvSpPr>
        <p:spPr bwMode="auto">
          <a:xfrm>
            <a:off x="1043608" y="1849863"/>
            <a:ext cx="234824" cy="2265114"/>
          </a:xfrm>
          <a:prstGeom prst="leftBrace">
            <a:avLst>
              <a:gd name="adj1" fmla="val 59668"/>
              <a:gd name="adj2" fmla="val 50000"/>
            </a:avLst>
          </a:prstGeom>
          <a:noFill/>
          <a:ln w="12700">
            <a:solidFill>
              <a:schemeClr val="tx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27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 sz="1015">
              <a:ea typeface="黑体" panose="02010609060101010101" pitchFamily="49" charset="-122"/>
            </a:endParaRPr>
          </a:p>
        </p:txBody>
      </p:sp>
      <p:sp>
        <p:nvSpPr>
          <p:cNvPr id="37895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36144" y="1733484"/>
            <a:ext cx="6477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道别</a:t>
            </a:r>
          </a:p>
        </p:txBody>
      </p:sp>
      <p:sp>
        <p:nvSpPr>
          <p:cNvPr id="37896" name="Text Box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27198" y="2797754"/>
            <a:ext cx="6477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342900" indent="-342900">
              <a:spcBef>
                <a:spcPct val="5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 sz="1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联想</a:t>
            </a:r>
          </a:p>
        </p:txBody>
      </p:sp>
      <p:sp>
        <p:nvSpPr>
          <p:cNvPr id="37897" name="Text Box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51033" y="3862024"/>
            <a:ext cx="6477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342900" indent="-342900">
              <a:spcBef>
                <a:spcPct val="5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 sz="1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道别</a:t>
            </a:r>
          </a:p>
        </p:txBody>
      </p:sp>
      <p:sp>
        <p:nvSpPr>
          <p:cNvPr id="37898" name="AutoShape 10"/>
          <p:cNvSpPr/>
          <p:nvPr>
            <p:custDataLst>
              <p:tags r:id="rId6"/>
            </p:custDataLst>
          </p:nvPr>
        </p:nvSpPr>
        <p:spPr bwMode="auto">
          <a:xfrm>
            <a:off x="1883844" y="2504479"/>
            <a:ext cx="152658" cy="1132763"/>
          </a:xfrm>
          <a:prstGeom prst="leftBrace">
            <a:avLst>
              <a:gd name="adj1" fmla="val 100740"/>
              <a:gd name="adj2" fmla="val 50000"/>
            </a:avLst>
          </a:prstGeom>
          <a:noFill/>
          <a:ln w="12700">
            <a:solidFill>
              <a:schemeClr val="tx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27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 sz="1015">
              <a:ea typeface="黑体" panose="02010609060101010101" pitchFamily="49" charset="-122"/>
            </a:endParaRPr>
          </a:p>
        </p:txBody>
      </p:sp>
      <p:sp>
        <p:nvSpPr>
          <p:cNvPr id="37899" name="Text Box 1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026448" y="3189976"/>
            <a:ext cx="180808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功业未竟的伟人</a:t>
            </a:r>
            <a:endParaRPr lang="zh-CN" altLang="en-US" sz="1015"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37900" name="Text Box 1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045448" y="2418419"/>
            <a:ext cx="210569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挣脱束缚的愿望</a:t>
            </a:r>
            <a:endParaRPr lang="zh-CN" altLang="en-US" sz="1015"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37901" name="Text Box 13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838518" y="1688358"/>
            <a:ext cx="512575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180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 ——</a:t>
            </a:r>
            <a:r>
              <a: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难舍，因共有自由奔放的精神而情感相联</a:t>
            </a:r>
          </a:p>
        </p:txBody>
      </p:sp>
      <p:sp>
        <p:nvSpPr>
          <p:cNvPr id="37902" name="Text Box 1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961233" y="2382544"/>
            <a:ext cx="221337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180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愁苦，心愿难遂</a:t>
            </a:r>
          </a:p>
        </p:txBody>
      </p:sp>
      <p:sp>
        <p:nvSpPr>
          <p:cNvPr id="37903" name="Text Box 15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977135" y="3180304"/>
            <a:ext cx="40505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180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180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惋惜，</a:t>
            </a:r>
            <a:r>
              <a: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壮志未酬；崇敬，精神伟大</a:t>
            </a:r>
          </a:p>
        </p:txBody>
      </p:sp>
      <p:sp>
        <p:nvSpPr>
          <p:cNvPr id="37904" name="Text Box 16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960173" y="3867748"/>
            <a:ext cx="47529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180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180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牢记，将大海的精神作为激励自己的动力</a:t>
            </a:r>
            <a:endParaRPr lang="zh-CN" altLang="en-US" sz="1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标题 1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内容小结</a:t>
            </a:r>
          </a:p>
        </p:txBody>
      </p: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8100392" y="1740903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大海</a:t>
            </a:r>
          </a:p>
        </p:txBody>
      </p:sp>
      <p:sp>
        <p:nvSpPr>
          <p:cNvPr id="19" name="文本框 18"/>
          <p:cNvSpPr txBox="1"/>
          <p:nvPr>
            <p:custDataLst>
              <p:tags r:id="rId15"/>
            </p:custDataLst>
          </p:nvPr>
        </p:nvSpPr>
        <p:spPr>
          <a:xfrm>
            <a:off x="295225" y="2751876"/>
            <a:ext cx="892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致大海</a:t>
            </a:r>
          </a:p>
        </p:txBody>
      </p:sp>
      <p:cxnSp>
        <p:nvCxnSpPr>
          <p:cNvPr id="4" name="直接箭头连接符 3"/>
          <p:cNvCxnSpPr>
            <a:stCxn id="2" idx="2"/>
          </p:cNvCxnSpPr>
          <p:nvPr>
            <p:custDataLst>
              <p:tags r:id="rId16"/>
            </p:custDataLst>
          </p:nvPr>
        </p:nvCxnSpPr>
        <p:spPr>
          <a:xfrm flipH="1">
            <a:off x="8496436" y="2110235"/>
            <a:ext cx="0" cy="152700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>
            <p:custDataLst>
              <p:tags r:id="rId17"/>
            </p:custDataLst>
          </p:nvPr>
        </p:nvSpPr>
        <p:spPr>
          <a:xfrm>
            <a:off x="8100392" y="363724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自由精神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/>
      <p:bldP spid="37896" grpId="0"/>
      <p:bldP spid="37897" grpId="0"/>
      <p:bldP spid="37898" grpId="0" animBg="1"/>
      <p:bldP spid="37899" grpId="0"/>
      <p:bldP spid="37900" grpId="0"/>
      <p:bldP spid="37901" grpId="0"/>
      <p:bldP spid="37902" grpId="0"/>
      <p:bldP spid="37903" grpId="0"/>
      <p:bldP spid="3790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251520" y="843558"/>
            <a:ext cx="5472608" cy="3240360"/>
          </a:xfrm>
        </p:spPr>
        <p:txBody>
          <a:bodyPr>
            <a:normAutofit/>
          </a:bodyPr>
          <a:lstStyle/>
          <a:p>
            <a:pPr marL="0" indent="34290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800">
                <a:solidFill>
                  <a:schemeClr val="tx1"/>
                </a:solidFill>
              </a:rPr>
              <a:t>《</a:t>
            </a:r>
            <a:r>
              <a:rPr lang="zh-CN" altLang="en-US" sz="1800">
                <a:solidFill>
                  <a:schemeClr val="tx1"/>
                </a:solidFill>
              </a:rPr>
              <a:t>致大海</a:t>
            </a:r>
            <a:r>
              <a:rPr lang="en-US" altLang="zh-CN" sz="1800">
                <a:solidFill>
                  <a:schemeClr val="tx1"/>
                </a:solidFill>
              </a:rPr>
              <a:t>》</a:t>
            </a:r>
            <a:r>
              <a:rPr lang="zh-CN" altLang="en-US" sz="1800">
                <a:solidFill>
                  <a:schemeClr val="tx1"/>
                </a:solidFill>
              </a:rPr>
              <a:t>通过讴歌大海，抒写了诗人对自由的向往，表现了诗人对自由的向往，表现了诗人在沙皇专制的残酷统治下，不屈不挠，追求理想的执著精神。全诗感情奔放自由、意境开阔，诗人对大海称“你”，向大海倾吐他的苦闷之情，是一曲悲壮而凄美的自由颂歌。</a:t>
            </a: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内容小结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49947DE-9E15-4E5E-B404-E68064BFCA1A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211710"/>
            <a:ext cx="2808312" cy="23961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dissolve/>
    <p:sndAc>
      <p:stSnd>
        <p:snd r:embed="rId5" name="camera.wav"/>
      </p:stSnd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/>
          <p:cNvSpPr/>
          <p:nvPr>
            <p:custDataLst>
              <p:tags r:id="rId1"/>
            </p:custDataLst>
          </p:nvPr>
        </p:nvSpPr>
        <p:spPr bwMode="auto">
          <a:xfrm flipH="1">
            <a:off x="1786" y="2936731"/>
            <a:ext cx="9141620" cy="1528164"/>
          </a:xfrm>
          <a:custGeom>
            <a:avLst/>
            <a:gdLst>
              <a:gd name="T0" fmla="*/ 0 w 4809"/>
              <a:gd name="T1" fmla="*/ 0 h 804"/>
              <a:gd name="T2" fmla="*/ 4809 w 4809"/>
              <a:gd name="T3" fmla="*/ 530 h 80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>
            <p:custDataLst>
              <p:tags r:id="rId2"/>
            </p:custDataLst>
          </p:nvPr>
        </p:nvSpPr>
        <p:spPr bwMode="auto">
          <a:xfrm>
            <a:off x="1786" y="1869672"/>
            <a:ext cx="9141620" cy="2822958"/>
          </a:xfrm>
          <a:custGeom>
            <a:avLst/>
            <a:gdLst>
              <a:gd name="T0" fmla="*/ 4809 w 4809"/>
              <a:gd name="T1" fmla="*/ 0 h 1485"/>
              <a:gd name="T2" fmla="*/ 0 w 4809"/>
              <a:gd name="T3" fmla="*/ 1485 h 14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>
            <p:custDataLst>
              <p:tags r:id="rId3"/>
            </p:custDataLst>
          </p:nvPr>
        </p:nvSpPr>
        <p:spPr bwMode="auto">
          <a:xfrm flipH="1">
            <a:off x="1786" y="3613502"/>
            <a:ext cx="9141620" cy="1666576"/>
          </a:xfrm>
          <a:custGeom>
            <a:avLst/>
            <a:gdLst>
              <a:gd name="T0" fmla="*/ 4809 w 4809"/>
              <a:gd name="T1" fmla="*/ 174 h 877"/>
              <a:gd name="T2" fmla="*/ 0 w 4809"/>
              <a:gd name="T3" fmla="*/ 0 h 87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4"/>
            </p:custDataLst>
          </p:nvPr>
        </p:nvCxnSpPr>
        <p:spPr>
          <a:xfrm flipV="1">
            <a:off x="436212" y="592987"/>
            <a:ext cx="8024221" cy="3401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8460433" y="272352"/>
            <a:ext cx="319429" cy="320636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6"/>
            </p:custDataLst>
          </p:nvPr>
        </p:nvSpPr>
        <p:spPr>
          <a:xfrm>
            <a:off x="454211" y="289013"/>
            <a:ext cx="216000" cy="216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1D806F5-4975-4562-BF0E-C77316BD2896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37575" y="258513"/>
            <a:ext cx="1136850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sz="1013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 sz="1013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05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A9C4F7B-9FAF-43A6-92AA-278FEAD3C67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76889" y="935559"/>
            <a:ext cx="7790222" cy="735711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257175" indent="-257175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5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文中，诗人面对汹涌澎湃的大海，倾吐了哪些感受？结合诗人生平遭际，说一说诗人为什么称大海为“自由的元素</a:t>
            </a:r>
            <a:r>
              <a:rPr lang="en-US" altLang="zh-CN" sz="165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65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B8E1C2D-036F-42C3-BF8A-224147A09E1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13827" y="1860016"/>
            <a:ext cx="7516345" cy="3856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50">
                <a:latin typeface="微软雅黑" panose="020B0503020204020204" pitchFamily="34" charset="-122"/>
                <a:ea typeface="微软雅黑" panose="020B0503020204020204" pitchFamily="34" charset="-122"/>
              </a:rPr>
              <a:t>明确：（</a:t>
            </a:r>
            <a:r>
              <a:rPr lang="en-US" altLang="zh-CN" sz="165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5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65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50">
                <a:latin typeface="微软雅黑" panose="020B0503020204020204" pitchFamily="34" charset="-122"/>
                <a:ea typeface="微软雅黑" panose="020B0503020204020204" pitchFamily="34" charset="-122"/>
              </a:rPr>
              <a:t>致大海</a:t>
            </a:r>
            <a:r>
              <a:rPr lang="en-US" altLang="zh-CN" sz="165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50">
                <a:latin typeface="微软雅黑" panose="020B0503020204020204" pitchFamily="34" charset="-122"/>
                <a:ea typeface="微软雅黑" panose="020B0503020204020204" pitchFamily="34" charset="-122"/>
              </a:rPr>
              <a:t>的内容十分丰富，有对大海的礼赞，有对历史人物的联想，也有个人对海的深沉倾诉，还有告别大海时的惆怅和心灵的震颤，它是一曲大海的颂歌，是对人生命运的深沉咏叹，是对自由的热情礼赞。</a:t>
            </a:r>
            <a:endParaRPr lang="en-US" altLang="zh-CN" sz="165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5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5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50">
                <a:latin typeface="微软雅黑" panose="020B0503020204020204" pitchFamily="34" charset="-122"/>
                <a:ea typeface="微软雅黑" panose="020B0503020204020204" pitchFamily="34" charset="-122"/>
              </a:rPr>
              <a:t>）它的著名的首句“再见吧，自由的元素”，一语道出大海的实质，使大海从此成为人类自由精神的象征。因为诗人生活在一个沙皇专制统治的国度，因为自己的流放命运和备受压抑的人生处境，诗人迫切渴望自由，而大海的辽阔、奔放和桀骜不驯就成为对他的自由精神和意志的召唤，因此诗人会把大海作为“自由的元素”来表现。</a:t>
            </a:r>
          </a:p>
          <a:p>
            <a:pPr>
              <a:lnSpc>
                <a:spcPct val="150000"/>
              </a:lnSpc>
            </a:pPr>
            <a:endParaRPr lang="en-US" altLang="zh-CN" sz="165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1115471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97381" y="1635646"/>
            <a:ext cx="7938881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ea typeface="黑体" panose="02010609060101010101" pitchFamily="49" charset="-122"/>
              </a:rPr>
              <a:t>　　</a:t>
            </a:r>
            <a:r>
              <a:rPr lang="en-US" altLang="zh-CN" sz="1600">
                <a:ea typeface="黑体" panose="02010609060101010101" pitchFamily="49" charset="-122"/>
              </a:rPr>
              <a:t>1.</a:t>
            </a:r>
            <a:r>
              <a:rPr lang="zh-CN" altLang="en-US" sz="1600">
                <a:solidFill>
                  <a:srgbClr val="FF0000"/>
                </a:solidFill>
                <a:ea typeface="黑体" panose="02010609060101010101" pitchFamily="49" charset="-122"/>
              </a:rPr>
              <a:t>象征手法</a:t>
            </a:r>
            <a:endParaRPr lang="en-US" altLang="zh-CN" sz="160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  <a:ea typeface="黑体" panose="02010609060101010101" pitchFamily="49" charset="-122"/>
              </a:rPr>
              <a:t>        </a:t>
            </a:r>
            <a:r>
              <a:rPr lang="zh-CN" altLang="en-US" sz="1600">
                <a:ea typeface="黑体" panose="02010609060101010101" pitchFamily="49" charset="-122"/>
              </a:rPr>
              <a:t>借大海的形象表达自由的精神 　　  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ea typeface="黑体" panose="02010609060101010101" pitchFamily="49" charset="-122"/>
              </a:rPr>
              <a:t>　　</a:t>
            </a:r>
            <a:r>
              <a:rPr lang="en-US" altLang="zh-CN" sz="1600">
                <a:ea typeface="黑体" panose="02010609060101010101" pitchFamily="49" charset="-122"/>
              </a:rPr>
              <a:t>2.</a:t>
            </a:r>
            <a:r>
              <a:rPr lang="zh-CN" altLang="en-US" sz="1600">
                <a:solidFill>
                  <a:srgbClr val="FF3300"/>
                </a:solidFill>
                <a:ea typeface="黑体" panose="02010609060101010101" pitchFamily="49" charset="-122"/>
              </a:rPr>
              <a:t>强烈浓厚的抒情气氛</a:t>
            </a:r>
            <a:r>
              <a:rPr lang="zh-CN" altLang="en-US" sz="1600">
                <a:ea typeface="黑体" panose="02010609060101010101" pitchFamily="49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ea typeface="黑体" panose="02010609060101010101" pitchFamily="49" charset="-122"/>
              </a:rPr>
              <a:t>　　借景抒情与直接抒情相结合。诗人对大海以“你”相称，是诗人对大海的倾诉，诗人在诗中以抒情主人公的身份出现，直接对大海表达自己的激情，诗情热烈奔放。</a:t>
            </a:r>
            <a:endParaRPr lang="en-US" altLang="zh-CN" sz="16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ea typeface="黑体" panose="02010609060101010101" pitchFamily="49" charset="-122"/>
              </a:rPr>
              <a:t>　　</a:t>
            </a:r>
            <a:r>
              <a:rPr lang="en-US" altLang="zh-CN" sz="1600">
                <a:ea typeface="黑体" panose="02010609060101010101" pitchFamily="49" charset="-122"/>
              </a:rPr>
              <a:t>3.</a:t>
            </a:r>
            <a:r>
              <a:rPr lang="zh-CN" altLang="en-US" sz="1600">
                <a:solidFill>
                  <a:srgbClr val="FF0000"/>
                </a:solidFill>
                <a:ea typeface="黑体" panose="02010609060101010101" pitchFamily="49" charset="-122"/>
              </a:rPr>
              <a:t>诗风浪漫　</a:t>
            </a:r>
            <a:r>
              <a:rPr lang="zh-CN" altLang="en-US" sz="1600">
                <a:ea typeface="黑体" panose="02010609060101010101" pitchFamily="49" charset="-122"/>
              </a:rPr>
              <a:t>　</a:t>
            </a:r>
            <a:endParaRPr lang="en-US" altLang="zh-CN" sz="16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ea typeface="黑体" panose="02010609060101010101" pitchFamily="49" charset="-122"/>
              </a:rPr>
              <a:t>        诗情奔放，风格豪迈，充分表现了诗人对民主自由的渴望和追求。 </a:t>
            </a: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艺术特色</a:t>
            </a: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611560" y="771550"/>
            <a:ext cx="1160895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1800" b="1">
                <a:solidFill>
                  <a:srgbClr val="FF3300"/>
                </a:solidFill>
                <a:ea typeface="黑体" panose="02010609060101010101" pitchFamily="49" charset="-122"/>
              </a:rPr>
              <a:t>艺术特色</a:t>
            </a:r>
            <a:r>
              <a:rPr lang="zh-CN" altLang="en-US" sz="1800" b="1"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E074F02-8EC4-4864-9F86-C2B80899FBC9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5985157" y="866481"/>
            <a:ext cx="2461462" cy="1720216"/>
          </a:xfrm>
          <a:custGeom>
            <a:avLst/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21724" y="102426"/>
            <a:ext cx="8885799" cy="4913127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3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695433" y="1074761"/>
            <a:ext cx="51247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itchFamily="2" charset="-122"/>
              </a:rPr>
              <a:t>     </a:t>
            </a:r>
            <a:endParaRPr lang="zh-CN" altLang="en-US" sz="2100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623933" y="272936"/>
            <a:ext cx="629285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1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7212330" y="1699146"/>
            <a:ext cx="1692833" cy="3253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9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5334" y="547319"/>
            <a:ext cx="6965768" cy="320857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当堂练习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《致大海》中的诗句含义丰富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欣赏品味下面两个片段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分析诗歌的意蕴。</a:t>
            </a:r>
          </a:p>
          <a:p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他去了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使自由在悲泣中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!/</a:t>
            </a:r>
            <a:r>
              <a:rPr lang="zh-CN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他把自己的桂冠留给世上。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喧腾吧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为险恶的天时而汹涌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,/</a:t>
            </a:r>
            <a:r>
              <a:rPr lang="zh-CN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噢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大海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他曾经为你歌唱</a:t>
            </a:r>
            <a:endParaRPr lang="en-US" altLang="zh-CN" sz="1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1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800" u="sng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                      </a:t>
            </a:r>
            <a:endParaRPr lang="zh-CN" altLang="zh-CN" sz="1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800" u="sng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                      </a:t>
            </a:r>
            <a:endParaRPr lang="zh-CN" altLang="zh-CN" sz="1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800" u="sng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                      </a:t>
            </a:r>
            <a:endParaRPr lang="zh-CN" altLang="zh-CN" sz="1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endParaRPr lang="en-US" altLang="zh-CN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3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76348" y="2453392"/>
            <a:ext cx="6701246" cy="1177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solidFill>
                  <a:srgbClr val="C00000"/>
                </a:solidFill>
                <a:latin typeface="宋体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这里的“他”指拜伦。他虽已离开人世</a:t>
            </a:r>
            <a:r>
              <a:rPr lang="en-US" altLang="zh-CN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但他的“桂冠”诗人作品与精神却永远留在人们的心中。诗人充满激情地呼告大海“喧腾吧</a:t>
            </a:r>
            <a:r>
              <a:rPr lang="en-US" altLang="zh-CN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为险恶的天时而汹涌”</a:t>
            </a:r>
            <a:r>
              <a:rPr lang="en-US" altLang="zh-CN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为伟大的诗人而歌唱</a:t>
            </a:r>
            <a:r>
              <a:rPr lang="en-US" altLang="zh-CN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  <a:r>
              <a:rPr lang="zh-CN" altLang="en-US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诗人在这里缅怀拜伦</a:t>
            </a:r>
            <a:r>
              <a:rPr lang="en-US" altLang="zh-CN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赞美拜伦</a:t>
            </a:r>
            <a:r>
              <a:rPr lang="en-US" altLang="zh-CN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正是赞美为自由而献身的崇高精神。</a:t>
            </a: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21724" y="102426"/>
            <a:ext cx="8885799" cy="4913127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3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695433" y="1074761"/>
            <a:ext cx="51247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itchFamily="2" charset="-122"/>
              </a:rPr>
              <a:t>     </a:t>
            </a:r>
            <a:endParaRPr lang="zh-CN" altLang="en-US" sz="2100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623933" y="272936"/>
            <a:ext cx="629285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1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7212330" y="1699146"/>
            <a:ext cx="1692833" cy="3253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9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4320" y="524625"/>
            <a:ext cx="6965768" cy="182357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当堂练习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《致大海》中的诗句含义丰富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欣赏品味下面两个片段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分析诗歌的意蕴。</a:t>
            </a:r>
          </a:p>
          <a:p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心里充满了你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我将要把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你的山岩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你的海湾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,/</a:t>
            </a:r>
            <a:r>
              <a:rPr lang="zh-CN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你的光和影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你的浪花的喋喋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,/</a:t>
            </a:r>
            <a:r>
              <a:rPr lang="zh-CN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带到森林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带到寂静的荒原。</a:t>
            </a:r>
          </a:p>
          <a:p>
            <a:r>
              <a:rPr lang="en-US" altLang="zh-CN" sz="1800" u="sng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  <a:cs typeface="宋体" pitchFamily="2" charset="-122"/>
            </a:endParaRPr>
          </a:p>
        </p:txBody>
      </p:sp>
      <p:sp>
        <p:nvSpPr>
          <p:cNvPr id="38914" name="Rectangle 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03711" y="2492580"/>
            <a:ext cx="6711044" cy="1177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我“心里充满了你”</a:t>
            </a:r>
            <a:r>
              <a:rPr lang="en-US" altLang="zh-CN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这里的“你”就是争取自由的崇高理想。诗人把这种理想以及山岩、海湾、光和影、浪花</a:t>
            </a:r>
            <a:r>
              <a:rPr lang="en-US" altLang="zh-CN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带到“寂静的荒原”</a:t>
            </a:r>
            <a:r>
              <a:rPr lang="en-US" altLang="zh-CN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</a:t>
            </a:r>
            <a:r>
              <a:rPr lang="zh-CN" altLang="en-US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第二次流放的地方。诗人的心灵由“大海”而得到彻底的净化</a:t>
            </a:r>
            <a:r>
              <a:rPr lang="en-US" altLang="zh-CN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诗人的感情也由此得到了新的升华。</a:t>
            </a: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对象 229068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6909A3D-8337-4007-BB06-2DDC8F90A772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394334" y="102442"/>
          <a:ext cx="8355333" cy="4938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r:id="rId6" imgW="10512720" imgH="6225480" progId="Word.Document.8">
                  <p:embed/>
                </p:oleObj>
              </mc:Choice>
              <mc:Fallback>
                <p:oleObj r:id="rId6" imgW="10512720" imgH="622548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394334" y="102442"/>
                        <a:ext cx="8355333" cy="49386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对象 228966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EB34CAB-FE93-412F-94EF-8BAADD803E05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394334" y="2023715"/>
          <a:ext cx="8355333" cy="1097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6" imgW="10512720" imgH="1383120" progId="Word.Document.8">
                  <p:embed/>
                </p:oleObj>
              </mc:Choice>
              <mc:Fallback>
                <p:oleObj r:id="rId6" imgW="10512720" imgH="138312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394334" y="2023715"/>
                        <a:ext cx="8355333" cy="10973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对象 228864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360447D-21E3-4CFA-A42A-AA9AA62417B3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394334" y="377090"/>
          <a:ext cx="8355333" cy="4389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r:id="rId7" imgW="10512720" imgH="5533560" progId="Word.Document.8">
                  <p:embed/>
                </p:oleObj>
              </mc:Choice>
              <mc:Fallback>
                <p:oleObj r:id="rId7" imgW="10512720" imgH="553356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394334" y="377090"/>
                        <a:ext cx="8355333" cy="43893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987" name="New picture"/>
          <p:cNvPicPr/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858500" y="12115800"/>
            <a:ext cx="317500" cy="228600"/>
          </a:xfrm>
          <a:prstGeom prst="cube">
            <a:avLst/>
          </a:prstGeom>
        </p:spPr>
      </p:pic>
    </p:spTree>
    <p:custDataLst>
      <p:tags r:id="rId2"/>
    </p:custData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新课导入</a:t>
            </a: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1283635" y="814961"/>
            <a:ext cx="4561743" cy="15696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假如生活欺骗了你， 不要悲伤，不要心急。 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忧郁的日子里需要镇静。 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相信吧，快乐的日子将会来临。 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心儿永远向往着未来； 现在却常是忧郁。</a:t>
            </a:r>
            <a:r>
              <a:rPr lang="en-US" altLang="zh-CN" sz="16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</a:t>
            </a: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6200873" y="3991585"/>
            <a:ext cx="292524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政治抒情诗</a:t>
            </a:r>
            <a:r>
              <a:rPr lang="en-US" altLang="zh-CN" sz="1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——《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致大海</a:t>
            </a:r>
            <a:r>
              <a:rPr lang="en-US" altLang="zh-CN" sz="1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283635" y="2523287"/>
            <a:ext cx="4561744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比海洋阔大的是天空</a:t>
            </a:r>
            <a:r>
              <a:rPr lang="en-US" altLang="zh-CN" sz="16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比天空阔大的是人的心灵。</a:t>
            </a: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6929959" y="2384621"/>
            <a:ext cx="146706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普希金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1273379" y="3058323"/>
            <a:ext cx="4572000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人的影响短暂而微弱，书的影响则广泛而深远。 </a:t>
            </a:r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1273378" y="3668419"/>
            <a:ext cx="4572000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等青春轻飘的烟雾把少年的欢乐袅袅曳去，之后，我们就能取得一切值得吸取的东西。 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91580" y="1857857"/>
            <a:ext cx="7560840" cy="19389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ea typeface="黑体" panose="02010609060101010101" pitchFamily="49" charset="-122"/>
              </a:rPr>
              <a:t>1.</a:t>
            </a:r>
            <a:r>
              <a:rPr lang="zh-CN" altLang="en-US" sz="2000">
                <a:ea typeface="黑体" panose="02010609060101010101" pitchFamily="49" charset="-122"/>
              </a:rPr>
              <a:t>学习本诗借景抒情、融情于景的写法。 </a:t>
            </a:r>
            <a:br>
              <a:rPr lang="zh-CN" altLang="en-US" sz="2000">
                <a:ea typeface="黑体" panose="02010609060101010101" pitchFamily="49" charset="-122"/>
              </a:rPr>
            </a:br>
            <a:r>
              <a:rPr lang="en-US" altLang="zh-CN" sz="2000">
                <a:ea typeface="黑体" panose="02010609060101010101" pitchFamily="49" charset="-122"/>
              </a:rPr>
              <a:t>2.</a:t>
            </a:r>
            <a:r>
              <a:rPr lang="zh-CN" altLang="en-US" sz="2000">
                <a:ea typeface="黑体" panose="02010609060101010101" pitchFamily="49" charset="-122"/>
              </a:rPr>
              <a:t>正确理解大海的象征意义、揣摩诗的意境。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ea typeface="黑体" panose="02010609060101010101" pitchFamily="49" charset="-122"/>
              </a:rPr>
              <a:t>3.</a:t>
            </a:r>
            <a:r>
              <a:rPr lang="zh-CN" altLang="en-US" sz="2000">
                <a:ea typeface="黑体" panose="02010609060101010101" pitchFamily="49" charset="-122"/>
              </a:rPr>
              <a:t>体味诗人对自由的热烈向往与积极奋进的精神。 </a:t>
            </a:r>
            <a:br>
              <a:rPr lang="zh-CN" altLang="en-US" sz="2000">
                <a:ea typeface="黑体" panose="02010609060101010101" pitchFamily="49" charset="-122"/>
              </a:rPr>
            </a:br>
            <a:r>
              <a:rPr lang="en-US" altLang="zh-CN" sz="2000">
                <a:ea typeface="黑体" panose="02010609060101010101" pitchFamily="49" charset="-122"/>
              </a:rPr>
              <a:t>4.</a:t>
            </a:r>
            <a:r>
              <a:rPr lang="zh-CN" altLang="en-US" sz="2000">
                <a:ea typeface="黑体" panose="02010609060101010101" pitchFamily="49" charset="-122"/>
              </a:rPr>
              <a:t>结合时代背景，理解抒情主人公复杂的心绪。</a:t>
            </a: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/>
          <a:p>
            <a:pPr algn="ctr" defTabSz="914400">
              <a:spcBef>
                <a:spcPct val="0"/>
              </a:spcBef>
            </a:pP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rPr>
              <a:t>学习目标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588224" y="1563638"/>
            <a:ext cx="2121009" cy="25274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180351" y="631952"/>
            <a:ext cx="37148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俄国诗人 </a:t>
            </a:r>
            <a:endParaRPr lang="en-US" altLang="zh-CN" sz="1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世纪俄罗斯民族积极浪漫主义文学的代表</a:t>
            </a:r>
            <a:endParaRPr lang="en-US" altLang="zh-CN" sz="1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俄罗斯批判现实主义文学的奠基人</a:t>
            </a:r>
            <a:endParaRPr lang="en-US" altLang="zh-CN" sz="1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俄罗斯文学语言的创建者 </a:t>
            </a:r>
            <a:endParaRPr lang="en-US" altLang="zh-CN" sz="1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179512" y="3826454"/>
            <a:ext cx="198002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</a:rPr>
              <a:t>普希金（</a:t>
            </a:r>
            <a:r>
              <a:rPr lang="en-US" altLang="zh-CN" sz="1400" b="1">
                <a:latin typeface="黑体" panose="02010609060101010101" pitchFamily="49" charset="-122"/>
                <a:ea typeface="黑体" panose="02010609060101010101" pitchFamily="49" charset="-122"/>
              </a:rPr>
              <a:t>1799—1837</a:t>
            </a: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</p:txBody>
      </p:sp>
      <p:grpSp>
        <p:nvGrpSpPr>
          <p:cNvPr id="5" name="组合 4"/>
          <p:cNvGrpSpPr/>
          <p:nvPr>
            <p:custDataLst>
              <p:tags r:id="rId3"/>
            </p:custDataLst>
          </p:nvPr>
        </p:nvGrpSpPr>
        <p:grpSpPr>
          <a:xfrm>
            <a:off x="1896498" y="1094312"/>
            <a:ext cx="1095221" cy="323165"/>
            <a:chOff x="2535095" y="2619947"/>
            <a:chExt cx="1460295" cy="430886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086785" y="2279700"/>
              <a:ext cx="396274" cy="1111381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>
              <p:custDataLst>
                <p:tags r:id="rId12"/>
              </p:custDataLst>
            </p:nvPr>
          </p:nvSpPr>
          <p:spPr>
            <a:xfrm>
              <a:off x="2535095" y="2619947"/>
              <a:ext cx="146029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>
                  <a:latin typeface="黑体" panose="02010609060101010101" pitchFamily="49" charset="-122"/>
                  <a:ea typeface="黑体" panose="02010609060101010101" pitchFamily="49" charset="-122"/>
                </a:rPr>
                <a:t> 文学身份</a:t>
              </a:r>
            </a:p>
          </p:txBody>
        </p:sp>
      </p:grpSp>
      <p:grpSp>
        <p:nvGrpSpPr>
          <p:cNvPr id="8" name="组合 7"/>
          <p:cNvGrpSpPr/>
          <p:nvPr>
            <p:custDataLst>
              <p:tags r:id="rId4"/>
            </p:custDataLst>
          </p:nvPr>
        </p:nvGrpSpPr>
        <p:grpSpPr>
          <a:xfrm>
            <a:off x="1964240" y="3241696"/>
            <a:ext cx="953021" cy="323165"/>
            <a:chOff x="2649574" y="2624698"/>
            <a:chExt cx="1270695" cy="430886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086785" y="2279700"/>
              <a:ext cx="396274" cy="1111381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>
              <p:custDataLst>
                <p:tags r:id="rId10"/>
              </p:custDataLst>
            </p:nvPr>
          </p:nvSpPr>
          <p:spPr>
            <a:xfrm>
              <a:off x="2649574" y="2624698"/>
              <a:ext cx="127069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>
                  <a:latin typeface="黑体" panose="02010609060101010101" pitchFamily="49" charset="-122"/>
                  <a:ea typeface="黑体" panose="02010609060101010101" pitchFamily="49" charset="-122"/>
                </a:rPr>
                <a:t>主要经历</a:t>
              </a:r>
            </a:p>
          </p:txBody>
        </p:sp>
      </p:grpSp>
      <p:sp>
        <p:nvSpPr>
          <p:cNvPr id="17" name="矩形 16"/>
          <p:cNvSpPr/>
          <p:nvPr>
            <p:custDataLst>
              <p:tags r:id="rId5"/>
            </p:custDataLst>
          </p:nvPr>
        </p:nvSpPr>
        <p:spPr>
          <a:xfrm>
            <a:off x="2968405" y="1976851"/>
            <a:ext cx="626469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630" indent="-214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1799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出生于莫斯科 贵族地主家庭。</a:t>
            </a:r>
            <a:endParaRPr lang="en-US" altLang="zh-CN" sz="1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14630" indent="-214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1811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月，考入皇村学校。</a:t>
            </a:r>
            <a:endParaRPr lang="en-US" altLang="zh-CN" sz="1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14630" indent="-214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1817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年，出版第一本诗集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亚历山大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普希金诗集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从皇村学校毕业，获得十品文官之衔，被派往外交部供职。</a:t>
            </a:r>
            <a:endParaRPr lang="en-US" altLang="zh-CN" sz="1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14630" indent="-214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1818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年，完成诗歌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致恰达耶夫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，抒发反对沙皇暴政、渴求自由的思想。</a:t>
            </a:r>
            <a:endParaRPr lang="en-US" altLang="zh-CN" sz="1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14630" indent="-214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1823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年调往奥德萨，在总督沃龙佐夫的监视下供职 。</a:t>
            </a:r>
            <a:endParaRPr lang="en-US" altLang="zh-CN" sz="1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14630" indent="-214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1824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年，因被密告，被押至普斯科夫省米哈依洛夫斯克村，由地方当局和教会监管。后继续从事出版编辑工作及创作。</a:t>
            </a:r>
            <a:endParaRPr lang="en-US" altLang="zh-CN" sz="1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14630" indent="-214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1837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日，因决斗负伤而死 。</a:t>
            </a:r>
            <a:endParaRPr lang="en-US" altLang="zh-CN" sz="1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>
            <p:custDataLst>
              <p:tags r:id="rId6"/>
            </p:custDataLst>
          </p:nvPr>
        </p:nvCxnSpPr>
        <p:spPr>
          <a:xfrm>
            <a:off x="3131840" y="1995686"/>
            <a:ext cx="4897506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标题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778089" y="168689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2700">
                <a:solidFill>
                  <a:schemeClr val="bg1"/>
                </a:solidFill>
              </a:rPr>
              <a:t>作者简介</a:t>
            </a:r>
          </a:p>
          <a:p>
            <a:endParaRPr lang="zh-CN" altLang="en-US" sz="2700">
              <a:solidFill>
                <a:schemeClr val="bg1"/>
              </a:solidFill>
            </a:endParaRPr>
          </a:p>
        </p:txBody>
      </p:sp>
      <p:pic>
        <p:nvPicPr>
          <p:cNvPr id="25" name="Picture 5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9608" y="1819795"/>
            <a:ext cx="1272779" cy="17043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作者简介</a:t>
            </a:r>
          </a:p>
        </p:txBody>
      </p:sp>
      <p:sp>
        <p:nvSpPr>
          <p:cNvPr id="20" name="矩形 19"/>
          <p:cNvSpPr/>
          <p:nvPr>
            <p:custDataLst>
              <p:tags r:id="rId2"/>
            </p:custDataLst>
          </p:nvPr>
        </p:nvSpPr>
        <p:spPr>
          <a:xfrm>
            <a:off x="149936" y="3806893"/>
            <a:ext cx="198002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</a:rPr>
              <a:t>普希金（</a:t>
            </a:r>
            <a:r>
              <a:rPr lang="en-US" altLang="zh-CN" sz="1400" b="1">
                <a:latin typeface="黑体" panose="02010609060101010101" pitchFamily="49" charset="-122"/>
                <a:ea typeface="黑体" panose="02010609060101010101" pitchFamily="49" charset="-122"/>
              </a:rPr>
              <a:t>1799—1837</a:t>
            </a: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</p:txBody>
      </p:sp>
      <p:grpSp>
        <p:nvGrpSpPr>
          <p:cNvPr id="22" name="组合 21"/>
          <p:cNvGrpSpPr/>
          <p:nvPr>
            <p:custDataLst>
              <p:tags r:id="rId3"/>
            </p:custDataLst>
          </p:nvPr>
        </p:nvGrpSpPr>
        <p:grpSpPr>
          <a:xfrm>
            <a:off x="1973251" y="1471521"/>
            <a:ext cx="1335054" cy="396274"/>
            <a:chOff x="2729231" y="2637254"/>
            <a:chExt cx="1335054" cy="396274"/>
          </a:xfrm>
        </p:grpSpPr>
        <p:pic>
          <p:nvPicPr>
            <p:cNvPr id="23" name="图片 22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086785" y="2279700"/>
              <a:ext cx="396274" cy="1111381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>
              <p:custDataLst>
                <p:tags r:id="rId19"/>
              </p:custDataLst>
            </p:nvPr>
          </p:nvSpPr>
          <p:spPr>
            <a:xfrm>
              <a:off x="2793590" y="2666113"/>
              <a:ext cx="12706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latin typeface="黑体" panose="02010609060101010101" pitchFamily="49" charset="-122"/>
                  <a:ea typeface="黑体" panose="02010609060101010101" pitchFamily="49" charset="-122"/>
                </a:rPr>
                <a:t>代表作品</a:t>
              </a:r>
            </a:p>
          </p:txBody>
        </p:sp>
      </p:grpSp>
      <p:grpSp>
        <p:nvGrpSpPr>
          <p:cNvPr id="32" name="组合 31"/>
          <p:cNvGrpSpPr/>
          <p:nvPr>
            <p:custDataLst>
              <p:tags r:id="rId4"/>
            </p:custDataLst>
          </p:nvPr>
        </p:nvGrpSpPr>
        <p:grpSpPr>
          <a:xfrm>
            <a:off x="2037734" y="3372089"/>
            <a:ext cx="1111381" cy="396274"/>
            <a:chOff x="2729231" y="2637254"/>
            <a:chExt cx="1111381" cy="396274"/>
          </a:xfrm>
        </p:grpSpPr>
        <p:pic>
          <p:nvPicPr>
            <p:cNvPr id="33" name="图片 32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086785" y="2279700"/>
              <a:ext cx="396274" cy="1111381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>
              <p:custDataLst>
                <p:tags r:id="rId17"/>
              </p:custDataLst>
            </p:nvPr>
          </p:nvSpPr>
          <p:spPr>
            <a:xfrm>
              <a:off x="2751169" y="2662477"/>
              <a:ext cx="10367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latin typeface="黑体" panose="02010609060101010101" pitchFamily="49" charset="-122"/>
                  <a:ea typeface="黑体" panose="02010609060101010101" pitchFamily="49" charset="-122"/>
                </a:rPr>
                <a:t>创作特色</a:t>
              </a:r>
            </a:p>
          </p:txBody>
        </p:sp>
      </p:grpSp>
      <p:sp>
        <p:nvSpPr>
          <p:cNvPr id="35" name="矩形 34"/>
          <p:cNvSpPr/>
          <p:nvPr>
            <p:custDataLst>
              <p:tags r:id="rId5"/>
            </p:custDataLst>
          </p:nvPr>
        </p:nvSpPr>
        <p:spPr>
          <a:xfrm>
            <a:off x="3237500" y="732785"/>
            <a:ext cx="57269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诗歌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致大海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致恰达耶夫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自由颂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1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81000" indent="-381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长诗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鲁斯兰和柳德米拉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高加索的俘虏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青铜骑士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1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81000" indent="-381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短诗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假如生活欺骗了你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1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81000" indent="-381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诗体小说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叶甫盖尼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奥涅金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1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81000" indent="-381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小说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上尉的女儿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矩形 35"/>
          <p:cNvSpPr/>
          <p:nvPr>
            <p:custDataLst>
              <p:tags r:id="rId6"/>
            </p:custDataLst>
          </p:nvPr>
        </p:nvSpPr>
        <p:spPr>
          <a:xfrm>
            <a:off x="3262835" y="2606531"/>
            <a:ext cx="1454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内容主题：</a:t>
            </a:r>
          </a:p>
        </p:txBody>
      </p:sp>
      <p:cxnSp>
        <p:nvCxnSpPr>
          <p:cNvPr id="37" name="直接连接符 36"/>
          <p:cNvCxnSpPr/>
          <p:nvPr>
            <p:custDataLst>
              <p:tags r:id="rId7"/>
            </p:custDataLst>
          </p:nvPr>
        </p:nvCxnSpPr>
        <p:spPr>
          <a:xfrm>
            <a:off x="3149116" y="2671777"/>
            <a:ext cx="5720644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5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1237" y="1881038"/>
            <a:ext cx="1312959" cy="17581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9" name="矩形 38"/>
          <p:cNvSpPr/>
          <p:nvPr>
            <p:custDataLst>
              <p:tags r:id="rId9"/>
            </p:custDataLst>
          </p:nvPr>
        </p:nvSpPr>
        <p:spPr>
          <a:xfrm>
            <a:off x="3285585" y="3027290"/>
            <a:ext cx="1031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俄国风光</a:t>
            </a:r>
          </a:p>
        </p:txBody>
      </p:sp>
      <p:sp>
        <p:nvSpPr>
          <p:cNvPr id="40" name="矩形 39"/>
          <p:cNvSpPr/>
          <p:nvPr>
            <p:custDataLst>
              <p:tags r:id="rId10"/>
            </p:custDataLst>
          </p:nvPr>
        </p:nvSpPr>
        <p:spPr>
          <a:xfrm>
            <a:off x="6938991" y="2981167"/>
            <a:ext cx="1248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俄国语言</a:t>
            </a:r>
          </a:p>
        </p:txBody>
      </p:sp>
      <p:sp>
        <p:nvSpPr>
          <p:cNvPr id="41" name="矩形 40"/>
          <p:cNvSpPr/>
          <p:nvPr>
            <p:custDataLst>
              <p:tags r:id="rId11"/>
            </p:custDataLst>
          </p:nvPr>
        </p:nvSpPr>
        <p:spPr>
          <a:xfrm>
            <a:off x="5761920" y="3011679"/>
            <a:ext cx="12633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俄国性格</a:t>
            </a:r>
          </a:p>
        </p:txBody>
      </p:sp>
      <p:sp>
        <p:nvSpPr>
          <p:cNvPr id="42" name="矩形 41"/>
          <p:cNvSpPr/>
          <p:nvPr>
            <p:custDataLst>
              <p:tags r:id="rId12"/>
            </p:custDataLst>
          </p:nvPr>
        </p:nvSpPr>
        <p:spPr>
          <a:xfrm>
            <a:off x="3285585" y="3941136"/>
            <a:ext cx="15798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艺术风格：</a:t>
            </a:r>
          </a:p>
        </p:txBody>
      </p:sp>
      <p:sp>
        <p:nvSpPr>
          <p:cNvPr id="43" name="矩形 42"/>
          <p:cNvSpPr/>
          <p:nvPr>
            <p:custDataLst>
              <p:tags r:id="rId13"/>
            </p:custDataLst>
          </p:nvPr>
        </p:nvSpPr>
        <p:spPr>
          <a:xfrm>
            <a:off x="3308305" y="4405079"/>
            <a:ext cx="23438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真实朴素，清新，明快。 </a:t>
            </a:r>
          </a:p>
        </p:txBody>
      </p:sp>
      <p:sp>
        <p:nvSpPr>
          <p:cNvPr id="44" name="矩形 43"/>
          <p:cNvSpPr/>
          <p:nvPr>
            <p:custDataLst>
              <p:tags r:id="rId14"/>
            </p:custDataLst>
          </p:nvPr>
        </p:nvSpPr>
        <p:spPr>
          <a:xfrm>
            <a:off x="2987824" y="3488955"/>
            <a:ext cx="5881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　 作品富有鲜明的民族独创性，  “俄罗斯民族诗人”</a:t>
            </a:r>
          </a:p>
        </p:txBody>
      </p:sp>
      <p:sp>
        <p:nvSpPr>
          <p:cNvPr id="45" name="矩形 44"/>
          <p:cNvSpPr/>
          <p:nvPr>
            <p:custDataLst>
              <p:tags r:id="rId15"/>
            </p:custDataLst>
          </p:nvPr>
        </p:nvSpPr>
        <p:spPr>
          <a:xfrm>
            <a:off x="4565052" y="3011678"/>
            <a:ext cx="12633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俄国精神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87624" y="1491630"/>
            <a:ext cx="7236879" cy="2537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sz="1800">
                <a:ea typeface="黑体" panose="02010609060101010101" pitchFamily="49" charset="-122"/>
              </a:rPr>
              <a:t> </a:t>
            </a:r>
            <a:r>
              <a:rPr lang="en-US" altLang="zh-CN" sz="1800">
                <a:ea typeface="黑体" panose="02010609060101010101" pitchFamily="49" charset="-122"/>
              </a:rPr>
              <a:t>1824</a:t>
            </a:r>
            <a:r>
              <a:rPr lang="zh-CN" altLang="en-US" sz="1800">
                <a:ea typeface="黑体" panose="02010609060101010101" pitchFamily="49" charset="-122"/>
              </a:rPr>
              <a:t>年夏天，普希金与奥德萨总督发生冲突，被军警押送到父母的领地米哈伊洛夫斯克村，幽禁在那里达两年之久。诗人在奥德萨，长期与大海相依为伴，把奔腾的大海看作自由的象征。当他将要远离奥德萨而向大海告别的时候，万千思绪如潮奔涌，忧郁而又愤激的诗篇酝酿在胸。诗人在奥德萨开始写作，而在米哈伊洛夫斯克村最后完成这一篇诗作</a:t>
            </a:r>
            <a:r>
              <a:rPr lang="en-US" altLang="zh-CN" sz="1800">
                <a:ea typeface="黑体" panose="02010609060101010101" pitchFamily="49" charset="-122"/>
              </a:rPr>
              <a:t>——《</a:t>
            </a:r>
            <a:r>
              <a:rPr lang="zh-CN" altLang="en-US" sz="1800">
                <a:ea typeface="黑体" panose="02010609060101010101" pitchFamily="49" charset="-122"/>
              </a:rPr>
              <a:t>致大海</a:t>
            </a:r>
            <a:r>
              <a:rPr lang="en-US" altLang="zh-CN" sz="1800">
                <a:ea typeface="黑体" panose="02010609060101010101" pitchFamily="49" charset="-122"/>
              </a:rPr>
              <a:t>》</a:t>
            </a:r>
            <a:r>
              <a:rPr lang="zh-CN" altLang="en-US" sz="1800">
                <a:ea typeface="黑体" panose="02010609060101010101" pitchFamily="49" charset="-122"/>
              </a:rPr>
              <a:t>。 </a:t>
            </a: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写作背景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>
            <a:endCxn id="16" idx="11"/>
          </p:cNvCxnSpPr>
          <p:nvPr>
            <p:custDataLst>
              <p:tags r:id="rId1"/>
            </p:custDataLst>
          </p:nvPr>
        </p:nvCxnSpPr>
        <p:spPr>
          <a:xfrm flipV="1">
            <a:off x="436212" y="592987"/>
            <a:ext cx="8024221" cy="3401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8460433" y="272352"/>
            <a:ext cx="319429" cy="320636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3"/>
            </p:custDataLst>
          </p:nvPr>
        </p:nvSpPr>
        <p:spPr>
          <a:xfrm>
            <a:off x="454211" y="289013"/>
            <a:ext cx="216000" cy="216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印品黑体" panose="00000500000000000000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E009BCD-91F3-4EB0-AD06-B22EFD23B5F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20862" y="123478"/>
            <a:ext cx="8825954" cy="1989309"/>
          </a:xfrm>
          <a:prstGeom prst="rect">
            <a:avLst/>
          </a:prstGeom>
        </p:spPr>
        <p:txBody>
          <a:bodyPr wrap="square" lIns="91424" tIns="45711" rIns="91424" bIns="45711">
            <a:spAutoFit/>
          </a:bodyPr>
          <a:lstStyle/>
          <a:p>
            <a:pPr indent="342900">
              <a:lnSpc>
                <a:spcPct val="140000"/>
              </a:lnSpc>
              <a:spcAft>
                <a:spcPct val="0"/>
              </a:spcAft>
            </a:pPr>
            <a:r>
              <a:rPr lang="zh-CN" altLang="en-US" sz="18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①气势奔腾如大海。</a:t>
            </a:r>
          </a:p>
          <a:p>
            <a:pPr indent="342900">
              <a:lnSpc>
                <a:spcPct val="140000"/>
              </a:lnSpc>
              <a:spcAft>
                <a:spcPct val="0"/>
              </a:spcAft>
            </a:pPr>
            <a:r>
              <a:rPr lang="zh-CN" altLang="en-US" sz="18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全诗以“再见吧，自由的原素”起笔，高扬起自由的大旗，状写大海蓝色的浪头，骄傲的美的壮观，使诗行具有了大海的伟力。在接下来的抒情中，无论是不得自由的沉郁，还是对自由的无限渴望，无论是因追怀两位天才而产生的伤感，还是篇末的振作与激情似火，字里行间无不洋溢着大海的激情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C354545-F385-4A3C-9FAB-39323183102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20862" y="1804785"/>
            <a:ext cx="8825954" cy="1989309"/>
          </a:xfrm>
          <a:prstGeom prst="rect">
            <a:avLst/>
          </a:prstGeom>
        </p:spPr>
        <p:txBody>
          <a:bodyPr wrap="square" lIns="91424" tIns="45711" rIns="91424" bIns="45711">
            <a:spAutoFit/>
          </a:bodyPr>
          <a:lstStyle/>
          <a:p>
            <a:pPr indent="342900">
              <a:lnSpc>
                <a:spcPct val="140000"/>
              </a:lnSpc>
              <a:spcAft>
                <a:spcPct val="0"/>
              </a:spcAft>
            </a:pPr>
            <a:r>
              <a:rPr lang="zh-CN" altLang="en-US" sz="18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②意境雄浑如大海。</a:t>
            </a:r>
          </a:p>
          <a:p>
            <a:pPr indent="342900">
              <a:lnSpc>
                <a:spcPct val="140000"/>
              </a:lnSpc>
              <a:spcAft>
                <a:spcPct val="0"/>
              </a:spcAft>
            </a:pPr>
            <a:r>
              <a:rPr lang="zh-CN" altLang="en-US" sz="1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歌以大海为主意象构筑意境。诗中的大海有蔚蓝翻滚的雄姿，有深沉浑厚的深渊音响，有滔滔向前的奔腾气势；有反复无常的激情变化，时而温柔娴静，时而惊涛骇浪，时而深情缝缕，时而抑郁幽怨。这些与大海相关的意象，构筑起雄浑的意境，给人强烈的艺术感染力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4CB5CC8-1F20-44B0-99A1-BC089070E87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97184" y="3480845"/>
            <a:ext cx="9046816" cy="1989309"/>
          </a:xfrm>
          <a:prstGeom prst="rect">
            <a:avLst/>
          </a:prstGeom>
        </p:spPr>
        <p:txBody>
          <a:bodyPr wrap="square" lIns="91424" tIns="45711" rIns="91424" bIns="45711">
            <a:spAutoFit/>
          </a:bodyPr>
          <a:lstStyle/>
          <a:p>
            <a:pPr indent="342900">
              <a:lnSpc>
                <a:spcPct val="140000"/>
              </a:lnSpc>
              <a:spcAft>
                <a:spcPct val="0"/>
              </a:spcAft>
            </a:pPr>
            <a:r>
              <a:rPr lang="zh-CN" altLang="en-US" sz="18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③自由的信念如大海。</a:t>
            </a:r>
          </a:p>
          <a:p>
            <a:pPr indent="342900">
              <a:lnSpc>
                <a:spcPct val="140000"/>
              </a:lnSpc>
              <a:spcAft>
                <a:spcPct val="0"/>
              </a:spcAft>
            </a:pPr>
            <a:r>
              <a:rPr lang="zh-CN" altLang="en-US" sz="1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海，是自由的象征，是力量的象征。诗人纵情歌唱大海的精神气度、性格力量，实际上是表达自己对自由的景仰，对伟力的祟尚。诗人有心灵挣扎，也有追随大海，奔向远方而未能如愿的遗憾。但是，无论是哪一种情感，都具有波飞浪涌，滚滚向前，不可阻挡的力量，这种力量来自于对自由的坚信。</a:t>
            </a:r>
          </a:p>
        </p:txBody>
      </p:sp>
    </p:spTree>
    <p:extLst>
      <p:ext uri="{BB962C8B-B14F-4D97-AF65-F5344CB8AC3E}">
        <p14:creationId xmlns:p14="http://schemas.microsoft.com/office/powerpoint/2010/main" val="2130740305"/>
      </p:ext>
    </p:extLst>
  </p:cSld>
  <p:clrMapOvr>
    <a:masterClrMapping/>
  </p:clrMapOvr>
  <p:transition spd="med" advClick="0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123688" y="1779662"/>
            <a:ext cx="2617624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800">
                <a:ea typeface="黑体" panose="02010609060101010101" pitchFamily="49" charset="-122"/>
              </a:rPr>
              <a:t>1.</a:t>
            </a:r>
            <a:r>
              <a:rPr lang="zh-CN" altLang="en-US" sz="1800">
                <a:ea typeface="黑体" panose="02010609060101010101" pitchFamily="49" charset="-122"/>
              </a:rPr>
              <a:t>听录音朗读 。</a:t>
            </a:r>
            <a:endParaRPr lang="en-US" altLang="zh-CN" sz="1800"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800">
                <a:ea typeface="黑体" panose="02010609060101010101" pitchFamily="49" charset="-122"/>
              </a:rPr>
              <a:t>2.</a:t>
            </a:r>
            <a:r>
              <a:rPr lang="zh-CN" altLang="en-US" sz="1800">
                <a:ea typeface="黑体" panose="02010609060101010101" pitchFamily="49" charset="-122"/>
              </a:rPr>
              <a:t>学生自由朗读。</a:t>
            </a:r>
            <a:endParaRPr lang="en-US" altLang="zh-CN" sz="1800"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800">
                <a:ea typeface="黑体" panose="02010609060101010101" pitchFamily="49" charset="-122"/>
              </a:rPr>
              <a:t>3.</a:t>
            </a:r>
            <a:r>
              <a:rPr lang="zh-CN" altLang="en-US" sz="1800">
                <a:ea typeface="黑体" panose="02010609060101010101" pitchFamily="49" charset="-122"/>
              </a:rPr>
              <a:t>指名朗读 。</a:t>
            </a: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朗读诗歌</a:t>
            </a:r>
          </a:p>
        </p:txBody>
      </p:sp>
      <p:sp>
        <p:nvSpPr>
          <p:cNvPr id="5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292080" y="996949"/>
            <a:ext cx="316835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>
                <a:ea typeface="黑体" panose="02010609060101010101" pitchFamily="49" charset="-122"/>
              </a:rPr>
              <a:t>点拨：</a:t>
            </a:r>
            <a:endParaRPr lang="en-US" altLang="zh-CN" sz="1800"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800">
                <a:ea typeface="黑体" panose="02010609060101010101" pitchFamily="49" charset="-122"/>
              </a:rPr>
              <a:t>1.</a:t>
            </a:r>
            <a:r>
              <a:rPr lang="zh-CN" altLang="en-US" sz="1800">
                <a:ea typeface="黑体" panose="02010609060101010101" pitchFamily="49" charset="-122"/>
              </a:rPr>
              <a:t>初步体会诗人的感情</a:t>
            </a:r>
            <a:endParaRPr lang="en-US" altLang="zh-CN" sz="1800"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800">
                <a:ea typeface="黑体" panose="02010609060101010101" pitchFamily="49" charset="-122"/>
              </a:rPr>
              <a:t>2.</a:t>
            </a:r>
            <a:r>
              <a:rPr lang="zh-CN" altLang="en-US" sz="1800">
                <a:ea typeface="黑体" panose="02010609060101010101" pitchFamily="49" charset="-122"/>
              </a:rPr>
              <a:t>可标记节奏与重音 </a:t>
            </a: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5297414" y="3003798"/>
            <a:ext cx="2808312" cy="15696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再见吧，／自由的元素！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最后一次了</a:t>
            </a:r>
            <a:r>
              <a:rPr lang="en-US" altLang="zh-CN" sz="16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在我眼前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你的</a:t>
            </a:r>
            <a:r>
              <a:rPr lang="en-US" altLang="zh-CN" sz="16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蓝色的浪头</a:t>
            </a:r>
            <a:r>
              <a:rPr lang="en-US" altLang="zh-CN" sz="16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翻滚起伏，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你的</a:t>
            </a:r>
            <a:r>
              <a:rPr lang="en-US" altLang="zh-CN" sz="16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骄傲的美</a:t>
            </a:r>
            <a:r>
              <a:rPr lang="en-US" altLang="zh-CN" sz="16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闪烁壮观。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7504" y="3003798"/>
            <a:ext cx="1707181" cy="2034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矩形 5"/>
          <p:cNvSpPr/>
          <p:nvPr>
            <p:custDataLst>
              <p:tags r:id="rId6"/>
            </p:custDataLst>
          </p:nvPr>
        </p:nvSpPr>
        <p:spPr>
          <a:xfrm>
            <a:off x="4973378" y="915566"/>
            <a:ext cx="3384376" cy="3921790"/>
          </a:xfrm>
          <a:prstGeom prst="round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5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7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8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6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7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6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7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6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7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8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8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8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9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9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4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6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7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8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9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6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7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8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6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7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8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9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3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3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4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5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6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7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9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4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7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8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9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5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6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7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8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2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3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4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6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6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8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9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3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5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6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7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8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9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3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5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6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7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8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9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2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3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5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6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7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8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9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3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5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6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7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8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9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3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4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5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2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3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4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5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2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7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8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9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7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8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9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3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4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7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5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2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0643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2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8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9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0643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8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7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5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6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0643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4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5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7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2471</Words>
  <Application>Microsoft Office PowerPoint</Application>
  <PresentationFormat>全屏显示(16:9)</PresentationFormat>
  <Paragraphs>205</Paragraphs>
  <Slides>28</Slides>
  <Notes>7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Office 主题</vt:lpstr>
      <vt:lpstr>Microsoft Word 97 - 2003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2021-11-01T11:21:04Z</cp:lastPrinted>
  <dcterms:created xsi:type="dcterms:W3CDTF">2021-11-01T11:21:04Z</dcterms:created>
  <dcterms:modified xsi:type="dcterms:W3CDTF">2021-11-12T01:24:29Z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