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9.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0.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1" r:id="rId3"/>
    <p:sldMasterId id="2147483682" r:id="rId4"/>
    <p:sldMasterId id="2147483693" r:id="rId5"/>
    <p:sldMasterId id="2147483704" r:id="rId6"/>
    <p:sldMasterId id="2147483715" r:id="rId7"/>
    <p:sldMasterId id="2147483726" r:id="rId8"/>
    <p:sldMasterId id="2147483737" r:id="rId9"/>
    <p:sldMasterId id="2147483748" r:id="rId10"/>
    <p:sldMasterId id="2147483759" r:id="rId11"/>
  </p:sldMasterIdLst>
  <p:notesMasterIdLst>
    <p:notesMasterId r:id="rId82"/>
  </p:notesMasterIdLst>
  <p:handoutMasterIdLst>
    <p:handoutMasterId r:id="rId83"/>
  </p:handoutMasterIdLst>
  <p:sldIdLst>
    <p:sldId id="256" r:id="rId12"/>
    <p:sldId id="257" r:id="rId13"/>
    <p:sldId id="263" r:id="rId14"/>
    <p:sldId id="264" r:id="rId15"/>
    <p:sldId id="267" r:id="rId16"/>
    <p:sldId id="268" r:id="rId17"/>
    <p:sldId id="259" r:id="rId18"/>
    <p:sldId id="271" r:id="rId19"/>
    <p:sldId id="272" r:id="rId20"/>
    <p:sldId id="273" r:id="rId21"/>
    <p:sldId id="274" r:id="rId22"/>
    <p:sldId id="275" r:id="rId23"/>
    <p:sldId id="276" r:id="rId24"/>
    <p:sldId id="277" r:id="rId25"/>
    <p:sldId id="278" r:id="rId26"/>
    <p:sldId id="279" r:id="rId27"/>
    <p:sldId id="280" r:id="rId28"/>
    <p:sldId id="258" r:id="rId29"/>
    <p:sldId id="265" r:id="rId30"/>
    <p:sldId id="266" r:id="rId31"/>
    <p:sldId id="281" r:id="rId32"/>
    <p:sldId id="282" r:id="rId33"/>
    <p:sldId id="283" r:id="rId34"/>
    <p:sldId id="284" r:id="rId35"/>
    <p:sldId id="285" r:id="rId36"/>
    <p:sldId id="286" r:id="rId37"/>
    <p:sldId id="287" r:id="rId38"/>
    <p:sldId id="260"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261" r:id="rId61"/>
    <p:sldId id="309" r:id="rId62"/>
    <p:sldId id="310" r:id="rId63"/>
    <p:sldId id="311" r:id="rId64"/>
    <p:sldId id="312" r:id="rId65"/>
    <p:sldId id="316" r:id="rId66"/>
    <p:sldId id="315" r:id="rId67"/>
    <p:sldId id="314" r:id="rId68"/>
    <p:sldId id="313" r:id="rId69"/>
    <p:sldId id="317" r:id="rId70"/>
    <p:sldId id="318" r:id="rId71"/>
    <p:sldId id="319" r:id="rId72"/>
    <p:sldId id="320" r:id="rId73"/>
    <p:sldId id="321" r:id="rId74"/>
    <p:sldId id="328" r:id="rId75"/>
    <p:sldId id="323" r:id="rId76"/>
    <p:sldId id="324" r:id="rId77"/>
    <p:sldId id="325" r:id="rId78"/>
    <p:sldId id="326" r:id="rId79"/>
    <p:sldId id="329" r:id="rId80"/>
    <p:sldId id="330" r:id="rId81"/>
  </p:sldIdLst>
  <p:sldSz cx="9144000" cy="6858000" type="screen4x3"/>
  <p:notesSz cx="6858000" cy="9144000"/>
  <p:custDataLst>
    <p:tags r:id="rId84"/>
  </p:custDataLst>
  <p:defaultTextStyle>
    <a:defPPr>
      <a:defRPr lang="zh-CN"/>
    </a:defPPr>
    <a:lvl1pPr marL="0" algn="l" defTabSz="910590" rtl="0" eaLnBrk="1" latinLnBrk="0" hangingPunct="1">
      <a:defRPr sz="1800" kern="1200">
        <a:solidFill>
          <a:schemeClr val="tx1"/>
        </a:solidFill>
        <a:latin typeface="+mn-lt"/>
        <a:ea typeface="+mn-ea"/>
        <a:cs typeface="+mn-cs"/>
      </a:defRPr>
    </a:lvl1pPr>
    <a:lvl2pPr marL="455295" algn="l" defTabSz="910590" rtl="0" eaLnBrk="1" latinLnBrk="0" hangingPunct="1">
      <a:defRPr sz="1800" kern="1200">
        <a:solidFill>
          <a:schemeClr val="tx1"/>
        </a:solidFill>
        <a:latin typeface="+mn-lt"/>
        <a:ea typeface="+mn-ea"/>
        <a:cs typeface="+mn-cs"/>
      </a:defRPr>
    </a:lvl2pPr>
    <a:lvl3pPr marL="910590" algn="l" defTabSz="910590" rtl="0" eaLnBrk="1" latinLnBrk="0" hangingPunct="1">
      <a:defRPr sz="1800" kern="1200">
        <a:solidFill>
          <a:schemeClr val="tx1"/>
        </a:solidFill>
        <a:latin typeface="+mn-lt"/>
        <a:ea typeface="+mn-ea"/>
        <a:cs typeface="+mn-cs"/>
      </a:defRPr>
    </a:lvl3pPr>
    <a:lvl4pPr marL="1366520" algn="l" defTabSz="910590" rtl="0" eaLnBrk="1" latinLnBrk="0" hangingPunct="1">
      <a:defRPr sz="1800" kern="1200">
        <a:solidFill>
          <a:schemeClr val="tx1"/>
        </a:solidFill>
        <a:latin typeface="+mn-lt"/>
        <a:ea typeface="+mn-ea"/>
        <a:cs typeface="+mn-cs"/>
      </a:defRPr>
    </a:lvl4pPr>
    <a:lvl5pPr marL="1821815" algn="l" defTabSz="910590" rtl="0" eaLnBrk="1" latinLnBrk="0" hangingPunct="1">
      <a:defRPr sz="1800" kern="1200">
        <a:solidFill>
          <a:schemeClr val="tx1"/>
        </a:solidFill>
        <a:latin typeface="+mn-lt"/>
        <a:ea typeface="+mn-ea"/>
        <a:cs typeface="+mn-cs"/>
      </a:defRPr>
    </a:lvl5pPr>
    <a:lvl6pPr marL="2277110" algn="l" defTabSz="910590" rtl="0" eaLnBrk="1" latinLnBrk="0" hangingPunct="1">
      <a:defRPr sz="1800" kern="1200">
        <a:solidFill>
          <a:schemeClr val="tx1"/>
        </a:solidFill>
        <a:latin typeface="+mn-lt"/>
        <a:ea typeface="+mn-ea"/>
        <a:cs typeface="+mn-cs"/>
      </a:defRPr>
    </a:lvl6pPr>
    <a:lvl7pPr marL="2732405" algn="l" defTabSz="910590" rtl="0" eaLnBrk="1" latinLnBrk="0" hangingPunct="1">
      <a:defRPr sz="1800" kern="1200">
        <a:solidFill>
          <a:schemeClr val="tx1"/>
        </a:solidFill>
        <a:latin typeface="+mn-lt"/>
        <a:ea typeface="+mn-ea"/>
        <a:cs typeface="+mn-cs"/>
      </a:defRPr>
    </a:lvl7pPr>
    <a:lvl8pPr marL="3187700" algn="l" defTabSz="910590" rtl="0" eaLnBrk="1" latinLnBrk="0" hangingPunct="1">
      <a:defRPr sz="1800" kern="1200">
        <a:solidFill>
          <a:schemeClr val="tx1"/>
        </a:solidFill>
        <a:latin typeface="+mn-lt"/>
        <a:ea typeface="+mn-ea"/>
        <a:cs typeface="+mn-cs"/>
      </a:defRPr>
    </a:lvl8pPr>
    <a:lvl9pPr marL="3642995" algn="l" defTabSz="91059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b21cn" initials="xb21cn"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55" autoAdjust="0"/>
    <p:restoredTop sz="94620" autoAdjust="0"/>
  </p:normalViewPr>
  <p:slideViewPr>
    <p:cSldViewPr>
      <p:cViewPr varScale="1">
        <p:scale>
          <a:sx n="70" d="100"/>
          <a:sy n="70" d="100"/>
        </p:scale>
        <p:origin x="-102" y="-28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6" d="100"/>
          <a:sy n="86" d="100"/>
        </p:scale>
        <p:origin x="-383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slide" Target="slides/slide57.xml"/><Relationship Id="rId76" Type="http://schemas.openxmlformats.org/officeDocument/2006/relationships/slide" Target="slides/slide65.xml"/><Relationship Id="rId84" Type="http://schemas.openxmlformats.org/officeDocument/2006/relationships/tags" Target="tags/tag1.xml"/><Relationship Id="rId89"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slide" Target="slides/slide63.xml"/><Relationship Id="rId79" Type="http://schemas.openxmlformats.org/officeDocument/2006/relationships/slide" Target="slides/slide68.xml"/><Relationship Id="rId87"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0.xml"/><Relationship Id="rId82" Type="http://schemas.openxmlformats.org/officeDocument/2006/relationships/notesMaster" Target="notesMasters/notesMaster1.xml"/><Relationship Id="rId19" Type="http://schemas.openxmlformats.org/officeDocument/2006/relationships/slide" Target="slides/slide8.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slide" Target="slides/slide69.xml"/><Relationship Id="rId85"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handoutMaster" Target="handoutMasters/handout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8C5EA-C78A-4790-8556-3996F16865EC}" type="datetimeFigureOut">
              <a:rPr lang="zh-CN" altLang="en-US" smtClean="0"/>
              <a:t>2021-6-27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9A565A7-45C1-4E22-968D-185D7B5A7B7E}" type="slidenum">
              <a:rPr lang="zh-CN" altLang="en-US" smtClean="0"/>
              <a:t>‹#›</a:t>
            </a:fld>
            <a:endParaRPr lang="zh-CN" altLang="en-US"/>
          </a:p>
        </p:txBody>
      </p:sp>
    </p:spTree>
    <p:extLst>
      <p:ext uri="{BB962C8B-B14F-4D97-AF65-F5344CB8AC3E}">
        <p14:creationId xmlns:p14="http://schemas.microsoft.com/office/powerpoint/2010/main" val="38266597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1662DC-3F04-40BA-BF9C-E4CC404B77BB}" type="datetimeFigureOut">
              <a:rPr lang="zh-CN" altLang="en-US" smtClean="0"/>
              <a:t>2021-6-27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041E84-F793-487E-8CC6-72D0D10689A0}" type="slidenum">
              <a:rPr lang="zh-CN" altLang="en-US" smtClean="0"/>
              <a:t>‹#›</a:t>
            </a:fld>
            <a:endParaRPr lang="zh-CN" altLang="en-US"/>
          </a:p>
        </p:txBody>
      </p:sp>
    </p:spTree>
    <p:extLst>
      <p:ext uri="{BB962C8B-B14F-4D97-AF65-F5344CB8AC3E}">
        <p14:creationId xmlns:p14="http://schemas.microsoft.com/office/powerpoint/2010/main" val="2350608464"/>
      </p:ext>
    </p:extLst>
  </p:cSld>
  <p:clrMap bg1="lt1" tx1="dk1" bg2="lt2" tx2="dk2" accent1="accent1" accent2="accent2" accent3="accent3" accent4="accent4" accent5="accent5" accent6="accent6" hlink="hlink" folHlink="folHlink"/>
  <p:notesStyle>
    <a:lvl1pPr marL="0" algn="l" defTabSz="910590" rtl="0" eaLnBrk="1" latinLnBrk="0" hangingPunct="1">
      <a:defRPr sz="1200" kern="1200">
        <a:solidFill>
          <a:schemeClr val="tx1"/>
        </a:solidFill>
        <a:latin typeface="+mn-lt"/>
        <a:ea typeface="+mn-ea"/>
        <a:cs typeface="+mn-cs"/>
      </a:defRPr>
    </a:lvl1pPr>
    <a:lvl2pPr marL="455295" algn="l" defTabSz="910590" rtl="0" eaLnBrk="1" latinLnBrk="0" hangingPunct="1">
      <a:defRPr sz="1200" kern="1200">
        <a:solidFill>
          <a:schemeClr val="tx1"/>
        </a:solidFill>
        <a:latin typeface="+mn-lt"/>
        <a:ea typeface="+mn-ea"/>
        <a:cs typeface="+mn-cs"/>
      </a:defRPr>
    </a:lvl2pPr>
    <a:lvl3pPr marL="910590" algn="l" defTabSz="910590" rtl="0" eaLnBrk="1" latinLnBrk="0" hangingPunct="1">
      <a:defRPr sz="1200" kern="1200">
        <a:solidFill>
          <a:schemeClr val="tx1"/>
        </a:solidFill>
        <a:latin typeface="+mn-lt"/>
        <a:ea typeface="+mn-ea"/>
        <a:cs typeface="+mn-cs"/>
      </a:defRPr>
    </a:lvl3pPr>
    <a:lvl4pPr marL="1366520" algn="l" defTabSz="910590" rtl="0" eaLnBrk="1" latinLnBrk="0" hangingPunct="1">
      <a:defRPr sz="1200" kern="1200">
        <a:solidFill>
          <a:schemeClr val="tx1"/>
        </a:solidFill>
        <a:latin typeface="+mn-lt"/>
        <a:ea typeface="+mn-ea"/>
        <a:cs typeface="+mn-cs"/>
      </a:defRPr>
    </a:lvl4pPr>
    <a:lvl5pPr marL="1821815" algn="l" defTabSz="910590" rtl="0" eaLnBrk="1" latinLnBrk="0" hangingPunct="1">
      <a:defRPr sz="1200" kern="1200">
        <a:solidFill>
          <a:schemeClr val="tx1"/>
        </a:solidFill>
        <a:latin typeface="+mn-lt"/>
        <a:ea typeface="+mn-ea"/>
        <a:cs typeface="+mn-cs"/>
      </a:defRPr>
    </a:lvl5pPr>
    <a:lvl6pPr marL="2277110" algn="l" defTabSz="910590" rtl="0" eaLnBrk="1" latinLnBrk="0" hangingPunct="1">
      <a:defRPr sz="1200" kern="1200">
        <a:solidFill>
          <a:schemeClr val="tx1"/>
        </a:solidFill>
        <a:latin typeface="+mn-lt"/>
        <a:ea typeface="+mn-ea"/>
        <a:cs typeface="+mn-cs"/>
      </a:defRPr>
    </a:lvl6pPr>
    <a:lvl7pPr marL="2732405" algn="l" defTabSz="910590" rtl="0" eaLnBrk="1" latinLnBrk="0" hangingPunct="1">
      <a:defRPr sz="1200" kern="1200">
        <a:solidFill>
          <a:schemeClr val="tx1"/>
        </a:solidFill>
        <a:latin typeface="+mn-lt"/>
        <a:ea typeface="+mn-ea"/>
        <a:cs typeface="+mn-cs"/>
      </a:defRPr>
    </a:lvl7pPr>
    <a:lvl8pPr marL="3187700" algn="l" defTabSz="910590" rtl="0" eaLnBrk="1" latinLnBrk="0" hangingPunct="1">
      <a:defRPr sz="1200" kern="1200">
        <a:solidFill>
          <a:schemeClr val="tx1"/>
        </a:solidFill>
        <a:latin typeface="+mn-lt"/>
        <a:ea typeface="+mn-ea"/>
        <a:cs typeface="+mn-cs"/>
      </a:defRPr>
    </a:lvl8pPr>
    <a:lvl9pPr marL="3642995" algn="l" defTabSz="91059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m.oh100.com/zuowen/zenyang/"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m.oh100.com/zuowen/xiangxiang/"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041E84-F793-487E-8CC6-72D0D10689A0}" type="slidenum">
              <a:rPr lang="zh-CN" altLang="en-US" smtClean="0"/>
              <a:t>1</a:t>
            </a:fld>
            <a:endParaRPr lang="zh-CN" altLang="en-US"/>
          </a:p>
        </p:txBody>
      </p:sp>
    </p:spTree>
    <p:extLst>
      <p:ext uri="{BB962C8B-B14F-4D97-AF65-F5344CB8AC3E}">
        <p14:creationId xmlns:p14="http://schemas.microsoft.com/office/powerpoint/2010/main" val="4168092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96975" y="0"/>
            <a:ext cx="4572000" cy="3429000"/>
          </a:xfrm>
        </p:spPr>
      </p:sp>
      <p:sp>
        <p:nvSpPr>
          <p:cNvPr id="3" name="备注占位符 2"/>
          <p:cNvSpPr>
            <a:spLocks noGrp="1"/>
          </p:cNvSpPr>
          <p:nvPr>
            <p:ph type="body" idx="1"/>
          </p:nvPr>
        </p:nvSpPr>
        <p:spPr>
          <a:xfrm>
            <a:off x="0" y="3419872"/>
            <a:ext cx="6858000" cy="5724128"/>
          </a:xfrm>
        </p:spPr>
        <p:txBody>
          <a:bodyPr/>
          <a:lstStyle/>
          <a:p>
            <a:r>
              <a:rPr lang="zh-CN" altLang="en-US"/>
              <a:t>常见错误：</a:t>
            </a:r>
            <a:endParaRPr lang="en-US" altLang="zh-CN"/>
          </a:p>
          <a:p>
            <a:pPr fontAlgn="base"/>
            <a:r>
              <a:rPr lang="en-US" altLang="zh-CN"/>
              <a:t>1.</a:t>
            </a:r>
            <a:r>
              <a:rPr lang="zh-CN" altLang="en-US"/>
              <a:t>如，“符</a:t>
            </a:r>
            <a:r>
              <a:rPr lang="en-US" altLang="zh-CN"/>
              <a:t>(fú)</a:t>
            </a:r>
            <a:r>
              <a:rPr lang="zh-CN" altLang="en-US"/>
              <a:t>合”常被错读</a:t>
            </a:r>
            <a:r>
              <a:rPr lang="en-US" altLang="zh-CN"/>
              <a:t>(fǔ)</a:t>
            </a:r>
            <a:r>
              <a:rPr lang="zh-CN" altLang="en-US"/>
              <a:t>，“档</a:t>
            </a:r>
            <a:r>
              <a:rPr lang="en-US" altLang="zh-CN"/>
              <a:t>(dàng)</a:t>
            </a:r>
            <a:r>
              <a:rPr lang="zh-CN" altLang="en-US"/>
              <a:t>案”常被错读</a:t>
            </a:r>
            <a:r>
              <a:rPr lang="en-US" altLang="zh-CN"/>
              <a:t>(dǎng)</a:t>
            </a:r>
            <a:r>
              <a:rPr lang="zh-CN" altLang="en-US"/>
              <a:t>，“粗犷</a:t>
            </a:r>
            <a:r>
              <a:rPr lang="en-US" altLang="zh-CN"/>
              <a:t>(guǎng)”</a:t>
            </a:r>
            <a:r>
              <a:rPr lang="zh-CN" altLang="en-US"/>
              <a:t>常被错读</a:t>
            </a:r>
            <a:r>
              <a:rPr lang="en-US" altLang="zh-CN"/>
              <a:t>(kuàng)</a:t>
            </a:r>
            <a:r>
              <a:rPr lang="zh-CN" altLang="en-US"/>
              <a:t>。</a:t>
            </a:r>
            <a:r>
              <a:rPr lang="zh-CN" altLang="en-US">
                <a:hlinkClick r:id="rId3"/>
              </a:rPr>
              <a:t>怎样</a:t>
            </a:r>
            <a:r>
              <a:rPr lang="zh-CN" altLang="en-US"/>
              <a:t>避免这种错读呢</a:t>
            </a:r>
            <a:r>
              <a:rPr lang="en-US" altLang="zh-CN"/>
              <a:t>?①</a:t>
            </a:r>
            <a:r>
              <a:rPr lang="zh-CN" altLang="en-US"/>
              <a:t>换词识别。像“符号”只有</a:t>
            </a:r>
            <a:r>
              <a:rPr lang="en-US" altLang="zh-CN"/>
              <a:t>(fú)</a:t>
            </a:r>
            <a:r>
              <a:rPr lang="zh-CN" altLang="en-US"/>
              <a:t>这个音，就能确定在“符合”也读</a:t>
            </a:r>
            <a:r>
              <a:rPr lang="en-US" altLang="zh-CN"/>
              <a:t>(fú)</a:t>
            </a:r>
            <a:r>
              <a:rPr lang="zh-CN" altLang="en-US"/>
              <a:t>。②谐音记忆。像“装载”这个词，读的时候在头脑中</a:t>
            </a:r>
            <a:r>
              <a:rPr lang="zh-CN" altLang="en-US">
                <a:hlinkClick r:id="rId4"/>
              </a:rPr>
              <a:t>想象</a:t>
            </a:r>
            <a:r>
              <a:rPr lang="zh-CN" altLang="en-US"/>
              <a:t>为“装在”</a:t>
            </a:r>
            <a:r>
              <a:rPr lang="en-US" altLang="zh-CN"/>
              <a:t>(zài)</a:t>
            </a:r>
            <a:r>
              <a:rPr lang="zh-CN" altLang="en-US"/>
              <a:t>。③根据声旁来确定。如“粗犷”的“犷”其声旁“广”的读音与“犷”的读音相同。</a:t>
            </a:r>
          </a:p>
          <a:p>
            <a:pPr fontAlgn="base"/>
            <a:r>
              <a:rPr lang="zh-CN" altLang="en-US"/>
              <a:t>　　容易错读的字还有</a:t>
            </a:r>
            <a:r>
              <a:rPr lang="en-US" altLang="zh-CN"/>
              <a:t>——</a:t>
            </a:r>
            <a:r>
              <a:rPr lang="zh-CN" altLang="en-US"/>
              <a:t>号召</a:t>
            </a:r>
            <a:r>
              <a:rPr lang="en-US" altLang="zh-CN"/>
              <a:t>(zhào)</a:t>
            </a:r>
            <a:r>
              <a:rPr lang="zh-CN" altLang="en-US"/>
              <a:t>、挫</a:t>
            </a:r>
            <a:r>
              <a:rPr lang="en-US" altLang="zh-CN"/>
              <a:t>(cuò)</a:t>
            </a:r>
            <a:r>
              <a:rPr lang="zh-CN" altLang="en-US"/>
              <a:t>折、质</a:t>
            </a:r>
            <a:r>
              <a:rPr lang="en-US" altLang="zh-CN"/>
              <a:t>(zhì)</a:t>
            </a:r>
            <a:r>
              <a:rPr lang="zh-CN" altLang="en-US"/>
              <a:t>量、嫉</a:t>
            </a:r>
            <a:r>
              <a:rPr lang="en-US" altLang="zh-CN"/>
              <a:t>(jí)</a:t>
            </a:r>
            <a:r>
              <a:rPr lang="zh-CN" altLang="en-US"/>
              <a:t>妒、细菌</a:t>
            </a:r>
            <a:r>
              <a:rPr lang="en-US" altLang="zh-CN"/>
              <a:t>(jūn)</a:t>
            </a:r>
            <a:r>
              <a:rPr lang="zh-CN" altLang="en-US"/>
              <a:t>、剖</a:t>
            </a:r>
            <a:r>
              <a:rPr lang="en-US" altLang="zh-CN"/>
              <a:t>(pōu)</a:t>
            </a:r>
            <a:r>
              <a:rPr lang="zh-CN" altLang="en-US"/>
              <a:t>析、气氛</a:t>
            </a:r>
            <a:r>
              <a:rPr lang="en-US" altLang="zh-CN"/>
              <a:t>(fēn)</a:t>
            </a:r>
            <a:r>
              <a:rPr lang="zh-CN" altLang="en-US"/>
              <a:t>、比较</a:t>
            </a:r>
            <a:r>
              <a:rPr lang="en-US" altLang="zh-CN"/>
              <a:t>(jiào)</a:t>
            </a:r>
            <a:r>
              <a:rPr lang="zh-CN" altLang="en-US"/>
              <a:t>、脊</a:t>
            </a:r>
            <a:r>
              <a:rPr lang="en-US" altLang="zh-CN"/>
              <a:t>(jǐ)</a:t>
            </a:r>
            <a:r>
              <a:rPr lang="zh-CN" altLang="en-US"/>
              <a:t>梁、魁梧</a:t>
            </a:r>
            <a:r>
              <a:rPr lang="en-US" altLang="zh-CN"/>
              <a:t>(wú)</a:t>
            </a:r>
            <a:r>
              <a:rPr lang="zh-CN" altLang="en-US"/>
              <a:t>、颈</a:t>
            </a:r>
            <a:r>
              <a:rPr lang="en-US" altLang="zh-CN"/>
              <a:t>(jǐng)</a:t>
            </a:r>
            <a:r>
              <a:rPr lang="zh-CN" altLang="en-US"/>
              <a:t>联</a:t>
            </a:r>
            <a:r>
              <a:rPr lang="en-US" altLang="zh-CN"/>
              <a:t>——</a:t>
            </a:r>
            <a:r>
              <a:rPr lang="zh-CN" altLang="en-US"/>
              <a:t>等等。可以尝试按照上面的方法记牢正确读音。</a:t>
            </a:r>
          </a:p>
          <a:p>
            <a:pPr fontAlgn="base"/>
            <a:r>
              <a:rPr lang="en-US" altLang="zh-CN"/>
              <a:t>2.</a:t>
            </a:r>
            <a:r>
              <a:rPr lang="zh-CN" altLang="en-US"/>
              <a:t>如“处</a:t>
            </a:r>
            <a:r>
              <a:rPr lang="en-US" altLang="zh-CN"/>
              <a:t>(chǔ)</a:t>
            </a:r>
            <a:r>
              <a:rPr lang="zh-CN" altLang="en-US"/>
              <a:t>理”而非“处</a:t>
            </a:r>
            <a:r>
              <a:rPr lang="en-US" altLang="zh-CN"/>
              <a:t>(chù)</a:t>
            </a:r>
            <a:r>
              <a:rPr lang="zh-CN" altLang="en-US"/>
              <a:t>理”，“强</a:t>
            </a:r>
            <a:r>
              <a:rPr lang="en-US" altLang="zh-CN"/>
              <a:t>(qiǎng)</a:t>
            </a:r>
            <a:r>
              <a:rPr lang="zh-CN" altLang="en-US"/>
              <a:t>迫”而非“强</a:t>
            </a:r>
            <a:r>
              <a:rPr lang="en-US" altLang="zh-CN"/>
              <a:t>(qiáng)</a:t>
            </a:r>
            <a:r>
              <a:rPr lang="zh-CN" altLang="en-US"/>
              <a:t>迫”。怎样避免错读呢</a:t>
            </a:r>
            <a:r>
              <a:rPr lang="en-US" altLang="zh-CN"/>
              <a:t>?①</a:t>
            </a:r>
            <a:r>
              <a:rPr lang="zh-CN" altLang="en-US"/>
              <a:t>依据词性辨别。如，“处”读</a:t>
            </a:r>
            <a:r>
              <a:rPr lang="en-US" altLang="zh-CN"/>
              <a:t>(chǔ)</a:t>
            </a:r>
            <a:r>
              <a:rPr lang="zh-CN" altLang="en-US"/>
              <a:t>时多作动词，读</a:t>
            </a:r>
            <a:r>
              <a:rPr lang="en-US" altLang="zh-CN"/>
              <a:t>(chù)</a:t>
            </a:r>
            <a:r>
              <a:rPr lang="zh-CN" altLang="en-US"/>
              <a:t>时多作名词。所以，像“处理、处罚、处世、处惊不变、处心积虑、处之泰然”等词语中的“处”都读</a:t>
            </a:r>
            <a:r>
              <a:rPr lang="en-US" altLang="zh-CN"/>
              <a:t>(chǔ)</a:t>
            </a:r>
            <a:r>
              <a:rPr lang="zh-CN" altLang="en-US"/>
              <a:t>。②根据字义判断。如“强”理解为“迫使、硬要”之意时都读</a:t>
            </a:r>
            <a:r>
              <a:rPr lang="en-US" altLang="zh-CN"/>
              <a:t>(qiǎng)</a:t>
            </a:r>
            <a:r>
              <a:rPr lang="zh-CN" altLang="en-US"/>
              <a:t>。所以，像“强迫、强辩、勉强、强词夺理、强人所难、强颜欢笑”中的“强”都读</a:t>
            </a:r>
            <a:r>
              <a:rPr lang="en-US" altLang="zh-CN"/>
              <a:t>(qiǎng)</a:t>
            </a:r>
            <a:r>
              <a:rPr lang="zh-CN" altLang="en-US"/>
              <a:t>。</a:t>
            </a:r>
          </a:p>
          <a:p>
            <a:pPr fontAlgn="base"/>
            <a:r>
              <a:rPr lang="zh-CN" altLang="en-US"/>
              <a:t>　　另外，有的多音字常被错读是因为大家对它的某个读音不太熟悉，甚至认为它只有一个读音，如“创</a:t>
            </a:r>
            <a:r>
              <a:rPr lang="en-US" altLang="zh-CN"/>
              <a:t>(chuāng)</a:t>
            </a:r>
            <a:r>
              <a:rPr lang="zh-CN" altLang="en-US"/>
              <a:t>伤”而非“创</a:t>
            </a:r>
            <a:r>
              <a:rPr lang="en-US" altLang="zh-CN"/>
              <a:t>(chuàng)</a:t>
            </a:r>
            <a:r>
              <a:rPr lang="zh-CN" altLang="en-US"/>
              <a:t>伤”，“尽</a:t>
            </a:r>
            <a:r>
              <a:rPr lang="en-US" altLang="zh-CN"/>
              <a:t>(jǐn)</a:t>
            </a:r>
            <a:r>
              <a:rPr lang="zh-CN" altLang="en-US"/>
              <a:t>量”而非“尽</a:t>
            </a:r>
            <a:r>
              <a:rPr lang="en-US" altLang="zh-CN"/>
              <a:t>(jìn)</a:t>
            </a:r>
            <a:r>
              <a:rPr lang="zh-CN" altLang="en-US"/>
              <a:t>量”，“参与</a:t>
            </a:r>
            <a:r>
              <a:rPr lang="en-US" altLang="zh-CN"/>
              <a:t>(yù)”</a:t>
            </a:r>
            <a:r>
              <a:rPr lang="zh-CN" altLang="en-US"/>
              <a:t>而非“参与</a:t>
            </a:r>
            <a:r>
              <a:rPr lang="en-US" altLang="zh-CN"/>
              <a:t>(yǔ)”</a:t>
            </a:r>
            <a:r>
              <a:rPr lang="zh-CN" altLang="en-US"/>
              <a:t>。这种多音字大家可以通过查工具书先全面了解其所有的读音，然后再按照上面所说的方法准确记牢其各个读音。</a:t>
            </a:r>
          </a:p>
          <a:p>
            <a:r>
              <a:rPr lang="en-US" altLang="zh-CN"/>
              <a:t>3.</a:t>
            </a:r>
            <a:r>
              <a:rPr lang="zh-CN" altLang="en-US"/>
              <a:t>如，“内疚</a:t>
            </a:r>
            <a:r>
              <a:rPr lang="en-US" altLang="zh-CN"/>
              <a:t>(jiù)”</a:t>
            </a:r>
            <a:r>
              <a:rPr lang="zh-CN" altLang="en-US"/>
              <a:t>与“针灸</a:t>
            </a:r>
            <a:r>
              <a:rPr lang="en-US" altLang="zh-CN"/>
              <a:t>(jiǔ)”</a:t>
            </a:r>
            <a:r>
              <a:rPr lang="zh-CN" altLang="en-US"/>
              <a:t>的读音分辨不清，“友谊</a:t>
            </a:r>
            <a:r>
              <a:rPr lang="en-US" altLang="zh-CN"/>
              <a:t>(yì)”</a:t>
            </a:r>
            <a:r>
              <a:rPr lang="zh-CN" altLang="en-US"/>
              <a:t>的“谊”依据声旁“宜”妄测而错读为</a:t>
            </a:r>
            <a:r>
              <a:rPr lang="en-US" altLang="zh-CN"/>
              <a:t>(yí)</a:t>
            </a:r>
            <a:r>
              <a:rPr lang="zh-CN" altLang="en-US"/>
              <a:t>。怎么避免这种错读呢</a:t>
            </a:r>
            <a:r>
              <a:rPr lang="en-US" altLang="zh-CN"/>
              <a:t>?</a:t>
            </a:r>
            <a:r>
              <a:rPr lang="zh-CN" altLang="en-US"/>
              <a:t>一种方法是将形近字集中起来辨识它们各自的读音。另一种方法是记住与“声旁”读音不一致的一些常见形声字，如“锲</a:t>
            </a:r>
            <a:r>
              <a:rPr lang="en-US" altLang="zh-CN"/>
              <a:t>(qiè)</a:t>
            </a:r>
            <a:r>
              <a:rPr lang="zh-CN" altLang="en-US"/>
              <a:t>而不舍”的“锲”到底是读</a:t>
            </a:r>
            <a:r>
              <a:rPr lang="en-US" altLang="zh-CN"/>
              <a:t>(qiè)</a:t>
            </a:r>
            <a:r>
              <a:rPr lang="zh-CN" altLang="en-US"/>
              <a:t>，还是读</a:t>
            </a:r>
            <a:r>
              <a:rPr lang="en-US" altLang="zh-CN"/>
              <a:t>(qì)</a:t>
            </a:r>
            <a:r>
              <a:rPr lang="zh-CN" altLang="en-US"/>
              <a:t>。“契</a:t>
            </a:r>
            <a:r>
              <a:rPr lang="en-US" altLang="zh-CN"/>
              <a:t>(qì)”</a:t>
            </a:r>
            <a:r>
              <a:rPr lang="zh-CN" altLang="en-US"/>
              <a:t>的读音我们都知道，如“契约”，再记住“锲”“契”的读音不一样，自然就会肯定其读</a:t>
            </a:r>
            <a:r>
              <a:rPr lang="en-US" altLang="zh-CN"/>
              <a:t>(qiè)</a:t>
            </a:r>
            <a:r>
              <a:rPr lang="zh-CN" altLang="en-US"/>
              <a:t>了。属于这种情况的常见字还有像“缜</a:t>
            </a:r>
            <a:r>
              <a:rPr lang="en-US" altLang="zh-CN"/>
              <a:t>(zhěn)</a:t>
            </a:r>
            <a:r>
              <a:rPr lang="zh-CN" altLang="en-US"/>
              <a:t>密、悲恸</a:t>
            </a:r>
            <a:r>
              <a:rPr lang="en-US" altLang="zh-CN"/>
              <a:t>(tòng)</a:t>
            </a:r>
            <a:r>
              <a:rPr lang="zh-CN" altLang="en-US"/>
              <a:t>、绮</a:t>
            </a:r>
            <a:r>
              <a:rPr lang="en-US" altLang="zh-CN"/>
              <a:t>(qǐ)</a:t>
            </a:r>
            <a:r>
              <a:rPr lang="zh-CN" altLang="en-US"/>
              <a:t>丽、发酵</a:t>
            </a:r>
            <a:r>
              <a:rPr lang="en-US" altLang="zh-CN"/>
              <a:t>(jiào)”</a:t>
            </a:r>
            <a:r>
              <a:rPr lang="zh-CN" altLang="en-US"/>
              <a:t>等。</a:t>
            </a:r>
            <a:endParaRPr lang="en-US" altLang="zh-CN"/>
          </a:p>
          <a:p>
            <a:r>
              <a:rPr lang="en-US" altLang="zh-CN"/>
              <a:t>4.</a:t>
            </a:r>
            <a:r>
              <a:rPr lang="zh-CN" altLang="en-US"/>
              <a:t>读三声的两个字组成的词，在读的时候第一个字都会变读为二声</a:t>
            </a:r>
            <a:r>
              <a:rPr lang="en-US" altLang="zh-CN"/>
              <a:t>(</a:t>
            </a:r>
            <a:r>
              <a:rPr lang="zh-CN" altLang="en-US"/>
              <a:t>连读变调</a:t>
            </a:r>
            <a:r>
              <a:rPr lang="en-US" altLang="zh-CN"/>
              <a:t>)</a:t>
            </a:r>
            <a:r>
              <a:rPr lang="zh-CN" altLang="en-US"/>
              <a:t>。如果不清楚这一点，只是根据读音来判断拼音就会出错。如，“窈窕</a:t>
            </a:r>
            <a:r>
              <a:rPr lang="en-US" altLang="zh-CN"/>
              <a:t>(yǎotiǎo)”</a:t>
            </a:r>
            <a:r>
              <a:rPr lang="zh-CN" altLang="en-US"/>
              <a:t>的“窈”常被错拼为</a:t>
            </a:r>
            <a:r>
              <a:rPr lang="en-US" altLang="zh-CN"/>
              <a:t>(yáo)</a:t>
            </a:r>
            <a:r>
              <a:rPr lang="zh-CN" altLang="en-US"/>
              <a:t>，“匕首</a:t>
            </a:r>
            <a:r>
              <a:rPr lang="en-US" altLang="zh-CN"/>
              <a:t>(bǐshǒu)”</a:t>
            </a:r>
            <a:r>
              <a:rPr lang="zh-CN" altLang="en-US"/>
              <a:t>的“匕”常被错拼为“</a:t>
            </a:r>
            <a:r>
              <a:rPr lang="en-US" altLang="zh-CN"/>
              <a:t>bí”</a:t>
            </a:r>
            <a:r>
              <a:rPr lang="zh-CN" altLang="en-US"/>
              <a:t>，“侮辱</a:t>
            </a:r>
            <a:r>
              <a:rPr lang="en-US" altLang="zh-CN"/>
              <a:t>(wǔrǔ)”</a:t>
            </a:r>
            <a:r>
              <a:rPr lang="zh-CN" altLang="en-US"/>
              <a:t>的“侮”常被错拼为“</a:t>
            </a:r>
            <a:r>
              <a:rPr lang="en-US" altLang="zh-CN"/>
              <a:t>wú”</a:t>
            </a:r>
            <a:r>
              <a:rPr lang="zh-CN" altLang="en-US"/>
              <a:t>等。当然，不是所有第一个字读二声、第二个字读三声的词都是“变读”的结果。如“祈</a:t>
            </a:r>
            <a:r>
              <a:rPr lang="en-US" altLang="zh-CN"/>
              <a:t>(qí)</a:t>
            </a:r>
            <a:r>
              <a:rPr lang="zh-CN" altLang="en-US"/>
              <a:t>祷</a:t>
            </a:r>
            <a:r>
              <a:rPr lang="en-US" altLang="zh-CN"/>
              <a:t>(dǎo)”</a:t>
            </a:r>
            <a:r>
              <a:rPr lang="zh-CN" altLang="en-US"/>
              <a:t>这个词，第一个字本来就读“</a:t>
            </a:r>
            <a:r>
              <a:rPr lang="en-US" altLang="zh-CN"/>
              <a:t>qí”</a:t>
            </a:r>
            <a:r>
              <a:rPr lang="zh-CN" altLang="en-US"/>
              <a:t>。实际上常见的“变读词”并不多，大家只要在遇见其时，刻意记忆一下就可以了。</a:t>
            </a:r>
          </a:p>
        </p:txBody>
      </p:sp>
      <p:sp>
        <p:nvSpPr>
          <p:cNvPr id="4" name="灯片编号占位符 3"/>
          <p:cNvSpPr>
            <a:spLocks noGrp="1"/>
          </p:cNvSpPr>
          <p:nvPr>
            <p:ph type="sldNum" sz="quarter" idx="10"/>
          </p:nvPr>
        </p:nvSpPr>
        <p:spPr/>
        <p:txBody>
          <a:bodyPr/>
          <a:lstStyle/>
          <a:p>
            <a:fld id="{D3041E84-F793-487E-8CC6-72D0D10689A0}" type="slidenum">
              <a:rPr lang="zh-CN" altLang="en-US" smtClean="0"/>
              <a:t>2</a:t>
            </a:fld>
            <a:endParaRPr lang="zh-CN" altLang="en-US"/>
          </a:p>
        </p:txBody>
      </p:sp>
    </p:spTree>
    <p:extLst>
      <p:ext uri="{BB962C8B-B14F-4D97-AF65-F5344CB8AC3E}">
        <p14:creationId xmlns:p14="http://schemas.microsoft.com/office/powerpoint/2010/main" val="1987766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041E84-F793-487E-8CC6-72D0D10689A0}" type="slidenum">
              <a:rPr lang="zh-CN" altLang="en-US" smtClean="0"/>
              <a:t>7</a:t>
            </a:fld>
            <a:endParaRPr lang="zh-CN" altLang="en-US"/>
          </a:p>
        </p:txBody>
      </p:sp>
    </p:spTree>
    <p:extLst>
      <p:ext uri="{BB962C8B-B14F-4D97-AF65-F5344CB8AC3E}">
        <p14:creationId xmlns:p14="http://schemas.microsoft.com/office/powerpoint/2010/main" val="3503016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041E84-F793-487E-8CC6-72D0D10689A0}" type="slidenum">
              <a:rPr lang="zh-CN" altLang="en-US" smtClean="0"/>
              <a:t>18</a:t>
            </a:fld>
            <a:endParaRPr lang="zh-CN" altLang="en-US"/>
          </a:p>
        </p:txBody>
      </p:sp>
    </p:spTree>
    <p:extLst>
      <p:ext uri="{BB962C8B-B14F-4D97-AF65-F5344CB8AC3E}">
        <p14:creationId xmlns:p14="http://schemas.microsoft.com/office/powerpoint/2010/main" val="3872084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 name="Rectangle 9"/>
          <p:cNvSpPr/>
          <p:nvPr/>
        </p:nvSpPr>
        <p:spPr>
          <a:xfrm>
            <a:off x="0"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7" name="Rectangle 6"/>
          <p:cNvSpPr/>
          <p:nvPr/>
        </p:nvSpPr>
        <p:spPr>
          <a:xfrm>
            <a:off x="0" y="2667079"/>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8" name="Rectangle 7"/>
          <p:cNvSpPr/>
          <p:nvPr/>
        </p:nvSpPr>
        <p:spPr>
          <a:xfrm>
            <a:off x="0" y="5479144"/>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2" name="Title 1"/>
          <p:cNvSpPr>
            <a:spLocks noGrp="1"/>
          </p:cNvSpPr>
          <p:nvPr>
            <p:ph type="ctrTitle"/>
          </p:nvPr>
        </p:nvSpPr>
        <p:spPr>
          <a:xfrm>
            <a:off x="228599" y="2819401"/>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zh-CN" altLang="en-US"/>
              <a:t>单击此处编辑母版标题样式</a:t>
            </a:r>
            <a:endParaRPr lang="en-US"/>
          </a:p>
        </p:txBody>
      </p:sp>
      <p:sp>
        <p:nvSpPr>
          <p:cNvPr id="3" name="Subtitle 2"/>
          <p:cNvSpPr>
            <a:spLocks noGrp="1"/>
          </p:cNvSpPr>
          <p:nvPr>
            <p:ph type="subTitle" idx="1"/>
          </p:nvPr>
        </p:nvSpPr>
        <p:spPr>
          <a:xfrm>
            <a:off x="571500" y="4800600"/>
            <a:ext cx="8001000" cy="533400"/>
          </a:xfrm>
        </p:spPr>
        <p:txBody>
          <a:bodyPr>
            <a:normAutofit/>
          </a:bodyPr>
          <a:lstStyle>
            <a:lvl1pPr marL="0" indent="0" algn="ctr">
              <a:buNone/>
              <a:defRPr sz="2000">
                <a:solidFill>
                  <a:srgbClr val="FFFFFF"/>
                </a:solidFill>
              </a:defRPr>
            </a:lvl1pPr>
            <a:lvl2pPr marL="455295" indent="0" algn="ctr">
              <a:buNone/>
              <a:defRPr>
                <a:solidFill>
                  <a:schemeClr val="tx1">
                    <a:tint val="75000"/>
                  </a:schemeClr>
                </a:solidFill>
              </a:defRPr>
            </a:lvl2pPr>
            <a:lvl3pPr marL="910590" indent="0" algn="ctr">
              <a:buNone/>
              <a:defRPr>
                <a:solidFill>
                  <a:schemeClr val="tx1">
                    <a:tint val="75000"/>
                  </a:schemeClr>
                </a:solidFill>
              </a:defRPr>
            </a:lvl3pPr>
            <a:lvl4pPr marL="1366520" indent="0" algn="ctr">
              <a:buNone/>
              <a:defRPr>
                <a:solidFill>
                  <a:schemeClr val="tx1">
                    <a:tint val="75000"/>
                  </a:schemeClr>
                </a:solidFill>
              </a:defRPr>
            </a:lvl4pPr>
            <a:lvl5pPr marL="1821815" indent="0" algn="ctr">
              <a:buNone/>
              <a:defRPr>
                <a:solidFill>
                  <a:schemeClr val="tx1">
                    <a:tint val="75000"/>
                  </a:schemeClr>
                </a:solidFill>
              </a:defRPr>
            </a:lvl5pPr>
            <a:lvl6pPr marL="2277110" indent="0" algn="ctr">
              <a:buNone/>
              <a:defRPr>
                <a:solidFill>
                  <a:schemeClr val="tx1">
                    <a:tint val="75000"/>
                  </a:schemeClr>
                </a:solidFill>
              </a:defRPr>
            </a:lvl6pPr>
            <a:lvl7pPr marL="2732405" indent="0" algn="ctr">
              <a:buNone/>
              <a:defRPr>
                <a:solidFill>
                  <a:schemeClr val="tx1">
                    <a:tint val="75000"/>
                  </a:schemeClr>
                </a:solidFill>
              </a:defRPr>
            </a:lvl7pPr>
            <a:lvl8pPr marL="3187700" indent="0" algn="ctr">
              <a:buNone/>
              <a:defRPr>
                <a:solidFill>
                  <a:schemeClr val="tx1">
                    <a:tint val="75000"/>
                  </a:schemeClr>
                </a:solidFill>
              </a:defRPr>
            </a:lvl8pPr>
            <a:lvl9pPr marL="3642995" indent="0" algn="ctr">
              <a:buNone/>
              <a:defRPr>
                <a:solidFill>
                  <a:schemeClr val="tx1">
                    <a:tint val="75000"/>
                  </a:schemeClr>
                </a:solidFill>
              </a:defRPr>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zh-CN" altLang="en-US"/>
          </a:p>
        </p:txBody>
      </p:sp>
      <p:sp>
        <p:nvSpPr>
          <p:cNvPr id="11" name="TextBox 10"/>
          <p:cNvSpPr txBox="1"/>
          <p:nvPr/>
        </p:nvSpPr>
        <p:spPr>
          <a:xfrm>
            <a:off x="3148584" y="4261183"/>
            <a:ext cx="1219200" cy="584775"/>
          </a:xfrm>
          <a:prstGeom prst="rect">
            <a:avLst/>
          </a:prstGeom>
          <a:noFill/>
        </p:spPr>
        <p:txBody>
          <a:bodyPr wrap="square" lIns="91067" tIns="45534" rIns="91067" bIns="45534" rtlCol="0">
            <a:spAutoFit/>
          </a:bodyPr>
          <a:lstStyle/>
          <a:p>
            <a:pPr algn="r"/>
            <a:r>
              <a:rPr lang="en-US" sz="3200" spc="150">
                <a:solidFill>
                  <a:schemeClr val="accent1"/>
                </a:solidFill>
                <a:sym typeface="Wingdings" panose="05000000000000000000"/>
              </a:rPr>
              <a:t></a:t>
            </a:r>
            <a:endParaRPr lang="en-US" sz="3200" spc="15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4113720B-8B93-41ED-9D92-06EEF06C1C5B}" type="slidenum">
              <a:rPr lang="zh-CN" altLang="en-US" smtClean="0"/>
              <a:t>‹#›</a:t>
            </a:fld>
            <a:endParaRPr lang="zh-CN" altLang="en-US"/>
          </a:p>
        </p:txBody>
      </p:sp>
      <p:sp>
        <p:nvSpPr>
          <p:cNvPr id="15" name="TextBox 14"/>
          <p:cNvSpPr txBox="1"/>
          <p:nvPr/>
        </p:nvSpPr>
        <p:spPr>
          <a:xfrm>
            <a:off x="4818888" y="4261183"/>
            <a:ext cx="1219200" cy="584775"/>
          </a:xfrm>
          <a:prstGeom prst="rect">
            <a:avLst/>
          </a:prstGeom>
          <a:noFill/>
        </p:spPr>
        <p:txBody>
          <a:bodyPr wrap="square" lIns="91067" tIns="45534" rIns="91067" bIns="45534" rtlCol="0">
            <a:spAutoFit/>
          </a:bodyPr>
          <a:lstStyle/>
          <a:p>
            <a:pPr algn="l"/>
            <a:r>
              <a:rPr lang="en-US" sz="3200" spc="150">
                <a:solidFill>
                  <a:schemeClr val="accent1"/>
                </a:solidFill>
                <a:sym typeface="Wingdings" panose="05000000000000000000"/>
              </a:rPr>
              <a:t></a:t>
            </a:r>
            <a:endParaRPr lang="en-US" sz="3200" spc="150">
              <a:solidFill>
                <a:schemeClr val="accent1"/>
              </a:solidFill>
            </a:endParaRP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13720B-8B93-41ED-9D92-06EEF06C1C5B}" type="slidenum">
              <a:rPr lang="zh-CN" altLang="en-US" smtClean="0"/>
              <a:t>‹#›</a:t>
            </a:fld>
            <a:endParaRPr lang="zh-CN"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98"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1"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645"/>
            <a:ext cx="7886691" cy="150024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697"/>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697"/>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0"/>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0" y="1778509"/>
            <a:ext cx="3655177" cy="823945"/>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0"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18"/>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87" y="457219"/>
            <a:ext cx="4629145" cy="540406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82"/>
            <a:ext cx="3124008" cy="381173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Rectangle 6"/>
          <p:cNvSpPr/>
          <p:nvPr/>
        </p:nvSpPr>
        <p:spPr>
          <a:xfrm rot="5400000">
            <a:off x="4591050" y="2409826"/>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8" name="Rectangle 7"/>
          <p:cNvSpPr/>
          <p:nvPr/>
        </p:nvSpPr>
        <p:spPr>
          <a:xfrm rot="5400000">
            <a:off x="4668203" y="2570876"/>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2" name="Vertical Title 1"/>
          <p:cNvSpPr>
            <a:spLocks noGrp="1"/>
          </p:cNvSpPr>
          <p:nvPr>
            <p:ph type="title" orient="vert"/>
          </p:nvPr>
        </p:nvSpPr>
        <p:spPr>
          <a:xfrm>
            <a:off x="7315200" y="274717"/>
            <a:ext cx="1447800" cy="5851525"/>
          </a:xfrm>
        </p:spPr>
        <p:txBody>
          <a:bodyPr vert="eaVert" anchor="b"/>
          <a:lstStyle/>
          <a:p>
            <a:r>
              <a:rPr lang="zh-CN" altLang="en-US"/>
              <a:t>单击此处编辑母版标题样式</a:t>
            </a:r>
            <a:endParaRPr lang="en-US"/>
          </a:p>
        </p:txBody>
      </p:sp>
      <p:sp>
        <p:nvSpPr>
          <p:cNvPr id="3" name="Vertical Text Placeholder 2"/>
          <p:cNvSpPr>
            <a:spLocks noGrp="1"/>
          </p:cNvSpPr>
          <p:nvPr>
            <p:ph type="body" orient="vert" idx="1"/>
          </p:nvPr>
        </p:nvSpPr>
        <p:spPr>
          <a:xfrm>
            <a:off x="457200" y="274717"/>
            <a:ext cx="635317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6096001" y="6356350"/>
            <a:ext cx="762000" cy="365125"/>
          </a:xfrm>
        </p:spPr>
        <p:txBody>
          <a:bodyPr/>
          <a:lstStyle/>
          <a:p>
            <a:fld id="{4113720B-8B93-41ED-9D92-06EEF06C1C5B}" type="slidenum">
              <a:rPr lang="zh-CN" altLang="en-US" smtClean="0"/>
              <a:t>‹#›</a:t>
            </a:fld>
            <a:endParaRPr lang="zh-CN" alt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68"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5295" indent="0" algn="ctr">
              <a:buNone/>
              <a:defRPr sz="2000"/>
            </a:lvl2pPr>
            <a:lvl3pPr marL="911225" indent="0" algn="ctr">
              <a:buNone/>
              <a:defRPr sz="1800"/>
            </a:lvl3pPr>
            <a:lvl4pPr marL="1366520" indent="0" algn="ctr">
              <a:buNone/>
              <a:defRPr sz="1600"/>
            </a:lvl4pPr>
            <a:lvl5pPr marL="1821180" indent="0" algn="ctr">
              <a:buNone/>
              <a:defRPr sz="1600"/>
            </a:lvl5pPr>
            <a:lvl6pPr marL="2277110" indent="0" algn="ctr">
              <a:buNone/>
              <a:defRPr sz="1600"/>
            </a:lvl6pPr>
            <a:lvl7pPr marL="2732405" indent="0" algn="ctr">
              <a:buNone/>
              <a:defRPr sz="1600"/>
            </a:lvl7pPr>
            <a:lvl8pPr marL="3187700" indent="0" algn="ctr">
              <a:buNone/>
              <a:defRPr sz="1600"/>
            </a:lvl8pPr>
            <a:lvl9pPr marL="364299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724"/>
            <a:ext cx="7886691" cy="1500247"/>
          </a:xfrm>
        </p:spPr>
        <p:txBody>
          <a:bodyPr/>
          <a:lstStyle>
            <a:lvl1pPr marL="0" indent="0">
              <a:buNone/>
              <a:defRPr sz="2400">
                <a:solidFill>
                  <a:schemeClr val="tx1">
                    <a:tint val="75000"/>
                  </a:schemeClr>
                </a:solidFill>
              </a:defRPr>
            </a:lvl1pPr>
            <a:lvl2pPr marL="455295" indent="0">
              <a:buNone/>
              <a:defRPr sz="2000">
                <a:solidFill>
                  <a:schemeClr val="tx1">
                    <a:tint val="75000"/>
                  </a:schemeClr>
                </a:solidFill>
              </a:defRPr>
            </a:lvl2pPr>
            <a:lvl3pPr marL="911225" indent="0">
              <a:buNone/>
              <a:defRPr sz="1800">
                <a:solidFill>
                  <a:schemeClr val="tx1">
                    <a:tint val="75000"/>
                  </a:schemeClr>
                </a:solidFill>
              </a:defRPr>
            </a:lvl3pPr>
            <a:lvl4pPr marL="1366520" indent="0">
              <a:buNone/>
              <a:defRPr sz="1600">
                <a:solidFill>
                  <a:schemeClr val="tx1">
                    <a:tint val="75000"/>
                  </a:schemeClr>
                </a:solidFill>
              </a:defRPr>
            </a:lvl4pPr>
            <a:lvl5pPr marL="1821180" indent="0">
              <a:buNone/>
              <a:defRPr sz="1600">
                <a:solidFill>
                  <a:schemeClr val="tx1">
                    <a:tint val="75000"/>
                  </a:schemeClr>
                </a:solidFill>
              </a:defRPr>
            </a:lvl5pPr>
            <a:lvl6pPr marL="2277110" indent="0">
              <a:buNone/>
              <a:defRPr sz="1600">
                <a:solidFill>
                  <a:schemeClr val="tx1">
                    <a:tint val="75000"/>
                  </a:schemeClr>
                </a:solidFill>
              </a:defRPr>
            </a:lvl6pPr>
            <a:lvl7pPr marL="2732405" indent="0">
              <a:buNone/>
              <a:defRPr sz="1600">
                <a:solidFill>
                  <a:schemeClr val="tx1">
                    <a:tint val="75000"/>
                  </a:schemeClr>
                </a:solidFill>
              </a:defRPr>
            </a:lvl7pPr>
            <a:lvl8pPr marL="3187700" indent="0">
              <a:buNone/>
              <a:defRPr sz="1600">
                <a:solidFill>
                  <a:schemeClr val="tx1">
                    <a:tint val="75000"/>
                  </a:schemeClr>
                </a:solidFill>
              </a:defRPr>
            </a:lvl8pPr>
            <a:lvl9pPr marL="364299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776"/>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776"/>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1"/>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2" y="1778509"/>
            <a:ext cx="3655177" cy="823945"/>
          </a:xfrm>
        </p:spPr>
        <p:txBody>
          <a:bodyPr anchor="ctr" anchorCtr="0"/>
          <a:lstStyle>
            <a:lvl1pPr marL="0" indent="0">
              <a:buNone/>
              <a:defRPr sz="2800"/>
            </a:lvl1pPr>
            <a:lvl2pPr marL="455295" indent="0">
              <a:buNone/>
              <a:defRPr sz="2400"/>
            </a:lvl2pPr>
            <a:lvl3pPr marL="911225" indent="0">
              <a:buNone/>
              <a:defRPr sz="2000"/>
            </a:lvl3pPr>
            <a:lvl4pPr marL="1366520" indent="0">
              <a:buNone/>
              <a:defRPr sz="1800"/>
            </a:lvl4pPr>
            <a:lvl5pPr marL="1821180" indent="0">
              <a:buNone/>
              <a:defRPr sz="1800"/>
            </a:lvl5pPr>
            <a:lvl6pPr marL="2277110" indent="0">
              <a:buNone/>
              <a:defRPr sz="1800"/>
            </a:lvl6pPr>
            <a:lvl7pPr marL="2732405" indent="0">
              <a:buNone/>
              <a:defRPr sz="1800"/>
            </a:lvl7pPr>
            <a:lvl8pPr marL="3187700" indent="0">
              <a:buNone/>
              <a:defRPr sz="1800"/>
            </a:lvl8pPr>
            <a:lvl9pPr marL="364299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2"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5295" indent="0">
              <a:buNone/>
              <a:defRPr sz="2400"/>
            </a:lvl2pPr>
            <a:lvl3pPr marL="911225" indent="0">
              <a:buNone/>
              <a:defRPr sz="2000"/>
            </a:lvl3pPr>
            <a:lvl4pPr marL="1366520" indent="0">
              <a:buNone/>
              <a:defRPr sz="1800"/>
            </a:lvl4pPr>
            <a:lvl5pPr marL="1821180" indent="0">
              <a:buNone/>
              <a:defRPr sz="1800"/>
            </a:lvl5pPr>
            <a:lvl6pPr marL="2277110" indent="0">
              <a:buNone/>
              <a:defRPr sz="1800"/>
            </a:lvl6pPr>
            <a:lvl7pPr marL="2732405" indent="0">
              <a:buNone/>
              <a:defRPr sz="1800"/>
            </a:lvl7pPr>
            <a:lvl8pPr marL="3187700" indent="0">
              <a:buNone/>
              <a:defRPr sz="1800"/>
            </a:lvl8pPr>
            <a:lvl9pPr marL="364299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457219"/>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466" y="457219"/>
            <a:ext cx="4629145" cy="5404064"/>
          </a:xfrm>
        </p:spPr>
        <p:txBody>
          <a:bodyPr/>
          <a:lstStyle>
            <a:lvl1pPr marL="0" indent="0">
              <a:buNone/>
              <a:defRPr sz="3200"/>
            </a:lvl1pPr>
            <a:lvl2pPr marL="455295" indent="0">
              <a:buNone/>
              <a:defRPr sz="2800"/>
            </a:lvl2pPr>
            <a:lvl3pPr marL="911225" indent="0">
              <a:buNone/>
              <a:defRPr sz="2400"/>
            </a:lvl3pPr>
            <a:lvl4pPr marL="1366520" indent="0">
              <a:buNone/>
              <a:defRPr sz="2000"/>
            </a:lvl4pPr>
            <a:lvl5pPr marL="1821180" indent="0">
              <a:buNone/>
              <a:defRPr sz="2000"/>
            </a:lvl5pPr>
            <a:lvl6pPr marL="2277110" indent="0">
              <a:buNone/>
              <a:defRPr sz="2000"/>
            </a:lvl6pPr>
            <a:lvl7pPr marL="2732405" indent="0">
              <a:buNone/>
              <a:defRPr sz="2000"/>
            </a:lvl7pPr>
            <a:lvl8pPr marL="3187700" indent="0">
              <a:buNone/>
              <a:defRPr sz="2000"/>
            </a:lvl8pPr>
            <a:lvl9pPr marL="3642995" indent="0">
              <a:buNone/>
              <a:defRPr sz="2000"/>
            </a:lvl9pPr>
          </a:lstStyle>
          <a:p>
            <a:endParaRPr lang="zh-CN" altLang="en-US"/>
          </a:p>
        </p:txBody>
      </p:sp>
      <p:sp>
        <p:nvSpPr>
          <p:cNvPr id="4" name="文本占位符 3"/>
          <p:cNvSpPr>
            <a:spLocks noGrp="1"/>
          </p:cNvSpPr>
          <p:nvPr>
            <p:ph type="body" sz="half" idx="2"/>
          </p:nvPr>
        </p:nvSpPr>
        <p:spPr>
          <a:xfrm>
            <a:off x="629842" y="2057482"/>
            <a:ext cx="3124008" cy="3811739"/>
          </a:xfrm>
        </p:spPr>
        <p:txBody>
          <a:bodyPr/>
          <a:lstStyle>
            <a:lvl1pPr marL="0" indent="0">
              <a:buNone/>
              <a:defRPr sz="2000"/>
            </a:lvl1pPr>
            <a:lvl2pPr marL="455295" indent="0">
              <a:buNone/>
              <a:defRPr sz="1800"/>
            </a:lvl2pPr>
            <a:lvl3pPr marL="911225" indent="0">
              <a:buNone/>
              <a:defRPr sz="1600"/>
            </a:lvl3pPr>
            <a:lvl4pPr marL="1366520" indent="0">
              <a:buNone/>
              <a:defRPr sz="1400"/>
            </a:lvl4pPr>
            <a:lvl5pPr marL="1821180" indent="0">
              <a:buNone/>
              <a:defRPr sz="1400"/>
            </a:lvl5pPr>
            <a:lvl6pPr marL="2277110" indent="0">
              <a:buNone/>
              <a:defRPr sz="1400"/>
            </a:lvl6pPr>
            <a:lvl7pPr marL="2732405" indent="0">
              <a:buNone/>
              <a:defRPr sz="1400"/>
            </a:lvl7pPr>
            <a:lvl8pPr marL="3187700" indent="0">
              <a:buNone/>
              <a:defRPr sz="1400"/>
            </a:lvl8pPr>
            <a:lvl9pPr marL="3642995"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13720B-8B93-41ED-9D92-06EEF06C1C5B}"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747"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1"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5930" indent="0" algn="ctr">
              <a:buNone/>
              <a:defRPr sz="2000"/>
            </a:lvl2pPr>
            <a:lvl3pPr marL="911225" indent="0" algn="ctr">
              <a:buNone/>
              <a:defRPr sz="1800"/>
            </a:lvl3pPr>
            <a:lvl4pPr marL="1367155" indent="0" algn="ctr">
              <a:buNone/>
              <a:defRPr sz="1600"/>
            </a:lvl4pPr>
            <a:lvl5pPr marL="1821815" indent="0" algn="ctr">
              <a:buNone/>
              <a:defRPr sz="1600"/>
            </a:lvl5pPr>
            <a:lvl6pPr marL="2277745" indent="0" algn="ctr">
              <a:buNone/>
              <a:defRPr sz="1600"/>
            </a:lvl6pPr>
            <a:lvl7pPr marL="2733040" indent="0" algn="ctr">
              <a:buNone/>
              <a:defRPr sz="1600"/>
            </a:lvl7pPr>
            <a:lvl8pPr marL="3188970" indent="0" algn="ctr">
              <a:buNone/>
              <a:defRPr sz="1600"/>
            </a:lvl8pPr>
            <a:lvl9pPr marL="364426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717"/>
            <a:ext cx="7886691" cy="1500247"/>
          </a:xfrm>
        </p:spPr>
        <p:txBody>
          <a:bodyPr/>
          <a:lstStyle>
            <a:lvl1pPr marL="0" indent="0">
              <a:buNone/>
              <a:defRPr sz="2400">
                <a:solidFill>
                  <a:schemeClr val="tx1">
                    <a:tint val="75000"/>
                  </a:schemeClr>
                </a:solidFill>
              </a:defRPr>
            </a:lvl1pPr>
            <a:lvl2pPr marL="455930" indent="0">
              <a:buNone/>
              <a:defRPr sz="2000">
                <a:solidFill>
                  <a:schemeClr val="tx1">
                    <a:tint val="75000"/>
                  </a:schemeClr>
                </a:solidFill>
              </a:defRPr>
            </a:lvl2pPr>
            <a:lvl3pPr marL="911225" indent="0">
              <a:buNone/>
              <a:defRPr sz="1800">
                <a:solidFill>
                  <a:schemeClr val="tx1">
                    <a:tint val="75000"/>
                  </a:schemeClr>
                </a:solidFill>
              </a:defRPr>
            </a:lvl3pPr>
            <a:lvl4pPr marL="1367155" indent="0">
              <a:buNone/>
              <a:defRPr sz="1600">
                <a:solidFill>
                  <a:schemeClr val="tx1">
                    <a:tint val="75000"/>
                  </a:schemeClr>
                </a:solidFill>
              </a:defRPr>
            </a:lvl4pPr>
            <a:lvl5pPr marL="1821815" indent="0">
              <a:buNone/>
              <a:defRPr sz="1600">
                <a:solidFill>
                  <a:schemeClr val="tx1">
                    <a:tint val="75000"/>
                  </a:schemeClr>
                </a:solidFill>
              </a:defRPr>
            </a:lvl5pPr>
            <a:lvl6pPr marL="2277745" indent="0">
              <a:buNone/>
              <a:defRPr sz="1600">
                <a:solidFill>
                  <a:schemeClr val="tx1">
                    <a:tint val="75000"/>
                  </a:schemeClr>
                </a:solidFill>
              </a:defRPr>
            </a:lvl6pPr>
            <a:lvl7pPr marL="2733040" indent="0">
              <a:buNone/>
              <a:defRPr sz="1600">
                <a:solidFill>
                  <a:schemeClr val="tx1">
                    <a:tint val="75000"/>
                  </a:schemeClr>
                </a:solidFill>
              </a:defRPr>
            </a:lvl7pPr>
            <a:lvl8pPr marL="3188970" indent="0">
              <a:buNone/>
              <a:defRPr sz="1600">
                <a:solidFill>
                  <a:schemeClr val="tx1">
                    <a:tint val="75000"/>
                  </a:schemeClr>
                </a:solidFill>
              </a:defRPr>
            </a:lvl8pPr>
            <a:lvl9pPr marL="364426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769"/>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769"/>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1"/>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2" y="1778509"/>
            <a:ext cx="3655177" cy="823945"/>
          </a:xfrm>
        </p:spPr>
        <p:txBody>
          <a:bodyPr anchor="ctr" anchorCtr="0"/>
          <a:lstStyle>
            <a:lvl1pPr marL="0" indent="0">
              <a:buNone/>
              <a:defRPr sz="2800"/>
            </a:lvl1pPr>
            <a:lvl2pPr marL="455930" indent="0">
              <a:buNone/>
              <a:defRPr sz="2400"/>
            </a:lvl2pPr>
            <a:lvl3pPr marL="911225" indent="0">
              <a:buNone/>
              <a:defRPr sz="2000"/>
            </a:lvl3pPr>
            <a:lvl4pPr marL="1367155" indent="0">
              <a:buNone/>
              <a:defRPr sz="1800"/>
            </a:lvl4pPr>
            <a:lvl5pPr marL="1821815" indent="0">
              <a:buNone/>
              <a:defRPr sz="1800"/>
            </a:lvl5pPr>
            <a:lvl6pPr marL="2277745" indent="0">
              <a:buNone/>
              <a:defRPr sz="1800"/>
            </a:lvl6pPr>
            <a:lvl7pPr marL="2733040" indent="0">
              <a:buNone/>
              <a:defRPr sz="1800"/>
            </a:lvl7pPr>
            <a:lvl8pPr marL="3188970" indent="0">
              <a:buNone/>
              <a:defRPr sz="1800"/>
            </a:lvl8pPr>
            <a:lvl9pPr marL="364426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2"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5930" indent="0">
              <a:buNone/>
              <a:defRPr sz="2400"/>
            </a:lvl2pPr>
            <a:lvl3pPr marL="911225" indent="0">
              <a:buNone/>
              <a:defRPr sz="2000"/>
            </a:lvl3pPr>
            <a:lvl4pPr marL="1367155" indent="0">
              <a:buNone/>
              <a:defRPr sz="1800"/>
            </a:lvl4pPr>
            <a:lvl5pPr marL="1821815" indent="0">
              <a:buNone/>
              <a:defRPr sz="1800"/>
            </a:lvl5pPr>
            <a:lvl6pPr marL="2277745" indent="0">
              <a:buNone/>
              <a:defRPr sz="1800"/>
            </a:lvl6pPr>
            <a:lvl7pPr marL="2733040" indent="0">
              <a:buNone/>
              <a:defRPr sz="1800"/>
            </a:lvl7pPr>
            <a:lvl8pPr marL="3188970" indent="0">
              <a:buNone/>
              <a:defRPr sz="1800"/>
            </a:lvl8pPr>
            <a:lvl9pPr marL="364426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457219"/>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459" y="457219"/>
            <a:ext cx="4629145" cy="5404064"/>
          </a:xfrm>
        </p:spPr>
        <p:txBody>
          <a:bodyPr/>
          <a:lstStyle>
            <a:lvl1pPr marL="0" indent="0">
              <a:buNone/>
              <a:defRPr sz="3200"/>
            </a:lvl1pPr>
            <a:lvl2pPr marL="455930" indent="0">
              <a:buNone/>
              <a:defRPr sz="2800"/>
            </a:lvl2pPr>
            <a:lvl3pPr marL="911225" indent="0">
              <a:buNone/>
              <a:defRPr sz="2400"/>
            </a:lvl3pPr>
            <a:lvl4pPr marL="1367155" indent="0">
              <a:buNone/>
              <a:defRPr sz="2000"/>
            </a:lvl4pPr>
            <a:lvl5pPr marL="1821815" indent="0">
              <a:buNone/>
              <a:defRPr sz="2000"/>
            </a:lvl5pPr>
            <a:lvl6pPr marL="2277745" indent="0">
              <a:buNone/>
              <a:defRPr sz="2000"/>
            </a:lvl6pPr>
            <a:lvl7pPr marL="2733040" indent="0">
              <a:buNone/>
              <a:defRPr sz="2000"/>
            </a:lvl7pPr>
            <a:lvl8pPr marL="3188970" indent="0">
              <a:buNone/>
              <a:defRPr sz="2000"/>
            </a:lvl8pPr>
            <a:lvl9pPr marL="3644265" indent="0">
              <a:buNone/>
              <a:defRPr sz="2000"/>
            </a:lvl9pPr>
          </a:lstStyle>
          <a:p>
            <a:endParaRPr lang="zh-CN" altLang="en-US"/>
          </a:p>
        </p:txBody>
      </p:sp>
      <p:sp>
        <p:nvSpPr>
          <p:cNvPr id="4" name="文本占位符 3"/>
          <p:cNvSpPr>
            <a:spLocks noGrp="1"/>
          </p:cNvSpPr>
          <p:nvPr>
            <p:ph type="body" sz="half" idx="2"/>
          </p:nvPr>
        </p:nvSpPr>
        <p:spPr>
          <a:xfrm>
            <a:off x="629842" y="2057482"/>
            <a:ext cx="3124008" cy="3811739"/>
          </a:xfrm>
        </p:spPr>
        <p:txBody>
          <a:bodyPr/>
          <a:lstStyle>
            <a:lvl1pPr marL="0" indent="0">
              <a:buNone/>
              <a:defRPr sz="2000"/>
            </a:lvl1pPr>
            <a:lvl2pPr marL="455930" indent="0">
              <a:buNone/>
              <a:defRPr sz="1800"/>
            </a:lvl2pPr>
            <a:lvl3pPr marL="911225" indent="0">
              <a:buNone/>
              <a:defRPr sz="1600"/>
            </a:lvl3pPr>
            <a:lvl4pPr marL="1367155" indent="0">
              <a:buNone/>
              <a:defRPr sz="1400"/>
            </a:lvl4pPr>
            <a:lvl5pPr marL="1821815" indent="0">
              <a:buNone/>
              <a:defRPr sz="1400"/>
            </a:lvl5pPr>
            <a:lvl6pPr marL="2277745" indent="0">
              <a:buNone/>
              <a:defRPr sz="1400"/>
            </a:lvl6pPr>
            <a:lvl7pPr marL="2733040" indent="0">
              <a:buNone/>
              <a:defRPr sz="1400"/>
            </a:lvl7pPr>
            <a:lvl8pPr marL="3188970" indent="0">
              <a:buNone/>
              <a:defRPr sz="1400"/>
            </a:lvl8pPr>
            <a:lvl9pPr marL="3644265"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Rectangle 6"/>
          <p:cNvSpPr/>
          <p:nvPr/>
        </p:nvSpPr>
        <p:spPr>
          <a:xfrm>
            <a:off x="0"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8" name="Rectangle 7"/>
          <p:cNvSpPr/>
          <p:nvPr/>
        </p:nvSpPr>
        <p:spPr>
          <a:xfrm>
            <a:off x="0" y="2667079"/>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9" name="Rectangle 8"/>
          <p:cNvSpPr/>
          <p:nvPr/>
        </p:nvSpPr>
        <p:spPr>
          <a:xfrm>
            <a:off x="0" y="5479144"/>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zh-CN" altLang="en-US"/>
              <a:t>单击此处编辑母版标题样式</a:t>
            </a:r>
            <a:endParaRPr lang="en-US"/>
          </a:p>
        </p:txBody>
      </p:sp>
      <p:sp>
        <p:nvSpPr>
          <p:cNvPr id="3" name="Text Placeholder 2"/>
          <p:cNvSpPr>
            <a:spLocks noGrp="1"/>
          </p:cNvSpPr>
          <p:nvPr>
            <p:ph type="body" idx="1"/>
          </p:nvPr>
        </p:nvSpPr>
        <p:spPr>
          <a:xfrm>
            <a:off x="571500" y="4800600"/>
            <a:ext cx="8001000" cy="548640"/>
          </a:xfrm>
        </p:spPr>
        <p:txBody>
          <a:bodyPr anchor="b"/>
          <a:lstStyle>
            <a:lvl1pPr marL="0" indent="0" algn="ctr">
              <a:buNone/>
              <a:defRPr sz="2000">
                <a:solidFill>
                  <a:srgbClr val="FFFFFF"/>
                </a:solidFill>
              </a:defRPr>
            </a:lvl1pPr>
            <a:lvl2pPr marL="455295" indent="0">
              <a:buNone/>
              <a:defRPr sz="1800">
                <a:solidFill>
                  <a:schemeClr val="tx1">
                    <a:tint val="75000"/>
                  </a:schemeClr>
                </a:solidFill>
              </a:defRPr>
            </a:lvl2pPr>
            <a:lvl3pPr marL="910590" indent="0">
              <a:buNone/>
              <a:defRPr sz="1600">
                <a:solidFill>
                  <a:schemeClr val="tx1">
                    <a:tint val="75000"/>
                  </a:schemeClr>
                </a:solidFill>
              </a:defRPr>
            </a:lvl3pPr>
            <a:lvl4pPr marL="1366520" indent="0">
              <a:buNone/>
              <a:defRPr sz="1400">
                <a:solidFill>
                  <a:schemeClr val="tx1">
                    <a:tint val="75000"/>
                  </a:schemeClr>
                </a:solidFill>
              </a:defRPr>
            </a:lvl4pPr>
            <a:lvl5pPr marL="1821815" indent="0">
              <a:buNone/>
              <a:defRPr sz="1400">
                <a:solidFill>
                  <a:schemeClr val="tx1">
                    <a:tint val="75000"/>
                  </a:schemeClr>
                </a:solidFill>
              </a:defRPr>
            </a:lvl5pPr>
            <a:lvl6pPr marL="2277110" indent="0">
              <a:buNone/>
              <a:defRPr sz="1400">
                <a:solidFill>
                  <a:schemeClr val="tx1">
                    <a:tint val="75000"/>
                  </a:schemeClr>
                </a:solidFill>
              </a:defRPr>
            </a:lvl6pPr>
            <a:lvl7pPr marL="2732405" indent="0">
              <a:buNone/>
              <a:defRPr sz="1400">
                <a:solidFill>
                  <a:schemeClr val="tx1">
                    <a:tint val="75000"/>
                  </a:schemeClr>
                </a:solidFill>
              </a:defRPr>
            </a:lvl7pPr>
            <a:lvl8pPr marL="3187700" indent="0">
              <a:buNone/>
              <a:defRPr sz="1400">
                <a:solidFill>
                  <a:schemeClr val="tx1">
                    <a:tint val="75000"/>
                  </a:schemeClr>
                </a:solidFill>
              </a:defRPr>
            </a:lvl8pPr>
            <a:lvl9pPr marL="3642995"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5" name="Footer Placeholder 4"/>
          <p:cNvSpPr>
            <a:spLocks noGrp="1"/>
          </p:cNvSpPr>
          <p:nvPr>
            <p:ph type="ftr" sz="quarter" idx="11"/>
          </p:nvPr>
        </p:nvSpPr>
        <p:spPr>
          <a:xfrm>
            <a:off x="5791200" y="6356350"/>
            <a:ext cx="2895600" cy="365125"/>
          </a:xfrm>
        </p:spPr>
        <p:txBody>
          <a:bodyPr/>
          <a:lstStyle/>
          <a:p>
            <a:endParaRPr lang="zh-CN" alt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4113720B-8B93-41ED-9D92-06EEF06C1C5B}" type="slidenum">
              <a:rPr lang="zh-CN" altLang="en-US" smtClean="0"/>
              <a:t>‹#›</a:t>
            </a:fld>
            <a:endParaRPr lang="zh-CN" altLang="en-US"/>
          </a:p>
        </p:txBody>
      </p:sp>
      <p:sp>
        <p:nvSpPr>
          <p:cNvPr id="11" name="TextBox 10"/>
          <p:cNvSpPr txBox="1"/>
          <p:nvPr/>
        </p:nvSpPr>
        <p:spPr>
          <a:xfrm>
            <a:off x="4818888" y="4261183"/>
            <a:ext cx="1219200" cy="584775"/>
          </a:xfrm>
          <a:prstGeom prst="rect">
            <a:avLst/>
          </a:prstGeom>
          <a:noFill/>
        </p:spPr>
        <p:txBody>
          <a:bodyPr wrap="square" lIns="91067" tIns="45534" rIns="91067" bIns="45534" rtlCol="0">
            <a:spAutoFit/>
          </a:bodyPr>
          <a:lstStyle/>
          <a:p>
            <a:pPr algn="l"/>
            <a:r>
              <a:rPr lang="en-US" sz="3200" spc="150">
                <a:solidFill>
                  <a:srgbClr val="FFFFFF"/>
                </a:solidFill>
                <a:sym typeface="Wingdings" panose="05000000000000000000"/>
              </a:rPr>
              <a:t></a:t>
            </a:r>
            <a:endParaRPr lang="en-US" sz="3200" spc="150">
              <a:solidFill>
                <a:srgbClr val="FFFFFF"/>
              </a:solidFill>
            </a:endParaRPr>
          </a:p>
        </p:txBody>
      </p:sp>
      <p:sp>
        <p:nvSpPr>
          <p:cNvPr id="12" name="TextBox 11"/>
          <p:cNvSpPr txBox="1"/>
          <p:nvPr/>
        </p:nvSpPr>
        <p:spPr>
          <a:xfrm>
            <a:off x="3148584" y="4261183"/>
            <a:ext cx="1219200" cy="584775"/>
          </a:xfrm>
          <a:prstGeom prst="rect">
            <a:avLst/>
          </a:prstGeom>
          <a:noFill/>
        </p:spPr>
        <p:txBody>
          <a:bodyPr wrap="square" lIns="91067" tIns="45534" rIns="91067" bIns="45534" rtlCol="0">
            <a:spAutoFit/>
          </a:bodyPr>
          <a:lstStyle/>
          <a:p>
            <a:pPr algn="r"/>
            <a:r>
              <a:rPr lang="en-US" sz="3200" spc="150">
                <a:solidFill>
                  <a:srgbClr val="FFFFFF"/>
                </a:solidFill>
                <a:sym typeface="Wingdings" panose="05000000000000000000"/>
              </a:rPr>
              <a:t></a:t>
            </a:r>
            <a:endParaRPr lang="en-US" sz="3200" spc="150">
              <a:solidFill>
                <a:srgbClr val="FFFFFF"/>
              </a:solidFill>
            </a:endParaRP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740"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1"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5930" indent="0" algn="ctr">
              <a:buNone/>
              <a:defRPr sz="2000"/>
            </a:lvl2pPr>
            <a:lvl3pPr marL="911225" indent="0" algn="ctr">
              <a:buNone/>
              <a:defRPr sz="1800"/>
            </a:lvl3pPr>
            <a:lvl4pPr marL="1367155" indent="0" algn="ctr">
              <a:buNone/>
              <a:defRPr sz="1600"/>
            </a:lvl4pPr>
            <a:lvl5pPr marL="1822450" indent="0" algn="ctr">
              <a:buNone/>
              <a:defRPr sz="1600"/>
            </a:lvl5pPr>
            <a:lvl6pPr marL="2277745" indent="0" algn="ctr">
              <a:buNone/>
              <a:defRPr sz="1600"/>
            </a:lvl6pPr>
            <a:lvl7pPr marL="2733675" indent="0" algn="ctr">
              <a:buNone/>
              <a:defRPr sz="1600"/>
            </a:lvl7pPr>
            <a:lvl8pPr marL="3189605" indent="0" algn="ctr">
              <a:buNone/>
              <a:defRPr sz="1600"/>
            </a:lvl8pPr>
            <a:lvl9pPr marL="36449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714"/>
            <a:ext cx="7886691" cy="1500247"/>
          </a:xfrm>
        </p:spPr>
        <p:txBody>
          <a:bodyPr/>
          <a:lstStyle>
            <a:lvl1pPr marL="0" indent="0">
              <a:buNone/>
              <a:defRPr sz="2400">
                <a:solidFill>
                  <a:schemeClr val="tx1">
                    <a:tint val="75000"/>
                  </a:schemeClr>
                </a:solidFill>
              </a:defRPr>
            </a:lvl1pPr>
            <a:lvl2pPr marL="455930" indent="0">
              <a:buNone/>
              <a:defRPr sz="2000">
                <a:solidFill>
                  <a:schemeClr val="tx1">
                    <a:tint val="75000"/>
                  </a:schemeClr>
                </a:solidFill>
              </a:defRPr>
            </a:lvl2pPr>
            <a:lvl3pPr marL="911225" indent="0">
              <a:buNone/>
              <a:defRPr sz="1800">
                <a:solidFill>
                  <a:schemeClr val="tx1">
                    <a:tint val="75000"/>
                  </a:schemeClr>
                </a:solidFill>
              </a:defRPr>
            </a:lvl3pPr>
            <a:lvl4pPr marL="1367155" indent="0">
              <a:buNone/>
              <a:defRPr sz="1600">
                <a:solidFill>
                  <a:schemeClr val="tx1">
                    <a:tint val="75000"/>
                  </a:schemeClr>
                </a:solidFill>
              </a:defRPr>
            </a:lvl4pPr>
            <a:lvl5pPr marL="1822450" indent="0">
              <a:buNone/>
              <a:defRPr sz="1600">
                <a:solidFill>
                  <a:schemeClr val="tx1">
                    <a:tint val="75000"/>
                  </a:schemeClr>
                </a:solidFill>
              </a:defRPr>
            </a:lvl5pPr>
            <a:lvl6pPr marL="2277745" indent="0">
              <a:buNone/>
              <a:defRPr sz="1600">
                <a:solidFill>
                  <a:schemeClr val="tx1">
                    <a:tint val="75000"/>
                  </a:schemeClr>
                </a:solidFill>
              </a:defRPr>
            </a:lvl6pPr>
            <a:lvl7pPr marL="2733675" indent="0">
              <a:buNone/>
              <a:defRPr sz="1600">
                <a:solidFill>
                  <a:schemeClr val="tx1">
                    <a:tint val="75000"/>
                  </a:schemeClr>
                </a:solidFill>
              </a:defRPr>
            </a:lvl7pPr>
            <a:lvl8pPr marL="3189605" indent="0">
              <a:buNone/>
              <a:defRPr sz="1600">
                <a:solidFill>
                  <a:schemeClr val="tx1">
                    <a:tint val="75000"/>
                  </a:schemeClr>
                </a:solidFill>
              </a:defRPr>
            </a:lvl8pPr>
            <a:lvl9pPr marL="36449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766"/>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766"/>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1"/>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2" y="1778509"/>
            <a:ext cx="3655177" cy="823945"/>
          </a:xfrm>
        </p:spPr>
        <p:txBody>
          <a:bodyPr anchor="ctr" anchorCtr="0"/>
          <a:lstStyle>
            <a:lvl1pPr marL="0" indent="0">
              <a:buNone/>
              <a:defRPr sz="2800"/>
            </a:lvl1pPr>
            <a:lvl2pPr marL="455930" indent="0">
              <a:buNone/>
              <a:defRPr sz="2400"/>
            </a:lvl2pPr>
            <a:lvl3pPr marL="911225" indent="0">
              <a:buNone/>
              <a:defRPr sz="2000"/>
            </a:lvl3pPr>
            <a:lvl4pPr marL="1367155" indent="0">
              <a:buNone/>
              <a:defRPr sz="1800"/>
            </a:lvl4pPr>
            <a:lvl5pPr marL="1822450" indent="0">
              <a:buNone/>
              <a:defRPr sz="1800"/>
            </a:lvl5pPr>
            <a:lvl6pPr marL="2277745" indent="0">
              <a:buNone/>
              <a:defRPr sz="1800"/>
            </a:lvl6pPr>
            <a:lvl7pPr marL="2733675" indent="0">
              <a:buNone/>
              <a:defRPr sz="1800"/>
            </a:lvl7pPr>
            <a:lvl8pPr marL="3189605" indent="0">
              <a:buNone/>
              <a:defRPr sz="1800"/>
            </a:lvl8pPr>
            <a:lvl9pPr marL="36449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2"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5930" indent="0">
              <a:buNone/>
              <a:defRPr sz="2400"/>
            </a:lvl2pPr>
            <a:lvl3pPr marL="911225" indent="0">
              <a:buNone/>
              <a:defRPr sz="2000"/>
            </a:lvl3pPr>
            <a:lvl4pPr marL="1367155" indent="0">
              <a:buNone/>
              <a:defRPr sz="1800"/>
            </a:lvl4pPr>
            <a:lvl5pPr marL="1822450" indent="0">
              <a:buNone/>
              <a:defRPr sz="1800"/>
            </a:lvl5pPr>
            <a:lvl6pPr marL="2277745" indent="0">
              <a:buNone/>
              <a:defRPr sz="1800"/>
            </a:lvl6pPr>
            <a:lvl7pPr marL="2733675" indent="0">
              <a:buNone/>
              <a:defRPr sz="1800"/>
            </a:lvl7pPr>
            <a:lvl8pPr marL="3189605" indent="0">
              <a:buNone/>
              <a:defRPr sz="1800"/>
            </a:lvl8pPr>
            <a:lvl9pPr marL="36449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457219"/>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456" y="457219"/>
            <a:ext cx="4629145" cy="5404064"/>
          </a:xfrm>
        </p:spPr>
        <p:txBody>
          <a:bodyPr/>
          <a:lstStyle>
            <a:lvl1pPr marL="0" indent="0">
              <a:buNone/>
              <a:defRPr sz="3200"/>
            </a:lvl1pPr>
            <a:lvl2pPr marL="455930" indent="0">
              <a:buNone/>
              <a:defRPr sz="2800"/>
            </a:lvl2pPr>
            <a:lvl3pPr marL="911225" indent="0">
              <a:buNone/>
              <a:defRPr sz="2400"/>
            </a:lvl3pPr>
            <a:lvl4pPr marL="1367155" indent="0">
              <a:buNone/>
              <a:defRPr sz="2000"/>
            </a:lvl4pPr>
            <a:lvl5pPr marL="1822450" indent="0">
              <a:buNone/>
              <a:defRPr sz="2000"/>
            </a:lvl5pPr>
            <a:lvl6pPr marL="2277745" indent="0">
              <a:buNone/>
              <a:defRPr sz="2000"/>
            </a:lvl6pPr>
            <a:lvl7pPr marL="2733675" indent="0">
              <a:buNone/>
              <a:defRPr sz="2000"/>
            </a:lvl7pPr>
            <a:lvl8pPr marL="3189605" indent="0">
              <a:buNone/>
              <a:defRPr sz="2000"/>
            </a:lvl8pPr>
            <a:lvl9pPr marL="3644900" indent="0">
              <a:buNone/>
              <a:defRPr sz="2000"/>
            </a:lvl9pPr>
          </a:lstStyle>
          <a:p>
            <a:endParaRPr lang="zh-CN" altLang="en-US"/>
          </a:p>
        </p:txBody>
      </p:sp>
      <p:sp>
        <p:nvSpPr>
          <p:cNvPr id="4" name="文本占位符 3"/>
          <p:cNvSpPr>
            <a:spLocks noGrp="1"/>
          </p:cNvSpPr>
          <p:nvPr>
            <p:ph type="body" sz="half" idx="2"/>
          </p:nvPr>
        </p:nvSpPr>
        <p:spPr>
          <a:xfrm>
            <a:off x="629842" y="2057482"/>
            <a:ext cx="3124008" cy="3811739"/>
          </a:xfrm>
        </p:spPr>
        <p:txBody>
          <a:bodyPr/>
          <a:lstStyle>
            <a:lvl1pPr marL="0" indent="0">
              <a:buNone/>
              <a:defRPr sz="2000"/>
            </a:lvl1pPr>
            <a:lvl2pPr marL="455930" indent="0">
              <a:buNone/>
              <a:defRPr sz="1800"/>
            </a:lvl2pPr>
            <a:lvl3pPr marL="911225" indent="0">
              <a:buNone/>
              <a:defRPr sz="1600"/>
            </a:lvl3pPr>
            <a:lvl4pPr marL="1367155" indent="0">
              <a:buNone/>
              <a:defRPr sz="1400"/>
            </a:lvl4pPr>
            <a:lvl5pPr marL="1822450" indent="0">
              <a:buNone/>
              <a:defRPr sz="1400"/>
            </a:lvl5pPr>
            <a:lvl6pPr marL="2277745" indent="0">
              <a:buNone/>
              <a:defRPr sz="1400"/>
            </a:lvl6pPr>
            <a:lvl7pPr marL="2733675" indent="0">
              <a:buNone/>
              <a:defRPr sz="1400"/>
            </a:lvl7pPr>
            <a:lvl8pPr marL="3189605" indent="0">
              <a:buNone/>
              <a:defRPr sz="1400"/>
            </a:lvl8pPr>
            <a:lvl9pPr marL="36449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113720B-8B93-41ED-9D92-06EEF06C1C5B}"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737"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1"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5930" indent="0" algn="ctr">
              <a:buNone/>
              <a:defRPr sz="2000"/>
            </a:lvl2pPr>
            <a:lvl3pPr marL="911860" indent="0" algn="ctr">
              <a:buNone/>
              <a:defRPr sz="1800"/>
            </a:lvl3pPr>
            <a:lvl4pPr marL="1367155" indent="0" algn="ctr">
              <a:buNone/>
              <a:defRPr sz="1600"/>
            </a:lvl4pPr>
            <a:lvl5pPr marL="1822450" indent="0" algn="ctr">
              <a:buNone/>
              <a:defRPr sz="1600"/>
            </a:lvl5pPr>
            <a:lvl6pPr marL="2278380" indent="0" algn="ctr">
              <a:buNone/>
              <a:defRPr sz="1600"/>
            </a:lvl6pPr>
            <a:lvl7pPr marL="2734310" indent="0" algn="ctr">
              <a:buNone/>
              <a:defRPr sz="1600"/>
            </a:lvl7pPr>
            <a:lvl8pPr marL="3190240" indent="0" algn="ctr">
              <a:buNone/>
              <a:defRPr sz="1600"/>
            </a:lvl8pPr>
            <a:lvl9pPr marL="364553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710"/>
            <a:ext cx="7886691" cy="1500247"/>
          </a:xfrm>
        </p:spPr>
        <p:txBody>
          <a:bodyPr/>
          <a:lstStyle>
            <a:lvl1pPr marL="0" indent="0">
              <a:buNone/>
              <a:defRPr sz="2400">
                <a:solidFill>
                  <a:schemeClr val="tx1">
                    <a:tint val="75000"/>
                  </a:schemeClr>
                </a:solidFill>
              </a:defRPr>
            </a:lvl1pPr>
            <a:lvl2pPr marL="455930" indent="0">
              <a:buNone/>
              <a:defRPr sz="2000">
                <a:solidFill>
                  <a:schemeClr val="tx1">
                    <a:tint val="75000"/>
                  </a:schemeClr>
                </a:solidFill>
              </a:defRPr>
            </a:lvl2pPr>
            <a:lvl3pPr marL="911860" indent="0">
              <a:buNone/>
              <a:defRPr sz="1800">
                <a:solidFill>
                  <a:schemeClr val="tx1">
                    <a:tint val="75000"/>
                  </a:schemeClr>
                </a:solidFill>
              </a:defRPr>
            </a:lvl3pPr>
            <a:lvl4pPr marL="1367155" indent="0">
              <a:buNone/>
              <a:defRPr sz="1600">
                <a:solidFill>
                  <a:schemeClr val="tx1">
                    <a:tint val="75000"/>
                  </a:schemeClr>
                </a:solidFill>
              </a:defRPr>
            </a:lvl4pPr>
            <a:lvl5pPr marL="1822450" indent="0">
              <a:buNone/>
              <a:defRPr sz="1600">
                <a:solidFill>
                  <a:schemeClr val="tx1">
                    <a:tint val="75000"/>
                  </a:schemeClr>
                </a:solidFill>
              </a:defRPr>
            </a:lvl5pPr>
            <a:lvl6pPr marL="2278380" indent="0">
              <a:buNone/>
              <a:defRPr sz="1600">
                <a:solidFill>
                  <a:schemeClr val="tx1">
                    <a:tint val="75000"/>
                  </a:schemeClr>
                </a:solidFill>
              </a:defRPr>
            </a:lvl6pPr>
            <a:lvl7pPr marL="2734310" indent="0">
              <a:buNone/>
              <a:defRPr sz="1600">
                <a:solidFill>
                  <a:schemeClr val="tx1">
                    <a:tint val="75000"/>
                  </a:schemeClr>
                </a:solidFill>
              </a:defRPr>
            </a:lvl7pPr>
            <a:lvl8pPr marL="3190240" indent="0">
              <a:buNone/>
              <a:defRPr sz="1600">
                <a:solidFill>
                  <a:schemeClr val="tx1">
                    <a:tint val="75000"/>
                  </a:schemeClr>
                </a:solidFill>
              </a:defRPr>
            </a:lvl8pPr>
            <a:lvl9pPr marL="364553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762"/>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762"/>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1"/>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2" y="1778509"/>
            <a:ext cx="3655177" cy="823945"/>
          </a:xfrm>
        </p:spPr>
        <p:txBody>
          <a:bodyPr anchor="ctr" anchorCtr="0"/>
          <a:lstStyle>
            <a:lvl1pPr marL="0" indent="0">
              <a:buNone/>
              <a:defRPr sz="2800"/>
            </a:lvl1pPr>
            <a:lvl2pPr marL="455930" indent="0">
              <a:buNone/>
              <a:defRPr sz="2400"/>
            </a:lvl2pPr>
            <a:lvl3pPr marL="911860" indent="0">
              <a:buNone/>
              <a:defRPr sz="2000"/>
            </a:lvl3pPr>
            <a:lvl4pPr marL="1367155" indent="0">
              <a:buNone/>
              <a:defRPr sz="1800"/>
            </a:lvl4pPr>
            <a:lvl5pPr marL="1822450" indent="0">
              <a:buNone/>
              <a:defRPr sz="1800"/>
            </a:lvl5pPr>
            <a:lvl6pPr marL="2278380" indent="0">
              <a:buNone/>
              <a:defRPr sz="1800"/>
            </a:lvl6pPr>
            <a:lvl7pPr marL="2734310" indent="0">
              <a:buNone/>
              <a:defRPr sz="1800"/>
            </a:lvl7pPr>
            <a:lvl8pPr marL="3190240" indent="0">
              <a:buNone/>
              <a:defRPr sz="1800"/>
            </a:lvl8pPr>
            <a:lvl9pPr marL="364553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2"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5930" indent="0">
              <a:buNone/>
              <a:defRPr sz="2400"/>
            </a:lvl2pPr>
            <a:lvl3pPr marL="911860" indent="0">
              <a:buNone/>
              <a:defRPr sz="2000"/>
            </a:lvl3pPr>
            <a:lvl4pPr marL="1367155" indent="0">
              <a:buNone/>
              <a:defRPr sz="1800"/>
            </a:lvl4pPr>
            <a:lvl5pPr marL="1822450" indent="0">
              <a:buNone/>
              <a:defRPr sz="1800"/>
            </a:lvl5pPr>
            <a:lvl6pPr marL="2278380" indent="0">
              <a:buNone/>
              <a:defRPr sz="1800"/>
            </a:lvl6pPr>
            <a:lvl7pPr marL="2734310" indent="0">
              <a:buNone/>
              <a:defRPr sz="1800"/>
            </a:lvl7pPr>
            <a:lvl8pPr marL="3190240" indent="0">
              <a:buNone/>
              <a:defRPr sz="1800"/>
            </a:lvl8pPr>
            <a:lvl9pPr marL="364553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457219"/>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452" y="457219"/>
            <a:ext cx="4629145" cy="5404064"/>
          </a:xfrm>
        </p:spPr>
        <p:txBody>
          <a:bodyPr/>
          <a:lstStyle>
            <a:lvl1pPr marL="0" indent="0">
              <a:buNone/>
              <a:defRPr sz="3200"/>
            </a:lvl1pPr>
            <a:lvl2pPr marL="455930" indent="0">
              <a:buNone/>
              <a:defRPr sz="2800"/>
            </a:lvl2pPr>
            <a:lvl3pPr marL="911860" indent="0">
              <a:buNone/>
              <a:defRPr sz="2400"/>
            </a:lvl3pPr>
            <a:lvl4pPr marL="1367155" indent="0">
              <a:buNone/>
              <a:defRPr sz="2000"/>
            </a:lvl4pPr>
            <a:lvl5pPr marL="1822450" indent="0">
              <a:buNone/>
              <a:defRPr sz="2000"/>
            </a:lvl5pPr>
            <a:lvl6pPr marL="2278380" indent="0">
              <a:buNone/>
              <a:defRPr sz="2000"/>
            </a:lvl6pPr>
            <a:lvl7pPr marL="2734310" indent="0">
              <a:buNone/>
              <a:defRPr sz="2000"/>
            </a:lvl7pPr>
            <a:lvl8pPr marL="3190240" indent="0">
              <a:buNone/>
              <a:defRPr sz="2000"/>
            </a:lvl8pPr>
            <a:lvl9pPr marL="3645535" indent="0">
              <a:buNone/>
              <a:defRPr sz="2000"/>
            </a:lvl9pPr>
          </a:lstStyle>
          <a:p>
            <a:endParaRPr lang="zh-CN" altLang="en-US"/>
          </a:p>
        </p:txBody>
      </p:sp>
      <p:sp>
        <p:nvSpPr>
          <p:cNvPr id="4" name="文本占位符 3"/>
          <p:cNvSpPr>
            <a:spLocks noGrp="1"/>
          </p:cNvSpPr>
          <p:nvPr>
            <p:ph type="body" sz="half" idx="2"/>
          </p:nvPr>
        </p:nvSpPr>
        <p:spPr>
          <a:xfrm>
            <a:off x="629842" y="2057482"/>
            <a:ext cx="3124008" cy="3811739"/>
          </a:xfrm>
        </p:spPr>
        <p:txBody>
          <a:bodyPr/>
          <a:lstStyle>
            <a:lvl1pPr marL="0" indent="0">
              <a:buNone/>
              <a:defRPr sz="2000"/>
            </a:lvl1pPr>
            <a:lvl2pPr marL="455930" indent="0">
              <a:buNone/>
              <a:defRPr sz="1800"/>
            </a:lvl2pPr>
            <a:lvl3pPr marL="911860" indent="0">
              <a:buNone/>
              <a:defRPr sz="1600"/>
            </a:lvl3pPr>
            <a:lvl4pPr marL="1367155" indent="0">
              <a:buNone/>
              <a:defRPr sz="1400"/>
            </a:lvl4pPr>
            <a:lvl5pPr marL="1822450" indent="0">
              <a:buNone/>
              <a:defRPr sz="1400"/>
            </a:lvl5pPr>
            <a:lvl6pPr marL="2278380" indent="0">
              <a:buNone/>
              <a:defRPr sz="1400"/>
            </a:lvl6pPr>
            <a:lvl7pPr marL="2734310" indent="0">
              <a:buNone/>
              <a:defRPr sz="1400"/>
            </a:lvl7pPr>
            <a:lvl8pPr marL="3190240" indent="0">
              <a:buNone/>
              <a:defRPr sz="1400"/>
            </a:lvl8pPr>
            <a:lvl9pPr marL="3645535"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5295" indent="0">
              <a:buNone/>
              <a:defRPr sz="2000" b="1"/>
            </a:lvl2pPr>
            <a:lvl3pPr marL="910590" indent="0">
              <a:buNone/>
              <a:defRPr sz="1800" b="1"/>
            </a:lvl3pPr>
            <a:lvl4pPr marL="1366520" indent="0">
              <a:buNone/>
              <a:defRPr sz="1600" b="1"/>
            </a:lvl4pPr>
            <a:lvl5pPr marL="1821815" indent="0">
              <a:buNone/>
              <a:defRPr sz="1600" b="1"/>
            </a:lvl5pPr>
            <a:lvl6pPr marL="2277110" indent="0">
              <a:buNone/>
              <a:defRPr sz="1600" b="1"/>
            </a:lvl6pPr>
            <a:lvl7pPr marL="2732405" indent="0">
              <a:buNone/>
              <a:defRPr sz="1600" b="1"/>
            </a:lvl7pPr>
            <a:lvl8pPr marL="3187700" indent="0">
              <a:buNone/>
              <a:defRPr sz="1600" b="1"/>
            </a:lvl8pPr>
            <a:lvl9pPr marL="3642995"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p:nvPr>
        </p:nvSpPr>
        <p:spPr>
          <a:xfrm>
            <a:off x="4645104" y="1535113"/>
            <a:ext cx="4041775" cy="639762"/>
          </a:xfrm>
        </p:spPr>
        <p:txBody>
          <a:bodyPr anchor="b"/>
          <a:lstStyle>
            <a:lvl1pPr marL="0" indent="0" algn="ctr">
              <a:buNone/>
              <a:defRPr sz="2400" b="1"/>
            </a:lvl1pPr>
            <a:lvl2pPr marL="455295" indent="0">
              <a:buNone/>
              <a:defRPr sz="2000" b="1"/>
            </a:lvl2pPr>
            <a:lvl3pPr marL="910590" indent="0">
              <a:buNone/>
              <a:defRPr sz="1800" b="1"/>
            </a:lvl3pPr>
            <a:lvl4pPr marL="1366520" indent="0">
              <a:buNone/>
              <a:defRPr sz="1600" b="1"/>
            </a:lvl4pPr>
            <a:lvl5pPr marL="1821815" indent="0">
              <a:buNone/>
              <a:defRPr sz="1600" b="1"/>
            </a:lvl5pPr>
            <a:lvl6pPr marL="2277110" indent="0">
              <a:buNone/>
              <a:defRPr sz="1600" b="1"/>
            </a:lvl6pPr>
            <a:lvl7pPr marL="2732405" indent="0">
              <a:buNone/>
              <a:defRPr sz="1600" b="1"/>
            </a:lvl7pPr>
            <a:lvl8pPr marL="3187700" indent="0">
              <a:buNone/>
              <a:defRPr sz="1600" b="1"/>
            </a:lvl8pPr>
            <a:lvl9pPr marL="3642995"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45104"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113720B-8B93-41ED-9D92-06EEF06C1C5B}"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733"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1"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5930" indent="0" algn="ctr">
              <a:buNone/>
              <a:defRPr sz="2000"/>
            </a:lvl2pPr>
            <a:lvl3pPr marL="911860" indent="0" algn="ctr">
              <a:buNone/>
              <a:defRPr sz="1800"/>
            </a:lvl3pPr>
            <a:lvl4pPr marL="1367790" indent="0" algn="ctr">
              <a:buNone/>
              <a:defRPr sz="1600"/>
            </a:lvl4pPr>
            <a:lvl5pPr marL="1823085" indent="0" algn="ctr">
              <a:buNone/>
              <a:defRPr sz="1600"/>
            </a:lvl5pPr>
            <a:lvl6pPr marL="2279015" indent="0" algn="ctr">
              <a:buNone/>
              <a:defRPr sz="1600"/>
            </a:lvl6pPr>
            <a:lvl7pPr marL="2734945" indent="0" algn="ctr">
              <a:buNone/>
              <a:defRPr sz="1600"/>
            </a:lvl7pPr>
            <a:lvl8pPr marL="3190875" indent="0" algn="ctr">
              <a:buNone/>
              <a:defRPr sz="1600"/>
            </a:lvl8pPr>
            <a:lvl9pPr marL="364680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705"/>
            <a:ext cx="7886691" cy="1500247"/>
          </a:xfrm>
        </p:spPr>
        <p:txBody>
          <a:bodyPr/>
          <a:lstStyle>
            <a:lvl1pPr marL="0" indent="0">
              <a:buNone/>
              <a:defRPr sz="2400">
                <a:solidFill>
                  <a:schemeClr val="tx1">
                    <a:tint val="75000"/>
                  </a:schemeClr>
                </a:solidFill>
              </a:defRPr>
            </a:lvl1pPr>
            <a:lvl2pPr marL="455930" indent="0">
              <a:buNone/>
              <a:defRPr sz="2000">
                <a:solidFill>
                  <a:schemeClr val="tx1">
                    <a:tint val="75000"/>
                  </a:schemeClr>
                </a:solidFill>
              </a:defRPr>
            </a:lvl2pPr>
            <a:lvl3pPr marL="911860" indent="0">
              <a:buNone/>
              <a:defRPr sz="1800">
                <a:solidFill>
                  <a:schemeClr val="tx1">
                    <a:tint val="75000"/>
                  </a:schemeClr>
                </a:solidFill>
              </a:defRPr>
            </a:lvl3pPr>
            <a:lvl4pPr marL="1367790" indent="0">
              <a:buNone/>
              <a:defRPr sz="1600">
                <a:solidFill>
                  <a:schemeClr val="tx1">
                    <a:tint val="75000"/>
                  </a:schemeClr>
                </a:solidFill>
              </a:defRPr>
            </a:lvl4pPr>
            <a:lvl5pPr marL="1823085" indent="0">
              <a:buNone/>
              <a:defRPr sz="1600">
                <a:solidFill>
                  <a:schemeClr val="tx1">
                    <a:tint val="75000"/>
                  </a:schemeClr>
                </a:solidFill>
              </a:defRPr>
            </a:lvl5pPr>
            <a:lvl6pPr marL="2279015" indent="0">
              <a:buNone/>
              <a:defRPr sz="1600">
                <a:solidFill>
                  <a:schemeClr val="tx1">
                    <a:tint val="75000"/>
                  </a:schemeClr>
                </a:solidFill>
              </a:defRPr>
            </a:lvl6pPr>
            <a:lvl7pPr marL="2734945" indent="0">
              <a:buNone/>
              <a:defRPr sz="1600">
                <a:solidFill>
                  <a:schemeClr val="tx1">
                    <a:tint val="75000"/>
                  </a:schemeClr>
                </a:solidFill>
              </a:defRPr>
            </a:lvl7pPr>
            <a:lvl8pPr marL="3190875" indent="0">
              <a:buNone/>
              <a:defRPr sz="1600">
                <a:solidFill>
                  <a:schemeClr val="tx1">
                    <a:tint val="75000"/>
                  </a:schemeClr>
                </a:solidFill>
              </a:defRPr>
            </a:lvl8pPr>
            <a:lvl9pPr marL="364680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757"/>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757"/>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1"/>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2" y="1778509"/>
            <a:ext cx="3655177" cy="823945"/>
          </a:xfrm>
        </p:spPr>
        <p:txBody>
          <a:bodyPr anchor="ctr" anchorCtr="0"/>
          <a:lstStyle>
            <a:lvl1pPr marL="0" indent="0">
              <a:buNone/>
              <a:defRPr sz="2800"/>
            </a:lvl1pPr>
            <a:lvl2pPr marL="455930" indent="0">
              <a:buNone/>
              <a:defRPr sz="2400"/>
            </a:lvl2pPr>
            <a:lvl3pPr marL="911860" indent="0">
              <a:buNone/>
              <a:defRPr sz="2000"/>
            </a:lvl3pPr>
            <a:lvl4pPr marL="1367790" indent="0">
              <a:buNone/>
              <a:defRPr sz="1800"/>
            </a:lvl4pPr>
            <a:lvl5pPr marL="1823085" indent="0">
              <a:buNone/>
              <a:defRPr sz="1800"/>
            </a:lvl5pPr>
            <a:lvl6pPr marL="2279015" indent="0">
              <a:buNone/>
              <a:defRPr sz="1800"/>
            </a:lvl6pPr>
            <a:lvl7pPr marL="2734945" indent="0">
              <a:buNone/>
              <a:defRPr sz="1800"/>
            </a:lvl7pPr>
            <a:lvl8pPr marL="3190875" indent="0">
              <a:buNone/>
              <a:defRPr sz="1800"/>
            </a:lvl8pPr>
            <a:lvl9pPr marL="364680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2"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5930" indent="0">
              <a:buNone/>
              <a:defRPr sz="2400"/>
            </a:lvl2pPr>
            <a:lvl3pPr marL="911860" indent="0">
              <a:buNone/>
              <a:defRPr sz="2000"/>
            </a:lvl3pPr>
            <a:lvl4pPr marL="1367790" indent="0">
              <a:buNone/>
              <a:defRPr sz="1800"/>
            </a:lvl4pPr>
            <a:lvl5pPr marL="1823085" indent="0">
              <a:buNone/>
              <a:defRPr sz="1800"/>
            </a:lvl5pPr>
            <a:lvl6pPr marL="2279015" indent="0">
              <a:buNone/>
              <a:defRPr sz="1800"/>
            </a:lvl6pPr>
            <a:lvl7pPr marL="2734945" indent="0">
              <a:buNone/>
              <a:defRPr sz="1800"/>
            </a:lvl7pPr>
            <a:lvl8pPr marL="3190875" indent="0">
              <a:buNone/>
              <a:defRPr sz="1800"/>
            </a:lvl8pPr>
            <a:lvl9pPr marL="364680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457219"/>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447" y="457219"/>
            <a:ext cx="4629145" cy="5404064"/>
          </a:xfrm>
        </p:spPr>
        <p:txBody>
          <a:bodyPr/>
          <a:lstStyle>
            <a:lvl1pPr marL="0" indent="0">
              <a:buNone/>
              <a:defRPr sz="3200"/>
            </a:lvl1pPr>
            <a:lvl2pPr marL="455930" indent="0">
              <a:buNone/>
              <a:defRPr sz="2800"/>
            </a:lvl2pPr>
            <a:lvl3pPr marL="911860" indent="0">
              <a:buNone/>
              <a:defRPr sz="2400"/>
            </a:lvl3pPr>
            <a:lvl4pPr marL="1367790" indent="0">
              <a:buNone/>
              <a:defRPr sz="2000"/>
            </a:lvl4pPr>
            <a:lvl5pPr marL="1823085" indent="0">
              <a:buNone/>
              <a:defRPr sz="2000"/>
            </a:lvl5pPr>
            <a:lvl6pPr marL="2279015" indent="0">
              <a:buNone/>
              <a:defRPr sz="2000"/>
            </a:lvl6pPr>
            <a:lvl7pPr marL="2734945" indent="0">
              <a:buNone/>
              <a:defRPr sz="2000"/>
            </a:lvl7pPr>
            <a:lvl8pPr marL="3190875" indent="0">
              <a:buNone/>
              <a:defRPr sz="2000"/>
            </a:lvl8pPr>
            <a:lvl9pPr marL="3646805" indent="0">
              <a:buNone/>
              <a:defRPr sz="2000"/>
            </a:lvl9pPr>
          </a:lstStyle>
          <a:p>
            <a:endParaRPr lang="zh-CN" altLang="en-US"/>
          </a:p>
        </p:txBody>
      </p:sp>
      <p:sp>
        <p:nvSpPr>
          <p:cNvPr id="4" name="文本占位符 3"/>
          <p:cNvSpPr>
            <a:spLocks noGrp="1"/>
          </p:cNvSpPr>
          <p:nvPr>
            <p:ph type="body" sz="half" idx="2"/>
          </p:nvPr>
        </p:nvSpPr>
        <p:spPr>
          <a:xfrm>
            <a:off x="629842" y="2057482"/>
            <a:ext cx="3124008" cy="3811739"/>
          </a:xfrm>
        </p:spPr>
        <p:txBody>
          <a:bodyPr/>
          <a:lstStyle>
            <a:lvl1pPr marL="0" indent="0">
              <a:buNone/>
              <a:defRPr sz="2000"/>
            </a:lvl1pPr>
            <a:lvl2pPr marL="455930" indent="0">
              <a:buNone/>
              <a:defRPr sz="1800"/>
            </a:lvl2pPr>
            <a:lvl3pPr marL="911860" indent="0">
              <a:buNone/>
              <a:defRPr sz="1600"/>
            </a:lvl3pPr>
            <a:lvl4pPr marL="1367790" indent="0">
              <a:buNone/>
              <a:defRPr sz="1400"/>
            </a:lvl4pPr>
            <a:lvl5pPr marL="1823085" indent="0">
              <a:buNone/>
              <a:defRPr sz="1400"/>
            </a:lvl5pPr>
            <a:lvl6pPr marL="2279015" indent="0">
              <a:buNone/>
              <a:defRPr sz="1400"/>
            </a:lvl6pPr>
            <a:lvl7pPr marL="2734945" indent="0">
              <a:buNone/>
              <a:defRPr sz="1400"/>
            </a:lvl7pPr>
            <a:lvl8pPr marL="3190875" indent="0">
              <a:buNone/>
              <a:defRPr sz="1400"/>
            </a:lvl8pPr>
            <a:lvl9pPr marL="3646805"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113720B-8B93-41ED-9D92-06EEF06C1C5B}" type="slidenum">
              <a:rPr lang="zh-CN" altLang="en-US" smtClean="0"/>
              <a:t>‹#›</a:t>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728"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1"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5930" indent="0" algn="ctr">
              <a:buNone/>
              <a:defRPr sz="2000"/>
            </a:lvl2pPr>
            <a:lvl3pPr marL="911860" indent="0" algn="ctr">
              <a:buNone/>
              <a:defRPr sz="1800"/>
            </a:lvl3pPr>
            <a:lvl4pPr marL="1367790" indent="0" algn="ctr">
              <a:buNone/>
              <a:defRPr sz="1600"/>
            </a:lvl4pPr>
            <a:lvl5pPr marL="1823720" indent="0" algn="ctr">
              <a:buNone/>
              <a:defRPr sz="1600"/>
            </a:lvl5pPr>
            <a:lvl6pPr marL="2279650" indent="0" algn="ctr">
              <a:buNone/>
              <a:defRPr sz="1600"/>
            </a:lvl6pPr>
            <a:lvl7pPr marL="2735580" indent="0" algn="ctr">
              <a:buNone/>
              <a:defRPr sz="1600"/>
            </a:lvl7pPr>
            <a:lvl8pPr marL="3191510" indent="0" algn="ctr">
              <a:buNone/>
              <a:defRPr sz="1600"/>
            </a:lvl8pPr>
            <a:lvl9pPr marL="364807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699"/>
            <a:ext cx="7886691" cy="1500247"/>
          </a:xfrm>
        </p:spPr>
        <p:txBody>
          <a:bodyPr/>
          <a:lstStyle>
            <a:lvl1pPr marL="0" indent="0">
              <a:buNone/>
              <a:defRPr sz="2400">
                <a:solidFill>
                  <a:schemeClr val="tx1">
                    <a:tint val="75000"/>
                  </a:schemeClr>
                </a:solidFill>
              </a:defRPr>
            </a:lvl1pPr>
            <a:lvl2pPr marL="455930" indent="0">
              <a:buNone/>
              <a:defRPr sz="2000">
                <a:solidFill>
                  <a:schemeClr val="tx1">
                    <a:tint val="75000"/>
                  </a:schemeClr>
                </a:solidFill>
              </a:defRPr>
            </a:lvl2pPr>
            <a:lvl3pPr marL="911860" indent="0">
              <a:buNone/>
              <a:defRPr sz="1800">
                <a:solidFill>
                  <a:schemeClr val="tx1">
                    <a:tint val="75000"/>
                  </a:schemeClr>
                </a:solidFill>
              </a:defRPr>
            </a:lvl3pPr>
            <a:lvl4pPr marL="1367790" indent="0">
              <a:buNone/>
              <a:defRPr sz="1600">
                <a:solidFill>
                  <a:schemeClr val="tx1">
                    <a:tint val="75000"/>
                  </a:schemeClr>
                </a:solidFill>
              </a:defRPr>
            </a:lvl4pPr>
            <a:lvl5pPr marL="1823720" indent="0">
              <a:buNone/>
              <a:defRPr sz="1600">
                <a:solidFill>
                  <a:schemeClr val="tx1">
                    <a:tint val="75000"/>
                  </a:schemeClr>
                </a:solidFill>
              </a:defRPr>
            </a:lvl5pPr>
            <a:lvl6pPr marL="2279650" indent="0">
              <a:buNone/>
              <a:defRPr sz="1600">
                <a:solidFill>
                  <a:schemeClr val="tx1">
                    <a:tint val="75000"/>
                  </a:schemeClr>
                </a:solidFill>
              </a:defRPr>
            </a:lvl6pPr>
            <a:lvl7pPr marL="2735580" indent="0">
              <a:buNone/>
              <a:defRPr sz="1600">
                <a:solidFill>
                  <a:schemeClr val="tx1">
                    <a:tint val="75000"/>
                  </a:schemeClr>
                </a:solidFill>
              </a:defRPr>
            </a:lvl7pPr>
            <a:lvl8pPr marL="3191510" indent="0">
              <a:buNone/>
              <a:defRPr sz="1600">
                <a:solidFill>
                  <a:schemeClr val="tx1">
                    <a:tint val="75000"/>
                  </a:schemeClr>
                </a:solidFill>
              </a:defRPr>
            </a:lvl8pPr>
            <a:lvl9pPr marL="364807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751"/>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751"/>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1"/>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2" y="1778509"/>
            <a:ext cx="3655177" cy="823945"/>
          </a:xfrm>
        </p:spPr>
        <p:txBody>
          <a:bodyPr anchor="ctr" anchorCtr="0"/>
          <a:lstStyle>
            <a:lvl1pPr marL="0" indent="0">
              <a:buNone/>
              <a:defRPr sz="2800"/>
            </a:lvl1pPr>
            <a:lvl2pPr marL="455930" indent="0">
              <a:buNone/>
              <a:defRPr sz="2400"/>
            </a:lvl2pPr>
            <a:lvl3pPr marL="911860" indent="0">
              <a:buNone/>
              <a:defRPr sz="2000"/>
            </a:lvl3pPr>
            <a:lvl4pPr marL="1367790" indent="0">
              <a:buNone/>
              <a:defRPr sz="1800"/>
            </a:lvl4pPr>
            <a:lvl5pPr marL="1823720" indent="0">
              <a:buNone/>
              <a:defRPr sz="1800"/>
            </a:lvl5pPr>
            <a:lvl6pPr marL="2279650" indent="0">
              <a:buNone/>
              <a:defRPr sz="1800"/>
            </a:lvl6pPr>
            <a:lvl7pPr marL="2735580" indent="0">
              <a:buNone/>
              <a:defRPr sz="1800"/>
            </a:lvl7pPr>
            <a:lvl8pPr marL="3191510" indent="0">
              <a:buNone/>
              <a:defRPr sz="1800"/>
            </a:lvl8pPr>
            <a:lvl9pPr marL="364807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2"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5930" indent="0">
              <a:buNone/>
              <a:defRPr sz="2400"/>
            </a:lvl2pPr>
            <a:lvl3pPr marL="911860" indent="0">
              <a:buNone/>
              <a:defRPr sz="2000"/>
            </a:lvl3pPr>
            <a:lvl4pPr marL="1367790" indent="0">
              <a:buNone/>
              <a:defRPr sz="1800"/>
            </a:lvl4pPr>
            <a:lvl5pPr marL="1823720" indent="0">
              <a:buNone/>
              <a:defRPr sz="1800"/>
            </a:lvl5pPr>
            <a:lvl6pPr marL="2279650" indent="0">
              <a:buNone/>
              <a:defRPr sz="1800"/>
            </a:lvl6pPr>
            <a:lvl7pPr marL="2735580" indent="0">
              <a:buNone/>
              <a:defRPr sz="1800"/>
            </a:lvl7pPr>
            <a:lvl8pPr marL="3191510" indent="0">
              <a:buNone/>
              <a:defRPr sz="1800"/>
            </a:lvl8pPr>
            <a:lvl9pPr marL="364807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457219"/>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441" y="457219"/>
            <a:ext cx="4629145" cy="5404064"/>
          </a:xfrm>
        </p:spPr>
        <p:txBody>
          <a:bodyPr/>
          <a:lstStyle>
            <a:lvl1pPr marL="0" indent="0">
              <a:buNone/>
              <a:defRPr sz="3200"/>
            </a:lvl1pPr>
            <a:lvl2pPr marL="455930" indent="0">
              <a:buNone/>
              <a:defRPr sz="2800"/>
            </a:lvl2pPr>
            <a:lvl3pPr marL="911860" indent="0">
              <a:buNone/>
              <a:defRPr sz="2400"/>
            </a:lvl3pPr>
            <a:lvl4pPr marL="1367790" indent="0">
              <a:buNone/>
              <a:defRPr sz="2000"/>
            </a:lvl4pPr>
            <a:lvl5pPr marL="1823720" indent="0">
              <a:buNone/>
              <a:defRPr sz="2000"/>
            </a:lvl5pPr>
            <a:lvl6pPr marL="2279650" indent="0">
              <a:buNone/>
              <a:defRPr sz="2000"/>
            </a:lvl6pPr>
            <a:lvl7pPr marL="2735580" indent="0">
              <a:buNone/>
              <a:defRPr sz="2000"/>
            </a:lvl7pPr>
            <a:lvl8pPr marL="3191510" indent="0">
              <a:buNone/>
              <a:defRPr sz="2000"/>
            </a:lvl8pPr>
            <a:lvl9pPr marL="3648075" indent="0">
              <a:buNone/>
              <a:defRPr sz="2000"/>
            </a:lvl9pPr>
          </a:lstStyle>
          <a:p>
            <a:endParaRPr lang="zh-CN" altLang="en-US"/>
          </a:p>
        </p:txBody>
      </p:sp>
      <p:sp>
        <p:nvSpPr>
          <p:cNvPr id="4" name="文本占位符 3"/>
          <p:cNvSpPr>
            <a:spLocks noGrp="1"/>
          </p:cNvSpPr>
          <p:nvPr>
            <p:ph type="body" sz="half" idx="2"/>
          </p:nvPr>
        </p:nvSpPr>
        <p:spPr>
          <a:xfrm>
            <a:off x="629842" y="2057482"/>
            <a:ext cx="3124008" cy="3811739"/>
          </a:xfrm>
        </p:spPr>
        <p:txBody>
          <a:bodyPr/>
          <a:lstStyle>
            <a:lvl1pPr marL="0" indent="0">
              <a:buNone/>
              <a:defRPr sz="2000"/>
            </a:lvl1pPr>
            <a:lvl2pPr marL="455930" indent="0">
              <a:buNone/>
              <a:defRPr sz="1800"/>
            </a:lvl2pPr>
            <a:lvl3pPr marL="911860" indent="0">
              <a:buNone/>
              <a:defRPr sz="1600"/>
            </a:lvl3pPr>
            <a:lvl4pPr marL="1367790" indent="0">
              <a:buNone/>
              <a:defRPr sz="1400"/>
            </a:lvl4pPr>
            <a:lvl5pPr marL="1823720" indent="0">
              <a:buNone/>
              <a:defRPr sz="1400"/>
            </a:lvl5pPr>
            <a:lvl6pPr marL="2279650" indent="0">
              <a:buNone/>
              <a:defRPr sz="1400"/>
            </a:lvl6pPr>
            <a:lvl7pPr marL="2735580" indent="0">
              <a:buNone/>
              <a:defRPr sz="1400"/>
            </a:lvl7pPr>
            <a:lvl8pPr marL="3191510" indent="0">
              <a:buNone/>
              <a:defRPr sz="1400"/>
            </a:lvl8pPr>
            <a:lvl9pPr marL="3648075"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113720B-8B93-41ED-9D92-06EEF06C1C5B}" type="slidenum">
              <a:rPr lang="zh-CN" altLang="en-US" smtClean="0"/>
              <a:t>‹#›</a:t>
            </a:fld>
            <a:endParaRPr lang="zh-CN"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722"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1"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5930" indent="0" algn="ctr">
              <a:buNone/>
              <a:defRPr sz="2000"/>
            </a:lvl2pPr>
            <a:lvl3pPr marL="912495" indent="0" algn="ctr">
              <a:buNone/>
              <a:defRPr sz="1800"/>
            </a:lvl3pPr>
            <a:lvl4pPr marL="1368425" indent="0" algn="ctr">
              <a:buNone/>
              <a:defRPr sz="1600"/>
            </a:lvl4pPr>
            <a:lvl5pPr marL="1824355" indent="0" algn="ctr">
              <a:buNone/>
              <a:defRPr sz="1600"/>
            </a:lvl5pPr>
            <a:lvl6pPr marL="2280285" indent="0" algn="ctr">
              <a:buNone/>
              <a:defRPr sz="1600"/>
            </a:lvl6pPr>
            <a:lvl7pPr marL="2736850" indent="0" algn="ctr">
              <a:buNone/>
              <a:defRPr sz="1600"/>
            </a:lvl7pPr>
            <a:lvl8pPr marL="3192780" indent="0" algn="ctr">
              <a:buNone/>
              <a:defRPr sz="1600"/>
            </a:lvl8pPr>
            <a:lvl9pPr marL="364934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692"/>
            <a:ext cx="7886691" cy="1500247"/>
          </a:xfrm>
        </p:spPr>
        <p:txBody>
          <a:bodyPr/>
          <a:lstStyle>
            <a:lvl1pPr marL="0" indent="0">
              <a:buNone/>
              <a:defRPr sz="2400">
                <a:solidFill>
                  <a:schemeClr val="tx1">
                    <a:tint val="75000"/>
                  </a:schemeClr>
                </a:solidFill>
              </a:defRPr>
            </a:lvl1pPr>
            <a:lvl2pPr marL="455930" indent="0">
              <a:buNone/>
              <a:defRPr sz="2000">
                <a:solidFill>
                  <a:schemeClr val="tx1">
                    <a:tint val="75000"/>
                  </a:schemeClr>
                </a:solidFill>
              </a:defRPr>
            </a:lvl2pPr>
            <a:lvl3pPr marL="912495" indent="0">
              <a:buNone/>
              <a:defRPr sz="1800">
                <a:solidFill>
                  <a:schemeClr val="tx1">
                    <a:tint val="75000"/>
                  </a:schemeClr>
                </a:solidFill>
              </a:defRPr>
            </a:lvl3pPr>
            <a:lvl4pPr marL="1368425" indent="0">
              <a:buNone/>
              <a:defRPr sz="1600">
                <a:solidFill>
                  <a:schemeClr val="tx1">
                    <a:tint val="75000"/>
                  </a:schemeClr>
                </a:solidFill>
              </a:defRPr>
            </a:lvl4pPr>
            <a:lvl5pPr marL="1824355" indent="0">
              <a:buNone/>
              <a:defRPr sz="1600">
                <a:solidFill>
                  <a:schemeClr val="tx1">
                    <a:tint val="75000"/>
                  </a:schemeClr>
                </a:solidFill>
              </a:defRPr>
            </a:lvl5pPr>
            <a:lvl6pPr marL="2280285" indent="0">
              <a:buNone/>
              <a:defRPr sz="1600">
                <a:solidFill>
                  <a:schemeClr val="tx1">
                    <a:tint val="75000"/>
                  </a:schemeClr>
                </a:solidFill>
              </a:defRPr>
            </a:lvl6pPr>
            <a:lvl7pPr marL="2736850" indent="0">
              <a:buNone/>
              <a:defRPr sz="1600">
                <a:solidFill>
                  <a:schemeClr val="tx1">
                    <a:tint val="75000"/>
                  </a:schemeClr>
                </a:solidFill>
              </a:defRPr>
            </a:lvl7pPr>
            <a:lvl8pPr marL="3192780" indent="0">
              <a:buNone/>
              <a:defRPr sz="1600">
                <a:solidFill>
                  <a:schemeClr val="tx1">
                    <a:tint val="75000"/>
                  </a:schemeClr>
                </a:solidFill>
              </a:defRPr>
            </a:lvl8pPr>
            <a:lvl9pPr marL="364934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744"/>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744"/>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1"/>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2" y="1778509"/>
            <a:ext cx="3655177" cy="823945"/>
          </a:xfrm>
        </p:spPr>
        <p:txBody>
          <a:bodyPr anchor="ctr" anchorCtr="0"/>
          <a:lstStyle>
            <a:lvl1pPr marL="0" indent="0">
              <a:buNone/>
              <a:defRPr sz="2800"/>
            </a:lvl1pPr>
            <a:lvl2pPr marL="455930" indent="0">
              <a:buNone/>
              <a:defRPr sz="2400"/>
            </a:lvl2pPr>
            <a:lvl3pPr marL="912495" indent="0">
              <a:buNone/>
              <a:defRPr sz="2000"/>
            </a:lvl3pPr>
            <a:lvl4pPr marL="1368425" indent="0">
              <a:buNone/>
              <a:defRPr sz="1800"/>
            </a:lvl4pPr>
            <a:lvl5pPr marL="1824355" indent="0">
              <a:buNone/>
              <a:defRPr sz="1800"/>
            </a:lvl5pPr>
            <a:lvl6pPr marL="2280285" indent="0">
              <a:buNone/>
              <a:defRPr sz="1800"/>
            </a:lvl6pPr>
            <a:lvl7pPr marL="2736850" indent="0">
              <a:buNone/>
              <a:defRPr sz="1800"/>
            </a:lvl7pPr>
            <a:lvl8pPr marL="3192780" indent="0">
              <a:buNone/>
              <a:defRPr sz="1800"/>
            </a:lvl8pPr>
            <a:lvl9pPr marL="364934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2"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5930" indent="0">
              <a:buNone/>
              <a:defRPr sz="2400"/>
            </a:lvl2pPr>
            <a:lvl3pPr marL="912495" indent="0">
              <a:buNone/>
              <a:defRPr sz="2000"/>
            </a:lvl3pPr>
            <a:lvl4pPr marL="1368425" indent="0">
              <a:buNone/>
              <a:defRPr sz="1800"/>
            </a:lvl4pPr>
            <a:lvl5pPr marL="1824355" indent="0">
              <a:buNone/>
              <a:defRPr sz="1800"/>
            </a:lvl5pPr>
            <a:lvl6pPr marL="2280285" indent="0">
              <a:buNone/>
              <a:defRPr sz="1800"/>
            </a:lvl6pPr>
            <a:lvl7pPr marL="2736850" indent="0">
              <a:buNone/>
              <a:defRPr sz="1800"/>
            </a:lvl7pPr>
            <a:lvl8pPr marL="3192780" indent="0">
              <a:buNone/>
              <a:defRPr sz="1800"/>
            </a:lvl8pPr>
            <a:lvl9pPr marL="364934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457219"/>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434" y="457219"/>
            <a:ext cx="4629145" cy="5404064"/>
          </a:xfrm>
        </p:spPr>
        <p:txBody>
          <a:bodyPr/>
          <a:lstStyle>
            <a:lvl1pPr marL="0" indent="0">
              <a:buNone/>
              <a:defRPr sz="3200"/>
            </a:lvl1pPr>
            <a:lvl2pPr marL="455930" indent="0">
              <a:buNone/>
              <a:defRPr sz="2800"/>
            </a:lvl2pPr>
            <a:lvl3pPr marL="912495" indent="0">
              <a:buNone/>
              <a:defRPr sz="2400"/>
            </a:lvl3pPr>
            <a:lvl4pPr marL="1368425" indent="0">
              <a:buNone/>
              <a:defRPr sz="2000"/>
            </a:lvl4pPr>
            <a:lvl5pPr marL="1824355" indent="0">
              <a:buNone/>
              <a:defRPr sz="2000"/>
            </a:lvl5pPr>
            <a:lvl6pPr marL="2280285" indent="0">
              <a:buNone/>
              <a:defRPr sz="2000"/>
            </a:lvl6pPr>
            <a:lvl7pPr marL="2736850" indent="0">
              <a:buNone/>
              <a:defRPr sz="2000"/>
            </a:lvl7pPr>
            <a:lvl8pPr marL="3192780" indent="0">
              <a:buNone/>
              <a:defRPr sz="2000"/>
            </a:lvl8pPr>
            <a:lvl9pPr marL="3649345" indent="0">
              <a:buNone/>
              <a:defRPr sz="2000"/>
            </a:lvl9pPr>
          </a:lstStyle>
          <a:p>
            <a:endParaRPr lang="zh-CN" altLang="en-US"/>
          </a:p>
        </p:txBody>
      </p:sp>
      <p:sp>
        <p:nvSpPr>
          <p:cNvPr id="4" name="文本占位符 3"/>
          <p:cNvSpPr>
            <a:spLocks noGrp="1"/>
          </p:cNvSpPr>
          <p:nvPr>
            <p:ph type="body" sz="half" idx="2"/>
          </p:nvPr>
        </p:nvSpPr>
        <p:spPr>
          <a:xfrm>
            <a:off x="629842" y="2057482"/>
            <a:ext cx="3124008" cy="3811739"/>
          </a:xfrm>
        </p:spPr>
        <p:txBody>
          <a:bodyPr/>
          <a:lstStyle>
            <a:lvl1pPr marL="0" indent="0">
              <a:buNone/>
              <a:defRPr sz="2000"/>
            </a:lvl1pPr>
            <a:lvl2pPr marL="455930" indent="0">
              <a:buNone/>
              <a:defRPr sz="1800"/>
            </a:lvl2pPr>
            <a:lvl3pPr marL="912495" indent="0">
              <a:buNone/>
              <a:defRPr sz="1600"/>
            </a:lvl3pPr>
            <a:lvl4pPr marL="1368425" indent="0">
              <a:buNone/>
              <a:defRPr sz="1400"/>
            </a:lvl4pPr>
            <a:lvl5pPr marL="1824355" indent="0">
              <a:buNone/>
              <a:defRPr sz="1400"/>
            </a:lvl5pPr>
            <a:lvl6pPr marL="2280285" indent="0">
              <a:buNone/>
              <a:defRPr sz="1400"/>
            </a:lvl6pPr>
            <a:lvl7pPr marL="2736850" indent="0">
              <a:buNone/>
              <a:defRPr sz="1400"/>
            </a:lvl7pPr>
            <a:lvl8pPr marL="3192780" indent="0">
              <a:buNone/>
              <a:defRPr sz="1400"/>
            </a:lvl8pPr>
            <a:lvl9pPr marL="3649345"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zh-CN" altLang="en-US"/>
              <a:t>单击此处编辑母版标题样式</a:t>
            </a:r>
            <a:endParaRPr lang="en-US"/>
          </a:p>
        </p:txBody>
      </p:sp>
      <p:sp>
        <p:nvSpPr>
          <p:cNvPr id="3" name="Content Placeholder 2"/>
          <p:cNvSpPr>
            <a:spLocks noGrp="1"/>
          </p:cNvSpPr>
          <p:nvPr>
            <p:ph idx="1"/>
          </p:nvPr>
        </p:nvSpPr>
        <p:spPr>
          <a:xfrm>
            <a:off x="438912" y="1719073"/>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113720B-8B93-41ED-9D92-06EEF06C1C5B}" type="slidenum">
              <a:rPr lang="zh-CN" altLang="en-US" smtClean="0"/>
              <a:t>‹#›</a:t>
            </a:fld>
            <a:endParaRPr lang="zh-CN" alt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5295" indent="0">
              <a:buNone/>
              <a:defRPr sz="1200"/>
            </a:lvl2pPr>
            <a:lvl3pPr marL="910590" indent="0">
              <a:buNone/>
              <a:defRPr sz="1000"/>
            </a:lvl3pPr>
            <a:lvl4pPr marL="1366520" indent="0">
              <a:buNone/>
              <a:defRPr sz="900"/>
            </a:lvl4pPr>
            <a:lvl5pPr marL="1821815" indent="0">
              <a:buNone/>
              <a:defRPr sz="900"/>
            </a:lvl5pPr>
            <a:lvl6pPr marL="2277110" indent="0">
              <a:buNone/>
              <a:defRPr sz="900"/>
            </a:lvl6pPr>
            <a:lvl7pPr marL="2732405" indent="0">
              <a:buNone/>
              <a:defRPr sz="900"/>
            </a:lvl7pPr>
            <a:lvl8pPr marL="3187700" indent="0">
              <a:buNone/>
              <a:defRPr sz="900"/>
            </a:lvl8pPr>
            <a:lvl9pPr marL="3642995" indent="0">
              <a:buNone/>
              <a:defRPr sz="900"/>
            </a:lvl9pPr>
          </a:lstStyle>
          <a:p>
            <a:pPr lvl="0"/>
            <a:r>
              <a:rPr lang="zh-CN" altLang="en-US"/>
              <a:t>单击此处编辑母版文本样式</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715"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1"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6565" indent="0" algn="ctr">
              <a:buNone/>
              <a:defRPr sz="2000"/>
            </a:lvl2pPr>
            <a:lvl3pPr marL="912495" indent="0" algn="ctr">
              <a:buNone/>
              <a:defRPr sz="1800"/>
            </a:lvl3pPr>
            <a:lvl4pPr marL="1369060" indent="0" algn="ctr">
              <a:buNone/>
              <a:defRPr sz="1600"/>
            </a:lvl4pPr>
            <a:lvl5pPr marL="1824990" indent="0" algn="ctr">
              <a:buNone/>
              <a:defRPr sz="1600"/>
            </a:lvl5pPr>
            <a:lvl6pPr marL="2281555" indent="0" algn="ctr">
              <a:buNone/>
              <a:defRPr sz="1600"/>
            </a:lvl6pPr>
            <a:lvl7pPr marL="2737485" indent="0" algn="ctr">
              <a:buNone/>
              <a:defRPr sz="1600"/>
            </a:lvl7pPr>
            <a:lvl8pPr marL="3194050" indent="0" algn="ctr">
              <a:buNone/>
              <a:defRPr sz="1600"/>
            </a:lvl8pPr>
            <a:lvl9pPr marL="365061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684"/>
            <a:ext cx="7886691" cy="1500247"/>
          </a:xfrm>
        </p:spPr>
        <p:txBody>
          <a:bodyPr/>
          <a:lstStyle>
            <a:lvl1pPr marL="0" indent="0">
              <a:buNone/>
              <a:defRPr sz="2400">
                <a:solidFill>
                  <a:schemeClr val="tx1">
                    <a:tint val="75000"/>
                  </a:schemeClr>
                </a:solidFill>
              </a:defRPr>
            </a:lvl1pPr>
            <a:lvl2pPr marL="456565" indent="0">
              <a:buNone/>
              <a:defRPr sz="2000">
                <a:solidFill>
                  <a:schemeClr val="tx1">
                    <a:tint val="75000"/>
                  </a:schemeClr>
                </a:solidFill>
              </a:defRPr>
            </a:lvl2pPr>
            <a:lvl3pPr marL="912495" indent="0">
              <a:buNone/>
              <a:defRPr sz="1800">
                <a:solidFill>
                  <a:schemeClr val="tx1">
                    <a:tint val="75000"/>
                  </a:schemeClr>
                </a:solidFill>
              </a:defRPr>
            </a:lvl3pPr>
            <a:lvl4pPr marL="1369060" indent="0">
              <a:buNone/>
              <a:defRPr sz="1600">
                <a:solidFill>
                  <a:schemeClr val="tx1">
                    <a:tint val="75000"/>
                  </a:schemeClr>
                </a:solidFill>
              </a:defRPr>
            </a:lvl4pPr>
            <a:lvl5pPr marL="1824990" indent="0">
              <a:buNone/>
              <a:defRPr sz="1600">
                <a:solidFill>
                  <a:schemeClr val="tx1">
                    <a:tint val="75000"/>
                  </a:schemeClr>
                </a:solidFill>
              </a:defRPr>
            </a:lvl5pPr>
            <a:lvl6pPr marL="2281555" indent="0">
              <a:buNone/>
              <a:defRPr sz="1600">
                <a:solidFill>
                  <a:schemeClr val="tx1">
                    <a:tint val="75000"/>
                  </a:schemeClr>
                </a:solidFill>
              </a:defRPr>
            </a:lvl6pPr>
            <a:lvl7pPr marL="2737485" indent="0">
              <a:buNone/>
              <a:defRPr sz="1600">
                <a:solidFill>
                  <a:schemeClr val="tx1">
                    <a:tint val="75000"/>
                  </a:schemeClr>
                </a:solidFill>
              </a:defRPr>
            </a:lvl7pPr>
            <a:lvl8pPr marL="3194050" indent="0">
              <a:buNone/>
              <a:defRPr sz="1600">
                <a:solidFill>
                  <a:schemeClr val="tx1">
                    <a:tint val="75000"/>
                  </a:schemeClr>
                </a:solidFill>
              </a:defRPr>
            </a:lvl8pPr>
            <a:lvl9pPr marL="365061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736"/>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736"/>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1"/>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2" y="1778509"/>
            <a:ext cx="3655177" cy="823945"/>
          </a:xfrm>
        </p:spPr>
        <p:txBody>
          <a:bodyPr anchor="ctr" anchorCtr="0"/>
          <a:lstStyle>
            <a:lvl1pPr marL="0" indent="0">
              <a:buNone/>
              <a:defRPr sz="2800"/>
            </a:lvl1pPr>
            <a:lvl2pPr marL="456565" indent="0">
              <a:buNone/>
              <a:defRPr sz="2400"/>
            </a:lvl2pPr>
            <a:lvl3pPr marL="912495" indent="0">
              <a:buNone/>
              <a:defRPr sz="2000"/>
            </a:lvl3pPr>
            <a:lvl4pPr marL="1369060" indent="0">
              <a:buNone/>
              <a:defRPr sz="1800"/>
            </a:lvl4pPr>
            <a:lvl5pPr marL="1824990" indent="0">
              <a:buNone/>
              <a:defRPr sz="1800"/>
            </a:lvl5pPr>
            <a:lvl6pPr marL="2281555" indent="0">
              <a:buNone/>
              <a:defRPr sz="1800"/>
            </a:lvl6pPr>
            <a:lvl7pPr marL="2737485" indent="0">
              <a:buNone/>
              <a:defRPr sz="1800"/>
            </a:lvl7pPr>
            <a:lvl8pPr marL="3194050" indent="0">
              <a:buNone/>
              <a:defRPr sz="1800"/>
            </a:lvl8pPr>
            <a:lvl9pPr marL="365061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2"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6565" indent="0">
              <a:buNone/>
              <a:defRPr sz="2400"/>
            </a:lvl2pPr>
            <a:lvl3pPr marL="912495" indent="0">
              <a:buNone/>
              <a:defRPr sz="2000"/>
            </a:lvl3pPr>
            <a:lvl4pPr marL="1369060" indent="0">
              <a:buNone/>
              <a:defRPr sz="1800"/>
            </a:lvl4pPr>
            <a:lvl5pPr marL="1824990" indent="0">
              <a:buNone/>
              <a:defRPr sz="1800"/>
            </a:lvl5pPr>
            <a:lvl6pPr marL="2281555" indent="0">
              <a:buNone/>
              <a:defRPr sz="1800"/>
            </a:lvl6pPr>
            <a:lvl7pPr marL="2737485" indent="0">
              <a:buNone/>
              <a:defRPr sz="1800"/>
            </a:lvl7pPr>
            <a:lvl8pPr marL="3194050" indent="0">
              <a:buNone/>
              <a:defRPr sz="1800"/>
            </a:lvl8pPr>
            <a:lvl9pPr marL="365061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457219"/>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426" y="457219"/>
            <a:ext cx="4629145" cy="5404064"/>
          </a:xfrm>
        </p:spPr>
        <p:txBody>
          <a:bodyPr/>
          <a:lstStyle>
            <a:lvl1pPr marL="0" indent="0">
              <a:buNone/>
              <a:defRPr sz="3200"/>
            </a:lvl1pPr>
            <a:lvl2pPr marL="456565" indent="0">
              <a:buNone/>
              <a:defRPr sz="2800"/>
            </a:lvl2pPr>
            <a:lvl3pPr marL="912495" indent="0">
              <a:buNone/>
              <a:defRPr sz="2400"/>
            </a:lvl3pPr>
            <a:lvl4pPr marL="1369060" indent="0">
              <a:buNone/>
              <a:defRPr sz="2000"/>
            </a:lvl4pPr>
            <a:lvl5pPr marL="1824990" indent="0">
              <a:buNone/>
              <a:defRPr sz="2000"/>
            </a:lvl5pPr>
            <a:lvl6pPr marL="2281555" indent="0">
              <a:buNone/>
              <a:defRPr sz="2000"/>
            </a:lvl6pPr>
            <a:lvl7pPr marL="2737485" indent="0">
              <a:buNone/>
              <a:defRPr sz="2000"/>
            </a:lvl7pPr>
            <a:lvl8pPr marL="3194050" indent="0">
              <a:buNone/>
              <a:defRPr sz="2000"/>
            </a:lvl8pPr>
            <a:lvl9pPr marL="3650615" indent="0">
              <a:buNone/>
              <a:defRPr sz="2000"/>
            </a:lvl9pPr>
          </a:lstStyle>
          <a:p>
            <a:endParaRPr lang="zh-CN" altLang="en-US"/>
          </a:p>
        </p:txBody>
      </p:sp>
      <p:sp>
        <p:nvSpPr>
          <p:cNvPr id="4" name="文本占位符 3"/>
          <p:cNvSpPr>
            <a:spLocks noGrp="1"/>
          </p:cNvSpPr>
          <p:nvPr>
            <p:ph type="body" sz="half" idx="2"/>
          </p:nvPr>
        </p:nvSpPr>
        <p:spPr>
          <a:xfrm>
            <a:off x="629842" y="2057482"/>
            <a:ext cx="3124008" cy="3811739"/>
          </a:xfrm>
        </p:spPr>
        <p:txBody>
          <a:bodyPr/>
          <a:lstStyle>
            <a:lvl1pPr marL="0" indent="0">
              <a:buNone/>
              <a:defRPr sz="2000"/>
            </a:lvl1pPr>
            <a:lvl2pPr marL="456565" indent="0">
              <a:buNone/>
              <a:defRPr sz="1800"/>
            </a:lvl2pPr>
            <a:lvl3pPr marL="912495" indent="0">
              <a:buNone/>
              <a:defRPr sz="1600"/>
            </a:lvl3pPr>
            <a:lvl4pPr marL="1369060" indent="0">
              <a:buNone/>
              <a:defRPr sz="1400"/>
            </a:lvl4pPr>
            <a:lvl5pPr marL="1824990" indent="0">
              <a:buNone/>
              <a:defRPr sz="1400"/>
            </a:lvl5pPr>
            <a:lvl6pPr marL="2281555" indent="0">
              <a:buNone/>
              <a:defRPr sz="1400"/>
            </a:lvl6pPr>
            <a:lvl7pPr marL="2737485" indent="0">
              <a:buNone/>
              <a:defRPr sz="1400"/>
            </a:lvl7pPr>
            <a:lvl8pPr marL="3194050" indent="0">
              <a:buNone/>
              <a:defRPr sz="1400"/>
            </a:lvl8pPr>
            <a:lvl9pPr marL="3650615"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5295" indent="0">
              <a:buNone/>
              <a:defRPr sz="2800"/>
            </a:lvl2pPr>
            <a:lvl3pPr marL="910590" indent="0">
              <a:buNone/>
              <a:defRPr sz="2400"/>
            </a:lvl3pPr>
            <a:lvl4pPr marL="1366520" indent="0">
              <a:buNone/>
              <a:defRPr sz="2000"/>
            </a:lvl4pPr>
            <a:lvl5pPr marL="1821815" indent="0">
              <a:buNone/>
              <a:defRPr sz="2000"/>
            </a:lvl5pPr>
            <a:lvl6pPr marL="2277110" indent="0">
              <a:buNone/>
              <a:defRPr sz="2000"/>
            </a:lvl6pPr>
            <a:lvl7pPr marL="2732405" indent="0">
              <a:buNone/>
              <a:defRPr sz="2000"/>
            </a:lvl7pPr>
            <a:lvl8pPr marL="3187700" indent="0">
              <a:buNone/>
              <a:defRPr sz="2000"/>
            </a:lvl8pPr>
            <a:lvl9pPr marL="3642995" indent="0">
              <a:buNone/>
              <a:defRPr sz="2000"/>
            </a:lvl9pPr>
          </a:lstStyle>
          <a:p>
            <a:r>
              <a:rPr lang="zh-CN" altLang="en-US"/>
              <a:t>单击图标添加图片</a:t>
            </a:r>
            <a:endParaRPr lang="en-US"/>
          </a:p>
        </p:txBody>
      </p:sp>
      <p:sp>
        <p:nvSpPr>
          <p:cNvPr id="5" name="Date Placeholder 4"/>
          <p:cNvSpPr>
            <a:spLocks noGrp="1"/>
          </p:cNvSpPr>
          <p:nvPr>
            <p:ph type="dt" sz="half" idx="10"/>
          </p:nvPr>
        </p:nvSpPr>
        <p:spPr/>
        <p:txBody>
          <a:bodyPr/>
          <a:lstStyle/>
          <a:p>
            <a:fld id="{23B3562C-0932-4E19-BEDA-90C81DD010BA}" type="datetimeFigureOut">
              <a:rPr lang="zh-CN" altLang="en-US" smtClean="0"/>
              <a:t>2021-6-27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113720B-8B93-41ED-9D92-06EEF06C1C5B}" type="slidenum">
              <a:rPr lang="zh-CN" altLang="en-US" smtClean="0"/>
              <a:t>‹#›</a:t>
            </a:fld>
            <a:endParaRPr lang="zh-CN" alt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zh-CN" altLang="en-US"/>
              <a:t>单击此处编辑母版标题样式</a:t>
            </a:r>
            <a:endParaRPr lang="en-US"/>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5295" indent="0">
              <a:buNone/>
              <a:defRPr sz="1200"/>
            </a:lvl2pPr>
            <a:lvl3pPr marL="910590" indent="0">
              <a:buNone/>
              <a:defRPr sz="1000"/>
            </a:lvl3pPr>
            <a:lvl4pPr marL="1366520" indent="0">
              <a:buNone/>
              <a:defRPr sz="900"/>
            </a:lvl4pPr>
            <a:lvl5pPr marL="1821815" indent="0">
              <a:buNone/>
              <a:defRPr sz="900"/>
            </a:lvl5pPr>
            <a:lvl6pPr marL="2277110" indent="0">
              <a:buNone/>
              <a:defRPr sz="900"/>
            </a:lvl6pPr>
            <a:lvl7pPr marL="2732405" indent="0">
              <a:buNone/>
              <a:defRPr sz="900"/>
            </a:lvl7pPr>
            <a:lvl8pPr marL="3187700" indent="0">
              <a:buNone/>
              <a:defRPr sz="900"/>
            </a:lvl8pPr>
            <a:lvl9pPr marL="3642995" indent="0">
              <a:buNone/>
              <a:defRPr sz="900"/>
            </a:lvl9pPr>
          </a:lstStyle>
          <a:p>
            <a:pPr lvl="0"/>
            <a:r>
              <a:rPr lang="zh-CN" altLang="en-US"/>
              <a:t>单击此处编辑母版文本样式</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707" y="365140"/>
            <a:ext cx="1971673" cy="581206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40"/>
            <a:ext cx="5800718" cy="581206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1" y="365140"/>
            <a:ext cx="7886691" cy="58120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2999" y="1122407"/>
            <a:ext cx="6857992" cy="238769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2999" y="3602181"/>
            <a:ext cx="6857992" cy="1655828"/>
          </a:xfrm>
        </p:spPr>
        <p:txBody>
          <a:bodyPr/>
          <a:lstStyle>
            <a:lvl1pPr marL="0" indent="0" algn="ctr">
              <a:buNone/>
              <a:defRPr sz="2400"/>
            </a:lvl1pPr>
            <a:lvl2pPr marL="456565" indent="0" algn="ctr">
              <a:buNone/>
              <a:defRPr sz="2000"/>
            </a:lvl2pPr>
            <a:lvl3pPr marL="913130" indent="0" algn="ctr">
              <a:buNone/>
              <a:defRPr sz="1800"/>
            </a:lvl3pPr>
            <a:lvl4pPr marL="1369695" indent="0" algn="ctr">
              <a:buNone/>
              <a:defRPr sz="1600"/>
            </a:lvl4pPr>
            <a:lvl5pPr marL="1825625" indent="0" algn="ctr">
              <a:buNone/>
              <a:defRPr sz="1600"/>
            </a:lvl5pPr>
            <a:lvl6pPr marL="2282190" indent="0" algn="ctr">
              <a:buNone/>
              <a:defRPr sz="1600"/>
            </a:lvl6pPr>
            <a:lvl7pPr marL="2738755" indent="0" algn="ctr">
              <a:buNone/>
              <a:defRPr sz="1600"/>
            </a:lvl7pPr>
            <a:lvl8pPr marL="3195320" indent="0" algn="ctr">
              <a:buNone/>
              <a:defRPr sz="1600"/>
            </a:lvl8pPr>
            <a:lvl9pPr marL="365188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06"/>
            <a:ext cx="7886691" cy="28528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675"/>
            <a:ext cx="7886691" cy="1500247"/>
          </a:xfrm>
        </p:spPr>
        <p:txBody>
          <a:bodyPr/>
          <a:lstStyle>
            <a:lvl1pPr marL="0" indent="0">
              <a:buNone/>
              <a:defRPr sz="2400">
                <a:solidFill>
                  <a:schemeClr val="tx1">
                    <a:tint val="75000"/>
                  </a:schemeClr>
                </a:solidFill>
              </a:defRPr>
            </a:lvl1pPr>
            <a:lvl2pPr marL="456565" indent="0">
              <a:buNone/>
              <a:defRPr sz="2000">
                <a:solidFill>
                  <a:schemeClr val="tx1">
                    <a:tint val="75000"/>
                  </a:schemeClr>
                </a:solidFill>
              </a:defRPr>
            </a:lvl2pPr>
            <a:lvl3pPr marL="913130" indent="0">
              <a:buNone/>
              <a:defRPr sz="1800">
                <a:solidFill>
                  <a:schemeClr val="tx1">
                    <a:tint val="75000"/>
                  </a:schemeClr>
                </a:solidFill>
              </a:defRPr>
            </a:lvl3pPr>
            <a:lvl4pPr marL="1369695" indent="0">
              <a:buNone/>
              <a:defRPr sz="1600">
                <a:solidFill>
                  <a:schemeClr val="tx1">
                    <a:tint val="75000"/>
                  </a:schemeClr>
                </a:solidFill>
              </a:defRPr>
            </a:lvl4pPr>
            <a:lvl5pPr marL="1825625" indent="0">
              <a:buNone/>
              <a:defRPr sz="1600">
                <a:solidFill>
                  <a:schemeClr val="tx1">
                    <a:tint val="75000"/>
                  </a:schemeClr>
                </a:solidFill>
              </a:defRPr>
            </a:lvl5pPr>
            <a:lvl6pPr marL="2282190" indent="0">
              <a:buNone/>
              <a:defRPr sz="1600">
                <a:solidFill>
                  <a:schemeClr val="tx1">
                    <a:tint val="75000"/>
                  </a:schemeClr>
                </a:solidFill>
              </a:defRPr>
            </a:lvl6pPr>
            <a:lvl7pPr marL="2738755" indent="0">
              <a:buNone/>
              <a:defRPr sz="1600">
                <a:solidFill>
                  <a:schemeClr val="tx1">
                    <a:tint val="75000"/>
                  </a:schemeClr>
                </a:solidFill>
              </a:defRPr>
            </a:lvl7pPr>
            <a:lvl8pPr marL="3195320" indent="0">
              <a:buNone/>
              <a:defRPr sz="1600">
                <a:solidFill>
                  <a:schemeClr val="tx1">
                    <a:tint val="75000"/>
                  </a:schemeClr>
                </a:solidFill>
              </a:defRPr>
            </a:lvl8pPr>
            <a:lvl9pPr marL="365188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49" y="1825727"/>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45" y="1825727"/>
            <a:ext cx="3886196" cy="4351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1"/>
            <a:ext cx="7886691" cy="1325615"/>
          </a:xfrm>
        </p:spPr>
        <p:txBody>
          <a:bodyPr/>
          <a:lstStyle/>
          <a:p>
            <a:r>
              <a:rPr lang="zh-CN" altLang="en-US"/>
              <a:t>单击此处编辑母版标题样式</a:t>
            </a:r>
          </a:p>
        </p:txBody>
      </p:sp>
      <p:sp>
        <p:nvSpPr>
          <p:cNvPr id="3" name="文本占位符 2"/>
          <p:cNvSpPr>
            <a:spLocks noGrp="1"/>
          </p:cNvSpPr>
          <p:nvPr>
            <p:ph type="body" idx="1"/>
          </p:nvPr>
        </p:nvSpPr>
        <p:spPr>
          <a:xfrm>
            <a:off x="890082" y="1778509"/>
            <a:ext cx="3655177" cy="823945"/>
          </a:xfrm>
        </p:spPr>
        <p:txBody>
          <a:bodyPr anchor="ctr" anchorCtr="0"/>
          <a:lstStyle>
            <a:lvl1pPr marL="0" indent="0">
              <a:buNone/>
              <a:defRPr sz="2800"/>
            </a:lvl1pPr>
            <a:lvl2pPr marL="456565" indent="0">
              <a:buNone/>
              <a:defRPr sz="2400"/>
            </a:lvl2pPr>
            <a:lvl3pPr marL="913130" indent="0">
              <a:buNone/>
              <a:defRPr sz="2000"/>
            </a:lvl3pPr>
            <a:lvl4pPr marL="1369695" indent="0">
              <a:buNone/>
              <a:defRPr sz="1800"/>
            </a:lvl4pPr>
            <a:lvl5pPr marL="1825625" indent="0">
              <a:buNone/>
              <a:defRPr sz="1800"/>
            </a:lvl5pPr>
            <a:lvl6pPr marL="2282190" indent="0">
              <a:buNone/>
              <a:defRPr sz="1800"/>
            </a:lvl6pPr>
            <a:lvl7pPr marL="2738755" indent="0">
              <a:buNone/>
              <a:defRPr sz="1800"/>
            </a:lvl7pPr>
            <a:lvl8pPr marL="3195320" indent="0">
              <a:buNone/>
              <a:defRPr sz="1800"/>
            </a:lvl8pPr>
            <a:lvl9pPr marL="365188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082" y="2665485"/>
            <a:ext cx="3655177"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699" y="1778509"/>
            <a:ext cx="3673178" cy="823945"/>
          </a:xfrm>
        </p:spPr>
        <p:txBody>
          <a:bodyPr anchor="ctr" anchorCtr="0"/>
          <a:lstStyle>
            <a:lvl1pPr marL="0" indent="0">
              <a:buNone/>
              <a:defRPr sz="2800"/>
            </a:lvl1pPr>
            <a:lvl2pPr marL="456565" indent="0">
              <a:buNone/>
              <a:defRPr sz="2400"/>
            </a:lvl2pPr>
            <a:lvl3pPr marL="913130" indent="0">
              <a:buNone/>
              <a:defRPr sz="2000"/>
            </a:lvl3pPr>
            <a:lvl4pPr marL="1369695" indent="0">
              <a:buNone/>
              <a:defRPr sz="1800"/>
            </a:lvl4pPr>
            <a:lvl5pPr marL="1825625" indent="0">
              <a:buNone/>
              <a:defRPr sz="1800"/>
            </a:lvl5pPr>
            <a:lvl6pPr marL="2282190" indent="0">
              <a:buNone/>
              <a:defRPr sz="1800"/>
            </a:lvl6pPr>
            <a:lvl7pPr marL="2738755" indent="0">
              <a:buNone/>
              <a:defRPr sz="1800"/>
            </a:lvl7pPr>
            <a:lvl8pPr marL="3195320" indent="0">
              <a:buNone/>
              <a:defRPr sz="1800"/>
            </a:lvl8pPr>
            <a:lvl9pPr marL="365188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699" y="2665485"/>
            <a:ext cx="3673178" cy="352442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457219"/>
            <a:ext cx="3124008" cy="1600264"/>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417" y="457219"/>
            <a:ext cx="4629145" cy="5404064"/>
          </a:xfrm>
        </p:spPr>
        <p:txBody>
          <a:bodyPr/>
          <a:lstStyle>
            <a:lvl1pPr marL="0" indent="0">
              <a:buNone/>
              <a:defRPr sz="3200"/>
            </a:lvl1pPr>
            <a:lvl2pPr marL="456565" indent="0">
              <a:buNone/>
              <a:defRPr sz="2800"/>
            </a:lvl2pPr>
            <a:lvl3pPr marL="913130" indent="0">
              <a:buNone/>
              <a:defRPr sz="2400"/>
            </a:lvl3pPr>
            <a:lvl4pPr marL="1369695" indent="0">
              <a:buNone/>
              <a:defRPr sz="2000"/>
            </a:lvl4pPr>
            <a:lvl5pPr marL="1825625" indent="0">
              <a:buNone/>
              <a:defRPr sz="2000"/>
            </a:lvl5pPr>
            <a:lvl6pPr marL="2282190" indent="0">
              <a:buNone/>
              <a:defRPr sz="2000"/>
            </a:lvl6pPr>
            <a:lvl7pPr marL="2738755" indent="0">
              <a:buNone/>
              <a:defRPr sz="2000"/>
            </a:lvl7pPr>
            <a:lvl8pPr marL="3195320" indent="0">
              <a:buNone/>
              <a:defRPr sz="2000"/>
            </a:lvl8pPr>
            <a:lvl9pPr marL="3651885" indent="0">
              <a:buNone/>
              <a:defRPr sz="2000"/>
            </a:lvl9pPr>
          </a:lstStyle>
          <a:p>
            <a:endParaRPr lang="zh-CN" altLang="en-US"/>
          </a:p>
        </p:txBody>
      </p:sp>
      <p:sp>
        <p:nvSpPr>
          <p:cNvPr id="4" name="文本占位符 3"/>
          <p:cNvSpPr>
            <a:spLocks noGrp="1"/>
          </p:cNvSpPr>
          <p:nvPr>
            <p:ph type="body" sz="half" idx="2"/>
          </p:nvPr>
        </p:nvSpPr>
        <p:spPr>
          <a:xfrm>
            <a:off x="629842" y="2057482"/>
            <a:ext cx="3124008" cy="3811739"/>
          </a:xfrm>
        </p:spPr>
        <p:txBody>
          <a:bodyPr/>
          <a:lstStyle>
            <a:lvl1pPr marL="0" indent="0">
              <a:buNone/>
              <a:defRPr sz="2000"/>
            </a:lvl1pPr>
            <a:lvl2pPr marL="456565" indent="0">
              <a:buNone/>
              <a:defRPr sz="1800"/>
            </a:lvl2pPr>
            <a:lvl3pPr marL="913130" indent="0">
              <a:buNone/>
              <a:defRPr sz="1600"/>
            </a:lvl3pPr>
            <a:lvl4pPr marL="1369695" indent="0">
              <a:buNone/>
              <a:defRPr sz="1400"/>
            </a:lvl4pPr>
            <a:lvl5pPr marL="1825625" indent="0">
              <a:buNone/>
              <a:defRPr sz="1400"/>
            </a:lvl5pPr>
            <a:lvl6pPr marL="2282190" indent="0">
              <a:buNone/>
              <a:defRPr sz="1400"/>
            </a:lvl6pPr>
            <a:lvl7pPr marL="2738755" indent="0">
              <a:buNone/>
              <a:defRPr sz="1400"/>
            </a:lvl7pPr>
            <a:lvl8pPr marL="3195320" indent="0">
              <a:buNone/>
              <a:defRPr sz="1400"/>
            </a:lvl8pPr>
            <a:lvl9pPr marL="3651885"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image" Target="../media/image2.jpeg"/><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theme" Target="../theme/theme10.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image" Target="../media/image2.jpeg"/><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theme" Target="../theme/theme11.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2.jpe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image" Target="../media/image2.jpe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4.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2.jpe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5.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image" Target="../media/image2.jpeg"/><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theme" Target="../theme/theme6.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image" Target="../media/image2.jpeg"/><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theme" Target="../theme/theme7.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image" Target="../media/image2.jpeg"/><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heme" Target="../theme/theme8.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image" Target="../media/image2.jpeg"/><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theme" Target="../theme/theme9.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
        <p:nvSpPr>
          <p:cNvPr id="2" name="Title Placeholder 1"/>
          <p:cNvSpPr>
            <a:spLocks noGrp="1"/>
          </p:cNvSpPr>
          <p:nvPr>
            <p:ph type="title"/>
          </p:nvPr>
        </p:nvSpPr>
        <p:spPr>
          <a:xfrm>
            <a:off x="457200" y="182880"/>
            <a:ext cx="8229600" cy="1111664"/>
          </a:xfrm>
          <a:prstGeom prst="rect">
            <a:avLst/>
          </a:prstGeom>
        </p:spPr>
        <p:txBody>
          <a:bodyPr vert="horz" lIns="91067" tIns="45534" rIns="91067" bIns="45534"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067" tIns="45534" rIns="91067" bIns="4553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2"/>
          </p:nvPr>
        </p:nvSpPr>
        <p:spPr>
          <a:xfrm>
            <a:off x="457201" y="6356350"/>
            <a:ext cx="2133600" cy="365125"/>
          </a:xfrm>
          <a:prstGeom prst="rect">
            <a:avLst/>
          </a:prstGeom>
        </p:spPr>
        <p:txBody>
          <a:bodyPr vert="horz" lIns="91067" tIns="45534" rIns="91067" bIns="45534" rtlCol="0" anchor="ctr"/>
          <a:lstStyle>
            <a:lvl1pPr algn="l">
              <a:defRPr sz="1200">
                <a:solidFill>
                  <a:schemeClr val="tx2"/>
                </a:solidFill>
              </a:defRPr>
            </a:lvl1pPr>
          </a:lstStyle>
          <a:p>
            <a:fld id="{23B3562C-0932-4E19-BEDA-90C81DD010BA}" type="datetimeFigureOut">
              <a:rPr lang="zh-CN" altLang="en-US" smtClean="0"/>
              <a:t>2021-6-27</a:t>
            </a:fld>
            <a:endParaRPr lang="zh-CN"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067" tIns="45534" rIns="91067" bIns="45534" rtlCol="0" anchor="ctr"/>
          <a:lstStyle>
            <a:lvl1pPr algn="ctr">
              <a:defRPr sz="1200">
                <a:solidFill>
                  <a:schemeClr val="tx2"/>
                </a:solidFill>
              </a:defRPr>
            </a:lvl1pPr>
          </a:lstStyle>
          <a:p>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067" tIns="45534" rIns="91067" bIns="45534" rtlCol="0" anchor="ctr"/>
          <a:lstStyle>
            <a:lvl1pPr algn="r">
              <a:defRPr sz="1200">
                <a:solidFill>
                  <a:schemeClr val="tx2"/>
                </a:solidFill>
              </a:defRPr>
            </a:lvl1pPr>
          </a:lstStyle>
          <a:p>
            <a:fld id="{4113720B-8B93-41ED-9D92-06EEF06C1C5B}" type="slidenum">
              <a:rPr lang="zh-CN" altLang="en-US" smtClean="0"/>
              <a:t>‹#›</a:t>
            </a:fld>
            <a:endParaRPr lang="zh-CN" alt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067" tIns="45534" rIns="91067" bIns="45534"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059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1630" indent="-341630" algn="l" defTabSz="910590" rtl="0" eaLnBrk="1" latinLnBrk="0" hangingPunct="1">
        <a:spcBef>
          <a:spcPct val="20000"/>
        </a:spcBef>
        <a:buClr>
          <a:schemeClr val="accent1"/>
        </a:buClr>
        <a:buSzPct val="75000"/>
        <a:buFont typeface="Wingdings" panose="05000000000000000000" pitchFamily="2" charset="2"/>
        <a:buChar char=""/>
        <a:defRPr sz="2400" kern="1200">
          <a:solidFill>
            <a:schemeClr val="tx2"/>
          </a:solidFill>
          <a:latin typeface="+mn-lt"/>
          <a:ea typeface="+mn-ea"/>
          <a:cs typeface="+mn-cs"/>
        </a:defRPr>
      </a:lvl1pPr>
      <a:lvl2pPr marL="739775" indent="-284480" algn="l" defTabSz="910590" rtl="0" eaLnBrk="1" latinLnBrk="0" hangingPunct="1">
        <a:spcBef>
          <a:spcPct val="20000"/>
        </a:spcBef>
        <a:buClr>
          <a:schemeClr val="accent2"/>
        </a:buClr>
        <a:buSzPct val="85000"/>
        <a:buFont typeface="Courier New" panose="02070309020205020404" pitchFamily="49" charset="0"/>
        <a:buChar char="o"/>
        <a:defRPr sz="2000" kern="1200">
          <a:solidFill>
            <a:schemeClr val="tx2"/>
          </a:solidFill>
          <a:latin typeface="+mn-lt"/>
          <a:ea typeface="+mn-ea"/>
          <a:cs typeface="+mn-cs"/>
        </a:defRPr>
      </a:lvl2pPr>
      <a:lvl3pPr marL="1138555" indent="-227965" algn="l" defTabSz="910590" rtl="0" eaLnBrk="1" latinLnBrk="0" hangingPunct="1">
        <a:spcBef>
          <a:spcPct val="20000"/>
        </a:spcBef>
        <a:buClr>
          <a:schemeClr val="accent3"/>
        </a:buClr>
        <a:buFont typeface="Arial" panose="020B0604020202020204" pitchFamily="34" charset="0"/>
        <a:buChar char="•"/>
        <a:defRPr sz="1800" kern="1200">
          <a:solidFill>
            <a:schemeClr val="tx2"/>
          </a:solidFill>
          <a:latin typeface="+mn-lt"/>
          <a:ea typeface="+mn-ea"/>
          <a:cs typeface="+mn-cs"/>
        </a:defRPr>
      </a:lvl3pPr>
      <a:lvl4pPr marL="1593850" indent="-227965" algn="l" defTabSz="910590" rtl="0" eaLnBrk="1" latinLnBrk="0" hangingPunct="1">
        <a:spcBef>
          <a:spcPct val="20000"/>
        </a:spcBef>
        <a:buClr>
          <a:schemeClr val="accent4"/>
        </a:buClr>
        <a:buFont typeface="Arial" panose="020B0604020202020204" pitchFamily="34" charset="0"/>
        <a:buChar char="•"/>
        <a:defRPr sz="1600" kern="1200">
          <a:solidFill>
            <a:schemeClr val="tx2"/>
          </a:solidFill>
          <a:latin typeface="+mn-lt"/>
          <a:ea typeface="+mn-ea"/>
          <a:cs typeface="+mn-cs"/>
        </a:defRPr>
      </a:lvl4pPr>
      <a:lvl5pPr marL="2049145" indent="-227965" algn="l" defTabSz="910590" rtl="0" eaLnBrk="1" latinLnBrk="0" hangingPunct="1">
        <a:spcBef>
          <a:spcPct val="20000"/>
        </a:spcBef>
        <a:buClr>
          <a:schemeClr val="accent5"/>
        </a:buClr>
        <a:buFont typeface="Arial" panose="020B0604020202020204" pitchFamily="34" charset="0"/>
        <a:buChar char="•"/>
        <a:defRPr sz="1400" kern="1200" baseline="0">
          <a:solidFill>
            <a:schemeClr val="tx2"/>
          </a:solidFill>
          <a:latin typeface="+mn-lt"/>
          <a:ea typeface="+mn-ea"/>
          <a:cs typeface="+mn-cs"/>
        </a:defRPr>
      </a:lvl5pPr>
      <a:lvl6pPr marL="2505075" indent="-227965" algn="l" defTabSz="910590" rtl="0" eaLnBrk="1" latinLnBrk="0" hangingPunct="1">
        <a:spcBef>
          <a:spcPct val="20000"/>
        </a:spcBef>
        <a:buClr>
          <a:schemeClr val="accent6"/>
        </a:buClr>
        <a:buFont typeface="Arial" panose="020B0604020202020204" pitchFamily="34" charset="0"/>
        <a:buChar char="•"/>
        <a:defRPr sz="1400" kern="1200">
          <a:solidFill>
            <a:schemeClr val="tx2"/>
          </a:solidFill>
          <a:latin typeface="+mn-lt"/>
          <a:ea typeface="+mn-ea"/>
          <a:cs typeface="+mn-cs"/>
        </a:defRPr>
      </a:lvl6pPr>
      <a:lvl7pPr marL="2960370" indent="-227965" algn="l" defTabSz="910590" rtl="0" eaLnBrk="1" latinLnBrk="0" hangingPunct="1">
        <a:spcBef>
          <a:spcPct val="20000"/>
        </a:spcBef>
        <a:buClr>
          <a:schemeClr val="accent1"/>
        </a:buClr>
        <a:buFont typeface="Arial" panose="020B0604020202020204" pitchFamily="34" charset="0"/>
        <a:buChar char="•"/>
        <a:defRPr sz="1400" kern="1200">
          <a:solidFill>
            <a:schemeClr val="tx2"/>
          </a:solidFill>
          <a:latin typeface="+mn-lt"/>
          <a:ea typeface="+mn-ea"/>
          <a:cs typeface="+mn-cs"/>
        </a:defRPr>
      </a:lvl7pPr>
      <a:lvl8pPr marL="3415665" indent="-227965" algn="l" defTabSz="910590" rtl="0" eaLnBrk="1" latinLnBrk="0" hangingPunct="1">
        <a:spcBef>
          <a:spcPct val="20000"/>
        </a:spcBef>
        <a:buClr>
          <a:schemeClr val="accent4"/>
        </a:buClr>
        <a:buFont typeface="Arial" panose="020B0604020202020204" pitchFamily="34" charset="0"/>
        <a:buChar char="•"/>
        <a:defRPr sz="1400" kern="1200">
          <a:solidFill>
            <a:schemeClr val="tx2"/>
          </a:solidFill>
          <a:latin typeface="+mn-lt"/>
          <a:ea typeface="+mn-ea"/>
          <a:cs typeface="+mn-cs"/>
        </a:defRPr>
      </a:lvl8pPr>
      <a:lvl9pPr marL="3870960" indent="-227965" algn="l" defTabSz="910590" rtl="0" eaLnBrk="1" latinLnBrk="0" hangingPunct="1">
        <a:spcBef>
          <a:spcPct val="20000"/>
        </a:spcBef>
        <a:buClr>
          <a:schemeClr val="accent5"/>
        </a:buClr>
        <a:buFont typeface="Arial" panose="020B0604020202020204" pitchFamily="34" charset="0"/>
        <a:buChar char="•"/>
        <a:defRPr sz="1400" kern="1200">
          <a:solidFill>
            <a:schemeClr val="tx2"/>
          </a:solidFill>
          <a:latin typeface="+mn-lt"/>
          <a:ea typeface="+mn-ea"/>
          <a:cs typeface="+mn-cs"/>
        </a:defRPr>
      </a:lvl9pPr>
    </p:bodyStyle>
    <p:otherStyle>
      <a:defPPr>
        <a:defRPr lang="en-US"/>
      </a:defPPr>
      <a:lvl1pPr marL="0" algn="l" defTabSz="910590" rtl="0" eaLnBrk="1" latinLnBrk="0" hangingPunct="1">
        <a:defRPr sz="1800" kern="1200">
          <a:solidFill>
            <a:schemeClr val="tx1"/>
          </a:solidFill>
          <a:latin typeface="+mn-lt"/>
          <a:ea typeface="+mn-ea"/>
          <a:cs typeface="+mn-cs"/>
        </a:defRPr>
      </a:lvl1pPr>
      <a:lvl2pPr marL="455295" algn="l" defTabSz="910590" rtl="0" eaLnBrk="1" latinLnBrk="0" hangingPunct="1">
        <a:defRPr sz="1800" kern="1200">
          <a:solidFill>
            <a:schemeClr val="tx1"/>
          </a:solidFill>
          <a:latin typeface="+mn-lt"/>
          <a:ea typeface="+mn-ea"/>
          <a:cs typeface="+mn-cs"/>
        </a:defRPr>
      </a:lvl2pPr>
      <a:lvl3pPr marL="910590" algn="l" defTabSz="910590" rtl="0" eaLnBrk="1" latinLnBrk="0" hangingPunct="1">
        <a:defRPr sz="1800" kern="1200">
          <a:solidFill>
            <a:schemeClr val="tx1"/>
          </a:solidFill>
          <a:latin typeface="+mn-lt"/>
          <a:ea typeface="+mn-ea"/>
          <a:cs typeface="+mn-cs"/>
        </a:defRPr>
      </a:lvl3pPr>
      <a:lvl4pPr marL="1366520" algn="l" defTabSz="910590" rtl="0" eaLnBrk="1" latinLnBrk="0" hangingPunct="1">
        <a:defRPr sz="1800" kern="1200">
          <a:solidFill>
            <a:schemeClr val="tx1"/>
          </a:solidFill>
          <a:latin typeface="+mn-lt"/>
          <a:ea typeface="+mn-ea"/>
          <a:cs typeface="+mn-cs"/>
        </a:defRPr>
      </a:lvl4pPr>
      <a:lvl5pPr marL="1821815" algn="l" defTabSz="910590" rtl="0" eaLnBrk="1" latinLnBrk="0" hangingPunct="1">
        <a:defRPr sz="1800" kern="1200">
          <a:solidFill>
            <a:schemeClr val="tx1"/>
          </a:solidFill>
          <a:latin typeface="+mn-lt"/>
          <a:ea typeface="+mn-ea"/>
          <a:cs typeface="+mn-cs"/>
        </a:defRPr>
      </a:lvl5pPr>
      <a:lvl6pPr marL="2277110" algn="l" defTabSz="910590" rtl="0" eaLnBrk="1" latinLnBrk="0" hangingPunct="1">
        <a:defRPr sz="1800" kern="1200">
          <a:solidFill>
            <a:schemeClr val="tx1"/>
          </a:solidFill>
          <a:latin typeface="+mn-lt"/>
          <a:ea typeface="+mn-ea"/>
          <a:cs typeface="+mn-cs"/>
        </a:defRPr>
      </a:lvl6pPr>
      <a:lvl7pPr marL="2732405" algn="l" defTabSz="910590" rtl="0" eaLnBrk="1" latinLnBrk="0" hangingPunct="1">
        <a:defRPr sz="1800" kern="1200">
          <a:solidFill>
            <a:schemeClr val="tx1"/>
          </a:solidFill>
          <a:latin typeface="+mn-lt"/>
          <a:ea typeface="+mn-ea"/>
          <a:cs typeface="+mn-cs"/>
        </a:defRPr>
      </a:lvl7pPr>
      <a:lvl8pPr marL="3187700" algn="l" defTabSz="910590" rtl="0" eaLnBrk="1" latinLnBrk="0" hangingPunct="1">
        <a:defRPr sz="1800" kern="1200">
          <a:solidFill>
            <a:schemeClr val="tx1"/>
          </a:solidFill>
          <a:latin typeface="+mn-lt"/>
          <a:ea typeface="+mn-ea"/>
          <a:cs typeface="+mn-cs"/>
        </a:defRPr>
      </a:lvl8pPr>
      <a:lvl9pPr marL="3642995" algn="l" defTabSz="91059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365141"/>
            <a:ext cx="7886691" cy="1325615"/>
          </a:xfrm>
          <a:prstGeom prst="rect">
            <a:avLst/>
          </a:prstGeom>
        </p:spPr>
        <p:txBody>
          <a:bodyPr vert="horz" lIns="64208" tIns="32098" rIns="64208" bIns="32098"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825727"/>
            <a:ext cx="7886691" cy="4351511"/>
          </a:xfrm>
          <a:prstGeom prst="rect">
            <a:avLst/>
          </a:prstGeom>
        </p:spPr>
        <p:txBody>
          <a:bodyPr vert="horz" lIns="64208" tIns="32098" rIns="64208" bIns="3209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4"/>
            <a:ext cx="2057398" cy="365139"/>
          </a:xfrm>
          <a:prstGeom prst="rect">
            <a:avLst/>
          </a:prstGeom>
        </p:spPr>
        <p:txBody>
          <a:bodyPr vert="horz" lIns="64208" tIns="32098" rIns="64208" bIns="32098" rtlCol="0" anchor="ctr"/>
          <a:lstStyle>
            <a:lvl1pPr algn="l">
              <a:defRPr sz="1200">
                <a:solidFill>
                  <a:schemeClr val="tx1">
                    <a:tint val="75000"/>
                  </a:schemeClr>
                </a:solidFill>
              </a:defRPr>
            </a:lvl1pPr>
          </a:lstStyle>
          <a:p>
            <a:pPr defTabSz="641985"/>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8" y="6356604"/>
            <a:ext cx="3086097" cy="365139"/>
          </a:xfrm>
          <a:prstGeom prst="rect">
            <a:avLst/>
          </a:prstGeom>
        </p:spPr>
        <p:txBody>
          <a:bodyPr vert="horz" lIns="64208" tIns="32098" rIns="64208" bIns="32098" rtlCol="0" anchor="ctr"/>
          <a:lstStyle>
            <a:lvl1pPr algn="ctr">
              <a:defRPr sz="1200">
                <a:solidFill>
                  <a:schemeClr val="tx1">
                    <a:tint val="75000"/>
                  </a:schemeClr>
                </a:solidFill>
              </a:defRPr>
            </a:lvl1pPr>
          </a:lstStyle>
          <a:p>
            <a:pPr defTabSz="641985"/>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4"/>
            <a:ext cx="2057398" cy="365139"/>
          </a:xfrm>
          <a:prstGeom prst="rect">
            <a:avLst/>
          </a:prstGeom>
        </p:spPr>
        <p:txBody>
          <a:bodyPr vert="horz" lIns="64208" tIns="32098" rIns="64208" bIns="32098" rtlCol="0" anchor="ctr"/>
          <a:lstStyle>
            <a:lvl1pPr algn="r">
              <a:defRPr sz="1200">
                <a:solidFill>
                  <a:schemeClr val="tx1">
                    <a:tint val="75000"/>
                  </a:schemeClr>
                </a:solidFill>
              </a:defRPr>
            </a:lvl1pPr>
          </a:lstStyle>
          <a:p>
            <a:pPr defTabSz="641985"/>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Lst>
  <p:transition/>
  <p:txStyles>
    <p:titleStyle>
      <a:lvl1pPr algn="l" defTabSz="91313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130"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5165" indent="-228600" algn="l" defTabSz="913130"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41730" indent="-228600" algn="l" defTabSz="913130"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598295" indent="-228600" algn="l" defTabSz="91313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54225" indent="-228600" algn="l" defTabSz="91313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10790" indent="-228600" algn="l" defTabSz="91313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67355" indent="-228600" algn="l" defTabSz="91313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23920" indent="-228600" algn="l" defTabSz="91313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80485" indent="-228600" algn="l" defTabSz="91313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3130" rtl="0" eaLnBrk="1" latinLnBrk="0" hangingPunct="1">
        <a:defRPr sz="1800" kern="1200">
          <a:solidFill>
            <a:schemeClr val="tx1"/>
          </a:solidFill>
          <a:latin typeface="+mn-lt"/>
          <a:ea typeface="+mn-ea"/>
          <a:cs typeface="+mn-cs"/>
        </a:defRPr>
      </a:lvl1pPr>
      <a:lvl2pPr marL="456565" algn="l" defTabSz="913130" rtl="0" eaLnBrk="1" latinLnBrk="0" hangingPunct="1">
        <a:defRPr sz="1800" kern="1200">
          <a:solidFill>
            <a:schemeClr val="tx1"/>
          </a:solidFill>
          <a:latin typeface="+mn-lt"/>
          <a:ea typeface="+mn-ea"/>
          <a:cs typeface="+mn-cs"/>
        </a:defRPr>
      </a:lvl2pPr>
      <a:lvl3pPr marL="913130" algn="l" defTabSz="913130" rtl="0" eaLnBrk="1" latinLnBrk="0" hangingPunct="1">
        <a:defRPr sz="1800" kern="1200">
          <a:solidFill>
            <a:schemeClr val="tx1"/>
          </a:solidFill>
          <a:latin typeface="+mn-lt"/>
          <a:ea typeface="+mn-ea"/>
          <a:cs typeface="+mn-cs"/>
        </a:defRPr>
      </a:lvl3pPr>
      <a:lvl4pPr marL="1369695" algn="l" defTabSz="913130" rtl="0" eaLnBrk="1" latinLnBrk="0" hangingPunct="1">
        <a:defRPr sz="1800" kern="1200">
          <a:solidFill>
            <a:schemeClr val="tx1"/>
          </a:solidFill>
          <a:latin typeface="+mn-lt"/>
          <a:ea typeface="+mn-ea"/>
          <a:cs typeface="+mn-cs"/>
        </a:defRPr>
      </a:lvl4pPr>
      <a:lvl5pPr marL="1825625" algn="l" defTabSz="913130" rtl="0" eaLnBrk="1" latinLnBrk="0" hangingPunct="1">
        <a:defRPr sz="1800" kern="1200">
          <a:solidFill>
            <a:schemeClr val="tx1"/>
          </a:solidFill>
          <a:latin typeface="+mn-lt"/>
          <a:ea typeface="+mn-ea"/>
          <a:cs typeface="+mn-cs"/>
        </a:defRPr>
      </a:lvl5pPr>
      <a:lvl6pPr marL="2282190" algn="l" defTabSz="913130" rtl="0" eaLnBrk="1" latinLnBrk="0" hangingPunct="1">
        <a:defRPr sz="1800" kern="1200">
          <a:solidFill>
            <a:schemeClr val="tx1"/>
          </a:solidFill>
          <a:latin typeface="+mn-lt"/>
          <a:ea typeface="+mn-ea"/>
          <a:cs typeface="+mn-cs"/>
        </a:defRPr>
      </a:lvl6pPr>
      <a:lvl7pPr marL="2738755" algn="l" defTabSz="913130" rtl="0" eaLnBrk="1" latinLnBrk="0" hangingPunct="1">
        <a:defRPr sz="1800" kern="1200">
          <a:solidFill>
            <a:schemeClr val="tx1"/>
          </a:solidFill>
          <a:latin typeface="+mn-lt"/>
          <a:ea typeface="+mn-ea"/>
          <a:cs typeface="+mn-cs"/>
        </a:defRPr>
      </a:lvl7pPr>
      <a:lvl8pPr marL="3195320" algn="l" defTabSz="913130" rtl="0" eaLnBrk="1" latinLnBrk="0" hangingPunct="1">
        <a:defRPr sz="1800" kern="1200">
          <a:solidFill>
            <a:schemeClr val="tx1"/>
          </a:solidFill>
          <a:latin typeface="+mn-lt"/>
          <a:ea typeface="+mn-ea"/>
          <a:cs typeface="+mn-cs"/>
        </a:defRPr>
      </a:lvl8pPr>
      <a:lvl9pPr marL="3651885" algn="l" defTabSz="91313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40"/>
            <a:ext cx="7886691" cy="1325615"/>
          </a:xfrm>
          <a:prstGeom prst="rect">
            <a:avLst/>
          </a:prstGeom>
        </p:spPr>
        <p:txBody>
          <a:bodyPr vert="horz" lIns="64301" tIns="32150" rIns="64301" bIns="3215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97"/>
            <a:ext cx="7886691" cy="4351511"/>
          </a:xfrm>
          <a:prstGeom prst="rect">
            <a:avLst/>
          </a:prstGeom>
        </p:spPr>
        <p:txBody>
          <a:bodyPr vert="horz" lIns="64301" tIns="32150" rIns="64301" bIns="3215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3"/>
            <a:ext cx="2057398" cy="365139"/>
          </a:xfrm>
          <a:prstGeom prst="rect">
            <a:avLst/>
          </a:prstGeom>
        </p:spPr>
        <p:txBody>
          <a:bodyPr vert="horz" lIns="64301" tIns="32150" rIns="64301" bIns="32150" rtlCol="0" anchor="ctr"/>
          <a:lstStyle>
            <a:lvl1pPr algn="l">
              <a:defRPr sz="1200">
                <a:solidFill>
                  <a:schemeClr val="tx1">
                    <a:tint val="75000"/>
                  </a:schemeClr>
                </a:solidFill>
              </a:defRPr>
            </a:lvl1pPr>
          </a:lstStyle>
          <a:p>
            <a:pPr defTabSz="643255"/>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7" y="6356603"/>
            <a:ext cx="3086097" cy="365139"/>
          </a:xfrm>
          <a:prstGeom prst="rect">
            <a:avLst/>
          </a:prstGeom>
        </p:spPr>
        <p:txBody>
          <a:bodyPr vert="horz" lIns="64301" tIns="32150" rIns="64301" bIns="32150" rtlCol="0" anchor="ctr"/>
          <a:lstStyle>
            <a:lvl1pPr algn="ctr">
              <a:defRPr sz="1200">
                <a:solidFill>
                  <a:schemeClr val="tx1">
                    <a:tint val="75000"/>
                  </a:schemeClr>
                </a:solidFill>
              </a:defRPr>
            </a:lvl1pPr>
          </a:lstStyle>
          <a:p>
            <a:pPr defTabSz="643255"/>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3"/>
            <a:ext cx="2057398" cy="365139"/>
          </a:xfrm>
          <a:prstGeom prst="rect">
            <a:avLst/>
          </a:prstGeom>
        </p:spPr>
        <p:txBody>
          <a:bodyPr vert="horz" lIns="64301" tIns="32150" rIns="64301" bIns="32150" rtlCol="0" anchor="ctr"/>
          <a:lstStyle>
            <a:lvl1pPr algn="r">
              <a:defRPr sz="1200">
                <a:solidFill>
                  <a:schemeClr val="tx1">
                    <a:tint val="75000"/>
                  </a:schemeClr>
                </a:solidFill>
              </a:defRPr>
            </a:lvl1pPr>
          </a:lstStyle>
          <a:p>
            <a:pPr defTabSz="643255"/>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365141"/>
            <a:ext cx="7886691" cy="1325615"/>
          </a:xfrm>
          <a:prstGeom prst="rect">
            <a:avLst/>
          </a:prstGeom>
        </p:spPr>
        <p:txBody>
          <a:bodyPr vert="horz" lIns="64060" tIns="32013" rIns="64060" bIns="32013"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825776"/>
            <a:ext cx="7886691" cy="4351511"/>
          </a:xfrm>
          <a:prstGeom prst="rect">
            <a:avLst/>
          </a:prstGeom>
        </p:spPr>
        <p:txBody>
          <a:bodyPr vert="horz" lIns="64060" tIns="32013" rIns="64060" bIns="3201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4"/>
            <a:ext cx="2057398" cy="365139"/>
          </a:xfrm>
          <a:prstGeom prst="rect">
            <a:avLst/>
          </a:prstGeom>
        </p:spPr>
        <p:txBody>
          <a:bodyPr vert="horz" lIns="64060" tIns="32013" rIns="64060" bIns="32013" rtlCol="0" anchor="ctr"/>
          <a:lstStyle>
            <a:lvl1pPr algn="l">
              <a:defRPr sz="1200">
                <a:solidFill>
                  <a:schemeClr val="tx1">
                    <a:tint val="75000"/>
                  </a:schemeClr>
                </a:solidFill>
              </a:defRPr>
            </a:lvl1pPr>
          </a:lstStyle>
          <a:p>
            <a:pPr defTabSz="640715"/>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8" y="6356604"/>
            <a:ext cx="3086097" cy="365139"/>
          </a:xfrm>
          <a:prstGeom prst="rect">
            <a:avLst/>
          </a:prstGeom>
        </p:spPr>
        <p:txBody>
          <a:bodyPr vert="horz" lIns="64060" tIns="32013" rIns="64060" bIns="32013" rtlCol="0" anchor="ctr"/>
          <a:lstStyle>
            <a:lvl1pPr algn="ctr">
              <a:defRPr sz="1200">
                <a:solidFill>
                  <a:schemeClr val="tx1">
                    <a:tint val="75000"/>
                  </a:schemeClr>
                </a:solidFill>
              </a:defRPr>
            </a:lvl1pPr>
          </a:lstStyle>
          <a:p>
            <a:pPr defTabSz="640715"/>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4"/>
            <a:ext cx="2057398" cy="365139"/>
          </a:xfrm>
          <a:prstGeom prst="rect">
            <a:avLst/>
          </a:prstGeom>
        </p:spPr>
        <p:txBody>
          <a:bodyPr vert="horz" lIns="64060" tIns="32013" rIns="64060" bIns="32013" rtlCol="0" anchor="ctr"/>
          <a:lstStyle>
            <a:lvl1pPr algn="r">
              <a:defRPr sz="1200">
                <a:solidFill>
                  <a:schemeClr val="tx1">
                    <a:tint val="75000"/>
                  </a:schemeClr>
                </a:solidFill>
              </a:defRPr>
            </a:lvl1pPr>
          </a:lstStyle>
          <a:p>
            <a:pPr defTabSz="640715"/>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ransition/>
  <p:txStyles>
    <p:titleStyle>
      <a:lvl1pPr algn="l" defTabSz="91122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7965" indent="-227965" algn="l" defTabSz="911225"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3260" indent="-227965" algn="l" defTabSz="911225"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38555" indent="-227965" algn="l" defTabSz="911225"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59385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49145"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0444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6037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15665"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7096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1225" rtl="0" eaLnBrk="1" latinLnBrk="0" hangingPunct="1">
        <a:defRPr sz="1800" kern="1200">
          <a:solidFill>
            <a:schemeClr val="tx1"/>
          </a:solidFill>
          <a:latin typeface="+mn-lt"/>
          <a:ea typeface="+mn-ea"/>
          <a:cs typeface="+mn-cs"/>
        </a:defRPr>
      </a:lvl1pPr>
      <a:lvl2pPr marL="455295" algn="l" defTabSz="911225" rtl="0" eaLnBrk="1" latinLnBrk="0" hangingPunct="1">
        <a:defRPr sz="1800" kern="1200">
          <a:solidFill>
            <a:schemeClr val="tx1"/>
          </a:solidFill>
          <a:latin typeface="+mn-lt"/>
          <a:ea typeface="+mn-ea"/>
          <a:cs typeface="+mn-cs"/>
        </a:defRPr>
      </a:lvl2pPr>
      <a:lvl3pPr marL="911225" algn="l" defTabSz="911225" rtl="0" eaLnBrk="1" latinLnBrk="0" hangingPunct="1">
        <a:defRPr sz="1800" kern="1200">
          <a:solidFill>
            <a:schemeClr val="tx1"/>
          </a:solidFill>
          <a:latin typeface="+mn-lt"/>
          <a:ea typeface="+mn-ea"/>
          <a:cs typeface="+mn-cs"/>
        </a:defRPr>
      </a:lvl3pPr>
      <a:lvl4pPr marL="1366520" algn="l" defTabSz="911225" rtl="0" eaLnBrk="1" latinLnBrk="0" hangingPunct="1">
        <a:defRPr sz="1800" kern="1200">
          <a:solidFill>
            <a:schemeClr val="tx1"/>
          </a:solidFill>
          <a:latin typeface="+mn-lt"/>
          <a:ea typeface="+mn-ea"/>
          <a:cs typeface="+mn-cs"/>
        </a:defRPr>
      </a:lvl4pPr>
      <a:lvl5pPr marL="1821180" algn="l" defTabSz="911225" rtl="0" eaLnBrk="1" latinLnBrk="0" hangingPunct="1">
        <a:defRPr sz="1800" kern="1200">
          <a:solidFill>
            <a:schemeClr val="tx1"/>
          </a:solidFill>
          <a:latin typeface="+mn-lt"/>
          <a:ea typeface="+mn-ea"/>
          <a:cs typeface="+mn-cs"/>
        </a:defRPr>
      </a:lvl5pPr>
      <a:lvl6pPr marL="2277110" algn="l" defTabSz="911225" rtl="0" eaLnBrk="1" latinLnBrk="0" hangingPunct="1">
        <a:defRPr sz="1800" kern="1200">
          <a:solidFill>
            <a:schemeClr val="tx1"/>
          </a:solidFill>
          <a:latin typeface="+mn-lt"/>
          <a:ea typeface="+mn-ea"/>
          <a:cs typeface="+mn-cs"/>
        </a:defRPr>
      </a:lvl6pPr>
      <a:lvl7pPr marL="2732405" algn="l" defTabSz="911225" rtl="0" eaLnBrk="1" latinLnBrk="0" hangingPunct="1">
        <a:defRPr sz="1800" kern="1200">
          <a:solidFill>
            <a:schemeClr val="tx1"/>
          </a:solidFill>
          <a:latin typeface="+mn-lt"/>
          <a:ea typeface="+mn-ea"/>
          <a:cs typeface="+mn-cs"/>
        </a:defRPr>
      </a:lvl7pPr>
      <a:lvl8pPr marL="3187700" algn="l" defTabSz="911225" rtl="0" eaLnBrk="1" latinLnBrk="0" hangingPunct="1">
        <a:defRPr sz="1800" kern="1200">
          <a:solidFill>
            <a:schemeClr val="tx1"/>
          </a:solidFill>
          <a:latin typeface="+mn-lt"/>
          <a:ea typeface="+mn-ea"/>
          <a:cs typeface="+mn-cs"/>
        </a:defRPr>
      </a:lvl8pPr>
      <a:lvl9pPr marL="3642995" algn="l" defTabSz="91122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365141"/>
            <a:ext cx="7886691" cy="1325615"/>
          </a:xfrm>
          <a:prstGeom prst="rect">
            <a:avLst/>
          </a:prstGeom>
        </p:spPr>
        <p:txBody>
          <a:bodyPr vert="horz" lIns="64081" tIns="32025" rIns="64081" bIns="32025"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825769"/>
            <a:ext cx="7886691" cy="4351511"/>
          </a:xfrm>
          <a:prstGeom prst="rect">
            <a:avLst/>
          </a:prstGeom>
        </p:spPr>
        <p:txBody>
          <a:bodyPr vert="horz" lIns="64081" tIns="32025" rIns="64081" bIns="3202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4"/>
            <a:ext cx="2057398" cy="365139"/>
          </a:xfrm>
          <a:prstGeom prst="rect">
            <a:avLst/>
          </a:prstGeom>
        </p:spPr>
        <p:txBody>
          <a:bodyPr vert="horz" lIns="64081" tIns="32025" rIns="64081" bIns="32025" rtlCol="0" anchor="ctr"/>
          <a:lstStyle>
            <a:lvl1pPr algn="l">
              <a:defRPr sz="1200">
                <a:solidFill>
                  <a:schemeClr val="tx1">
                    <a:tint val="75000"/>
                  </a:schemeClr>
                </a:solidFill>
              </a:defRPr>
            </a:lvl1pPr>
          </a:lstStyle>
          <a:p>
            <a:pPr defTabSz="640715"/>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8" y="6356604"/>
            <a:ext cx="3086097" cy="365139"/>
          </a:xfrm>
          <a:prstGeom prst="rect">
            <a:avLst/>
          </a:prstGeom>
        </p:spPr>
        <p:txBody>
          <a:bodyPr vert="horz" lIns="64081" tIns="32025" rIns="64081" bIns="32025" rtlCol="0" anchor="ctr"/>
          <a:lstStyle>
            <a:lvl1pPr algn="ctr">
              <a:defRPr sz="1200">
                <a:solidFill>
                  <a:schemeClr val="tx1">
                    <a:tint val="75000"/>
                  </a:schemeClr>
                </a:solidFill>
              </a:defRPr>
            </a:lvl1pPr>
          </a:lstStyle>
          <a:p>
            <a:pPr defTabSz="640715"/>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4"/>
            <a:ext cx="2057398" cy="365139"/>
          </a:xfrm>
          <a:prstGeom prst="rect">
            <a:avLst/>
          </a:prstGeom>
        </p:spPr>
        <p:txBody>
          <a:bodyPr vert="horz" lIns="64081" tIns="32025" rIns="64081" bIns="32025" rtlCol="0" anchor="ctr"/>
          <a:lstStyle>
            <a:lvl1pPr algn="r">
              <a:defRPr sz="1200">
                <a:solidFill>
                  <a:schemeClr val="tx1">
                    <a:tint val="75000"/>
                  </a:schemeClr>
                </a:solidFill>
              </a:defRPr>
            </a:lvl1pPr>
          </a:lstStyle>
          <a:p>
            <a:pPr defTabSz="640715"/>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transition/>
  <p:txStyles>
    <p:titleStyle>
      <a:lvl1pPr algn="l" defTabSz="91122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7965" indent="-227965" algn="l" defTabSz="911225"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3260" indent="-227965" algn="l" defTabSz="911225"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39190" indent="-227965" algn="l" defTabSz="911225"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594485"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4978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0571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61005"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16935"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7223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1225" rtl="0" eaLnBrk="1" latinLnBrk="0" hangingPunct="1">
        <a:defRPr sz="1800" kern="1200">
          <a:solidFill>
            <a:schemeClr val="tx1"/>
          </a:solidFill>
          <a:latin typeface="+mn-lt"/>
          <a:ea typeface="+mn-ea"/>
          <a:cs typeface="+mn-cs"/>
        </a:defRPr>
      </a:lvl1pPr>
      <a:lvl2pPr marL="455930" algn="l" defTabSz="911225" rtl="0" eaLnBrk="1" latinLnBrk="0" hangingPunct="1">
        <a:defRPr sz="1800" kern="1200">
          <a:solidFill>
            <a:schemeClr val="tx1"/>
          </a:solidFill>
          <a:latin typeface="+mn-lt"/>
          <a:ea typeface="+mn-ea"/>
          <a:cs typeface="+mn-cs"/>
        </a:defRPr>
      </a:lvl2pPr>
      <a:lvl3pPr marL="911225" algn="l" defTabSz="911225" rtl="0" eaLnBrk="1" latinLnBrk="0" hangingPunct="1">
        <a:defRPr sz="1800" kern="1200">
          <a:solidFill>
            <a:schemeClr val="tx1"/>
          </a:solidFill>
          <a:latin typeface="+mn-lt"/>
          <a:ea typeface="+mn-ea"/>
          <a:cs typeface="+mn-cs"/>
        </a:defRPr>
      </a:lvl3pPr>
      <a:lvl4pPr marL="1367155" algn="l" defTabSz="911225" rtl="0" eaLnBrk="1" latinLnBrk="0" hangingPunct="1">
        <a:defRPr sz="1800" kern="1200">
          <a:solidFill>
            <a:schemeClr val="tx1"/>
          </a:solidFill>
          <a:latin typeface="+mn-lt"/>
          <a:ea typeface="+mn-ea"/>
          <a:cs typeface="+mn-cs"/>
        </a:defRPr>
      </a:lvl4pPr>
      <a:lvl5pPr marL="1821815" algn="l" defTabSz="911225" rtl="0" eaLnBrk="1" latinLnBrk="0" hangingPunct="1">
        <a:defRPr sz="1800" kern="1200">
          <a:solidFill>
            <a:schemeClr val="tx1"/>
          </a:solidFill>
          <a:latin typeface="+mn-lt"/>
          <a:ea typeface="+mn-ea"/>
          <a:cs typeface="+mn-cs"/>
        </a:defRPr>
      </a:lvl5pPr>
      <a:lvl6pPr marL="2277745" algn="l" defTabSz="911225" rtl="0" eaLnBrk="1" latinLnBrk="0" hangingPunct="1">
        <a:defRPr sz="1800" kern="1200">
          <a:solidFill>
            <a:schemeClr val="tx1"/>
          </a:solidFill>
          <a:latin typeface="+mn-lt"/>
          <a:ea typeface="+mn-ea"/>
          <a:cs typeface="+mn-cs"/>
        </a:defRPr>
      </a:lvl6pPr>
      <a:lvl7pPr marL="2733040" algn="l" defTabSz="911225" rtl="0" eaLnBrk="1" latinLnBrk="0" hangingPunct="1">
        <a:defRPr sz="1800" kern="1200">
          <a:solidFill>
            <a:schemeClr val="tx1"/>
          </a:solidFill>
          <a:latin typeface="+mn-lt"/>
          <a:ea typeface="+mn-ea"/>
          <a:cs typeface="+mn-cs"/>
        </a:defRPr>
      </a:lvl7pPr>
      <a:lvl8pPr marL="3188970" algn="l" defTabSz="911225" rtl="0" eaLnBrk="1" latinLnBrk="0" hangingPunct="1">
        <a:defRPr sz="1800" kern="1200">
          <a:solidFill>
            <a:schemeClr val="tx1"/>
          </a:solidFill>
          <a:latin typeface="+mn-lt"/>
          <a:ea typeface="+mn-ea"/>
          <a:cs typeface="+mn-cs"/>
        </a:defRPr>
      </a:lvl8pPr>
      <a:lvl9pPr marL="3644265" algn="l" defTabSz="91122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365141"/>
            <a:ext cx="7886691" cy="1325615"/>
          </a:xfrm>
          <a:prstGeom prst="rect">
            <a:avLst/>
          </a:prstGeom>
        </p:spPr>
        <p:txBody>
          <a:bodyPr vert="horz" lIns="64090" tIns="32031" rIns="64090" bIns="32031"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825766"/>
            <a:ext cx="7886691" cy="4351511"/>
          </a:xfrm>
          <a:prstGeom prst="rect">
            <a:avLst/>
          </a:prstGeom>
        </p:spPr>
        <p:txBody>
          <a:bodyPr vert="horz" lIns="64090" tIns="32031" rIns="64090" bIns="3203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4"/>
            <a:ext cx="2057398" cy="365139"/>
          </a:xfrm>
          <a:prstGeom prst="rect">
            <a:avLst/>
          </a:prstGeom>
        </p:spPr>
        <p:txBody>
          <a:bodyPr vert="horz" lIns="64090" tIns="32031" rIns="64090" bIns="32031" rtlCol="0" anchor="ctr"/>
          <a:lstStyle>
            <a:lvl1pPr algn="l">
              <a:defRPr sz="1200">
                <a:solidFill>
                  <a:schemeClr val="tx1">
                    <a:tint val="75000"/>
                  </a:schemeClr>
                </a:solidFill>
              </a:defRPr>
            </a:lvl1pPr>
          </a:lstStyle>
          <a:p>
            <a:pPr defTabSz="640715"/>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8" y="6356604"/>
            <a:ext cx="3086097" cy="365139"/>
          </a:xfrm>
          <a:prstGeom prst="rect">
            <a:avLst/>
          </a:prstGeom>
        </p:spPr>
        <p:txBody>
          <a:bodyPr vert="horz" lIns="64090" tIns="32031" rIns="64090" bIns="32031" rtlCol="0" anchor="ctr"/>
          <a:lstStyle>
            <a:lvl1pPr algn="ctr">
              <a:defRPr sz="1200">
                <a:solidFill>
                  <a:schemeClr val="tx1">
                    <a:tint val="75000"/>
                  </a:schemeClr>
                </a:solidFill>
              </a:defRPr>
            </a:lvl1pPr>
          </a:lstStyle>
          <a:p>
            <a:pPr defTabSz="640715"/>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4"/>
            <a:ext cx="2057398" cy="365139"/>
          </a:xfrm>
          <a:prstGeom prst="rect">
            <a:avLst/>
          </a:prstGeom>
        </p:spPr>
        <p:txBody>
          <a:bodyPr vert="horz" lIns="64090" tIns="32031" rIns="64090" bIns="32031" rtlCol="0" anchor="ctr"/>
          <a:lstStyle>
            <a:lvl1pPr algn="r">
              <a:defRPr sz="1200">
                <a:solidFill>
                  <a:schemeClr val="tx1">
                    <a:tint val="75000"/>
                  </a:schemeClr>
                </a:solidFill>
              </a:defRPr>
            </a:lvl1pPr>
          </a:lstStyle>
          <a:p>
            <a:pPr defTabSz="640715"/>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Lst>
  <p:transition/>
  <p:txStyles>
    <p:titleStyle>
      <a:lvl1pPr algn="l" defTabSz="91122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7965" indent="-227965" algn="l" defTabSz="911225"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3260" indent="-227965" algn="l" defTabSz="911225"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39190" indent="-227965" algn="l" defTabSz="911225"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59512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50415"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0571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61640"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16935"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72865" indent="-227965" algn="l" defTabSz="91122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1225" rtl="0" eaLnBrk="1" latinLnBrk="0" hangingPunct="1">
        <a:defRPr sz="1800" kern="1200">
          <a:solidFill>
            <a:schemeClr val="tx1"/>
          </a:solidFill>
          <a:latin typeface="+mn-lt"/>
          <a:ea typeface="+mn-ea"/>
          <a:cs typeface="+mn-cs"/>
        </a:defRPr>
      </a:lvl1pPr>
      <a:lvl2pPr marL="455930" algn="l" defTabSz="911225" rtl="0" eaLnBrk="1" latinLnBrk="0" hangingPunct="1">
        <a:defRPr sz="1800" kern="1200">
          <a:solidFill>
            <a:schemeClr val="tx1"/>
          </a:solidFill>
          <a:latin typeface="+mn-lt"/>
          <a:ea typeface="+mn-ea"/>
          <a:cs typeface="+mn-cs"/>
        </a:defRPr>
      </a:lvl2pPr>
      <a:lvl3pPr marL="911225" algn="l" defTabSz="911225" rtl="0" eaLnBrk="1" latinLnBrk="0" hangingPunct="1">
        <a:defRPr sz="1800" kern="1200">
          <a:solidFill>
            <a:schemeClr val="tx1"/>
          </a:solidFill>
          <a:latin typeface="+mn-lt"/>
          <a:ea typeface="+mn-ea"/>
          <a:cs typeface="+mn-cs"/>
        </a:defRPr>
      </a:lvl3pPr>
      <a:lvl4pPr marL="1367155" algn="l" defTabSz="911225" rtl="0" eaLnBrk="1" latinLnBrk="0" hangingPunct="1">
        <a:defRPr sz="1800" kern="1200">
          <a:solidFill>
            <a:schemeClr val="tx1"/>
          </a:solidFill>
          <a:latin typeface="+mn-lt"/>
          <a:ea typeface="+mn-ea"/>
          <a:cs typeface="+mn-cs"/>
        </a:defRPr>
      </a:lvl4pPr>
      <a:lvl5pPr marL="1822450" algn="l" defTabSz="911225" rtl="0" eaLnBrk="1" latinLnBrk="0" hangingPunct="1">
        <a:defRPr sz="1800" kern="1200">
          <a:solidFill>
            <a:schemeClr val="tx1"/>
          </a:solidFill>
          <a:latin typeface="+mn-lt"/>
          <a:ea typeface="+mn-ea"/>
          <a:cs typeface="+mn-cs"/>
        </a:defRPr>
      </a:lvl5pPr>
      <a:lvl6pPr marL="2277745" algn="l" defTabSz="911225" rtl="0" eaLnBrk="1" latinLnBrk="0" hangingPunct="1">
        <a:defRPr sz="1800" kern="1200">
          <a:solidFill>
            <a:schemeClr val="tx1"/>
          </a:solidFill>
          <a:latin typeface="+mn-lt"/>
          <a:ea typeface="+mn-ea"/>
          <a:cs typeface="+mn-cs"/>
        </a:defRPr>
      </a:lvl6pPr>
      <a:lvl7pPr marL="2733675" algn="l" defTabSz="911225" rtl="0" eaLnBrk="1" latinLnBrk="0" hangingPunct="1">
        <a:defRPr sz="1800" kern="1200">
          <a:solidFill>
            <a:schemeClr val="tx1"/>
          </a:solidFill>
          <a:latin typeface="+mn-lt"/>
          <a:ea typeface="+mn-ea"/>
          <a:cs typeface="+mn-cs"/>
        </a:defRPr>
      </a:lvl7pPr>
      <a:lvl8pPr marL="3189605" algn="l" defTabSz="911225" rtl="0" eaLnBrk="1" latinLnBrk="0" hangingPunct="1">
        <a:defRPr sz="1800" kern="1200">
          <a:solidFill>
            <a:schemeClr val="tx1"/>
          </a:solidFill>
          <a:latin typeface="+mn-lt"/>
          <a:ea typeface="+mn-ea"/>
          <a:cs typeface="+mn-cs"/>
        </a:defRPr>
      </a:lvl8pPr>
      <a:lvl9pPr marL="3644900" algn="l" defTabSz="911225"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365141"/>
            <a:ext cx="7886691" cy="1325615"/>
          </a:xfrm>
          <a:prstGeom prst="rect">
            <a:avLst/>
          </a:prstGeom>
        </p:spPr>
        <p:txBody>
          <a:bodyPr vert="horz" lIns="64102" tIns="32037" rIns="64102" bIns="32037"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825762"/>
            <a:ext cx="7886691" cy="4351511"/>
          </a:xfrm>
          <a:prstGeom prst="rect">
            <a:avLst/>
          </a:prstGeom>
        </p:spPr>
        <p:txBody>
          <a:bodyPr vert="horz" lIns="64102" tIns="32037" rIns="64102" bIns="32037"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4"/>
            <a:ext cx="2057398" cy="365139"/>
          </a:xfrm>
          <a:prstGeom prst="rect">
            <a:avLst/>
          </a:prstGeom>
        </p:spPr>
        <p:txBody>
          <a:bodyPr vert="horz" lIns="64102" tIns="32037" rIns="64102" bIns="32037" rtlCol="0" anchor="ctr"/>
          <a:lstStyle>
            <a:lvl1pPr algn="l">
              <a:defRPr sz="1200">
                <a:solidFill>
                  <a:schemeClr val="tx1">
                    <a:tint val="75000"/>
                  </a:schemeClr>
                </a:solidFill>
              </a:defRPr>
            </a:lvl1pPr>
          </a:lstStyle>
          <a:p>
            <a:pPr defTabSz="640715"/>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8" y="6356604"/>
            <a:ext cx="3086097" cy="365139"/>
          </a:xfrm>
          <a:prstGeom prst="rect">
            <a:avLst/>
          </a:prstGeom>
        </p:spPr>
        <p:txBody>
          <a:bodyPr vert="horz" lIns="64102" tIns="32037" rIns="64102" bIns="32037" rtlCol="0" anchor="ctr"/>
          <a:lstStyle>
            <a:lvl1pPr algn="ctr">
              <a:defRPr sz="1200">
                <a:solidFill>
                  <a:schemeClr val="tx1">
                    <a:tint val="75000"/>
                  </a:schemeClr>
                </a:solidFill>
              </a:defRPr>
            </a:lvl1pPr>
          </a:lstStyle>
          <a:p>
            <a:pPr defTabSz="640715"/>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4"/>
            <a:ext cx="2057398" cy="365139"/>
          </a:xfrm>
          <a:prstGeom prst="rect">
            <a:avLst/>
          </a:prstGeom>
        </p:spPr>
        <p:txBody>
          <a:bodyPr vert="horz" lIns="64102" tIns="32037" rIns="64102" bIns="32037" rtlCol="0" anchor="ctr"/>
          <a:lstStyle>
            <a:lvl1pPr algn="r">
              <a:defRPr sz="1200">
                <a:solidFill>
                  <a:schemeClr val="tx1">
                    <a:tint val="75000"/>
                  </a:schemeClr>
                </a:solidFill>
              </a:defRPr>
            </a:lvl1pPr>
          </a:lstStyle>
          <a:p>
            <a:pPr defTabSz="640715"/>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Lst>
  <p:transition/>
  <p:txStyles>
    <p:titleStyle>
      <a:lvl1pPr algn="l" defTabSz="91186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7965" indent="-227965" algn="l" defTabSz="911860"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3895" indent="-227965" algn="l" defTabSz="911860"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39190" indent="-227965" algn="l" defTabSz="911860"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59512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50415"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06345"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62275"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1757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7350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1860" rtl="0" eaLnBrk="1" latinLnBrk="0" hangingPunct="1">
        <a:defRPr sz="1800" kern="1200">
          <a:solidFill>
            <a:schemeClr val="tx1"/>
          </a:solidFill>
          <a:latin typeface="+mn-lt"/>
          <a:ea typeface="+mn-ea"/>
          <a:cs typeface="+mn-cs"/>
        </a:defRPr>
      </a:lvl1pPr>
      <a:lvl2pPr marL="455930" algn="l" defTabSz="911860" rtl="0" eaLnBrk="1" latinLnBrk="0" hangingPunct="1">
        <a:defRPr sz="1800" kern="1200">
          <a:solidFill>
            <a:schemeClr val="tx1"/>
          </a:solidFill>
          <a:latin typeface="+mn-lt"/>
          <a:ea typeface="+mn-ea"/>
          <a:cs typeface="+mn-cs"/>
        </a:defRPr>
      </a:lvl2pPr>
      <a:lvl3pPr marL="911860" algn="l" defTabSz="911860" rtl="0" eaLnBrk="1" latinLnBrk="0" hangingPunct="1">
        <a:defRPr sz="1800" kern="1200">
          <a:solidFill>
            <a:schemeClr val="tx1"/>
          </a:solidFill>
          <a:latin typeface="+mn-lt"/>
          <a:ea typeface="+mn-ea"/>
          <a:cs typeface="+mn-cs"/>
        </a:defRPr>
      </a:lvl3pPr>
      <a:lvl4pPr marL="1367155" algn="l" defTabSz="911860" rtl="0" eaLnBrk="1" latinLnBrk="0" hangingPunct="1">
        <a:defRPr sz="1800" kern="1200">
          <a:solidFill>
            <a:schemeClr val="tx1"/>
          </a:solidFill>
          <a:latin typeface="+mn-lt"/>
          <a:ea typeface="+mn-ea"/>
          <a:cs typeface="+mn-cs"/>
        </a:defRPr>
      </a:lvl4pPr>
      <a:lvl5pPr marL="1822450" algn="l" defTabSz="911860" rtl="0" eaLnBrk="1" latinLnBrk="0" hangingPunct="1">
        <a:defRPr sz="1800" kern="1200">
          <a:solidFill>
            <a:schemeClr val="tx1"/>
          </a:solidFill>
          <a:latin typeface="+mn-lt"/>
          <a:ea typeface="+mn-ea"/>
          <a:cs typeface="+mn-cs"/>
        </a:defRPr>
      </a:lvl5pPr>
      <a:lvl6pPr marL="2278380" algn="l" defTabSz="911860" rtl="0" eaLnBrk="1" latinLnBrk="0" hangingPunct="1">
        <a:defRPr sz="1800" kern="1200">
          <a:solidFill>
            <a:schemeClr val="tx1"/>
          </a:solidFill>
          <a:latin typeface="+mn-lt"/>
          <a:ea typeface="+mn-ea"/>
          <a:cs typeface="+mn-cs"/>
        </a:defRPr>
      </a:lvl6pPr>
      <a:lvl7pPr marL="2734310" algn="l" defTabSz="911860" rtl="0" eaLnBrk="1" latinLnBrk="0" hangingPunct="1">
        <a:defRPr sz="1800" kern="1200">
          <a:solidFill>
            <a:schemeClr val="tx1"/>
          </a:solidFill>
          <a:latin typeface="+mn-lt"/>
          <a:ea typeface="+mn-ea"/>
          <a:cs typeface="+mn-cs"/>
        </a:defRPr>
      </a:lvl7pPr>
      <a:lvl8pPr marL="3190240" algn="l" defTabSz="911860" rtl="0" eaLnBrk="1" latinLnBrk="0" hangingPunct="1">
        <a:defRPr sz="1800" kern="1200">
          <a:solidFill>
            <a:schemeClr val="tx1"/>
          </a:solidFill>
          <a:latin typeface="+mn-lt"/>
          <a:ea typeface="+mn-ea"/>
          <a:cs typeface="+mn-cs"/>
        </a:defRPr>
      </a:lvl8pPr>
      <a:lvl9pPr marL="3645535" algn="l" defTabSz="91186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365141"/>
            <a:ext cx="7886691" cy="1325615"/>
          </a:xfrm>
          <a:prstGeom prst="rect">
            <a:avLst/>
          </a:prstGeom>
        </p:spPr>
        <p:txBody>
          <a:bodyPr vert="horz" lIns="64117" tIns="32046" rIns="64117" bIns="3204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825757"/>
            <a:ext cx="7886691" cy="4351511"/>
          </a:xfrm>
          <a:prstGeom prst="rect">
            <a:avLst/>
          </a:prstGeom>
        </p:spPr>
        <p:txBody>
          <a:bodyPr vert="horz" lIns="64117" tIns="32046" rIns="64117" bIns="3204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4"/>
            <a:ext cx="2057398" cy="365139"/>
          </a:xfrm>
          <a:prstGeom prst="rect">
            <a:avLst/>
          </a:prstGeom>
        </p:spPr>
        <p:txBody>
          <a:bodyPr vert="horz" lIns="64117" tIns="32046" rIns="64117" bIns="32046" rtlCol="0" anchor="ctr"/>
          <a:lstStyle>
            <a:lvl1pPr algn="l">
              <a:defRPr sz="1200">
                <a:solidFill>
                  <a:schemeClr val="tx1">
                    <a:tint val="75000"/>
                  </a:schemeClr>
                </a:solidFill>
              </a:defRPr>
            </a:lvl1pPr>
          </a:lstStyle>
          <a:p>
            <a:pPr defTabSz="641350"/>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8" y="6356604"/>
            <a:ext cx="3086097" cy="365139"/>
          </a:xfrm>
          <a:prstGeom prst="rect">
            <a:avLst/>
          </a:prstGeom>
        </p:spPr>
        <p:txBody>
          <a:bodyPr vert="horz" lIns="64117" tIns="32046" rIns="64117" bIns="32046" rtlCol="0" anchor="ctr"/>
          <a:lstStyle>
            <a:lvl1pPr algn="ctr">
              <a:defRPr sz="1200">
                <a:solidFill>
                  <a:schemeClr val="tx1">
                    <a:tint val="75000"/>
                  </a:schemeClr>
                </a:solidFill>
              </a:defRPr>
            </a:lvl1pPr>
          </a:lstStyle>
          <a:p>
            <a:pPr defTabSz="64135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4"/>
            <a:ext cx="2057398" cy="365139"/>
          </a:xfrm>
          <a:prstGeom prst="rect">
            <a:avLst/>
          </a:prstGeom>
        </p:spPr>
        <p:txBody>
          <a:bodyPr vert="horz" lIns="64117" tIns="32046" rIns="64117" bIns="32046" rtlCol="0" anchor="ctr"/>
          <a:lstStyle>
            <a:lvl1pPr algn="r">
              <a:defRPr sz="1200">
                <a:solidFill>
                  <a:schemeClr val="tx1">
                    <a:tint val="75000"/>
                  </a:schemeClr>
                </a:solidFill>
              </a:defRPr>
            </a:lvl1pPr>
          </a:lstStyle>
          <a:p>
            <a:pPr defTabSz="641350"/>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Lst>
  <p:transition/>
  <p:txStyles>
    <p:titleStyle>
      <a:lvl1pPr algn="l" defTabSz="91186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7965" indent="-227965" algn="l" defTabSz="911860"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3895" indent="-227965" algn="l" defTabSz="911860"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39825" indent="-227965" algn="l" defTabSz="911860"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595755"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5105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0698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6291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1884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7477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1860" rtl="0" eaLnBrk="1" latinLnBrk="0" hangingPunct="1">
        <a:defRPr sz="1800" kern="1200">
          <a:solidFill>
            <a:schemeClr val="tx1"/>
          </a:solidFill>
          <a:latin typeface="+mn-lt"/>
          <a:ea typeface="+mn-ea"/>
          <a:cs typeface="+mn-cs"/>
        </a:defRPr>
      </a:lvl1pPr>
      <a:lvl2pPr marL="455930" algn="l" defTabSz="911860" rtl="0" eaLnBrk="1" latinLnBrk="0" hangingPunct="1">
        <a:defRPr sz="1800" kern="1200">
          <a:solidFill>
            <a:schemeClr val="tx1"/>
          </a:solidFill>
          <a:latin typeface="+mn-lt"/>
          <a:ea typeface="+mn-ea"/>
          <a:cs typeface="+mn-cs"/>
        </a:defRPr>
      </a:lvl2pPr>
      <a:lvl3pPr marL="911860" algn="l" defTabSz="911860" rtl="0" eaLnBrk="1" latinLnBrk="0" hangingPunct="1">
        <a:defRPr sz="1800" kern="1200">
          <a:solidFill>
            <a:schemeClr val="tx1"/>
          </a:solidFill>
          <a:latin typeface="+mn-lt"/>
          <a:ea typeface="+mn-ea"/>
          <a:cs typeface="+mn-cs"/>
        </a:defRPr>
      </a:lvl3pPr>
      <a:lvl4pPr marL="1367790" algn="l" defTabSz="911860" rtl="0" eaLnBrk="1" latinLnBrk="0" hangingPunct="1">
        <a:defRPr sz="1800" kern="1200">
          <a:solidFill>
            <a:schemeClr val="tx1"/>
          </a:solidFill>
          <a:latin typeface="+mn-lt"/>
          <a:ea typeface="+mn-ea"/>
          <a:cs typeface="+mn-cs"/>
        </a:defRPr>
      </a:lvl4pPr>
      <a:lvl5pPr marL="1823085" algn="l" defTabSz="911860" rtl="0" eaLnBrk="1" latinLnBrk="0" hangingPunct="1">
        <a:defRPr sz="1800" kern="1200">
          <a:solidFill>
            <a:schemeClr val="tx1"/>
          </a:solidFill>
          <a:latin typeface="+mn-lt"/>
          <a:ea typeface="+mn-ea"/>
          <a:cs typeface="+mn-cs"/>
        </a:defRPr>
      </a:lvl5pPr>
      <a:lvl6pPr marL="2279015" algn="l" defTabSz="911860" rtl="0" eaLnBrk="1" latinLnBrk="0" hangingPunct="1">
        <a:defRPr sz="1800" kern="1200">
          <a:solidFill>
            <a:schemeClr val="tx1"/>
          </a:solidFill>
          <a:latin typeface="+mn-lt"/>
          <a:ea typeface="+mn-ea"/>
          <a:cs typeface="+mn-cs"/>
        </a:defRPr>
      </a:lvl6pPr>
      <a:lvl7pPr marL="2734945" algn="l" defTabSz="911860" rtl="0" eaLnBrk="1" latinLnBrk="0" hangingPunct="1">
        <a:defRPr sz="1800" kern="1200">
          <a:solidFill>
            <a:schemeClr val="tx1"/>
          </a:solidFill>
          <a:latin typeface="+mn-lt"/>
          <a:ea typeface="+mn-ea"/>
          <a:cs typeface="+mn-cs"/>
        </a:defRPr>
      </a:lvl7pPr>
      <a:lvl8pPr marL="3190875" algn="l" defTabSz="911860" rtl="0" eaLnBrk="1" latinLnBrk="0" hangingPunct="1">
        <a:defRPr sz="1800" kern="1200">
          <a:solidFill>
            <a:schemeClr val="tx1"/>
          </a:solidFill>
          <a:latin typeface="+mn-lt"/>
          <a:ea typeface="+mn-ea"/>
          <a:cs typeface="+mn-cs"/>
        </a:defRPr>
      </a:lvl8pPr>
      <a:lvl9pPr marL="3646805" algn="l" defTabSz="91186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365141"/>
            <a:ext cx="7886691" cy="1325615"/>
          </a:xfrm>
          <a:prstGeom prst="rect">
            <a:avLst/>
          </a:prstGeom>
        </p:spPr>
        <p:txBody>
          <a:bodyPr vert="horz" lIns="64135" tIns="32056" rIns="64135" bIns="3205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825751"/>
            <a:ext cx="7886691" cy="4351511"/>
          </a:xfrm>
          <a:prstGeom prst="rect">
            <a:avLst/>
          </a:prstGeom>
        </p:spPr>
        <p:txBody>
          <a:bodyPr vert="horz" lIns="64135" tIns="32056" rIns="64135" bIns="3205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4"/>
            <a:ext cx="2057398" cy="365139"/>
          </a:xfrm>
          <a:prstGeom prst="rect">
            <a:avLst/>
          </a:prstGeom>
        </p:spPr>
        <p:txBody>
          <a:bodyPr vert="horz" lIns="64135" tIns="32056" rIns="64135" bIns="32056" rtlCol="0" anchor="ctr"/>
          <a:lstStyle>
            <a:lvl1pPr algn="l">
              <a:defRPr sz="1200">
                <a:solidFill>
                  <a:schemeClr val="tx1">
                    <a:tint val="75000"/>
                  </a:schemeClr>
                </a:solidFill>
              </a:defRPr>
            </a:lvl1pPr>
          </a:lstStyle>
          <a:p>
            <a:pPr defTabSz="641350"/>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8" y="6356604"/>
            <a:ext cx="3086097" cy="365139"/>
          </a:xfrm>
          <a:prstGeom prst="rect">
            <a:avLst/>
          </a:prstGeom>
        </p:spPr>
        <p:txBody>
          <a:bodyPr vert="horz" lIns="64135" tIns="32056" rIns="64135" bIns="32056" rtlCol="0" anchor="ctr"/>
          <a:lstStyle>
            <a:lvl1pPr algn="ctr">
              <a:defRPr sz="1200">
                <a:solidFill>
                  <a:schemeClr val="tx1">
                    <a:tint val="75000"/>
                  </a:schemeClr>
                </a:solidFill>
              </a:defRPr>
            </a:lvl1pPr>
          </a:lstStyle>
          <a:p>
            <a:pPr defTabSz="64135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4"/>
            <a:ext cx="2057398" cy="365139"/>
          </a:xfrm>
          <a:prstGeom prst="rect">
            <a:avLst/>
          </a:prstGeom>
        </p:spPr>
        <p:txBody>
          <a:bodyPr vert="horz" lIns="64135" tIns="32056" rIns="64135" bIns="32056" rtlCol="0" anchor="ctr"/>
          <a:lstStyle>
            <a:lvl1pPr algn="r">
              <a:defRPr sz="1200">
                <a:solidFill>
                  <a:schemeClr val="tx1">
                    <a:tint val="75000"/>
                  </a:schemeClr>
                </a:solidFill>
              </a:defRPr>
            </a:lvl1pPr>
          </a:lstStyle>
          <a:p>
            <a:pPr defTabSz="641350"/>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Lst>
  <p:transition/>
  <p:txStyles>
    <p:titleStyle>
      <a:lvl1pPr algn="l" defTabSz="91186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7965" indent="-227965" algn="l" defTabSz="911860"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3895" indent="-227965" algn="l" defTabSz="911860"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39825" indent="-227965" algn="l" defTabSz="911860"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59639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51685"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07615"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63545"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19475"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76040" indent="-227965" algn="l" defTabSz="911860"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1860" rtl="0" eaLnBrk="1" latinLnBrk="0" hangingPunct="1">
        <a:defRPr sz="1800" kern="1200">
          <a:solidFill>
            <a:schemeClr val="tx1"/>
          </a:solidFill>
          <a:latin typeface="+mn-lt"/>
          <a:ea typeface="+mn-ea"/>
          <a:cs typeface="+mn-cs"/>
        </a:defRPr>
      </a:lvl1pPr>
      <a:lvl2pPr marL="455930" algn="l" defTabSz="911860" rtl="0" eaLnBrk="1" latinLnBrk="0" hangingPunct="1">
        <a:defRPr sz="1800" kern="1200">
          <a:solidFill>
            <a:schemeClr val="tx1"/>
          </a:solidFill>
          <a:latin typeface="+mn-lt"/>
          <a:ea typeface="+mn-ea"/>
          <a:cs typeface="+mn-cs"/>
        </a:defRPr>
      </a:lvl2pPr>
      <a:lvl3pPr marL="911860" algn="l" defTabSz="911860" rtl="0" eaLnBrk="1" latinLnBrk="0" hangingPunct="1">
        <a:defRPr sz="1800" kern="1200">
          <a:solidFill>
            <a:schemeClr val="tx1"/>
          </a:solidFill>
          <a:latin typeface="+mn-lt"/>
          <a:ea typeface="+mn-ea"/>
          <a:cs typeface="+mn-cs"/>
        </a:defRPr>
      </a:lvl3pPr>
      <a:lvl4pPr marL="1367790" algn="l" defTabSz="911860" rtl="0" eaLnBrk="1" latinLnBrk="0" hangingPunct="1">
        <a:defRPr sz="1800" kern="1200">
          <a:solidFill>
            <a:schemeClr val="tx1"/>
          </a:solidFill>
          <a:latin typeface="+mn-lt"/>
          <a:ea typeface="+mn-ea"/>
          <a:cs typeface="+mn-cs"/>
        </a:defRPr>
      </a:lvl4pPr>
      <a:lvl5pPr marL="1823720" algn="l" defTabSz="911860" rtl="0" eaLnBrk="1" latinLnBrk="0" hangingPunct="1">
        <a:defRPr sz="1800" kern="1200">
          <a:solidFill>
            <a:schemeClr val="tx1"/>
          </a:solidFill>
          <a:latin typeface="+mn-lt"/>
          <a:ea typeface="+mn-ea"/>
          <a:cs typeface="+mn-cs"/>
        </a:defRPr>
      </a:lvl5pPr>
      <a:lvl6pPr marL="2279650" algn="l" defTabSz="911860" rtl="0" eaLnBrk="1" latinLnBrk="0" hangingPunct="1">
        <a:defRPr sz="1800" kern="1200">
          <a:solidFill>
            <a:schemeClr val="tx1"/>
          </a:solidFill>
          <a:latin typeface="+mn-lt"/>
          <a:ea typeface="+mn-ea"/>
          <a:cs typeface="+mn-cs"/>
        </a:defRPr>
      </a:lvl6pPr>
      <a:lvl7pPr marL="2735580" algn="l" defTabSz="911860" rtl="0" eaLnBrk="1" latinLnBrk="0" hangingPunct="1">
        <a:defRPr sz="1800" kern="1200">
          <a:solidFill>
            <a:schemeClr val="tx1"/>
          </a:solidFill>
          <a:latin typeface="+mn-lt"/>
          <a:ea typeface="+mn-ea"/>
          <a:cs typeface="+mn-cs"/>
        </a:defRPr>
      </a:lvl7pPr>
      <a:lvl8pPr marL="3191510" algn="l" defTabSz="911860" rtl="0" eaLnBrk="1" latinLnBrk="0" hangingPunct="1">
        <a:defRPr sz="1800" kern="1200">
          <a:solidFill>
            <a:schemeClr val="tx1"/>
          </a:solidFill>
          <a:latin typeface="+mn-lt"/>
          <a:ea typeface="+mn-ea"/>
          <a:cs typeface="+mn-cs"/>
        </a:defRPr>
      </a:lvl8pPr>
      <a:lvl9pPr marL="3648075" algn="l" defTabSz="91186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365141"/>
            <a:ext cx="7886691" cy="1325615"/>
          </a:xfrm>
          <a:prstGeom prst="rect">
            <a:avLst/>
          </a:prstGeom>
        </p:spPr>
        <p:txBody>
          <a:bodyPr vert="horz" lIns="64157" tIns="32069" rIns="64157" bIns="32069"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825744"/>
            <a:ext cx="7886691" cy="4351511"/>
          </a:xfrm>
          <a:prstGeom prst="rect">
            <a:avLst/>
          </a:prstGeom>
        </p:spPr>
        <p:txBody>
          <a:bodyPr vert="horz" lIns="64157" tIns="32069" rIns="64157" bIns="32069"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4"/>
            <a:ext cx="2057398" cy="365139"/>
          </a:xfrm>
          <a:prstGeom prst="rect">
            <a:avLst/>
          </a:prstGeom>
        </p:spPr>
        <p:txBody>
          <a:bodyPr vert="horz" lIns="64157" tIns="32069" rIns="64157" bIns="32069" rtlCol="0" anchor="ctr"/>
          <a:lstStyle>
            <a:lvl1pPr algn="l">
              <a:defRPr sz="1200">
                <a:solidFill>
                  <a:schemeClr val="tx1">
                    <a:tint val="75000"/>
                  </a:schemeClr>
                </a:solidFill>
              </a:defRPr>
            </a:lvl1pPr>
          </a:lstStyle>
          <a:p>
            <a:pPr defTabSz="641350"/>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8" y="6356604"/>
            <a:ext cx="3086097" cy="365139"/>
          </a:xfrm>
          <a:prstGeom prst="rect">
            <a:avLst/>
          </a:prstGeom>
        </p:spPr>
        <p:txBody>
          <a:bodyPr vert="horz" lIns="64157" tIns="32069" rIns="64157" bIns="32069" rtlCol="0" anchor="ctr"/>
          <a:lstStyle>
            <a:lvl1pPr algn="ctr">
              <a:defRPr sz="1200">
                <a:solidFill>
                  <a:schemeClr val="tx1">
                    <a:tint val="75000"/>
                  </a:schemeClr>
                </a:solidFill>
              </a:defRPr>
            </a:lvl1pPr>
          </a:lstStyle>
          <a:p>
            <a:pPr defTabSz="64135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4"/>
            <a:ext cx="2057398" cy="365139"/>
          </a:xfrm>
          <a:prstGeom prst="rect">
            <a:avLst/>
          </a:prstGeom>
        </p:spPr>
        <p:txBody>
          <a:bodyPr vert="horz" lIns="64157" tIns="32069" rIns="64157" bIns="32069" rtlCol="0" anchor="ctr"/>
          <a:lstStyle>
            <a:lvl1pPr algn="r">
              <a:defRPr sz="1200">
                <a:solidFill>
                  <a:schemeClr val="tx1">
                    <a:tint val="75000"/>
                  </a:schemeClr>
                </a:solidFill>
              </a:defRPr>
            </a:lvl1pPr>
          </a:lstStyle>
          <a:p>
            <a:pPr defTabSz="641350"/>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Lst>
  <p:transition/>
  <p:txStyles>
    <p:titleStyle>
      <a:lvl1pPr algn="l" defTabSz="91249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7965" indent="-227965" algn="l" defTabSz="912495"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4530" indent="-227965" algn="l" defTabSz="912495"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40460" indent="-227965" algn="l" defTabSz="912495"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596390"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52320"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08250"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64815"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20745"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77310"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2495" rtl="0" eaLnBrk="1" latinLnBrk="0" hangingPunct="1">
        <a:defRPr sz="1800" kern="1200">
          <a:solidFill>
            <a:schemeClr val="tx1"/>
          </a:solidFill>
          <a:latin typeface="+mn-lt"/>
          <a:ea typeface="+mn-ea"/>
          <a:cs typeface="+mn-cs"/>
        </a:defRPr>
      </a:lvl1pPr>
      <a:lvl2pPr marL="455930" algn="l" defTabSz="912495" rtl="0" eaLnBrk="1" latinLnBrk="0" hangingPunct="1">
        <a:defRPr sz="1800" kern="1200">
          <a:solidFill>
            <a:schemeClr val="tx1"/>
          </a:solidFill>
          <a:latin typeface="+mn-lt"/>
          <a:ea typeface="+mn-ea"/>
          <a:cs typeface="+mn-cs"/>
        </a:defRPr>
      </a:lvl2pPr>
      <a:lvl3pPr marL="912495" algn="l" defTabSz="912495" rtl="0" eaLnBrk="1" latinLnBrk="0" hangingPunct="1">
        <a:defRPr sz="1800" kern="1200">
          <a:solidFill>
            <a:schemeClr val="tx1"/>
          </a:solidFill>
          <a:latin typeface="+mn-lt"/>
          <a:ea typeface="+mn-ea"/>
          <a:cs typeface="+mn-cs"/>
        </a:defRPr>
      </a:lvl3pPr>
      <a:lvl4pPr marL="1368425" algn="l" defTabSz="912495" rtl="0" eaLnBrk="1" latinLnBrk="0" hangingPunct="1">
        <a:defRPr sz="1800" kern="1200">
          <a:solidFill>
            <a:schemeClr val="tx1"/>
          </a:solidFill>
          <a:latin typeface="+mn-lt"/>
          <a:ea typeface="+mn-ea"/>
          <a:cs typeface="+mn-cs"/>
        </a:defRPr>
      </a:lvl4pPr>
      <a:lvl5pPr marL="1824355" algn="l" defTabSz="912495" rtl="0" eaLnBrk="1" latinLnBrk="0" hangingPunct="1">
        <a:defRPr sz="1800" kern="1200">
          <a:solidFill>
            <a:schemeClr val="tx1"/>
          </a:solidFill>
          <a:latin typeface="+mn-lt"/>
          <a:ea typeface="+mn-ea"/>
          <a:cs typeface="+mn-cs"/>
        </a:defRPr>
      </a:lvl5pPr>
      <a:lvl6pPr marL="2280285" algn="l" defTabSz="912495" rtl="0" eaLnBrk="1" latinLnBrk="0" hangingPunct="1">
        <a:defRPr sz="1800" kern="1200">
          <a:solidFill>
            <a:schemeClr val="tx1"/>
          </a:solidFill>
          <a:latin typeface="+mn-lt"/>
          <a:ea typeface="+mn-ea"/>
          <a:cs typeface="+mn-cs"/>
        </a:defRPr>
      </a:lvl6pPr>
      <a:lvl7pPr marL="2736850" algn="l" defTabSz="912495" rtl="0" eaLnBrk="1" latinLnBrk="0" hangingPunct="1">
        <a:defRPr sz="1800" kern="1200">
          <a:solidFill>
            <a:schemeClr val="tx1"/>
          </a:solidFill>
          <a:latin typeface="+mn-lt"/>
          <a:ea typeface="+mn-ea"/>
          <a:cs typeface="+mn-cs"/>
        </a:defRPr>
      </a:lvl7pPr>
      <a:lvl8pPr marL="3192780" algn="l" defTabSz="912495" rtl="0" eaLnBrk="1" latinLnBrk="0" hangingPunct="1">
        <a:defRPr sz="1800" kern="1200">
          <a:solidFill>
            <a:schemeClr val="tx1"/>
          </a:solidFill>
          <a:latin typeface="+mn-lt"/>
          <a:ea typeface="+mn-ea"/>
          <a:cs typeface="+mn-cs"/>
        </a:defRPr>
      </a:lvl8pPr>
      <a:lvl9pPr marL="3649345" algn="l" defTabSz="912495"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365141"/>
            <a:ext cx="7886691" cy="1325615"/>
          </a:xfrm>
          <a:prstGeom prst="rect">
            <a:avLst/>
          </a:prstGeom>
        </p:spPr>
        <p:txBody>
          <a:bodyPr vert="horz" lIns="64181" tIns="32082" rIns="64181" bIns="32082"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825736"/>
            <a:ext cx="7886691" cy="4351511"/>
          </a:xfrm>
          <a:prstGeom prst="rect">
            <a:avLst/>
          </a:prstGeom>
        </p:spPr>
        <p:txBody>
          <a:bodyPr vert="horz" lIns="64181" tIns="32082" rIns="64181" bIns="32082"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49" y="6356604"/>
            <a:ext cx="2057398" cy="365139"/>
          </a:xfrm>
          <a:prstGeom prst="rect">
            <a:avLst/>
          </a:prstGeom>
        </p:spPr>
        <p:txBody>
          <a:bodyPr vert="horz" lIns="64181" tIns="32082" rIns="64181" bIns="32082" rtlCol="0" anchor="ctr"/>
          <a:lstStyle>
            <a:lvl1pPr algn="l">
              <a:defRPr sz="1200">
                <a:solidFill>
                  <a:schemeClr val="tx1">
                    <a:tint val="75000"/>
                  </a:schemeClr>
                </a:solidFill>
              </a:defRPr>
            </a:lvl1pPr>
          </a:lstStyle>
          <a:p>
            <a:pPr defTabSz="641985"/>
            <a:fld id="{82F288E0-7875-42C4-84C8-98DBBD3BF4D2}" type="datetimeFigureOut">
              <a:rPr lang="zh-CN" altLang="en-US" smtClean="0">
                <a:solidFill>
                  <a:prstClr val="black">
                    <a:tint val="75000"/>
                  </a:prstClr>
                </a:solidFill>
              </a:rPr>
              <a:t>2021-6-27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48" y="6356604"/>
            <a:ext cx="3086097" cy="365139"/>
          </a:xfrm>
          <a:prstGeom prst="rect">
            <a:avLst/>
          </a:prstGeom>
        </p:spPr>
        <p:txBody>
          <a:bodyPr vert="horz" lIns="64181" tIns="32082" rIns="64181" bIns="32082" rtlCol="0" anchor="ctr"/>
          <a:lstStyle>
            <a:lvl1pPr algn="ctr">
              <a:defRPr sz="1200">
                <a:solidFill>
                  <a:schemeClr val="tx1">
                    <a:tint val="75000"/>
                  </a:schemeClr>
                </a:solidFill>
              </a:defRPr>
            </a:lvl1pPr>
          </a:lstStyle>
          <a:p>
            <a:pPr defTabSz="641985"/>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43" y="6356604"/>
            <a:ext cx="2057398" cy="365139"/>
          </a:xfrm>
          <a:prstGeom prst="rect">
            <a:avLst/>
          </a:prstGeom>
        </p:spPr>
        <p:txBody>
          <a:bodyPr vert="horz" lIns="64181" tIns="32082" rIns="64181" bIns="32082" rtlCol="0" anchor="ctr"/>
          <a:lstStyle>
            <a:lvl1pPr algn="r">
              <a:defRPr sz="1200">
                <a:solidFill>
                  <a:schemeClr val="tx1">
                    <a:tint val="75000"/>
                  </a:schemeClr>
                </a:solidFill>
              </a:defRPr>
            </a:lvl1pPr>
          </a:lstStyle>
          <a:p>
            <a:pPr defTabSz="641985"/>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Lst>
  <p:transition/>
  <p:txStyles>
    <p:titleStyle>
      <a:lvl1pPr algn="l" defTabSz="91249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7965" indent="-227965" algn="l" defTabSz="912495" rtl="0" eaLnBrk="1" latinLnBrk="0" hangingPunct="1">
        <a:lnSpc>
          <a:spcPct val="90000"/>
        </a:lnSpc>
        <a:spcBef>
          <a:spcPct val="285000"/>
        </a:spcBef>
        <a:buFont typeface="Arial" panose="020B0604020202020204" pitchFamily="34" charset="0"/>
        <a:buChar char="•"/>
        <a:defRPr sz="2800" kern="1200">
          <a:solidFill>
            <a:schemeClr val="tx1"/>
          </a:solidFill>
          <a:latin typeface="+mn-lt"/>
          <a:ea typeface="+mn-ea"/>
          <a:cs typeface="+mn-cs"/>
        </a:defRPr>
      </a:lvl1pPr>
      <a:lvl2pPr marL="684530" indent="-227965" algn="l" defTabSz="912495" rtl="0" eaLnBrk="1" latinLnBrk="0" hangingPunct="1">
        <a:lnSpc>
          <a:spcPct val="90000"/>
        </a:lnSpc>
        <a:spcBef>
          <a:spcPct val="143000"/>
        </a:spcBef>
        <a:buFont typeface="Arial" panose="020B0604020202020204" pitchFamily="34" charset="0"/>
        <a:buChar char="•"/>
        <a:defRPr sz="2400" kern="1200">
          <a:solidFill>
            <a:schemeClr val="tx1"/>
          </a:solidFill>
          <a:latin typeface="+mn-lt"/>
          <a:ea typeface="+mn-ea"/>
          <a:cs typeface="+mn-cs"/>
        </a:defRPr>
      </a:lvl2pPr>
      <a:lvl3pPr marL="1141095" indent="-227965" algn="l" defTabSz="912495" rtl="0" eaLnBrk="1" latinLnBrk="0" hangingPunct="1">
        <a:lnSpc>
          <a:spcPct val="90000"/>
        </a:lnSpc>
        <a:spcBef>
          <a:spcPct val="143000"/>
        </a:spcBef>
        <a:buFont typeface="Arial" panose="020B0604020202020204" pitchFamily="34" charset="0"/>
        <a:buChar char="•"/>
        <a:defRPr sz="2000" kern="1200">
          <a:solidFill>
            <a:schemeClr val="tx1"/>
          </a:solidFill>
          <a:latin typeface="+mn-lt"/>
          <a:ea typeface="+mn-ea"/>
          <a:cs typeface="+mn-cs"/>
        </a:defRPr>
      </a:lvl3pPr>
      <a:lvl4pPr marL="1597025"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4pPr>
      <a:lvl5pPr marL="2052955"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5pPr>
      <a:lvl6pPr marL="2509520"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6pPr>
      <a:lvl7pPr marL="2966085"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7pPr>
      <a:lvl8pPr marL="3422015"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8pPr>
      <a:lvl9pPr marL="3878580" indent="-227965" algn="l" defTabSz="912495" rtl="0" eaLnBrk="1" latinLnBrk="0" hangingPunct="1">
        <a:lnSpc>
          <a:spcPct val="90000"/>
        </a:lnSpc>
        <a:spcBef>
          <a:spcPct val="143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2495" rtl="0" eaLnBrk="1" latinLnBrk="0" hangingPunct="1">
        <a:defRPr sz="1800" kern="1200">
          <a:solidFill>
            <a:schemeClr val="tx1"/>
          </a:solidFill>
          <a:latin typeface="+mn-lt"/>
          <a:ea typeface="+mn-ea"/>
          <a:cs typeface="+mn-cs"/>
        </a:defRPr>
      </a:lvl1pPr>
      <a:lvl2pPr marL="456565" algn="l" defTabSz="912495" rtl="0" eaLnBrk="1" latinLnBrk="0" hangingPunct="1">
        <a:defRPr sz="1800" kern="1200">
          <a:solidFill>
            <a:schemeClr val="tx1"/>
          </a:solidFill>
          <a:latin typeface="+mn-lt"/>
          <a:ea typeface="+mn-ea"/>
          <a:cs typeface="+mn-cs"/>
        </a:defRPr>
      </a:lvl2pPr>
      <a:lvl3pPr marL="912495" algn="l" defTabSz="912495" rtl="0" eaLnBrk="1" latinLnBrk="0" hangingPunct="1">
        <a:defRPr sz="1800" kern="1200">
          <a:solidFill>
            <a:schemeClr val="tx1"/>
          </a:solidFill>
          <a:latin typeface="+mn-lt"/>
          <a:ea typeface="+mn-ea"/>
          <a:cs typeface="+mn-cs"/>
        </a:defRPr>
      </a:lvl3pPr>
      <a:lvl4pPr marL="1369060" algn="l" defTabSz="912495" rtl="0" eaLnBrk="1" latinLnBrk="0" hangingPunct="1">
        <a:defRPr sz="1800" kern="1200">
          <a:solidFill>
            <a:schemeClr val="tx1"/>
          </a:solidFill>
          <a:latin typeface="+mn-lt"/>
          <a:ea typeface="+mn-ea"/>
          <a:cs typeface="+mn-cs"/>
        </a:defRPr>
      </a:lvl4pPr>
      <a:lvl5pPr marL="1824990" algn="l" defTabSz="912495" rtl="0" eaLnBrk="1" latinLnBrk="0" hangingPunct="1">
        <a:defRPr sz="1800" kern="1200">
          <a:solidFill>
            <a:schemeClr val="tx1"/>
          </a:solidFill>
          <a:latin typeface="+mn-lt"/>
          <a:ea typeface="+mn-ea"/>
          <a:cs typeface="+mn-cs"/>
        </a:defRPr>
      </a:lvl5pPr>
      <a:lvl6pPr marL="2281555" algn="l" defTabSz="912495" rtl="0" eaLnBrk="1" latinLnBrk="0" hangingPunct="1">
        <a:defRPr sz="1800" kern="1200">
          <a:solidFill>
            <a:schemeClr val="tx1"/>
          </a:solidFill>
          <a:latin typeface="+mn-lt"/>
          <a:ea typeface="+mn-ea"/>
          <a:cs typeface="+mn-cs"/>
        </a:defRPr>
      </a:lvl6pPr>
      <a:lvl7pPr marL="2737485" algn="l" defTabSz="912495" rtl="0" eaLnBrk="1" latinLnBrk="0" hangingPunct="1">
        <a:defRPr sz="1800" kern="1200">
          <a:solidFill>
            <a:schemeClr val="tx1"/>
          </a:solidFill>
          <a:latin typeface="+mn-lt"/>
          <a:ea typeface="+mn-ea"/>
          <a:cs typeface="+mn-cs"/>
        </a:defRPr>
      </a:lvl7pPr>
      <a:lvl8pPr marL="3194050" algn="l" defTabSz="912495" rtl="0" eaLnBrk="1" latinLnBrk="0" hangingPunct="1">
        <a:defRPr sz="1800" kern="1200">
          <a:solidFill>
            <a:schemeClr val="tx1"/>
          </a:solidFill>
          <a:latin typeface="+mn-lt"/>
          <a:ea typeface="+mn-ea"/>
          <a:cs typeface="+mn-cs"/>
        </a:defRPr>
      </a:lvl8pPr>
      <a:lvl9pPr marL="3650615" algn="l" defTabSz="9124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98.xml"/><Relationship Id="rId1" Type="http://schemas.openxmlformats.org/officeDocument/2006/relationships/tags" Target="../tags/tag5.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08.xml"/><Relationship Id="rId1" Type="http://schemas.openxmlformats.org/officeDocument/2006/relationships/tags" Target="../tags/tag6.xml"/><Relationship Id="rId5" Type="http://schemas.openxmlformats.org/officeDocument/2006/relationships/image" Target="../media/image12.jpe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oh100.com/zuowen/xiangxiang/" TargetMode="External"/><Relationship Id="rId2" Type="http://schemas.openxmlformats.org/officeDocument/2006/relationships/hyperlink" Target="http://www.oh100.com/zuowen/zenyang/"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oh100.com/qita/"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0" cy="7406680"/>
          </a:xfrm>
          <a:prstGeom prst="rect">
            <a:avLst/>
          </a:prstGeom>
        </p:spPr>
      </p:pic>
      <p:sp>
        <p:nvSpPr>
          <p:cNvPr id="2" name="标题 1"/>
          <p:cNvSpPr>
            <a:spLocks noGrp="1"/>
          </p:cNvSpPr>
          <p:nvPr>
            <p:ph type="title"/>
          </p:nvPr>
        </p:nvSpPr>
        <p:spPr/>
        <p:txBody>
          <a:bodyPr/>
          <a:lstStyle/>
          <a:p>
            <a:r>
              <a:rPr lang="zh-CN" altLang="en-US"/>
              <a:t>中考语文基础部分</a:t>
            </a:r>
          </a:p>
        </p:txBody>
      </p:sp>
      <p:sp>
        <p:nvSpPr>
          <p:cNvPr id="3" name="内容占位符 2"/>
          <p:cNvSpPr>
            <a:spLocks noGrp="1"/>
          </p:cNvSpPr>
          <p:nvPr>
            <p:ph idx="1"/>
          </p:nvPr>
        </p:nvSpPr>
        <p:spPr/>
        <p:txBody>
          <a:bodyPr/>
          <a:lstStyle/>
          <a:p>
            <a:r>
              <a:rPr lang="en-US" altLang="zh-CN"/>
              <a:t>1.</a:t>
            </a:r>
            <a:r>
              <a:rPr lang="zh-CN" altLang="en-US"/>
              <a:t>字音</a:t>
            </a:r>
            <a:endParaRPr lang="en-US" altLang="zh-CN"/>
          </a:p>
          <a:p>
            <a:r>
              <a:rPr lang="en-US" altLang="zh-CN"/>
              <a:t>2.</a:t>
            </a:r>
            <a:r>
              <a:rPr lang="zh-CN" altLang="en-US"/>
              <a:t>字形</a:t>
            </a:r>
            <a:endParaRPr lang="en-US" altLang="zh-CN"/>
          </a:p>
          <a:p>
            <a:r>
              <a:rPr lang="en-US" altLang="zh-CN"/>
              <a:t>3.</a:t>
            </a:r>
            <a:r>
              <a:rPr lang="zh-CN" altLang="en-US"/>
              <a:t>句子</a:t>
            </a:r>
            <a:endParaRPr lang="en-US" altLang="zh-CN"/>
          </a:p>
          <a:p>
            <a:r>
              <a:rPr lang="en-US" altLang="zh-CN"/>
              <a:t>4.</a:t>
            </a:r>
            <a:r>
              <a:rPr lang="zh-CN" altLang="en-US"/>
              <a:t>文学常识</a:t>
            </a:r>
            <a:endParaRPr lang="en-US" altLang="zh-CN"/>
          </a:p>
          <a:p>
            <a:r>
              <a:rPr lang="en-US" altLang="zh-CN"/>
              <a:t>5.</a:t>
            </a:r>
            <a:r>
              <a:rPr lang="zh-CN" altLang="en-US"/>
              <a:t>名著阅读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78760" y="190680"/>
            <a:ext cx="3572311" cy="497018"/>
          </a:xfrm>
          <a:prstGeom prst="rect">
            <a:avLst/>
          </a:prstGeom>
          <a:noFill/>
          <a:ln w="9525">
            <a:noFill/>
          </a:ln>
        </p:spPr>
        <p:txBody>
          <a:bodyPr lIns="64087" tIns="32029" rIns="64087" bIns="32029">
            <a:spAutoFit/>
          </a:bodyPr>
          <a:lstStyle/>
          <a:p>
            <a:pPr indent="213360" defTabSz="640715"/>
            <a:r>
              <a:rPr lang="en-US" altLang="zh-CN" sz="800">
                <a:solidFill>
                  <a:prstClr val="black"/>
                </a:solidFill>
              </a:rPr>
              <a:t>                                        </a:t>
            </a:r>
            <a:r>
              <a:rPr lang="en-US" altLang="zh-CN" sz="2000">
                <a:solidFill>
                  <a:prstClr val="black"/>
                </a:solidFill>
                <a:latin typeface="宋体" panose="02010600030101010101" pitchFamily="2" charset="-122"/>
                <a:cs typeface="+mn-ea"/>
              </a:rPr>
              <a:t>            </a:t>
            </a:r>
            <a:r>
              <a:rPr lang="zh-CN" altLang="en-US" sz="2000">
                <a:solidFill>
                  <a:prstClr val="black"/>
                </a:solidFill>
                <a:latin typeface="宋体" panose="02010600030101010101" pitchFamily="2" charset="-122"/>
                <a:cs typeface="+mn-ea"/>
              </a:rPr>
              <a:t>续表</a:t>
            </a:r>
            <a:endParaRPr lang="en-US" sz="2000" b="1">
              <a:solidFill>
                <a:prstClr val="black"/>
              </a:solidFill>
              <a:latin typeface="Arial"/>
            </a:endParaRPr>
          </a:p>
          <a:p>
            <a:pPr indent="213360" defTabSz="640715"/>
            <a:r>
              <a:rPr lang="en-US" sz="800" b="1">
                <a:solidFill>
                  <a:prstClr val="black"/>
                </a:solidFill>
                <a:latin typeface="Arial Black" panose="020B0A04020102020204" charset="0"/>
                <a:ea typeface="宋体" panose="02010600030101010101" pitchFamily="2" charset="-122"/>
                <a:cs typeface="Times New Roman" panose="02020603050405020304"/>
              </a:rPr>
              <a:t> </a:t>
            </a:r>
            <a:endParaRPr lang="zh-CN" altLang="en-US">
              <a:solidFill>
                <a:prstClr val="black"/>
              </a:solidFill>
            </a:endParaRPr>
          </a:p>
        </p:txBody>
      </p:sp>
      <p:graphicFrame>
        <p:nvGraphicFramePr>
          <p:cNvPr id="3" name="表格 2"/>
          <p:cNvGraphicFramePr>
            <a:graphicFrameLocks noGrp="1"/>
          </p:cNvGraphicFramePr>
          <p:nvPr>
            <p:custDataLst>
              <p:tags r:id="rId1"/>
            </p:custDataLst>
          </p:nvPr>
        </p:nvGraphicFramePr>
        <p:xfrm>
          <a:off x="519618" y="634111"/>
          <a:ext cx="8244447" cy="5746296"/>
        </p:xfrm>
        <a:graphic>
          <a:graphicData uri="http://schemas.openxmlformats.org/drawingml/2006/table">
            <a:tbl>
              <a:tblPr firstRow="1" bandRow="1">
                <a:tableStyleId>{5940675A-B579-460E-94D1-54222C63F5DA}</a:tableStyleId>
              </a:tblPr>
              <a:tblGrid>
                <a:gridCol w="2046041"/>
                <a:gridCol w="6198406"/>
              </a:tblGrid>
              <a:tr h="506842">
                <a:tc>
                  <a:txBody>
                    <a:bodyPr/>
                    <a:lstStyle/>
                    <a:p>
                      <a:pPr indent="0" algn="ctr">
                        <a:buNone/>
                      </a:pPr>
                      <a:r>
                        <a:rPr lang="en-US" sz="2300" b="1">
                          <a:latin typeface="Arial Black" panose="020B0A04020102020204" charset="0"/>
                          <a:cs typeface="Arial Black" panose="020B0A04020102020204" charset="0"/>
                        </a:rPr>
                        <a:t>词语</a:t>
                      </a:r>
                      <a:endParaRPr lang="en-US" altLang="en-US" sz="2300" b="1">
                        <a:latin typeface="Arial Black" panose="020B0A04020102020204" charset="0"/>
                        <a:ea typeface="Arial Black" panose="020B0A04020102020204" charset="0"/>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300" b="1">
                          <a:latin typeface="Arial Black" panose="020B0A04020102020204" charset="0"/>
                          <a:cs typeface="Arial Black" panose="020B0A04020102020204" charset="0"/>
                        </a:rPr>
                        <a:t>词义理解</a:t>
                      </a:r>
                      <a:endParaRPr lang="en-US" altLang="en-US" sz="2300" b="1">
                        <a:latin typeface="Arial Black" panose="020B0A04020102020204" charset="0"/>
                        <a:ea typeface="Arial Black" panose="020B0A04020102020204" charset="0"/>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96139">
                <a:tc>
                  <a:txBody>
                    <a:bodyPr/>
                    <a:lstStyle/>
                    <a:p>
                      <a:pPr indent="0" algn="ctr">
                        <a:buNone/>
                      </a:pPr>
                      <a:r>
                        <a:rPr lang="en-US" sz="2300" b="1">
                          <a:latin typeface="Arial Black" panose="020B0A04020102020204" charset="0"/>
                          <a:cs typeface="Arial Black" panose="020B0A04020102020204" charset="0"/>
                        </a:rPr>
                        <a:t>脱颖而出</a:t>
                      </a:r>
                      <a:endParaRPr lang="en-US" altLang="en-US" sz="2300" b="1">
                        <a:latin typeface="Arial Black" panose="020B0A04020102020204" charset="0"/>
                        <a:ea typeface="Arial Black" panose="020B0A04020102020204" charset="0"/>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30000"/>
                        </a:lnSpc>
                        <a:buNone/>
                      </a:pPr>
                      <a:endParaRPr lang="en-US" altLang="en-US" sz="2300" b="1">
                        <a:latin typeface="宋体" panose="02010600030101010101" pitchFamily="2" charset="-122"/>
                        <a:ea typeface="宋体" panose="02010600030101010101" pitchFamily="2" charset="-122"/>
                        <a:cs typeface="宋体" panose="02010600030101010101" pitchFamily="2" charset="-122"/>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8069">
                <a:tc>
                  <a:txBody>
                    <a:bodyPr/>
                    <a:lstStyle/>
                    <a:p>
                      <a:pPr indent="0" algn="ctr">
                        <a:buNone/>
                      </a:pPr>
                      <a:r>
                        <a:rPr lang="en-US" sz="2300" b="1">
                          <a:latin typeface="Arial Black" panose="020B0A04020102020204" charset="0"/>
                          <a:cs typeface="Arial Black" panose="020B0A04020102020204" charset="0"/>
                        </a:rPr>
                        <a:t>世外桃源</a:t>
                      </a:r>
                      <a:endParaRPr lang="en-US" altLang="en-US" sz="2300" b="1">
                        <a:latin typeface="Arial Black" panose="020B0A04020102020204" charset="0"/>
                        <a:ea typeface="Arial Black" panose="020B0A04020102020204" charset="0"/>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20000"/>
                        </a:lnSpc>
                        <a:buNone/>
                      </a:pPr>
                      <a:endParaRPr lang="en-US" altLang="en-US" sz="2300" b="0">
                        <a:latin typeface="Arial Black" panose="020B0A04020102020204" charset="0"/>
                        <a:ea typeface="Arial Black" panose="020B0A04020102020204" charset="0"/>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95246">
                <a:tc>
                  <a:txBody>
                    <a:bodyPr/>
                    <a:lstStyle/>
                    <a:p>
                      <a:pPr indent="0" algn="ctr">
                        <a:buNone/>
                      </a:pPr>
                      <a:r>
                        <a:rPr lang="en-US" sz="2300" b="1">
                          <a:latin typeface="Arial Black" panose="020B0A04020102020204" charset="0"/>
                          <a:cs typeface="Arial Black" panose="020B0A04020102020204" charset="0"/>
                        </a:rPr>
                        <a:t>贪赃枉法</a:t>
                      </a:r>
                      <a:endParaRPr lang="en-US" altLang="en-US" sz="2300" b="1">
                        <a:latin typeface="Arial Black" panose="020B0A04020102020204" charset="0"/>
                        <a:ea typeface="Arial Black" panose="020B0A04020102020204" charset="0"/>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20000"/>
                        </a:lnSpc>
                        <a:buNone/>
                      </a:pPr>
                      <a:endParaRPr lang="en-US" altLang="en-US" sz="2300" b="1">
                        <a:latin typeface="宋体" panose="02010600030101010101" pitchFamily="2" charset="-122"/>
                        <a:ea typeface="宋体" panose="02010600030101010101" pitchFamily="2" charset="-122"/>
                        <a:cs typeface="宋体" panose="02010600030101010101" pitchFamily="2" charset="-122"/>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2580172" y="1228032"/>
            <a:ext cx="5867967" cy="2519364"/>
          </a:xfrm>
          <a:prstGeom prst="rect">
            <a:avLst/>
          </a:prstGeom>
          <a:noFill/>
        </p:spPr>
        <p:txBody>
          <a:bodyPr wrap="square" lIns="64087" tIns="32029" rIns="64087" bIns="32029" rtlCol="0">
            <a:spAutoFit/>
          </a:bodyPr>
          <a:lstStyle/>
          <a:p>
            <a:pPr defTabSz="640715">
              <a:lnSpc>
                <a:spcPct val="90000"/>
              </a:lnSpc>
            </a:pP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脱颖而出</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本指禾穗的芒尖透过布囊  </a:t>
            </a:r>
          </a:p>
          <a:p>
            <a:pPr defTabSz="640715">
              <a:lnSpc>
                <a:spcPct val="90000"/>
              </a:lnSpc>
            </a:pPr>
            <a:r>
              <a:rPr lang="en-US" sz="2500" b="1">
                <a:solidFill>
                  <a:srgbClr val="FF0000"/>
                </a:solidFill>
                <a:latin typeface="Arial Black" panose="020B0A04020102020204" charset="0"/>
                <a:cs typeface="Arial Black" panose="020B0A04020102020204" charset="0"/>
                <a:sym typeface="+mn-ea"/>
              </a:rPr>
              <a:t>  显露出来，后比喻人的才华全部得到了</a:t>
            </a:r>
          </a:p>
          <a:p>
            <a:pPr defTabSz="640715">
              <a:lnSpc>
                <a:spcPct val="90000"/>
              </a:lnSpc>
            </a:pPr>
            <a:r>
              <a:rPr lang="en-US" sz="2500" b="1">
                <a:solidFill>
                  <a:srgbClr val="FF0000"/>
                </a:solidFill>
                <a:latin typeface="Arial Black" panose="020B0A04020102020204" charset="0"/>
                <a:cs typeface="Arial Black" panose="020B0A04020102020204" charset="0"/>
                <a:sym typeface="+mn-ea"/>
              </a:rPr>
              <a:t> 显示。</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颖</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从</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禾</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，指禾穗的芒尖；</a:t>
            </a:r>
          </a:p>
          <a:p>
            <a:pPr defTabSz="640715">
              <a:lnSpc>
                <a:spcPct val="90000"/>
              </a:lnSpc>
            </a:pPr>
            <a:r>
              <a:rPr lang="en-US" sz="2500" b="1">
                <a:solidFill>
                  <a:srgbClr val="FF0000"/>
                </a:solidFill>
                <a:latin typeface="Arial Black" panose="020B0A04020102020204" charset="0"/>
                <a:cs typeface="Arial Black" panose="020B0A04020102020204" charset="0"/>
                <a:sym typeface="+mn-ea"/>
              </a:rPr>
              <a:t> </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颍</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从</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水</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，指颍河。所以</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颖</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p>
          <a:p>
            <a:pPr defTabSz="640715">
              <a:lnSpc>
                <a:spcPct val="90000"/>
              </a:lnSpc>
            </a:pP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sz="2500" b="1">
                <a:solidFill>
                  <a:srgbClr val="FF0000"/>
                </a:solidFill>
                <a:latin typeface="Arial Black" panose="020B0A04020102020204" charset="0"/>
                <a:cs typeface="Arial Black" panose="020B0A04020102020204" charset="0"/>
                <a:sym typeface="+mn-ea"/>
              </a:rPr>
              <a:t>不能写成</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颍</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defTabSz="640715">
              <a:lnSpc>
                <a:spcPct val="90000"/>
              </a:lnSpc>
            </a:pPr>
            <a:endParaRPr lang="en-US"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2711831" y="3267458"/>
            <a:ext cx="5736238" cy="1232944"/>
          </a:xfrm>
          <a:prstGeom prst="rect">
            <a:avLst/>
          </a:prstGeom>
          <a:noFill/>
        </p:spPr>
        <p:txBody>
          <a:bodyPr wrap="square" lIns="64087" tIns="32029" rIns="64087" bIns="32029" rtlCol="0">
            <a:spAutoFit/>
          </a:bodyPr>
          <a:lstStyle/>
          <a:p>
            <a:pPr defTabSz="640715"/>
            <a:r>
              <a:rPr lang="en-US" sz="2500" b="1">
                <a:solidFill>
                  <a:srgbClr val="FF0000"/>
                </a:solidFill>
                <a:latin typeface="Arial"/>
                <a:sym typeface="+mn-ea"/>
              </a:rPr>
              <a:t>出自陶渊明的《桃花源记》。“桃源”(水的源头)不能写成“桃园”(种桃树的地方)</a:t>
            </a:r>
            <a:endParaRPr lang="en-US" altLang="en-US" sz="2500" b="1">
              <a:solidFill>
                <a:srgbClr val="FF0000"/>
              </a:solidFill>
              <a:latin typeface="Arial"/>
            </a:endParaRPr>
          </a:p>
          <a:p>
            <a:pPr defTabSz="640715"/>
            <a:endParaRPr lang="en-US" altLang="en-US" sz="2500" b="1">
              <a:solidFill>
                <a:srgbClr val="FF0000"/>
              </a:solidFill>
              <a:latin typeface="Arial"/>
            </a:endParaRPr>
          </a:p>
        </p:txBody>
      </p:sp>
      <p:sp>
        <p:nvSpPr>
          <p:cNvPr id="6" name="文本框 5"/>
          <p:cNvSpPr txBox="1"/>
          <p:nvPr/>
        </p:nvSpPr>
        <p:spPr>
          <a:xfrm>
            <a:off x="2747554" y="4446815"/>
            <a:ext cx="5700515" cy="1933592"/>
          </a:xfrm>
          <a:prstGeom prst="rect">
            <a:avLst/>
          </a:prstGeom>
          <a:noFill/>
        </p:spPr>
        <p:txBody>
          <a:bodyPr wrap="square" lIns="64087" tIns="32029" rIns="64087" bIns="32029" rtlCol="0">
            <a:spAutoFit/>
          </a:bodyPr>
          <a:lstStyle/>
          <a:p>
            <a:pPr defTabSz="640715">
              <a:lnSpc>
                <a:spcPct val="80000"/>
              </a:lnSpc>
            </a:pP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赃</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从</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贝</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，古代曾用贝壳作为货币，所以用</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贝</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作形旁的字本义一般与财物有关。</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脏</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从</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月</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(肉)，指身体的内部器官。</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贪赃枉法</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的意思是贪污受贿，违反法纪，因此</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赃</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不能写成</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500" b="1">
                <a:solidFill>
                  <a:srgbClr val="FF0000"/>
                </a:solidFill>
                <a:latin typeface="Arial Black" panose="020B0A04020102020204" charset="0"/>
                <a:cs typeface="Arial Black" panose="020B0A04020102020204" charset="0"/>
                <a:sym typeface="+mn-ea"/>
              </a:rPr>
              <a:t>脏</a:t>
            </a:r>
            <a:r>
              <a:rPr 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en-US"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1640" y="236257"/>
            <a:ext cx="7806392" cy="1172693"/>
          </a:xfrm>
          <a:prstGeom prst="rect">
            <a:avLst/>
          </a:prstGeom>
          <a:noFill/>
          <a:ln w="9525">
            <a:noFill/>
          </a:ln>
        </p:spPr>
        <p:txBody>
          <a:bodyPr wrap="square" lIns="64099" tIns="32036" rIns="64099" bIns="32036">
            <a:spAutoFit/>
          </a:bodyPr>
          <a:lstStyle/>
          <a:p>
            <a:pPr indent="213360" defTabSz="640715">
              <a:lnSpc>
                <a:spcPct val="120000"/>
              </a:lnSpc>
            </a:pPr>
            <a:r>
              <a:rPr lang="en-US" sz="2000" b="1">
                <a:solidFill>
                  <a:prstClr val="black"/>
                </a:solidFill>
                <a:latin typeface="Arial Black" panose="020B0A04020102020204" charset="0"/>
                <a:ea typeface="宋体" panose="02010600030101010101" pitchFamily="2" charset="-122"/>
                <a:cs typeface="Times New Roman" panose="02020603050405020304"/>
              </a:rPr>
              <a:t>(2) </a:t>
            </a:r>
            <a:r>
              <a:rPr lang="zh-CN" altLang="en-US" sz="2000" b="1">
                <a:solidFill>
                  <a:prstClr val="black"/>
                </a:solidFill>
              </a:rPr>
              <a:t>结构分析法。</a:t>
            </a:r>
            <a:r>
              <a:rPr lang="zh-CN" altLang="en-US" sz="2000">
                <a:solidFill>
                  <a:prstClr val="black"/>
                </a:solidFill>
              </a:rPr>
              <a:t>很多词语</a:t>
            </a:r>
            <a:r>
              <a:rPr lang="zh-CN" altLang="en-US" sz="2000" b="1">
                <a:solidFill>
                  <a:prstClr val="black"/>
                </a:solidFill>
              </a:rPr>
              <a:t>，</a:t>
            </a:r>
            <a:r>
              <a:rPr lang="zh-CN" altLang="en-US" sz="2000">
                <a:solidFill>
                  <a:prstClr val="black"/>
                </a:solidFill>
              </a:rPr>
              <a:t>构词有规律</a:t>
            </a:r>
            <a:r>
              <a:rPr lang="zh-CN" altLang="en-US" sz="2000" b="1">
                <a:solidFill>
                  <a:prstClr val="black"/>
                </a:solidFill>
              </a:rPr>
              <a:t>，</a:t>
            </a:r>
            <a:r>
              <a:rPr lang="zh-CN" altLang="en-US" sz="2000">
                <a:solidFill>
                  <a:prstClr val="black"/>
                </a:solidFill>
              </a:rPr>
              <a:t>特别是联合式词语</a:t>
            </a:r>
            <a:r>
              <a:rPr lang="zh-CN" altLang="en-US" sz="2000" b="1">
                <a:solidFill>
                  <a:prstClr val="black"/>
                </a:solidFill>
              </a:rPr>
              <a:t>，</a:t>
            </a:r>
            <a:r>
              <a:rPr lang="zh-CN" altLang="en-US" sz="2000">
                <a:solidFill>
                  <a:prstClr val="black"/>
                </a:solidFill>
              </a:rPr>
              <a:t>可根</a:t>
            </a:r>
          </a:p>
          <a:p>
            <a:pPr indent="213360" defTabSz="640715">
              <a:lnSpc>
                <a:spcPct val="120000"/>
              </a:lnSpc>
            </a:pPr>
            <a:r>
              <a:rPr lang="zh-CN" altLang="en-US" sz="2000">
                <a:solidFill>
                  <a:prstClr val="black"/>
                </a:solidFill>
              </a:rPr>
              <a:t>       据前后位置关系</a:t>
            </a:r>
            <a:r>
              <a:rPr lang="zh-CN" altLang="en-US" sz="2000" b="1">
                <a:solidFill>
                  <a:prstClr val="black"/>
                </a:solidFill>
              </a:rPr>
              <a:t>，</a:t>
            </a:r>
            <a:r>
              <a:rPr lang="zh-CN" altLang="en-US" sz="2000">
                <a:solidFill>
                  <a:prstClr val="black"/>
                </a:solidFill>
              </a:rPr>
              <a:t>推知对应字词的词义</a:t>
            </a:r>
            <a:r>
              <a:rPr lang="zh-CN" altLang="en-US" sz="2000" b="1">
                <a:solidFill>
                  <a:prstClr val="black"/>
                </a:solidFill>
              </a:rPr>
              <a:t>，</a:t>
            </a:r>
            <a:r>
              <a:rPr lang="zh-CN" altLang="en-US" sz="2000">
                <a:solidFill>
                  <a:prstClr val="black"/>
                </a:solidFill>
              </a:rPr>
              <a:t>辨析字形。</a:t>
            </a:r>
          </a:p>
        </p:txBody>
      </p:sp>
      <p:graphicFrame>
        <p:nvGraphicFramePr>
          <p:cNvPr id="3" name="表格 2"/>
          <p:cNvGraphicFramePr>
            <a:graphicFrameLocks noGrp="1"/>
          </p:cNvGraphicFramePr>
          <p:nvPr>
            <p:custDataLst>
              <p:tags r:id="rId1"/>
            </p:custDataLst>
          </p:nvPr>
        </p:nvGraphicFramePr>
        <p:xfrm>
          <a:off x="491864" y="1027365"/>
          <a:ext cx="8374837" cy="5336357"/>
        </p:xfrm>
        <a:graphic>
          <a:graphicData uri="http://schemas.openxmlformats.org/drawingml/2006/table">
            <a:tbl>
              <a:tblPr firstRow="1" bandRow="1">
                <a:tableStyleId>{5940675A-B579-460E-94D1-54222C63F5DA}</a:tableStyleId>
              </a:tblPr>
              <a:tblGrid>
                <a:gridCol w="1827684"/>
                <a:gridCol w="6547153"/>
              </a:tblGrid>
              <a:tr h="898026">
                <a:tc>
                  <a:txBody>
                    <a:bodyPr/>
                    <a:lstStyle/>
                    <a:p>
                      <a:pPr indent="0" algn="ctr">
                        <a:lnSpc>
                          <a:spcPct val="160000"/>
                        </a:lnSpc>
                        <a:buNone/>
                      </a:pPr>
                      <a:r>
                        <a:rPr lang="en-US" sz="2500" b="1">
                          <a:latin typeface="+mn-ea"/>
                          <a:cs typeface="Arial Black" panose="020B0A04020102020204" charset="0"/>
                        </a:rPr>
                        <a:t>词语</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500" b="1">
                          <a:latin typeface="+mn-ea"/>
                          <a:cs typeface="Arial Black" panose="020B0A04020102020204" charset="0"/>
                        </a:rPr>
                        <a:t>词语结构辨析</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47263">
                <a:tc>
                  <a:txBody>
                    <a:bodyPr/>
                    <a:lstStyle/>
                    <a:p>
                      <a:pPr indent="0" algn="ctr">
                        <a:lnSpc>
                          <a:spcPct val="160000"/>
                        </a:lnSpc>
                        <a:buNone/>
                      </a:pPr>
                      <a:r>
                        <a:rPr lang="en-US" sz="2500" b="1">
                          <a:latin typeface="+mn-ea"/>
                          <a:cs typeface="Arial Black" panose="020B0A04020102020204" charset="0"/>
                        </a:rPr>
                        <a:t>纷至沓来</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40000"/>
                        </a:lnSpc>
                        <a:buNone/>
                      </a:pPr>
                      <a:endParaRPr lang="en-US" altLang="en-US" sz="2500" b="1">
                        <a:latin typeface="+mn-ea"/>
                        <a:cs typeface="+mn-ea"/>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30654">
                <a:tc>
                  <a:txBody>
                    <a:bodyPr/>
                    <a:lstStyle/>
                    <a:p>
                      <a:pPr indent="0" algn="ctr">
                        <a:lnSpc>
                          <a:spcPct val="160000"/>
                        </a:lnSpc>
                        <a:buNone/>
                      </a:pPr>
                      <a:r>
                        <a:rPr lang="en-US" sz="2500" b="1">
                          <a:latin typeface="+mn-ea"/>
                          <a:cs typeface="Arial Black" panose="020B0A04020102020204" charset="0"/>
                        </a:rPr>
                        <a:t>惹是生非</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60000"/>
                        </a:lnSpc>
                        <a:buNone/>
                      </a:pPr>
                      <a:endParaRPr lang="en-US" altLang="en-US" sz="2500" b="1">
                        <a:latin typeface="+mn-ea"/>
                        <a:cs typeface="+mn-ea"/>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30207">
                <a:tc>
                  <a:txBody>
                    <a:bodyPr/>
                    <a:lstStyle/>
                    <a:p>
                      <a:pPr indent="0" algn="ctr">
                        <a:lnSpc>
                          <a:spcPct val="160000"/>
                        </a:lnSpc>
                        <a:buNone/>
                      </a:pPr>
                      <a:r>
                        <a:rPr lang="en-US" sz="2500" b="1">
                          <a:latin typeface="+mn-ea"/>
                          <a:cs typeface="Arial Black" panose="020B0A04020102020204" charset="0"/>
                        </a:rPr>
                        <a:t>提心吊胆</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60000"/>
                        </a:lnSpc>
                        <a:buNone/>
                      </a:pPr>
                      <a:endParaRPr lang="en-US" altLang="en-US" sz="2500" b="1">
                        <a:latin typeface="+mn-ea"/>
                        <a:cs typeface="+mn-ea"/>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30207">
                <a:tc>
                  <a:txBody>
                    <a:bodyPr/>
                    <a:lstStyle/>
                    <a:p>
                      <a:pPr indent="0" algn="ctr">
                        <a:lnSpc>
                          <a:spcPct val="160000"/>
                        </a:lnSpc>
                        <a:buNone/>
                      </a:pPr>
                      <a:r>
                        <a:rPr lang="en-US" sz="2500" b="1">
                          <a:latin typeface="+mn-ea"/>
                          <a:cs typeface="Arial Black" panose="020B0A04020102020204" charset="0"/>
                        </a:rPr>
                        <a:t>貌合神离</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60000"/>
                        </a:lnSpc>
                        <a:buNone/>
                      </a:pPr>
                      <a:endParaRPr lang="en-US" altLang="en-US" sz="2500" b="1">
                        <a:latin typeface="+mn-ea"/>
                        <a:cs typeface="+mn-ea"/>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2550185" y="2074258"/>
            <a:ext cx="6249311" cy="1232944"/>
          </a:xfrm>
          <a:prstGeom prst="rect">
            <a:avLst/>
          </a:prstGeom>
          <a:noFill/>
        </p:spPr>
        <p:txBody>
          <a:bodyPr wrap="square" lIns="64099" tIns="32036" rIns="64099" bIns="32036" rtlCol="0">
            <a:spAutoFit/>
          </a:bodyPr>
          <a:lstStyle/>
          <a:p>
            <a:pPr defTabSz="640715"/>
            <a:r>
              <a:rPr lang="en-US" sz="2500" b="1">
                <a:solidFill>
                  <a:srgbClr val="FF0000"/>
                </a:solidFill>
                <a:latin typeface="Arial"/>
                <a:sym typeface="+mn-ea"/>
              </a:rPr>
              <a:t>“纷”指“多，杂乱”，“沓”指“多而重复”，二者意义相近。“沓”不能写成“踏”</a:t>
            </a:r>
            <a:endParaRPr lang="en-US" altLang="en-US" sz="2500" b="1">
              <a:solidFill>
                <a:srgbClr val="FF0000"/>
              </a:solidFill>
              <a:latin typeface="Arial"/>
            </a:endParaRPr>
          </a:p>
          <a:p>
            <a:pPr defTabSz="640715"/>
            <a:endParaRPr lang="en-US" altLang="en-US" sz="2500" b="1">
              <a:solidFill>
                <a:srgbClr val="FF0000"/>
              </a:solidFill>
              <a:latin typeface="Arial"/>
            </a:endParaRPr>
          </a:p>
        </p:txBody>
      </p:sp>
      <p:sp>
        <p:nvSpPr>
          <p:cNvPr id="6" name="文本框 5"/>
          <p:cNvSpPr txBox="1"/>
          <p:nvPr/>
        </p:nvSpPr>
        <p:spPr>
          <a:xfrm>
            <a:off x="2520266" y="3445701"/>
            <a:ext cx="6094362" cy="687251"/>
          </a:xfrm>
          <a:prstGeom prst="rect">
            <a:avLst/>
          </a:prstGeom>
          <a:noFill/>
        </p:spPr>
        <p:txBody>
          <a:bodyPr wrap="square" lIns="64099" tIns="32036" rIns="64099" bIns="32036" rtlCol="0">
            <a:spAutoFit/>
          </a:bodyPr>
          <a:lstStyle/>
          <a:p>
            <a:pPr defTabSz="640715">
              <a:lnSpc>
                <a:spcPct val="160000"/>
              </a:lnSpc>
            </a:pPr>
            <a:r>
              <a:rPr lang="en-US" sz="2500" b="1">
                <a:solidFill>
                  <a:srgbClr val="FF0000"/>
                </a:solidFill>
                <a:latin typeface="Arial"/>
                <a:sym typeface="+mn-ea"/>
              </a:rPr>
              <a:t>“是”与“非”意义相对，不能写成“事”</a:t>
            </a:r>
            <a:endParaRPr lang="en-US" altLang="en-US" sz="2500" b="1">
              <a:solidFill>
                <a:srgbClr val="FF0000"/>
              </a:solidFill>
              <a:latin typeface="Arial"/>
              <a:sym typeface="+mn-ea"/>
            </a:endParaRPr>
          </a:p>
        </p:txBody>
      </p:sp>
      <p:sp>
        <p:nvSpPr>
          <p:cNvPr id="7" name="文本框 6"/>
          <p:cNvSpPr txBox="1"/>
          <p:nvPr/>
        </p:nvSpPr>
        <p:spPr>
          <a:xfrm>
            <a:off x="2592159" y="4447775"/>
            <a:ext cx="5915300" cy="687251"/>
          </a:xfrm>
          <a:prstGeom prst="rect">
            <a:avLst/>
          </a:prstGeom>
          <a:noFill/>
        </p:spPr>
        <p:txBody>
          <a:bodyPr wrap="square" lIns="64099" tIns="32036" rIns="64099" bIns="32036" rtlCol="0">
            <a:spAutoFit/>
          </a:bodyPr>
          <a:lstStyle/>
          <a:p>
            <a:pPr defTabSz="640715">
              <a:lnSpc>
                <a:spcPct val="160000"/>
              </a:lnSpc>
            </a:pPr>
            <a:r>
              <a:rPr lang="en-US" sz="2500" b="1">
                <a:solidFill>
                  <a:srgbClr val="FF0000"/>
                </a:solidFill>
                <a:latin typeface="Arial"/>
                <a:sym typeface="+mn-ea"/>
              </a:rPr>
              <a:t>“吊”与“提”意义相近，不能写成“掉”</a:t>
            </a:r>
            <a:endParaRPr lang="en-US" altLang="en-US" sz="2500" b="1">
              <a:solidFill>
                <a:srgbClr val="FF0000"/>
              </a:solidFill>
              <a:latin typeface="Arial"/>
              <a:sym typeface="+mn-ea"/>
            </a:endParaRPr>
          </a:p>
        </p:txBody>
      </p:sp>
      <p:sp>
        <p:nvSpPr>
          <p:cNvPr id="9" name="文本框 8"/>
          <p:cNvSpPr txBox="1"/>
          <p:nvPr/>
        </p:nvSpPr>
        <p:spPr>
          <a:xfrm>
            <a:off x="2633687" y="5520338"/>
            <a:ext cx="6165809" cy="843100"/>
          </a:xfrm>
          <a:prstGeom prst="rect">
            <a:avLst/>
          </a:prstGeom>
          <a:noFill/>
        </p:spPr>
        <p:txBody>
          <a:bodyPr wrap="square" lIns="64099" tIns="32036" rIns="64099" bIns="32036" rtlCol="0">
            <a:spAutoFit/>
          </a:bodyPr>
          <a:lstStyle/>
          <a:p>
            <a:pPr defTabSz="640715"/>
            <a:r>
              <a:rPr lang="en-US" sz="2500" b="1">
                <a:solidFill>
                  <a:srgbClr val="FF0000"/>
                </a:solidFill>
                <a:latin typeface="Arial"/>
                <a:sym typeface="+mn-ea"/>
              </a:rPr>
              <a:t>“合”与“离”意义相对，不能写成“和”</a:t>
            </a:r>
            <a:endParaRPr lang="en-US" altLang="en-US" sz="2500" b="1">
              <a:solidFill>
                <a:srgbClr val="FF0000"/>
              </a:solidFill>
              <a:latin typeface="Arial"/>
            </a:endParaRPr>
          </a:p>
          <a:p>
            <a:pPr defTabSz="640715"/>
            <a:endParaRPr lang="en-US" altLang="en-US" sz="2500" b="1">
              <a:solidFill>
                <a:srgbClr val="FF0000"/>
              </a:solidFill>
              <a:latin typeface="Aria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1229" y="695289"/>
            <a:ext cx="8322145" cy="2660587"/>
          </a:xfrm>
          <a:prstGeom prst="rect">
            <a:avLst/>
          </a:prstGeom>
        </p:spPr>
        <p:txBody>
          <a:bodyPr wrap="square" lIns="64114" tIns="32044" rIns="64114" bIns="32044">
            <a:spAutoFit/>
          </a:bodyPr>
          <a:lstStyle/>
          <a:p>
            <a:pPr marL="375285" indent="-375285" algn="just" defTabSz="641350">
              <a:lnSpc>
                <a:spcPct val="240000"/>
              </a:lnSpc>
            </a:pPr>
            <a:r>
              <a:rPr lang="en-US" altLang="zh-CN" sz="2500" b="1" kern="100">
                <a:solidFill>
                  <a:prstClr val="black"/>
                </a:solidFill>
                <a:latin typeface="宋体" panose="02010600030101010101" pitchFamily="2" charset="-122"/>
                <a:cs typeface="Times New Roman" panose="02020603050405020304"/>
              </a:rPr>
              <a:t>(3)</a:t>
            </a:r>
            <a:r>
              <a:rPr lang="zh-CN" altLang="zh-CN" sz="2500" b="1" kern="100">
                <a:solidFill>
                  <a:prstClr val="black"/>
                </a:solidFill>
                <a:latin typeface="宋体" panose="02010600030101010101" pitchFamily="2" charset="-122"/>
                <a:cs typeface="Times New Roman" panose="02020603050405020304"/>
              </a:rPr>
              <a:t>多用排除法。</a:t>
            </a:r>
            <a:endParaRPr lang="en-US" altLang="zh-CN" sz="2500" b="1" kern="100">
              <a:solidFill>
                <a:prstClr val="black"/>
              </a:solidFill>
              <a:latin typeface="宋体" panose="02010600030101010101" pitchFamily="2" charset="-122"/>
              <a:cs typeface="Times New Roman" panose="02020603050405020304"/>
            </a:endParaRPr>
          </a:p>
          <a:p>
            <a:pPr marL="375285" indent="-375285" algn="just" defTabSz="641350">
              <a:lnSpc>
                <a:spcPct val="240000"/>
              </a:lnSpc>
            </a:pPr>
            <a:endParaRPr lang="zh-CN" altLang="zh-CN" sz="2000" b="1" kern="100">
              <a:solidFill>
                <a:prstClr val="black"/>
              </a:solidFill>
              <a:latin typeface="宋体" panose="02010600030101010101" pitchFamily="2" charset="-122"/>
              <a:cs typeface="Courier New" panose="02070309020205020404"/>
            </a:endParaRPr>
          </a:p>
          <a:p>
            <a:pPr marL="375285" indent="-375285" algn="just" defTabSz="641350">
              <a:lnSpc>
                <a:spcPct val="240000"/>
              </a:lnSpc>
            </a:pPr>
            <a:r>
              <a:rPr lang="en-US" altLang="zh-CN" sz="2500" b="1" kern="100">
                <a:solidFill>
                  <a:prstClr val="black"/>
                </a:solidFill>
                <a:latin typeface="宋体" panose="02010600030101010101" pitchFamily="2" charset="-122"/>
                <a:cs typeface="Times New Roman" panose="02020603050405020304"/>
              </a:rPr>
              <a:t>(4)</a:t>
            </a:r>
            <a:r>
              <a:rPr lang="zh-CN" altLang="zh-CN" sz="2500" b="1" kern="100">
                <a:solidFill>
                  <a:prstClr val="black"/>
                </a:solidFill>
                <a:latin typeface="宋体" panose="02010600030101010101" pitchFamily="2" charset="-122"/>
                <a:cs typeface="Times New Roman" panose="02020603050405020304"/>
              </a:rPr>
              <a:t>绝不望文生义。</a:t>
            </a:r>
            <a:endParaRPr lang="zh-CN" altLang="zh-CN" sz="2500" b="1" kern="100">
              <a:solidFill>
                <a:prstClr val="black"/>
              </a:solidFill>
              <a:latin typeface="宋体" panose="02010600030101010101" pitchFamily="2" charset="-122"/>
              <a:cs typeface="Courier New" panose="02070309020205020404"/>
            </a:endParaRPr>
          </a:p>
        </p:txBody>
      </p:sp>
      <p:sp>
        <p:nvSpPr>
          <p:cNvPr id="2" name="文本框 1"/>
          <p:cNvSpPr txBox="1"/>
          <p:nvPr/>
        </p:nvSpPr>
        <p:spPr>
          <a:xfrm>
            <a:off x="634979" y="3470256"/>
            <a:ext cx="7631796" cy="2050143"/>
          </a:xfrm>
          <a:prstGeom prst="rect">
            <a:avLst/>
          </a:prstGeom>
          <a:noFill/>
        </p:spPr>
        <p:txBody>
          <a:bodyPr wrap="square" lIns="64114" tIns="32044" rIns="64114" bIns="32044" rtlCol="0">
            <a:spAutoFit/>
          </a:bodyPr>
          <a:lstStyle/>
          <a:p>
            <a:pPr defTabSz="641350">
              <a:lnSpc>
                <a:spcPct val="170000"/>
              </a:lnSpc>
            </a:pPr>
            <a:r>
              <a:rPr lang="en-US" altLang="zh-CN" sz="2500" kern="100">
                <a:solidFill>
                  <a:prstClr val="black"/>
                </a:solidFill>
                <a:latin typeface="宋体" panose="02010600030101010101" pitchFamily="2" charset="-122"/>
                <a:cs typeface="Times New Roman" panose="02020603050405020304"/>
                <a:sym typeface="+mn-ea"/>
              </a:rPr>
              <a:t>    </a:t>
            </a:r>
            <a:r>
              <a:rPr lang="zh-CN" altLang="zh-CN" sz="2500" b="1" kern="100">
                <a:solidFill>
                  <a:srgbClr val="FF0000"/>
                </a:solidFill>
                <a:latin typeface="宋体" panose="02010600030101010101" pitchFamily="2" charset="-122"/>
                <a:cs typeface="Times New Roman" panose="02020603050405020304"/>
                <a:sym typeface="+mn-ea"/>
              </a:rPr>
              <a:t>如</a:t>
            </a:r>
            <a:r>
              <a:rPr lang="en-US" altLang="zh-CN" sz="2500" b="1" kern="100">
                <a:solidFill>
                  <a:srgbClr val="FF0000"/>
                </a:solidFill>
                <a:latin typeface="宋体" panose="02010600030101010101" pitchFamily="2" charset="-122"/>
                <a:cs typeface="Times New Roman" panose="02020603050405020304"/>
                <a:sym typeface="+mn-ea"/>
              </a:rPr>
              <a:t>“</a:t>
            </a:r>
            <a:r>
              <a:rPr lang="zh-CN" altLang="zh-CN" sz="2500" b="1" kern="100">
                <a:solidFill>
                  <a:srgbClr val="FF0000"/>
                </a:solidFill>
                <a:latin typeface="宋体" panose="02010600030101010101" pitchFamily="2" charset="-122"/>
                <a:cs typeface="Times New Roman" panose="02020603050405020304"/>
                <a:sym typeface="+mn-ea"/>
              </a:rPr>
              <a:t>礼尚往来</a:t>
            </a:r>
            <a:r>
              <a:rPr lang="en-US" altLang="zh-CN" sz="2500" b="1" kern="100">
                <a:solidFill>
                  <a:srgbClr val="FF0000"/>
                </a:solidFill>
                <a:latin typeface="宋体" panose="02010600030101010101" pitchFamily="2" charset="-122"/>
                <a:cs typeface="Times New Roman" panose="02020603050405020304"/>
                <a:sym typeface="+mn-ea"/>
              </a:rPr>
              <a:t>”“</a:t>
            </a:r>
            <a:r>
              <a:rPr lang="zh-CN" altLang="zh-CN" sz="2500" b="1" kern="100">
                <a:solidFill>
                  <a:srgbClr val="FF0000"/>
                </a:solidFill>
                <a:latin typeface="宋体" panose="02010600030101010101" pitchFamily="2" charset="-122"/>
                <a:cs typeface="Times New Roman" panose="02020603050405020304"/>
                <a:sym typeface="+mn-ea"/>
              </a:rPr>
              <a:t>首屈一指</a:t>
            </a:r>
            <a:r>
              <a:rPr lang="en-US" altLang="zh-CN" sz="2500" b="1" kern="100">
                <a:solidFill>
                  <a:srgbClr val="FF0000"/>
                </a:solidFill>
                <a:latin typeface="宋体" panose="02010600030101010101" pitchFamily="2" charset="-122"/>
                <a:cs typeface="Times New Roman" panose="02020603050405020304"/>
                <a:sym typeface="+mn-ea"/>
              </a:rPr>
              <a:t>”“</a:t>
            </a:r>
            <a:r>
              <a:rPr lang="zh-CN" altLang="zh-CN" sz="2500" b="1" kern="100">
                <a:solidFill>
                  <a:srgbClr val="FF0000"/>
                </a:solidFill>
                <a:latin typeface="宋体" panose="02010600030101010101" pitchFamily="2" charset="-122"/>
                <a:cs typeface="Times New Roman" panose="02020603050405020304"/>
                <a:sym typeface="+mn-ea"/>
              </a:rPr>
              <a:t>一筹莫展</a:t>
            </a:r>
            <a:r>
              <a:rPr lang="en-US" altLang="zh-CN" sz="2500" b="1" kern="100">
                <a:solidFill>
                  <a:srgbClr val="FF0000"/>
                </a:solidFill>
                <a:latin typeface="宋体" panose="02010600030101010101" pitchFamily="2" charset="-122"/>
                <a:cs typeface="Times New Roman" panose="02020603050405020304"/>
                <a:sym typeface="+mn-ea"/>
              </a:rPr>
              <a:t>”“</a:t>
            </a:r>
            <a:r>
              <a:rPr lang="zh-CN" altLang="zh-CN" sz="2500" b="1" kern="100">
                <a:solidFill>
                  <a:srgbClr val="FF0000"/>
                </a:solidFill>
                <a:latin typeface="宋体" panose="02010600030101010101" pitchFamily="2" charset="-122"/>
                <a:cs typeface="Times New Roman" panose="02020603050405020304"/>
                <a:sym typeface="+mn-ea"/>
              </a:rPr>
              <a:t>弱不禁风</a:t>
            </a:r>
            <a:r>
              <a:rPr lang="en-US" altLang="zh-CN" sz="2500" b="1" kern="100">
                <a:solidFill>
                  <a:srgbClr val="FF0000"/>
                </a:solidFill>
                <a:latin typeface="宋体" panose="02010600030101010101" pitchFamily="2" charset="-122"/>
                <a:cs typeface="Times New Roman" panose="02020603050405020304"/>
                <a:sym typeface="+mn-ea"/>
              </a:rPr>
              <a:t>”</a:t>
            </a:r>
            <a:r>
              <a:rPr lang="zh-CN" altLang="zh-CN" sz="2500" b="1" kern="100">
                <a:solidFill>
                  <a:srgbClr val="FF0000"/>
                </a:solidFill>
                <a:latin typeface="宋体" panose="02010600030101010101" pitchFamily="2" charset="-122"/>
                <a:cs typeface="Times New Roman" panose="02020603050405020304"/>
                <a:sym typeface="+mn-ea"/>
              </a:rPr>
              <a:t>。又如</a:t>
            </a:r>
            <a:r>
              <a:rPr lang="en-US" altLang="zh-CN" sz="2500" b="1" kern="100">
                <a:solidFill>
                  <a:srgbClr val="FF0000"/>
                </a:solidFill>
                <a:latin typeface="宋体" panose="02010600030101010101" pitchFamily="2" charset="-122"/>
                <a:cs typeface="Times New Roman" panose="02020603050405020304"/>
                <a:sym typeface="+mn-ea"/>
              </a:rPr>
              <a:t>“</a:t>
            </a:r>
            <a:r>
              <a:rPr lang="zh-CN" altLang="zh-CN" sz="2500" b="1" kern="100">
                <a:solidFill>
                  <a:srgbClr val="FF0000"/>
                </a:solidFill>
                <a:latin typeface="宋体" panose="02010600030101010101" pitchFamily="2" charset="-122"/>
                <a:cs typeface="Times New Roman" panose="02020603050405020304"/>
                <a:sym typeface="+mn-ea"/>
              </a:rPr>
              <a:t>歪风邪气</a:t>
            </a:r>
            <a:r>
              <a:rPr lang="en-US" altLang="zh-CN" sz="2500" b="1" kern="100">
                <a:solidFill>
                  <a:srgbClr val="FF0000"/>
                </a:solidFill>
                <a:latin typeface="宋体" panose="02010600030101010101" pitchFamily="2" charset="-122"/>
                <a:cs typeface="Times New Roman" panose="02020603050405020304"/>
                <a:sym typeface="+mn-ea"/>
              </a:rPr>
              <a:t>”“</a:t>
            </a:r>
            <a:r>
              <a:rPr lang="zh-CN" altLang="zh-CN" sz="2500" b="1" kern="100">
                <a:solidFill>
                  <a:srgbClr val="FF0000"/>
                </a:solidFill>
                <a:latin typeface="宋体" panose="02010600030101010101" pitchFamily="2" charset="-122"/>
                <a:cs typeface="Times New Roman" panose="02020603050405020304"/>
                <a:sym typeface="+mn-ea"/>
              </a:rPr>
              <a:t>直截了当</a:t>
            </a:r>
            <a:r>
              <a:rPr lang="en-US" altLang="zh-CN" sz="2500" b="1" kern="100">
                <a:solidFill>
                  <a:srgbClr val="FF0000"/>
                </a:solidFill>
                <a:latin typeface="宋体" panose="02010600030101010101" pitchFamily="2" charset="-122"/>
                <a:cs typeface="Times New Roman" panose="02020603050405020304"/>
                <a:sym typeface="+mn-ea"/>
              </a:rPr>
              <a:t>”“</a:t>
            </a:r>
            <a:r>
              <a:rPr lang="zh-CN" altLang="zh-CN" sz="2500" b="1" kern="100">
                <a:solidFill>
                  <a:srgbClr val="FF0000"/>
                </a:solidFill>
                <a:latin typeface="宋体" panose="02010600030101010101" pitchFamily="2" charset="-122"/>
                <a:cs typeface="Times New Roman" panose="02020603050405020304"/>
                <a:sym typeface="+mn-ea"/>
              </a:rPr>
              <a:t>英雄辈出</a:t>
            </a:r>
            <a:r>
              <a:rPr lang="en-US" altLang="zh-CN" sz="2500" b="1" kern="100">
                <a:solidFill>
                  <a:srgbClr val="FF0000"/>
                </a:solidFill>
                <a:latin typeface="宋体" panose="02010600030101010101" pitchFamily="2" charset="-122"/>
                <a:cs typeface="Times New Roman" panose="02020603050405020304"/>
                <a:sym typeface="+mn-ea"/>
              </a:rPr>
              <a:t>”</a:t>
            </a:r>
            <a:r>
              <a:rPr lang="zh-CN" altLang="zh-CN" sz="2500" b="1" kern="100">
                <a:solidFill>
                  <a:srgbClr val="FF0000"/>
                </a:solidFill>
                <a:latin typeface="宋体" panose="02010600030101010101" pitchFamily="2" charset="-122"/>
                <a:cs typeface="Times New Roman" panose="02020603050405020304"/>
                <a:sym typeface="+mn-ea"/>
              </a:rPr>
              <a:t>。一定要在理解词语本义的基础上判断。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64227" y="583755"/>
            <a:ext cx="9971406" cy="635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742233" y="655518"/>
            <a:ext cx="1309668" cy="418871"/>
          </a:xfrm>
          <a:prstGeom prst="rect">
            <a:avLst/>
          </a:prstGeom>
        </p:spPr>
        <p:txBody>
          <a:bodyPr wrap="none" lIns="64132" tIns="32055" rIns="64132" bIns="32055">
            <a:spAutoFit/>
          </a:bodyPr>
          <a:lstStyle/>
          <a:p>
            <a:pPr defTabSz="641350"/>
            <a:r>
              <a:rPr lang="zh-CN" altLang="zh-CN" sz="2300">
                <a:solidFill>
                  <a:prstClr val="black"/>
                </a:solidFill>
                <a:latin typeface="黑体" panose="02010609060101010101" charset="-122"/>
                <a:ea typeface="黑体" panose="02010609060101010101" charset="-122"/>
              </a:rPr>
              <a:t>汉字书写</a:t>
            </a:r>
          </a:p>
        </p:txBody>
      </p:sp>
      <p:sp>
        <p:nvSpPr>
          <p:cNvPr id="8" name="矩形 7"/>
          <p:cNvSpPr/>
          <p:nvPr/>
        </p:nvSpPr>
        <p:spPr>
          <a:xfrm>
            <a:off x="458149" y="1255854"/>
            <a:ext cx="8495402" cy="4843159"/>
          </a:xfrm>
          <a:prstGeom prst="rect">
            <a:avLst/>
          </a:prstGeom>
        </p:spPr>
        <p:txBody>
          <a:bodyPr wrap="square" lIns="64132" tIns="32055" rIns="64132" bIns="32055">
            <a:spAutoFit/>
          </a:bodyPr>
          <a:lstStyle/>
          <a:p>
            <a:pPr marL="562610" indent="-375285" algn="just" defTabSz="641350">
              <a:lnSpc>
                <a:spcPct val="150000"/>
              </a:lnSpc>
              <a:spcAft>
                <a:spcPct val="0"/>
              </a:spcAft>
            </a:pPr>
            <a:r>
              <a:rPr altLang="zh-CN" sz="2300" b="1" kern="100">
                <a:solidFill>
                  <a:prstClr val="black"/>
                </a:solidFill>
                <a:latin typeface="宋体" panose="02010600030101010101" pitchFamily="2" charset="-122"/>
                <a:cs typeface="Times New Roman" panose="02020603050405020304"/>
              </a:rPr>
              <a:t>1．防止写错字五法</a:t>
            </a:r>
          </a:p>
          <a:p>
            <a:pPr marL="562610" indent="-375285" algn="just" defTabSz="641350">
              <a:lnSpc>
                <a:spcPct val="150000"/>
              </a:lnSpc>
              <a:spcAft>
                <a:spcPct val="0"/>
              </a:spcAft>
            </a:pPr>
            <a:r>
              <a:rPr altLang="zh-CN" sz="2300" b="1" kern="100">
                <a:solidFill>
                  <a:prstClr val="black"/>
                </a:solidFill>
                <a:latin typeface="宋体" panose="02010600030101010101" pitchFamily="2" charset="-122"/>
                <a:cs typeface="Times New Roman" panose="02020603050405020304"/>
              </a:rPr>
              <a:t>(1)分辨形旁，注意字义。</a:t>
            </a:r>
          </a:p>
          <a:p>
            <a:pPr marL="562610" indent="-375285" algn="just" defTabSz="641350">
              <a:lnSpc>
                <a:spcPct val="150000"/>
              </a:lnSpc>
              <a:spcAft>
                <a:spcPct val="0"/>
              </a:spcAft>
            </a:pPr>
            <a:endParaRPr altLang="zh-CN" sz="2300" b="1" kern="100">
              <a:solidFill>
                <a:prstClr val="black"/>
              </a:solidFill>
              <a:latin typeface="宋体" panose="02010600030101010101" pitchFamily="2" charset="-122"/>
              <a:cs typeface="Times New Roman" panose="02020603050405020304"/>
            </a:endParaRPr>
          </a:p>
          <a:p>
            <a:pPr marL="562610" indent="-375285" algn="just" defTabSz="641350">
              <a:lnSpc>
                <a:spcPct val="150000"/>
              </a:lnSpc>
              <a:spcAft>
                <a:spcPct val="0"/>
              </a:spcAft>
            </a:pPr>
            <a:endParaRPr altLang="zh-CN" sz="2300" b="1" kern="100">
              <a:solidFill>
                <a:prstClr val="black"/>
              </a:solidFill>
              <a:latin typeface="宋体" panose="02010600030101010101" pitchFamily="2" charset="-122"/>
              <a:cs typeface="Times New Roman" panose="02020603050405020304"/>
            </a:endParaRPr>
          </a:p>
          <a:p>
            <a:pPr marL="562610" indent="-375285" algn="just" defTabSz="641350">
              <a:lnSpc>
                <a:spcPct val="150000"/>
              </a:lnSpc>
              <a:spcAft>
                <a:spcPct val="0"/>
              </a:spcAft>
            </a:pPr>
            <a:endParaRPr altLang="zh-CN" sz="2300" b="1" kern="100">
              <a:solidFill>
                <a:prstClr val="black"/>
              </a:solidFill>
              <a:latin typeface="宋体" panose="02010600030101010101" pitchFamily="2" charset="-122"/>
              <a:cs typeface="Times New Roman" panose="02020603050405020304"/>
            </a:endParaRPr>
          </a:p>
          <a:p>
            <a:pPr marL="562610" indent="-375285" algn="just" defTabSz="641350">
              <a:lnSpc>
                <a:spcPct val="150000"/>
              </a:lnSpc>
              <a:spcAft>
                <a:spcPct val="0"/>
              </a:spcAft>
            </a:pPr>
            <a:r>
              <a:rPr altLang="zh-CN" sz="2300" b="1" kern="100">
                <a:solidFill>
                  <a:prstClr val="black"/>
                </a:solidFill>
                <a:latin typeface="宋体" panose="02010600030101010101" pitchFamily="2" charset="-122"/>
                <a:cs typeface="Times New Roman" panose="02020603050405020304"/>
              </a:rPr>
              <a:t>(2)看清声旁，分辨形近字。</a:t>
            </a:r>
            <a:endParaRPr altLang="zh-CN" sz="2300" kern="100">
              <a:solidFill>
                <a:prstClr val="black"/>
              </a:solidFill>
              <a:latin typeface="宋体" panose="02010600030101010101" pitchFamily="2" charset="-122"/>
              <a:cs typeface="Times New Roman" panose="02020603050405020304"/>
            </a:endParaRPr>
          </a:p>
          <a:p>
            <a:pPr marL="562610" indent="-375285" algn="just" defTabSz="641350">
              <a:lnSpc>
                <a:spcPct val="150000"/>
              </a:lnSpc>
              <a:spcAft>
                <a:spcPct val="0"/>
              </a:spcAft>
            </a:pPr>
            <a:endParaRPr altLang="zh-CN" sz="2300" kern="100">
              <a:solidFill>
                <a:prstClr val="black"/>
              </a:solidFill>
              <a:latin typeface="宋体" panose="02010600030101010101" pitchFamily="2" charset="-122"/>
              <a:cs typeface="Times New Roman" panose="02020603050405020304"/>
            </a:endParaRPr>
          </a:p>
          <a:p>
            <a:pPr marL="562610" indent="-375285" algn="just" defTabSz="641350">
              <a:lnSpc>
                <a:spcPct val="150000"/>
              </a:lnSpc>
              <a:spcAft>
                <a:spcPct val="0"/>
              </a:spcAft>
            </a:pPr>
            <a:r>
              <a:rPr altLang="zh-CN" sz="2300" b="1" kern="100">
                <a:solidFill>
                  <a:prstClr val="black"/>
                </a:solidFill>
                <a:latin typeface="宋体" panose="02010600030101010101" pitchFamily="2" charset="-122"/>
                <a:cs typeface="Times New Roman" panose="02020603050405020304"/>
              </a:rPr>
              <a:t>(3)分辨字义。</a:t>
            </a:r>
          </a:p>
          <a:p>
            <a:pPr marL="562610" indent="-375285" algn="just" defTabSz="641350">
              <a:lnSpc>
                <a:spcPct val="150000"/>
              </a:lnSpc>
              <a:spcAft>
                <a:spcPct val="0"/>
              </a:spcAft>
            </a:pPr>
            <a:endParaRPr altLang="zh-CN" sz="2300" kern="100">
              <a:solidFill>
                <a:prstClr val="black"/>
              </a:solidFill>
              <a:latin typeface="宋体" panose="02010600030101010101" pitchFamily="2" charset="-122"/>
              <a:cs typeface="Times New Roman" panose="02020603050405020304"/>
            </a:endParaRPr>
          </a:p>
        </p:txBody>
      </p:sp>
      <p:sp>
        <p:nvSpPr>
          <p:cNvPr id="2" name="文本框 1"/>
          <p:cNvSpPr txBox="1"/>
          <p:nvPr/>
        </p:nvSpPr>
        <p:spPr>
          <a:xfrm>
            <a:off x="564480" y="2420786"/>
            <a:ext cx="7967593" cy="1657672"/>
          </a:xfrm>
          <a:prstGeom prst="rect">
            <a:avLst/>
          </a:prstGeom>
          <a:noFill/>
        </p:spPr>
        <p:txBody>
          <a:bodyPr wrap="square" lIns="64132" tIns="32055" rIns="64132" bIns="32055" rtlCol="0">
            <a:spAutoFit/>
          </a:bodyPr>
          <a:lstStyle/>
          <a:p>
            <a:pPr marL="562610" indent="-375285" defTabSz="641350">
              <a:lnSpc>
                <a:spcPct val="150000"/>
              </a:lnSpc>
              <a:spcAft>
                <a:spcPct val="0"/>
              </a:spcAft>
            </a:pPr>
            <a:r>
              <a:rPr lang="en-US" sz="2300" kern="100">
                <a:solidFill>
                  <a:prstClr val="black"/>
                </a:solidFill>
                <a:latin typeface="Arial"/>
                <a:cs typeface="Times New Roman" panose="02020603050405020304"/>
                <a:sym typeface="+mn-ea"/>
              </a:rPr>
              <a:t>   </a:t>
            </a:r>
            <a:r>
              <a:rPr lang="en-US" sz="2300" b="1" kern="100">
                <a:solidFill>
                  <a:srgbClr val="FF0000"/>
                </a:solidFill>
                <a:latin typeface="Arial"/>
                <a:cs typeface="Times New Roman" panose="02020603050405020304"/>
                <a:sym typeface="+mn-ea"/>
              </a:rPr>
              <a:t> </a:t>
            </a:r>
            <a:r>
              <a:rPr altLang="zh-CN" sz="2300" b="1" kern="100">
                <a:solidFill>
                  <a:srgbClr val="FF0000"/>
                </a:solidFill>
                <a:latin typeface="宋体" panose="02010600030101010101" pitchFamily="2" charset="-122"/>
                <a:cs typeface="Times New Roman" panose="02020603050405020304"/>
                <a:sym typeface="+mn-ea"/>
              </a:rPr>
              <a:t>如“贝”多和财物有关，“彳”多和人有关，“饣”多和饮食有关，“纟”多和丝、棉、麻有关，“氵”多和水有关，“衤”多和衣服有关，“月”多和身体有关。</a:t>
            </a:r>
            <a:endParaRPr lang="zh-CN" altLang="zh-CN" sz="2300" b="1" kern="100">
              <a:solidFill>
                <a:srgbClr val="FF0000"/>
              </a:solidFill>
              <a:latin typeface="宋体" panose="02010600030101010101" pitchFamily="2" charset="-122"/>
              <a:cs typeface="Times New Roman" panose="02020603050405020304"/>
              <a:sym typeface="+mn-ea"/>
            </a:endParaRPr>
          </a:p>
        </p:txBody>
      </p:sp>
      <p:sp>
        <p:nvSpPr>
          <p:cNvPr id="5" name="文本框 4"/>
          <p:cNvSpPr txBox="1"/>
          <p:nvPr/>
        </p:nvSpPr>
        <p:spPr>
          <a:xfrm>
            <a:off x="1129352" y="4424487"/>
            <a:ext cx="6654769" cy="453702"/>
          </a:xfrm>
          <a:prstGeom prst="rect">
            <a:avLst/>
          </a:prstGeom>
          <a:noFill/>
        </p:spPr>
        <p:txBody>
          <a:bodyPr wrap="square" lIns="64132" tIns="32055" rIns="64132" bIns="32055" rtlCol="0">
            <a:spAutoFit/>
          </a:bodyPr>
          <a:lstStyle/>
          <a:p>
            <a:pPr defTabSz="641350"/>
            <a:r>
              <a:rPr altLang="zh-CN" sz="2500" b="1" kern="100">
                <a:solidFill>
                  <a:srgbClr val="FF0000"/>
                </a:solidFill>
                <a:latin typeface="宋体" panose="02010600030101010101" pitchFamily="2" charset="-122"/>
                <a:cs typeface="Times New Roman" panose="02020603050405020304"/>
                <a:sym typeface="+mn-ea"/>
              </a:rPr>
              <a:t>如“沧”不要写成“沦”。</a:t>
            </a:r>
            <a:endParaRPr lang="zh-CN" altLang="zh-CN" sz="2500" b="1" kern="100">
              <a:solidFill>
                <a:srgbClr val="FF0000"/>
              </a:solidFill>
              <a:latin typeface="宋体" panose="02010600030101010101" pitchFamily="2" charset="-122"/>
              <a:cs typeface="Times New Roman" panose="02020603050405020304"/>
              <a:sym typeface="+mn-ea"/>
            </a:endParaRPr>
          </a:p>
        </p:txBody>
      </p:sp>
      <p:sp>
        <p:nvSpPr>
          <p:cNvPr id="6" name="文本框 5"/>
          <p:cNvSpPr txBox="1"/>
          <p:nvPr/>
        </p:nvSpPr>
        <p:spPr>
          <a:xfrm>
            <a:off x="1034184" y="5469432"/>
            <a:ext cx="7608576" cy="1232944"/>
          </a:xfrm>
          <a:prstGeom prst="rect">
            <a:avLst/>
          </a:prstGeom>
          <a:noFill/>
        </p:spPr>
        <p:txBody>
          <a:bodyPr wrap="square" lIns="64132" tIns="32055" rIns="64132" bIns="32055" rtlCol="0">
            <a:spAutoFit/>
          </a:bodyPr>
          <a:lstStyle/>
          <a:p>
            <a:pPr defTabSz="641350"/>
            <a:r>
              <a:rPr altLang="zh-CN" sz="2500" b="1" kern="100">
                <a:solidFill>
                  <a:srgbClr val="FF0000"/>
                </a:solidFill>
                <a:latin typeface="宋体" panose="02010600030101010101" pitchFamily="2" charset="-122"/>
                <a:cs typeface="Times New Roman" panose="02020603050405020304"/>
                <a:sym typeface="+mn-ea"/>
              </a:rPr>
              <a:t>分辨形近字意义，如“菅”和“管”；分辨同音字意义，如“抱负”与“报复”。</a:t>
            </a:r>
            <a:endParaRPr altLang="zh-CN" sz="2500" b="1" kern="100">
              <a:solidFill>
                <a:srgbClr val="FF0000"/>
              </a:solidFill>
              <a:latin typeface="宋体" panose="02010600030101010101" pitchFamily="2" charset="-122"/>
              <a:cs typeface="Times New Roman" panose="02020603050405020304"/>
            </a:endParaRPr>
          </a:p>
          <a:p>
            <a:pPr defTabSz="641350"/>
            <a:endParaRPr lang="zh-CN" altLang="zh-CN" sz="2500" b="1" kern="100">
              <a:solidFill>
                <a:srgbClr val="FF0000"/>
              </a:solidFill>
              <a:latin typeface="宋体" panose="02010600030101010101" pitchFamily="2"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4662" y="317502"/>
            <a:ext cx="8256057" cy="4927310"/>
          </a:xfrm>
        </p:spPr>
        <p:txBody>
          <a:bodyPr>
            <a:normAutofit/>
          </a:bodyPr>
          <a:lstStyle/>
          <a:p>
            <a:pPr>
              <a:lnSpc>
                <a:spcPct val="160000"/>
              </a:lnSpc>
            </a:pPr>
            <a:r>
              <a:rPr lang="zh-CN" altLang="en-US" sz="2800" b="1">
                <a:latin typeface="+mn-ea"/>
                <a:ea typeface="+mn-ea"/>
                <a:cs typeface="+mn-ea"/>
              </a:rPr>
              <a:t>(4)记住少数带多数。</a:t>
            </a:r>
            <a:br>
              <a:rPr lang="zh-CN" altLang="en-US" sz="2800" b="1">
                <a:latin typeface="+mn-ea"/>
                <a:ea typeface="+mn-ea"/>
                <a:cs typeface="+mn-ea"/>
              </a:rPr>
            </a:br>
            <a:r>
              <a:rPr lang="zh-CN" altLang="en-US" sz="2800">
                <a:latin typeface="+mn-ea"/>
                <a:ea typeface="+mn-ea"/>
                <a:cs typeface="+mn-ea"/>
              </a:rPr>
              <a:t/>
            </a:r>
            <a:br>
              <a:rPr lang="zh-CN" altLang="en-US" sz="2800">
                <a:latin typeface="+mn-ea"/>
                <a:ea typeface="+mn-ea"/>
                <a:cs typeface="+mn-ea"/>
              </a:rPr>
            </a:br>
            <a:r>
              <a:rPr lang="zh-CN" altLang="en-US" sz="2800">
                <a:latin typeface="+mn-ea"/>
                <a:ea typeface="+mn-ea"/>
                <a:cs typeface="+mn-ea"/>
              </a:rPr>
              <a:t/>
            </a:r>
            <a:br>
              <a:rPr lang="zh-CN" altLang="en-US" sz="2800">
                <a:latin typeface="+mn-ea"/>
                <a:ea typeface="+mn-ea"/>
                <a:cs typeface="+mn-ea"/>
              </a:rPr>
            </a:br>
            <a:r>
              <a:rPr lang="zh-CN" altLang="en-US" sz="2800" b="1">
                <a:latin typeface="+mn-ea"/>
                <a:ea typeface="+mn-ea"/>
                <a:cs typeface="+mn-ea"/>
              </a:rPr>
              <a:t>(5)不随意简化。</a:t>
            </a:r>
            <a:br>
              <a:rPr lang="zh-CN" altLang="en-US" sz="2800" b="1">
                <a:latin typeface="+mn-ea"/>
                <a:ea typeface="+mn-ea"/>
                <a:cs typeface="+mn-ea"/>
              </a:rPr>
            </a:br>
            <a:endParaRPr lang="zh-CN" altLang="en-US" sz="2800">
              <a:latin typeface="+mn-ea"/>
              <a:ea typeface="+mn-ea"/>
              <a:cs typeface="+mn-ea"/>
            </a:endParaRPr>
          </a:p>
        </p:txBody>
      </p:sp>
      <p:sp>
        <p:nvSpPr>
          <p:cNvPr id="3" name="文本框 2"/>
          <p:cNvSpPr txBox="1"/>
          <p:nvPr/>
        </p:nvSpPr>
        <p:spPr>
          <a:xfrm>
            <a:off x="792607" y="2003255"/>
            <a:ext cx="7871587" cy="1699596"/>
          </a:xfrm>
          <a:prstGeom prst="rect">
            <a:avLst/>
          </a:prstGeom>
          <a:noFill/>
        </p:spPr>
        <p:txBody>
          <a:bodyPr wrap="square" lIns="64154" tIns="32067" rIns="64154" bIns="32067" rtlCol="0">
            <a:spAutoFit/>
          </a:bodyPr>
          <a:lstStyle/>
          <a:p>
            <a:pPr defTabSz="641350">
              <a:lnSpc>
                <a:spcPct val="140000"/>
              </a:lnSpc>
            </a:pPr>
            <a:r>
              <a:rPr lang="zh-CN" altLang="en-US" sz="2500" b="1">
                <a:solidFill>
                  <a:srgbClr val="FF0000"/>
                </a:solidFill>
                <a:latin typeface="宋体" panose="02010600030101010101" pitchFamily="2" charset="-122"/>
                <a:cs typeface="+mn-ea"/>
                <a:sym typeface="+mn-ea"/>
              </a:rPr>
              <a:t>“辶”和“廴”，从“廴”的字有“廷、建、延”等，大多数从“辶”。</a:t>
            </a:r>
            <a:r>
              <a:rPr lang="zh-CN" altLang="en-US" sz="2500">
                <a:solidFill>
                  <a:prstClr val="black"/>
                </a:solidFill>
                <a:latin typeface="宋体" panose="02010600030101010101" pitchFamily="2" charset="-122"/>
                <a:cs typeface="+mn-ea"/>
                <a:sym typeface="+mn-ea"/>
              </a:rPr>
              <a:t/>
            </a:r>
            <a:br>
              <a:rPr lang="zh-CN" altLang="en-US" sz="2500">
                <a:solidFill>
                  <a:prstClr val="black"/>
                </a:solidFill>
                <a:latin typeface="宋体" panose="02010600030101010101" pitchFamily="2" charset="-122"/>
                <a:cs typeface="+mn-ea"/>
                <a:sym typeface="+mn-ea"/>
              </a:rPr>
            </a:br>
            <a:endParaRPr lang="zh-CN" altLang="en-US" sz="2500">
              <a:solidFill>
                <a:prstClr val="black"/>
              </a:solidFill>
              <a:latin typeface="宋体" panose="02010600030101010101" pitchFamily="2" charset="-122"/>
              <a:cs typeface="+mn-ea"/>
              <a:sym typeface="+mn-ea"/>
            </a:endParaRPr>
          </a:p>
        </p:txBody>
      </p:sp>
      <p:sp>
        <p:nvSpPr>
          <p:cNvPr id="6" name="文本框 5"/>
          <p:cNvSpPr txBox="1"/>
          <p:nvPr/>
        </p:nvSpPr>
        <p:spPr>
          <a:xfrm>
            <a:off x="798412" y="3935507"/>
            <a:ext cx="7894807" cy="1466493"/>
          </a:xfrm>
          <a:prstGeom prst="rect">
            <a:avLst/>
          </a:prstGeom>
          <a:noFill/>
        </p:spPr>
        <p:txBody>
          <a:bodyPr wrap="square" lIns="64154" tIns="32067" rIns="64154" bIns="32067" rtlCol="0">
            <a:spAutoFit/>
          </a:bodyPr>
          <a:lstStyle/>
          <a:p>
            <a:pPr defTabSz="641350">
              <a:lnSpc>
                <a:spcPct val="180000"/>
              </a:lnSpc>
            </a:pPr>
            <a:r>
              <a:rPr lang="zh-CN" altLang="en-US" sz="2500" b="1">
                <a:solidFill>
                  <a:srgbClr val="FF0000"/>
                </a:solidFill>
                <a:latin typeface="宋体" panose="02010600030101010101" pitchFamily="2" charset="-122"/>
                <a:cs typeface="+mn-ea"/>
                <a:sym typeface="+mn-ea"/>
              </a:rPr>
              <a:t>在平时书写中，要养成良好的书写习惯，不随意对字简化书写，正确规范地书写汉字。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767" y="365324"/>
            <a:ext cx="7886769" cy="6179903"/>
          </a:xfrm>
        </p:spPr>
        <p:txBody>
          <a:bodyPr>
            <a:normAutofit fontScale="90000"/>
          </a:bodyPr>
          <a:lstStyle/>
          <a:p>
            <a:pPr>
              <a:lnSpc>
                <a:spcPct val="130000"/>
              </a:lnSpc>
            </a:pPr>
            <a:r>
              <a:rPr lang="zh-CN" altLang="en-US" sz="2800" b="1">
                <a:latin typeface="+mn-ea"/>
                <a:ea typeface="+mn-ea"/>
                <a:cs typeface="+mn-ea"/>
              </a:rPr>
              <a:t>2．汉字规范书写五法</a:t>
            </a:r>
            <a:r>
              <a:rPr lang="zh-CN" altLang="en-US" sz="2800">
                <a:latin typeface="+mn-ea"/>
                <a:ea typeface="+mn-ea"/>
                <a:cs typeface="+mn-ea"/>
              </a:rPr>
              <a:t/>
            </a:r>
            <a:br>
              <a:rPr lang="zh-CN" altLang="en-US" sz="2800">
                <a:latin typeface="+mn-ea"/>
                <a:ea typeface="+mn-ea"/>
                <a:cs typeface="+mn-ea"/>
              </a:rPr>
            </a:br>
            <a:r>
              <a:rPr lang="zh-CN" altLang="en-US" sz="2800" b="1">
                <a:latin typeface="+mn-ea"/>
                <a:ea typeface="+mn-ea"/>
                <a:cs typeface="+mn-ea"/>
              </a:rPr>
              <a:t>(1)整洁。</a:t>
            </a:r>
            <a:r>
              <a:rPr lang="zh-CN" altLang="en-US" sz="2800">
                <a:latin typeface="+mn-ea"/>
                <a:ea typeface="+mn-ea"/>
                <a:cs typeface="+mn-ea"/>
              </a:rPr>
              <a:t>不要出现一点涂改的痕迹，先在草稿纸上写 </a:t>
            </a:r>
            <a:br>
              <a:rPr lang="zh-CN" altLang="en-US" sz="2800">
                <a:latin typeface="+mn-ea"/>
                <a:ea typeface="+mn-ea"/>
                <a:cs typeface="+mn-ea"/>
              </a:rPr>
            </a:br>
            <a:r>
              <a:rPr lang="zh-CN" altLang="en-US" sz="2800">
                <a:latin typeface="+mn-ea"/>
                <a:ea typeface="+mn-ea"/>
                <a:cs typeface="+mn-ea"/>
              </a:rPr>
              <a:t>   一遍，再往试卷上誊写，确保万无一失。</a:t>
            </a:r>
            <a:br>
              <a:rPr lang="zh-CN" altLang="en-US" sz="2800">
                <a:latin typeface="+mn-ea"/>
                <a:ea typeface="+mn-ea"/>
                <a:cs typeface="+mn-ea"/>
              </a:rPr>
            </a:br>
            <a:r>
              <a:rPr lang="zh-CN" altLang="en-US" sz="2800" b="1">
                <a:latin typeface="+mn-ea"/>
                <a:ea typeface="+mn-ea"/>
                <a:cs typeface="+mn-ea"/>
              </a:rPr>
              <a:t>(2)美观。</a:t>
            </a:r>
            <a:r>
              <a:rPr lang="zh-CN" altLang="en-US" sz="2800">
                <a:latin typeface="+mn-ea"/>
                <a:ea typeface="+mn-ea"/>
                <a:cs typeface="+mn-ea"/>
              </a:rPr>
              <a:t>把每一个字都置于方格的正中央，字号不能</a:t>
            </a:r>
            <a:br>
              <a:rPr lang="zh-CN" altLang="en-US" sz="2800">
                <a:latin typeface="+mn-ea"/>
                <a:ea typeface="+mn-ea"/>
                <a:cs typeface="+mn-ea"/>
              </a:rPr>
            </a:br>
            <a:r>
              <a:rPr lang="zh-CN" altLang="en-US" sz="2800">
                <a:latin typeface="+mn-ea"/>
                <a:ea typeface="+mn-ea"/>
                <a:cs typeface="+mn-ea"/>
              </a:rPr>
              <a:t>   太大也不能太小，约占方格大小的2/3，使得每个字   </a:t>
            </a:r>
            <a:br>
              <a:rPr lang="zh-CN" altLang="en-US" sz="2800">
                <a:latin typeface="+mn-ea"/>
                <a:ea typeface="+mn-ea"/>
                <a:cs typeface="+mn-ea"/>
              </a:rPr>
            </a:br>
            <a:r>
              <a:rPr lang="zh-CN" altLang="en-US" sz="2800">
                <a:latin typeface="+mn-ea"/>
                <a:ea typeface="+mn-ea"/>
                <a:cs typeface="+mn-ea"/>
              </a:rPr>
              <a:t>   从视觉上都疏密得当、重心平稳、结构匀称。</a:t>
            </a:r>
            <a:br>
              <a:rPr lang="zh-CN" altLang="en-US" sz="2800">
                <a:latin typeface="+mn-ea"/>
                <a:ea typeface="+mn-ea"/>
                <a:cs typeface="+mn-ea"/>
              </a:rPr>
            </a:br>
            <a:r>
              <a:rPr lang="zh-CN" altLang="en-US" sz="2800" b="1">
                <a:latin typeface="+mn-ea"/>
                <a:ea typeface="+mn-ea"/>
                <a:cs typeface="+mn-ea"/>
              </a:rPr>
              <a:t>(3)注意标点。</a:t>
            </a:r>
            <a:r>
              <a:rPr lang="zh-CN" altLang="en-US" sz="2800">
                <a:latin typeface="+mn-ea"/>
                <a:ea typeface="+mn-ea"/>
                <a:cs typeface="+mn-ea"/>
              </a:rPr>
              <a:t>如果书写的是语句，要考虑标点符号的</a:t>
            </a:r>
            <a:br>
              <a:rPr lang="zh-CN" altLang="en-US" sz="2800">
                <a:latin typeface="+mn-ea"/>
                <a:ea typeface="+mn-ea"/>
                <a:cs typeface="+mn-ea"/>
              </a:rPr>
            </a:br>
            <a:r>
              <a:rPr lang="zh-CN" altLang="en-US" sz="2800">
                <a:latin typeface="+mn-ea"/>
                <a:ea typeface="+mn-ea"/>
                <a:cs typeface="+mn-ea"/>
              </a:rPr>
              <a:t>   占格。</a:t>
            </a:r>
            <a:br>
              <a:rPr lang="zh-CN" altLang="en-US" sz="2800">
                <a:latin typeface="+mn-ea"/>
                <a:ea typeface="+mn-ea"/>
                <a:cs typeface="+mn-ea"/>
              </a:rPr>
            </a:br>
            <a:r>
              <a:rPr lang="zh-CN" altLang="en-US" sz="2800" b="1">
                <a:latin typeface="+mn-ea"/>
                <a:ea typeface="+mn-ea"/>
                <a:cs typeface="+mn-ea"/>
              </a:rPr>
              <a:t>(4)标准。</a:t>
            </a:r>
            <a:r>
              <a:rPr lang="zh-CN" altLang="en-US" sz="2800">
                <a:latin typeface="+mn-ea"/>
                <a:ea typeface="+mn-ea"/>
                <a:cs typeface="+mn-ea"/>
              </a:rPr>
              <a:t>不写连笔字，要一笔一画、横平竖直地写。</a:t>
            </a:r>
            <a:br>
              <a:rPr lang="zh-CN" altLang="en-US" sz="2800">
                <a:latin typeface="+mn-ea"/>
                <a:ea typeface="+mn-ea"/>
                <a:cs typeface="+mn-ea"/>
              </a:rPr>
            </a:br>
            <a:r>
              <a:rPr lang="zh-CN" altLang="en-US" sz="2800" b="1">
                <a:latin typeface="+mn-ea"/>
                <a:ea typeface="+mn-ea"/>
                <a:cs typeface="+mn-ea"/>
              </a:rPr>
              <a:t>(5)细心。</a:t>
            </a:r>
            <a:r>
              <a:rPr lang="zh-CN" altLang="en-US" sz="2800">
                <a:latin typeface="+mn-ea"/>
                <a:ea typeface="+mn-ea"/>
                <a:cs typeface="+mn-ea"/>
              </a:rPr>
              <a:t>要谨慎运笔，不要漏写、多写、错写。</a:t>
            </a:r>
            <a:br>
              <a:rPr lang="zh-CN" altLang="en-US" sz="2800">
                <a:latin typeface="+mn-ea"/>
                <a:ea typeface="+mn-ea"/>
                <a:cs typeface="+mn-ea"/>
              </a:rPr>
            </a:br>
            <a:r>
              <a:rPr lang="zh-CN" altLang="en-US" sz="2800" b="1">
                <a:latin typeface="+mn-ea"/>
                <a:ea typeface="+mn-ea"/>
                <a:cs typeface="+mn-ea"/>
              </a:rPr>
              <a:t>(6)严肃。</a:t>
            </a:r>
            <a:r>
              <a:rPr lang="zh-CN" altLang="en-US" sz="2800">
                <a:latin typeface="+mn-ea"/>
                <a:ea typeface="+mn-ea"/>
                <a:cs typeface="+mn-ea"/>
              </a:rPr>
              <a:t>要养成严肃认真的书写态度，平时要有计划</a:t>
            </a:r>
            <a:br>
              <a:rPr lang="zh-CN" altLang="en-US" sz="2800">
                <a:latin typeface="+mn-ea"/>
                <a:ea typeface="+mn-ea"/>
                <a:cs typeface="+mn-ea"/>
              </a:rPr>
            </a:br>
            <a:r>
              <a:rPr lang="zh-CN" altLang="en-US" sz="2800">
                <a:latin typeface="+mn-ea"/>
                <a:ea typeface="+mn-ea"/>
                <a:cs typeface="+mn-ea"/>
              </a:rPr>
              <a:t>   地、持之以恒地练习。</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598"/>
          <p:cNvPicPr>
            <a:picLocks noChangeAspect="1"/>
          </p:cNvPicPr>
          <p:nvPr/>
        </p:nvPicPr>
        <p:blipFill>
          <a:blip r:embed="rId3"/>
          <a:stretch>
            <a:fillRect/>
          </a:stretch>
        </p:blipFill>
        <p:spPr>
          <a:xfrm>
            <a:off x="848425" y="445217"/>
            <a:ext cx="1104291" cy="517113"/>
          </a:xfrm>
          <a:prstGeom prst="rect">
            <a:avLst/>
          </a:prstGeom>
          <a:noFill/>
          <a:ln w="9525">
            <a:noFill/>
          </a:ln>
        </p:spPr>
      </p:pic>
      <p:pic>
        <p:nvPicPr>
          <p:cNvPr id="3" name="图片 -2147482597"/>
          <p:cNvPicPr>
            <a:picLocks noChangeAspect="1"/>
          </p:cNvPicPr>
          <p:nvPr/>
        </p:nvPicPr>
        <p:blipFill>
          <a:blip r:embed="rId4"/>
          <a:stretch>
            <a:fillRect/>
          </a:stretch>
        </p:blipFill>
        <p:spPr>
          <a:xfrm flipV="1">
            <a:off x="1952715" y="879271"/>
            <a:ext cx="5528598" cy="53587"/>
          </a:xfrm>
          <a:prstGeom prst="rect">
            <a:avLst/>
          </a:prstGeom>
          <a:noFill/>
          <a:ln w="9525">
            <a:noFill/>
          </a:ln>
        </p:spPr>
      </p:pic>
      <p:sp>
        <p:nvSpPr>
          <p:cNvPr id="4" name="文本框 3"/>
          <p:cNvSpPr txBox="1"/>
          <p:nvPr/>
        </p:nvSpPr>
        <p:spPr>
          <a:xfrm>
            <a:off x="2215279" y="445217"/>
            <a:ext cx="2265738" cy="453702"/>
          </a:xfrm>
          <a:prstGeom prst="rect">
            <a:avLst/>
          </a:prstGeom>
          <a:noFill/>
        </p:spPr>
        <p:txBody>
          <a:bodyPr wrap="square" lIns="64205" tIns="32096" rIns="64205" bIns="32096" rtlCol="0">
            <a:spAutoFit/>
          </a:bodyPr>
          <a:lstStyle/>
          <a:p>
            <a:pPr defTabSz="641985"/>
            <a:r>
              <a:rPr lang="zh-CN" altLang="en-US" sz="2500" b="1">
                <a:solidFill>
                  <a:prstClr val="black"/>
                </a:solidFill>
              </a:rPr>
              <a:t>书法欣赏</a:t>
            </a:r>
          </a:p>
        </p:txBody>
      </p:sp>
      <p:sp>
        <p:nvSpPr>
          <p:cNvPr id="100" name="文本框 99"/>
          <p:cNvSpPr txBox="1"/>
          <p:nvPr/>
        </p:nvSpPr>
        <p:spPr>
          <a:xfrm>
            <a:off x="480061" y="1090970"/>
            <a:ext cx="7876499" cy="1440689"/>
          </a:xfrm>
          <a:prstGeom prst="rect">
            <a:avLst/>
          </a:prstGeom>
          <a:noFill/>
          <a:ln w="9525">
            <a:noFill/>
          </a:ln>
        </p:spPr>
        <p:txBody>
          <a:bodyPr wrap="square" lIns="64205" tIns="32096" rIns="64205" bIns="32096">
            <a:spAutoFit/>
          </a:bodyPr>
          <a:lstStyle/>
          <a:p>
            <a:pPr indent="213995" defTabSz="641985">
              <a:lnSpc>
                <a:spcPct val="140000"/>
              </a:lnSpc>
            </a:pPr>
            <a:r>
              <a:rPr lang="en-US" altLang="zh-CN" sz="2300">
                <a:solidFill>
                  <a:prstClr val="black"/>
                </a:solidFill>
                <a:latin typeface="宋体" panose="02010600030101010101" pitchFamily="2" charset="-122"/>
              </a:rPr>
              <a:t>  </a:t>
            </a:r>
            <a:r>
              <a:rPr lang="zh-CN" altLang="en-US" sz="2300">
                <a:solidFill>
                  <a:prstClr val="black"/>
                </a:solidFill>
                <a:latin typeface="宋体" panose="02010600030101010101" pitchFamily="2" charset="-122"/>
              </a:rPr>
              <a:t>解答书法欣赏题</a:t>
            </a:r>
            <a:r>
              <a:rPr lang="zh-CN" altLang="en-US" sz="2300" b="1">
                <a:solidFill>
                  <a:prstClr val="black"/>
                </a:solidFill>
                <a:latin typeface="宋体" panose="02010600030101010101" pitchFamily="2" charset="-122"/>
              </a:rPr>
              <a:t>，</a:t>
            </a:r>
            <a:r>
              <a:rPr lang="zh-CN" altLang="en-US" sz="2300">
                <a:solidFill>
                  <a:prstClr val="black"/>
                </a:solidFill>
                <a:latin typeface="宋体" panose="02010600030101010101" pitchFamily="2" charset="-122"/>
              </a:rPr>
              <a:t>功夫在平时。在日常学习中应掌握各种书法字体的特点</a:t>
            </a:r>
            <a:r>
              <a:rPr lang="zh-CN" altLang="en-US" sz="2300" b="1">
                <a:solidFill>
                  <a:prstClr val="black"/>
                </a:solidFill>
                <a:latin typeface="宋体" panose="02010600030101010101" pitchFamily="2" charset="-122"/>
              </a:rPr>
              <a:t>，</a:t>
            </a:r>
            <a:r>
              <a:rPr lang="zh-CN" altLang="en-US" sz="2300">
                <a:solidFill>
                  <a:prstClr val="black"/>
                </a:solidFill>
                <a:latin typeface="宋体" panose="02010600030101010101" pitchFamily="2" charset="-122"/>
              </a:rPr>
              <a:t>并对不同字体的样貌有所了解。</a:t>
            </a:r>
          </a:p>
          <a:p>
            <a:pPr indent="213995" defTabSz="641985"/>
            <a:r>
              <a:rPr lang="zh-CN" altLang="en-US" sz="2300">
                <a:solidFill>
                  <a:prstClr val="black"/>
                </a:solidFill>
                <a:latin typeface="宋体" panose="02010600030101010101" pitchFamily="2" charset="-122"/>
              </a:rPr>
              <a:t>                  </a:t>
            </a:r>
            <a:r>
              <a:rPr lang="zh-CN" altLang="en-US" sz="2500" b="1">
                <a:solidFill>
                  <a:prstClr val="black"/>
                </a:solidFill>
                <a:latin typeface="宋体" panose="02010600030101010101" pitchFamily="2" charset="-122"/>
              </a:rPr>
              <a:t>书法五体及其特点</a:t>
            </a:r>
          </a:p>
        </p:txBody>
      </p:sp>
      <p:graphicFrame>
        <p:nvGraphicFramePr>
          <p:cNvPr id="5" name="表格 4"/>
          <p:cNvGraphicFramePr>
            <a:graphicFrameLocks noGrp="1"/>
          </p:cNvGraphicFramePr>
          <p:nvPr>
            <p:custDataLst>
              <p:tags r:id="rId1"/>
            </p:custDataLst>
          </p:nvPr>
        </p:nvGraphicFramePr>
        <p:xfrm>
          <a:off x="514861" y="2609456"/>
          <a:ext cx="8185058" cy="3742148"/>
        </p:xfrm>
        <a:graphic>
          <a:graphicData uri="http://schemas.openxmlformats.org/drawingml/2006/table">
            <a:tbl>
              <a:tblPr firstRow="1" bandRow="1">
                <a:tableStyleId>{5940675A-B579-460E-94D1-54222C63F5DA}</a:tableStyleId>
              </a:tblPr>
              <a:tblGrid>
                <a:gridCol w="1737483"/>
                <a:gridCol w="3958567"/>
                <a:gridCol w="2489008"/>
              </a:tblGrid>
              <a:tr h="387165">
                <a:tc>
                  <a:txBody>
                    <a:bodyPr/>
                    <a:lstStyle/>
                    <a:p>
                      <a:pPr indent="0" algn="ctr">
                        <a:lnSpc>
                          <a:spcPct val="90000"/>
                        </a:lnSpc>
                        <a:buNone/>
                      </a:pPr>
                      <a:r>
                        <a:rPr lang="en-US" sz="2500" b="1">
                          <a:latin typeface="+mn-ea"/>
                          <a:cs typeface="Arial Black" panose="020B0A04020102020204" charset="0"/>
                        </a:rPr>
                        <a:t>书体</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500" b="1">
                          <a:latin typeface="+mn-ea"/>
                          <a:cs typeface="Arial Black" panose="020B0A04020102020204" charset="0"/>
                        </a:rPr>
                        <a:t>特点</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500" b="1">
                          <a:latin typeface="+mn-ea"/>
                          <a:cs typeface="Arial Black" panose="020B0A04020102020204" charset="0"/>
                        </a:rPr>
                        <a:t>示例</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7268">
                <a:tc>
                  <a:txBody>
                    <a:bodyPr/>
                    <a:lstStyle/>
                    <a:p>
                      <a:pPr indent="0" algn="ctr">
                        <a:lnSpc>
                          <a:spcPct val="90000"/>
                        </a:lnSpc>
                        <a:buNone/>
                      </a:pPr>
                      <a:r>
                        <a:rPr lang="en-US" sz="2500" b="1">
                          <a:latin typeface="+mn-ea"/>
                          <a:cs typeface="Arial Black" panose="020B0A04020102020204" charset="0"/>
                        </a:rPr>
                        <a:t>篆书</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90000"/>
                        </a:lnSpc>
                        <a:buNone/>
                      </a:pPr>
                      <a:r>
                        <a:rPr lang="en-US" sz="2500" b="0">
                          <a:latin typeface="+mn-ea"/>
                          <a:cs typeface="Arial Black" panose="020B0A04020102020204" charset="0"/>
                        </a:rPr>
                        <a:t>笔画瘦劲挺拔，线条纤细、圆润、流畅，字体呈长方形、均匀齐整、大小划一</a:t>
                      </a:r>
                      <a:endParaRPr lang="en-US" altLang="en-US" sz="2500" b="0">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90000"/>
                        </a:lnSpc>
                        <a:buNone/>
                      </a:pP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7715">
                <a:tc>
                  <a:txBody>
                    <a:bodyPr/>
                    <a:lstStyle/>
                    <a:p>
                      <a:pPr indent="0" algn="ctr">
                        <a:lnSpc>
                          <a:spcPct val="90000"/>
                        </a:lnSpc>
                        <a:buNone/>
                      </a:pPr>
                      <a:r>
                        <a:rPr lang="en-US" sz="2500" b="1">
                          <a:latin typeface="+mn-ea"/>
                          <a:cs typeface="Arial Black" panose="020B0A04020102020204" charset="0"/>
                        </a:rPr>
                        <a:t>隶书</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90000"/>
                        </a:lnSpc>
                        <a:buNone/>
                      </a:pPr>
                      <a:r>
                        <a:rPr lang="en-US" sz="2500" b="0">
                          <a:latin typeface="+mn-ea"/>
                          <a:cs typeface="+mn-ea"/>
                        </a:rPr>
                        <a:t>字形多呈宽扁，横画长而竖画短，讲究“蚕头燕尾”“一波三折”，古朴典雅</a:t>
                      </a:r>
                      <a:endParaRPr lang="en-US" altLang="en-US" sz="2500" b="0">
                        <a:latin typeface="+mn-ea"/>
                        <a:cs typeface="+mn-ea"/>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90000"/>
                        </a:lnSpc>
                        <a:buNone/>
                      </a:pP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6" name="图片 5"/>
          <p:cNvPicPr/>
          <p:nvPr/>
        </p:nvPicPr>
        <p:blipFill>
          <a:blip r:embed="rId5"/>
          <a:stretch>
            <a:fillRect/>
          </a:stretch>
        </p:blipFill>
        <p:spPr>
          <a:xfrm>
            <a:off x="6622173" y="3605948"/>
            <a:ext cx="1650854" cy="469778"/>
          </a:xfrm>
          <a:prstGeom prst="rect">
            <a:avLst/>
          </a:prstGeom>
          <a:noFill/>
          <a:ln w="9525">
            <a:noFill/>
          </a:ln>
        </p:spPr>
      </p:pic>
      <p:pic>
        <p:nvPicPr>
          <p:cNvPr id="7" name="图片 6"/>
          <p:cNvPicPr/>
          <p:nvPr/>
        </p:nvPicPr>
        <p:blipFill>
          <a:blip r:embed="rId6"/>
          <a:stretch>
            <a:fillRect/>
          </a:stretch>
        </p:blipFill>
        <p:spPr>
          <a:xfrm>
            <a:off x="6622171" y="5256423"/>
            <a:ext cx="1609326" cy="47960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645695" y="1004977"/>
          <a:ext cx="7827827" cy="5418076"/>
        </p:xfrm>
        <a:graphic>
          <a:graphicData uri="http://schemas.openxmlformats.org/drawingml/2006/table">
            <a:tbl>
              <a:tblPr firstRow="1" bandRow="1">
                <a:tableStyleId>{5940675A-B579-460E-94D1-54222C63F5DA}</a:tableStyleId>
              </a:tblPr>
              <a:tblGrid>
                <a:gridCol w="1348994"/>
                <a:gridCol w="3970624"/>
                <a:gridCol w="2508209"/>
              </a:tblGrid>
              <a:tr h="1539282">
                <a:tc>
                  <a:txBody>
                    <a:bodyPr/>
                    <a:lstStyle/>
                    <a:p>
                      <a:pPr indent="0" algn="ctr">
                        <a:buNone/>
                      </a:pPr>
                      <a:r>
                        <a:rPr lang="en-US" sz="2500" b="1">
                          <a:latin typeface="宋体" panose="02010600030101010101" pitchFamily="2" charset="-122"/>
                          <a:ea typeface="宋体" panose="02010600030101010101" pitchFamily="2" charset="-122"/>
                          <a:cs typeface="Arial Black" panose="020B0A04020102020204" charset="0"/>
                        </a:rPr>
                        <a:t>草书</a:t>
                      </a:r>
                      <a:endParaRPr lang="en-US" altLang="en-US" sz="2500" b="1">
                        <a:latin typeface="宋体" panose="02010600030101010101" pitchFamily="2" charset="-122"/>
                        <a:ea typeface="宋体" panose="02010600030101010101" pitchFamily="2" charset="-122"/>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2500" b="0">
                          <a:latin typeface="宋体" panose="02010600030101010101" pitchFamily="2" charset="-122"/>
                          <a:ea typeface="宋体" panose="02010600030101010101" pitchFamily="2" charset="-122"/>
                          <a:cs typeface="Arial Black" panose="020B0A04020102020204" charset="0"/>
                        </a:rPr>
                        <a:t>结构简省、笔画连绵、自由飘逸、龙飞凤舞</a:t>
                      </a:r>
                      <a:endParaRPr lang="en-US" altLang="en-US" sz="2500" b="0">
                        <a:latin typeface="宋体" panose="02010600030101010101" pitchFamily="2" charset="-122"/>
                        <a:ea typeface="宋体" panose="02010600030101010101" pitchFamily="2" charset="-122"/>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500" b="1">
                        <a:latin typeface="宋体" panose="02010600030101010101" pitchFamily="2" charset="-122"/>
                        <a:ea typeface="宋体" panose="02010600030101010101" pitchFamily="2" charset="-122"/>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34341">
                <a:tc>
                  <a:txBody>
                    <a:bodyPr/>
                    <a:lstStyle/>
                    <a:p>
                      <a:pPr indent="0" algn="ctr">
                        <a:buNone/>
                      </a:pPr>
                      <a:r>
                        <a:rPr lang="en-US" sz="2500" b="1">
                          <a:latin typeface="宋体" panose="02010600030101010101" pitchFamily="2" charset="-122"/>
                          <a:ea typeface="宋体" panose="02010600030101010101" pitchFamily="2" charset="-122"/>
                          <a:cs typeface="Arial Black" panose="020B0A04020102020204" charset="0"/>
                        </a:rPr>
                        <a:t>楷书</a:t>
                      </a:r>
                      <a:endParaRPr lang="en-US" altLang="en-US" sz="2500" b="1">
                        <a:latin typeface="宋体" panose="02010600030101010101" pitchFamily="2" charset="-122"/>
                        <a:ea typeface="宋体" panose="02010600030101010101" pitchFamily="2" charset="-122"/>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2500" b="0">
                          <a:latin typeface="宋体" panose="02010600030101010101" pitchFamily="2" charset="-122"/>
                          <a:ea typeface="宋体" panose="02010600030101010101" pitchFamily="2" charset="-122"/>
                          <a:cs typeface="Arial Black" panose="020B0A04020102020204" charset="0"/>
                        </a:rPr>
                        <a:t>形体方正</a:t>
                      </a:r>
                      <a:r>
                        <a:rPr lang="en-US" sz="2500" b="1">
                          <a:latin typeface="宋体" panose="02010600030101010101" pitchFamily="2" charset="-122"/>
                          <a:ea typeface="宋体" panose="02010600030101010101" pitchFamily="2" charset="-122"/>
                          <a:cs typeface="Arial Black" panose="020B0A04020102020204" charset="0"/>
                        </a:rPr>
                        <a:t>，</a:t>
                      </a:r>
                      <a:r>
                        <a:rPr lang="en-US" sz="2500" b="0">
                          <a:latin typeface="宋体" panose="02010600030101010101" pitchFamily="2" charset="-122"/>
                          <a:ea typeface="宋体" panose="02010600030101010101" pitchFamily="2" charset="-122"/>
                          <a:cs typeface="Arial Black" panose="020B0A04020102020204" charset="0"/>
                        </a:rPr>
                        <a:t>笔画平直、刚健、坚劲</a:t>
                      </a:r>
                      <a:endParaRPr lang="en-US" altLang="en-US" sz="2500" b="0">
                        <a:latin typeface="宋体" panose="02010600030101010101" pitchFamily="2" charset="-122"/>
                        <a:ea typeface="宋体" panose="02010600030101010101" pitchFamily="2" charset="-122"/>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500" b="1">
                        <a:latin typeface="宋体" panose="02010600030101010101" pitchFamily="2" charset="-122"/>
                        <a:ea typeface="宋体" panose="02010600030101010101" pitchFamily="2" charset="-122"/>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53">
                <a:tc>
                  <a:txBody>
                    <a:bodyPr/>
                    <a:lstStyle/>
                    <a:p>
                      <a:pPr indent="0" algn="ctr">
                        <a:buNone/>
                      </a:pPr>
                      <a:r>
                        <a:rPr lang="en-US" sz="2500" b="1">
                          <a:latin typeface="宋体" panose="02010600030101010101" pitchFamily="2" charset="-122"/>
                          <a:ea typeface="宋体" panose="02010600030101010101" pitchFamily="2" charset="-122"/>
                          <a:cs typeface="Arial Black" panose="020B0A04020102020204" charset="0"/>
                        </a:rPr>
                        <a:t>行书</a:t>
                      </a:r>
                      <a:endParaRPr lang="en-US" altLang="en-US" sz="2500" b="1">
                        <a:latin typeface="宋体" panose="02010600030101010101" pitchFamily="2" charset="-122"/>
                        <a:ea typeface="宋体" panose="02010600030101010101" pitchFamily="2" charset="-122"/>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2500" b="0">
                          <a:latin typeface="宋体" panose="02010600030101010101" pitchFamily="2" charset="-122"/>
                          <a:ea typeface="宋体" panose="02010600030101010101" pitchFamily="2" charset="-122"/>
                          <a:cs typeface="Arial Black" panose="020B0A04020102020204" charset="0"/>
                        </a:rPr>
                        <a:t>用笔细腻、结构多变</a:t>
                      </a:r>
                      <a:r>
                        <a:rPr lang="en-US" sz="2500" b="1">
                          <a:latin typeface="宋体" panose="02010600030101010101" pitchFamily="2" charset="-122"/>
                          <a:ea typeface="宋体" panose="02010600030101010101" pitchFamily="2" charset="-122"/>
                          <a:cs typeface="Arial Black" panose="020B0A04020102020204" charset="0"/>
                        </a:rPr>
                        <a:t>，</a:t>
                      </a:r>
                      <a:r>
                        <a:rPr lang="en-US" sz="2500" b="0">
                          <a:latin typeface="宋体" panose="02010600030101010101" pitchFamily="2" charset="-122"/>
                          <a:ea typeface="宋体" panose="02010600030101010101" pitchFamily="2" charset="-122"/>
                          <a:cs typeface="Arial Black" panose="020B0A04020102020204" charset="0"/>
                        </a:rPr>
                        <a:t>笔画相互牵连、舒展、流畅</a:t>
                      </a:r>
                      <a:r>
                        <a:rPr lang="en-US" sz="2500" b="1">
                          <a:latin typeface="宋体" panose="02010600030101010101" pitchFamily="2" charset="-122"/>
                          <a:ea typeface="宋体" panose="02010600030101010101" pitchFamily="2" charset="-122"/>
                          <a:cs typeface="Arial Black" panose="020B0A04020102020204" charset="0"/>
                        </a:rPr>
                        <a:t>，</a:t>
                      </a:r>
                      <a:r>
                        <a:rPr lang="en-US" sz="2500" b="0">
                          <a:latin typeface="宋体" panose="02010600030101010101" pitchFamily="2" charset="-122"/>
                          <a:ea typeface="宋体" panose="02010600030101010101" pitchFamily="2" charset="-122"/>
                          <a:cs typeface="Arial Black" panose="020B0A04020102020204" charset="0"/>
                        </a:rPr>
                        <a:t>刚健而秀美</a:t>
                      </a:r>
                      <a:r>
                        <a:rPr lang="en-US" sz="2500" b="1">
                          <a:latin typeface="宋体" panose="02010600030101010101" pitchFamily="2" charset="-122"/>
                          <a:ea typeface="宋体" panose="02010600030101010101" pitchFamily="2" charset="-122"/>
                          <a:cs typeface="Arial Black" panose="020B0A04020102020204" charset="0"/>
                        </a:rPr>
                        <a:t>，</a:t>
                      </a:r>
                      <a:r>
                        <a:rPr lang="en-US" sz="2500" b="0">
                          <a:latin typeface="宋体" panose="02010600030101010101" pitchFamily="2" charset="-122"/>
                          <a:ea typeface="宋体" panose="02010600030101010101" pitchFamily="2" charset="-122"/>
                          <a:cs typeface="Arial Black" panose="020B0A04020102020204" charset="0"/>
                        </a:rPr>
                        <a:t>朴素而精巧</a:t>
                      </a:r>
                      <a:r>
                        <a:rPr lang="en-US" sz="2500" b="1">
                          <a:latin typeface="宋体" panose="02010600030101010101" pitchFamily="2" charset="-122"/>
                          <a:ea typeface="宋体" panose="02010600030101010101" pitchFamily="2" charset="-122"/>
                          <a:cs typeface="Arial Black" panose="020B0A04020102020204" charset="0"/>
                        </a:rPr>
                        <a:t>，</a:t>
                      </a:r>
                      <a:r>
                        <a:rPr lang="en-US" sz="2500" b="0">
                          <a:latin typeface="宋体" panose="02010600030101010101" pitchFamily="2" charset="-122"/>
                          <a:ea typeface="宋体" panose="02010600030101010101" pitchFamily="2" charset="-122"/>
                          <a:cs typeface="Arial Black" panose="020B0A04020102020204" charset="0"/>
                        </a:rPr>
                        <a:t>飘逸而端庄</a:t>
                      </a:r>
                      <a:endParaRPr lang="en-US" altLang="en-US" sz="2500" b="0">
                        <a:latin typeface="宋体" panose="02010600030101010101" pitchFamily="2" charset="-122"/>
                        <a:ea typeface="宋体" panose="02010600030101010101" pitchFamily="2" charset="-122"/>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500" b="1">
                        <a:latin typeface="宋体" panose="02010600030101010101" pitchFamily="2" charset="-122"/>
                        <a:ea typeface="宋体" panose="02010600030101010101" pitchFamily="2" charset="-122"/>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
          <p:cNvPicPr/>
          <p:nvPr/>
        </p:nvPicPr>
        <p:blipFill>
          <a:blip r:embed="rId3"/>
          <a:stretch>
            <a:fillRect/>
          </a:stretch>
        </p:blipFill>
        <p:spPr>
          <a:xfrm>
            <a:off x="6343086" y="1535264"/>
            <a:ext cx="1399899" cy="376001"/>
          </a:xfrm>
          <a:prstGeom prst="rect">
            <a:avLst/>
          </a:prstGeom>
          <a:noFill/>
          <a:ln w="9525">
            <a:noFill/>
          </a:ln>
        </p:spPr>
      </p:pic>
      <p:pic>
        <p:nvPicPr>
          <p:cNvPr id="4" name="图片 3"/>
          <p:cNvPicPr/>
          <p:nvPr/>
        </p:nvPicPr>
        <p:blipFill>
          <a:blip r:embed="rId4"/>
          <a:stretch>
            <a:fillRect/>
          </a:stretch>
        </p:blipFill>
        <p:spPr>
          <a:xfrm>
            <a:off x="6343085" y="3070080"/>
            <a:ext cx="1399453" cy="404134"/>
          </a:xfrm>
          <a:prstGeom prst="rect">
            <a:avLst/>
          </a:prstGeom>
          <a:noFill/>
          <a:ln w="9525">
            <a:noFill/>
          </a:ln>
        </p:spPr>
      </p:pic>
      <p:pic>
        <p:nvPicPr>
          <p:cNvPr id="5" name="图片 4"/>
          <p:cNvPicPr/>
          <p:nvPr/>
        </p:nvPicPr>
        <p:blipFill>
          <a:blip r:embed="rId5"/>
          <a:stretch>
            <a:fillRect/>
          </a:stretch>
        </p:blipFill>
        <p:spPr>
          <a:xfrm>
            <a:off x="6426141" y="5109059"/>
            <a:ext cx="1410616" cy="478263"/>
          </a:xfrm>
          <a:prstGeom prst="rect">
            <a:avLst/>
          </a:prstGeom>
          <a:noFill/>
          <a:ln w="9525">
            <a:noFill/>
          </a:ln>
        </p:spPr>
      </p:pic>
      <p:graphicFrame>
        <p:nvGraphicFramePr>
          <p:cNvPr id="6" name="表格 5"/>
          <p:cNvGraphicFramePr>
            <a:graphicFrameLocks noGrp="1"/>
          </p:cNvGraphicFramePr>
          <p:nvPr/>
        </p:nvGraphicFramePr>
        <p:xfrm>
          <a:off x="645250" y="565788"/>
          <a:ext cx="7828273" cy="438966"/>
        </p:xfrm>
        <a:graphic>
          <a:graphicData uri="http://schemas.openxmlformats.org/drawingml/2006/table">
            <a:tbl>
              <a:tblPr firstRow="1" bandRow="1">
                <a:tableStyleId>{5940675A-B579-460E-94D1-54222C63F5DA}</a:tableStyleId>
              </a:tblPr>
              <a:tblGrid>
                <a:gridCol w="1348994"/>
                <a:gridCol w="3990718"/>
                <a:gridCol w="2488561"/>
              </a:tblGrid>
              <a:tr h="438966">
                <a:tc>
                  <a:txBody>
                    <a:bodyPr/>
                    <a:lstStyle/>
                    <a:p>
                      <a:pPr indent="0" algn="ctr">
                        <a:lnSpc>
                          <a:spcPct val="90000"/>
                        </a:lnSpc>
                        <a:buNone/>
                      </a:pPr>
                      <a:r>
                        <a:rPr lang="en-US" sz="2500" b="1">
                          <a:latin typeface="+mn-ea"/>
                          <a:cs typeface="Arial Black" panose="020B0A04020102020204" charset="0"/>
                        </a:rPr>
                        <a:t>书体</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500" b="1">
                          <a:latin typeface="+mn-ea"/>
                          <a:cs typeface="Arial Black" panose="020B0A04020102020204" charset="0"/>
                        </a:rPr>
                        <a:t>特点</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500" b="1">
                          <a:latin typeface="+mn-ea"/>
                          <a:cs typeface="Arial Black" panose="020B0A04020102020204" charset="0"/>
                        </a:rPr>
                        <a:t>示例</a:t>
                      </a:r>
                      <a:endParaRPr lang="en-US" altLang="en-US" sz="25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7141943" y="190234"/>
            <a:ext cx="1216372" cy="323754"/>
          </a:xfrm>
          <a:prstGeom prst="rect">
            <a:avLst/>
          </a:prstGeom>
          <a:noFill/>
        </p:spPr>
        <p:txBody>
          <a:bodyPr wrap="square" lIns="64298" tIns="32148" rIns="64298" bIns="32148" rtlCol="0">
            <a:spAutoFit/>
          </a:bodyPr>
          <a:lstStyle/>
          <a:p>
            <a:pPr defTabSz="643255"/>
            <a:r>
              <a:rPr lang="en-US" altLang="zh-CN" sz="1700">
                <a:solidFill>
                  <a:prstClr val="black"/>
                </a:solidFill>
              </a:rPr>
              <a:t>       </a:t>
            </a:r>
            <a:r>
              <a:rPr lang="zh-CN" altLang="en-US" sz="1700">
                <a:solidFill>
                  <a:prstClr val="black"/>
                </a:solidFill>
              </a:rPr>
              <a:t>续表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句子</a:t>
            </a:r>
          </a:p>
        </p:txBody>
      </p:sp>
      <p:sp>
        <p:nvSpPr>
          <p:cNvPr id="3" name="内容占位符 2"/>
          <p:cNvSpPr>
            <a:spLocks noGrp="1"/>
          </p:cNvSpPr>
          <p:nvPr>
            <p:ph idx="1"/>
          </p:nvPr>
        </p:nvSpPr>
        <p:spPr/>
        <p:txBody>
          <a:bodyPr/>
          <a:lstStyle/>
          <a:p>
            <a:r>
              <a:rPr lang="zh-CN" altLang="en-US"/>
              <a:t>中考句子考察点：</a:t>
            </a:r>
            <a:endParaRPr lang="en-US" altLang="zh-CN"/>
          </a:p>
          <a:p>
            <a:r>
              <a:rPr lang="en-US" altLang="zh-CN"/>
              <a:t>1.</a:t>
            </a:r>
            <a:r>
              <a:rPr lang="zh-CN" altLang="en-US"/>
              <a:t>病句考察</a:t>
            </a:r>
            <a:endParaRPr lang="en-US" altLang="zh-CN"/>
          </a:p>
          <a:p>
            <a:r>
              <a:rPr lang="en-US" altLang="zh-CN"/>
              <a:t>2.</a:t>
            </a:r>
            <a:r>
              <a:rPr lang="zh-CN" altLang="en-US"/>
              <a:t>标点符号的应用</a:t>
            </a:r>
            <a:endParaRPr lang="en-US" altLang="zh-CN"/>
          </a:p>
          <a:p>
            <a:r>
              <a:rPr lang="en-US" altLang="zh-CN"/>
              <a:t>3.</a:t>
            </a:r>
            <a:r>
              <a:rPr lang="zh-CN" altLang="en-US"/>
              <a:t>词语的正确使用（关联词、成语）</a:t>
            </a:r>
            <a:endParaRPr lang="en-US" altLang="zh-CN"/>
          </a:p>
          <a:p>
            <a:r>
              <a:rPr lang="en-US" altLang="zh-CN"/>
              <a:t>4.</a:t>
            </a:r>
            <a:r>
              <a:rPr lang="zh-CN" altLang="en-US"/>
              <a:t>句子排序</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p:cu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语病</a:t>
            </a:r>
          </a:p>
        </p:txBody>
      </p:sp>
      <p:sp>
        <p:nvSpPr>
          <p:cNvPr id="3" name="内容占位符 2"/>
          <p:cNvSpPr>
            <a:spLocks noGrp="1"/>
          </p:cNvSpPr>
          <p:nvPr>
            <p:ph idx="1"/>
          </p:nvPr>
        </p:nvSpPr>
        <p:spPr/>
        <p:txBody>
          <a:bodyPr>
            <a:normAutofit/>
          </a:bodyPr>
          <a:lstStyle/>
          <a:p>
            <a:r>
              <a:rPr lang="en-US" altLang="zh-CN" sz="1600" b="1"/>
              <a:t>(1)</a:t>
            </a:r>
            <a:r>
              <a:rPr lang="zh-CN" altLang="zh-CN" sz="1600" b="1"/>
              <a:t>成分残缺：</a:t>
            </a:r>
            <a:r>
              <a:rPr lang="zh-CN" altLang="zh-CN" sz="1600"/>
              <a:t>这种句子缺少必要的成分、意思不完整。如：</a:t>
            </a:r>
            <a:r>
              <a:rPr lang="en-US" altLang="zh-CN" sz="1600"/>
              <a:t>“</a:t>
            </a:r>
            <a:r>
              <a:rPr lang="zh-CN" altLang="zh-CN" sz="1600"/>
              <a:t>放声歌唱。</a:t>
            </a:r>
            <a:r>
              <a:rPr lang="en-US" altLang="zh-CN" sz="1600"/>
              <a:t>”</a:t>
            </a:r>
            <a:r>
              <a:rPr lang="zh-CN" altLang="zh-CN" sz="1600"/>
              <a:t>同学们知道一个句子一般可以分为两部分，前一部分说的是</a:t>
            </a:r>
            <a:r>
              <a:rPr lang="en-US" altLang="zh-CN" sz="1600"/>
              <a:t>“</a:t>
            </a:r>
            <a:r>
              <a:rPr lang="zh-CN" altLang="zh-CN" sz="1600"/>
              <a:t>谁</a:t>
            </a:r>
            <a:r>
              <a:rPr lang="en-US" altLang="zh-CN" sz="1600"/>
              <a:t>”</a:t>
            </a:r>
            <a:r>
              <a:rPr lang="zh-CN" altLang="zh-CN" sz="1600"/>
              <a:t>或</a:t>
            </a:r>
            <a:r>
              <a:rPr lang="en-US" altLang="zh-CN" sz="1600"/>
              <a:t>“</a:t>
            </a:r>
            <a:r>
              <a:rPr lang="zh-CN" altLang="zh-CN" sz="1600"/>
              <a:t>什么</a:t>
            </a:r>
            <a:r>
              <a:rPr lang="en-US" altLang="zh-CN" sz="1600"/>
              <a:t>”</a:t>
            </a:r>
            <a:r>
              <a:rPr lang="zh-CN" altLang="zh-CN" sz="1600"/>
              <a:t>，后一部分说的是</a:t>
            </a:r>
            <a:r>
              <a:rPr lang="en-US" altLang="zh-CN" sz="1600"/>
              <a:t>“</a:t>
            </a:r>
            <a:r>
              <a:rPr lang="zh-CN" altLang="zh-CN" sz="1600"/>
              <a:t>是什么</a:t>
            </a:r>
            <a:r>
              <a:rPr lang="en-US" altLang="zh-CN" sz="1600"/>
              <a:t>”</a:t>
            </a:r>
            <a:r>
              <a:rPr lang="zh-CN" altLang="zh-CN" sz="1600"/>
              <a:t>、</a:t>
            </a:r>
            <a:r>
              <a:rPr lang="en-US" altLang="zh-CN" sz="1600"/>
              <a:t>“</a:t>
            </a:r>
            <a:r>
              <a:rPr lang="zh-CN" altLang="zh-CN" sz="1600"/>
              <a:t>做什么</a:t>
            </a:r>
            <a:r>
              <a:rPr lang="en-US" altLang="zh-CN" sz="1600"/>
              <a:t>”</a:t>
            </a:r>
            <a:r>
              <a:rPr lang="zh-CN" altLang="zh-CN" sz="1600"/>
              <a:t>或</a:t>
            </a:r>
            <a:r>
              <a:rPr lang="en-US" altLang="zh-CN" sz="1600"/>
              <a:t>“</a:t>
            </a:r>
            <a:r>
              <a:rPr lang="zh-CN" altLang="zh-CN" sz="1600"/>
              <a:t>怎么样</a:t>
            </a:r>
            <a:r>
              <a:rPr lang="en-US" altLang="zh-CN" sz="1600"/>
              <a:t>”</a:t>
            </a:r>
            <a:r>
              <a:rPr lang="zh-CN" altLang="zh-CN" sz="1600"/>
              <a:t>，这两个部分是句子的基本成分，缺一不可。</a:t>
            </a:r>
          </a:p>
          <a:p>
            <a:r>
              <a:rPr lang="en-US" altLang="zh-CN" sz="1600" b="1"/>
              <a:t>(2)</a:t>
            </a:r>
            <a:r>
              <a:rPr lang="zh-CN" altLang="zh-CN" sz="1600" b="1"/>
              <a:t>意思重复：</a:t>
            </a:r>
            <a:r>
              <a:rPr lang="zh-CN" altLang="zh-CN" sz="1600"/>
              <a:t>这种句子是前边说了一个意思，后边又重复说一遍，意思重复了。如：</a:t>
            </a:r>
            <a:r>
              <a:rPr lang="en-US" altLang="zh-CN" sz="1600"/>
              <a:t>“</a:t>
            </a:r>
            <a:r>
              <a:rPr lang="zh-CN" altLang="zh-CN" sz="1600"/>
              <a:t>我把不正确的错别字改正过来了。</a:t>
            </a:r>
            <a:r>
              <a:rPr lang="en-US" altLang="zh-CN" sz="1600"/>
              <a:t>”</a:t>
            </a:r>
            <a:r>
              <a:rPr lang="zh-CN" altLang="zh-CN" sz="1600"/>
              <a:t>这里</a:t>
            </a:r>
            <a:r>
              <a:rPr lang="en-US" altLang="zh-CN" sz="1600"/>
              <a:t>“</a:t>
            </a:r>
            <a:r>
              <a:rPr lang="zh-CN" altLang="zh-CN" sz="1600"/>
              <a:t>不正确</a:t>
            </a:r>
            <a:r>
              <a:rPr lang="en-US" altLang="zh-CN" sz="1600"/>
              <a:t>”</a:t>
            </a:r>
            <a:r>
              <a:rPr lang="zh-CN" altLang="zh-CN" sz="1600"/>
              <a:t>和</a:t>
            </a:r>
            <a:r>
              <a:rPr lang="en-US" altLang="zh-CN" sz="1600"/>
              <a:t>“</a:t>
            </a:r>
            <a:r>
              <a:rPr lang="zh-CN" altLang="zh-CN" sz="1600"/>
              <a:t>错别字</a:t>
            </a:r>
            <a:r>
              <a:rPr lang="en-US" altLang="zh-CN" sz="1600"/>
              <a:t>”</a:t>
            </a:r>
            <a:r>
              <a:rPr lang="zh-CN" altLang="zh-CN" sz="1600"/>
              <a:t>意思一样，连着用就显得重复多余。</a:t>
            </a:r>
          </a:p>
          <a:p>
            <a:r>
              <a:rPr lang="en-US" altLang="zh-CN" sz="1600" b="1"/>
              <a:t>(3)</a:t>
            </a:r>
            <a:r>
              <a:rPr lang="zh-CN" altLang="zh-CN" sz="1600" b="1"/>
              <a:t>用词不当：</a:t>
            </a:r>
            <a:r>
              <a:rPr lang="zh-CN" altLang="zh-CN" sz="1600"/>
              <a:t>这种句子是由于对词义理解不清、用错了近义词等，造成词不达意，违反了句子的结构规律。如：</a:t>
            </a:r>
            <a:r>
              <a:rPr lang="en-US" altLang="zh-CN" sz="1600"/>
              <a:t>“</a:t>
            </a:r>
            <a:r>
              <a:rPr lang="zh-CN" altLang="zh-CN" sz="1600"/>
              <a:t>同学们热心欢迎新老师。</a:t>
            </a:r>
            <a:r>
              <a:rPr lang="en-US" altLang="zh-CN" sz="1600"/>
              <a:t>”“</a:t>
            </a:r>
            <a:r>
              <a:rPr lang="zh-CN" altLang="zh-CN" sz="1600"/>
              <a:t>热心</a:t>
            </a:r>
            <a:r>
              <a:rPr lang="en-US" altLang="zh-CN" sz="1600"/>
              <a:t>”</a:t>
            </a:r>
            <a:r>
              <a:rPr lang="zh-CN" altLang="zh-CN" sz="1600"/>
              <a:t>一词的意思是：有热情、有兴趣、肯尽力，用在</a:t>
            </a:r>
            <a:r>
              <a:rPr lang="en-US" altLang="zh-CN" sz="1600"/>
              <a:t>“</a:t>
            </a:r>
            <a:r>
              <a:rPr lang="zh-CN" altLang="zh-CN" sz="1600"/>
              <a:t>欢迎</a:t>
            </a:r>
            <a:r>
              <a:rPr lang="en-US" altLang="zh-CN" sz="1600"/>
              <a:t>”</a:t>
            </a:r>
            <a:r>
              <a:rPr lang="zh-CN" altLang="zh-CN" sz="1600"/>
              <a:t>前面显然不合适。</a:t>
            </a:r>
          </a:p>
          <a:p>
            <a:r>
              <a:rPr lang="en-US" altLang="zh-CN" sz="1600" b="1"/>
              <a:t>(4)</a:t>
            </a:r>
            <a:r>
              <a:rPr lang="zh-CN" altLang="zh-CN" sz="1600" b="1"/>
              <a:t>词序颠倒：</a:t>
            </a:r>
            <a:r>
              <a:rPr lang="zh-CN" altLang="zh-CN" sz="1600"/>
              <a:t>词序是词语在句子中排列的顺序，这种顺序反映了词语在词句结构中所处的地位。每一个词语在语言结构中都有它特定的位置，离开了自己的位置，就犯了词序不当的毛病。如：</a:t>
            </a:r>
            <a:r>
              <a:rPr lang="en-US" altLang="zh-CN" sz="1600"/>
              <a:t>“</a:t>
            </a:r>
            <a:r>
              <a:rPr lang="zh-CN" altLang="zh-CN" sz="1600"/>
              <a:t>今年的麦子丰收在望，长势喜人。</a:t>
            </a:r>
            <a:r>
              <a:rPr lang="en-US" altLang="zh-CN" sz="1600"/>
              <a:t>”</a:t>
            </a:r>
            <a:r>
              <a:rPr lang="zh-CN" altLang="zh-CN" sz="1600"/>
              <a:t>小麦长势喜人，才能丰收在望，词序颠倒了就不符合客观规律了。</a:t>
            </a:r>
          </a:p>
          <a:p>
            <a:r>
              <a:rPr lang="en-US" altLang="zh-CN" sz="1600" b="1"/>
              <a:t>(5)</a:t>
            </a:r>
            <a:r>
              <a:rPr lang="zh-CN" altLang="zh-CN" sz="1600" b="1"/>
              <a:t>指代不明：</a:t>
            </a:r>
            <a:r>
              <a:rPr lang="zh-CN" altLang="zh-CN" sz="1600"/>
              <a:t>在句子中同时出现了几个称呼，在说明的时候分不清哪个是哪个，造成了理解上的困难。如：老师把王虹和晓敏喊到跟前，对她说：</a:t>
            </a:r>
            <a:r>
              <a:rPr lang="en-US" altLang="zh-CN" sz="1600"/>
              <a:t>“</a:t>
            </a:r>
            <a:r>
              <a:rPr lang="zh-CN" altLang="zh-CN" sz="1600"/>
              <a:t>上课要积极发言。</a:t>
            </a:r>
            <a:r>
              <a:rPr lang="en-US" altLang="zh-CN" sz="1600"/>
              <a:t>”</a:t>
            </a:r>
            <a:r>
              <a:rPr lang="zh-CN" altLang="zh-CN" sz="1600"/>
              <a:t>这句话中的</a:t>
            </a:r>
            <a:r>
              <a:rPr lang="en-US" altLang="zh-CN" sz="1600"/>
              <a:t>“</a:t>
            </a:r>
            <a:r>
              <a:rPr lang="zh-CN" altLang="zh-CN" sz="1600"/>
              <a:t>她</a:t>
            </a:r>
            <a:r>
              <a:rPr lang="en-US" altLang="zh-CN" sz="1600"/>
              <a:t>”</a:t>
            </a:r>
            <a:r>
              <a:rPr lang="zh-CN" altLang="zh-CN" sz="1600"/>
              <a:t>到底是谁表达上就不明了。</a:t>
            </a:r>
          </a:p>
          <a:p>
            <a:endParaRPr lang="zh-CN" altLang="en-US" sz="1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字音</a:t>
            </a:r>
          </a:p>
        </p:txBody>
      </p:sp>
      <p:sp>
        <p:nvSpPr>
          <p:cNvPr id="4" name="内容占位符 3"/>
          <p:cNvSpPr>
            <a:spLocks noGrp="1"/>
          </p:cNvSpPr>
          <p:nvPr>
            <p:ph sz="half" idx="1"/>
          </p:nvPr>
        </p:nvSpPr>
        <p:spPr/>
        <p:txBody>
          <a:bodyPr>
            <a:normAutofit/>
          </a:bodyPr>
          <a:lstStyle/>
          <a:p>
            <a:pPr fontAlgn="base"/>
            <a:r>
              <a:rPr lang="zh-CN" altLang="en-US" sz="1600"/>
              <a:t>　</a:t>
            </a:r>
            <a:r>
              <a:rPr lang="zh-CN" altLang="en-US" sz="1600" b="1"/>
              <a:t>一、考查内容：</a:t>
            </a:r>
            <a:endParaRPr lang="zh-CN" altLang="en-US" sz="1600"/>
          </a:p>
          <a:p>
            <a:pPr fontAlgn="base"/>
            <a:r>
              <a:rPr lang="zh-CN" altLang="en-US" sz="1600"/>
              <a:t>①生字字音</a:t>
            </a:r>
            <a:r>
              <a:rPr lang="en-US" altLang="zh-CN" sz="1600"/>
              <a:t>;</a:t>
            </a:r>
          </a:p>
          <a:p>
            <a:pPr fontAlgn="base"/>
            <a:r>
              <a:rPr lang="en-US" altLang="zh-CN" sz="1600"/>
              <a:t>②</a:t>
            </a:r>
            <a:r>
              <a:rPr lang="zh-CN" altLang="en-US" sz="1600"/>
              <a:t>一字多音</a:t>
            </a:r>
            <a:r>
              <a:rPr lang="en-US" altLang="zh-CN" sz="1600"/>
              <a:t>;</a:t>
            </a:r>
          </a:p>
          <a:p>
            <a:pPr fontAlgn="base"/>
            <a:r>
              <a:rPr lang="en-US" altLang="zh-CN" sz="1600"/>
              <a:t>③</a:t>
            </a:r>
            <a:r>
              <a:rPr lang="zh-CN" altLang="en-US" sz="1600"/>
              <a:t>易读错音</a:t>
            </a:r>
            <a:r>
              <a:rPr lang="en-US" altLang="zh-CN" sz="1600"/>
              <a:t>;</a:t>
            </a:r>
          </a:p>
          <a:p>
            <a:pPr fontAlgn="base"/>
            <a:r>
              <a:rPr lang="en-US" altLang="zh-CN" sz="1600"/>
              <a:t>④</a:t>
            </a:r>
            <a:r>
              <a:rPr lang="zh-CN" altLang="en-US" sz="1600"/>
              <a:t>形近字</a:t>
            </a:r>
            <a:r>
              <a:rPr lang="en-US" altLang="zh-CN" sz="1600"/>
              <a:t>;</a:t>
            </a:r>
          </a:p>
          <a:p>
            <a:pPr fontAlgn="base"/>
            <a:r>
              <a:rPr lang="en-US" altLang="zh-CN" sz="1600"/>
              <a:t>⑤</a:t>
            </a:r>
            <a:r>
              <a:rPr lang="zh-CN" altLang="en-US" sz="1600"/>
              <a:t>拼音规则。</a:t>
            </a:r>
            <a:endParaRPr lang="en-US" altLang="zh-CN" sz="1600"/>
          </a:p>
          <a:p>
            <a:pPr fontAlgn="base"/>
            <a:r>
              <a:rPr lang="zh-CN" altLang="en-US" sz="1600"/>
              <a:t>备注：主要是②③项。</a:t>
            </a:r>
          </a:p>
          <a:p>
            <a:endParaRPr lang="zh-CN" altLang="en-US" sz="1600" i="1">
              <a:latin typeface="+mn-ea"/>
            </a:endParaRPr>
          </a:p>
        </p:txBody>
      </p:sp>
      <p:sp>
        <p:nvSpPr>
          <p:cNvPr id="5" name="内容占位符 4"/>
          <p:cNvSpPr>
            <a:spLocks noGrp="1"/>
          </p:cNvSpPr>
          <p:nvPr>
            <p:ph sz="half" idx="2"/>
          </p:nvPr>
        </p:nvSpPr>
        <p:spPr/>
        <p:txBody>
          <a:bodyPr>
            <a:normAutofit/>
          </a:bodyPr>
          <a:lstStyle/>
          <a:p>
            <a:r>
              <a:rPr lang="zh-CN" altLang="en-US" sz="1600" i="1"/>
              <a:t>常见错误：</a:t>
            </a:r>
            <a:endParaRPr lang="en-US" altLang="zh-CN" sz="1600" i="1"/>
          </a:p>
          <a:p>
            <a:r>
              <a:rPr lang="en-US" altLang="zh-CN" sz="1600"/>
              <a:t>1.</a:t>
            </a:r>
            <a:r>
              <a:rPr lang="zh-CN" altLang="en-US" sz="1600"/>
              <a:t>因习惯而错读；</a:t>
            </a:r>
            <a:endParaRPr lang="en-US" altLang="zh-CN" sz="1600"/>
          </a:p>
          <a:p>
            <a:r>
              <a:rPr lang="en-US" altLang="zh-CN" sz="1600"/>
              <a:t>2.</a:t>
            </a:r>
            <a:r>
              <a:rPr lang="zh-CN" altLang="en-US" sz="1600"/>
              <a:t>因多音而错读；</a:t>
            </a:r>
            <a:endParaRPr lang="en-US" altLang="zh-CN" sz="1600"/>
          </a:p>
          <a:p>
            <a:r>
              <a:rPr lang="en-US" altLang="zh-CN" sz="1600"/>
              <a:t>3.</a:t>
            </a:r>
            <a:r>
              <a:rPr lang="zh-CN" altLang="en-US" sz="1600"/>
              <a:t>因形似而错读；</a:t>
            </a:r>
            <a:endParaRPr lang="en-US" altLang="zh-CN" sz="1600"/>
          </a:p>
          <a:p>
            <a:r>
              <a:rPr lang="en-US" altLang="zh-CN" sz="1600"/>
              <a:t>4.</a:t>
            </a:r>
            <a:r>
              <a:rPr lang="zh-CN" altLang="en-US" sz="1600"/>
              <a:t>因变读而错拼。</a:t>
            </a:r>
            <a:endParaRPr lang="en-US" altLang="zh-CN" sz="1600"/>
          </a:p>
          <a:p>
            <a:pPr>
              <a:buFont typeface="+mj-lt"/>
              <a:buAutoNum type="arabicPeriod"/>
            </a:pPr>
            <a:endParaRPr lang="en-US" altLang="zh-CN" sz="1600" i="1"/>
          </a:p>
          <a:p>
            <a:r>
              <a:rPr lang="zh-CN" altLang="en-US" sz="1600"/>
              <a:t>答题技巧：</a:t>
            </a:r>
            <a:endParaRPr lang="en-US" altLang="zh-CN" sz="1600"/>
          </a:p>
          <a:p>
            <a:r>
              <a:rPr lang="en-US" altLang="zh-CN" sz="1600"/>
              <a:t>1.</a:t>
            </a:r>
            <a:r>
              <a:rPr lang="zh-CN" altLang="en-US" sz="1600"/>
              <a:t>以“熟”求“生”</a:t>
            </a:r>
            <a:endParaRPr lang="en-US" altLang="zh-CN" sz="1600"/>
          </a:p>
          <a:p>
            <a:r>
              <a:rPr lang="en-US" altLang="zh-CN" sz="1600" i="1"/>
              <a:t>2.</a:t>
            </a:r>
            <a:r>
              <a:rPr lang="zh-CN" altLang="en-US" sz="1600"/>
              <a:t>反向判断</a:t>
            </a:r>
            <a:endParaRPr lang="en-US" altLang="zh-CN" sz="1600"/>
          </a:p>
          <a:p>
            <a:endParaRPr lang="zh-CN" altLang="en-US" sz="1600" i="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1000"/>
                                        <p:tgtEl>
                                          <p:spTgt spid="5">
                                            <p:txEl>
                                              <p:pRg st="6" end="6"/>
                                            </p:txEl>
                                          </p:spTgt>
                                        </p:tgtEl>
                                      </p:cBhvr>
                                    </p:animEffect>
                                    <p:anim calcmode="lin" valueType="num">
                                      <p:cBhvr>
                                        <p:cTn id="4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Effect transition="in" filter="fade">
                                      <p:cBhvr>
                                        <p:cTn id="49" dur="1000"/>
                                        <p:tgtEl>
                                          <p:spTgt spid="5">
                                            <p:txEl>
                                              <p:pRg st="7" end="7"/>
                                            </p:txEl>
                                          </p:spTgt>
                                        </p:tgtEl>
                                      </p:cBhvr>
                                    </p:animEffect>
                                    <p:anim calcmode="lin" valueType="num">
                                      <p:cBhvr>
                                        <p:cTn id="50"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xEl>
                                              <p:pRg st="8" end="8"/>
                                            </p:txEl>
                                          </p:spTgt>
                                        </p:tgtEl>
                                        <p:attrNameLst>
                                          <p:attrName>style.visibility</p:attrName>
                                        </p:attrNameLst>
                                      </p:cBhvr>
                                      <p:to>
                                        <p:strVal val="visible"/>
                                      </p:to>
                                    </p:set>
                                    <p:animEffect transition="in" filter="fade">
                                      <p:cBhvr>
                                        <p:cTn id="56" dur="1000"/>
                                        <p:tgtEl>
                                          <p:spTgt spid="5">
                                            <p:txEl>
                                              <p:pRg st="8" end="8"/>
                                            </p:txEl>
                                          </p:spTgt>
                                        </p:tgtEl>
                                      </p:cBhvr>
                                    </p:animEffect>
                                    <p:anim calcmode="lin" valueType="num">
                                      <p:cBhvr>
                                        <p:cTn id="57"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修改方法</a:t>
            </a:r>
          </a:p>
        </p:txBody>
      </p:sp>
      <p:sp>
        <p:nvSpPr>
          <p:cNvPr id="3" name="内容占位符 2"/>
          <p:cNvSpPr>
            <a:spLocks noGrp="1"/>
          </p:cNvSpPr>
          <p:nvPr>
            <p:ph idx="1"/>
          </p:nvPr>
        </p:nvSpPr>
        <p:spPr/>
        <p:txBody>
          <a:bodyPr>
            <a:normAutofit/>
          </a:bodyPr>
          <a:lstStyle/>
          <a:p>
            <a:r>
              <a:rPr lang="zh-CN" altLang="zh-CN" sz="1600" b="1"/>
              <a:t>修改病句要记住：遵原意，少改动。它的具体步骤和方法是：</a:t>
            </a:r>
            <a:endParaRPr lang="zh-CN" altLang="zh-CN" sz="1600"/>
          </a:p>
          <a:p>
            <a:r>
              <a:rPr lang="en-US" altLang="zh-CN" sz="1600"/>
              <a:t>⒈</a:t>
            </a:r>
            <a:r>
              <a:rPr lang="zh-CN" altLang="zh-CN" sz="1600"/>
              <a:t>读。读懂原句，揣摩说话人本来想说的是什么意思。然后找准病因，辨清病句的类别，是用词不当、成份残缺、搭配不当、重复累赘、词序颠倒、自相矛盾，还是分类不当。</a:t>
            </a:r>
          </a:p>
          <a:p>
            <a:r>
              <a:rPr lang="en-US" altLang="zh-CN" sz="1600"/>
              <a:t>⒉</a:t>
            </a:r>
            <a:r>
              <a:rPr lang="zh-CN" altLang="zh-CN" sz="1600"/>
              <a:t>划。用铅笔在病句上划出需要修改有部位，以便针对病因，进行分析、修改。</a:t>
            </a:r>
            <a:r>
              <a:rPr lang="en-US" altLang="zh-CN" sz="1600"/>
              <a:t>⒊</a:t>
            </a:r>
            <a:r>
              <a:rPr lang="zh-CN" altLang="zh-CN" sz="1600"/>
              <a:t>改。运用修改符号，进行删、补、换、移。即删去多余及错误的词语、使句子简明。补上句子残缺成份，使句子完整。替换有关语，使用词怡当。移前挪后，调整词语位置，使语序正确。</a:t>
            </a:r>
          </a:p>
          <a:p>
            <a:r>
              <a:rPr lang="en-US" altLang="zh-CN" sz="1600"/>
              <a:t>⒋</a:t>
            </a:r>
            <a:r>
              <a:rPr lang="zh-CN" altLang="zh-CN" sz="1600"/>
              <a:t>对。把修改后的句子进行复查性质的校对阅读。看看是否通顺，有无新的语病产生，是否把说话人原先想说的意思表达清楚了。如果发现有问题，还得重改。</a:t>
            </a:r>
          </a:p>
          <a:p>
            <a:endParaRPr lang="zh-CN" altLang="en-US" sz="160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标点符号的使用</a:t>
            </a:r>
          </a:p>
        </p:txBody>
      </p:sp>
      <p:sp>
        <p:nvSpPr>
          <p:cNvPr id="3" name="内容占位符 2"/>
          <p:cNvSpPr>
            <a:spLocks noGrp="1"/>
          </p:cNvSpPr>
          <p:nvPr>
            <p:ph idx="1"/>
          </p:nvPr>
        </p:nvSpPr>
        <p:spPr/>
        <p:txBody>
          <a:bodyPr/>
          <a:lstStyle/>
          <a:p>
            <a:r>
              <a:rPr lang="zh-CN" altLang="zh-CN"/>
              <a:t>一、破折号的作用有：</a:t>
            </a:r>
          </a:p>
          <a:p>
            <a:r>
              <a:rPr lang="en-US" altLang="zh-CN"/>
              <a:t>①</a:t>
            </a:r>
            <a:r>
              <a:rPr lang="zh-CN" altLang="zh-CN"/>
              <a:t>表解释说明；</a:t>
            </a:r>
          </a:p>
          <a:p>
            <a:r>
              <a:rPr lang="en-US" altLang="zh-CN"/>
              <a:t>②</a:t>
            </a:r>
            <a:r>
              <a:rPr lang="zh-CN" altLang="zh-CN"/>
              <a:t>表意思递进；</a:t>
            </a:r>
          </a:p>
          <a:p>
            <a:r>
              <a:rPr lang="en-US" altLang="zh-CN"/>
              <a:t>③</a:t>
            </a:r>
            <a:r>
              <a:rPr lang="zh-CN" altLang="zh-CN"/>
              <a:t>表话题转换；</a:t>
            </a:r>
          </a:p>
          <a:p>
            <a:r>
              <a:rPr lang="en-US" altLang="zh-CN"/>
              <a:t>④</a:t>
            </a:r>
            <a:r>
              <a:rPr lang="zh-CN" altLang="zh-CN"/>
              <a:t>表声音延长；</a:t>
            </a:r>
          </a:p>
          <a:p>
            <a:r>
              <a:rPr lang="en-US" altLang="zh-CN"/>
              <a:t>⑤</a:t>
            </a:r>
            <a:r>
              <a:rPr lang="zh-CN" altLang="zh-CN"/>
              <a:t>表语音较大的停顿或中断；</a:t>
            </a:r>
          </a:p>
          <a:p>
            <a:r>
              <a:rPr lang="en-US" altLang="zh-CN"/>
              <a:t>⑥</a:t>
            </a:r>
            <a:r>
              <a:rPr lang="zh-CN" altLang="zh-CN"/>
              <a:t>表语意的跳跃或转折；</a:t>
            </a:r>
          </a:p>
          <a:p>
            <a:r>
              <a:rPr lang="en-US" altLang="zh-CN"/>
              <a:t>⑦</a:t>
            </a:r>
            <a:r>
              <a:rPr lang="zh-CN" altLang="zh-CN"/>
              <a:t>表总结上文；</a:t>
            </a:r>
          </a:p>
          <a:p>
            <a:r>
              <a:rPr lang="en-US" altLang="zh-CN"/>
              <a:t>⑧</a:t>
            </a:r>
            <a:r>
              <a:rPr lang="zh-CN" altLang="zh-CN"/>
              <a:t>用在副标题前；</a:t>
            </a:r>
          </a:p>
          <a:p>
            <a:r>
              <a:rPr lang="en-US" altLang="zh-CN"/>
              <a:t>⑨</a:t>
            </a:r>
            <a:r>
              <a:rPr lang="zh-CN" altLang="zh-CN"/>
              <a:t>表事项的列举分承。</a:t>
            </a:r>
            <a:endParaRPr lang="zh-CN" alt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标点符号的使用</a:t>
            </a:r>
          </a:p>
        </p:txBody>
      </p:sp>
      <p:sp>
        <p:nvSpPr>
          <p:cNvPr id="3" name="内容占位符 2"/>
          <p:cNvSpPr>
            <a:spLocks noGrp="1"/>
          </p:cNvSpPr>
          <p:nvPr>
            <p:ph idx="1"/>
          </p:nvPr>
        </p:nvSpPr>
        <p:spPr/>
        <p:txBody>
          <a:bodyPr/>
          <a:lstStyle/>
          <a:p>
            <a:r>
              <a:rPr lang="zh-CN" altLang="zh-CN"/>
              <a:t>二、省略号的作用：</a:t>
            </a:r>
          </a:p>
          <a:p>
            <a:r>
              <a:rPr lang="en-US" altLang="zh-CN"/>
              <a:t>①</a:t>
            </a:r>
            <a:r>
              <a:rPr lang="zh-CN" altLang="zh-CN"/>
              <a:t>表引文或引述的话有所省略； </a:t>
            </a:r>
          </a:p>
          <a:p>
            <a:r>
              <a:rPr lang="en-US" altLang="zh-CN"/>
              <a:t>②</a:t>
            </a:r>
            <a:r>
              <a:rPr lang="zh-CN" altLang="zh-CN"/>
              <a:t>表重复词语的省略； </a:t>
            </a:r>
          </a:p>
          <a:p>
            <a:r>
              <a:rPr lang="en-US" altLang="zh-CN"/>
              <a:t>③</a:t>
            </a:r>
            <a:r>
              <a:rPr lang="zh-CN" altLang="zh-CN"/>
              <a:t>表列举同类事物和序数词语的省略； </a:t>
            </a:r>
          </a:p>
          <a:p>
            <a:r>
              <a:rPr lang="en-US" altLang="zh-CN"/>
              <a:t>④</a:t>
            </a:r>
            <a:r>
              <a:rPr lang="zh-CN" altLang="zh-CN"/>
              <a:t>表静默或思考； </a:t>
            </a:r>
          </a:p>
          <a:p>
            <a:r>
              <a:rPr lang="en-US" altLang="zh-CN"/>
              <a:t>⑤</a:t>
            </a:r>
            <a:r>
              <a:rPr lang="zh-CN" altLang="zh-CN"/>
              <a:t>表说话断断续续； </a:t>
            </a:r>
          </a:p>
          <a:p>
            <a:r>
              <a:rPr lang="en-US" altLang="zh-CN"/>
              <a:t>⑥</a:t>
            </a:r>
            <a:r>
              <a:rPr lang="zh-CN" altLang="zh-CN"/>
              <a:t>表语言的中断； </a:t>
            </a:r>
          </a:p>
          <a:p>
            <a:r>
              <a:rPr lang="en-US" altLang="zh-CN"/>
              <a:t>⑦</a:t>
            </a:r>
            <a:r>
              <a:rPr lang="zh-CN" altLang="zh-CN"/>
              <a:t>表话未说完，语意未尽。</a:t>
            </a:r>
            <a:endParaRPr lang="zh-CN" alt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标点符号的使用</a:t>
            </a:r>
          </a:p>
        </p:txBody>
      </p:sp>
      <p:sp>
        <p:nvSpPr>
          <p:cNvPr id="3" name="内容占位符 2"/>
          <p:cNvSpPr>
            <a:spLocks noGrp="1"/>
          </p:cNvSpPr>
          <p:nvPr>
            <p:ph idx="1"/>
          </p:nvPr>
        </p:nvSpPr>
        <p:spPr/>
        <p:txBody>
          <a:bodyPr/>
          <a:lstStyle/>
          <a:p>
            <a:r>
              <a:rPr lang="zh-CN" altLang="zh-CN"/>
              <a:t>三、使用省略号应注意：</a:t>
            </a:r>
          </a:p>
          <a:p>
            <a:r>
              <a:rPr lang="en-US" altLang="zh-CN"/>
              <a:t>①</a:t>
            </a:r>
            <a:r>
              <a:rPr lang="zh-CN" altLang="zh-CN"/>
              <a:t>省略号就表示</a:t>
            </a:r>
            <a:r>
              <a:rPr lang="en-US" altLang="zh-CN"/>
              <a:t>“</a:t>
            </a:r>
            <a:r>
              <a:rPr lang="zh-CN" altLang="zh-CN"/>
              <a:t>等</a:t>
            </a:r>
            <a:r>
              <a:rPr lang="en-US" altLang="zh-CN"/>
              <a:t>”</a:t>
            </a:r>
            <a:r>
              <a:rPr lang="zh-CN" altLang="zh-CN"/>
              <a:t>、</a:t>
            </a:r>
            <a:r>
              <a:rPr lang="en-US" altLang="zh-CN"/>
              <a:t>“</a:t>
            </a:r>
            <a:r>
              <a:rPr lang="zh-CN" altLang="zh-CN"/>
              <a:t>等等</a:t>
            </a:r>
            <a:r>
              <a:rPr lang="en-US" altLang="zh-CN"/>
              <a:t>”</a:t>
            </a:r>
            <a:r>
              <a:rPr lang="zh-CN" altLang="zh-CN"/>
              <a:t>，省略号和</a:t>
            </a:r>
            <a:r>
              <a:rPr lang="en-US" altLang="zh-CN"/>
              <a:t>“</a:t>
            </a:r>
            <a:r>
              <a:rPr lang="zh-CN" altLang="zh-CN"/>
              <a:t>等</a:t>
            </a:r>
            <a:r>
              <a:rPr lang="en-US" altLang="zh-CN"/>
              <a:t>”</a:t>
            </a:r>
            <a:r>
              <a:rPr lang="zh-CN" altLang="zh-CN"/>
              <a:t>字，都可表列举省略，两者用一即可，不能同时使用；</a:t>
            </a:r>
          </a:p>
          <a:p>
            <a:r>
              <a:rPr lang="en-US" altLang="zh-CN"/>
              <a:t>②</a:t>
            </a:r>
            <a:r>
              <a:rPr lang="zh-CN" altLang="zh-CN"/>
              <a:t>省略号后面一般不用点号。</a:t>
            </a:r>
            <a:endParaRPr lang="en-US" altLang="zh-CN"/>
          </a:p>
          <a:p>
            <a:r>
              <a:rPr lang="zh-CN" altLang="zh-CN"/>
              <a:t>四、冒号的作用：</a:t>
            </a:r>
          </a:p>
          <a:p>
            <a:r>
              <a:rPr lang="en-US" altLang="zh-CN"/>
              <a:t>1.</a:t>
            </a:r>
            <a:r>
              <a:rPr lang="zh-CN" altLang="zh-CN"/>
              <a:t>用在</a:t>
            </a:r>
            <a:r>
              <a:rPr lang="en-US" altLang="zh-CN"/>
              <a:t>“</a:t>
            </a:r>
            <a:r>
              <a:rPr lang="zh-CN" altLang="zh-CN"/>
              <a:t>说</a:t>
            </a:r>
            <a:r>
              <a:rPr lang="en-US" altLang="zh-CN"/>
              <a:t>”</a:t>
            </a:r>
            <a:r>
              <a:rPr lang="zh-CN" altLang="zh-CN"/>
              <a:t>、</a:t>
            </a:r>
            <a:r>
              <a:rPr lang="en-US" altLang="zh-CN"/>
              <a:t>“</a:t>
            </a:r>
            <a:r>
              <a:rPr lang="zh-CN" altLang="zh-CN"/>
              <a:t>想</a:t>
            </a:r>
            <a:r>
              <a:rPr lang="en-US" altLang="zh-CN"/>
              <a:t>”</a:t>
            </a:r>
            <a:r>
              <a:rPr lang="zh-CN" altLang="zh-CN"/>
              <a:t>、</a:t>
            </a:r>
            <a:r>
              <a:rPr lang="en-US" altLang="zh-CN"/>
              <a:t>“</a:t>
            </a:r>
            <a:r>
              <a:rPr lang="zh-CN" altLang="zh-CN"/>
              <a:t>是</a:t>
            </a:r>
            <a:r>
              <a:rPr lang="en-US" altLang="zh-CN"/>
              <a:t>”</a:t>
            </a:r>
            <a:r>
              <a:rPr lang="zh-CN" altLang="zh-CN"/>
              <a:t>、</a:t>
            </a:r>
            <a:r>
              <a:rPr lang="en-US" altLang="zh-CN"/>
              <a:t>“</a:t>
            </a:r>
            <a:r>
              <a:rPr lang="zh-CN" altLang="zh-CN"/>
              <a:t>证明</a:t>
            </a:r>
            <a:r>
              <a:rPr lang="en-US" altLang="zh-CN"/>
              <a:t>”</a:t>
            </a:r>
            <a:r>
              <a:rPr lang="zh-CN" altLang="zh-CN"/>
              <a:t>、</a:t>
            </a:r>
            <a:r>
              <a:rPr lang="en-US" altLang="zh-CN"/>
              <a:t>“</a:t>
            </a:r>
            <a:r>
              <a:rPr lang="zh-CN" altLang="zh-CN"/>
              <a:t>宣布</a:t>
            </a:r>
            <a:r>
              <a:rPr lang="en-US" altLang="zh-CN"/>
              <a:t>”</a:t>
            </a:r>
            <a:r>
              <a:rPr lang="zh-CN" altLang="zh-CN"/>
              <a:t>、</a:t>
            </a:r>
            <a:r>
              <a:rPr lang="en-US" altLang="zh-CN"/>
              <a:t>“</a:t>
            </a:r>
            <a:r>
              <a:rPr lang="zh-CN" altLang="zh-CN"/>
              <a:t>例如</a:t>
            </a:r>
            <a:r>
              <a:rPr lang="en-US" altLang="zh-CN"/>
              <a:t>”</a:t>
            </a:r>
            <a:r>
              <a:rPr lang="zh-CN" altLang="zh-CN"/>
              <a:t>、</a:t>
            </a:r>
            <a:r>
              <a:rPr lang="en-US" altLang="zh-CN"/>
              <a:t>“</a:t>
            </a:r>
            <a:r>
              <a:rPr lang="zh-CN" altLang="zh-CN"/>
              <a:t>如下</a:t>
            </a:r>
            <a:r>
              <a:rPr lang="en-US" altLang="zh-CN"/>
              <a:t>”</a:t>
            </a:r>
            <a:r>
              <a:rPr lang="zh-CN" altLang="zh-CN"/>
              <a:t>等词语的后边，表示提取下文。</a:t>
            </a:r>
          </a:p>
          <a:p>
            <a:r>
              <a:rPr lang="en-US" altLang="zh-CN"/>
              <a:t>2.</a:t>
            </a:r>
            <a:r>
              <a:rPr lang="zh-CN" altLang="zh-CN"/>
              <a:t>用在总说性话语的后边，表示引起下文的分说。</a:t>
            </a:r>
          </a:p>
          <a:p>
            <a:r>
              <a:rPr lang="en-US" altLang="zh-CN"/>
              <a:t>3.</a:t>
            </a:r>
            <a:r>
              <a:rPr lang="zh-CN" altLang="zh-CN"/>
              <a:t>用在称呼语的后面，表示提起下文。</a:t>
            </a:r>
          </a:p>
          <a:p>
            <a:r>
              <a:rPr lang="en-US" altLang="zh-CN"/>
              <a:t>4.</a:t>
            </a:r>
            <a:r>
              <a:rPr lang="zh-CN" altLang="zh-CN"/>
              <a:t>用在总括性话语的前边，以总结上文。</a:t>
            </a:r>
          </a:p>
          <a:p>
            <a:endParaRPr lang="zh-CN" alt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标点符号的使用</a:t>
            </a:r>
          </a:p>
        </p:txBody>
      </p:sp>
      <p:sp>
        <p:nvSpPr>
          <p:cNvPr id="3" name="内容占位符 2"/>
          <p:cNvSpPr>
            <a:spLocks noGrp="1"/>
          </p:cNvSpPr>
          <p:nvPr>
            <p:ph idx="1"/>
          </p:nvPr>
        </p:nvSpPr>
        <p:spPr/>
        <p:txBody>
          <a:bodyPr/>
          <a:lstStyle/>
          <a:p>
            <a:r>
              <a:rPr lang="zh-CN" altLang="zh-CN"/>
              <a:t>四、冒号的作用：</a:t>
            </a:r>
          </a:p>
          <a:p>
            <a:r>
              <a:rPr lang="en-US" altLang="zh-CN"/>
              <a:t>1.</a:t>
            </a:r>
            <a:r>
              <a:rPr lang="zh-CN" altLang="zh-CN"/>
              <a:t>用在</a:t>
            </a:r>
            <a:r>
              <a:rPr lang="en-US" altLang="zh-CN"/>
              <a:t>“</a:t>
            </a:r>
            <a:r>
              <a:rPr lang="zh-CN" altLang="zh-CN"/>
              <a:t>说</a:t>
            </a:r>
            <a:r>
              <a:rPr lang="en-US" altLang="zh-CN"/>
              <a:t>”</a:t>
            </a:r>
            <a:r>
              <a:rPr lang="zh-CN" altLang="zh-CN"/>
              <a:t>、</a:t>
            </a:r>
            <a:r>
              <a:rPr lang="en-US" altLang="zh-CN"/>
              <a:t>“</a:t>
            </a:r>
            <a:r>
              <a:rPr lang="zh-CN" altLang="zh-CN"/>
              <a:t>想</a:t>
            </a:r>
            <a:r>
              <a:rPr lang="en-US" altLang="zh-CN"/>
              <a:t>”</a:t>
            </a:r>
            <a:r>
              <a:rPr lang="zh-CN" altLang="zh-CN"/>
              <a:t>、</a:t>
            </a:r>
            <a:r>
              <a:rPr lang="en-US" altLang="zh-CN"/>
              <a:t>“</a:t>
            </a:r>
            <a:r>
              <a:rPr lang="zh-CN" altLang="zh-CN"/>
              <a:t>是</a:t>
            </a:r>
            <a:r>
              <a:rPr lang="en-US" altLang="zh-CN"/>
              <a:t>”</a:t>
            </a:r>
            <a:r>
              <a:rPr lang="zh-CN" altLang="zh-CN"/>
              <a:t>、</a:t>
            </a:r>
            <a:r>
              <a:rPr lang="en-US" altLang="zh-CN"/>
              <a:t>“</a:t>
            </a:r>
            <a:r>
              <a:rPr lang="zh-CN" altLang="zh-CN"/>
              <a:t>证明</a:t>
            </a:r>
            <a:r>
              <a:rPr lang="en-US" altLang="zh-CN"/>
              <a:t>”</a:t>
            </a:r>
            <a:r>
              <a:rPr lang="zh-CN" altLang="zh-CN"/>
              <a:t>、</a:t>
            </a:r>
            <a:r>
              <a:rPr lang="en-US" altLang="zh-CN"/>
              <a:t>“</a:t>
            </a:r>
            <a:r>
              <a:rPr lang="zh-CN" altLang="zh-CN"/>
              <a:t>宣布</a:t>
            </a:r>
            <a:r>
              <a:rPr lang="en-US" altLang="zh-CN"/>
              <a:t>”</a:t>
            </a:r>
            <a:r>
              <a:rPr lang="zh-CN" altLang="zh-CN"/>
              <a:t>、</a:t>
            </a:r>
            <a:r>
              <a:rPr lang="en-US" altLang="zh-CN"/>
              <a:t>“</a:t>
            </a:r>
            <a:r>
              <a:rPr lang="zh-CN" altLang="zh-CN"/>
              <a:t>例如</a:t>
            </a:r>
            <a:r>
              <a:rPr lang="en-US" altLang="zh-CN"/>
              <a:t>”</a:t>
            </a:r>
            <a:r>
              <a:rPr lang="zh-CN" altLang="zh-CN"/>
              <a:t>、</a:t>
            </a:r>
            <a:r>
              <a:rPr lang="en-US" altLang="zh-CN"/>
              <a:t>“</a:t>
            </a:r>
            <a:r>
              <a:rPr lang="zh-CN" altLang="zh-CN"/>
              <a:t>如下</a:t>
            </a:r>
            <a:r>
              <a:rPr lang="en-US" altLang="zh-CN"/>
              <a:t>”</a:t>
            </a:r>
            <a:r>
              <a:rPr lang="zh-CN" altLang="zh-CN"/>
              <a:t>等词语的后边，表示提取下文。</a:t>
            </a:r>
          </a:p>
          <a:p>
            <a:r>
              <a:rPr lang="en-US" altLang="zh-CN"/>
              <a:t>2.</a:t>
            </a:r>
            <a:r>
              <a:rPr lang="zh-CN" altLang="zh-CN"/>
              <a:t>用在总说性话语的后边，表示引起下文的分说。</a:t>
            </a:r>
          </a:p>
          <a:p>
            <a:r>
              <a:rPr lang="en-US" altLang="zh-CN"/>
              <a:t>3.</a:t>
            </a:r>
            <a:r>
              <a:rPr lang="zh-CN" altLang="zh-CN"/>
              <a:t>用在称呼语的后面，表示提起下文。</a:t>
            </a:r>
          </a:p>
          <a:p>
            <a:r>
              <a:rPr lang="en-US" altLang="zh-CN"/>
              <a:t>4.</a:t>
            </a:r>
            <a:r>
              <a:rPr lang="zh-CN" altLang="zh-CN"/>
              <a:t>用在总括性话语的前边，以总结上文。</a:t>
            </a:r>
            <a:endParaRPr lang="zh-CN" alt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句子关联词及词语</a:t>
            </a:r>
          </a:p>
        </p:txBody>
      </p:sp>
      <p:sp>
        <p:nvSpPr>
          <p:cNvPr id="3" name="内容占位符 2"/>
          <p:cNvSpPr>
            <a:spLocks noGrp="1"/>
          </p:cNvSpPr>
          <p:nvPr>
            <p:ph idx="1"/>
          </p:nvPr>
        </p:nvSpPr>
        <p:spPr/>
        <p:txBody>
          <a:bodyPr>
            <a:normAutofit fontScale="92500" lnSpcReduction="10000"/>
          </a:bodyPr>
          <a:lstStyle/>
          <a:p>
            <a:r>
              <a:rPr lang="en-US" altLang="zh-CN"/>
              <a:t>1</a:t>
            </a:r>
            <a:r>
              <a:rPr lang="zh-CN" altLang="en-US"/>
              <a:t>、句子类型：单句</a:t>
            </a:r>
            <a:r>
              <a:rPr lang="en-US" altLang="zh-CN"/>
              <a:t>——</a:t>
            </a:r>
            <a:r>
              <a:rPr lang="zh-CN" altLang="en-US"/>
              <a:t>复句 陈述句</a:t>
            </a:r>
            <a:r>
              <a:rPr lang="en-US" altLang="zh-CN"/>
              <a:t>——</a:t>
            </a:r>
            <a:r>
              <a:rPr lang="zh-CN" altLang="en-US"/>
              <a:t>祈使句</a:t>
            </a:r>
            <a:r>
              <a:rPr lang="en-US" altLang="zh-CN"/>
              <a:t>——</a:t>
            </a:r>
            <a:r>
              <a:rPr lang="zh-CN" altLang="en-US"/>
              <a:t>感叹句</a:t>
            </a:r>
            <a:r>
              <a:rPr lang="en-US" altLang="zh-CN"/>
              <a:t>——</a:t>
            </a:r>
            <a:r>
              <a:rPr lang="zh-CN" altLang="en-US"/>
              <a:t>疑问句</a:t>
            </a:r>
            <a:r>
              <a:rPr lang="en-US" altLang="zh-CN"/>
              <a:t>(</a:t>
            </a:r>
            <a:r>
              <a:rPr lang="zh-CN" altLang="en-US"/>
              <a:t>按语气分</a:t>
            </a:r>
            <a:r>
              <a:rPr lang="en-US" altLang="zh-CN"/>
              <a:t>)</a:t>
            </a:r>
            <a:r>
              <a:rPr lang="zh-CN" altLang="en-US"/>
              <a:t>疑问句：反问句、设问句、是非问、特指问、选择问</a:t>
            </a:r>
          </a:p>
          <a:p>
            <a:r>
              <a:rPr lang="en-US" altLang="zh-CN"/>
              <a:t>2</a:t>
            </a:r>
            <a:r>
              <a:rPr lang="zh-CN" altLang="en-US"/>
              <a:t>、单句：主谓句</a:t>
            </a:r>
            <a:r>
              <a:rPr lang="en-US" altLang="zh-CN"/>
              <a:t>——</a:t>
            </a:r>
            <a:r>
              <a:rPr lang="zh-CN" altLang="en-US"/>
              <a:t>非主谓句</a:t>
            </a:r>
          </a:p>
          <a:p>
            <a:r>
              <a:rPr lang="en-US" altLang="zh-CN"/>
              <a:t>3</a:t>
            </a:r>
            <a:r>
              <a:rPr lang="zh-CN" altLang="en-US"/>
              <a:t>、复句：并列复句、递进复句、选择复句、因果复句、转折复句、假设复句、条件复句、</a:t>
            </a:r>
          </a:p>
          <a:p>
            <a:r>
              <a:rPr lang="zh-CN" altLang="en-US"/>
              <a:t>不是</a:t>
            </a:r>
            <a:r>
              <a:rPr lang="en-US" altLang="zh-CN"/>
              <a:t>…</a:t>
            </a:r>
            <a:r>
              <a:rPr lang="zh-CN" altLang="en-US"/>
              <a:t>就是</a:t>
            </a:r>
            <a:r>
              <a:rPr lang="en-US" altLang="zh-CN"/>
              <a:t>(</a:t>
            </a:r>
            <a:r>
              <a:rPr lang="zh-CN" altLang="en-US"/>
              <a:t>选择复句</a:t>
            </a:r>
            <a:r>
              <a:rPr lang="en-US" altLang="zh-CN"/>
              <a:t>)——</a:t>
            </a:r>
            <a:r>
              <a:rPr lang="zh-CN" altLang="en-US"/>
              <a:t>不是</a:t>
            </a:r>
            <a:r>
              <a:rPr lang="en-US" altLang="zh-CN"/>
              <a:t>…</a:t>
            </a:r>
            <a:r>
              <a:rPr lang="zh-CN" altLang="en-US"/>
              <a:t>而是</a:t>
            </a:r>
            <a:r>
              <a:rPr lang="en-US" altLang="zh-CN"/>
              <a:t>(</a:t>
            </a:r>
            <a:r>
              <a:rPr lang="zh-CN" altLang="en-US"/>
              <a:t>并列复句</a:t>
            </a:r>
            <a:r>
              <a:rPr lang="en-US" altLang="zh-CN"/>
              <a:t>)</a:t>
            </a:r>
          </a:p>
          <a:p>
            <a:r>
              <a:rPr lang="zh-CN" altLang="en-US"/>
              <a:t>即使</a:t>
            </a:r>
            <a:r>
              <a:rPr lang="en-US" altLang="zh-CN"/>
              <a:t>…</a:t>
            </a:r>
            <a:r>
              <a:rPr lang="zh-CN" altLang="en-US"/>
              <a:t>也 </a:t>
            </a:r>
            <a:r>
              <a:rPr lang="en-US" altLang="zh-CN"/>
              <a:t>(</a:t>
            </a:r>
            <a:r>
              <a:rPr lang="zh-CN" altLang="en-US"/>
              <a:t>假设复句</a:t>
            </a:r>
            <a:r>
              <a:rPr lang="en-US" altLang="zh-CN"/>
              <a:t>)——</a:t>
            </a:r>
            <a:r>
              <a:rPr lang="zh-CN" altLang="en-US"/>
              <a:t>既然</a:t>
            </a:r>
            <a:r>
              <a:rPr lang="en-US" altLang="zh-CN"/>
              <a:t>…</a:t>
            </a:r>
            <a:r>
              <a:rPr lang="zh-CN" altLang="en-US"/>
              <a:t>就 </a:t>
            </a:r>
            <a:r>
              <a:rPr lang="en-US" altLang="zh-CN"/>
              <a:t>(</a:t>
            </a:r>
            <a:r>
              <a:rPr lang="zh-CN" altLang="en-US"/>
              <a:t>因果复句</a:t>
            </a:r>
            <a:r>
              <a:rPr lang="en-US" altLang="zh-CN"/>
              <a:t>)</a:t>
            </a:r>
          </a:p>
          <a:p>
            <a:r>
              <a:rPr lang="en-US" altLang="zh-CN"/>
              <a:t>4</a:t>
            </a:r>
            <a:r>
              <a:rPr lang="zh-CN" altLang="en-US"/>
              <a:t>、句子成分：主语、谓语、宾语、定语、状语、补语</a:t>
            </a:r>
            <a:r>
              <a:rPr lang="en-US" altLang="zh-CN"/>
              <a:t>(</a:t>
            </a:r>
            <a:r>
              <a:rPr lang="zh-CN" altLang="en-US"/>
              <a:t>中心语</a:t>
            </a:r>
            <a:r>
              <a:rPr lang="en-US" altLang="zh-CN"/>
              <a:t>)</a:t>
            </a:r>
          </a:p>
          <a:p>
            <a:r>
              <a:rPr lang="en-US" altLang="zh-CN"/>
              <a:t>5</a:t>
            </a:r>
            <a:r>
              <a:rPr lang="zh-CN" altLang="en-US"/>
              <a:t>、划句子成分：</a:t>
            </a:r>
            <a:r>
              <a:rPr lang="en-US" altLang="zh-CN"/>
              <a:t>(</a:t>
            </a:r>
            <a:r>
              <a:rPr lang="zh-CN" altLang="en-US"/>
              <a:t>定语</a:t>
            </a:r>
            <a:r>
              <a:rPr lang="en-US" altLang="zh-CN"/>
              <a:t>)+</a:t>
            </a:r>
            <a:r>
              <a:rPr lang="zh-CN" altLang="en-US"/>
              <a:t>主语中心语</a:t>
            </a:r>
            <a:r>
              <a:rPr lang="en-US" altLang="zh-CN"/>
              <a:t>‖+【</a:t>
            </a:r>
            <a:r>
              <a:rPr lang="zh-CN" altLang="en-US"/>
              <a:t>状语</a:t>
            </a:r>
            <a:r>
              <a:rPr lang="en-US" altLang="zh-CN"/>
              <a:t>】+</a:t>
            </a:r>
            <a:r>
              <a:rPr lang="zh-CN" altLang="en-US"/>
              <a:t>谓语中心语</a:t>
            </a:r>
            <a:r>
              <a:rPr lang="en-US" altLang="zh-CN"/>
              <a:t>+&lt;</a:t>
            </a:r>
            <a:r>
              <a:rPr lang="zh-CN" altLang="en-US"/>
              <a:t>补语</a:t>
            </a:r>
            <a:r>
              <a:rPr lang="en-US" altLang="zh-CN"/>
              <a:t>&gt;+(</a:t>
            </a:r>
            <a:r>
              <a:rPr lang="zh-CN" altLang="en-US"/>
              <a:t>定语</a:t>
            </a:r>
            <a:r>
              <a:rPr lang="en-US" altLang="zh-CN"/>
              <a:t>)+</a:t>
            </a:r>
            <a:r>
              <a:rPr lang="zh-CN" altLang="en-US"/>
              <a:t>宾语中心语</a:t>
            </a:r>
          </a:p>
          <a:p>
            <a:r>
              <a:rPr lang="en-US" altLang="zh-CN"/>
              <a:t>6</a:t>
            </a:r>
            <a:r>
              <a:rPr lang="zh-CN" altLang="en-US"/>
              <a:t>、句子的主干：句子去掉定、状、补枝叶成分后的部分，即主语、谓语、宾语的</a:t>
            </a:r>
            <a:r>
              <a:rPr lang="en-US" altLang="zh-CN"/>
              <a:t>`</a:t>
            </a:r>
            <a:r>
              <a:rPr lang="zh-CN" altLang="en-US"/>
              <a:t>中心语。</a:t>
            </a:r>
            <a:r>
              <a:rPr lang="en-US" altLang="zh-CN"/>
              <a:t>(</a:t>
            </a:r>
            <a:r>
              <a:rPr lang="zh-CN" altLang="en-US"/>
              <a:t>否定词带上</a:t>
            </a:r>
            <a:r>
              <a:rPr lang="en-US" altLang="zh-CN"/>
              <a:t>)</a:t>
            </a:r>
          </a:p>
          <a:p>
            <a:endParaRPr lang="zh-CN" altLang="en-US"/>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句子排序</a:t>
            </a:r>
          </a:p>
        </p:txBody>
      </p:sp>
      <p:sp>
        <p:nvSpPr>
          <p:cNvPr id="3" name="内容占位符 2"/>
          <p:cNvSpPr>
            <a:spLocks noGrp="1"/>
          </p:cNvSpPr>
          <p:nvPr>
            <p:ph idx="1"/>
          </p:nvPr>
        </p:nvSpPr>
        <p:spPr/>
        <p:txBody>
          <a:bodyPr>
            <a:normAutofit fontScale="70000" lnSpcReduction="20000"/>
          </a:bodyPr>
          <a:lstStyle/>
          <a:p>
            <a:r>
              <a:rPr lang="en-US" altLang="zh-CN"/>
              <a:t>1.</a:t>
            </a:r>
            <a:r>
              <a:rPr lang="zh-CN" altLang="zh-CN"/>
              <a:t>排序题要求在注意语言表达的整体性、连贯性原则以外，还要多角度地寻找解决问题的切入口。句子排序问题应该注意以下几个问题：</a:t>
            </a:r>
          </a:p>
          <a:p>
            <a:r>
              <a:rPr lang="zh-CN" altLang="zh-CN"/>
              <a:t>①揣摩语段的整体意义，理清选项内容所提供的信息和表达内容的主旨。</a:t>
            </a:r>
          </a:p>
          <a:p>
            <a:r>
              <a:rPr lang="zh-CN" altLang="zh-CN"/>
              <a:t>②分析选段内容与整体语段的语境联系。</a:t>
            </a:r>
          </a:p>
          <a:p>
            <a:r>
              <a:rPr lang="zh-CN" altLang="zh-CN"/>
              <a:t>③进行对比分析，排除干扰选项。</a:t>
            </a:r>
          </a:p>
          <a:p>
            <a:r>
              <a:rPr lang="zh-CN" altLang="zh-CN"/>
              <a:t>④通读语段，看看整个语段衔接是否紧凑合理。</a:t>
            </a:r>
          </a:p>
          <a:p>
            <a:r>
              <a:rPr lang="en-US" altLang="zh-CN"/>
              <a:t>2.</a:t>
            </a:r>
            <a:r>
              <a:rPr lang="zh-CN" altLang="zh-CN"/>
              <a:t>方法技巧：</a:t>
            </a:r>
          </a:p>
          <a:p>
            <a:r>
              <a:rPr lang="zh-CN" altLang="zh-CN"/>
              <a:t>一般来说，语段的排序主要涉及到以下一些因素：</a:t>
            </a:r>
          </a:p>
          <a:p>
            <a:r>
              <a:rPr lang="zh-CN" altLang="zh-CN"/>
              <a:t>①空间关系：从上到下，从左到右，从里到外等。</a:t>
            </a:r>
          </a:p>
          <a:p>
            <a:r>
              <a:rPr lang="zh-CN" altLang="zh-CN"/>
              <a:t>②时间关系：从早到晚，从过去到现在等。</a:t>
            </a:r>
          </a:p>
          <a:p>
            <a:r>
              <a:rPr lang="zh-CN" altLang="zh-CN"/>
              <a:t>③人们认识事物的一般规律：由易到难，由浅到深，由表及里，由此到彼等。</a:t>
            </a:r>
          </a:p>
          <a:p>
            <a:r>
              <a:rPr lang="zh-CN" altLang="zh-CN"/>
              <a:t>④事物本身的发展规律。</a:t>
            </a:r>
          </a:p>
          <a:p>
            <a:r>
              <a:rPr lang="zh-CN" altLang="zh-CN"/>
              <a:t>⑤逻辑规律：由一般到个别，由个别到一般，由概括到具体，由具体到概括等。</a:t>
            </a:r>
          </a:p>
          <a:p>
            <a:r>
              <a:rPr lang="zh-CN" altLang="zh-CN"/>
              <a:t>先要准确的把握整体语段的基本内容，找到其中体现顺序的那道</a:t>
            </a:r>
            <a:r>
              <a:rPr lang="en-US" altLang="zh-CN"/>
              <a:t>“</a:t>
            </a:r>
            <a:r>
              <a:rPr lang="zh-CN" altLang="zh-CN"/>
              <a:t>线</a:t>
            </a:r>
            <a:r>
              <a:rPr lang="en-US" altLang="zh-CN"/>
              <a:t>”</a:t>
            </a:r>
            <a:r>
              <a:rPr lang="zh-CN" altLang="zh-CN"/>
              <a:t>，然后才能进行合理的排序。</a:t>
            </a:r>
          </a:p>
          <a:p>
            <a:endParaRPr lang="zh-CN" altLang="en-US"/>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句子排序</a:t>
            </a:r>
          </a:p>
        </p:txBody>
      </p:sp>
      <p:sp>
        <p:nvSpPr>
          <p:cNvPr id="3" name="内容占位符 2"/>
          <p:cNvSpPr>
            <a:spLocks noGrp="1"/>
          </p:cNvSpPr>
          <p:nvPr>
            <p:ph idx="1"/>
          </p:nvPr>
        </p:nvSpPr>
        <p:spPr/>
        <p:txBody>
          <a:bodyPr>
            <a:normAutofit fontScale="85000" lnSpcReduction="10000"/>
          </a:bodyPr>
          <a:lstStyle/>
          <a:p>
            <a:r>
              <a:rPr lang="en-US" altLang="zh-CN"/>
              <a:t>3.</a:t>
            </a:r>
            <a:r>
              <a:rPr lang="zh-CN" altLang="zh-CN"/>
              <a:t>答题步骤：</a:t>
            </a:r>
          </a:p>
          <a:p>
            <a:r>
              <a:rPr lang="zh-CN" altLang="zh-CN"/>
              <a:t>①把握基本内容。首先应该初步判断需调整语段的基本表达方式</a:t>
            </a:r>
            <a:r>
              <a:rPr lang="en-US" altLang="zh-CN"/>
              <a:t>——</a:t>
            </a:r>
            <a:r>
              <a:rPr lang="zh-CN" altLang="zh-CN"/>
              <a:t>记叙、描写、议论、抒情、说明，基本内容倾向，然后抓住其关键语句及表明层次的语句。</a:t>
            </a:r>
          </a:p>
          <a:p>
            <a:r>
              <a:rPr lang="zh-CN" altLang="zh-CN"/>
              <a:t>②初步分层归类。在第一步的基础之上，初步确定开头、主体和结尾，并把有关语句分层次归类。这样可把众多的语句先划分为几个小组，便于局部小范围排序。</a:t>
            </a:r>
          </a:p>
          <a:p>
            <a:r>
              <a:rPr lang="zh-CN" altLang="zh-CN"/>
              <a:t>③连缀排列顺序。这是排序的关键一环。一般先在小范围内排序，然后再考查层次间的衔接，即先将其中连缀特征明显的句子连接成若干个小句群，然后再把这些小句群连成大句群。这其中应先找出关联词、代词以及表时间、地点的词语，然后据此进行句间连缀排列，是一种切实有效的方法。</a:t>
            </a:r>
          </a:p>
          <a:p>
            <a:r>
              <a:rPr lang="zh-CN" altLang="zh-CN"/>
              <a:t>④检查调整确定。在上面排列的基础之上，再通读语段，分析思路是否清晰并自然贯通，结构是否相对完整，句间层次关系是否恰当。若检查出有不当之处，立即调整。在整体审视之后，可最终确定。</a:t>
            </a:r>
          </a:p>
          <a:p>
            <a:endParaRPr lang="zh-CN" altLang="en-US"/>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文学常识</a:t>
            </a:r>
          </a:p>
        </p:txBody>
      </p:sp>
      <p:sp>
        <p:nvSpPr>
          <p:cNvPr id="3" name="内容占位符 2"/>
          <p:cNvSpPr>
            <a:spLocks noGrp="1"/>
          </p:cNvSpPr>
          <p:nvPr>
            <p:ph idx="1"/>
          </p:nvPr>
        </p:nvSpPr>
        <p:spPr/>
        <p:txBody>
          <a:bodyPr/>
          <a:lstStyle/>
          <a:p>
            <a:r>
              <a:rPr lang="en-US" altLang="zh-CN"/>
              <a:t>1.</a:t>
            </a:r>
            <a:r>
              <a:rPr lang="zh-CN" altLang="en-US"/>
              <a:t>对文学名人的认识</a:t>
            </a:r>
            <a:endParaRPr lang="en-US" altLang="zh-CN"/>
          </a:p>
          <a:p>
            <a:r>
              <a:rPr lang="en-US" altLang="zh-CN"/>
              <a:t>2.</a:t>
            </a:r>
            <a:r>
              <a:rPr lang="zh-CN" altLang="en-US"/>
              <a:t>对名篇文学的主要内容的了解</a:t>
            </a:r>
            <a:endParaRPr lang="en-US" altLang="zh-CN"/>
          </a:p>
          <a:p>
            <a:r>
              <a:rPr lang="en-US" altLang="zh-CN"/>
              <a:t>3.</a:t>
            </a:r>
            <a:r>
              <a:rPr lang="zh-CN" altLang="en-US"/>
              <a:t>对语文学科的基础知识的了解</a:t>
            </a:r>
            <a:endParaRPr lang="en-US" altLang="zh-CN"/>
          </a:p>
          <a:p>
            <a:r>
              <a:rPr lang="en-US" altLang="zh-CN"/>
              <a:t>4.</a:t>
            </a:r>
            <a:r>
              <a:rPr lang="zh-CN" altLang="en-US"/>
              <a:t>对传统文化知识了解</a:t>
            </a:r>
            <a:endParaRPr lang="en-US" altLang="zh-CN"/>
          </a:p>
          <a:p>
            <a:r>
              <a:rPr lang="en-US" altLang="zh-CN"/>
              <a:t>5.</a:t>
            </a:r>
            <a:r>
              <a:rPr lang="zh-CN" altLang="en-US"/>
              <a:t>对课文作品和作者以及作品内容和中心的了解</a:t>
            </a:r>
            <a:endParaRPr lang="en-US" altLang="zh-CN"/>
          </a:p>
          <a:p>
            <a:r>
              <a:rPr lang="en-US" altLang="zh-CN"/>
              <a:t>6.</a:t>
            </a:r>
            <a:r>
              <a:rPr lang="zh-CN" altLang="en-US"/>
              <a:t>对文学体裁和体裁的了解</a:t>
            </a:r>
            <a:endParaRPr lang="en-US" altLang="zh-CN"/>
          </a:p>
          <a:p>
            <a:r>
              <a:rPr lang="en-US" altLang="zh-CN"/>
              <a:t>7.</a:t>
            </a:r>
            <a:r>
              <a:rPr lang="zh-CN" altLang="en-US"/>
              <a:t>人文素养和基本常识</a:t>
            </a:r>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3">
                                            <p:txEl>
                                              <p:pRg st="0" end="0"/>
                                            </p:txEl>
                                          </p:spTgt>
                                        </p:tgtEl>
                                        <p:attrNameLst>
                                          <p:attrName>style.color</p:attrName>
                                        </p:attrNameLst>
                                      </p:cBhvr>
                                      <p:to>
                                        <a:schemeClr val="bg1"/>
                                      </p:to>
                                    </p:animClr>
                                    <p:animClr clrSpc="rgb" dir="cw">
                                      <p:cBhvr>
                                        <p:cTn id="7" dur="250" autoRev="1" fill="remove"/>
                                        <p:tgtEl>
                                          <p:spTgt spid="3">
                                            <p:txEl>
                                              <p:pRg st="0" end="0"/>
                                            </p:txEl>
                                          </p:spTgt>
                                        </p:tgtEl>
                                        <p:attrNameLst>
                                          <p:attrName>fillcolor</p:attrName>
                                        </p:attrNameLst>
                                      </p:cBhvr>
                                      <p:to>
                                        <a:schemeClr val="bg1"/>
                                      </p:to>
                                    </p:animClr>
                                    <p:set>
                                      <p:cBhvr>
                                        <p:cTn id="8" dur="250" autoRev="1" fill="remove"/>
                                        <p:tgtEl>
                                          <p:spTgt spid="3">
                                            <p:txEl>
                                              <p:pRg st="0" end="0"/>
                                            </p:txEl>
                                          </p:spTgt>
                                        </p:tgtEl>
                                        <p:attrNameLst>
                                          <p:attrName>fill.type</p:attrName>
                                        </p:attrNameLst>
                                      </p:cBhvr>
                                      <p:to>
                                        <p:strVal val="solid"/>
                                      </p:to>
                                    </p:set>
                                    <p:set>
                                      <p:cBhvr>
                                        <p:cTn id="9" dur="250" autoRev="1" fill="remove"/>
                                        <p:tgtEl>
                                          <p:spTgt spid="3">
                                            <p:txEl>
                                              <p:pRg st="0" end="0"/>
                                            </p:txEl>
                                          </p:spTgt>
                                        </p:tgtEl>
                                        <p:attrNameLst>
                                          <p:attrName>fill.on</p:attrName>
                                        </p:attrNameLst>
                                      </p:cBhvr>
                                      <p:to>
                                        <p:strVal val="true"/>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mph" presetSubtype="0" fill="remove" grpId="0" nodeType="clickEffect">
                                  <p:stCondLst>
                                    <p:cond delay="0"/>
                                  </p:stCondLst>
                                  <p:childTnLst>
                                    <p:animClr clrSpc="rgb" dir="cw">
                                      <p:cBhvr override="childStyle">
                                        <p:cTn id="13" dur="250" autoRev="1" fill="remove"/>
                                        <p:tgtEl>
                                          <p:spTgt spid="3">
                                            <p:txEl>
                                              <p:pRg st="1" end="1"/>
                                            </p:txEl>
                                          </p:spTgt>
                                        </p:tgtEl>
                                        <p:attrNameLst>
                                          <p:attrName>style.color</p:attrName>
                                        </p:attrNameLst>
                                      </p:cBhvr>
                                      <p:to>
                                        <a:schemeClr val="bg1"/>
                                      </p:to>
                                    </p:animClr>
                                    <p:animClr clrSpc="rgb" dir="cw">
                                      <p:cBhvr>
                                        <p:cTn id="14" dur="250" autoRev="1" fill="remove"/>
                                        <p:tgtEl>
                                          <p:spTgt spid="3">
                                            <p:txEl>
                                              <p:pRg st="1" end="1"/>
                                            </p:txEl>
                                          </p:spTgt>
                                        </p:tgtEl>
                                        <p:attrNameLst>
                                          <p:attrName>fillcolor</p:attrName>
                                        </p:attrNameLst>
                                      </p:cBhvr>
                                      <p:to>
                                        <a:schemeClr val="bg1"/>
                                      </p:to>
                                    </p:animClr>
                                    <p:set>
                                      <p:cBhvr>
                                        <p:cTn id="15" dur="250" autoRev="1" fill="remove"/>
                                        <p:tgtEl>
                                          <p:spTgt spid="3">
                                            <p:txEl>
                                              <p:pRg st="1" end="1"/>
                                            </p:txEl>
                                          </p:spTgt>
                                        </p:tgtEl>
                                        <p:attrNameLst>
                                          <p:attrName>fill.type</p:attrName>
                                        </p:attrNameLst>
                                      </p:cBhvr>
                                      <p:to>
                                        <p:strVal val="solid"/>
                                      </p:to>
                                    </p:set>
                                    <p:set>
                                      <p:cBhvr>
                                        <p:cTn id="16" dur="250" autoRev="1" fill="remove"/>
                                        <p:tgtEl>
                                          <p:spTgt spid="3">
                                            <p:txEl>
                                              <p:pRg st="1" end="1"/>
                                            </p:txEl>
                                          </p:spTgt>
                                        </p:tgtEl>
                                        <p:attrNameLst>
                                          <p:attrName>fill.on</p:attrName>
                                        </p:attrNameLst>
                                      </p:cBhvr>
                                      <p:to>
                                        <p:strVal val="tru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mph" presetSubtype="0" fill="remove" grpId="0" nodeType="clickEffect">
                                  <p:stCondLst>
                                    <p:cond delay="0"/>
                                  </p:stCondLst>
                                  <p:childTnLst>
                                    <p:animClr clrSpc="rgb" dir="cw">
                                      <p:cBhvr override="childStyle">
                                        <p:cTn id="20" dur="250" autoRev="1" fill="remove"/>
                                        <p:tgtEl>
                                          <p:spTgt spid="3">
                                            <p:txEl>
                                              <p:pRg st="2" end="2"/>
                                            </p:txEl>
                                          </p:spTgt>
                                        </p:tgtEl>
                                        <p:attrNameLst>
                                          <p:attrName>style.color</p:attrName>
                                        </p:attrNameLst>
                                      </p:cBhvr>
                                      <p:to>
                                        <a:schemeClr val="bg1"/>
                                      </p:to>
                                    </p:animClr>
                                    <p:animClr clrSpc="rgb" dir="cw">
                                      <p:cBhvr>
                                        <p:cTn id="21" dur="250" autoRev="1" fill="remove"/>
                                        <p:tgtEl>
                                          <p:spTgt spid="3">
                                            <p:txEl>
                                              <p:pRg st="2" end="2"/>
                                            </p:txEl>
                                          </p:spTgt>
                                        </p:tgtEl>
                                        <p:attrNameLst>
                                          <p:attrName>fillcolor</p:attrName>
                                        </p:attrNameLst>
                                      </p:cBhvr>
                                      <p:to>
                                        <a:schemeClr val="bg1"/>
                                      </p:to>
                                    </p:animClr>
                                    <p:set>
                                      <p:cBhvr>
                                        <p:cTn id="22" dur="250" autoRev="1" fill="remove"/>
                                        <p:tgtEl>
                                          <p:spTgt spid="3">
                                            <p:txEl>
                                              <p:pRg st="2" end="2"/>
                                            </p:txEl>
                                          </p:spTgt>
                                        </p:tgtEl>
                                        <p:attrNameLst>
                                          <p:attrName>fill.type</p:attrName>
                                        </p:attrNameLst>
                                      </p:cBhvr>
                                      <p:to>
                                        <p:strVal val="solid"/>
                                      </p:to>
                                    </p:set>
                                    <p:set>
                                      <p:cBhvr>
                                        <p:cTn id="23" dur="250" autoRev="1" fill="remove"/>
                                        <p:tgtEl>
                                          <p:spTgt spid="3">
                                            <p:txEl>
                                              <p:pRg st="2" end="2"/>
                                            </p:txEl>
                                          </p:spTgt>
                                        </p:tgtEl>
                                        <p:attrNameLst>
                                          <p:attrName>fill.on</p:attrName>
                                        </p:attrNameLst>
                                      </p:cBhvr>
                                      <p:to>
                                        <p:strVal val="tru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mph" presetSubtype="0" fill="remove" grpId="0" nodeType="clickEffect">
                                  <p:stCondLst>
                                    <p:cond delay="0"/>
                                  </p:stCondLst>
                                  <p:childTnLst>
                                    <p:animClr clrSpc="rgb" dir="cw">
                                      <p:cBhvr override="childStyle">
                                        <p:cTn id="27" dur="250" autoRev="1" fill="remove"/>
                                        <p:tgtEl>
                                          <p:spTgt spid="3">
                                            <p:txEl>
                                              <p:pRg st="3" end="3"/>
                                            </p:txEl>
                                          </p:spTgt>
                                        </p:tgtEl>
                                        <p:attrNameLst>
                                          <p:attrName>style.color</p:attrName>
                                        </p:attrNameLst>
                                      </p:cBhvr>
                                      <p:to>
                                        <a:schemeClr val="bg1"/>
                                      </p:to>
                                    </p:animClr>
                                    <p:animClr clrSpc="rgb" dir="cw">
                                      <p:cBhvr>
                                        <p:cTn id="28" dur="250" autoRev="1" fill="remove"/>
                                        <p:tgtEl>
                                          <p:spTgt spid="3">
                                            <p:txEl>
                                              <p:pRg st="3" end="3"/>
                                            </p:txEl>
                                          </p:spTgt>
                                        </p:tgtEl>
                                        <p:attrNameLst>
                                          <p:attrName>fillcolor</p:attrName>
                                        </p:attrNameLst>
                                      </p:cBhvr>
                                      <p:to>
                                        <a:schemeClr val="bg1"/>
                                      </p:to>
                                    </p:animClr>
                                    <p:set>
                                      <p:cBhvr>
                                        <p:cTn id="29" dur="250" autoRev="1" fill="remove"/>
                                        <p:tgtEl>
                                          <p:spTgt spid="3">
                                            <p:txEl>
                                              <p:pRg st="3" end="3"/>
                                            </p:txEl>
                                          </p:spTgt>
                                        </p:tgtEl>
                                        <p:attrNameLst>
                                          <p:attrName>fill.type</p:attrName>
                                        </p:attrNameLst>
                                      </p:cBhvr>
                                      <p:to>
                                        <p:strVal val="solid"/>
                                      </p:to>
                                    </p:set>
                                    <p:set>
                                      <p:cBhvr>
                                        <p:cTn id="30" dur="250" autoRev="1" fill="remove"/>
                                        <p:tgtEl>
                                          <p:spTgt spid="3">
                                            <p:txEl>
                                              <p:pRg st="3" end="3"/>
                                            </p:txEl>
                                          </p:spTgt>
                                        </p:tgtEl>
                                        <p:attrNameLst>
                                          <p:attrName>fill.on</p:attrName>
                                        </p:attrNameLst>
                                      </p:cBhvr>
                                      <p:to>
                                        <p:strVal val="tru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27" presetClass="emph" presetSubtype="0" fill="remove" grpId="0" nodeType="clickEffect">
                                  <p:stCondLst>
                                    <p:cond delay="0"/>
                                  </p:stCondLst>
                                  <p:childTnLst>
                                    <p:animClr clrSpc="rgb" dir="cw">
                                      <p:cBhvr override="childStyle">
                                        <p:cTn id="34" dur="250" autoRev="1" fill="remove"/>
                                        <p:tgtEl>
                                          <p:spTgt spid="3">
                                            <p:txEl>
                                              <p:pRg st="4" end="4"/>
                                            </p:txEl>
                                          </p:spTgt>
                                        </p:tgtEl>
                                        <p:attrNameLst>
                                          <p:attrName>style.color</p:attrName>
                                        </p:attrNameLst>
                                      </p:cBhvr>
                                      <p:to>
                                        <a:schemeClr val="bg1"/>
                                      </p:to>
                                    </p:animClr>
                                    <p:animClr clrSpc="rgb" dir="cw">
                                      <p:cBhvr>
                                        <p:cTn id="35" dur="250" autoRev="1" fill="remove"/>
                                        <p:tgtEl>
                                          <p:spTgt spid="3">
                                            <p:txEl>
                                              <p:pRg st="4" end="4"/>
                                            </p:txEl>
                                          </p:spTgt>
                                        </p:tgtEl>
                                        <p:attrNameLst>
                                          <p:attrName>fillcolor</p:attrName>
                                        </p:attrNameLst>
                                      </p:cBhvr>
                                      <p:to>
                                        <a:schemeClr val="bg1"/>
                                      </p:to>
                                    </p:animClr>
                                    <p:set>
                                      <p:cBhvr>
                                        <p:cTn id="36" dur="250" autoRev="1" fill="remove"/>
                                        <p:tgtEl>
                                          <p:spTgt spid="3">
                                            <p:txEl>
                                              <p:pRg st="4" end="4"/>
                                            </p:txEl>
                                          </p:spTgt>
                                        </p:tgtEl>
                                        <p:attrNameLst>
                                          <p:attrName>fill.type</p:attrName>
                                        </p:attrNameLst>
                                      </p:cBhvr>
                                      <p:to>
                                        <p:strVal val="solid"/>
                                      </p:to>
                                    </p:set>
                                    <p:set>
                                      <p:cBhvr>
                                        <p:cTn id="37" dur="250" autoRev="1" fill="remove"/>
                                        <p:tgtEl>
                                          <p:spTgt spid="3">
                                            <p:txEl>
                                              <p:pRg st="4" end="4"/>
                                            </p:txEl>
                                          </p:spTgt>
                                        </p:tgtEl>
                                        <p:attrNameLst>
                                          <p:attrName>fill.on</p:attrName>
                                        </p:attrNameLst>
                                      </p:cBhvr>
                                      <p:to>
                                        <p:strVal val="tru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27" presetClass="emph" presetSubtype="0" fill="remove" grpId="0" nodeType="clickEffect">
                                  <p:stCondLst>
                                    <p:cond delay="0"/>
                                  </p:stCondLst>
                                  <p:childTnLst>
                                    <p:animClr clrSpc="rgb" dir="cw">
                                      <p:cBhvr override="childStyle">
                                        <p:cTn id="41" dur="250" autoRev="1" fill="remove"/>
                                        <p:tgtEl>
                                          <p:spTgt spid="3">
                                            <p:txEl>
                                              <p:pRg st="5" end="5"/>
                                            </p:txEl>
                                          </p:spTgt>
                                        </p:tgtEl>
                                        <p:attrNameLst>
                                          <p:attrName>style.color</p:attrName>
                                        </p:attrNameLst>
                                      </p:cBhvr>
                                      <p:to>
                                        <a:schemeClr val="bg1"/>
                                      </p:to>
                                    </p:animClr>
                                    <p:animClr clrSpc="rgb" dir="cw">
                                      <p:cBhvr>
                                        <p:cTn id="42" dur="250" autoRev="1" fill="remove"/>
                                        <p:tgtEl>
                                          <p:spTgt spid="3">
                                            <p:txEl>
                                              <p:pRg st="5" end="5"/>
                                            </p:txEl>
                                          </p:spTgt>
                                        </p:tgtEl>
                                        <p:attrNameLst>
                                          <p:attrName>fillcolor</p:attrName>
                                        </p:attrNameLst>
                                      </p:cBhvr>
                                      <p:to>
                                        <a:schemeClr val="bg1"/>
                                      </p:to>
                                    </p:animClr>
                                    <p:set>
                                      <p:cBhvr>
                                        <p:cTn id="43" dur="250" autoRev="1" fill="remove"/>
                                        <p:tgtEl>
                                          <p:spTgt spid="3">
                                            <p:txEl>
                                              <p:pRg st="5" end="5"/>
                                            </p:txEl>
                                          </p:spTgt>
                                        </p:tgtEl>
                                        <p:attrNameLst>
                                          <p:attrName>fill.type</p:attrName>
                                        </p:attrNameLst>
                                      </p:cBhvr>
                                      <p:to>
                                        <p:strVal val="solid"/>
                                      </p:to>
                                    </p:set>
                                    <p:set>
                                      <p:cBhvr>
                                        <p:cTn id="44" dur="250" autoRev="1" fill="remove"/>
                                        <p:tgtEl>
                                          <p:spTgt spid="3">
                                            <p:txEl>
                                              <p:pRg st="5" end="5"/>
                                            </p:txEl>
                                          </p:spTgt>
                                        </p:tgtEl>
                                        <p:attrNameLst>
                                          <p:attrName>fill.on</p:attrName>
                                        </p:attrNameLst>
                                      </p:cBhvr>
                                      <p:to>
                                        <p:strVal val="tru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27" presetClass="emph" presetSubtype="0" fill="remove" grpId="0" nodeType="clickEffect">
                                  <p:stCondLst>
                                    <p:cond delay="0"/>
                                  </p:stCondLst>
                                  <p:childTnLst>
                                    <p:animClr clrSpc="rgb" dir="cw">
                                      <p:cBhvr override="childStyle">
                                        <p:cTn id="48" dur="250" autoRev="1" fill="remove"/>
                                        <p:tgtEl>
                                          <p:spTgt spid="3">
                                            <p:txEl>
                                              <p:pRg st="6" end="6"/>
                                            </p:txEl>
                                          </p:spTgt>
                                        </p:tgtEl>
                                        <p:attrNameLst>
                                          <p:attrName>style.color</p:attrName>
                                        </p:attrNameLst>
                                      </p:cBhvr>
                                      <p:to>
                                        <a:schemeClr val="bg1"/>
                                      </p:to>
                                    </p:animClr>
                                    <p:animClr clrSpc="rgb" dir="cw">
                                      <p:cBhvr>
                                        <p:cTn id="49" dur="250" autoRev="1" fill="remove"/>
                                        <p:tgtEl>
                                          <p:spTgt spid="3">
                                            <p:txEl>
                                              <p:pRg st="6" end="6"/>
                                            </p:txEl>
                                          </p:spTgt>
                                        </p:tgtEl>
                                        <p:attrNameLst>
                                          <p:attrName>fillcolor</p:attrName>
                                        </p:attrNameLst>
                                      </p:cBhvr>
                                      <p:to>
                                        <a:schemeClr val="bg1"/>
                                      </p:to>
                                    </p:animClr>
                                    <p:set>
                                      <p:cBhvr>
                                        <p:cTn id="50" dur="250" autoRev="1" fill="remove"/>
                                        <p:tgtEl>
                                          <p:spTgt spid="3">
                                            <p:txEl>
                                              <p:pRg st="6" end="6"/>
                                            </p:txEl>
                                          </p:spTgt>
                                        </p:tgtEl>
                                        <p:attrNameLst>
                                          <p:attrName>fill.type</p:attrName>
                                        </p:attrNameLst>
                                      </p:cBhvr>
                                      <p:to>
                                        <p:strVal val="solid"/>
                                      </p:to>
                                    </p:set>
                                    <p:set>
                                      <p:cBhvr>
                                        <p:cTn id="51" dur="250" autoRev="1" fill="remove"/>
                                        <p:tgtEl>
                                          <p:spTgt spid="3">
                                            <p:txEl>
                                              <p:pRg st="6" end="6"/>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古代重要作家</a:t>
            </a:r>
          </a:p>
        </p:txBody>
      </p:sp>
      <p:sp>
        <p:nvSpPr>
          <p:cNvPr id="3" name="内容占位符 2"/>
          <p:cNvSpPr>
            <a:spLocks noGrp="1"/>
          </p:cNvSpPr>
          <p:nvPr>
            <p:ph idx="1"/>
          </p:nvPr>
        </p:nvSpPr>
        <p:spPr/>
        <p:txBody>
          <a:bodyPr>
            <a:normAutofit/>
          </a:bodyPr>
          <a:lstStyle/>
          <a:p>
            <a:r>
              <a:rPr lang="en-US" altLang="zh-CN" sz="1000"/>
              <a:t>1. </a:t>
            </a:r>
            <a:r>
              <a:rPr lang="zh-CN" altLang="zh-CN" sz="1000"/>
              <a:t>曹操，字孟德，东汉末年著名政治家、军事家、诗人。他的诗以慷慨悲壮著称。教材选其作《观沧海》。</a:t>
            </a:r>
          </a:p>
          <a:p>
            <a:r>
              <a:rPr lang="en-US" altLang="zh-CN" sz="1000"/>
              <a:t> </a:t>
            </a:r>
            <a:endParaRPr lang="zh-CN" altLang="zh-CN" sz="1000"/>
          </a:p>
          <a:p>
            <a:r>
              <a:rPr lang="en-US" altLang="zh-CN" sz="1000"/>
              <a:t>2. </a:t>
            </a:r>
            <a:r>
              <a:rPr lang="zh-CN" altLang="zh-CN" sz="1000"/>
              <a:t>诸葛亮，字孔明，被誉为“智圣”，三国时蜀汉政治家、军事家。我们学过他的《诫子书》《出师表》等。</a:t>
            </a:r>
          </a:p>
          <a:p>
            <a:r>
              <a:rPr lang="en-US" altLang="zh-CN" sz="1000"/>
              <a:t>3. </a:t>
            </a:r>
            <a:r>
              <a:rPr lang="zh-CN" altLang="zh-CN" sz="1000"/>
              <a:t>刘桢，字公干，东汉末诗人，“建安七子”之一。后人以其与曹植并举，称为“曹刘”。我们学过他的《赠从弟</a:t>
            </a:r>
            <a:r>
              <a:rPr lang="en-US" altLang="zh-CN" sz="1000"/>
              <a:t>(</a:t>
            </a:r>
            <a:r>
              <a:rPr lang="zh-CN" altLang="zh-CN" sz="1000"/>
              <a:t>其二</a:t>
            </a:r>
            <a:r>
              <a:rPr lang="en-US" altLang="zh-CN" sz="1000"/>
              <a:t>)</a:t>
            </a:r>
            <a:r>
              <a:rPr lang="zh-CN" altLang="zh-CN" sz="1000"/>
              <a:t>》。</a:t>
            </a:r>
          </a:p>
          <a:p>
            <a:r>
              <a:rPr lang="zh-CN" altLang="zh-CN" sz="1000"/>
              <a:t>建安七子：是东汉建安年间七位文学家的合称，包括孔融、陈琳、王粲、徐干、阮瑀、应玚、刘桢。</a:t>
            </a:r>
            <a:r>
              <a:rPr lang="en-US" altLang="zh-CN" sz="1000"/>
              <a:t>4. </a:t>
            </a:r>
            <a:r>
              <a:rPr lang="zh-CN" altLang="zh-CN" sz="1000"/>
              <a:t>陶渊明，一名潜，字元亮，号五柳先生，东晋著名诗人。被称为“古今隐逸诗人之宗”。我们学过他的《饮酒</a:t>
            </a:r>
            <a:r>
              <a:rPr lang="en-US" altLang="zh-CN" sz="1000"/>
              <a:t>(</a:t>
            </a:r>
            <a:r>
              <a:rPr lang="zh-CN" altLang="zh-CN" sz="1000"/>
              <a:t>其五</a:t>
            </a:r>
            <a:r>
              <a:rPr lang="en-US" altLang="zh-CN" sz="1000"/>
              <a:t>)</a:t>
            </a:r>
            <a:r>
              <a:rPr lang="zh-CN" altLang="zh-CN" sz="1000"/>
              <a:t>》《桃花源记》。</a:t>
            </a:r>
          </a:p>
          <a:p>
            <a:r>
              <a:rPr lang="en-US" altLang="zh-CN" sz="1000"/>
              <a:t>5. </a:t>
            </a:r>
            <a:r>
              <a:rPr lang="zh-CN" altLang="zh-CN" sz="1000"/>
              <a:t>郦道元，字善长，范阳涿县人，北魏地理学家。我们学过的《三峡》选自《水经注校证》。</a:t>
            </a:r>
          </a:p>
          <a:p>
            <a:r>
              <a:rPr lang="en-US" altLang="zh-CN" sz="1000"/>
              <a:t>6. </a:t>
            </a:r>
            <a:r>
              <a:rPr lang="zh-CN" altLang="zh-CN" sz="1000"/>
              <a:t>陶弘景，字通明，自号华阳隐居，南朝齐梁时思想家、医学家，有《陶隐居集》。我们学过他的《答谢中书书》。 </a:t>
            </a:r>
          </a:p>
          <a:p>
            <a:r>
              <a:rPr lang="en-US" altLang="zh-CN" sz="1000"/>
              <a:t>7. </a:t>
            </a:r>
            <a:r>
              <a:rPr lang="zh-CN" altLang="zh-CN" sz="1000"/>
              <a:t>王维，字摩诘，唐代诗人、画家，官至尚书右丞，故世称“王右丞”，有“诗佛”之称。山水田园派代表人物之一，诗与孟浩然齐名，并称“王孟”。他的诗画被苏轼评价为“诗中有画，画中有诗”。我们学过他的《竹里馆》《使至塞上》。</a:t>
            </a:r>
          </a:p>
          <a:p>
            <a:r>
              <a:rPr lang="en-US" altLang="zh-CN" sz="1000"/>
              <a:t>8. </a:t>
            </a:r>
            <a:r>
              <a:rPr lang="zh-CN" altLang="zh-CN" sz="1000"/>
              <a:t>王勃，字子安，唐代诗人。教材选其作《送杜少府之任蜀州》。 </a:t>
            </a:r>
          </a:p>
          <a:p>
            <a:r>
              <a:rPr lang="en-US" altLang="zh-CN" sz="1000"/>
              <a:t> </a:t>
            </a:r>
            <a:endParaRPr lang="zh-CN" altLang="zh-CN" sz="1000"/>
          </a:p>
          <a:p>
            <a:r>
              <a:rPr lang="en-US" altLang="zh-CN" sz="1000"/>
              <a:t>9. </a:t>
            </a:r>
            <a:r>
              <a:rPr lang="zh-CN" altLang="zh-CN" sz="1000"/>
              <a:t>李白，字太白，号青莲居士，唐代浪漫主义诗人，被誉为“诗仙”。其诗想象丰富，语言瑰丽活泼，风格豪放飘逸。教材选其作《行路难</a:t>
            </a:r>
            <a:r>
              <a:rPr lang="en-US" altLang="zh-CN" sz="1000"/>
              <a:t>(</a:t>
            </a:r>
            <a:r>
              <a:rPr lang="zh-CN" altLang="zh-CN" sz="1000"/>
              <a:t>其一</a:t>
            </a:r>
            <a:r>
              <a:rPr lang="en-US" altLang="zh-CN" sz="1000"/>
              <a:t>)</a:t>
            </a:r>
            <a:r>
              <a:rPr lang="zh-CN" altLang="zh-CN" sz="1000"/>
              <a:t>》《闻王昌龄左迁龙标遥有此寄》《渡荆门送别》等。</a:t>
            </a:r>
          </a:p>
          <a:p>
            <a:r>
              <a:rPr lang="en-US" altLang="zh-CN" sz="1000"/>
              <a:t>10. </a:t>
            </a:r>
            <a:r>
              <a:rPr lang="zh-CN" altLang="zh-CN" sz="1000"/>
              <a:t>杜甫，字子美，自号少陵野老。唐代伟大的现实主义诗人。杜甫被后人称为“诗圣”，他的诗在总体上反映了唐王朝由盛而衰的变化过程，被称为“诗史”。代表作有“三吏”“三别”。教材选其作《春望》《茅屋为秋风所破歌》《望岳》等。</a:t>
            </a:r>
          </a:p>
          <a:p>
            <a:r>
              <a:rPr lang="zh-CN" altLang="zh-CN" sz="1000"/>
              <a:t>“三吏”：《新安吏》《石壕吏》《潼关吏》</a:t>
            </a:r>
          </a:p>
          <a:p>
            <a:r>
              <a:rPr lang="zh-CN" altLang="zh-CN" sz="1000"/>
              <a:t>“三别”：《新婚别》《垂老别》《无家别》 </a:t>
            </a:r>
            <a:endParaRPr lang="en-US" altLang="zh-CN" sz="1000"/>
          </a:p>
          <a:p>
            <a:r>
              <a:rPr lang="en-US" altLang="zh-CN" sz="1000"/>
              <a:t>11. </a:t>
            </a:r>
            <a:r>
              <a:rPr lang="zh-CN" altLang="zh-CN" sz="1000"/>
              <a:t>岑参，唐代著名的边塞诗人，与高适并称“高岑”。我们学过他的《逢入京使》《白雪歌送武判官归京》。</a:t>
            </a:r>
          </a:p>
          <a:p>
            <a:r>
              <a:rPr lang="en-US" altLang="zh-CN" sz="1000"/>
              <a:t>12. </a:t>
            </a:r>
            <a:r>
              <a:rPr lang="zh-CN" altLang="zh-CN" sz="1000"/>
              <a:t>韩愈，字退之，世称“昌黎先生”。唐代杰出的文学家、思想家、哲学家、政治家，谥号“文”，故称“韩文公”，古文运动的倡导者，“唐宋八大家”之首。教材选其作《马说》《左迁至蓝关示侄孙湘》。</a:t>
            </a:r>
            <a:endParaRPr lang="en-US" altLang="zh-CN" sz="1000"/>
          </a:p>
          <a:p>
            <a:r>
              <a:rPr lang="zh-CN" altLang="zh-CN" sz="1000"/>
              <a:t>唐代的韩愈、柳宗元和宋代的欧阳修、“三苏”</a:t>
            </a:r>
            <a:r>
              <a:rPr lang="en-US" altLang="zh-CN" sz="1000"/>
              <a:t>(</a:t>
            </a:r>
            <a:r>
              <a:rPr lang="zh-CN" altLang="zh-CN" sz="1000"/>
              <a:t>苏洵、苏轼、苏辙</a:t>
            </a:r>
            <a:r>
              <a:rPr lang="en-US" altLang="zh-CN" sz="1000"/>
              <a:t>)</a:t>
            </a:r>
            <a:r>
              <a:rPr lang="zh-CN" altLang="zh-CN" sz="1000"/>
              <a:t>、王安石、曾巩</a:t>
            </a:r>
          </a:p>
          <a:p>
            <a:endParaRPr lang="zh-CN" altLang="en-US" sz="100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常见错误</a:t>
            </a:r>
          </a:p>
        </p:txBody>
      </p:sp>
      <p:sp>
        <p:nvSpPr>
          <p:cNvPr id="3" name="内容占位符 2"/>
          <p:cNvSpPr>
            <a:spLocks noGrp="1"/>
          </p:cNvSpPr>
          <p:nvPr>
            <p:ph idx="1"/>
          </p:nvPr>
        </p:nvSpPr>
        <p:spPr/>
        <p:txBody>
          <a:bodyPr>
            <a:normAutofit fontScale="92500" lnSpcReduction="20000"/>
          </a:bodyPr>
          <a:lstStyle/>
          <a:p>
            <a:pPr marL="0" indent="0">
              <a:buNone/>
            </a:pPr>
            <a:r>
              <a:rPr lang="en-US" altLang="zh-CN" sz="1800"/>
              <a:t>      </a:t>
            </a:r>
            <a:r>
              <a:rPr lang="zh-CN" altLang="en-US" sz="1800"/>
              <a:t>（习惯）</a:t>
            </a:r>
            <a:r>
              <a:rPr lang="zh-CN" altLang="zh-CN" sz="1800"/>
              <a:t>如，</a:t>
            </a:r>
            <a:r>
              <a:rPr lang="en-US" altLang="zh-CN" sz="1800"/>
              <a:t>“</a:t>
            </a:r>
            <a:r>
              <a:rPr lang="zh-CN" altLang="zh-CN" sz="1800"/>
              <a:t>符</a:t>
            </a:r>
            <a:r>
              <a:rPr lang="en-US" altLang="zh-CN" sz="1800"/>
              <a:t>(fú)</a:t>
            </a:r>
            <a:r>
              <a:rPr lang="zh-CN" altLang="zh-CN" sz="1800"/>
              <a:t>合</a:t>
            </a:r>
            <a:r>
              <a:rPr lang="en-US" altLang="zh-CN" sz="1800"/>
              <a:t>”</a:t>
            </a:r>
            <a:r>
              <a:rPr lang="zh-CN" altLang="zh-CN" sz="1800"/>
              <a:t>常被错读</a:t>
            </a:r>
            <a:r>
              <a:rPr lang="en-US" altLang="zh-CN" sz="1800"/>
              <a:t>(fǔ)</a:t>
            </a:r>
            <a:r>
              <a:rPr lang="zh-CN" altLang="zh-CN" sz="1800"/>
              <a:t>，</a:t>
            </a:r>
            <a:r>
              <a:rPr lang="en-US" altLang="zh-CN" sz="1800"/>
              <a:t>“</a:t>
            </a:r>
            <a:r>
              <a:rPr lang="zh-CN" altLang="zh-CN" sz="1800"/>
              <a:t>档</a:t>
            </a:r>
            <a:r>
              <a:rPr lang="en-US" altLang="zh-CN" sz="1800"/>
              <a:t>(dàng)</a:t>
            </a:r>
            <a:r>
              <a:rPr lang="zh-CN" altLang="zh-CN" sz="1800"/>
              <a:t>案</a:t>
            </a:r>
            <a:r>
              <a:rPr lang="en-US" altLang="zh-CN" sz="1800"/>
              <a:t>”</a:t>
            </a:r>
            <a:r>
              <a:rPr lang="zh-CN" altLang="zh-CN" sz="1800"/>
              <a:t>常被错读</a:t>
            </a:r>
            <a:r>
              <a:rPr lang="en-US" altLang="zh-CN" sz="1800"/>
              <a:t>(dǎng)</a:t>
            </a:r>
            <a:r>
              <a:rPr lang="zh-CN" altLang="zh-CN" sz="1800"/>
              <a:t>，</a:t>
            </a:r>
            <a:r>
              <a:rPr lang="en-US" altLang="zh-CN" sz="1800"/>
              <a:t>“</a:t>
            </a:r>
            <a:r>
              <a:rPr lang="zh-CN" altLang="zh-CN" sz="1800"/>
              <a:t>粗犷</a:t>
            </a:r>
            <a:r>
              <a:rPr lang="en-US" altLang="zh-CN" sz="1800"/>
              <a:t>(guǎng)”</a:t>
            </a:r>
            <a:r>
              <a:rPr lang="zh-CN" altLang="zh-CN" sz="1800"/>
              <a:t>常被错读</a:t>
            </a:r>
            <a:r>
              <a:rPr lang="en-US" altLang="zh-CN" sz="1800"/>
              <a:t>(kuàng)</a:t>
            </a:r>
            <a:r>
              <a:rPr lang="zh-CN" altLang="zh-CN" sz="1800"/>
              <a:t>。</a:t>
            </a:r>
            <a:r>
              <a:rPr lang="en-US" altLang="zh-CN" sz="1800" u="sng">
                <a:hlinkClick r:id="rId2"/>
              </a:rPr>
              <a:t>怎样</a:t>
            </a:r>
            <a:r>
              <a:rPr lang="zh-CN" altLang="zh-CN" sz="1800"/>
              <a:t>避免这种错读呢</a:t>
            </a:r>
            <a:r>
              <a:rPr lang="en-US" altLang="zh-CN" sz="1800"/>
              <a:t>?①</a:t>
            </a:r>
            <a:r>
              <a:rPr lang="zh-CN" altLang="zh-CN" sz="1800"/>
              <a:t>换词识别。像</a:t>
            </a:r>
            <a:r>
              <a:rPr lang="en-US" altLang="zh-CN" sz="1800"/>
              <a:t>“</a:t>
            </a:r>
            <a:r>
              <a:rPr lang="zh-CN" altLang="zh-CN" sz="1800"/>
              <a:t>符号</a:t>
            </a:r>
            <a:r>
              <a:rPr lang="en-US" altLang="zh-CN" sz="1800"/>
              <a:t>”</a:t>
            </a:r>
            <a:r>
              <a:rPr lang="zh-CN" altLang="zh-CN" sz="1800"/>
              <a:t>只有</a:t>
            </a:r>
            <a:r>
              <a:rPr lang="en-US" altLang="zh-CN" sz="1800"/>
              <a:t>(fú)</a:t>
            </a:r>
            <a:r>
              <a:rPr lang="zh-CN" altLang="zh-CN" sz="1800"/>
              <a:t>这个音，就能确定在</a:t>
            </a:r>
            <a:r>
              <a:rPr lang="en-US" altLang="zh-CN" sz="1800"/>
              <a:t>“</a:t>
            </a:r>
            <a:r>
              <a:rPr lang="zh-CN" altLang="zh-CN" sz="1800"/>
              <a:t>符合</a:t>
            </a:r>
            <a:r>
              <a:rPr lang="en-US" altLang="zh-CN" sz="1800"/>
              <a:t>”</a:t>
            </a:r>
            <a:r>
              <a:rPr lang="zh-CN" altLang="zh-CN" sz="1800"/>
              <a:t>也读</a:t>
            </a:r>
            <a:r>
              <a:rPr lang="en-US" altLang="zh-CN" sz="1800"/>
              <a:t>(fú)</a:t>
            </a:r>
            <a:r>
              <a:rPr lang="zh-CN" altLang="zh-CN" sz="1800"/>
              <a:t>。</a:t>
            </a:r>
            <a:r>
              <a:rPr lang="en-US" altLang="zh-CN" sz="1800"/>
              <a:t>②</a:t>
            </a:r>
            <a:r>
              <a:rPr lang="zh-CN" altLang="zh-CN" sz="1800"/>
              <a:t>谐音记忆。像</a:t>
            </a:r>
            <a:r>
              <a:rPr lang="en-US" altLang="zh-CN" sz="1800"/>
              <a:t>“</a:t>
            </a:r>
            <a:r>
              <a:rPr lang="zh-CN" altLang="zh-CN" sz="1800"/>
              <a:t>装载</a:t>
            </a:r>
            <a:r>
              <a:rPr lang="en-US" altLang="zh-CN" sz="1800"/>
              <a:t>”</a:t>
            </a:r>
            <a:r>
              <a:rPr lang="zh-CN" altLang="zh-CN" sz="1800"/>
              <a:t>这个词，读的时候在头脑中</a:t>
            </a:r>
            <a:r>
              <a:rPr lang="en-US" altLang="zh-CN" sz="1800" u="sng">
                <a:hlinkClick r:id="rId3"/>
              </a:rPr>
              <a:t>想象</a:t>
            </a:r>
            <a:r>
              <a:rPr lang="zh-CN" altLang="zh-CN" sz="1800"/>
              <a:t>为</a:t>
            </a:r>
            <a:r>
              <a:rPr lang="en-US" altLang="zh-CN" sz="1800"/>
              <a:t>“</a:t>
            </a:r>
            <a:r>
              <a:rPr lang="zh-CN" altLang="zh-CN" sz="1800"/>
              <a:t>装在</a:t>
            </a:r>
            <a:r>
              <a:rPr lang="en-US" altLang="zh-CN" sz="1800"/>
              <a:t>”(zài)</a:t>
            </a:r>
            <a:r>
              <a:rPr lang="zh-CN" altLang="zh-CN" sz="1800"/>
              <a:t>。</a:t>
            </a:r>
            <a:r>
              <a:rPr lang="en-US" altLang="zh-CN" sz="1800"/>
              <a:t>③</a:t>
            </a:r>
            <a:r>
              <a:rPr lang="zh-CN" altLang="zh-CN" sz="1800"/>
              <a:t>根据声旁来确定。如</a:t>
            </a:r>
            <a:r>
              <a:rPr lang="en-US" altLang="zh-CN" sz="1800"/>
              <a:t>“</a:t>
            </a:r>
            <a:r>
              <a:rPr lang="zh-CN" altLang="zh-CN" sz="1800"/>
              <a:t>粗犷</a:t>
            </a:r>
            <a:r>
              <a:rPr lang="en-US" altLang="zh-CN" sz="1800"/>
              <a:t>”</a:t>
            </a:r>
            <a:r>
              <a:rPr lang="zh-CN" altLang="zh-CN" sz="1800"/>
              <a:t>的</a:t>
            </a:r>
            <a:r>
              <a:rPr lang="en-US" altLang="zh-CN" sz="1800"/>
              <a:t>“</a:t>
            </a:r>
            <a:r>
              <a:rPr lang="zh-CN" altLang="zh-CN" sz="1800"/>
              <a:t>犷</a:t>
            </a:r>
            <a:r>
              <a:rPr lang="en-US" altLang="zh-CN" sz="1800"/>
              <a:t>”</a:t>
            </a:r>
            <a:r>
              <a:rPr lang="zh-CN" altLang="zh-CN" sz="1800"/>
              <a:t>其声旁</a:t>
            </a:r>
            <a:r>
              <a:rPr lang="en-US" altLang="zh-CN" sz="1800"/>
              <a:t>“</a:t>
            </a:r>
            <a:r>
              <a:rPr lang="zh-CN" altLang="zh-CN" sz="1800"/>
              <a:t>广</a:t>
            </a:r>
            <a:r>
              <a:rPr lang="en-US" altLang="zh-CN" sz="1800"/>
              <a:t>”</a:t>
            </a:r>
            <a:r>
              <a:rPr lang="zh-CN" altLang="zh-CN" sz="1800"/>
              <a:t>的读音与</a:t>
            </a:r>
            <a:r>
              <a:rPr lang="en-US" altLang="zh-CN" sz="1800"/>
              <a:t>“</a:t>
            </a:r>
            <a:r>
              <a:rPr lang="zh-CN" altLang="zh-CN" sz="1800"/>
              <a:t>犷</a:t>
            </a:r>
            <a:r>
              <a:rPr lang="en-US" altLang="zh-CN" sz="1800"/>
              <a:t>”</a:t>
            </a:r>
            <a:r>
              <a:rPr lang="zh-CN" altLang="zh-CN" sz="1800"/>
              <a:t>的读音相同。</a:t>
            </a:r>
          </a:p>
          <a:p>
            <a:pPr marL="0" indent="0">
              <a:buNone/>
            </a:pPr>
            <a:r>
              <a:rPr lang="en-US" altLang="zh-CN" sz="1800"/>
              <a:t>    </a:t>
            </a:r>
            <a:r>
              <a:rPr lang="zh-CN" altLang="zh-CN" sz="1800"/>
              <a:t>容易错读的字还有</a:t>
            </a:r>
            <a:r>
              <a:rPr lang="en-US" altLang="zh-CN" sz="1800"/>
              <a:t>——</a:t>
            </a:r>
            <a:r>
              <a:rPr lang="zh-CN" altLang="zh-CN" sz="1800"/>
              <a:t>号召</a:t>
            </a:r>
            <a:r>
              <a:rPr lang="en-US" altLang="zh-CN" sz="1800"/>
              <a:t>(zhào)</a:t>
            </a:r>
            <a:r>
              <a:rPr lang="zh-CN" altLang="zh-CN" sz="1800"/>
              <a:t>、挫</a:t>
            </a:r>
            <a:r>
              <a:rPr lang="en-US" altLang="zh-CN" sz="1800"/>
              <a:t>(cuò)</a:t>
            </a:r>
            <a:r>
              <a:rPr lang="zh-CN" altLang="zh-CN" sz="1800"/>
              <a:t>折、质</a:t>
            </a:r>
            <a:r>
              <a:rPr lang="en-US" altLang="zh-CN" sz="1800"/>
              <a:t>(zhì)</a:t>
            </a:r>
            <a:r>
              <a:rPr lang="zh-CN" altLang="zh-CN" sz="1800"/>
              <a:t>量、嫉</a:t>
            </a:r>
            <a:r>
              <a:rPr lang="en-US" altLang="zh-CN" sz="1800"/>
              <a:t>(jí)</a:t>
            </a:r>
            <a:r>
              <a:rPr lang="zh-CN" altLang="zh-CN" sz="1800"/>
              <a:t>妒、细菌</a:t>
            </a:r>
            <a:r>
              <a:rPr lang="en-US" altLang="zh-CN" sz="1800"/>
              <a:t>(jūn)</a:t>
            </a:r>
            <a:r>
              <a:rPr lang="zh-CN" altLang="zh-CN" sz="1800"/>
              <a:t>、剖</a:t>
            </a:r>
            <a:r>
              <a:rPr lang="en-US" altLang="zh-CN" sz="1800"/>
              <a:t>(pōu)</a:t>
            </a:r>
            <a:r>
              <a:rPr lang="zh-CN" altLang="zh-CN" sz="1800"/>
              <a:t>析、气氛</a:t>
            </a:r>
            <a:r>
              <a:rPr lang="en-US" altLang="zh-CN" sz="1800"/>
              <a:t>(fēn)</a:t>
            </a:r>
            <a:r>
              <a:rPr lang="zh-CN" altLang="zh-CN" sz="1800"/>
              <a:t>、比较</a:t>
            </a:r>
            <a:r>
              <a:rPr lang="en-US" altLang="zh-CN" sz="1800"/>
              <a:t>(jiào)</a:t>
            </a:r>
            <a:r>
              <a:rPr lang="zh-CN" altLang="zh-CN" sz="1800"/>
              <a:t>、脊</a:t>
            </a:r>
            <a:r>
              <a:rPr lang="en-US" altLang="zh-CN" sz="1800"/>
              <a:t>(jǐ)</a:t>
            </a:r>
            <a:r>
              <a:rPr lang="zh-CN" altLang="zh-CN" sz="1800"/>
              <a:t>梁、魁梧</a:t>
            </a:r>
            <a:r>
              <a:rPr lang="en-US" altLang="zh-CN" sz="1800"/>
              <a:t>(wú)</a:t>
            </a:r>
            <a:r>
              <a:rPr lang="zh-CN" altLang="zh-CN" sz="1800"/>
              <a:t>、颈</a:t>
            </a:r>
            <a:r>
              <a:rPr lang="en-US" altLang="zh-CN" sz="1800"/>
              <a:t>(jǐng)</a:t>
            </a:r>
            <a:r>
              <a:rPr lang="zh-CN" altLang="zh-CN" sz="1800"/>
              <a:t>联</a:t>
            </a:r>
            <a:r>
              <a:rPr lang="en-US" altLang="zh-CN" sz="1800"/>
              <a:t>——</a:t>
            </a:r>
            <a:r>
              <a:rPr lang="zh-CN" altLang="zh-CN" sz="1800"/>
              <a:t>等等。　</a:t>
            </a:r>
            <a:endParaRPr lang="en-US" altLang="zh-CN" sz="1800"/>
          </a:p>
          <a:p>
            <a:r>
              <a:rPr lang="en-US" altLang="zh-CN" sz="1800"/>
              <a:t>  </a:t>
            </a:r>
            <a:r>
              <a:rPr lang="zh-CN" altLang="en-US" sz="1800"/>
              <a:t>（多音）</a:t>
            </a:r>
            <a:r>
              <a:rPr lang="zh-CN" altLang="zh-CN" sz="1800"/>
              <a:t>如</a:t>
            </a:r>
            <a:r>
              <a:rPr lang="en-US" altLang="zh-CN" sz="1800"/>
              <a:t>“</a:t>
            </a:r>
            <a:r>
              <a:rPr lang="zh-CN" altLang="zh-CN" sz="1800"/>
              <a:t>处</a:t>
            </a:r>
            <a:r>
              <a:rPr lang="en-US" altLang="zh-CN" sz="1800"/>
              <a:t>(chǔ)</a:t>
            </a:r>
            <a:r>
              <a:rPr lang="zh-CN" altLang="zh-CN" sz="1800"/>
              <a:t>理</a:t>
            </a:r>
            <a:r>
              <a:rPr lang="en-US" altLang="zh-CN" sz="1800"/>
              <a:t>”</a:t>
            </a:r>
            <a:r>
              <a:rPr lang="zh-CN" altLang="zh-CN" sz="1800"/>
              <a:t>而非</a:t>
            </a:r>
            <a:r>
              <a:rPr lang="en-US" altLang="zh-CN" sz="1800"/>
              <a:t>“</a:t>
            </a:r>
            <a:r>
              <a:rPr lang="zh-CN" altLang="zh-CN" sz="1800"/>
              <a:t>处</a:t>
            </a:r>
            <a:r>
              <a:rPr lang="en-US" altLang="zh-CN" sz="1800"/>
              <a:t>(chù)</a:t>
            </a:r>
            <a:r>
              <a:rPr lang="zh-CN" altLang="zh-CN" sz="1800"/>
              <a:t>理</a:t>
            </a:r>
            <a:r>
              <a:rPr lang="en-US" altLang="zh-CN" sz="1800"/>
              <a:t>”</a:t>
            </a:r>
            <a:r>
              <a:rPr lang="zh-CN" altLang="zh-CN" sz="1800"/>
              <a:t>，</a:t>
            </a:r>
            <a:r>
              <a:rPr lang="en-US" altLang="zh-CN" sz="1800"/>
              <a:t>“</a:t>
            </a:r>
            <a:r>
              <a:rPr lang="zh-CN" altLang="zh-CN" sz="1800"/>
              <a:t>强</a:t>
            </a:r>
            <a:r>
              <a:rPr lang="en-US" altLang="zh-CN" sz="1800"/>
              <a:t>(qiǎng)</a:t>
            </a:r>
            <a:r>
              <a:rPr lang="zh-CN" altLang="zh-CN" sz="1800"/>
              <a:t>迫</a:t>
            </a:r>
            <a:r>
              <a:rPr lang="en-US" altLang="zh-CN" sz="1800"/>
              <a:t>”</a:t>
            </a:r>
            <a:r>
              <a:rPr lang="zh-CN" altLang="zh-CN" sz="1800"/>
              <a:t>而非</a:t>
            </a:r>
            <a:r>
              <a:rPr lang="en-US" altLang="zh-CN" sz="1800"/>
              <a:t>“</a:t>
            </a:r>
            <a:r>
              <a:rPr lang="zh-CN" altLang="zh-CN" sz="1800"/>
              <a:t>强</a:t>
            </a:r>
            <a:r>
              <a:rPr lang="en-US" altLang="zh-CN" sz="1800"/>
              <a:t>(qiáng)</a:t>
            </a:r>
            <a:r>
              <a:rPr lang="zh-CN" altLang="zh-CN" sz="1800"/>
              <a:t>迫</a:t>
            </a:r>
            <a:r>
              <a:rPr lang="en-US" altLang="zh-CN" sz="1800"/>
              <a:t>”</a:t>
            </a:r>
            <a:r>
              <a:rPr lang="zh-CN" altLang="zh-CN" sz="1800"/>
              <a:t>。怎样避免错读呢</a:t>
            </a:r>
            <a:r>
              <a:rPr lang="en-US" altLang="zh-CN" sz="1800"/>
              <a:t>?①</a:t>
            </a:r>
            <a:r>
              <a:rPr lang="zh-CN" altLang="zh-CN" sz="1800"/>
              <a:t>依据词性辨别。如，</a:t>
            </a:r>
            <a:r>
              <a:rPr lang="en-US" altLang="zh-CN" sz="1800"/>
              <a:t>“</a:t>
            </a:r>
            <a:r>
              <a:rPr lang="zh-CN" altLang="zh-CN" sz="1800"/>
              <a:t>处</a:t>
            </a:r>
            <a:r>
              <a:rPr lang="en-US" altLang="zh-CN" sz="1800"/>
              <a:t>”</a:t>
            </a:r>
            <a:r>
              <a:rPr lang="zh-CN" altLang="zh-CN" sz="1800"/>
              <a:t>读</a:t>
            </a:r>
            <a:r>
              <a:rPr lang="en-US" altLang="zh-CN" sz="1800"/>
              <a:t>(chǔ)</a:t>
            </a:r>
            <a:r>
              <a:rPr lang="zh-CN" altLang="zh-CN" sz="1800"/>
              <a:t>时多作动词，读</a:t>
            </a:r>
            <a:r>
              <a:rPr lang="en-US" altLang="zh-CN" sz="1800"/>
              <a:t>(chù)</a:t>
            </a:r>
            <a:r>
              <a:rPr lang="zh-CN" altLang="zh-CN" sz="1800"/>
              <a:t>时多作名词。所以，像</a:t>
            </a:r>
            <a:r>
              <a:rPr lang="en-US" altLang="zh-CN" sz="1800"/>
              <a:t>“</a:t>
            </a:r>
            <a:r>
              <a:rPr lang="zh-CN" altLang="zh-CN" sz="1800"/>
              <a:t>处理、处罚、处世、处惊不变、处心积虑、处之泰然</a:t>
            </a:r>
            <a:r>
              <a:rPr lang="en-US" altLang="zh-CN" sz="1800"/>
              <a:t>”</a:t>
            </a:r>
            <a:r>
              <a:rPr lang="zh-CN" altLang="zh-CN" sz="1800"/>
              <a:t>等词语中的</a:t>
            </a:r>
            <a:r>
              <a:rPr lang="en-US" altLang="zh-CN" sz="1800"/>
              <a:t>“</a:t>
            </a:r>
            <a:r>
              <a:rPr lang="zh-CN" altLang="zh-CN" sz="1800"/>
              <a:t>处</a:t>
            </a:r>
            <a:r>
              <a:rPr lang="en-US" altLang="zh-CN" sz="1800"/>
              <a:t>”</a:t>
            </a:r>
            <a:r>
              <a:rPr lang="zh-CN" altLang="zh-CN" sz="1800"/>
              <a:t>都读</a:t>
            </a:r>
            <a:r>
              <a:rPr lang="en-US" altLang="zh-CN" sz="1800"/>
              <a:t>(chǔ)</a:t>
            </a:r>
            <a:r>
              <a:rPr lang="zh-CN" altLang="zh-CN" sz="1800"/>
              <a:t>。</a:t>
            </a:r>
            <a:r>
              <a:rPr lang="en-US" altLang="zh-CN" sz="1800"/>
              <a:t>②</a:t>
            </a:r>
            <a:r>
              <a:rPr lang="zh-CN" altLang="zh-CN" sz="1800"/>
              <a:t>根据字义判断。如</a:t>
            </a:r>
            <a:r>
              <a:rPr lang="en-US" altLang="zh-CN" sz="1800"/>
              <a:t>“</a:t>
            </a:r>
            <a:r>
              <a:rPr lang="zh-CN" altLang="zh-CN" sz="1800"/>
              <a:t>强</a:t>
            </a:r>
            <a:r>
              <a:rPr lang="en-US" altLang="zh-CN" sz="1800"/>
              <a:t>”</a:t>
            </a:r>
            <a:r>
              <a:rPr lang="zh-CN" altLang="zh-CN" sz="1800"/>
              <a:t>理解为</a:t>
            </a:r>
            <a:r>
              <a:rPr lang="en-US" altLang="zh-CN" sz="1800"/>
              <a:t>“</a:t>
            </a:r>
            <a:r>
              <a:rPr lang="zh-CN" altLang="zh-CN" sz="1800"/>
              <a:t>迫使、硬要</a:t>
            </a:r>
            <a:r>
              <a:rPr lang="en-US" altLang="zh-CN" sz="1800"/>
              <a:t>”</a:t>
            </a:r>
            <a:r>
              <a:rPr lang="zh-CN" altLang="zh-CN" sz="1800"/>
              <a:t>之意时都读</a:t>
            </a:r>
            <a:r>
              <a:rPr lang="en-US" altLang="zh-CN" sz="1800"/>
              <a:t>(qiǎng)</a:t>
            </a:r>
            <a:r>
              <a:rPr lang="zh-CN" altLang="zh-CN" sz="1800"/>
              <a:t>。所以，像</a:t>
            </a:r>
            <a:r>
              <a:rPr lang="en-US" altLang="zh-CN" sz="1800"/>
              <a:t>“</a:t>
            </a:r>
            <a:r>
              <a:rPr lang="zh-CN" altLang="zh-CN" sz="1800"/>
              <a:t>强迫、强辩、勉强、强词夺理、强人所难、强颜欢笑</a:t>
            </a:r>
            <a:r>
              <a:rPr lang="en-US" altLang="zh-CN" sz="1800"/>
              <a:t>”</a:t>
            </a:r>
            <a:r>
              <a:rPr lang="zh-CN" altLang="zh-CN" sz="1800"/>
              <a:t>中的</a:t>
            </a:r>
            <a:r>
              <a:rPr lang="en-US" altLang="zh-CN" sz="1800"/>
              <a:t>“</a:t>
            </a:r>
            <a:r>
              <a:rPr lang="zh-CN" altLang="zh-CN" sz="1800"/>
              <a:t>强</a:t>
            </a:r>
            <a:r>
              <a:rPr lang="en-US" altLang="zh-CN" sz="1800"/>
              <a:t>”</a:t>
            </a:r>
            <a:r>
              <a:rPr lang="zh-CN" altLang="zh-CN" sz="1800"/>
              <a:t>都读</a:t>
            </a:r>
            <a:r>
              <a:rPr lang="en-US" altLang="zh-CN" sz="1800"/>
              <a:t>(qiǎng)</a:t>
            </a:r>
            <a:r>
              <a:rPr lang="zh-CN" altLang="zh-CN" sz="1800"/>
              <a:t>。</a:t>
            </a:r>
          </a:p>
          <a:p>
            <a:r>
              <a:rPr lang="zh-CN" altLang="zh-CN" sz="1800"/>
              <a:t>　　另外，有的多音字常被错读是因为大家对它的某个读音不太熟悉，甚至认为它只有一个读音，如</a:t>
            </a:r>
            <a:r>
              <a:rPr lang="en-US" altLang="zh-CN" sz="1800"/>
              <a:t>“</a:t>
            </a:r>
            <a:r>
              <a:rPr lang="zh-CN" altLang="zh-CN" sz="1800"/>
              <a:t>创</a:t>
            </a:r>
            <a:r>
              <a:rPr lang="en-US" altLang="zh-CN" sz="1800"/>
              <a:t>(chuāng)</a:t>
            </a:r>
            <a:r>
              <a:rPr lang="zh-CN" altLang="zh-CN" sz="1800"/>
              <a:t>伤</a:t>
            </a:r>
            <a:r>
              <a:rPr lang="en-US" altLang="zh-CN" sz="1800"/>
              <a:t>”</a:t>
            </a:r>
            <a:r>
              <a:rPr lang="zh-CN" altLang="zh-CN" sz="1800"/>
              <a:t>而非</a:t>
            </a:r>
            <a:r>
              <a:rPr lang="en-US" altLang="zh-CN" sz="1800"/>
              <a:t>“</a:t>
            </a:r>
            <a:r>
              <a:rPr lang="zh-CN" altLang="zh-CN" sz="1800"/>
              <a:t>创</a:t>
            </a:r>
            <a:r>
              <a:rPr lang="en-US" altLang="zh-CN" sz="1800"/>
              <a:t>(chuàng)</a:t>
            </a:r>
            <a:r>
              <a:rPr lang="zh-CN" altLang="zh-CN" sz="1800"/>
              <a:t>伤</a:t>
            </a:r>
            <a:r>
              <a:rPr lang="en-US" altLang="zh-CN" sz="1800"/>
              <a:t>”</a:t>
            </a:r>
            <a:r>
              <a:rPr lang="zh-CN" altLang="zh-CN" sz="1800"/>
              <a:t>，</a:t>
            </a:r>
            <a:r>
              <a:rPr lang="en-US" altLang="zh-CN" sz="1800"/>
              <a:t>“</a:t>
            </a:r>
            <a:r>
              <a:rPr lang="zh-CN" altLang="zh-CN" sz="1800"/>
              <a:t>尽</a:t>
            </a:r>
            <a:r>
              <a:rPr lang="en-US" altLang="zh-CN" sz="1800"/>
              <a:t>(jǐn)</a:t>
            </a:r>
            <a:r>
              <a:rPr lang="zh-CN" altLang="zh-CN" sz="1800"/>
              <a:t>量</a:t>
            </a:r>
            <a:r>
              <a:rPr lang="en-US" altLang="zh-CN" sz="1800"/>
              <a:t>”</a:t>
            </a:r>
            <a:r>
              <a:rPr lang="zh-CN" altLang="zh-CN" sz="1800"/>
              <a:t>而非</a:t>
            </a:r>
            <a:r>
              <a:rPr lang="en-US" altLang="zh-CN" sz="1800"/>
              <a:t>“</a:t>
            </a:r>
            <a:r>
              <a:rPr lang="zh-CN" altLang="zh-CN" sz="1800"/>
              <a:t>尽</a:t>
            </a:r>
            <a:r>
              <a:rPr lang="en-US" altLang="zh-CN" sz="1800"/>
              <a:t>(jìn)</a:t>
            </a:r>
            <a:r>
              <a:rPr lang="zh-CN" altLang="zh-CN" sz="1800"/>
              <a:t>量</a:t>
            </a:r>
            <a:r>
              <a:rPr lang="en-US" altLang="zh-CN" sz="1800"/>
              <a:t>”</a:t>
            </a:r>
            <a:r>
              <a:rPr lang="zh-CN" altLang="zh-CN" sz="1800"/>
              <a:t>，</a:t>
            </a:r>
            <a:r>
              <a:rPr lang="en-US" altLang="zh-CN" sz="1800"/>
              <a:t>“</a:t>
            </a:r>
            <a:r>
              <a:rPr lang="zh-CN" altLang="zh-CN" sz="1800"/>
              <a:t>参与</a:t>
            </a:r>
            <a:r>
              <a:rPr lang="en-US" altLang="zh-CN" sz="1800"/>
              <a:t>(yù)”</a:t>
            </a:r>
            <a:r>
              <a:rPr lang="zh-CN" altLang="zh-CN" sz="1800"/>
              <a:t>而非</a:t>
            </a:r>
            <a:r>
              <a:rPr lang="en-US" altLang="zh-CN" sz="1800"/>
              <a:t>“</a:t>
            </a:r>
            <a:r>
              <a:rPr lang="zh-CN" altLang="zh-CN" sz="1800"/>
              <a:t>参与</a:t>
            </a:r>
            <a:r>
              <a:rPr lang="en-US" altLang="zh-CN" sz="1800"/>
              <a:t>(yǔ)”</a:t>
            </a:r>
            <a:r>
              <a:rPr lang="zh-CN" altLang="zh-CN" sz="1800"/>
              <a:t>。这种多音字大家可以通过查工具书先全面了解其所有的读音，然后再按照上面所说的方法准确记牢其各个读音。</a:t>
            </a:r>
          </a:p>
          <a:p>
            <a:endParaRPr lang="zh-CN" altLang="en-US" sz="1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5" dur="500"/>
                                        <p:tgtEl>
                                          <p:spTgt spid="3">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重要作家</a:t>
            </a:r>
          </a:p>
        </p:txBody>
      </p:sp>
      <p:sp>
        <p:nvSpPr>
          <p:cNvPr id="3" name="内容占位符 2"/>
          <p:cNvSpPr>
            <a:spLocks noGrp="1"/>
          </p:cNvSpPr>
          <p:nvPr>
            <p:ph idx="1"/>
          </p:nvPr>
        </p:nvSpPr>
        <p:spPr>
          <a:xfrm>
            <a:off x="467544" y="1628800"/>
            <a:ext cx="8229600" cy="4525963"/>
          </a:xfrm>
        </p:spPr>
        <p:txBody>
          <a:bodyPr>
            <a:normAutofit fontScale="92500" lnSpcReduction="20000"/>
          </a:bodyPr>
          <a:lstStyle/>
          <a:p>
            <a:r>
              <a:rPr lang="en-US" altLang="zh-CN" sz="1400"/>
              <a:t>13. </a:t>
            </a:r>
            <a:r>
              <a:rPr lang="zh-CN" altLang="zh-CN" sz="1400"/>
              <a:t>刘禹锡，唐代文学家、哲学家，字梦得，有“诗豪”之称。曾任太子宾客，世称“刘宾客”。教材选其作《酬乐天扬州初逢席上见赠》《陋室铭》。</a:t>
            </a:r>
          </a:p>
          <a:p>
            <a:r>
              <a:rPr lang="en-US" altLang="zh-CN" sz="1400"/>
              <a:t>14. </a:t>
            </a:r>
            <a:r>
              <a:rPr lang="zh-CN" altLang="zh-CN" sz="1400"/>
              <a:t>白居易，字乐天，晚年号香山居士，唐代诗人。其诗与元稹齐名，称“元白”，与刘禹锡齐名称“刘白”。倡导新乐府运动，主张“文章合为时而著，歌诗合为事而作”。其诗歌题材广泛，形式多样，语言平易通俗，有“诗魔”和“诗王”之称。我们学过他的《钱塘湖春行》《卖炭翁》。</a:t>
            </a:r>
          </a:p>
          <a:p>
            <a:r>
              <a:rPr lang="en-US" altLang="zh-CN" sz="1400"/>
              <a:t>15. </a:t>
            </a:r>
            <a:r>
              <a:rPr lang="zh-CN" altLang="zh-CN" sz="1400"/>
              <a:t>李贺，字长吉，唐代诗人，世人称他为“诗鬼”。教材选其作《雁门太守行》。</a:t>
            </a:r>
          </a:p>
          <a:p>
            <a:r>
              <a:rPr lang="en-US" altLang="zh-CN" sz="1400"/>
              <a:t>16. </a:t>
            </a:r>
            <a:r>
              <a:rPr lang="zh-CN" altLang="zh-CN" sz="1400"/>
              <a:t>杜牧，唐代文学家，字牧之，号樊川居士，与李商隐并称“小李杜”。教材选其作《赤壁》《泊秦淮》。</a:t>
            </a:r>
          </a:p>
          <a:p>
            <a:r>
              <a:rPr lang="en-US" altLang="zh-CN" sz="1400"/>
              <a:t>17. </a:t>
            </a:r>
            <a:r>
              <a:rPr lang="zh-CN" altLang="zh-CN" sz="1400"/>
              <a:t>李商隐，字义山，号玉谿生，唐代诗人。教材选其作《夜雨寄北》《无题》。</a:t>
            </a:r>
          </a:p>
          <a:p>
            <a:r>
              <a:rPr lang="en-US" altLang="zh-CN" sz="1400"/>
              <a:t>18. </a:t>
            </a:r>
            <a:r>
              <a:rPr lang="zh-CN" altLang="zh-CN" sz="1400"/>
              <a:t>柳宗元，字子厚，唐代文学家，“唐宋八大家”之一。世称“柳河东”“河东先生”，因官终柳州刺史，又称“柳柳州”。柳宗元与韩愈并称“韩柳”，与刘禹锡并称“刘柳”，与王维、孟浩然、韦应物并称“王孟韦柳”。我们学过他的《小石潭记》。</a:t>
            </a:r>
          </a:p>
          <a:p>
            <a:r>
              <a:rPr lang="en-US" altLang="zh-CN" sz="1400"/>
              <a:t>19. </a:t>
            </a:r>
            <a:r>
              <a:rPr lang="zh-CN" altLang="zh-CN" sz="1400"/>
              <a:t>温庭筠，本名岐，字飞卿，唐代诗人。被尊为“花间词派”之鼻祖。精通音律、工诗，与李商隐齐名，时称“温李”。在词史上，与韦庄齐名，并称“温韦”。我们学过他的《商山早行》。</a:t>
            </a:r>
          </a:p>
          <a:p>
            <a:r>
              <a:rPr lang="en-US" altLang="zh-CN" sz="1400"/>
              <a:t>20. </a:t>
            </a:r>
            <a:r>
              <a:rPr lang="zh-CN" altLang="zh-CN" sz="1400"/>
              <a:t>范仲淹，字希文，谥文正，北宋著名文学家、政治家。教材选其作《渔家傲</a:t>
            </a:r>
            <a:r>
              <a:rPr lang="en-US" altLang="zh-CN" sz="1400"/>
              <a:t>·</a:t>
            </a:r>
            <a:r>
              <a:rPr lang="zh-CN" altLang="zh-CN" sz="1400"/>
              <a:t>秋思》《岳阳楼记》等。</a:t>
            </a:r>
          </a:p>
          <a:p>
            <a:r>
              <a:rPr lang="en-US" altLang="zh-CN" sz="1400"/>
              <a:t>21. </a:t>
            </a:r>
            <a:r>
              <a:rPr lang="zh-CN" altLang="zh-CN" sz="1400"/>
              <a:t>欧阳修，字永叔，自号醉翁，晚年又号六一居士，北宋政治家、文学家，“唐宋八大家”之一。教材选其作《醉翁亭记》《卖油翁》。</a:t>
            </a:r>
          </a:p>
          <a:p>
            <a:r>
              <a:rPr lang="en-US" altLang="zh-CN" sz="1400"/>
              <a:t>22. </a:t>
            </a:r>
            <a:r>
              <a:rPr lang="zh-CN" altLang="zh-CN" sz="1400"/>
              <a:t>王安石，字介甫，号半山，北宋著名的思想家、政治家、文学家。 教材选其作《登飞来峰》。</a:t>
            </a:r>
          </a:p>
          <a:p>
            <a:r>
              <a:rPr lang="en-US" altLang="zh-CN" sz="1400"/>
              <a:t>23. </a:t>
            </a:r>
            <a:r>
              <a:rPr lang="zh-CN" altLang="zh-CN" sz="1400"/>
              <a:t>晏殊，字同叔，北宋政治家、文学家。婉约派词人，与其子晏几道，被称为“大晏”和“小晏”。我们学过他的《浣溪沙</a:t>
            </a:r>
            <a:r>
              <a:rPr lang="en-US" altLang="zh-CN" sz="1400"/>
              <a:t>(</a:t>
            </a:r>
            <a:r>
              <a:rPr lang="zh-CN" altLang="zh-CN" sz="1400"/>
              <a:t>一曲新词酒一杯</a:t>
            </a:r>
            <a:r>
              <a:rPr lang="en-US" altLang="zh-CN" sz="1400"/>
              <a:t>)</a:t>
            </a:r>
            <a:r>
              <a:rPr lang="zh-CN" altLang="zh-CN" sz="1400"/>
              <a:t>》。</a:t>
            </a:r>
          </a:p>
          <a:p>
            <a:r>
              <a:rPr lang="en-US" altLang="zh-CN" sz="1400"/>
              <a:t>24. </a:t>
            </a:r>
            <a:r>
              <a:rPr lang="zh-CN" altLang="zh-CN" sz="1400"/>
              <a:t>苏轼，字子瞻，号东坡居士，后人称之为“苏东坡”。北宋文学家、书画家。与父洵、弟辙合称“三苏”。教材选其作《水调歌头</a:t>
            </a:r>
            <a:r>
              <a:rPr lang="en-US" altLang="zh-CN" sz="1400"/>
              <a:t>(</a:t>
            </a:r>
            <a:r>
              <a:rPr lang="zh-CN" altLang="zh-CN" sz="1400"/>
              <a:t>明月几时有</a:t>
            </a:r>
            <a:r>
              <a:rPr lang="en-US" altLang="zh-CN" sz="1400"/>
              <a:t>)</a:t>
            </a:r>
            <a:r>
              <a:rPr lang="zh-CN" altLang="zh-CN" sz="1400"/>
              <a:t>》《江城子</a:t>
            </a:r>
            <a:r>
              <a:rPr lang="en-US" altLang="zh-CN" sz="1400"/>
              <a:t>·</a:t>
            </a:r>
            <a:r>
              <a:rPr lang="zh-CN" altLang="zh-CN" sz="1400"/>
              <a:t>密州出猎》《记承天寺夜游》。</a:t>
            </a:r>
            <a:endParaRPr lang="en-US" altLang="zh-CN" sz="1400"/>
          </a:p>
          <a:p>
            <a:r>
              <a:rPr lang="zh-CN" altLang="zh-CN" sz="1600"/>
              <a:t>千古文章四大家：韩愈、柳宗元、欧阳修、苏轼。</a:t>
            </a:r>
            <a:r>
              <a:rPr lang="zh-CN" altLang="zh-CN" sz="1800"/>
              <a:t> </a:t>
            </a:r>
          </a:p>
          <a:p>
            <a:endParaRPr lang="zh-CN"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重要作家</a:t>
            </a:r>
          </a:p>
        </p:txBody>
      </p:sp>
      <p:sp>
        <p:nvSpPr>
          <p:cNvPr id="3" name="内容占位符 2"/>
          <p:cNvSpPr>
            <a:spLocks noGrp="1"/>
          </p:cNvSpPr>
          <p:nvPr>
            <p:ph idx="1"/>
          </p:nvPr>
        </p:nvSpPr>
        <p:spPr/>
        <p:txBody>
          <a:bodyPr>
            <a:normAutofit/>
          </a:bodyPr>
          <a:lstStyle/>
          <a:p>
            <a:r>
              <a:rPr lang="en-US" altLang="zh-CN" sz="1000"/>
              <a:t>25. </a:t>
            </a:r>
            <a:r>
              <a:rPr lang="zh-CN" altLang="zh-CN" sz="1000"/>
              <a:t>李清照，号易安居士，宋代女词人，婉约派代表人物之一。教材选其作《如梦令</a:t>
            </a:r>
            <a:r>
              <a:rPr lang="en-US" altLang="zh-CN" sz="1000"/>
              <a:t>(</a:t>
            </a:r>
            <a:r>
              <a:rPr lang="zh-CN" altLang="zh-CN" sz="1000"/>
              <a:t>常记溪亭日暮</a:t>
            </a:r>
            <a:r>
              <a:rPr lang="en-US" altLang="zh-CN" sz="1000"/>
              <a:t>)</a:t>
            </a:r>
            <a:r>
              <a:rPr lang="zh-CN" altLang="zh-CN" sz="1000"/>
              <a:t>》《渔家傲</a:t>
            </a:r>
            <a:r>
              <a:rPr lang="en-US" altLang="zh-CN" sz="1000"/>
              <a:t>(</a:t>
            </a:r>
            <a:r>
              <a:rPr lang="zh-CN" altLang="zh-CN" sz="1000"/>
              <a:t>天接云涛连晚雾</a:t>
            </a:r>
            <a:r>
              <a:rPr lang="en-US" altLang="zh-CN" sz="1000"/>
              <a:t>)</a:t>
            </a:r>
            <a:r>
              <a:rPr lang="zh-CN" altLang="zh-CN" sz="1000"/>
              <a:t>》。</a:t>
            </a:r>
          </a:p>
          <a:p>
            <a:r>
              <a:rPr lang="en-US" altLang="zh-CN" sz="1000"/>
              <a:t>26. </a:t>
            </a:r>
            <a:r>
              <a:rPr lang="zh-CN" altLang="zh-CN" sz="1000"/>
              <a:t>陆游，字务观，号放翁，南宋诗人。教材选其作《游山西村》。</a:t>
            </a:r>
          </a:p>
          <a:p>
            <a:r>
              <a:rPr lang="en-US" altLang="zh-CN" sz="1000"/>
              <a:t>27. </a:t>
            </a:r>
            <a:r>
              <a:rPr lang="zh-CN" altLang="zh-CN" sz="1000"/>
              <a:t>辛弃疾，字幼安，号稼轩，南宋豪放派词人，人称“词中之龙”，与苏轼合称“苏辛”。教材选其作《南乡子</a:t>
            </a:r>
            <a:r>
              <a:rPr lang="en-US" altLang="zh-CN" sz="1000"/>
              <a:t>·</a:t>
            </a:r>
            <a:r>
              <a:rPr lang="zh-CN" altLang="zh-CN" sz="1000"/>
              <a:t>登京口北固亭有怀》《破阵子</a:t>
            </a:r>
            <a:r>
              <a:rPr lang="en-US" altLang="zh-CN" sz="1000"/>
              <a:t>·</a:t>
            </a:r>
            <a:r>
              <a:rPr lang="zh-CN" altLang="zh-CN" sz="1000"/>
              <a:t>为陈同甫赋壮词以寄之》。</a:t>
            </a:r>
          </a:p>
          <a:p>
            <a:r>
              <a:rPr lang="en-US" altLang="zh-CN" sz="1000"/>
              <a:t>28. </a:t>
            </a:r>
            <a:r>
              <a:rPr lang="zh-CN" altLang="zh-CN" sz="1000"/>
              <a:t>文天祥，字履善，又字宋瑞，号文山，南宋政治家、文学家。教材选其作《过零丁洋》。</a:t>
            </a:r>
          </a:p>
          <a:p>
            <a:r>
              <a:rPr lang="en-US" altLang="zh-CN" sz="1000"/>
              <a:t>29. </a:t>
            </a:r>
            <a:r>
              <a:rPr lang="zh-CN" altLang="zh-CN" sz="1000"/>
              <a:t>马致远，元代戏曲作家，散曲家。他的《天净沙</a:t>
            </a:r>
            <a:r>
              <a:rPr lang="en-US" altLang="zh-CN" sz="1000"/>
              <a:t>·</a:t>
            </a:r>
            <a:r>
              <a:rPr lang="zh-CN" altLang="zh-CN" sz="1000"/>
              <a:t>秋思》是一首被誉为“秋思之祖”的小令。</a:t>
            </a:r>
          </a:p>
          <a:p>
            <a:r>
              <a:rPr lang="en-US" altLang="zh-CN" sz="1000"/>
              <a:t>30. </a:t>
            </a:r>
            <a:r>
              <a:rPr lang="zh-CN" altLang="zh-CN" sz="1000"/>
              <a:t>张养浩，字希孟，号云庄，元代文学家、散曲家。所著散曲以豪放著称。教材选其作《山坡羊</a:t>
            </a:r>
            <a:r>
              <a:rPr lang="en-US" altLang="zh-CN" sz="1000"/>
              <a:t>·</a:t>
            </a:r>
            <a:r>
              <a:rPr lang="zh-CN" altLang="zh-CN" sz="1000"/>
              <a:t>潼关怀古》。</a:t>
            </a:r>
          </a:p>
          <a:p>
            <a:r>
              <a:rPr lang="en-US" altLang="zh-CN" sz="1000"/>
              <a:t>31. </a:t>
            </a:r>
            <a:r>
              <a:rPr lang="zh-CN" altLang="zh-CN" sz="1000"/>
              <a:t>张岱，字宗子，又字石公，号陶庵，又号蝶庵居士，明末清初</a:t>
            </a:r>
            <a:r>
              <a:rPr lang="en-US" altLang="zh-CN" sz="1000"/>
              <a:t>32. </a:t>
            </a:r>
            <a:r>
              <a:rPr lang="zh-CN" altLang="zh-CN" sz="1000"/>
              <a:t>龚自珍，字璱人，号定盦，清代思想家、文学家。教材选其作《己亥杂诗》。文学家。教材中的《湖心亭看雪》选自《陶庵梦忆》。</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重要作品</a:t>
            </a:r>
          </a:p>
        </p:txBody>
      </p:sp>
      <p:sp>
        <p:nvSpPr>
          <p:cNvPr id="3" name="内容占位符 2"/>
          <p:cNvSpPr>
            <a:spLocks noGrp="1"/>
          </p:cNvSpPr>
          <p:nvPr>
            <p:ph idx="1"/>
          </p:nvPr>
        </p:nvSpPr>
        <p:spPr/>
        <p:txBody>
          <a:bodyPr/>
          <a:lstStyle/>
          <a:p>
            <a:r>
              <a:rPr lang="en-US" altLang="zh-CN" sz="1000"/>
              <a:t>1. </a:t>
            </a:r>
            <a:r>
              <a:rPr lang="zh-CN" altLang="zh-CN" sz="1000"/>
              <a:t>《诗经》是我国最早的一部诗歌总集，收录了从西周到春秋时期的诗歌</a:t>
            </a:r>
            <a:r>
              <a:rPr lang="en-US" altLang="zh-CN" sz="1000"/>
              <a:t>305</a:t>
            </a:r>
            <a:r>
              <a:rPr lang="zh-CN" altLang="zh-CN" sz="1000"/>
              <a:t>篇，又称为“诗三百”。本只称《诗》，儒家列为经典之一，故称《诗经》。这些诗歌分为风、雅、颂三部分。风，又叫“国风”，是各地的民歌，共有十五国风；“雅”是正统的宫廷乐歌，用于宴会的典礼；“颂”是祭祀乐歌，用于宫廷宗庙祭祀。诗经形式以四言为主，运用赋、比、兴手法。教材中《关雎》《蒹葭》均选于此。</a:t>
            </a:r>
          </a:p>
          <a:p>
            <a:r>
              <a:rPr lang="zh-CN" altLang="zh-CN" sz="1000"/>
              <a:t>“五经”：《诗经》《尚书》《礼记》《周易》《春秋》。</a:t>
            </a:r>
            <a:endParaRPr lang="en-US" altLang="zh-CN" sz="1000"/>
          </a:p>
          <a:p>
            <a:r>
              <a:rPr lang="en-US" altLang="zh-CN" sz="1000"/>
              <a:t>2. </a:t>
            </a:r>
            <a:r>
              <a:rPr lang="zh-CN" altLang="zh-CN" sz="1000"/>
              <a:t>《论语》是记录孔子及其弟子言行的书。是一部语录体散文，儒家经典著作之一。孔子，名丘，字仲尼，春秋末期鲁国人，古代伟大的教育家、思想家、政治家。</a:t>
            </a:r>
          </a:p>
          <a:p>
            <a:r>
              <a:rPr lang="zh-CN" altLang="zh-CN" sz="1000"/>
              <a:t>“四书”即《大学》《中庸》《论语》《孟子》。</a:t>
            </a:r>
            <a:endParaRPr lang="en-US" altLang="zh-CN" sz="1000"/>
          </a:p>
          <a:p>
            <a:r>
              <a:rPr lang="en-US" altLang="zh-CN" sz="1000"/>
              <a:t>3. </a:t>
            </a:r>
            <a:r>
              <a:rPr lang="zh-CN" altLang="zh-CN" sz="1000"/>
              <a:t>《孟子》是记录孟子言行的著作，共七篇，一般认为是孟子及其弟子万章、公孙丑等人共同编著的。孟子，名轲，邹</a:t>
            </a:r>
            <a:r>
              <a:rPr lang="en-US" altLang="zh-CN" sz="1000"/>
              <a:t>(</a:t>
            </a:r>
            <a:r>
              <a:rPr lang="zh-CN" altLang="zh-CN" sz="1000"/>
              <a:t>今山东邹城东南</a:t>
            </a:r>
            <a:r>
              <a:rPr lang="en-US" altLang="zh-CN" sz="1000"/>
              <a:t>)</a:t>
            </a:r>
            <a:r>
              <a:rPr lang="zh-CN" altLang="zh-CN" sz="1000"/>
              <a:t>人，战国时期思想家，儒家学派代表人物之一，与孔子并称“孔孟”，世称“亚圣”。教材中《鱼我所欲也》《生于忧患，死于安乐》《富贵不能淫》都出自《孟子》。</a:t>
            </a:r>
          </a:p>
          <a:p>
            <a:r>
              <a:rPr lang="en-US" altLang="zh-CN" sz="1000"/>
              <a:t>4. </a:t>
            </a:r>
            <a:r>
              <a:rPr lang="zh-CN" altLang="zh-CN" sz="1000"/>
              <a:t>《庄子》是道家经典之一。庄周，战国中期宋国人，哲学家，道家代表人物。教材中《北冥有鱼》《庄子与惠子游于濠梁之上》均出自《庄子》。</a:t>
            </a:r>
          </a:p>
          <a:p>
            <a:r>
              <a:rPr lang="en-US" altLang="zh-CN" sz="1000"/>
              <a:t>5. </a:t>
            </a:r>
            <a:r>
              <a:rPr lang="zh-CN" altLang="zh-CN" sz="1000"/>
              <a:t>《墨子》一书现在一般认为是墨子的弟子及其再传弟子对墨子言行的辑录。墨子，名翟，是春秋战国之际墨家学派的创始人。</a:t>
            </a:r>
          </a:p>
          <a:p>
            <a:r>
              <a:rPr lang="en-US" altLang="zh-CN" sz="1000"/>
              <a:t>6. </a:t>
            </a:r>
            <a:r>
              <a:rPr lang="zh-CN" altLang="zh-CN" sz="1000"/>
              <a:t>《礼记》，儒家经典之一。是战国至秦汉间儒家论著的汇编，相传为西汉经学家戴圣编纂。教材中《虽有嘉肴》《大道之行也》选自《礼记》。</a:t>
            </a:r>
          </a:p>
          <a:p>
            <a:r>
              <a:rPr lang="en-US" altLang="zh-CN" sz="1000"/>
              <a:t>7. </a:t>
            </a:r>
            <a:r>
              <a:rPr lang="zh-CN" altLang="zh-CN" sz="1000"/>
              <a:t>《左传》，又称《春秋左氏传》《左氏春秋》，它记载了公元前</a:t>
            </a:r>
            <a:r>
              <a:rPr lang="en-US" altLang="zh-CN" sz="1000"/>
              <a:t>722</a:t>
            </a:r>
            <a:r>
              <a:rPr lang="zh-CN" altLang="zh-CN" sz="1000"/>
              <a:t>年以后二百多年间的许多史料，是一部编年体的史学和文学名著。旧传为春秋时期左丘明所作，近人认为是战国时人所编。教材中《曹刿论战》选自《左传》。</a:t>
            </a:r>
            <a:endParaRPr lang="en-US" altLang="zh-CN" sz="1000"/>
          </a:p>
          <a:p>
            <a:r>
              <a:rPr lang="zh-CN" altLang="zh-CN" sz="1000"/>
              <a:t>编年体，是以年代为线索编排有关历史事件的史书体裁。编年体史书以时间为中心，按年、月、日顺序来记述史事。</a:t>
            </a:r>
            <a:endParaRPr lang="en-US" altLang="zh-CN" sz="1000"/>
          </a:p>
          <a:p>
            <a:r>
              <a:rPr lang="en-US" altLang="zh-CN" sz="1000"/>
              <a:t>8. </a:t>
            </a:r>
            <a:r>
              <a:rPr lang="zh-CN" altLang="zh-CN" sz="1000"/>
              <a:t>《列子》是列子及其弟子以及列子后学著作的汇编。全书八篇，一百四十章，由哲理散文、寓言故事、神话故事、历史故事组成。基本上以寓言形式来表达精微的哲理。教材中《愚公移山》选自《列子·汤问》。</a:t>
            </a:r>
          </a:p>
          <a:p>
            <a:r>
              <a:rPr lang="en-US" altLang="zh-CN" sz="1000"/>
              <a:t>9. </a:t>
            </a:r>
            <a:r>
              <a:rPr lang="zh-CN" altLang="zh-CN" sz="1000"/>
              <a:t>《战国策》是西汉末年刘向根据战国史书整理编辑的国别体史书，记载了战国时期各国游说之士的策略，共三十三篇，分为十二策，有许多讲究劝谏艺术的名篇。教材中《邹忌讽齐王纳谏》选自《战国策》。</a:t>
            </a:r>
            <a:endParaRPr lang="en-US" altLang="zh-CN" sz="1000"/>
          </a:p>
          <a:p>
            <a:r>
              <a:rPr lang="zh-CN" altLang="zh-CN" sz="1000"/>
              <a:t>国别体，以国家为单位，分别记叙其历史事件。《国语》是中国第一部国别体史书，是一部分国记事的历史散文。</a:t>
            </a:r>
            <a:endParaRPr lang="en-US" altLang="zh-CN" sz="1000"/>
          </a:p>
          <a:p>
            <a:r>
              <a:rPr lang="en-US" altLang="zh-CN" sz="1000"/>
              <a:t>10. </a:t>
            </a:r>
            <a:r>
              <a:rPr lang="zh-CN" altLang="zh-CN" sz="1000"/>
              <a:t>《史记》是我国最早的纪传体通史，作者司马迁，字子长，西汉史学家、思想家、文学家。《史记》记述了从传说中的黄帝到汉武帝共三千余年的史事，全书共一百三十篇，包括十二本纪、十表、八书、三十世家、七十列传。鲁迅称之为“史家之绝唱，无韵之《离骚》”。教材中《周亚夫军细柳》选自《史记》。</a:t>
            </a:r>
          </a:p>
          <a:p>
            <a:endParaRPr lang="zh-CN" altLang="zh-CN" sz="1000"/>
          </a:p>
          <a:p>
            <a:endParaRPr lang="zh-CN" altLang="en-US" sz="100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重要作品</a:t>
            </a:r>
          </a:p>
        </p:txBody>
      </p:sp>
      <p:sp>
        <p:nvSpPr>
          <p:cNvPr id="3" name="内容占位符 2"/>
          <p:cNvSpPr>
            <a:spLocks noGrp="1"/>
          </p:cNvSpPr>
          <p:nvPr>
            <p:ph idx="1"/>
          </p:nvPr>
        </p:nvSpPr>
        <p:spPr/>
        <p:txBody>
          <a:bodyPr>
            <a:normAutofit/>
          </a:bodyPr>
          <a:lstStyle/>
          <a:p>
            <a:r>
              <a:rPr lang="zh-CN" altLang="zh-CN" sz="1000"/>
              <a:t>纪传体，是以本纪、列传人物为纲，时间为纬，反映历史事件的一种史书编纂体例。从体裁的形式上看，纪传体是本纪、世家、列传、书、表的综合</a:t>
            </a:r>
            <a:r>
              <a:rPr lang="zh-CN" altLang="en-US" sz="1000"/>
              <a:t>。</a:t>
            </a:r>
            <a:endParaRPr lang="en-US" altLang="zh-CN" sz="1000"/>
          </a:p>
          <a:p>
            <a:r>
              <a:rPr lang="en-US" altLang="zh-CN" sz="1000"/>
              <a:t>11. </a:t>
            </a:r>
            <a:r>
              <a:rPr lang="zh-CN" altLang="zh-CN" sz="1000"/>
              <a:t>《木兰诗》</a:t>
            </a:r>
            <a:r>
              <a:rPr lang="en-US" altLang="zh-CN" sz="1000"/>
              <a:t>(</a:t>
            </a:r>
            <a:r>
              <a:rPr lang="zh-CN" altLang="zh-CN" sz="1000"/>
              <a:t>又名《木兰辞》《木兰歌》</a:t>
            </a:r>
            <a:r>
              <a:rPr lang="en-US" altLang="zh-CN" sz="1000"/>
              <a:t>)</a:t>
            </a:r>
            <a:r>
              <a:rPr lang="zh-CN" altLang="zh-CN" sz="1000"/>
              <a:t>是南北朝时期北方的一首乐府民歌，选自北宋郭茂倩编的《乐府诗集》。《木兰诗》与《孔雀东南飞》合称为“乐府双璧”。</a:t>
            </a:r>
          </a:p>
          <a:p>
            <a:r>
              <a:rPr lang="en-US" altLang="zh-CN" sz="1000"/>
              <a:t>12. </a:t>
            </a:r>
            <a:r>
              <a:rPr lang="zh-CN" altLang="zh-CN" sz="1000"/>
              <a:t>《世说新语》是由南朝刘宋宗室临川王刘义庆组织文人编写的一部志人小说集。教材中《咏雪》《陈太丘与友期行》选于此。</a:t>
            </a:r>
          </a:p>
          <a:p>
            <a:r>
              <a:rPr lang="en-US" altLang="zh-CN" sz="1000"/>
              <a:t>13. </a:t>
            </a:r>
            <a:r>
              <a:rPr lang="zh-CN" altLang="zh-CN" sz="1000"/>
              <a:t>《资治通鉴》是北宋司马光主持编纂的一部编年体史书。记载了从战国到五代共</a:t>
            </a:r>
            <a:r>
              <a:rPr lang="en-US" altLang="zh-CN" sz="1000"/>
              <a:t>1362</a:t>
            </a:r>
            <a:r>
              <a:rPr lang="zh-CN" altLang="zh-CN" sz="1000"/>
              <a:t>年间的史事，它以时间为纲，事件为目，是中国第一部编年体通史。</a:t>
            </a:r>
          </a:p>
          <a:p>
            <a:r>
              <a:rPr lang="en-US" altLang="zh-CN" sz="1000"/>
              <a:t>14. </a:t>
            </a:r>
            <a:r>
              <a:rPr lang="zh-CN" altLang="zh-CN" sz="1000"/>
              <a:t>《聊斋志异》是我国第一部优秀文言短篇小说集，作者是清代著名小说家蒲松龄，“聊斋”是他的书屋名，“志”是记载，“异”是奇怪的事情。</a:t>
            </a:r>
            <a:endParaRPr lang="zh-CN" altLang="en-US" sz="100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当代重要作家作品</a:t>
            </a:r>
          </a:p>
        </p:txBody>
      </p:sp>
      <p:sp>
        <p:nvSpPr>
          <p:cNvPr id="3" name="内容占位符 2"/>
          <p:cNvSpPr>
            <a:spLocks noGrp="1"/>
          </p:cNvSpPr>
          <p:nvPr>
            <p:ph idx="1"/>
          </p:nvPr>
        </p:nvSpPr>
        <p:spPr/>
        <p:txBody>
          <a:bodyPr>
            <a:normAutofit/>
          </a:bodyPr>
          <a:lstStyle/>
          <a:p>
            <a:r>
              <a:rPr lang="en-US" altLang="zh-CN" sz="1200"/>
              <a:t>1. </a:t>
            </a:r>
            <a:r>
              <a:rPr lang="zh-CN" altLang="zh-CN" sz="1200"/>
              <a:t>鲁迅，原名周树人，字豫才，浙江绍兴人，文学家、思想家、革命家。代表作有小说集《呐喊》《彷徨》《故事新编》，散文集《朝花夕拾》，散文诗集《野草》和杂文集《坟》《热风》《且介亭杂文》等。他的《狂人日记》是现代文学史上第一篇白话小说。教材中的《从百草园到三味书屋》《藤野先生》《阿长与〈山海经〉》选自《朝花夕拾》；《故乡》选自《呐喊》；《中国人失掉自信力了吗》选自《且介亭杂文》。</a:t>
            </a:r>
          </a:p>
          <a:p>
            <a:r>
              <a:rPr lang="en-US" altLang="zh-CN" sz="1200"/>
              <a:t>2. </a:t>
            </a:r>
            <a:r>
              <a:rPr lang="zh-CN" altLang="zh-CN" sz="1200"/>
              <a:t>梁启超，字卓如，号任公，别号饮冰室主人，近代维新派领袖，思想家、学者。著作大多收于《饮冰室合集》。教材选其作《最苦与最乐》《敬业与乐业》。</a:t>
            </a:r>
          </a:p>
          <a:p>
            <a:r>
              <a:rPr lang="en-US" altLang="zh-CN" sz="1200"/>
              <a:t>3. </a:t>
            </a:r>
            <a:r>
              <a:rPr lang="zh-CN" altLang="zh-CN" sz="1200"/>
              <a:t>郭沫若，原名郭开贞，作家、诗人、学者、历史学家、古文字学家。教材选其作《天上的街市》《屈原》。</a:t>
            </a:r>
          </a:p>
          <a:p>
            <a:r>
              <a:rPr lang="en-US" altLang="zh-CN" sz="1200"/>
              <a:t>4. </a:t>
            </a:r>
            <a:r>
              <a:rPr lang="zh-CN" altLang="zh-CN" sz="1200"/>
              <a:t>叶圣陶，原名叶绍钧，文学家、语文教育家。《多收了三五斗》是他最著名的短篇小说。教材选其作《苏州园林》《驱遣我们的想象》。</a:t>
            </a:r>
          </a:p>
          <a:p>
            <a:r>
              <a:rPr lang="en-US" altLang="zh-CN" sz="1200"/>
              <a:t>5. </a:t>
            </a:r>
            <a:r>
              <a:rPr lang="zh-CN" altLang="zh-CN" sz="1200"/>
              <a:t>茅盾，原名沈德鸿，字雁冰，作家、社会活动家。代表作有小说《蚀》三部曲、《子夜》、《林家铺子》等。教材选其作《白杨礼赞》。</a:t>
            </a:r>
          </a:p>
          <a:p>
            <a:r>
              <a:rPr lang="en-US" altLang="zh-CN" sz="1200"/>
              <a:t>6. </a:t>
            </a:r>
            <a:r>
              <a:rPr lang="zh-CN" altLang="zh-CN" sz="1200"/>
              <a:t>郑振铎，笔名西谛，福建长乐人，作家、翻译家、文学史家。教材选其作《猫》。</a:t>
            </a:r>
          </a:p>
          <a:p>
            <a:r>
              <a:rPr lang="en-US" altLang="zh-CN" sz="1200"/>
              <a:t>7. </a:t>
            </a:r>
            <a:r>
              <a:rPr lang="zh-CN" altLang="zh-CN" sz="1200"/>
              <a:t>杨绛，本名杨季康，女作家、翻译家。代表作有散文《干校六记》、译作《堂吉诃德》等。教材选其作《老王》。</a:t>
            </a:r>
          </a:p>
          <a:p>
            <a:r>
              <a:rPr lang="en-US" altLang="zh-CN" sz="1200"/>
              <a:t>8. </a:t>
            </a:r>
            <a:r>
              <a:rPr lang="zh-CN" altLang="zh-CN" sz="1200"/>
              <a:t>朱自清，字佩弦，现代散文家、诗人、学者。教材选其作《春》《背影》。</a:t>
            </a:r>
          </a:p>
          <a:p>
            <a:r>
              <a:rPr lang="en-US" altLang="zh-CN" sz="1200"/>
              <a:t>9. </a:t>
            </a:r>
            <a:r>
              <a:rPr lang="zh-CN" altLang="zh-CN" sz="1200"/>
              <a:t>曹文轩，作家。</a:t>
            </a:r>
            <a:r>
              <a:rPr lang="en-US" altLang="zh-CN" sz="1200"/>
              <a:t>2016</a:t>
            </a:r>
            <a:r>
              <a:rPr lang="zh-CN" altLang="zh-CN" sz="1200"/>
              <a:t>年获“国际安徒生奖”。教材选其作《孤独之旅》。</a:t>
            </a:r>
          </a:p>
          <a:p>
            <a:r>
              <a:rPr lang="en-US" altLang="zh-CN" sz="1200"/>
              <a:t>10. </a:t>
            </a:r>
            <a:r>
              <a:rPr lang="zh-CN" altLang="zh-CN" sz="1200"/>
              <a:t>巴金，原名李尧棠，被人们称为“世纪老人”。代表作有《灭亡》《死去的太阳》、“激流三部曲”</a:t>
            </a:r>
            <a:r>
              <a:rPr lang="en-US" altLang="zh-CN" sz="1200"/>
              <a:t>(</a:t>
            </a:r>
            <a:r>
              <a:rPr lang="zh-CN" altLang="zh-CN" sz="1200"/>
              <a:t>《家》《春》《秋》</a:t>
            </a:r>
            <a:r>
              <a:rPr lang="en-US" altLang="zh-CN" sz="1200"/>
              <a:t>)</a:t>
            </a:r>
            <a:r>
              <a:rPr lang="zh-CN" altLang="zh-CN" sz="1200"/>
              <a:t>、“爱情三部曲”</a:t>
            </a:r>
            <a:r>
              <a:rPr lang="en-US" altLang="zh-CN" sz="1200"/>
              <a:t>(</a:t>
            </a:r>
            <a:r>
              <a:rPr lang="zh-CN" altLang="zh-CN" sz="1200"/>
              <a:t>《雾》《雨》《电》</a:t>
            </a:r>
            <a:r>
              <a:rPr lang="en-US" altLang="zh-CN" sz="1200"/>
              <a:t>)</a:t>
            </a:r>
            <a:r>
              <a:rPr lang="zh-CN" altLang="zh-CN" sz="1200"/>
              <a:t>等。</a:t>
            </a:r>
          </a:p>
          <a:p>
            <a:r>
              <a:rPr lang="en-US" altLang="zh-CN" sz="1200"/>
              <a:t>11. </a:t>
            </a:r>
            <a:r>
              <a:rPr lang="zh-CN" altLang="zh-CN" sz="1200"/>
              <a:t>余光中，生于江苏南京，后移居台湾，诗人、散文家。教材选其作《乡愁》。</a:t>
            </a:r>
          </a:p>
          <a:p>
            <a:r>
              <a:rPr lang="en-US" altLang="zh-CN" sz="1200"/>
              <a:t>12. </a:t>
            </a:r>
            <a:r>
              <a:rPr lang="zh-CN" altLang="zh-CN" sz="1200"/>
              <a:t>汪曾祺，作家。代表作有小说《受戒》《大淖记事》。教材选其作《昆明的雨》。</a:t>
            </a:r>
          </a:p>
          <a:p>
            <a:endParaRPr lang="zh-CN" altLang="en-US" sz="100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外国重要作家作品</a:t>
            </a:r>
          </a:p>
        </p:txBody>
      </p:sp>
      <p:sp>
        <p:nvSpPr>
          <p:cNvPr id="3" name="内容占位符 2"/>
          <p:cNvSpPr>
            <a:spLocks noGrp="1"/>
          </p:cNvSpPr>
          <p:nvPr>
            <p:ph idx="1"/>
          </p:nvPr>
        </p:nvSpPr>
        <p:spPr/>
        <p:txBody>
          <a:bodyPr>
            <a:normAutofit/>
          </a:bodyPr>
          <a:lstStyle/>
          <a:p>
            <a:r>
              <a:rPr lang="en-US" altLang="zh-CN" sz="1200"/>
              <a:t>1. </a:t>
            </a:r>
            <a:r>
              <a:rPr lang="zh-CN" altLang="zh-CN" sz="1200"/>
              <a:t>莎士比亚，英国文艺复兴时期伟大的剧作家、诗人。其代表作有“四大悲剧”《哈姆雷特》《奥赛罗》《李尔王》《麦克白》。</a:t>
            </a:r>
          </a:p>
          <a:p>
            <a:r>
              <a:rPr lang="en-US" altLang="zh-CN" sz="1200"/>
              <a:t>2. </a:t>
            </a:r>
            <a:r>
              <a:rPr lang="zh-CN" altLang="zh-CN" sz="1200"/>
              <a:t>雨果，法国作家，</a:t>
            </a:r>
            <a:r>
              <a:rPr lang="en-US" altLang="zh-CN" sz="1200"/>
              <a:t>19</a:t>
            </a:r>
            <a:r>
              <a:rPr lang="zh-CN" altLang="zh-CN" sz="1200"/>
              <a:t>世纪前期积极浪漫主义文学的代表作家，被人们称为“法兰西的莎士比亚”。其代表作有小说《巴黎圣母院》《悲惨世界》《九三年》等，教材选其作《就英法联军远征中国致巴特勒上尉的信》。</a:t>
            </a:r>
          </a:p>
          <a:p>
            <a:r>
              <a:rPr lang="en-US" altLang="zh-CN" sz="1200"/>
              <a:t>3. </a:t>
            </a:r>
            <a:r>
              <a:rPr lang="zh-CN" altLang="zh-CN" sz="1200"/>
              <a:t>都德，法国小说家。教材选其作《最后一课》。</a:t>
            </a:r>
          </a:p>
          <a:p>
            <a:r>
              <a:rPr lang="en-US" altLang="zh-CN" sz="1200"/>
              <a:t>4. </a:t>
            </a:r>
            <a:r>
              <a:rPr lang="zh-CN" altLang="zh-CN" sz="1200"/>
              <a:t>莫泊桑，法国作家，被誉为“短篇小说巨匠”，代表作有《项链》《羊脂球》等。教材选其作《我的叔叔于勒》</a:t>
            </a:r>
            <a:r>
              <a:rPr lang="en-US" altLang="zh-CN" sz="1200"/>
              <a:t>(</a:t>
            </a:r>
            <a:r>
              <a:rPr lang="zh-CN" altLang="zh-CN" sz="1200"/>
              <a:t>选自短篇小说集《羊脂球》</a:t>
            </a:r>
            <a:r>
              <a:rPr lang="en-US" altLang="zh-CN" sz="1200"/>
              <a:t>)</a:t>
            </a:r>
            <a:r>
              <a:rPr lang="zh-CN" altLang="zh-CN" sz="1200"/>
              <a:t>。</a:t>
            </a:r>
            <a:endParaRPr lang="en-US" altLang="zh-CN" sz="1200"/>
          </a:p>
          <a:p>
            <a:r>
              <a:rPr lang="zh-CN" altLang="zh-CN" sz="1200"/>
              <a:t>世界三大短篇小说之王：法国的莫泊桑、俄国的契诃夫、美国的欧·亨利。</a:t>
            </a:r>
            <a:endParaRPr lang="en-US" altLang="zh-CN" sz="1200"/>
          </a:p>
          <a:p>
            <a:r>
              <a:rPr lang="en-US" altLang="zh-CN" sz="1200"/>
              <a:t>5. </a:t>
            </a:r>
            <a:r>
              <a:rPr lang="zh-CN" altLang="zh-CN" sz="1200"/>
              <a:t>海伦</a:t>
            </a:r>
            <a:r>
              <a:rPr lang="en-US" altLang="zh-CN" sz="1200"/>
              <a:t>·</a:t>
            </a:r>
            <a:r>
              <a:rPr lang="zh-CN" altLang="zh-CN" sz="1200"/>
              <a:t>凯勒，美国女作家、教育家，</a:t>
            </a:r>
            <a:r>
              <a:rPr lang="en-US" altLang="zh-CN" sz="1200"/>
              <a:t>1964</a:t>
            </a:r>
            <a:r>
              <a:rPr lang="zh-CN" altLang="zh-CN" sz="1200"/>
              <a:t>年被授予“总统自由勋章”。代表作品有《再塑生命的人》《假如给我三天光明》等。</a:t>
            </a:r>
          </a:p>
          <a:p>
            <a:r>
              <a:rPr lang="en-US" altLang="zh-CN" sz="1200"/>
              <a:t>6. </a:t>
            </a:r>
            <a:r>
              <a:rPr lang="zh-CN" altLang="zh-CN" sz="1200"/>
              <a:t>马克</a:t>
            </a:r>
            <a:r>
              <a:rPr lang="en-US" altLang="zh-CN" sz="1200"/>
              <a:t>·</a:t>
            </a:r>
            <a:r>
              <a:rPr lang="zh-CN" altLang="zh-CN" sz="1200"/>
              <a:t>吐温，美国作家。代表作有小说《汤姆</a:t>
            </a:r>
            <a:r>
              <a:rPr lang="en-US" altLang="zh-CN" sz="1200"/>
              <a:t>·</a:t>
            </a:r>
            <a:r>
              <a:rPr lang="zh-CN" altLang="zh-CN" sz="1200"/>
              <a:t>索亚历险记》等。教材选其作《登勃朗峰》。</a:t>
            </a:r>
          </a:p>
          <a:p>
            <a:r>
              <a:rPr lang="en-US" altLang="zh-CN" sz="1200"/>
              <a:t>7. </a:t>
            </a:r>
            <a:r>
              <a:rPr lang="zh-CN" altLang="zh-CN" sz="1200"/>
              <a:t>普希金，</a:t>
            </a:r>
            <a:r>
              <a:rPr lang="en-US" altLang="zh-CN" sz="1200"/>
              <a:t>19</a:t>
            </a:r>
            <a:r>
              <a:rPr lang="zh-CN" altLang="zh-CN" sz="1200"/>
              <a:t>世纪俄国浪漫主义文学主要代表，被誉为“俄国文学之父”。教材选其作《假如生活欺骗了你》。</a:t>
            </a:r>
          </a:p>
          <a:p>
            <a:r>
              <a:rPr lang="en-US" altLang="zh-CN" sz="1200"/>
              <a:t>8. </a:t>
            </a:r>
            <a:r>
              <a:rPr lang="zh-CN" altLang="zh-CN" sz="1200"/>
              <a:t>契诃夫，</a:t>
            </a:r>
            <a:r>
              <a:rPr lang="en-US" altLang="zh-CN" sz="1200"/>
              <a:t>19</a:t>
            </a:r>
            <a:r>
              <a:rPr lang="zh-CN" altLang="zh-CN" sz="1200"/>
              <a:t>世纪末俄国杰出的批判现实主义作家。 教材选其作《变色龙》。</a:t>
            </a:r>
          </a:p>
          <a:p>
            <a:r>
              <a:rPr lang="en-US" altLang="zh-CN" sz="1200"/>
              <a:t>9. </a:t>
            </a:r>
            <a:r>
              <a:rPr lang="zh-CN" altLang="zh-CN" sz="1200"/>
              <a:t>安徒生，丹麦作家。代表作有《卖火柴的小女孩》《海的女儿》《丑小鸭》等。教材选其作《皇帝的新装》。</a:t>
            </a:r>
          </a:p>
          <a:p>
            <a:r>
              <a:rPr lang="en-US" altLang="zh-CN" sz="1200"/>
              <a:t>10. </a:t>
            </a:r>
            <a:r>
              <a:rPr lang="zh-CN" altLang="zh-CN" sz="1200"/>
              <a:t>泰戈尔，印度作家、诗人。</a:t>
            </a:r>
            <a:r>
              <a:rPr lang="en-US" altLang="zh-CN" sz="1200"/>
              <a:t>1913</a:t>
            </a:r>
            <a:r>
              <a:rPr lang="zh-CN" altLang="zh-CN" sz="1200"/>
              <a:t>年获诺贝尔文学奖，著有诗集《吉檀迦利》《新月集》《园丁集》《飞鸟集》等。教材选其作《金色花》</a:t>
            </a:r>
            <a:r>
              <a:rPr lang="en-US" altLang="zh-CN" sz="1200"/>
              <a:t>(</a:t>
            </a:r>
            <a:r>
              <a:rPr lang="zh-CN" altLang="zh-CN" sz="1200"/>
              <a:t>选自《泰戈尔诗选》</a:t>
            </a:r>
            <a:r>
              <a:rPr lang="en-US" altLang="zh-CN" sz="1200"/>
              <a:t>)</a:t>
            </a:r>
            <a:r>
              <a:rPr lang="zh-CN" altLang="zh-CN" sz="1200"/>
              <a:t>。</a:t>
            </a:r>
          </a:p>
          <a:p>
            <a:endParaRPr lang="zh-CN" altLang="en-US" sz="120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重要文体知识</a:t>
            </a:r>
          </a:p>
        </p:txBody>
      </p:sp>
      <p:sp>
        <p:nvSpPr>
          <p:cNvPr id="3" name="内容占位符 2"/>
          <p:cNvSpPr>
            <a:spLocks noGrp="1"/>
          </p:cNvSpPr>
          <p:nvPr>
            <p:ph idx="1"/>
          </p:nvPr>
        </p:nvSpPr>
        <p:spPr/>
        <p:txBody>
          <a:bodyPr>
            <a:normAutofit/>
          </a:bodyPr>
          <a:lstStyle/>
          <a:p>
            <a:r>
              <a:rPr lang="en-US" altLang="zh-CN" sz="1500"/>
              <a:t>1. </a:t>
            </a:r>
            <a:r>
              <a:rPr lang="zh-CN" altLang="zh-CN" sz="1500"/>
              <a:t>铭，是古代刻在器物上用来警诫自己或者称述功德的文字，后来成为一种文体，一般都用韵。如刘禹锡的《陋室铭》。</a:t>
            </a:r>
          </a:p>
          <a:p>
            <a:r>
              <a:rPr lang="en-US" altLang="zh-CN" sz="1500"/>
              <a:t>2. </a:t>
            </a:r>
            <a:r>
              <a:rPr lang="zh-CN" altLang="zh-CN" sz="1500"/>
              <a:t>说，是古代的一种散文体裁，一般叙事兼议论，表明作者对社会生活中的某个问题或某种现象的看法，从本质上说，它是属于议论性的文体，与现代的杂文或杂感小品相似。如周敦颐的《爱莲说》，韩愈的《马说》。</a:t>
            </a:r>
          </a:p>
          <a:p>
            <a:r>
              <a:rPr lang="en-US" altLang="zh-CN" sz="1500"/>
              <a:t>3. </a:t>
            </a:r>
            <a:r>
              <a:rPr lang="zh-CN" altLang="zh-CN" sz="1500"/>
              <a:t>记，古代的一种散文。这类文章内容大多是游记，用来记叙旅途见闻和某地政治生活、社会面貌、风土人情、山川景物及名胜古迹等。也有普通的叙事性散文或者“杂记”。如范仲淹的《岳阳楼记》，欧阳修的《醉翁亭记》。</a:t>
            </a:r>
          </a:p>
          <a:p>
            <a:r>
              <a:rPr lang="en-US" altLang="zh-CN" sz="1500"/>
              <a:t>4. </a:t>
            </a:r>
            <a:r>
              <a:rPr lang="zh-CN" altLang="zh-CN" sz="1500"/>
              <a:t>序，又名“序言”“前言”“引言”，是放在著作或正文之前的文章。古代另有一种序是惜别赠言的文字，叫作“赠序”，内容多是对所赠亲友的赞许、推崇或勉励之辞，如宋濂的《送东阳马生序》。</a:t>
            </a:r>
          </a:p>
          <a:p>
            <a:r>
              <a:rPr lang="en-US" altLang="zh-CN" sz="1500"/>
              <a:t>5. </a:t>
            </a:r>
            <a:r>
              <a:rPr lang="zh-CN" altLang="zh-CN" sz="1500"/>
              <a:t>表，古代臣子向帝王陈情言事的一种文体，言辞往往恭敬、恳切。主要作用就是表达臣子对君主的忠诚和希望，“动之以情”是这种文体的基本特征。如诸葛亮的《出师表》就是“表”中的范例。</a:t>
            </a:r>
          </a:p>
          <a:p>
            <a:endParaRPr lang="zh-CN" alt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其他常识</a:t>
            </a:r>
          </a:p>
        </p:txBody>
      </p:sp>
      <p:sp>
        <p:nvSpPr>
          <p:cNvPr id="3" name="内容占位符 2"/>
          <p:cNvSpPr>
            <a:spLocks noGrp="1"/>
          </p:cNvSpPr>
          <p:nvPr>
            <p:ph idx="1"/>
          </p:nvPr>
        </p:nvSpPr>
        <p:spPr/>
        <p:txBody>
          <a:bodyPr>
            <a:normAutofit/>
          </a:bodyPr>
          <a:lstStyle/>
          <a:p>
            <a:r>
              <a:rPr lang="zh-CN" altLang="zh-CN" sz="1500"/>
              <a:t>◆天文</a:t>
            </a:r>
          </a:p>
          <a:p>
            <a:r>
              <a:rPr lang="zh-CN" altLang="zh-CN" sz="1500"/>
              <a:t>银河：又称银汉、天河、天汉、星汉、云汉，是横跨星空的一条乳白色亮带，由</a:t>
            </a:r>
            <a:r>
              <a:rPr lang="en-US" altLang="zh-CN" sz="1500"/>
              <a:t>1000</a:t>
            </a:r>
            <a:r>
              <a:rPr lang="zh-CN" altLang="zh-CN" sz="1500"/>
              <a:t>亿颗以上的恒星组成。</a:t>
            </a:r>
            <a:r>
              <a:rPr lang="en-US" altLang="zh-CN" sz="1500"/>
              <a:t>(</a:t>
            </a:r>
            <a:r>
              <a:rPr lang="zh-CN" altLang="zh-CN" sz="1500"/>
              <a:t>“星汉灿烂，若出其里”《观沧海》七上</a:t>
            </a:r>
            <a:r>
              <a:rPr lang="en-US" altLang="zh-CN" sz="1500"/>
              <a:t>)</a:t>
            </a:r>
            <a:endParaRPr lang="zh-CN" altLang="zh-CN" sz="1500"/>
          </a:p>
          <a:p>
            <a:r>
              <a:rPr lang="zh-CN" altLang="zh-CN" sz="1500"/>
              <a:t>北斗：又称“北斗七星”，即天枢、天璇、天玑、天权、玉衡、开阳、摇光。排列如斗杓，故称“北斗”。</a:t>
            </a:r>
            <a:r>
              <a:rPr lang="en-US" altLang="zh-CN" sz="1500"/>
              <a:t>(</a:t>
            </a:r>
            <a:r>
              <a:rPr lang="zh-CN" altLang="zh-CN" sz="1500"/>
              <a:t>“斗折蛇行”《小石潭记》八下</a:t>
            </a:r>
            <a:r>
              <a:rPr lang="en-US" altLang="zh-CN" sz="1500"/>
              <a:t>)</a:t>
            </a:r>
            <a:endParaRPr lang="zh-CN" altLang="zh-CN" sz="1500"/>
          </a:p>
          <a:p>
            <a:r>
              <a:rPr lang="en-US" altLang="zh-CN" sz="1500"/>
              <a:t> </a:t>
            </a:r>
            <a:r>
              <a:rPr lang="zh-CN" altLang="zh-CN" sz="1500"/>
              <a:t>◆节令、节日</a:t>
            </a:r>
          </a:p>
          <a:p>
            <a:r>
              <a:rPr lang="zh-CN" altLang="zh-CN" sz="1500"/>
              <a:t>四时：指春夏秋冬四季。农历以正月、二、三月为春季，分别称作孟春、仲春、季春；以四、五、六月为夏季，分别称作孟夏、仲夏、季夏；秋季、冬季以此类推。</a:t>
            </a:r>
            <a:r>
              <a:rPr lang="en-US" altLang="zh-CN" sz="1500"/>
              <a:t>(</a:t>
            </a:r>
            <a:r>
              <a:rPr lang="zh-CN" altLang="zh-CN" sz="1500"/>
              <a:t>“天启壬戌秋日”《核舟记》八下</a:t>
            </a:r>
            <a:r>
              <a:rPr lang="en-US" altLang="zh-CN" sz="1500"/>
              <a:t>)</a:t>
            </a:r>
            <a:endParaRPr lang="zh-CN" altLang="zh-CN" sz="1500"/>
          </a:p>
          <a:p>
            <a:r>
              <a:rPr lang="zh-CN" altLang="zh-CN" sz="1500"/>
              <a:t>二十四节气：我国传统历法中表示季节、物候、气候变化以及确立“十二月建”的特定节令。用来指导农事，分别是：立春、雨水、惊蛰、春分、清明、谷雨、立夏、小满、芒种、夏至、小暑、大暑、立秋、处暑、白露、秋分、寒露、霜降、立冬、小雪、大雪、冬至、小寒、大寒。</a:t>
            </a:r>
            <a:r>
              <a:rPr lang="en-US" altLang="zh-CN" sz="1500"/>
              <a:t>(</a:t>
            </a:r>
            <a:r>
              <a:rPr lang="zh-CN" altLang="zh-CN" sz="1500"/>
              <a:t>“清明时节雨纷纷，路上行人欲断魂”《清明》综合性学习·古诗苑漫步八下；郦道元《三峡》中“每至晴初霜旦，林寒涧肃……哀转久绝”所描写的是霜降至立冬节气之间的景物</a:t>
            </a:r>
            <a:r>
              <a:rPr lang="en-US" altLang="zh-CN" sz="1500"/>
              <a:t>)</a:t>
            </a:r>
            <a:endParaRPr lang="zh-CN" altLang="zh-CN" sz="1500"/>
          </a:p>
          <a:p>
            <a:endParaRPr lang="zh-CN" altLang="en-US"/>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其他常识</a:t>
            </a:r>
          </a:p>
        </p:txBody>
      </p:sp>
      <p:graphicFrame>
        <p:nvGraphicFramePr>
          <p:cNvPr id="4" name="内容占位符 3"/>
          <p:cNvGraphicFramePr>
            <a:graphicFrameLocks noGrp="1"/>
          </p:cNvGraphicFramePr>
          <p:nvPr>
            <p:ph idx="1"/>
          </p:nvPr>
        </p:nvGraphicFramePr>
        <p:xfrm>
          <a:off x="7341" y="1556792"/>
          <a:ext cx="6181726" cy="1600200"/>
        </p:xfrm>
        <a:graphic>
          <a:graphicData uri="http://schemas.openxmlformats.org/drawingml/2006/table">
            <a:tbl>
              <a:tblPr firstRow="1" firstCol="1" bandRow="1">
                <a:tableStyleId>{5C22544A-7EE6-4342-B048-85BDC9FD1C3A}</a:tableStyleId>
              </a:tblPr>
              <a:tblGrid>
                <a:gridCol w="1691026"/>
                <a:gridCol w="2245350"/>
                <a:gridCol w="2245350"/>
              </a:tblGrid>
              <a:tr h="0">
                <a:tc rowSpan="4">
                  <a:txBody>
                    <a:bodyPr/>
                    <a:lstStyle/>
                    <a:p>
                      <a:pPr algn="ctr">
                        <a:lnSpc>
                          <a:spcPct val="125000"/>
                        </a:lnSpc>
                        <a:spcAft>
                          <a:spcPct val="0"/>
                        </a:spcAft>
                      </a:pPr>
                      <a:r>
                        <a:rPr lang="zh-CN" sz="1050" kern="100">
                          <a:effectLst/>
                        </a:rPr>
                        <a:t>二十四节气</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春季</a:t>
                      </a:r>
                      <a:r>
                        <a:rPr lang="en-US" sz="1050" kern="100">
                          <a:effectLst/>
                        </a:rPr>
                        <a:t>(2</a:t>
                      </a:r>
                      <a:r>
                        <a:rPr lang="zh-CN" sz="1050" kern="100">
                          <a:effectLst/>
                        </a:rPr>
                        <a:t>～</a:t>
                      </a:r>
                      <a:r>
                        <a:rPr lang="en-US" sz="1050" kern="100">
                          <a:effectLst/>
                        </a:rPr>
                        <a:t>4</a:t>
                      </a:r>
                      <a:r>
                        <a:rPr lang="zh-CN" sz="1050" kern="100">
                          <a:effectLst/>
                        </a:rPr>
                        <a:t>月</a:t>
                      </a:r>
                      <a:r>
                        <a:rPr lang="en-US" sz="1050" kern="100">
                          <a:effectLst/>
                        </a:rPr>
                        <a:t>)</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立春、雨水、惊蛰、春分、清明、谷雨</a:t>
                      </a:r>
                      <a:endParaRPr lang="zh-CN" sz="1050" kern="100">
                        <a:effectLst/>
                        <a:latin typeface="宋体" panose="02010600030101010101" pitchFamily="2" charset="-122"/>
                        <a:cs typeface="Times New Roman" panose="02020603050405020304"/>
                      </a:endParaRPr>
                    </a:p>
                  </a:txBody>
                  <a:tcPr marL="68580" marR="68580" marT="0" marB="0" anchor="ctr"/>
                </a:tc>
              </a:tr>
              <a:tr h="0">
                <a:tc vMerge="1">
                  <a:txBody>
                    <a:bodyPr/>
                    <a:lstStyle/>
                    <a:p>
                      <a:endParaRPr lang="zh-CN"/>
                    </a:p>
                  </a:txBody>
                  <a:tcPr/>
                </a:tc>
                <a:tc>
                  <a:txBody>
                    <a:bodyPr/>
                    <a:lstStyle/>
                    <a:p>
                      <a:pPr algn="ctr">
                        <a:lnSpc>
                          <a:spcPct val="125000"/>
                        </a:lnSpc>
                        <a:spcAft>
                          <a:spcPct val="0"/>
                        </a:spcAft>
                      </a:pPr>
                      <a:r>
                        <a:rPr lang="zh-CN" sz="1050" kern="100">
                          <a:effectLst/>
                        </a:rPr>
                        <a:t>夏季</a:t>
                      </a:r>
                      <a:r>
                        <a:rPr lang="en-US" sz="1050" kern="100">
                          <a:effectLst/>
                        </a:rPr>
                        <a:t>(5</a:t>
                      </a:r>
                      <a:r>
                        <a:rPr lang="zh-CN" sz="1050" kern="100">
                          <a:effectLst/>
                        </a:rPr>
                        <a:t>～</a:t>
                      </a:r>
                      <a:r>
                        <a:rPr lang="en-US" sz="1050" kern="100">
                          <a:effectLst/>
                        </a:rPr>
                        <a:t>7</a:t>
                      </a:r>
                      <a:r>
                        <a:rPr lang="zh-CN" sz="1050" kern="100">
                          <a:effectLst/>
                        </a:rPr>
                        <a:t>月</a:t>
                      </a:r>
                      <a:r>
                        <a:rPr lang="en-US" sz="1050" kern="100">
                          <a:effectLst/>
                        </a:rPr>
                        <a:t>)</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立夏、小满、芒种、夏至、小暑、大暑</a:t>
                      </a:r>
                      <a:endParaRPr lang="zh-CN" sz="1050" kern="100">
                        <a:effectLst/>
                        <a:latin typeface="宋体" panose="02010600030101010101" pitchFamily="2" charset="-122"/>
                        <a:cs typeface="Times New Roman" panose="02020603050405020304"/>
                      </a:endParaRPr>
                    </a:p>
                  </a:txBody>
                  <a:tcPr marL="68580" marR="68580" marT="0" marB="0" anchor="ctr"/>
                </a:tc>
              </a:tr>
              <a:tr h="0">
                <a:tc vMerge="1">
                  <a:txBody>
                    <a:bodyPr/>
                    <a:lstStyle/>
                    <a:p>
                      <a:endParaRPr lang="zh-CN"/>
                    </a:p>
                  </a:txBody>
                  <a:tcPr/>
                </a:tc>
                <a:tc>
                  <a:txBody>
                    <a:bodyPr/>
                    <a:lstStyle/>
                    <a:p>
                      <a:pPr algn="ctr">
                        <a:lnSpc>
                          <a:spcPct val="125000"/>
                        </a:lnSpc>
                        <a:spcAft>
                          <a:spcPct val="0"/>
                        </a:spcAft>
                      </a:pPr>
                      <a:r>
                        <a:rPr lang="zh-CN" sz="1050" kern="100">
                          <a:effectLst/>
                        </a:rPr>
                        <a:t>秋季</a:t>
                      </a:r>
                      <a:r>
                        <a:rPr lang="en-US" sz="1050" kern="100">
                          <a:effectLst/>
                        </a:rPr>
                        <a:t>(8</a:t>
                      </a:r>
                      <a:r>
                        <a:rPr lang="zh-CN" sz="1050" kern="100">
                          <a:effectLst/>
                        </a:rPr>
                        <a:t>～</a:t>
                      </a:r>
                      <a:r>
                        <a:rPr lang="en-US" sz="1050" kern="100">
                          <a:effectLst/>
                        </a:rPr>
                        <a:t>10</a:t>
                      </a:r>
                      <a:r>
                        <a:rPr lang="zh-CN" sz="1050" kern="100">
                          <a:effectLst/>
                        </a:rPr>
                        <a:t>月</a:t>
                      </a:r>
                      <a:r>
                        <a:rPr lang="en-US" sz="1050" kern="100">
                          <a:effectLst/>
                        </a:rPr>
                        <a:t>)</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立秋、处暑、白露、秋分、寒露、霜降</a:t>
                      </a:r>
                      <a:endParaRPr lang="zh-CN" sz="1050" kern="100">
                        <a:effectLst/>
                        <a:latin typeface="宋体" panose="02010600030101010101" pitchFamily="2" charset="-122"/>
                        <a:cs typeface="Times New Roman" panose="02020603050405020304"/>
                      </a:endParaRPr>
                    </a:p>
                  </a:txBody>
                  <a:tcPr marL="68580" marR="68580" marT="0" marB="0" anchor="ctr"/>
                </a:tc>
              </a:tr>
              <a:tr h="377714">
                <a:tc vMerge="1">
                  <a:txBody>
                    <a:bodyPr/>
                    <a:lstStyle/>
                    <a:p>
                      <a:endParaRPr lang="zh-CN"/>
                    </a:p>
                  </a:txBody>
                  <a:tcPr/>
                </a:tc>
                <a:tc>
                  <a:txBody>
                    <a:bodyPr/>
                    <a:lstStyle/>
                    <a:p>
                      <a:pPr algn="ctr">
                        <a:lnSpc>
                          <a:spcPct val="125000"/>
                        </a:lnSpc>
                        <a:spcAft>
                          <a:spcPct val="0"/>
                        </a:spcAft>
                      </a:pPr>
                      <a:r>
                        <a:rPr lang="zh-CN" sz="1050" kern="100">
                          <a:effectLst/>
                        </a:rPr>
                        <a:t>冬季</a:t>
                      </a:r>
                      <a:r>
                        <a:rPr lang="en-US" sz="1050" kern="100">
                          <a:effectLst/>
                        </a:rPr>
                        <a:t>(11</a:t>
                      </a:r>
                      <a:r>
                        <a:rPr lang="zh-CN" sz="1050" kern="100">
                          <a:effectLst/>
                        </a:rPr>
                        <a:t>～次年</a:t>
                      </a:r>
                      <a:r>
                        <a:rPr lang="en-US" sz="1050" kern="100">
                          <a:effectLst/>
                        </a:rPr>
                        <a:t>1</a:t>
                      </a:r>
                      <a:r>
                        <a:rPr lang="zh-CN" sz="1050" kern="100">
                          <a:effectLst/>
                        </a:rPr>
                        <a:t>月</a:t>
                      </a:r>
                      <a:r>
                        <a:rPr lang="en-US" sz="1050" kern="100">
                          <a:effectLst/>
                        </a:rPr>
                        <a:t>)</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立冬、小雪、大雪、冬至、小寒、大寒</a:t>
                      </a:r>
                      <a:endParaRPr lang="zh-CN" sz="1050" kern="100">
                        <a:effectLst/>
                        <a:latin typeface="宋体" panose="02010600030101010101" pitchFamily="2" charset="-122"/>
                        <a:cs typeface="Times New Roman" panose="02020603050405020304"/>
                      </a:endParaRPr>
                    </a:p>
                  </a:txBody>
                  <a:tcPr marL="68580" marR="68580" marT="0" marB="0" anchor="ctr"/>
                </a:tc>
              </a:tr>
            </a:tbl>
          </a:graphicData>
        </a:graphic>
      </p:graphicFrame>
      <p:sp>
        <p:nvSpPr>
          <p:cNvPr id="5" name="矩形 4"/>
          <p:cNvSpPr/>
          <p:nvPr/>
        </p:nvSpPr>
        <p:spPr>
          <a:xfrm>
            <a:off x="107504" y="3068960"/>
            <a:ext cx="4572000" cy="3139321"/>
          </a:xfrm>
          <a:prstGeom prst="rect">
            <a:avLst/>
          </a:prstGeom>
        </p:spPr>
        <p:txBody>
          <a:bodyPr>
            <a:spAutoFit/>
          </a:bodyPr>
          <a:lstStyle/>
          <a:p>
            <a:r>
              <a:rPr lang="zh-CN" altLang="zh-CN"/>
              <a:t>立：用作“四立”，特指二十四节气中的立春、立夏、立秋、立冬。“立”是开始的意思，分别表示四季的开始，农业意义为“春种、夏长、秋收、冬藏”。</a:t>
            </a:r>
          </a:p>
          <a:p>
            <a:r>
              <a:rPr lang="zh-CN" altLang="zh-CN"/>
              <a:t>分：用作“二分”，即春分、秋分的简称。“分”即本分的意思，“二分”既表示是春或秋的中分点，又表示一天时间白昼、黑夜平分。</a:t>
            </a:r>
          </a:p>
          <a:p>
            <a:r>
              <a:rPr lang="zh-CN" altLang="zh-CN"/>
              <a:t>至：用作“二至”，即夏至、冬至的简称。“至”意为极、最，“二至”表示天文上夏、冬二季的极致。</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其他常识</a:t>
            </a:r>
          </a:p>
        </p:txBody>
      </p:sp>
      <p:graphicFrame>
        <p:nvGraphicFramePr>
          <p:cNvPr id="4" name="内容占位符 3"/>
          <p:cNvGraphicFramePr>
            <a:graphicFrameLocks noGrp="1"/>
          </p:cNvGraphicFramePr>
          <p:nvPr>
            <p:ph idx="1"/>
          </p:nvPr>
        </p:nvGraphicFramePr>
        <p:xfrm>
          <a:off x="22811" y="1556792"/>
          <a:ext cx="6143625" cy="3489325"/>
        </p:xfrm>
        <a:graphic>
          <a:graphicData uri="http://schemas.openxmlformats.org/drawingml/2006/table">
            <a:tbl>
              <a:tblPr firstRow="1" firstCol="1" bandRow="1">
                <a:tableStyleId>{5C22544A-7EE6-4342-B048-85BDC9FD1C3A}</a:tableStyleId>
              </a:tblPr>
              <a:tblGrid>
                <a:gridCol w="1362569"/>
                <a:gridCol w="1590511"/>
                <a:gridCol w="1685751"/>
                <a:gridCol w="1504794"/>
              </a:tblGrid>
              <a:tr h="327025">
                <a:tc>
                  <a:txBody>
                    <a:bodyPr/>
                    <a:lstStyle/>
                    <a:p>
                      <a:pPr algn="ctr">
                        <a:lnSpc>
                          <a:spcPct val="125000"/>
                        </a:lnSpc>
                        <a:spcAft>
                          <a:spcPct val="0"/>
                        </a:spcAft>
                      </a:pPr>
                      <a:r>
                        <a:rPr lang="zh-CN" sz="1050" kern="100">
                          <a:effectLst/>
                        </a:rPr>
                        <a:t>节日</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时间</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习俗</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文化内涵</a:t>
                      </a:r>
                      <a:endParaRPr lang="zh-CN" sz="1050" kern="100">
                        <a:effectLst/>
                        <a:latin typeface="宋体" panose="02010600030101010101" pitchFamily="2" charset="-122"/>
                        <a:cs typeface="Times New Roman" panose="02020603050405020304"/>
                      </a:endParaRPr>
                    </a:p>
                  </a:txBody>
                  <a:tcPr marL="68580" marR="68580" marT="0" marB="0" anchor="ctr"/>
                </a:tc>
              </a:tr>
              <a:tr h="0">
                <a:tc>
                  <a:txBody>
                    <a:bodyPr/>
                    <a:lstStyle/>
                    <a:p>
                      <a:pPr algn="ctr">
                        <a:lnSpc>
                          <a:spcPct val="125000"/>
                        </a:lnSpc>
                        <a:spcAft>
                          <a:spcPct val="0"/>
                        </a:spcAft>
                      </a:pPr>
                      <a:r>
                        <a:rPr lang="zh-CN" sz="1050" kern="100">
                          <a:effectLst/>
                        </a:rPr>
                        <a:t>春节</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农历正月初一</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贴春联、挂年画、拜年、压岁钱、吃饺子</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辞旧迎新、阖家团圆。</a:t>
                      </a:r>
                      <a:endParaRPr lang="zh-CN" sz="1050" kern="100">
                        <a:effectLst/>
                        <a:latin typeface="宋体" panose="02010600030101010101" pitchFamily="2" charset="-122"/>
                        <a:cs typeface="Times New Roman" panose="02020603050405020304"/>
                      </a:endParaRPr>
                    </a:p>
                  </a:txBody>
                  <a:tcPr marL="68580" marR="68580" marT="0" marB="0" anchor="ctr"/>
                </a:tc>
              </a:tr>
              <a:tr h="0">
                <a:tc>
                  <a:txBody>
                    <a:bodyPr/>
                    <a:lstStyle/>
                    <a:p>
                      <a:pPr algn="ctr">
                        <a:lnSpc>
                          <a:spcPct val="125000"/>
                        </a:lnSpc>
                        <a:spcAft>
                          <a:spcPct val="0"/>
                        </a:spcAft>
                      </a:pPr>
                      <a:r>
                        <a:rPr lang="zh-CN" sz="1050" kern="100">
                          <a:effectLst/>
                        </a:rPr>
                        <a:t>元宵节</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农历正月十五</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赏花灯、猜灯谜、舞龙狮、放天灯、吃元宵</a:t>
                      </a:r>
                      <a:r>
                        <a:rPr lang="en-US" sz="1050" kern="100">
                          <a:effectLst/>
                        </a:rPr>
                        <a:t>(</a:t>
                      </a:r>
                      <a:r>
                        <a:rPr lang="zh-CN" sz="1050" kern="100">
                          <a:effectLst/>
                        </a:rPr>
                        <a:t>北方</a:t>
                      </a:r>
                      <a:r>
                        <a:rPr lang="en-US" sz="1050" kern="100">
                          <a:effectLst/>
                        </a:rPr>
                        <a:t>)</a:t>
                      </a:r>
                      <a:r>
                        <a:rPr lang="zh-CN" sz="1050" kern="100">
                          <a:effectLst/>
                        </a:rPr>
                        <a:t>、吃汤圆</a:t>
                      </a:r>
                      <a:r>
                        <a:rPr lang="en-US" sz="1050" kern="100">
                          <a:effectLst/>
                        </a:rPr>
                        <a:t>(</a:t>
                      </a:r>
                      <a:r>
                        <a:rPr lang="zh-CN" sz="1050" kern="100">
                          <a:effectLst/>
                        </a:rPr>
                        <a:t>南方</a:t>
                      </a:r>
                      <a:r>
                        <a:rPr lang="en-US" sz="1050" kern="100">
                          <a:effectLst/>
                        </a:rPr>
                        <a:t>)</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庆祝一家团圆。</a:t>
                      </a:r>
                      <a:endParaRPr lang="zh-CN" sz="1050" kern="100">
                        <a:effectLst/>
                        <a:latin typeface="宋体" panose="02010600030101010101" pitchFamily="2" charset="-122"/>
                        <a:cs typeface="Times New Roman" panose="02020603050405020304"/>
                      </a:endParaRPr>
                    </a:p>
                  </a:txBody>
                  <a:tcPr marL="68580" marR="68580" marT="0" marB="0" anchor="ctr"/>
                </a:tc>
              </a:tr>
              <a:tr h="0">
                <a:tc>
                  <a:txBody>
                    <a:bodyPr/>
                    <a:lstStyle/>
                    <a:p>
                      <a:pPr algn="ctr">
                        <a:lnSpc>
                          <a:spcPct val="125000"/>
                        </a:lnSpc>
                        <a:spcAft>
                          <a:spcPct val="0"/>
                        </a:spcAft>
                      </a:pPr>
                      <a:r>
                        <a:rPr lang="zh-CN" sz="1050" kern="100">
                          <a:effectLst/>
                        </a:rPr>
                        <a:t>清明节</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公历四月五日前后</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祭祖、扫墓、放风筝、踏青、栽柳插花</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祭拜祖先，怀念故人。</a:t>
                      </a:r>
                      <a:endParaRPr lang="zh-CN" sz="1050" kern="100">
                        <a:effectLst/>
                        <a:latin typeface="宋体" panose="02010600030101010101" pitchFamily="2" charset="-122"/>
                        <a:cs typeface="Times New Roman" panose="02020603050405020304"/>
                      </a:endParaRPr>
                    </a:p>
                  </a:txBody>
                  <a:tcPr marL="68580" marR="68580" marT="0" marB="0" anchor="ctr"/>
                </a:tc>
              </a:tr>
              <a:tr h="0">
                <a:tc>
                  <a:txBody>
                    <a:bodyPr/>
                    <a:lstStyle/>
                    <a:p>
                      <a:pPr algn="ctr">
                        <a:lnSpc>
                          <a:spcPct val="125000"/>
                        </a:lnSpc>
                        <a:spcAft>
                          <a:spcPct val="0"/>
                        </a:spcAft>
                      </a:pPr>
                      <a:r>
                        <a:rPr lang="zh-CN" sz="1050" kern="100">
                          <a:effectLst/>
                        </a:rPr>
                        <a:t>端午节</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农历五月初五</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赛龙舟、吃粽子、挂菖蒲、喝雄黄酒、斗百草、驱“五毒”</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驱瘟避毒、防灾祛病；纪念屈原。</a:t>
                      </a:r>
                      <a:endParaRPr lang="zh-CN" sz="1050" kern="100">
                        <a:effectLst/>
                        <a:latin typeface="宋体" panose="02010600030101010101" pitchFamily="2" charset="-122"/>
                        <a:cs typeface="Times New Roman" panose="02020603050405020304"/>
                      </a:endParaRPr>
                    </a:p>
                  </a:txBody>
                  <a:tcPr marL="68580" marR="68580" marT="0" marB="0" anchor="ctr"/>
                </a:tc>
              </a:tr>
              <a:tr h="361950">
                <a:tc>
                  <a:txBody>
                    <a:bodyPr/>
                    <a:lstStyle/>
                    <a:p>
                      <a:pPr algn="ctr">
                        <a:lnSpc>
                          <a:spcPct val="125000"/>
                        </a:lnSpc>
                        <a:spcAft>
                          <a:spcPct val="0"/>
                        </a:spcAft>
                      </a:pPr>
                      <a:r>
                        <a:rPr lang="zh-CN" sz="1050" kern="100">
                          <a:effectLst/>
                        </a:rPr>
                        <a:t>中秋节</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农历八月十五</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赏月、祭月、吃月饼</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阖家欢乐，团圆安康。</a:t>
                      </a:r>
                      <a:endParaRPr lang="zh-CN" sz="1050" kern="100">
                        <a:effectLst/>
                        <a:latin typeface="宋体" panose="02010600030101010101" pitchFamily="2" charset="-122"/>
                        <a:cs typeface="Times New Roman" panose="02020603050405020304"/>
                      </a:endParaRPr>
                    </a:p>
                  </a:txBody>
                  <a:tcPr marL="68580" marR="68580" marT="0" marB="0" anchor="ctr"/>
                </a:tc>
              </a:tr>
              <a:tr h="0">
                <a:tc>
                  <a:txBody>
                    <a:bodyPr/>
                    <a:lstStyle/>
                    <a:p>
                      <a:pPr algn="ctr">
                        <a:lnSpc>
                          <a:spcPct val="125000"/>
                        </a:lnSpc>
                        <a:spcAft>
                          <a:spcPct val="0"/>
                        </a:spcAft>
                      </a:pPr>
                      <a:r>
                        <a:rPr lang="zh-CN" sz="1050" kern="100">
                          <a:effectLst/>
                        </a:rPr>
                        <a:t>重阳节</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农历九月九 </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登高望远、赏菊赋诗、饮菊花酒、插茱萸</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尊敬关爱老人；追求健康长寿；追求高雅志趣。</a:t>
                      </a:r>
                      <a:endParaRPr lang="zh-CN" sz="1050" kern="100">
                        <a:effectLst/>
                        <a:latin typeface="宋体" panose="02010600030101010101" pitchFamily="2" charset="-122"/>
                        <a:cs typeface="Times New Roman" panose="02020603050405020304"/>
                      </a:endParaRPr>
                    </a:p>
                  </a:txBody>
                  <a:tcPr marL="68580" marR="68580" marT="0" marB="0" anchor="ctr"/>
                </a:tc>
              </a:tr>
              <a:tr h="0">
                <a:tc>
                  <a:txBody>
                    <a:bodyPr/>
                    <a:lstStyle/>
                    <a:p>
                      <a:pPr algn="ctr">
                        <a:lnSpc>
                          <a:spcPct val="125000"/>
                        </a:lnSpc>
                        <a:spcAft>
                          <a:spcPct val="0"/>
                        </a:spcAft>
                      </a:pPr>
                      <a:r>
                        <a:rPr lang="zh-CN" sz="1050" kern="100">
                          <a:effectLst/>
                        </a:rPr>
                        <a:t>除夕</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农历十二月最后一日晚</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守岁、吃年夜饭、零点燃放烟花爆竹</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全家团圆，是中国人一年一度的文化习俗。</a:t>
                      </a:r>
                      <a:endParaRPr lang="zh-CN" sz="1050" kern="100">
                        <a:effectLst/>
                        <a:latin typeface="宋体" panose="02010600030101010101" pitchFamily="2" charset="-122"/>
                        <a:cs typeface="Times New Roman" panose="02020603050405020304"/>
                      </a:endParaRPr>
                    </a:p>
                  </a:txBody>
                  <a:tcPr marL="68580" marR="68580" marT="0" marB="0" anchor="ctr"/>
                </a:tc>
              </a:tr>
            </a:tbl>
          </a:graphicData>
        </a:graphic>
      </p:graphicFrame>
      <p:sp>
        <p:nvSpPr>
          <p:cNvPr id="5" name="矩形 4"/>
          <p:cNvSpPr/>
          <p:nvPr/>
        </p:nvSpPr>
        <p:spPr>
          <a:xfrm>
            <a:off x="179512" y="4941168"/>
            <a:ext cx="8964488" cy="1754326"/>
          </a:xfrm>
          <a:prstGeom prst="rect">
            <a:avLst/>
          </a:prstGeom>
        </p:spPr>
        <p:txBody>
          <a:bodyPr wrap="square">
            <a:spAutoFit/>
          </a:bodyPr>
          <a:lstStyle/>
          <a:p>
            <a:r>
              <a:rPr lang="zh-CN" altLang="zh-CN"/>
              <a:t>◆礼俗</a:t>
            </a:r>
          </a:p>
          <a:p>
            <a:r>
              <a:rPr lang="zh-CN" altLang="zh-CN"/>
              <a:t>送别习俗：</a:t>
            </a:r>
            <a:r>
              <a:rPr lang="en-US" altLang="zh-CN"/>
              <a:t>①</a:t>
            </a:r>
            <a:r>
              <a:rPr lang="zh-CN" altLang="zh-CN"/>
              <a:t>时间：多在清晨或傍晚时分。②送别地点：多在水边、渡口、长亭之处</a:t>
            </a:r>
            <a:r>
              <a:rPr lang="en-US" altLang="zh-CN"/>
              <a:t>(</a:t>
            </a:r>
            <a:r>
              <a:rPr lang="zh-CN" altLang="zh-CN"/>
              <a:t>“故人西辞黄鹤楼，烟花三月下扬州”《黄鹤楼送孟浩然之广陵》</a:t>
            </a:r>
            <a:r>
              <a:rPr lang="en-US" altLang="zh-CN"/>
              <a:t>)</a:t>
            </a:r>
            <a:r>
              <a:rPr lang="zh-CN" altLang="zh-CN"/>
              <a:t>。③送别方式：饮酒作别</a:t>
            </a:r>
            <a:r>
              <a:rPr lang="en-US" altLang="zh-CN" baseline="30000"/>
              <a:t>2019</a:t>
            </a:r>
            <a:r>
              <a:rPr lang="en-US" altLang="zh-CN"/>
              <a:t>(</a:t>
            </a:r>
            <a:r>
              <a:rPr lang="zh-CN" altLang="zh-CN"/>
              <a:t>“劝君更尽一杯酒”《送元二使安西》</a:t>
            </a:r>
            <a:r>
              <a:rPr lang="en-US" altLang="zh-CN"/>
              <a:t>)</a:t>
            </a:r>
            <a:r>
              <a:rPr lang="zh-CN" altLang="zh-CN"/>
              <a:t>。音乐相伴作别</a:t>
            </a:r>
            <a:r>
              <a:rPr lang="en-US" altLang="zh-CN"/>
              <a:t>(</a:t>
            </a:r>
            <a:r>
              <a:rPr lang="zh-CN" altLang="zh-CN"/>
              <a:t>“李白乘舟将欲行，忽闻岸上踏歌声”《赠汪伦》</a:t>
            </a:r>
            <a:r>
              <a:rPr lang="en-US" altLang="zh-CN"/>
              <a:t>)</a:t>
            </a:r>
            <a:r>
              <a:rPr lang="zh-CN" altLang="zh-CN"/>
              <a:t>。折柳相送</a:t>
            </a:r>
            <a:r>
              <a:rPr lang="en-US" altLang="zh-CN"/>
              <a:t>(</a:t>
            </a:r>
            <a:r>
              <a:rPr lang="zh-CN" altLang="zh-CN"/>
              <a:t>“客舍青青柳色新”《送元二使安西》</a:t>
            </a:r>
            <a:r>
              <a:rPr lang="en-US" altLang="zh-CN"/>
              <a:t>)</a:t>
            </a:r>
            <a:r>
              <a:rPr lang="zh-CN" altLang="zh-CN"/>
              <a:t>。设帐送行。</a:t>
            </a:r>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常见错误</a:t>
            </a:r>
          </a:p>
        </p:txBody>
      </p:sp>
      <p:sp>
        <p:nvSpPr>
          <p:cNvPr id="3" name="内容占位符 2"/>
          <p:cNvSpPr>
            <a:spLocks noGrp="1"/>
          </p:cNvSpPr>
          <p:nvPr>
            <p:ph idx="1"/>
          </p:nvPr>
        </p:nvSpPr>
        <p:spPr/>
        <p:txBody>
          <a:bodyPr/>
          <a:lstStyle/>
          <a:p>
            <a:r>
              <a:rPr lang="zh-CN" altLang="en-US" sz="1600"/>
              <a:t>     （形似）</a:t>
            </a:r>
            <a:r>
              <a:rPr lang="zh-CN" altLang="zh-CN" sz="1600"/>
              <a:t>如，</a:t>
            </a:r>
            <a:r>
              <a:rPr lang="en-US" altLang="zh-CN" sz="1600"/>
              <a:t>“</a:t>
            </a:r>
            <a:r>
              <a:rPr lang="zh-CN" altLang="zh-CN" sz="1600"/>
              <a:t>内疚</a:t>
            </a:r>
            <a:r>
              <a:rPr lang="en-US" altLang="zh-CN" sz="1600"/>
              <a:t>(jiù)”</a:t>
            </a:r>
            <a:r>
              <a:rPr lang="zh-CN" altLang="zh-CN" sz="1600"/>
              <a:t>与</a:t>
            </a:r>
            <a:r>
              <a:rPr lang="en-US" altLang="zh-CN" sz="1600"/>
              <a:t>“</a:t>
            </a:r>
            <a:r>
              <a:rPr lang="zh-CN" altLang="zh-CN" sz="1600"/>
              <a:t>针灸</a:t>
            </a:r>
            <a:r>
              <a:rPr lang="en-US" altLang="zh-CN" sz="1600"/>
              <a:t>(jiǔ)”</a:t>
            </a:r>
            <a:r>
              <a:rPr lang="zh-CN" altLang="zh-CN" sz="1600"/>
              <a:t>的读音分辨不清，</a:t>
            </a:r>
            <a:r>
              <a:rPr lang="en-US" altLang="zh-CN" sz="1600"/>
              <a:t>“</a:t>
            </a:r>
            <a:r>
              <a:rPr lang="zh-CN" altLang="zh-CN" sz="1600"/>
              <a:t>友谊</a:t>
            </a:r>
            <a:r>
              <a:rPr lang="en-US" altLang="zh-CN" sz="1600"/>
              <a:t>(yì)”</a:t>
            </a:r>
            <a:r>
              <a:rPr lang="zh-CN" altLang="zh-CN" sz="1600"/>
              <a:t>的</a:t>
            </a:r>
            <a:r>
              <a:rPr lang="en-US" altLang="zh-CN" sz="1600"/>
              <a:t>“</a:t>
            </a:r>
            <a:r>
              <a:rPr lang="zh-CN" altLang="zh-CN" sz="1600"/>
              <a:t>谊</a:t>
            </a:r>
            <a:r>
              <a:rPr lang="en-US" altLang="zh-CN" sz="1600"/>
              <a:t>”</a:t>
            </a:r>
            <a:r>
              <a:rPr lang="zh-CN" altLang="zh-CN" sz="1600"/>
              <a:t>依据声旁</a:t>
            </a:r>
            <a:r>
              <a:rPr lang="en-US" altLang="zh-CN" sz="1600"/>
              <a:t>“</a:t>
            </a:r>
            <a:r>
              <a:rPr lang="zh-CN" altLang="zh-CN" sz="1600"/>
              <a:t>宜</a:t>
            </a:r>
            <a:r>
              <a:rPr lang="en-US" altLang="zh-CN" sz="1600"/>
              <a:t>”</a:t>
            </a:r>
            <a:r>
              <a:rPr lang="zh-CN" altLang="zh-CN" sz="1600"/>
              <a:t>妄测而错读为</a:t>
            </a:r>
            <a:r>
              <a:rPr lang="en-US" altLang="zh-CN" sz="1600"/>
              <a:t>(yí)</a:t>
            </a:r>
            <a:r>
              <a:rPr lang="zh-CN" altLang="zh-CN" sz="1600"/>
              <a:t>。怎么避免这种错读呢</a:t>
            </a:r>
            <a:r>
              <a:rPr lang="en-US" altLang="zh-CN" sz="1600"/>
              <a:t>?</a:t>
            </a:r>
            <a:r>
              <a:rPr lang="zh-CN" altLang="zh-CN" sz="1600"/>
              <a:t>一种方法是将形近字集中起来辨识它们各自的读音。另一种方法是记住与</a:t>
            </a:r>
            <a:r>
              <a:rPr lang="en-US" altLang="zh-CN" sz="1600"/>
              <a:t>“</a:t>
            </a:r>
            <a:r>
              <a:rPr lang="zh-CN" altLang="zh-CN" sz="1600"/>
              <a:t>声旁</a:t>
            </a:r>
            <a:r>
              <a:rPr lang="en-US" altLang="zh-CN" sz="1600"/>
              <a:t>”</a:t>
            </a:r>
            <a:r>
              <a:rPr lang="zh-CN" altLang="zh-CN" sz="1600"/>
              <a:t>读音不一致的一些常见形声字，如</a:t>
            </a:r>
            <a:r>
              <a:rPr lang="en-US" altLang="zh-CN" sz="1600"/>
              <a:t>“</a:t>
            </a:r>
            <a:r>
              <a:rPr lang="zh-CN" altLang="zh-CN" sz="1600"/>
              <a:t>锲</a:t>
            </a:r>
            <a:r>
              <a:rPr lang="en-US" altLang="zh-CN" sz="1600"/>
              <a:t>(qiè)</a:t>
            </a:r>
            <a:r>
              <a:rPr lang="zh-CN" altLang="zh-CN" sz="1600"/>
              <a:t>而不舍</a:t>
            </a:r>
            <a:r>
              <a:rPr lang="en-US" altLang="zh-CN" sz="1600"/>
              <a:t>”</a:t>
            </a:r>
            <a:r>
              <a:rPr lang="zh-CN" altLang="zh-CN" sz="1600"/>
              <a:t>的</a:t>
            </a:r>
            <a:r>
              <a:rPr lang="en-US" altLang="zh-CN" sz="1600"/>
              <a:t>“</a:t>
            </a:r>
            <a:r>
              <a:rPr lang="zh-CN" altLang="zh-CN" sz="1600"/>
              <a:t>锲</a:t>
            </a:r>
            <a:r>
              <a:rPr lang="en-US" altLang="zh-CN" sz="1600"/>
              <a:t>”</a:t>
            </a:r>
            <a:r>
              <a:rPr lang="zh-CN" altLang="zh-CN" sz="1600"/>
              <a:t>到底是读</a:t>
            </a:r>
            <a:r>
              <a:rPr lang="en-US" altLang="zh-CN" sz="1600"/>
              <a:t>(qiè)</a:t>
            </a:r>
            <a:r>
              <a:rPr lang="zh-CN" altLang="zh-CN" sz="1600"/>
              <a:t>，还是读</a:t>
            </a:r>
            <a:r>
              <a:rPr lang="en-US" altLang="zh-CN" sz="1600"/>
              <a:t>(qì)</a:t>
            </a:r>
            <a:r>
              <a:rPr lang="zh-CN" altLang="zh-CN" sz="1600"/>
              <a:t>。</a:t>
            </a:r>
            <a:r>
              <a:rPr lang="en-US" altLang="zh-CN" sz="1600"/>
              <a:t>“</a:t>
            </a:r>
            <a:r>
              <a:rPr lang="zh-CN" altLang="zh-CN" sz="1600"/>
              <a:t>契</a:t>
            </a:r>
            <a:r>
              <a:rPr lang="en-US" altLang="zh-CN" sz="1600"/>
              <a:t>(qì)”</a:t>
            </a:r>
            <a:r>
              <a:rPr lang="zh-CN" altLang="zh-CN" sz="1600"/>
              <a:t>的读音我们都知道，如</a:t>
            </a:r>
            <a:r>
              <a:rPr lang="en-US" altLang="zh-CN" sz="1600"/>
              <a:t>“</a:t>
            </a:r>
            <a:r>
              <a:rPr lang="zh-CN" altLang="zh-CN" sz="1600"/>
              <a:t>契约</a:t>
            </a:r>
            <a:r>
              <a:rPr lang="en-US" altLang="zh-CN" sz="1600"/>
              <a:t>”</a:t>
            </a:r>
            <a:r>
              <a:rPr lang="zh-CN" altLang="zh-CN" sz="1600"/>
              <a:t>，再记住</a:t>
            </a:r>
            <a:r>
              <a:rPr lang="en-US" altLang="zh-CN" sz="1600"/>
              <a:t>“</a:t>
            </a:r>
            <a:r>
              <a:rPr lang="zh-CN" altLang="zh-CN" sz="1600"/>
              <a:t>锲</a:t>
            </a:r>
            <a:r>
              <a:rPr lang="en-US" altLang="zh-CN" sz="1600"/>
              <a:t>”“</a:t>
            </a:r>
            <a:r>
              <a:rPr lang="zh-CN" altLang="zh-CN" sz="1600"/>
              <a:t>契</a:t>
            </a:r>
            <a:r>
              <a:rPr lang="en-US" altLang="zh-CN" sz="1600"/>
              <a:t>”</a:t>
            </a:r>
            <a:r>
              <a:rPr lang="zh-CN" altLang="zh-CN" sz="1600"/>
              <a:t>的读音不一样，自然就会肯定其读</a:t>
            </a:r>
            <a:r>
              <a:rPr lang="en-US" altLang="zh-CN" sz="1600"/>
              <a:t>(qiè)</a:t>
            </a:r>
            <a:r>
              <a:rPr lang="zh-CN" altLang="zh-CN" sz="1600"/>
              <a:t>了。属于这种情况的常见字还有像</a:t>
            </a:r>
            <a:r>
              <a:rPr lang="en-US" altLang="zh-CN" sz="1600"/>
              <a:t>“</a:t>
            </a:r>
            <a:r>
              <a:rPr lang="zh-CN" altLang="zh-CN" sz="1600"/>
              <a:t>缜</a:t>
            </a:r>
            <a:r>
              <a:rPr lang="en-US" altLang="zh-CN" sz="1600"/>
              <a:t>(zhěn)</a:t>
            </a:r>
            <a:r>
              <a:rPr lang="zh-CN" altLang="zh-CN" sz="1600"/>
              <a:t>密、悲恸</a:t>
            </a:r>
            <a:r>
              <a:rPr lang="en-US" altLang="zh-CN" sz="1600"/>
              <a:t>(tòng)</a:t>
            </a:r>
            <a:r>
              <a:rPr lang="zh-CN" altLang="zh-CN" sz="1600"/>
              <a:t>、绮</a:t>
            </a:r>
            <a:r>
              <a:rPr lang="en-US" altLang="zh-CN" sz="1600"/>
              <a:t>(qǐ)</a:t>
            </a:r>
            <a:r>
              <a:rPr lang="zh-CN" altLang="zh-CN" sz="1600"/>
              <a:t>丽、发酵</a:t>
            </a:r>
            <a:r>
              <a:rPr lang="en-US" altLang="zh-CN" sz="1600"/>
              <a:t>(jiào)”</a:t>
            </a:r>
            <a:r>
              <a:rPr lang="zh-CN" altLang="zh-CN" sz="1600"/>
              <a:t>等。</a:t>
            </a:r>
            <a:endParaRPr lang="en-US" altLang="zh-CN" sz="1600"/>
          </a:p>
          <a:p>
            <a:r>
              <a:rPr lang="en-US" altLang="zh-CN" sz="1600"/>
              <a:t>    </a:t>
            </a:r>
            <a:r>
              <a:rPr lang="zh-CN" altLang="en-US" sz="1600"/>
              <a:t>（变读）</a:t>
            </a:r>
            <a:r>
              <a:rPr lang="zh-CN" altLang="zh-CN" sz="1600"/>
              <a:t>读三声的两个字组成的词，在读的时候第一个字都会变读为二声</a:t>
            </a:r>
            <a:r>
              <a:rPr lang="en-US" altLang="zh-CN" sz="1600"/>
              <a:t>(</a:t>
            </a:r>
            <a:r>
              <a:rPr lang="zh-CN" altLang="zh-CN" sz="1600"/>
              <a:t>连读变调</a:t>
            </a:r>
            <a:r>
              <a:rPr lang="en-US" altLang="zh-CN" sz="1600"/>
              <a:t>)</a:t>
            </a:r>
            <a:r>
              <a:rPr lang="zh-CN" altLang="zh-CN" sz="1600"/>
              <a:t>。如果不清楚这一点，只是根据读音来判断拼音就会出错。如，</a:t>
            </a:r>
            <a:r>
              <a:rPr lang="en-US" altLang="zh-CN" sz="1600"/>
              <a:t>“</a:t>
            </a:r>
            <a:r>
              <a:rPr lang="zh-CN" altLang="zh-CN" sz="1600"/>
              <a:t>窈窕</a:t>
            </a:r>
            <a:r>
              <a:rPr lang="en-US" altLang="zh-CN" sz="1600"/>
              <a:t>(yǎotiǎo)”</a:t>
            </a:r>
            <a:r>
              <a:rPr lang="zh-CN" altLang="zh-CN" sz="1600"/>
              <a:t>的</a:t>
            </a:r>
            <a:r>
              <a:rPr lang="en-US" altLang="zh-CN" sz="1600"/>
              <a:t>'“</a:t>
            </a:r>
            <a:r>
              <a:rPr lang="zh-CN" altLang="zh-CN" sz="1600"/>
              <a:t>窈</a:t>
            </a:r>
            <a:r>
              <a:rPr lang="en-US" altLang="zh-CN" sz="1600"/>
              <a:t>”</a:t>
            </a:r>
            <a:r>
              <a:rPr lang="zh-CN" altLang="zh-CN" sz="1600"/>
              <a:t>常被错拼为</a:t>
            </a:r>
            <a:r>
              <a:rPr lang="en-US" altLang="zh-CN" sz="1600"/>
              <a:t>(yáo)</a:t>
            </a:r>
            <a:r>
              <a:rPr lang="zh-CN" altLang="zh-CN" sz="1600"/>
              <a:t>，</a:t>
            </a:r>
            <a:r>
              <a:rPr lang="en-US" altLang="zh-CN" sz="1600"/>
              <a:t>“</a:t>
            </a:r>
            <a:r>
              <a:rPr lang="zh-CN" altLang="zh-CN" sz="1600"/>
              <a:t>匕首</a:t>
            </a:r>
            <a:r>
              <a:rPr lang="en-US" altLang="zh-CN" sz="1600"/>
              <a:t>(bǐshǒu)”</a:t>
            </a:r>
            <a:r>
              <a:rPr lang="zh-CN" altLang="zh-CN" sz="1600"/>
              <a:t>的</a:t>
            </a:r>
            <a:r>
              <a:rPr lang="en-US" altLang="zh-CN" sz="1600"/>
              <a:t>“</a:t>
            </a:r>
            <a:r>
              <a:rPr lang="zh-CN" altLang="zh-CN" sz="1600"/>
              <a:t>匕</a:t>
            </a:r>
            <a:r>
              <a:rPr lang="en-US" altLang="zh-CN" sz="1600"/>
              <a:t>”</a:t>
            </a:r>
            <a:r>
              <a:rPr lang="zh-CN" altLang="zh-CN" sz="1600"/>
              <a:t>常被错拼为</a:t>
            </a:r>
            <a:r>
              <a:rPr lang="en-US" altLang="zh-CN" sz="1600"/>
              <a:t>“bí”</a:t>
            </a:r>
            <a:r>
              <a:rPr lang="zh-CN" altLang="zh-CN" sz="1600"/>
              <a:t>，</a:t>
            </a:r>
            <a:r>
              <a:rPr lang="en-US" altLang="zh-CN" sz="1600"/>
              <a:t>“</a:t>
            </a:r>
            <a:r>
              <a:rPr lang="zh-CN" altLang="zh-CN" sz="1600"/>
              <a:t>侮辱</a:t>
            </a:r>
            <a:r>
              <a:rPr lang="en-US" altLang="zh-CN" sz="1600"/>
              <a:t>(wǔrǔ)”</a:t>
            </a:r>
            <a:r>
              <a:rPr lang="zh-CN" altLang="zh-CN" sz="1600"/>
              <a:t>的</a:t>
            </a:r>
            <a:r>
              <a:rPr lang="en-US" altLang="zh-CN" sz="1600"/>
              <a:t>“</a:t>
            </a:r>
            <a:r>
              <a:rPr lang="zh-CN" altLang="zh-CN" sz="1600"/>
              <a:t>侮</a:t>
            </a:r>
            <a:r>
              <a:rPr lang="en-US" altLang="zh-CN" sz="1600"/>
              <a:t>”</a:t>
            </a:r>
            <a:r>
              <a:rPr lang="zh-CN" altLang="zh-CN" sz="1600"/>
              <a:t>常被错拼为</a:t>
            </a:r>
            <a:r>
              <a:rPr lang="en-US" altLang="zh-CN" sz="1600"/>
              <a:t>“wú”</a:t>
            </a:r>
            <a:r>
              <a:rPr lang="zh-CN" altLang="zh-CN" sz="1600"/>
              <a:t>等。当然，不是所有第一个字读二声、第二个字读三声的词都是</a:t>
            </a:r>
            <a:r>
              <a:rPr lang="en-US" altLang="zh-CN" sz="1600"/>
              <a:t>“</a:t>
            </a:r>
            <a:r>
              <a:rPr lang="zh-CN" altLang="zh-CN" sz="1600"/>
              <a:t>变读</a:t>
            </a:r>
            <a:r>
              <a:rPr lang="en-US" altLang="zh-CN" sz="1600"/>
              <a:t>”</a:t>
            </a:r>
            <a:r>
              <a:rPr lang="zh-CN" altLang="zh-CN" sz="1600"/>
              <a:t>的结果。如</a:t>
            </a:r>
            <a:r>
              <a:rPr lang="en-US" altLang="zh-CN" sz="1600"/>
              <a:t>“</a:t>
            </a:r>
            <a:r>
              <a:rPr lang="zh-CN" altLang="zh-CN" sz="1600"/>
              <a:t>祈</a:t>
            </a:r>
            <a:r>
              <a:rPr lang="en-US" altLang="zh-CN" sz="1600"/>
              <a:t>(qí)</a:t>
            </a:r>
            <a:r>
              <a:rPr lang="zh-CN" altLang="zh-CN" sz="1600"/>
              <a:t>祷</a:t>
            </a:r>
            <a:r>
              <a:rPr lang="en-US" altLang="zh-CN" sz="1600"/>
              <a:t>(dǎo)”</a:t>
            </a:r>
            <a:r>
              <a:rPr lang="zh-CN" altLang="zh-CN" sz="1600"/>
              <a:t>这个词，第一个字本来就读</a:t>
            </a:r>
            <a:r>
              <a:rPr lang="en-US" altLang="zh-CN" sz="1600"/>
              <a:t>“qí”</a:t>
            </a:r>
            <a:r>
              <a:rPr lang="zh-CN" altLang="zh-CN" sz="1600"/>
              <a:t>。实际上常见的</a:t>
            </a:r>
            <a:r>
              <a:rPr lang="en-US" altLang="zh-CN" sz="1600"/>
              <a:t>“</a:t>
            </a:r>
            <a:r>
              <a:rPr lang="zh-CN" altLang="zh-CN" sz="1600"/>
              <a:t>变读词</a:t>
            </a:r>
            <a:r>
              <a:rPr lang="en-US" altLang="zh-CN" sz="1600"/>
              <a:t>”</a:t>
            </a:r>
            <a:r>
              <a:rPr lang="zh-CN" altLang="zh-CN" sz="1600"/>
              <a:t>并不多，大家只要在遇见其时，刻意记忆一下就可以了。</a:t>
            </a:r>
            <a:endParaRPr lang="zh-CN" altLang="en-US" sz="160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sz="1500"/>
              <a:t>春社日：古代立春后第五个戊日为春社日，祭社公</a:t>
            </a:r>
            <a:r>
              <a:rPr lang="en-US" altLang="zh-CN" sz="1500"/>
              <a:t>(</a:t>
            </a:r>
            <a:r>
              <a:rPr lang="zh-CN" altLang="zh-CN" sz="1500"/>
              <a:t>土地神</a:t>
            </a:r>
            <a:r>
              <a:rPr lang="en-US" altLang="zh-CN" sz="1500"/>
              <a:t>)</a:t>
            </a:r>
            <a:r>
              <a:rPr lang="zh-CN" altLang="zh-CN" sz="1500"/>
              <a:t>，祈求丰收。</a:t>
            </a:r>
            <a:r>
              <a:rPr lang="en-US" altLang="zh-CN" sz="1500"/>
              <a:t>(</a:t>
            </a:r>
            <a:r>
              <a:rPr lang="zh-CN" altLang="zh-CN" sz="1500"/>
              <a:t>“箫鼓追随春社近”《游山西村》七下</a:t>
            </a:r>
            <a:r>
              <a:rPr lang="en-US" altLang="zh-CN" sz="1500"/>
              <a:t>)</a:t>
            </a:r>
            <a:endParaRPr lang="zh-CN" altLang="zh-CN" sz="1500"/>
          </a:p>
          <a:p>
            <a:r>
              <a:rPr lang="zh-CN" altLang="zh-CN" sz="1500"/>
              <a:t>揖：拱手行礼。</a:t>
            </a:r>
            <a:r>
              <a:rPr lang="en-US" altLang="zh-CN" sz="1500"/>
              <a:t>(</a:t>
            </a:r>
            <a:r>
              <a:rPr lang="zh-CN" altLang="zh-CN" sz="1500"/>
              <a:t>“将军亚夫持兵揖曰”《周亚夫军细柳》八上</a:t>
            </a:r>
            <a:r>
              <a:rPr lang="en-US" altLang="zh-CN" sz="1500"/>
              <a:t>)</a:t>
            </a:r>
            <a:endParaRPr lang="zh-CN" altLang="zh-CN" sz="1500"/>
          </a:p>
          <a:p>
            <a:r>
              <a:rPr lang="zh-CN" altLang="zh-CN" sz="1500"/>
              <a:t>归：女子出嫁。</a:t>
            </a:r>
            <a:r>
              <a:rPr lang="en-US" altLang="zh-CN" sz="1500"/>
              <a:t>(</a:t>
            </a:r>
            <a:r>
              <a:rPr lang="zh-CN" altLang="zh-CN" sz="1500"/>
              <a:t>“女有归”《大道之行也》八下</a:t>
            </a:r>
            <a:r>
              <a:rPr lang="en-US" altLang="zh-CN" sz="1500"/>
              <a:t>)</a:t>
            </a:r>
            <a:endParaRPr lang="zh-CN" altLang="zh-CN" sz="1500"/>
          </a:p>
          <a:p>
            <a:r>
              <a:rPr lang="zh-CN" altLang="zh-CN" sz="1500"/>
              <a:t>朝：朝觐，古代宾礼之一。为周代诸侯朝见天子的礼制。诸侯朝见天子，“春见曰朝，秋见曰觐”。</a:t>
            </a:r>
            <a:r>
              <a:rPr lang="en-US" altLang="zh-CN" sz="1500"/>
              <a:t>(</a:t>
            </a:r>
            <a:r>
              <a:rPr lang="zh-CN" altLang="zh-CN" sz="1500"/>
              <a:t>“皆朝于齐”《邹忌讽齐王纳谏》九下</a:t>
            </a:r>
            <a:r>
              <a:rPr lang="en-US" altLang="zh-CN" sz="1500"/>
              <a:t>)</a:t>
            </a:r>
            <a:endParaRPr lang="zh-CN" altLang="zh-CN" sz="1500"/>
          </a:p>
          <a:p>
            <a:r>
              <a:rPr lang="zh-CN" altLang="zh-CN" sz="1500"/>
              <a:t>跪：古人席地而坐，坐时两膝着地，臀部落在脚跟上。长跪则是把腰挺直，以表示敬意。</a:t>
            </a:r>
            <a:r>
              <a:rPr lang="en-US" altLang="zh-CN" sz="1500"/>
              <a:t>(</a:t>
            </a:r>
            <a:r>
              <a:rPr lang="zh-CN" altLang="zh-CN" sz="1500"/>
              <a:t>“长跪而谢之曰”《唐雎不辱使命》九下</a:t>
            </a:r>
            <a:r>
              <a:rPr lang="en-US" altLang="zh-CN" sz="1500"/>
              <a:t>)</a:t>
            </a:r>
            <a:endParaRPr lang="zh-CN" altLang="zh-CN" sz="1500"/>
          </a:p>
          <a:p>
            <a:r>
              <a:rPr lang="zh-CN" altLang="zh-CN" sz="1500"/>
              <a:t>讳称：天子、太后、公卿王侯之死分别称：崩、薨、卒、百岁、千秋等。</a:t>
            </a:r>
            <a:r>
              <a:rPr lang="en-US" altLang="zh-CN" sz="1500"/>
              <a:t>(</a:t>
            </a:r>
            <a:r>
              <a:rPr lang="zh-CN" altLang="zh-CN" sz="1500"/>
              <a:t>“先帝创业未半而中道崩殂”《出师表》九下</a:t>
            </a:r>
            <a:r>
              <a:rPr lang="en-US" altLang="zh-CN" sz="1500"/>
              <a:t>)</a:t>
            </a:r>
            <a:endParaRPr lang="zh-CN" altLang="zh-CN" sz="1500"/>
          </a:p>
          <a:p>
            <a:r>
              <a:rPr lang="zh-CN" altLang="zh-CN" sz="1500"/>
              <a:t>持节：古代使臣奉命出行，必执旄节以为凭证。</a:t>
            </a:r>
            <a:r>
              <a:rPr lang="en-US" altLang="zh-CN" sz="1500"/>
              <a:t>(</a:t>
            </a:r>
            <a:r>
              <a:rPr lang="zh-CN" altLang="zh-CN" sz="1500"/>
              <a:t>“持节云中，何日遣冯唐”《江城子</a:t>
            </a:r>
            <a:r>
              <a:rPr lang="en-US" altLang="zh-CN" sz="1500"/>
              <a:t>·</a:t>
            </a:r>
            <a:r>
              <a:rPr lang="zh-CN" altLang="zh-CN" sz="1500"/>
              <a:t>密州出猎》九下</a:t>
            </a:r>
            <a:r>
              <a:rPr lang="en-US" altLang="zh-CN"/>
              <a:t>)</a:t>
            </a:r>
            <a:endParaRPr lang="zh-CN" altLang="zh-CN"/>
          </a:p>
          <a:p>
            <a:endParaRPr lang="zh-CN" alt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zh-CN" altLang="zh-CN" sz="2200"/>
              <a:t>◆交通工具</a:t>
            </a:r>
          </a:p>
          <a:p>
            <a:r>
              <a:rPr lang="zh-CN" altLang="zh-CN" sz="2200"/>
              <a:t>舟：古代水上交通工具。桨、榜、楫、橹、篙、帆都是行船的工具。</a:t>
            </a:r>
            <a:r>
              <a:rPr lang="en-US" altLang="zh-CN" sz="2200"/>
              <a:t>(</a:t>
            </a:r>
            <a:r>
              <a:rPr lang="zh-CN" altLang="zh-CN" sz="2200"/>
              <a:t>“孤帆远影碧空尽”《黄鹤楼送孟浩然之广陵》、“行舟绿水前”《次北固山下》七上</a:t>
            </a:r>
            <a:r>
              <a:rPr lang="en-US" altLang="zh-CN" sz="2200"/>
              <a:t>)</a:t>
            </a:r>
            <a:endParaRPr lang="zh-CN" altLang="zh-CN" sz="2200"/>
          </a:p>
          <a:p>
            <a:r>
              <a:rPr lang="zh-CN" altLang="zh-CN" sz="2200"/>
              <a:t>马：古代一种重要的交通工具。</a:t>
            </a:r>
            <a:r>
              <a:rPr lang="en-US" altLang="zh-CN" sz="2200"/>
              <a:t>(</a:t>
            </a:r>
            <a:r>
              <a:rPr lang="zh-CN" altLang="zh-CN" sz="2200"/>
              <a:t>“脱鞍暂入酒家垆”《送李副使赴碛西官军》、“马作的卢飞快”《破阵子</a:t>
            </a:r>
            <a:r>
              <a:rPr lang="en-US" altLang="zh-CN" sz="2200"/>
              <a:t>·</a:t>
            </a:r>
            <a:r>
              <a:rPr lang="zh-CN" altLang="zh-CN" sz="2200"/>
              <a:t>为陈同甫赋壮词以寄之》九下</a:t>
            </a:r>
            <a:r>
              <a:rPr lang="en-US" altLang="zh-CN" sz="2200"/>
              <a:t>)</a:t>
            </a:r>
            <a:endParaRPr lang="zh-CN" altLang="zh-CN" sz="2200"/>
          </a:p>
          <a:p>
            <a:r>
              <a:rPr lang="zh-CN" altLang="zh-CN" sz="2200"/>
              <a:t>车：陆地上有轮子的运输工具。战国以前主要是用马驾。乘，指一车四马。车厢叫舆，舆前部可以凭倚扶手的横木，叫轼。</a:t>
            </a:r>
            <a:r>
              <a:rPr lang="en-US" altLang="zh-CN" sz="2200"/>
              <a:t>(</a:t>
            </a:r>
            <a:r>
              <a:rPr lang="zh-CN" altLang="zh-CN" sz="2200"/>
              <a:t>“改容式车”《周亚夫军细柳》八上</a:t>
            </a:r>
            <a:r>
              <a:rPr lang="en-US" altLang="zh-CN" sz="2200"/>
              <a:t>)</a:t>
            </a:r>
            <a:endParaRPr lang="zh-CN" altLang="zh-CN" sz="2200"/>
          </a:p>
          <a:p>
            <a:r>
              <a:rPr lang="zh-CN" altLang="zh-CN" sz="2200"/>
              <a:t>轿：也称轿子、舆，一种靠人扛或畜载而行，供人乘坐的交通工具。</a:t>
            </a:r>
            <a:r>
              <a:rPr lang="en-US" altLang="zh-CN" sz="2200"/>
              <a:t>(</a:t>
            </a:r>
            <a:r>
              <a:rPr lang="zh-CN" altLang="zh-CN" sz="2200"/>
              <a:t>“轿子已是到了门口”《范进中举》九上</a:t>
            </a:r>
            <a:r>
              <a:rPr lang="en-US" altLang="zh-CN" sz="2200"/>
              <a:t>)</a:t>
            </a:r>
            <a:endParaRPr lang="zh-CN" altLang="zh-CN" sz="2200"/>
          </a:p>
          <a:p>
            <a:r>
              <a:rPr lang="en-US" altLang="zh-CN" sz="2200"/>
              <a:t> </a:t>
            </a:r>
            <a:endParaRPr lang="zh-CN" altLang="zh-CN" sz="2200"/>
          </a:p>
          <a:p>
            <a:r>
              <a:rPr lang="zh-CN" altLang="zh-CN" sz="2200"/>
              <a:t>◆地理</a:t>
            </a:r>
          </a:p>
          <a:p>
            <a:r>
              <a:rPr lang="zh-CN" altLang="zh-CN" sz="2200"/>
              <a:t>长河：指黄河。</a:t>
            </a:r>
            <a:r>
              <a:rPr lang="en-US" altLang="zh-CN" sz="2200"/>
              <a:t>(</a:t>
            </a:r>
            <a:r>
              <a:rPr lang="zh-CN" altLang="zh-CN" sz="2200"/>
              <a:t>“长河落日圆”《使至塞上》八上</a:t>
            </a:r>
            <a:r>
              <a:rPr lang="en-US" altLang="zh-CN" sz="2200"/>
              <a:t>)</a:t>
            </a:r>
            <a:endParaRPr lang="zh-CN" altLang="zh-CN" sz="2200"/>
          </a:p>
          <a:p>
            <a:r>
              <a:rPr lang="zh-CN" altLang="zh-CN" sz="2200"/>
              <a:t>河：古代指黄河。</a:t>
            </a:r>
            <a:r>
              <a:rPr lang="en-US" altLang="zh-CN" sz="2200"/>
              <a:t>(</a:t>
            </a:r>
            <a:r>
              <a:rPr lang="zh-CN" altLang="zh-CN" sz="2200"/>
              <a:t>“山河表里潼关路”《山坡羊</a:t>
            </a:r>
            <a:r>
              <a:rPr lang="en-US" altLang="zh-CN" sz="2200"/>
              <a:t>·</a:t>
            </a:r>
            <a:r>
              <a:rPr lang="zh-CN" altLang="zh-CN" sz="2200"/>
              <a:t>潼关怀古》九下</a:t>
            </a:r>
            <a:r>
              <a:rPr lang="en-US" altLang="zh-CN" sz="2200"/>
              <a:t>)</a:t>
            </a:r>
            <a:endParaRPr lang="zh-CN" altLang="zh-CN" sz="2200"/>
          </a:p>
          <a:p>
            <a:r>
              <a:rPr lang="zh-CN" altLang="zh-CN" sz="2200"/>
              <a:t>中原：又称中土、中州。狭义的指今河南省一带，广义的指黄河中下游地区或整个黄河流域。</a:t>
            </a:r>
            <a:r>
              <a:rPr lang="en-US" altLang="zh-CN" sz="2200"/>
              <a:t>(</a:t>
            </a:r>
            <a:r>
              <a:rPr lang="zh-CN" altLang="zh-CN" sz="2200"/>
              <a:t>“然后可图中原也”《三顾茅庐》九上</a:t>
            </a:r>
            <a:r>
              <a:rPr lang="en-US" altLang="zh-CN" sz="2200"/>
              <a:t>)</a:t>
            </a:r>
            <a:endParaRPr lang="zh-CN" altLang="zh-CN" sz="2200"/>
          </a:p>
          <a:p>
            <a:r>
              <a:rPr lang="zh-CN" altLang="zh-CN" sz="2200"/>
              <a:t>四境、四海：四方疆界，四方边境地区，引申为举国。</a:t>
            </a:r>
            <a:r>
              <a:rPr lang="en-US" altLang="zh-CN" sz="2200"/>
              <a:t>(</a:t>
            </a:r>
            <a:r>
              <a:rPr lang="zh-CN" altLang="zh-CN" sz="2200"/>
              <a:t>“四境之内莫不有求于王”《邹忌讽齐王纳谏》九下、“四海亦谬称其氏名”《送东阳马生序》九下</a:t>
            </a:r>
            <a:r>
              <a:rPr lang="en-US" altLang="zh-CN" sz="2200"/>
              <a:t>)</a:t>
            </a:r>
            <a:endParaRPr lang="zh-CN" altLang="zh-CN" sz="2200"/>
          </a:p>
          <a:p>
            <a:r>
              <a:rPr lang="zh-CN" altLang="zh-CN" sz="2200"/>
              <a:t>五岳：五大名山的总称，即东岳泰山、西岳华山、中岳嵩山、北岳恒山、南岳衡山。</a:t>
            </a:r>
          </a:p>
          <a:p>
            <a:r>
              <a:rPr lang="zh-CN" altLang="zh-CN" sz="2200"/>
              <a:t>三秦：古代指关中地区。</a:t>
            </a:r>
            <a:r>
              <a:rPr lang="en-US" altLang="zh-CN" sz="2200"/>
              <a:t>(</a:t>
            </a:r>
            <a:r>
              <a:rPr lang="zh-CN" altLang="zh-CN" sz="2200"/>
              <a:t>“城阙辅三秦”《送杜少府之任蜀州》八下</a:t>
            </a:r>
            <a:r>
              <a:rPr lang="en-US" altLang="zh-CN" sz="2200"/>
              <a:t>)</a:t>
            </a:r>
            <a:endParaRPr lang="zh-CN" altLang="zh-CN" sz="2200"/>
          </a:p>
          <a:p>
            <a:r>
              <a:rPr lang="zh-CN" altLang="zh-CN" sz="2200"/>
              <a:t>阴阳：古人以山北水南为阴，山南水北为阳。</a:t>
            </a:r>
            <a:r>
              <a:rPr lang="en-US" altLang="zh-CN" sz="2200"/>
              <a:t>(</a:t>
            </a:r>
            <a:r>
              <a:rPr lang="zh-CN" altLang="zh-CN" sz="2200"/>
              <a:t>“阴阳割昏晓”《望岳》七下</a:t>
            </a:r>
            <a:r>
              <a:rPr lang="en-US" altLang="zh-CN"/>
              <a:t>)</a:t>
            </a:r>
            <a:endParaRPr lang="zh-CN" altLang="zh-CN"/>
          </a:p>
          <a:p>
            <a:endParaRPr lang="zh-CN" alt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sz="1400"/>
              <a:t>◆官职</a:t>
            </a:r>
          </a:p>
          <a:p>
            <a:r>
              <a:rPr lang="zh-CN" altLang="zh-CN" sz="1400"/>
              <a:t>卿：古代君对臣的爱称。朋友、夫妇间也以“卿”为爱称。</a:t>
            </a:r>
            <a:r>
              <a:rPr lang="en-US" altLang="zh-CN" sz="1400"/>
              <a:t>(</a:t>
            </a:r>
            <a:r>
              <a:rPr lang="zh-CN" altLang="zh-CN" sz="1400"/>
              <a:t>“卿今当涂掌事”《孙权劝学》七下</a:t>
            </a:r>
            <a:r>
              <a:rPr lang="en-US" altLang="zh-CN" sz="1400"/>
              <a:t>)</a:t>
            </a:r>
            <a:endParaRPr lang="zh-CN" altLang="zh-CN" sz="1400"/>
          </a:p>
          <a:p>
            <a:r>
              <a:rPr lang="zh-CN" altLang="zh-CN" sz="1400"/>
              <a:t>博士：专掌经学传授的学官。</a:t>
            </a:r>
            <a:r>
              <a:rPr lang="en-US" altLang="zh-CN" sz="1400"/>
              <a:t>(</a:t>
            </a:r>
            <a:r>
              <a:rPr lang="zh-CN" altLang="zh-CN" sz="1400"/>
              <a:t>“孤岂欲卿治经为博士耶”《孙权劝学》七下</a:t>
            </a:r>
            <a:r>
              <a:rPr lang="en-US" altLang="zh-CN" sz="1400"/>
              <a:t>)</a:t>
            </a:r>
            <a:endParaRPr lang="zh-CN" altLang="zh-CN" sz="1400"/>
          </a:p>
          <a:p>
            <a:r>
              <a:rPr lang="zh-CN" altLang="zh-CN" sz="1400"/>
              <a:t>尚书郎：尚书省的官。尚书省是古代朝廷中管理国家政事的机关。</a:t>
            </a:r>
            <a:r>
              <a:rPr lang="en-US" altLang="zh-CN" sz="1400"/>
              <a:t>(</a:t>
            </a:r>
            <a:r>
              <a:rPr lang="zh-CN" altLang="zh-CN" sz="1400"/>
              <a:t>“木兰不用尚书郎”《木兰诗》七下</a:t>
            </a:r>
            <a:r>
              <a:rPr lang="en-US" altLang="zh-CN" sz="1400"/>
              <a:t>)</a:t>
            </a:r>
            <a:endParaRPr lang="zh-CN" altLang="zh-CN" sz="1400"/>
          </a:p>
          <a:p>
            <a:r>
              <a:rPr lang="zh-CN" altLang="zh-CN" sz="1400"/>
              <a:t>逐臣：被贬谪的大臣。这里指曾被贬到长沙的贾谊。</a:t>
            </a:r>
            <a:r>
              <a:rPr lang="en-US" altLang="zh-CN" sz="1400"/>
              <a:t>(</a:t>
            </a:r>
            <a:r>
              <a:rPr lang="zh-CN" altLang="zh-CN" sz="1400"/>
              <a:t>“宣室求贤访逐臣”《贾生》七下</a:t>
            </a:r>
            <a:r>
              <a:rPr lang="en-US" altLang="zh-CN" sz="1400"/>
              <a:t>)</a:t>
            </a:r>
            <a:endParaRPr lang="zh-CN" altLang="zh-CN" sz="1400"/>
          </a:p>
          <a:p>
            <a:r>
              <a:rPr lang="zh-CN" altLang="zh-CN" sz="1400"/>
              <a:t>都护：官名，汉代始置，唐代边疆设有大都护府，其长官称大都护。这里指前线统帅。</a:t>
            </a:r>
            <a:r>
              <a:rPr lang="en-US" altLang="zh-CN" sz="1400"/>
              <a:t>(</a:t>
            </a:r>
            <a:r>
              <a:rPr lang="zh-CN" altLang="zh-CN" sz="1400"/>
              <a:t>“萧关逢候骑，都护在燕然”《使至塞上》八上</a:t>
            </a:r>
            <a:r>
              <a:rPr lang="en-US" altLang="zh-CN" sz="1400"/>
              <a:t>)</a:t>
            </a:r>
            <a:endParaRPr lang="zh-CN" altLang="zh-CN" sz="1400"/>
          </a:p>
          <a:p>
            <a:r>
              <a:rPr lang="zh-CN" altLang="zh-CN" sz="1400"/>
              <a:t>宗正：掌管皇族事务的官员。</a:t>
            </a:r>
            <a:r>
              <a:rPr lang="en-US" altLang="zh-CN" sz="1400"/>
              <a:t>(</a:t>
            </a:r>
            <a:r>
              <a:rPr lang="zh-CN" altLang="zh-CN" sz="1400"/>
              <a:t>“乃以宗正刘礼为将军”《周亚夫军细柳》八上</a:t>
            </a:r>
            <a:r>
              <a:rPr lang="en-US" altLang="zh-CN" sz="1400"/>
              <a:t>)</a:t>
            </a:r>
            <a:endParaRPr lang="zh-CN" altLang="zh-CN" sz="1400"/>
          </a:p>
          <a:p>
            <a:r>
              <a:rPr lang="zh-CN" altLang="zh-CN" sz="1400"/>
              <a:t>军门都尉：守卫军营的将官，职位低于将军。</a:t>
            </a:r>
            <a:r>
              <a:rPr lang="en-US" altLang="zh-CN" sz="1400"/>
              <a:t>(</a:t>
            </a:r>
            <a:r>
              <a:rPr lang="zh-CN" altLang="zh-CN" sz="1400"/>
              <a:t>“军门都尉曰”《周亚夫军细柳》八上</a:t>
            </a:r>
            <a:r>
              <a:rPr lang="en-US" altLang="zh-CN" sz="1400"/>
              <a:t>)</a:t>
            </a:r>
            <a:endParaRPr lang="zh-CN" altLang="zh-CN" sz="1400"/>
          </a:p>
          <a:p>
            <a:r>
              <a:rPr lang="zh-CN" altLang="zh-CN" sz="1400"/>
              <a:t>候骑：负责侦察、通信的骑兵。</a:t>
            </a:r>
            <a:r>
              <a:rPr lang="en-US" altLang="zh-CN" sz="1400"/>
              <a:t>(</a:t>
            </a:r>
            <a:r>
              <a:rPr lang="zh-CN" altLang="zh-CN" sz="1400"/>
              <a:t>“萧关逢候骑”《使至塞上》八上</a:t>
            </a:r>
            <a:r>
              <a:rPr lang="en-US" altLang="zh-CN" sz="1400"/>
              <a:t>)</a:t>
            </a:r>
            <a:endParaRPr lang="zh-CN" altLang="zh-CN" sz="1400"/>
          </a:p>
          <a:p>
            <a:endParaRPr lang="zh-CN" altLang="en-US" sz="1400"/>
          </a:p>
        </p:txBody>
      </p:sp>
      <p:graphicFrame>
        <p:nvGraphicFramePr>
          <p:cNvPr id="4" name="表格 3"/>
          <p:cNvGraphicFramePr>
            <a:graphicFrameLocks noGrp="1"/>
          </p:cNvGraphicFramePr>
          <p:nvPr/>
        </p:nvGraphicFramePr>
        <p:xfrm>
          <a:off x="755576" y="4581128"/>
          <a:ext cx="6286500" cy="2000250"/>
        </p:xfrm>
        <a:graphic>
          <a:graphicData uri="http://schemas.openxmlformats.org/drawingml/2006/table">
            <a:tbl>
              <a:tblPr firstRow="1" firstCol="1" bandRow="1">
                <a:tableStyleId>{5C22544A-7EE6-4342-B048-85BDC9FD1C3A}</a:tableStyleId>
              </a:tblPr>
              <a:tblGrid>
                <a:gridCol w="6286500"/>
              </a:tblGrid>
              <a:tr h="0">
                <a:tc>
                  <a:txBody>
                    <a:bodyPr/>
                    <a:lstStyle/>
                    <a:p>
                      <a:pPr algn="just">
                        <a:lnSpc>
                          <a:spcPct val="125000"/>
                        </a:lnSpc>
                        <a:spcAft>
                          <a:spcPct val="0"/>
                        </a:spcAft>
                      </a:pPr>
                      <a:r>
                        <a:rPr lang="zh-CN" sz="1050" kern="100">
                          <a:effectLst/>
                        </a:rPr>
                        <a:t>古代官职变化</a:t>
                      </a:r>
                    </a:p>
                    <a:p>
                      <a:pPr algn="just">
                        <a:lnSpc>
                          <a:spcPct val="125000"/>
                        </a:lnSpc>
                        <a:spcAft>
                          <a:spcPct val="0"/>
                        </a:spcAft>
                      </a:pPr>
                      <a:r>
                        <a:rPr lang="zh-CN" sz="1050" kern="100">
                          <a:effectLst/>
                        </a:rPr>
                        <a:t>免：免除官职。</a:t>
                      </a:r>
                      <a:r>
                        <a:rPr lang="en-US" sz="1050" kern="100">
                          <a:effectLst/>
                        </a:rPr>
                        <a:t>    </a:t>
                      </a:r>
                      <a:r>
                        <a:rPr lang="zh-CN" sz="1050" kern="100">
                          <a:effectLst/>
                        </a:rPr>
                        <a:t>黜：废黜、贬退。</a:t>
                      </a:r>
                    </a:p>
                    <a:p>
                      <a:pPr algn="just">
                        <a:lnSpc>
                          <a:spcPct val="125000"/>
                        </a:lnSpc>
                        <a:spcAft>
                          <a:spcPct val="0"/>
                        </a:spcAft>
                      </a:pPr>
                      <a:r>
                        <a:rPr lang="zh-CN" sz="1050" kern="100">
                          <a:effectLst/>
                        </a:rPr>
                        <a:t>谪：降职远调。</a:t>
                      </a:r>
                      <a:r>
                        <a:rPr lang="en-US" sz="1050" kern="100">
                          <a:effectLst/>
                        </a:rPr>
                        <a:t>(</a:t>
                      </a:r>
                      <a:r>
                        <a:rPr lang="zh-CN" sz="1050" kern="100">
                          <a:effectLst/>
                        </a:rPr>
                        <a:t>“滕子京谪守巴陵郡”《岳阳楼记》九上</a:t>
                      </a:r>
                      <a:r>
                        <a:rPr lang="en-US" sz="1050" kern="100">
                          <a:effectLst/>
                        </a:rPr>
                        <a:t>)</a:t>
                      </a:r>
                      <a:endParaRPr lang="zh-CN" sz="1050" kern="100">
                        <a:effectLst/>
                      </a:endParaRPr>
                    </a:p>
                    <a:p>
                      <a:pPr algn="just">
                        <a:lnSpc>
                          <a:spcPct val="125000"/>
                        </a:lnSpc>
                        <a:spcAft>
                          <a:spcPct val="0"/>
                        </a:spcAft>
                      </a:pPr>
                      <a:r>
                        <a:rPr lang="zh-CN" sz="1050" kern="100">
                          <a:effectLst/>
                        </a:rPr>
                        <a:t>去：去职，被调离。</a:t>
                      </a:r>
                      <a:r>
                        <a:rPr lang="en-US" sz="1050" kern="100">
                          <a:effectLst/>
                        </a:rPr>
                        <a:t>(</a:t>
                      </a:r>
                      <a:r>
                        <a:rPr lang="zh-CN" sz="1050" kern="100">
                          <a:effectLst/>
                        </a:rPr>
                        <a:t>“去国怀乡，忧谗畏讥”《岳阳楼记》九上</a:t>
                      </a:r>
                      <a:r>
                        <a:rPr lang="en-US" sz="1050" kern="100">
                          <a:effectLst/>
                        </a:rPr>
                        <a:t>)</a:t>
                      </a:r>
                      <a:endParaRPr lang="zh-CN" sz="1050" kern="100">
                        <a:effectLst/>
                      </a:endParaRPr>
                    </a:p>
                    <a:p>
                      <a:pPr algn="just">
                        <a:lnSpc>
                          <a:spcPct val="125000"/>
                        </a:lnSpc>
                        <a:spcAft>
                          <a:spcPct val="0"/>
                        </a:spcAft>
                      </a:pPr>
                      <a:r>
                        <a:rPr lang="zh-CN" sz="1050" kern="100">
                          <a:effectLst/>
                        </a:rPr>
                        <a:t>罢：罢免、停职。</a:t>
                      </a:r>
                    </a:p>
                    <a:p>
                      <a:pPr algn="just">
                        <a:lnSpc>
                          <a:spcPct val="125000"/>
                        </a:lnSpc>
                        <a:spcAft>
                          <a:spcPct val="0"/>
                        </a:spcAft>
                      </a:pPr>
                      <a:r>
                        <a:rPr lang="zh-CN" sz="1050" kern="100">
                          <a:effectLst/>
                        </a:rPr>
                        <a:t>迁：调动官职。包括升级、降级和平级转调三种情况。升级叫升迁、迁授、迁叙；降级叫迁谪、左迁；平级转调叫转迁、迁调、迁官，离职后调复原职叫迁复。</a:t>
                      </a:r>
                      <a:r>
                        <a:rPr lang="en-US" sz="1050" kern="100">
                          <a:effectLst/>
                        </a:rPr>
                        <a:t>(</a:t>
                      </a:r>
                      <a:r>
                        <a:rPr lang="zh-CN" sz="1050" kern="100">
                          <a:effectLst/>
                        </a:rPr>
                        <a:t>“闻王昌龄左迁龙标遥有此寄”《闻王昌龄左迁龙标遥有此寄》七上</a:t>
                      </a:r>
                      <a:r>
                        <a:rPr lang="en-US" sz="1050" kern="100">
                          <a:effectLst/>
                        </a:rPr>
                        <a:t>)</a:t>
                      </a:r>
                      <a:endParaRPr lang="zh-CN" sz="1050" kern="100">
                        <a:effectLst/>
                      </a:endParaRPr>
                    </a:p>
                    <a:p>
                      <a:pPr algn="just">
                        <a:lnSpc>
                          <a:spcPct val="125000"/>
                        </a:lnSpc>
                        <a:spcAft>
                          <a:spcPct val="0"/>
                        </a:spcAft>
                      </a:pPr>
                      <a:r>
                        <a:rPr lang="zh-CN" sz="1050" kern="100">
                          <a:effectLst/>
                        </a:rPr>
                        <a:t>授：封给官职。</a:t>
                      </a:r>
                      <a:r>
                        <a:rPr lang="en-US" sz="1050" kern="100">
                          <a:effectLst/>
                        </a:rPr>
                        <a:t>  </a:t>
                      </a:r>
                      <a:r>
                        <a:rPr lang="zh-CN" sz="1050" kern="100">
                          <a:effectLst/>
                        </a:rPr>
                        <a:t>拜：授给官职。</a:t>
                      </a:r>
                    </a:p>
                    <a:p>
                      <a:pPr algn="just">
                        <a:lnSpc>
                          <a:spcPct val="125000"/>
                        </a:lnSpc>
                        <a:spcAft>
                          <a:spcPct val="0"/>
                        </a:spcAft>
                      </a:pPr>
                      <a:r>
                        <a:rPr lang="zh-CN" sz="1050" kern="100">
                          <a:effectLst/>
                        </a:rPr>
                        <a:t>擢：选拔，提拔。</a:t>
                      </a:r>
                      <a:r>
                        <a:rPr lang="en-US" sz="1050" kern="100">
                          <a:effectLst/>
                        </a:rPr>
                        <a:t>  </a:t>
                      </a:r>
                      <a:r>
                        <a:rPr lang="zh-CN" sz="1050" kern="100">
                          <a:effectLst/>
                        </a:rPr>
                        <a:t>除：免去旧职而任新职</a:t>
                      </a:r>
                      <a:endParaRPr lang="zh-CN" sz="1050" kern="100">
                        <a:effectLst/>
                        <a:latin typeface="宋体" panose="02010600030101010101" pitchFamily="2" charset="-122"/>
                        <a:cs typeface="Times New Roman" panose="02020603050405020304"/>
                      </a:endParaRPr>
                    </a:p>
                  </a:txBody>
                  <a:tcPr marL="68580" marR="68580" marT="0" marB="0"/>
                </a:tc>
              </a:tr>
            </a:tbl>
          </a:graphicData>
        </a:graphic>
      </p:graphicFrame>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其他常识（科举）</a:t>
            </a:r>
          </a:p>
        </p:txBody>
      </p:sp>
      <p:graphicFrame>
        <p:nvGraphicFramePr>
          <p:cNvPr id="4" name="内容占位符 3"/>
          <p:cNvGraphicFramePr>
            <a:graphicFrameLocks noGrp="1"/>
          </p:cNvGraphicFramePr>
          <p:nvPr>
            <p:ph idx="1"/>
          </p:nvPr>
        </p:nvGraphicFramePr>
        <p:xfrm>
          <a:off x="0" y="1556792"/>
          <a:ext cx="6200775" cy="2422525"/>
        </p:xfrm>
        <a:graphic>
          <a:graphicData uri="http://schemas.openxmlformats.org/drawingml/2006/table">
            <a:tbl>
              <a:tblPr firstRow="1" firstCol="1" bandRow="1">
                <a:tableStyleId>{5C22544A-7EE6-4342-B048-85BDC9FD1C3A}</a:tableStyleId>
              </a:tblPr>
              <a:tblGrid>
                <a:gridCol w="998855"/>
                <a:gridCol w="1080770"/>
                <a:gridCol w="1080770"/>
                <a:gridCol w="1081405"/>
                <a:gridCol w="1958975"/>
              </a:tblGrid>
              <a:tr h="295275">
                <a:tc>
                  <a:txBody>
                    <a:bodyPr/>
                    <a:lstStyle/>
                    <a:p>
                      <a:pPr algn="ctr">
                        <a:lnSpc>
                          <a:spcPct val="125000"/>
                        </a:lnSpc>
                        <a:spcAft>
                          <a:spcPct val="0"/>
                        </a:spcAft>
                      </a:pPr>
                      <a:r>
                        <a:rPr lang="zh-CN" sz="1050" kern="100">
                          <a:effectLst/>
                        </a:rPr>
                        <a:t>考试类型</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院试（童生试）</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乡试（秋闱）</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会试（春闱）</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殿试</a:t>
                      </a:r>
                      <a:endParaRPr lang="zh-CN" sz="1050" kern="100">
                        <a:effectLst/>
                        <a:latin typeface="宋体" panose="02010600030101010101" pitchFamily="2" charset="-122"/>
                        <a:cs typeface="Times New Roman" panose="02020603050405020304"/>
                      </a:endParaRPr>
                    </a:p>
                  </a:txBody>
                  <a:tcPr marL="68580" marR="68580" marT="0" marB="0" anchor="ctr"/>
                </a:tc>
              </a:tr>
              <a:tr h="295275">
                <a:tc>
                  <a:txBody>
                    <a:bodyPr/>
                    <a:lstStyle/>
                    <a:p>
                      <a:pPr algn="ctr">
                        <a:lnSpc>
                          <a:spcPct val="125000"/>
                        </a:lnSpc>
                        <a:spcAft>
                          <a:spcPct val="0"/>
                        </a:spcAft>
                      </a:pPr>
                      <a:r>
                        <a:rPr lang="zh-CN" sz="1050" kern="100">
                          <a:effectLst/>
                        </a:rPr>
                        <a:t>考试地点</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县</a:t>
                      </a:r>
                      <a:r>
                        <a:rPr lang="en-US" sz="1050" kern="100">
                          <a:effectLst/>
                        </a:rPr>
                        <a:t>/</a:t>
                      </a:r>
                      <a:r>
                        <a:rPr lang="zh-CN" sz="1050" kern="100">
                          <a:effectLst/>
                        </a:rPr>
                        <a:t>府</a:t>
                      </a:r>
                      <a:r>
                        <a:rPr lang="en-US" sz="1050" kern="100">
                          <a:effectLst/>
                        </a:rPr>
                        <a:t>/</a:t>
                      </a:r>
                      <a:r>
                        <a:rPr lang="zh-CN" sz="1050" kern="100">
                          <a:effectLst/>
                        </a:rPr>
                        <a:t>州</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京城</a:t>
                      </a:r>
                      <a:r>
                        <a:rPr lang="en-US" sz="1050" kern="100">
                          <a:effectLst/>
                        </a:rPr>
                        <a:t>/</a:t>
                      </a:r>
                      <a:r>
                        <a:rPr lang="zh-CN" sz="1050" kern="100">
                          <a:effectLst/>
                        </a:rPr>
                        <a:t>各省</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礼部</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金殿</a:t>
                      </a:r>
                      <a:endParaRPr lang="zh-CN" sz="1050" kern="100">
                        <a:effectLst/>
                        <a:latin typeface="宋体" panose="02010600030101010101" pitchFamily="2" charset="-122"/>
                        <a:cs typeface="Times New Roman" panose="02020603050405020304"/>
                      </a:endParaRPr>
                    </a:p>
                  </a:txBody>
                  <a:tcPr marL="68580" marR="68580" marT="0" marB="0" anchor="ctr"/>
                </a:tc>
              </a:tr>
              <a:tr h="285750">
                <a:tc>
                  <a:txBody>
                    <a:bodyPr/>
                    <a:lstStyle/>
                    <a:p>
                      <a:pPr algn="ctr">
                        <a:lnSpc>
                          <a:spcPct val="125000"/>
                        </a:lnSpc>
                        <a:spcAft>
                          <a:spcPct val="0"/>
                        </a:spcAft>
                      </a:pPr>
                      <a:r>
                        <a:rPr lang="zh-CN" sz="1050" kern="100">
                          <a:effectLst/>
                        </a:rPr>
                        <a:t>主考官</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地方学证</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中央特派官员</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钦差大臣</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皇帝（委命大臣）</a:t>
                      </a:r>
                      <a:endParaRPr lang="zh-CN" sz="1050" kern="100">
                        <a:effectLst/>
                        <a:latin typeface="宋体" panose="02010600030101010101" pitchFamily="2" charset="-122"/>
                        <a:cs typeface="Times New Roman" panose="02020603050405020304"/>
                      </a:endParaRPr>
                    </a:p>
                  </a:txBody>
                  <a:tcPr marL="68580" marR="68580" marT="0" marB="0" anchor="ctr"/>
                </a:tc>
              </a:tr>
              <a:tr h="298450">
                <a:tc>
                  <a:txBody>
                    <a:bodyPr/>
                    <a:lstStyle/>
                    <a:p>
                      <a:pPr algn="ctr">
                        <a:lnSpc>
                          <a:spcPct val="125000"/>
                        </a:lnSpc>
                        <a:spcAft>
                          <a:spcPct val="0"/>
                        </a:spcAft>
                      </a:pPr>
                      <a:r>
                        <a:rPr lang="zh-CN" sz="1050" kern="100">
                          <a:effectLst/>
                        </a:rPr>
                        <a:t>参考条件</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童生</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秀才（监生）</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举人</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贡士</a:t>
                      </a:r>
                      <a:endParaRPr lang="zh-CN" sz="1050" kern="100">
                        <a:effectLst/>
                        <a:latin typeface="宋体" panose="02010600030101010101" pitchFamily="2" charset="-122"/>
                        <a:cs typeface="Times New Roman" panose="02020603050405020304"/>
                      </a:endParaRPr>
                    </a:p>
                  </a:txBody>
                  <a:tcPr marL="68580" marR="68580" marT="0" marB="0" anchor="ctr"/>
                </a:tc>
              </a:tr>
              <a:tr h="355600">
                <a:tc>
                  <a:txBody>
                    <a:bodyPr/>
                    <a:lstStyle/>
                    <a:p>
                      <a:pPr algn="ctr">
                        <a:lnSpc>
                          <a:spcPct val="125000"/>
                        </a:lnSpc>
                        <a:spcAft>
                          <a:spcPct val="0"/>
                        </a:spcAft>
                      </a:pPr>
                      <a:r>
                        <a:rPr lang="zh-CN" sz="1050" kern="100">
                          <a:effectLst/>
                        </a:rPr>
                        <a:t>通过后身份</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秀才（进学）</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举人</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贡士</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进士</a:t>
                      </a:r>
                      <a:endParaRPr lang="zh-CN" sz="1050" kern="100">
                        <a:effectLst/>
                        <a:latin typeface="宋体" panose="02010600030101010101" pitchFamily="2" charset="-122"/>
                        <a:cs typeface="Times New Roman" panose="02020603050405020304"/>
                      </a:endParaRPr>
                    </a:p>
                  </a:txBody>
                  <a:tcPr marL="68580" marR="68580" marT="0" marB="0" anchor="ctr"/>
                </a:tc>
              </a:tr>
              <a:tr h="0">
                <a:tc>
                  <a:txBody>
                    <a:bodyPr/>
                    <a:lstStyle/>
                    <a:p>
                      <a:pPr algn="ctr">
                        <a:lnSpc>
                          <a:spcPct val="125000"/>
                        </a:lnSpc>
                        <a:spcAft>
                          <a:spcPct val="0"/>
                        </a:spcAft>
                      </a:pPr>
                      <a:r>
                        <a:rPr lang="zh-CN" sz="1050" kern="100">
                          <a:effectLst/>
                        </a:rPr>
                        <a:t>第一名称号</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案首</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解元</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会元</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l">
                        <a:lnSpc>
                          <a:spcPct val="125000"/>
                        </a:lnSpc>
                        <a:spcAft>
                          <a:spcPct val="0"/>
                        </a:spcAft>
                      </a:pPr>
                      <a:r>
                        <a:rPr lang="zh-CN" sz="1050" kern="100">
                          <a:effectLst/>
                        </a:rPr>
                        <a:t>一甲前三名：状元（鼎元）、榜眼、探花二甲三甲第一名：传胪</a:t>
                      </a:r>
                      <a:endParaRPr lang="zh-CN" sz="1050" kern="100">
                        <a:effectLst/>
                        <a:latin typeface="宋体" panose="02010600030101010101" pitchFamily="2" charset="-122"/>
                        <a:cs typeface="Times New Roman" panose="02020603050405020304"/>
                      </a:endParaRPr>
                    </a:p>
                  </a:txBody>
                  <a:tcPr marL="68580" marR="68580" marT="0" marB="0" anchor="ctr"/>
                </a:tc>
              </a:tr>
              <a:tr h="292100">
                <a:tc>
                  <a:txBody>
                    <a:bodyPr/>
                    <a:lstStyle/>
                    <a:p>
                      <a:pPr algn="ctr">
                        <a:lnSpc>
                          <a:spcPct val="125000"/>
                        </a:lnSpc>
                        <a:spcAft>
                          <a:spcPct val="0"/>
                        </a:spcAft>
                      </a:pPr>
                      <a:r>
                        <a:rPr lang="zh-CN" sz="1050" kern="100">
                          <a:effectLst/>
                        </a:rPr>
                        <a:t>考试时间</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三年两次</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三年一次</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乡试次年三月</a:t>
                      </a:r>
                      <a:endParaRPr lang="zh-CN" sz="1050" kern="100">
                        <a:effectLst/>
                        <a:latin typeface="宋体" panose="02010600030101010101" pitchFamily="2" charset="-122"/>
                        <a:cs typeface="Times New Roman" panose="02020603050405020304"/>
                      </a:endParaRPr>
                    </a:p>
                  </a:txBody>
                  <a:tcPr marL="68580" marR="68580" marT="0" marB="0" anchor="ctr"/>
                </a:tc>
                <a:tc>
                  <a:txBody>
                    <a:bodyPr/>
                    <a:lstStyle/>
                    <a:p>
                      <a:pPr algn="ctr">
                        <a:lnSpc>
                          <a:spcPct val="125000"/>
                        </a:lnSpc>
                        <a:spcAft>
                          <a:spcPct val="0"/>
                        </a:spcAft>
                      </a:pPr>
                      <a:r>
                        <a:rPr lang="zh-CN" sz="1050" kern="100">
                          <a:effectLst/>
                        </a:rPr>
                        <a:t>会试同年同月</a:t>
                      </a:r>
                      <a:endParaRPr lang="zh-CN" sz="1050" kern="100">
                        <a:effectLst/>
                        <a:latin typeface="宋体" panose="02010600030101010101" pitchFamily="2" charset="-122"/>
                        <a:cs typeface="Times New Roman" panose="02020603050405020304"/>
                      </a:endParaRPr>
                    </a:p>
                  </a:txBody>
                  <a:tcPr marL="68580" marR="68580" marT="0" marB="0" anchor="ctr"/>
                </a:tc>
              </a:tr>
            </a:tbl>
          </a:graphicData>
        </a:graphic>
      </p:graphicFrame>
      <p:sp>
        <p:nvSpPr>
          <p:cNvPr id="5" name="矩形 4"/>
          <p:cNvSpPr/>
          <p:nvPr/>
        </p:nvSpPr>
        <p:spPr>
          <a:xfrm>
            <a:off x="0" y="4005064"/>
            <a:ext cx="9036496" cy="646331"/>
          </a:xfrm>
          <a:prstGeom prst="rect">
            <a:avLst/>
          </a:prstGeom>
        </p:spPr>
        <p:txBody>
          <a:bodyPr wrap="square">
            <a:spAutoFit/>
          </a:bodyPr>
          <a:lstStyle/>
          <a:p>
            <a:r>
              <a:rPr lang="zh-CN" altLang="zh-CN"/>
              <a:t>注：中国古代科举考试以名列第一者为元，在乡、会、殿三试中连续获得第一名，被称为“连中三元”。</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特指、代称</a:t>
            </a:r>
          </a:p>
        </p:txBody>
      </p:sp>
      <p:sp>
        <p:nvSpPr>
          <p:cNvPr id="3" name="内容占位符 2"/>
          <p:cNvSpPr>
            <a:spLocks noGrp="1"/>
          </p:cNvSpPr>
          <p:nvPr>
            <p:ph idx="1"/>
          </p:nvPr>
        </p:nvSpPr>
        <p:spPr/>
        <p:txBody>
          <a:bodyPr>
            <a:normAutofit fontScale="40000" lnSpcReduction="20000"/>
          </a:bodyPr>
          <a:lstStyle/>
          <a:p>
            <a:r>
              <a:rPr lang="zh-CN" altLang="zh-CN" sz="2500"/>
              <a:t>◆特指、代称</a:t>
            </a:r>
          </a:p>
          <a:p>
            <a:r>
              <a:rPr lang="zh-CN" altLang="zh-CN" sz="2500"/>
              <a:t>子规：即布谷鸟，又称“杜鹃”。</a:t>
            </a:r>
            <a:r>
              <a:rPr lang="en-US" altLang="zh-CN" sz="2500"/>
              <a:t>(</a:t>
            </a:r>
            <a:r>
              <a:rPr lang="zh-CN" altLang="zh-CN" sz="2500"/>
              <a:t>“杨花落尽子规啼”《闻王昌龄左迁龙标遥有此寄》七上</a:t>
            </a:r>
            <a:r>
              <a:rPr lang="en-US" altLang="zh-CN" sz="2500"/>
              <a:t>)</a:t>
            </a:r>
            <a:endParaRPr lang="zh-CN" altLang="zh-CN" sz="2500"/>
          </a:p>
          <a:p>
            <a:r>
              <a:rPr lang="zh-CN" altLang="zh-CN" sz="2500"/>
              <a:t>婵娟、玉兔：指月亮。</a:t>
            </a:r>
            <a:r>
              <a:rPr lang="en-US" altLang="zh-CN" sz="2500"/>
              <a:t>(</a:t>
            </a:r>
            <a:r>
              <a:rPr lang="zh-CN" altLang="zh-CN" sz="2500"/>
              <a:t>“千里共婵娟”《水调歌头</a:t>
            </a:r>
            <a:r>
              <a:rPr lang="en-US" altLang="zh-CN" sz="2500"/>
              <a:t>(</a:t>
            </a:r>
            <a:r>
              <a:rPr lang="zh-CN" altLang="zh-CN" sz="2500"/>
              <a:t>明月几时有</a:t>
            </a:r>
            <a:r>
              <a:rPr lang="en-US" altLang="zh-CN" sz="2500"/>
              <a:t>)</a:t>
            </a:r>
            <a:r>
              <a:rPr lang="zh-CN" altLang="zh-CN" sz="2500"/>
              <a:t>》九上</a:t>
            </a:r>
            <a:r>
              <a:rPr lang="en-US" altLang="zh-CN" sz="2500"/>
              <a:t>)</a:t>
            </a:r>
            <a:endParaRPr lang="zh-CN" altLang="zh-CN" sz="2500"/>
          </a:p>
          <a:p>
            <a:r>
              <a:rPr lang="zh-CN" altLang="zh-CN" sz="2500"/>
              <a:t>骁腾：骏马的代称。</a:t>
            </a:r>
            <a:r>
              <a:rPr lang="en-US" altLang="zh-CN" sz="2500"/>
              <a:t>(</a:t>
            </a:r>
            <a:r>
              <a:rPr lang="zh-CN" altLang="zh-CN" sz="2500"/>
              <a:t>“骁腾有如此”《房兵曹胡马》</a:t>
            </a:r>
            <a:r>
              <a:rPr lang="en-US" altLang="zh-CN" sz="2500"/>
              <a:t>)</a:t>
            </a:r>
            <a:endParaRPr lang="zh-CN" altLang="zh-CN" sz="2500"/>
          </a:p>
          <a:p>
            <a:r>
              <a:rPr lang="zh-CN" altLang="zh-CN" sz="2500"/>
              <a:t>布衣：指平民百姓。</a:t>
            </a:r>
            <a:r>
              <a:rPr lang="en-US" altLang="zh-CN" sz="2500"/>
              <a:t>(</a:t>
            </a:r>
            <a:r>
              <a:rPr lang="zh-CN" altLang="zh-CN" sz="2500"/>
              <a:t>“臣本布衣”《出师表》九下</a:t>
            </a:r>
            <a:r>
              <a:rPr lang="en-US" altLang="zh-CN" sz="2500"/>
              <a:t>)</a:t>
            </a:r>
            <a:endParaRPr lang="zh-CN" altLang="zh-CN" sz="2500"/>
          </a:p>
          <a:p>
            <a:r>
              <a:rPr lang="zh-CN" altLang="zh-CN" sz="2500"/>
              <a:t>黄发：指老人。旧说是长寿的象征。</a:t>
            </a:r>
            <a:r>
              <a:rPr lang="en-US" altLang="zh-CN" sz="2500"/>
              <a:t>(</a:t>
            </a:r>
            <a:r>
              <a:rPr lang="zh-CN" altLang="zh-CN" sz="2500"/>
              <a:t>“黄发垂髫”《桃花源记》八下</a:t>
            </a:r>
            <a:r>
              <a:rPr lang="en-US" altLang="zh-CN" sz="2500"/>
              <a:t>)</a:t>
            </a:r>
            <a:endParaRPr lang="zh-CN" altLang="zh-CN" sz="2500"/>
          </a:p>
          <a:p>
            <a:r>
              <a:rPr lang="zh-CN" altLang="zh-CN" sz="2500"/>
              <a:t>垂髫：小孩。垂下的头发。</a:t>
            </a:r>
            <a:r>
              <a:rPr lang="en-US" altLang="zh-CN" sz="2500"/>
              <a:t>(</a:t>
            </a:r>
            <a:r>
              <a:rPr lang="zh-CN" altLang="zh-CN" sz="2500"/>
              <a:t>“黄发垂髫”《桃花源记》八下</a:t>
            </a:r>
            <a:r>
              <a:rPr lang="en-US" altLang="zh-CN" sz="2500"/>
              <a:t>)</a:t>
            </a:r>
            <a:endParaRPr lang="zh-CN" altLang="zh-CN" sz="2500"/>
          </a:p>
          <a:p>
            <a:r>
              <a:rPr lang="zh-CN" altLang="zh-CN" sz="2500"/>
              <a:t>白丁：平民。</a:t>
            </a:r>
            <a:r>
              <a:rPr lang="en-US" altLang="zh-CN" sz="2500"/>
              <a:t>(</a:t>
            </a:r>
            <a:r>
              <a:rPr lang="zh-CN" altLang="zh-CN" sz="2500"/>
              <a:t>“往来无白丁”《陋室铭》七下</a:t>
            </a:r>
            <a:r>
              <a:rPr lang="en-US" altLang="zh-CN" sz="2500"/>
              <a:t>)</a:t>
            </a:r>
            <a:endParaRPr lang="zh-CN" altLang="zh-CN" sz="2500"/>
          </a:p>
          <a:p>
            <a:r>
              <a:rPr lang="zh-CN" altLang="zh-CN" sz="2500"/>
              <a:t>鸿儒：博学的人。</a:t>
            </a:r>
            <a:r>
              <a:rPr lang="en-US" altLang="zh-CN" sz="2500"/>
              <a:t>(</a:t>
            </a:r>
            <a:r>
              <a:rPr lang="zh-CN" altLang="zh-CN" sz="2500"/>
              <a:t>“谈笑有鸿儒”《陋室铭》七下</a:t>
            </a:r>
            <a:r>
              <a:rPr lang="en-US" altLang="zh-CN" sz="2500"/>
              <a:t>)</a:t>
            </a:r>
            <a:endParaRPr lang="zh-CN" altLang="zh-CN" sz="2500"/>
          </a:p>
          <a:p>
            <a:r>
              <a:rPr lang="zh-CN" altLang="zh-CN" sz="2500"/>
              <a:t>蛾眉：女子。</a:t>
            </a:r>
            <a:r>
              <a:rPr lang="en-US" altLang="zh-CN" sz="2500"/>
              <a:t>(</a:t>
            </a:r>
            <a:r>
              <a:rPr lang="zh-CN" altLang="zh-CN" sz="2500"/>
              <a:t>“苦将侬强派作蛾眉”《满江红</a:t>
            </a:r>
            <a:r>
              <a:rPr lang="en-US" altLang="zh-CN" sz="2500"/>
              <a:t>(</a:t>
            </a:r>
            <a:r>
              <a:rPr lang="zh-CN" altLang="zh-CN" sz="2500"/>
              <a:t>小住京华</a:t>
            </a:r>
            <a:r>
              <a:rPr lang="en-US" altLang="zh-CN" sz="2500"/>
              <a:t>)</a:t>
            </a:r>
            <a:r>
              <a:rPr lang="zh-CN" altLang="zh-CN" sz="2500"/>
              <a:t>》九上</a:t>
            </a:r>
            <a:r>
              <a:rPr lang="en-US" altLang="zh-CN" sz="2500"/>
              <a:t>)</a:t>
            </a:r>
            <a:endParaRPr lang="zh-CN" altLang="zh-CN" sz="2500"/>
          </a:p>
          <a:p>
            <a:r>
              <a:rPr lang="zh-CN" altLang="zh-CN" sz="2500"/>
              <a:t>弱子：幼儿，小孩。</a:t>
            </a:r>
            <a:r>
              <a:rPr lang="en-US" altLang="zh-CN" sz="2500"/>
              <a:t>(</a:t>
            </a:r>
            <a:r>
              <a:rPr lang="zh-CN" altLang="zh-CN" sz="2500"/>
              <a:t>“曾不若孀妻弱子”《愚公移山》八上</a:t>
            </a:r>
            <a:r>
              <a:rPr lang="en-US" altLang="zh-CN" sz="2500"/>
              <a:t>)</a:t>
            </a:r>
            <a:endParaRPr lang="zh-CN" altLang="zh-CN" sz="2500"/>
          </a:p>
          <a:p>
            <a:r>
              <a:rPr lang="zh-CN" altLang="zh-CN" sz="2500"/>
              <a:t>儿女：子女，这里泛指小辈，包括侄儿侄女。</a:t>
            </a:r>
            <a:r>
              <a:rPr lang="en-US" altLang="zh-CN" sz="2500"/>
              <a:t>(</a:t>
            </a:r>
            <a:r>
              <a:rPr lang="zh-CN" altLang="zh-CN" sz="2500"/>
              <a:t>“与儿女讲论文义”《咏雪》七上</a:t>
            </a:r>
            <a:r>
              <a:rPr lang="en-US" altLang="zh-CN" sz="2500"/>
              <a:t>)</a:t>
            </a:r>
            <a:endParaRPr lang="zh-CN" altLang="zh-CN" sz="2500"/>
          </a:p>
          <a:p>
            <a:r>
              <a:rPr lang="zh-CN" altLang="zh-CN" sz="2500"/>
              <a:t>相公：旧时对士人的尊称。</a:t>
            </a:r>
            <a:r>
              <a:rPr lang="en-US" altLang="zh-CN" sz="2500"/>
              <a:t>(</a:t>
            </a:r>
            <a:r>
              <a:rPr lang="zh-CN" altLang="zh-CN" sz="2500"/>
              <a:t>“莫说相公痴”《湖心亭看雪》九上</a:t>
            </a:r>
            <a:r>
              <a:rPr lang="en-US" altLang="zh-CN" sz="2500"/>
              <a:t>)</a:t>
            </a:r>
            <a:endParaRPr lang="zh-CN" altLang="zh-CN" sz="2500"/>
          </a:p>
          <a:p>
            <a:r>
              <a:rPr lang="zh-CN" altLang="zh-CN" sz="2500"/>
              <a:t>九重天：指皇帝。</a:t>
            </a:r>
            <a:r>
              <a:rPr lang="en-US" altLang="zh-CN" sz="2500"/>
              <a:t>(</a:t>
            </a:r>
            <a:r>
              <a:rPr lang="zh-CN" altLang="zh-CN" sz="2500"/>
              <a:t>“一封朝奏九重天”《左迁至蓝关示侄孙湘》九上</a:t>
            </a:r>
            <a:r>
              <a:rPr lang="en-US" altLang="zh-CN" sz="2500"/>
              <a:t>)</a:t>
            </a:r>
            <a:endParaRPr lang="zh-CN" altLang="zh-CN" sz="2500"/>
          </a:p>
          <a:p>
            <a:r>
              <a:rPr lang="zh-CN" altLang="zh-CN" sz="2500"/>
              <a:t>骚人：战国时屈原作《离骚》，因此称屈原或《楚辞》作者为“骚人”，后泛指文人。</a:t>
            </a:r>
            <a:r>
              <a:rPr lang="en-US" altLang="zh-CN" sz="2500"/>
              <a:t>(</a:t>
            </a:r>
            <a:r>
              <a:rPr lang="zh-CN" altLang="zh-CN" sz="2500"/>
              <a:t>“迁客骚人，多会于此”《岳阳楼记》九上</a:t>
            </a:r>
            <a:r>
              <a:rPr lang="en-US" altLang="zh-CN" sz="2500"/>
              <a:t>)</a:t>
            </a:r>
            <a:endParaRPr lang="zh-CN" altLang="zh-CN" sz="2500"/>
          </a:p>
          <a:p>
            <a:r>
              <a:rPr lang="zh-CN" altLang="zh-CN" sz="2500"/>
              <a:t>桑梓：家乡。</a:t>
            </a:r>
            <a:r>
              <a:rPr lang="en-US" altLang="zh-CN" sz="2500"/>
              <a:t>(</a:t>
            </a:r>
            <a:r>
              <a:rPr lang="zh-CN" altLang="zh-CN" sz="2500"/>
              <a:t>“世先生同在桑梓”《范进中举》九上</a:t>
            </a:r>
            <a:r>
              <a:rPr lang="en-US" altLang="zh-CN" sz="2500"/>
              <a:t>)</a:t>
            </a:r>
            <a:endParaRPr lang="zh-CN" altLang="zh-CN" sz="2500"/>
          </a:p>
          <a:p>
            <a:r>
              <a:rPr lang="zh-CN" altLang="zh-CN" sz="2500"/>
              <a:t>鸿雁：书信。</a:t>
            </a:r>
            <a:r>
              <a:rPr lang="en-US" altLang="zh-CN" sz="2500"/>
              <a:t>(</a:t>
            </a:r>
            <a:r>
              <a:rPr lang="zh-CN" altLang="zh-CN" sz="2500"/>
              <a:t>“归雁洛阳边”《次北固山下》七上</a:t>
            </a:r>
            <a:r>
              <a:rPr lang="en-US" altLang="zh-CN" sz="2500"/>
              <a:t>)</a:t>
            </a:r>
            <a:endParaRPr lang="zh-CN" altLang="zh-CN" sz="2500"/>
          </a:p>
          <a:p>
            <a:r>
              <a:rPr lang="zh-CN" altLang="zh-CN" sz="2500"/>
              <a:t>汗青：指史册。</a:t>
            </a:r>
            <a:r>
              <a:rPr lang="en-US" altLang="zh-CN" sz="2500"/>
              <a:t>(</a:t>
            </a:r>
            <a:r>
              <a:rPr lang="zh-CN" altLang="zh-CN" sz="2500"/>
              <a:t>“留取丹心照汗青”《过零丁洋》九下</a:t>
            </a:r>
            <a:r>
              <a:rPr lang="en-US" altLang="zh-CN" sz="2500"/>
              <a:t>)</a:t>
            </a:r>
            <a:endParaRPr lang="zh-CN" altLang="zh-CN" sz="2500"/>
          </a:p>
          <a:p>
            <a:r>
              <a:rPr lang="zh-CN" altLang="zh-CN" sz="2500"/>
              <a:t>丝竹：音乐。</a:t>
            </a:r>
            <a:r>
              <a:rPr lang="en-US" altLang="zh-CN" sz="2500"/>
              <a:t>(</a:t>
            </a:r>
            <a:r>
              <a:rPr lang="zh-CN" altLang="zh-CN" sz="2500"/>
              <a:t>“无丝竹之乱耳”《陋室铭》七下</a:t>
            </a:r>
            <a:r>
              <a:rPr lang="en-US" altLang="zh-CN" sz="2500"/>
              <a:t>)</a:t>
            </a:r>
            <a:endParaRPr lang="zh-CN" altLang="zh-CN" sz="2500"/>
          </a:p>
          <a:p>
            <a:r>
              <a:rPr lang="zh-CN" altLang="zh-CN" sz="2500"/>
              <a:t>牺牲：祭祀用的纯色全体牲畜。</a:t>
            </a:r>
            <a:r>
              <a:rPr lang="en-US" altLang="zh-CN" sz="2500"/>
              <a:t>(</a:t>
            </a:r>
            <a:r>
              <a:rPr lang="zh-CN" altLang="zh-CN" sz="2500"/>
              <a:t>“牺牲玉帛”《曹刿论战》九下</a:t>
            </a:r>
            <a:r>
              <a:rPr lang="en-US" altLang="zh-CN" sz="2500"/>
              <a:t>)</a:t>
            </a:r>
            <a:endParaRPr lang="zh-CN" altLang="zh-CN" sz="2500"/>
          </a:p>
          <a:p>
            <a:r>
              <a:rPr lang="zh-CN" altLang="zh-CN" sz="2500"/>
              <a:t>庙堂：朝廷。</a:t>
            </a:r>
            <a:r>
              <a:rPr lang="en-US" altLang="zh-CN" sz="2500"/>
              <a:t>(</a:t>
            </a:r>
            <a:r>
              <a:rPr lang="zh-CN" altLang="zh-CN" sz="2500"/>
              <a:t>“居庙堂之高则忧其民”《岳阳楼记》九上</a:t>
            </a:r>
            <a:r>
              <a:rPr lang="en-US" altLang="zh-CN" sz="2500"/>
              <a:t>)</a:t>
            </a:r>
            <a:endParaRPr lang="zh-CN" altLang="zh-CN" sz="2500"/>
          </a:p>
          <a:p>
            <a:r>
              <a:rPr lang="zh-CN" altLang="zh-CN" sz="2500"/>
              <a:t>烽火：战事。古时边防报警的烟火。</a:t>
            </a:r>
            <a:r>
              <a:rPr lang="en-US" altLang="zh-CN" sz="2500"/>
              <a:t>(</a:t>
            </a:r>
            <a:r>
              <a:rPr lang="zh-CN" altLang="zh-CN" sz="2500"/>
              <a:t>“烽火连三月”《春望》八上</a:t>
            </a:r>
            <a:r>
              <a:rPr lang="en-US" altLang="zh-CN" sz="2500"/>
              <a:t>)</a:t>
            </a:r>
            <a:endParaRPr lang="zh-CN" altLang="zh-CN" sz="2500"/>
          </a:p>
          <a:p>
            <a:r>
              <a:rPr lang="zh-CN" altLang="zh-CN" sz="2500"/>
              <a:t>干戈：战争。</a:t>
            </a:r>
            <a:r>
              <a:rPr lang="en-US" altLang="zh-CN" sz="2500"/>
              <a:t>(</a:t>
            </a:r>
            <a:r>
              <a:rPr lang="zh-CN" altLang="zh-CN" sz="2500"/>
              <a:t>“干戈寥落四周星”《过零丁洋》九下</a:t>
            </a:r>
            <a:r>
              <a:rPr lang="en-US" altLang="zh-CN" sz="2500"/>
              <a:t>)</a:t>
            </a:r>
            <a:endParaRPr lang="zh-CN" altLang="zh-CN" sz="2500"/>
          </a:p>
          <a:p>
            <a:r>
              <a:rPr lang="zh-CN" altLang="zh-CN" sz="2500"/>
              <a:t>沙场：指战场。</a:t>
            </a:r>
            <a:r>
              <a:rPr lang="en-US" altLang="zh-CN" sz="2500"/>
              <a:t>(</a:t>
            </a:r>
            <a:r>
              <a:rPr lang="zh-CN" altLang="zh-CN" sz="2500"/>
              <a:t>“沙场秋点兵”《破阵子</a:t>
            </a:r>
            <a:r>
              <a:rPr lang="en-US" altLang="zh-CN" sz="2500"/>
              <a:t>·</a:t>
            </a:r>
            <a:r>
              <a:rPr lang="zh-CN" altLang="zh-CN" sz="2500"/>
              <a:t>为陈同甫赋壮词以寄之》九下、“醉卧沙场君莫笑”《凉州词》</a:t>
            </a:r>
            <a:r>
              <a:rPr lang="en-US" altLang="zh-CN" sz="2500"/>
              <a:t>)</a:t>
            </a:r>
            <a:endParaRPr lang="zh-CN" altLang="zh-CN" sz="2500"/>
          </a:p>
          <a:p>
            <a:endParaRPr lang="zh-CN" altLang="en-US"/>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称谓</a:t>
            </a:r>
          </a:p>
        </p:txBody>
      </p:sp>
      <p:sp>
        <p:nvSpPr>
          <p:cNvPr id="3" name="内容占位符 2"/>
          <p:cNvSpPr>
            <a:spLocks noGrp="1"/>
          </p:cNvSpPr>
          <p:nvPr>
            <p:ph idx="1"/>
          </p:nvPr>
        </p:nvSpPr>
        <p:spPr/>
        <p:txBody>
          <a:bodyPr>
            <a:normAutofit fontScale="55000" lnSpcReduction="20000"/>
          </a:bodyPr>
          <a:lstStyle/>
          <a:p>
            <a:r>
              <a:rPr lang="zh-CN" altLang="zh-CN"/>
              <a:t>◆称谓</a:t>
            </a:r>
          </a:p>
          <a:p>
            <a:r>
              <a:rPr lang="zh-CN" altLang="zh-CN"/>
              <a:t>称字：古人幼时命名，成年取字。字是为了便于他人称谓，对平辈或尊辈称字表示礼貌和尊敬。</a:t>
            </a:r>
            <a:r>
              <a:rPr lang="en-US" altLang="zh-CN"/>
              <a:t>(</a:t>
            </a:r>
            <a:r>
              <a:rPr lang="zh-CN" altLang="zh-CN"/>
              <a:t>“南阳刘子骥，高尚士也”《桃花源记》八下</a:t>
            </a:r>
            <a:r>
              <a:rPr lang="en-US" altLang="zh-CN"/>
              <a:t>)</a:t>
            </a:r>
            <a:endParaRPr lang="zh-CN" altLang="zh-CN"/>
          </a:p>
          <a:p>
            <a:r>
              <a:rPr lang="zh-CN" altLang="zh-CN"/>
              <a:t>称号：号又叫别号、表号，由自己取定。一般只用于自称，以显示某种志趣或抒发某种情感；对人称号也是一种敬称。</a:t>
            </a:r>
            <a:r>
              <a:rPr lang="en-US" altLang="zh-CN"/>
              <a:t>(</a:t>
            </a:r>
            <a:r>
              <a:rPr lang="zh-CN" altLang="zh-CN"/>
              <a:t>“中峨冠而多髯者为东坡”《核舟记》八下</a:t>
            </a:r>
            <a:r>
              <a:rPr lang="en-US" altLang="zh-CN"/>
              <a:t>)</a:t>
            </a:r>
            <a:endParaRPr lang="zh-CN" altLang="zh-CN"/>
          </a:p>
          <a:p>
            <a:r>
              <a:rPr lang="zh-CN" altLang="zh-CN"/>
              <a:t>称谥号：古代王侯将相、高级官吏、著名文士等死后被追加的称号叫谥号。</a:t>
            </a:r>
            <a:r>
              <a:rPr lang="en-US" altLang="zh-CN"/>
              <a:t>(</a:t>
            </a:r>
            <a:r>
              <a:rPr lang="zh-CN" altLang="zh-CN"/>
              <a:t>“陈康肃公善射”《卖油翁》七下</a:t>
            </a:r>
            <a:r>
              <a:rPr lang="en-US" altLang="zh-CN"/>
              <a:t>)</a:t>
            </a:r>
            <a:endParaRPr lang="zh-CN" altLang="zh-CN"/>
          </a:p>
          <a:p>
            <a:r>
              <a:rPr lang="zh-CN" altLang="zh-CN"/>
              <a:t>称官地：指用任官之地的地名来称呼。</a:t>
            </a:r>
            <a:r>
              <a:rPr lang="en-US" altLang="zh-CN"/>
              <a:t>(</a:t>
            </a:r>
            <a:r>
              <a:rPr lang="zh-CN" altLang="zh-CN"/>
              <a:t>“闻道龙标过五溪”《闻王昌龄左迁龙标遥有此寄》七上</a:t>
            </a:r>
            <a:r>
              <a:rPr lang="en-US" altLang="zh-CN"/>
              <a:t>)</a:t>
            </a:r>
            <a:endParaRPr lang="zh-CN" altLang="zh-CN"/>
          </a:p>
          <a:p>
            <a:r>
              <a:rPr lang="zh-CN" altLang="zh-CN"/>
              <a:t>用地名称人：如柳宗元</a:t>
            </a:r>
            <a:r>
              <a:rPr lang="en-US" altLang="zh-CN"/>
              <a:t>(</a:t>
            </a:r>
            <a:r>
              <a:rPr lang="zh-CN" altLang="zh-CN"/>
              <a:t>柳河东、柳柳州</a:t>
            </a:r>
            <a:r>
              <a:rPr lang="en-US" altLang="zh-CN"/>
              <a:t>)</a:t>
            </a:r>
            <a:r>
              <a:rPr lang="zh-CN" altLang="zh-CN"/>
              <a:t>、韩愈</a:t>
            </a:r>
            <a:r>
              <a:rPr lang="en-US" altLang="zh-CN"/>
              <a:t>(</a:t>
            </a:r>
            <a:r>
              <a:rPr lang="zh-CN" altLang="zh-CN"/>
              <a:t>韩昌黎</a:t>
            </a:r>
            <a:r>
              <a:rPr lang="en-US" altLang="zh-CN"/>
              <a:t>)</a:t>
            </a:r>
            <a:r>
              <a:rPr lang="zh-CN" altLang="zh-CN"/>
              <a:t>等。</a:t>
            </a:r>
          </a:p>
          <a:p>
            <a:r>
              <a:rPr lang="zh-CN" altLang="zh-CN"/>
              <a:t>美称：男子美称，多附于字后。</a:t>
            </a:r>
            <a:r>
              <a:rPr lang="en-US" altLang="zh-CN"/>
              <a:t>(</a:t>
            </a:r>
            <a:r>
              <a:rPr lang="zh-CN" altLang="zh-CN"/>
              <a:t>“虞山王毅叔远甫刻”《核舟记》八下</a:t>
            </a:r>
            <a:r>
              <a:rPr lang="en-US" altLang="zh-CN"/>
              <a:t>)</a:t>
            </a:r>
            <a:endParaRPr lang="zh-CN" altLang="zh-CN"/>
          </a:p>
          <a:p>
            <a:r>
              <a:rPr lang="zh-CN" altLang="zh-CN"/>
              <a:t>谦称：①表示谦逊的态度，用于自称。有愚、在下、臣、家、舍等。</a:t>
            </a:r>
            <a:r>
              <a:rPr lang="en-US" altLang="zh-CN"/>
              <a:t>(</a:t>
            </a:r>
            <a:r>
              <a:rPr lang="zh-CN" altLang="zh-CN"/>
              <a:t>“愚以为宫中之事”《出师表》九下</a:t>
            </a:r>
            <a:r>
              <a:rPr lang="en-US" altLang="zh-CN"/>
              <a:t>)</a:t>
            </a:r>
            <a:endParaRPr lang="zh-CN" altLang="zh-CN"/>
          </a:p>
          <a:p>
            <a:r>
              <a:rPr lang="zh-CN" altLang="zh-CN"/>
              <a:t>②古代帝王的自谦辞。有孤、寡人等。</a:t>
            </a:r>
            <a:r>
              <a:rPr lang="en-US" altLang="zh-CN"/>
              <a:t>(</a:t>
            </a:r>
            <a:r>
              <a:rPr lang="zh-CN" altLang="zh-CN"/>
              <a:t>“孤岂欲卿治经为博士耶”《孙权劝学》七下</a:t>
            </a:r>
            <a:r>
              <a:rPr lang="en-US" altLang="zh-CN"/>
              <a:t>)</a:t>
            </a:r>
            <a:endParaRPr lang="zh-CN" altLang="zh-CN"/>
          </a:p>
          <a:p>
            <a:r>
              <a:rPr lang="zh-CN" altLang="zh-CN"/>
              <a:t>敬称：①对帝王的敬称。有上、天子、陛下等。</a:t>
            </a:r>
            <a:r>
              <a:rPr lang="en-US" altLang="zh-CN"/>
              <a:t>(</a:t>
            </a:r>
            <a:r>
              <a:rPr lang="zh-CN" altLang="zh-CN"/>
              <a:t>“欲报之于陛下也”《出师表》九下</a:t>
            </a:r>
            <a:r>
              <a:rPr lang="en-US" altLang="zh-CN"/>
              <a:t>)</a:t>
            </a:r>
            <a:endParaRPr lang="zh-CN" altLang="zh-CN"/>
          </a:p>
          <a:p>
            <a:r>
              <a:rPr lang="zh-CN" altLang="zh-CN"/>
              <a:t>②对诸侯儿子的敬称。有公子等。</a:t>
            </a:r>
          </a:p>
          <a:p>
            <a:r>
              <a:rPr lang="zh-CN" altLang="zh-CN"/>
              <a:t>③称谓前面加“先”，表示已死，用于敬称地位高的人或年长的人。</a:t>
            </a:r>
            <a:r>
              <a:rPr lang="en-US" altLang="zh-CN"/>
              <a:t>(</a:t>
            </a:r>
            <a:r>
              <a:rPr lang="zh-CN" altLang="zh-CN"/>
              <a:t>“自云先世避秦时乱”《桃花源记》八下</a:t>
            </a:r>
            <a:r>
              <a:rPr lang="en-US" altLang="zh-CN"/>
              <a:t>)</a:t>
            </a:r>
            <a:endParaRPr lang="zh-CN" altLang="zh-CN"/>
          </a:p>
          <a:p>
            <a:r>
              <a:rPr lang="zh-CN" altLang="zh-CN"/>
              <a:t>④对尊长者和用于朋辈之间的敬称。有君、子、公、足下、夫子等。</a:t>
            </a:r>
            <a:r>
              <a:rPr lang="en-US" altLang="zh-CN"/>
              <a:t>(</a:t>
            </a:r>
            <a:r>
              <a:rPr lang="zh-CN" altLang="zh-CN"/>
              <a:t>“尊君在不”《陈太丘与友期行》七上</a:t>
            </a:r>
            <a:r>
              <a:rPr lang="en-US" altLang="zh-CN"/>
              <a:t>)</a:t>
            </a:r>
            <a:endParaRPr lang="zh-CN" altLang="zh-CN"/>
          </a:p>
          <a:p>
            <a:r>
              <a:rPr lang="zh-CN" altLang="zh-CN"/>
              <a:t>⑤对品格高尚、智慧超群的人用“圣”来表敬称。如称孔子为圣人，称孟子为亚圣。后来，“圣”多用于帝王，有圣上、圣驾等。</a:t>
            </a:r>
          </a:p>
          <a:p>
            <a:r>
              <a:rPr lang="zh-CN" altLang="zh-CN"/>
              <a:t>⑥旧时对士人的尊称。有相公、子等。</a:t>
            </a:r>
          </a:p>
          <a:p>
            <a:endParaRPr lang="zh-CN" altLang="en-US"/>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年龄称谓</a:t>
            </a:r>
          </a:p>
        </p:txBody>
      </p:sp>
      <p:sp>
        <p:nvSpPr>
          <p:cNvPr id="3" name="内容占位符 2"/>
          <p:cNvSpPr>
            <a:spLocks noGrp="1"/>
          </p:cNvSpPr>
          <p:nvPr>
            <p:ph idx="1"/>
          </p:nvPr>
        </p:nvSpPr>
        <p:spPr/>
        <p:txBody>
          <a:bodyPr>
            <a:normAutofit fontScale="62500" lnSpcReduction="20000"/>
          </a:bodyPr>
          <a:lstStyle/>
          <a:p>
            <a:r>
              <a:rPr lang="zh-CN" altLang="zh-CN"/>
              <a:t>年龄的称谓：</a:t>
            </a:r>
          </a:p>
          <a:p>
            <a:r>
              <a:rPr lang="zh-CN" altLang="zh-CN"/>
              <a:t>襁褓：指未满周岁的婴儿。</a:t>
            </a:r>
          </a:p>
          <a:p>
            <a:r>
              <a:rPr lang="zh-CN" altLang="zh-CN"/>
              <a:t>孩提：指二三岁的儿童。</a:t>
            </a:r>
          </a:p>
          <a:p>
            <a:r>
              <a:rPr lang="zh-CN" altLang="zh-CN"/>
              <a:t>垂髫：指三四岁至七八岁的儿童。泛指幼年。</a:t>
            </a:r>
            <a:r>
              <a:rPr lang="en-US" altLang="zh-CN"/>
              <a:t>(</a:t>
            </a:r>
            <a:r>
              <a:rPr lang="zh-CN" altLang="zh-CN"/>
              <a:t>“黄发垂髫”《桃花源记》八下</a:t>
            </a:r>
            <a:r>
              <a:rPr lang="en-US" altLang="zh-CN"/>
              <a:t>)</a:t>
            </a:r>
            <a:endParaRPr lang="zh-CN" altLang="zh-CN"/>
          </a:p>
          <a:p>
            <a:r>
              <a:rPr lang="zh-CN" altLang="zh-CN"/>
              <a:t>始龀：刚刚换牙，指七八岁。</a:t>
            </a:r>
            <a:r>
              <a:rPr lang="en-US" altLang="zh-CN"/>
              <a:t>(</a:t>
            </a:r>
            <a:r>
              <a:rPr lang="zh-CN" altLang="zh-CN"/>
              <a:t>“邻人京城氏之孀妻有遗男，始龀”《愚公移山》八上</a:t>
            </a:r>
            <a:r>
              <a:rPr lang="en-US" altLang="zh-CN"/>
              <a:t>)</a:t>
            </a:r>
            <a:endParaRPr lang="zh-CN" altLang="zh-CN"/>
          </a:p>
          <a:p>
            <a:r>
              <a:rPr lang="zh-CN" altLang="zh-CN"/>
              <a:t>总角：指八九岁至十三四岁的少年。泛指童年。</a:t>
            </a:r>
          </a:p>
          <a:p>
            <a:r>
              <a:rPr lang="zh-CN" altLang="zh-CN"/>
              <a:t>豆蔻：指女子十三四岁。</a:t>
            </a:r>
          </a:p>
          <a:p>
            <a:r>
              <a:rPr lang="zh-CN" altLang="zh-CN"/>
              <a:t>及笄：古时女子年满十五岁，把头发绾起来，戴上簪子。</a:t>
            </a:r>
          </a:p>
          <a:p>
            <a:r>
              <a:rPr lang="zh-CN" altLang="zh-CN"/>
              <a:t>束发：指男子十五岁。</a:t>
            </a:r>
          </a:p>
          <a:p>
            <a:r>
              <a:rPr lang="zh-CN" altLang="zh-CN"/>
              <a:t>加冠、弱冠：古时男子二十岁行冠礼，表示已经成人，因还未达到壮年，叫作弱冠。</a:t>
            </a:r>
            <a:r>
              <a:rPr lang="en-US" altLang="zh-CN"/>
              <a:t>(</a:t>
            </a:r>
            <a:r>
              <a:rPr lang="zh-CN" altLang="zh-CN"/>
              <a:t>“既加冠”《送东阳马生序》九下</a:t>
            </a:r>
            <a:r>
              <a:rPr lang="en-US" altLang="zh-CN"/>
              <a:t>)</a:t>
            </a:r>
            <a:endParaRPr lang="zh-CN" altLang="zh-CN"/>
          </a:p>
          <a:p>
            <a:r>
              <a:rPr lang="zh-CN" altLang="zh-CN"/>
              <a:t>而立：三十岁。</a:t>
            </a:r>
            <a:r>
              <a:rPr lang="en-US" altLang="zh-CN"/>
              <a:t>(</a:t>
            </a:r>
            <a:r>
              <a:rPr lang="zh-CN" altLang="zh-CN"/>
              <a:t>“三十而立”《〈论语〉十二章》七上</a:t>
            </a:r>
            <a:r>
              <a:rPr lang="en-US" altLang="zh-CN"/>
              <a:t>)</a:t>
            </a:r>
            <a:endParaRPr lang="zh-CN" altLang="zh-CN"/>
          </a:p>
          <a:p>
            <a:r>
              <a:rPr lang="zh-CN" altLang="zh-CN"/>
              <a:t>不惑：四十岁。</a:t>
            </a:r>
            <a:r>
              <a:rPr lang="en-US" altLang="zh-CN"/>
              <a:t>(</a:t>
            </a:r>
            <a:r>
              <a:rPr lang="zh-CN" altLang="zh-CN"/>
              <a:t>“四十而不惑”《〈论语〉十二章》七上</a:t>
            </a:r>
            <a:r>
              <a:rPr lang="en-US" altLang="zh-CN"/>
              <a:t>)</a:t>
            </a:r>
            <a:endParaRPr lang="zh-CN" altLang="zh-CN"/>
          </a:p>
          <a:p>
            <a:r>
              <a:rPr lang="zh-CN" altLang="zh-CN"/>
              <a:t>知天命、半百：五十岁。</a:t>
            </a:r>
            <a:r>
              <a:rPr lang="en-US" altLang="zh-CN"/>
              <a:t>(</a:t>
            </a:r>
            <a:r>
              <a:rPr lang="zh-CN" altLang="zh-CN"/>
              <a:t>“五十而知天命”《〈论语〉十二章》七上</a:t>
            </a:r>
            <a:r>
              <a:rPr lang="en-US" altLang="zh-CN"/>
              <a:t>)</a:t>
            </a:r>
            <a:endParaRPr lang="zh-CN" altLang="zh-CN"/>
          </a:p>
          <a:p>
            <a:r>
              <a:rPr lang="zh-CN" altLang="zh-CN"/>
              <a:t>花甲、耳顺：六十岁。</a:t>
            </a:r>
            <a:r>
              <a:rPr lang="en-US" altLang="zh-CN"/>
              <a:t>(</a:t>
            </a:r>
            <a:r>
              <a:rPr lang="zh-CN" altLang="zh-CN"/>
              <a:t>“六十而耳顺”《〈论语〉十二章》七上</a:t>
            </a:r>
            <a:r>
              <a:rPr lang="en-US" altLang="zh-CN"/>
              <a:t>)</a:t>
            </a:r>
            <a:endParaRPr lang="zh-CN" altLang="zh-CN"/>
          </a:p>
          <a:p>
            <a:r>
              <a:rPr lang="zh-CN" altLang="zh-CN"/>
              <a:t>古稀：七十岁。</a:t>
            </a:r>
          </a:p>
          <a:p>
            <a:r>
              <a:rPr lang="zh-CN" altLang="zh-CN"/>
              <a:t>耄耋：指高寿、老年。耄指八十岁</a:t>
            </a:r>
            <a:r>
              <a:rPr lang="en-US" altLang="zh-CN"/>
              <a:t>(</a:t>
            </a:r>
            <a:r>
              <a:rPr lang="zh-CN" altLang="zh-CN"/>
              <a:t>一说九十岁</a:t>
            </a:r>
            <a:r>
              <a:rPr lang="en-US" altLang="zh-CN"/>
              <a:t>)</a:t>
            </a:r>
            <a:r>
              <a:rPr lang="zh-CN" altLang="zh-CN"/>
              <a:t>，耋指七十岁</a:t>
            </a:r>
            <a:r>
              <a:rPr lang="en-US" altLang="zh-CN"/>
              <a:t>(</a:t>
            </a:r>
            <a:r>
              <a:rPr lang="zh-CN" altLang="zh-CN"/>
              <a:t>一说八十岁</a:t>
            </a:r>
            <a:r>
              <a:rPr lang="en-US" altLang="zh-CN"/>
              <a:t>)</a:t>
            </a:r>
            <a:r>
              <a:rPr lang="zh-CN" altLang="zh-CN"/>
              <a:t>。</a:t>
            </a:r>
          </a:p>
          <a:p>
            <a:r>
              <a:rPr lang="zh-CN" altLang="zh-CN"/>
              <a:t>期颐</a:t>
            </a:r>
            <a:r>
              <a:rPr lang="en-US" altLang="zh-CN"/>
              <a:t>(yí)</a:t>
            </a:r>
            <a:r>
              <a:rPr lang="zh-CN" altLang="zh-CN"/>
              <a:t>：一百岁。</a:t>
            </a:r>
          </a:p>
          <a:p>
            <a:endParaRPr lang="zh-CN" altLang="en-US"/>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a:t>纪年法</a:t>
            </a:r>
            <a:endParaRPr lang="zh-CN" altLang="en-US"/>
          </a:p>
        </p:txBody>
      </p:sp>
      <p:sp>
        <p:nvSpPr>
          <p:cNvPr id="3" name="内容占位符 2"/>
          <p:cNvSpPr>
            <a:spLocks noGrp="1"/>
          </p:cNvSpPr>
          <p:nvPr>
            <p:ph idx="1"/>
          </p:nvPr>
        </p:nvSpPr>
        <p:spPr/>
        <p:txBody>
          <a:bodyPr>
            <a:normAutofit/>
          </a:bodyPr>
          <a:lstStyle/>
          <a:p>
            <a:r>
              <a:rPr lang="zh-CN" altLang="zh-CN" sz="1400"/>
              <a:t>年号纪年法：从汉代起，古代的皇帝开始使用自己的年号纪年。如《桃花源记》中的“晋太元中”中的“太元”是东晋孝武帝司马曜的年号；《湖心亭看雪》中的“崇祯五年十二月”，“崇祯”是明思宗朱由检的年号。</a:t>
            </a:r>
          </a:p>
          <a:p>
            <a:r>
              <a:rPr lang="zh-CN" altLang="zh-CN" sz="1400"/>
              <a:t>王公即位年次纪年法：以王公在位年数来纪年。如《曹刿论战》中“十年春，齐师伐我”中的“十年”指的是“鲁庄公十年”。</a:t>
            </a:r>
          </a:p>
          <a:p>
            <a:r>
              <a:rPr lang="zh-CN" altLang="zh-CN" sz="1400"/>
              <a:t>干支纪年法：利用天干地支纪年。如《水调歌头</a:t>
            </a:r>
            <a:r>
              <a:rPr lang="en-US" altLang="zh-CN" sz="1400"/>
              <a:t>(</a:t>
            </a:r>
            <a:r>
              <a:rPr lang="zh-CN" altLang="zh-CN" sz="1400"/>
              <a:t>明月几时有</a:t>
            </a:r>
            <a:r>
              <a:rPr lang="en-US" altLang="zh-CN" sz="1400"/>
              <a:t>)</a:t>
            </a:r>
            <a:r>
              <a:rPr lang="zh-CN" altLang="zh-CN" sz="1400"/>
              <a:t>》中“丙辰中秋”中的“丙辰”指宋神宗熙宁九年。《己亥杂诗</a:t>
            </a:r>
            <a:r>
              <a:rPr lang="en-US" altLang="zh-CN" sz="1400"/>
              <a:t>(</a:t>
            </a:r>
            <a:r>
              <a:rPr lang="zh-CN" altLang="zh-CN" sz="1400"/>
              <a:t>其五</a:t>
            </a:r>
            <a:r>
              <a:rPr lang="en-US" altLang="zh-CN" sz="1400"/>
              <a:t>)</a:t>
            </a:r>
            <a:r>
              <a:rPr lang="zh-CN" altLang="zh-CN" sz="1400"/>
              <a:t>》中</a:t>
            </a:r>
            <a:endParaRPr lang="en-US" altLang="zh-CN" sz="1400"/>
          </a:p>
          <a:p>
            <a:r>
              <a:rPr lang="zh-CN" altLang="zh-CN" sz="1400"/>
              <a:t>十天干：甲、乙、丙、丁、戊</a:t>
            </a:r>
            <a:r>
              <a:rPr lang="en-US" altLang="zh-CN" sz="1400"/>
              <a:t>(wù)</a:t>
            </a:r>
            <a:r>
              <a:rPr lang="zh-CN" altLang="zh-CN" sz="1400"/>
              <a:t>、己、庚、辛、壬</a:t>
            </a:r>
            <a:r>
              <a:rPr lang="en-US" altLang="zh-CN" sz="1400"/>
              <a:t>(rén)</a:t>
            </a:r>
            <a:r>
              <a:rPr lang="zh-CN" altLang="zh-CN" sz="1400"/>
              <a:t>、癸</a:t>
            </a:r>
            <a:r>
              <a:rPr lang="en-US" altLang="zh-CN" sz="1400"/>
              <a:t>(ɡuǐ)</a:t>
            </a:r>
            <a:r>
              <a:rPr lang="zh-CN" altLang="zh-CN" sz="1400"/>
              <a:t>。</a:t>
            </a:r>
          </a:p>
          <a:p>
            <a:r>
              <a:rPr lang="zh-CN" altLang="zh-CN" sz="1400"/>
              <a:t>十二地支：子、丑、寅</a:t>
            </a:r>
            <a:r>
              <a:rPr lang="en-US" altLang="zh-CN" sz="1400"/>
              <a:t>(yín)</a:t>
            </a:r>
            <a:r>
              <a:rPr lang="zh-CN" altLang="zh-CN" sz="1400"/>
              <a:t>、卯</a:t>
            </a:r>
            <a:r>
              <a:rPr lang="en-US" altLang="zh-CN" sz="1400"/>
              <a:t>(mǎo)</a:t>
            </a:r>
            <a:r>
              <a:rPr lang="zh-CN" altLang="zh-CN" sz="1400"/>
              <a:t>、辰、巳</a:t>
            </a:r>
            <a:r>
              <a:rPr lang="en-US" altLang="zh-CN" sz="1400"/>
              <a:t>(sì)</a:t>
            </a:r>
            <a:r>
              <a:rPr lang="zh-CN" altLang="zh-CN" sz="1400"/>
              <a:t>、午、未、申、酉</a:t>
            </a:r>
            <a:r>
              <a:rPr lang="en-US" altLang="zh-CN" sz="1400"/>
              <a:t>(yǒu)</a:t>
            </a:r>
            <a:r>
              <a:rPr lang="zh-CN" altLang="zh-CN" sz="1400"/>
              <a:t>、戌</a:t>
            </a:r>
            <a:r>
              <a:rPr lang="en-US" altLang="zh-CN" sz="1400"/>
              <a:t>(xū)</a:t>
            </a:r>
            <a:r>
              <a:rPr lang="zh-CN" altLang="zh-CN" sz="1400"/>
              <a:t>、亥</a:t>
            </a:r>
            <a:r>
              <a:rPr lang="en-US" altLang="zh-CN" sz="1400"/>
              <a:t>(hài)</a:t>
            </a:r>
            <a:r>
              <a:rPr lang="zh-CN" altLang="zh-CN" sz="1400"/>
              <a:t>。</a:t>
            </a:r>
          </a:p>
          <a:p>
            <a:r>
              <a:rPr lang="zh-CN" altLang="zh-CN" sz="1400"/>
              <a:t>十二生肖：子鼠、丑牛、寅虎、卯兔、辰龙、巳蛇、午马、未羊、申猴、酉鸡、戌狗、亥猪。</a:t>
            </a:r>
          </a:p>
          <a:p>
            <a:r>
              <a:rPr lang="zh-CN" altLang="zh-CN" sz="1400"/>
              <a:t>的“己亥”指清道光十九年。</a:t>
            </a:r>
            <a:endParaRPr lang="zh-CN" altLang="en-US" sz="140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◆计量、计时、计功绩单位</a:t>
            </a:r>
          </a:p>
        </p:txBody>
      </p:sp>
      <p:sp>
        <p:nvSpPr>
          <p:cNvPr id="3" name="内容占位符 2"/>
          <p:cNvSpPr>
            <a:spLocks noGrp="1"/>
          </p:cNvSpPr>
          <p:nvPr>
            <p:ph idx="1"/>
          </p:nvPr>
        </p:nvSpPr>
        <p:spPr/>
        <p:txBody>
          <a:bodyPr>
            <a:normAutofit/>
          </a:bodyPr>
          <a:lstStyle/>
          <a:p>
            <a:pPr marL="0" indent="0">
              <a:buNone/>
            </a:pPr>
            <a:endParaRPr lang="zh-CN" altLang="en-US"/>
          </a:p>
          <a:p>
            <a:r>
              <a:rPr lang="zh-CN" altLang="en-US" sz="1500"/>
              <a:t>寻：古代长度单位。八尺</a:t>
            </a:r>
            <a:r>
              <a:rPr lang="en-US" altLang="zh-CN" sz="1500"/>
              <a:t>(</a:t>
            </a:r>
            <a:r>
              <a:rPr lang="zh-CN" altLang="en-US" sz="1500"/>
              <a:t>一说七尺</a:t>
            </a:r>
            <a:r>
              <a:rPr lang="en-US" altLang="zh-CN" sz="1500"/>
              <a:t>)</a:t>
            </a:r>
            <a:r>
              <a:rPr lang="zh-CN" altLang="en-US" sz="1500"/>
              <a:t>为一寻。</a:t>
            </a:r>
            <a:r>
              <a:rPr lang="en-US" altLang="zh-CN" sz="1500"/>
              <a:t>(“</a:t>
            </a:r>
            <a:r>
              <a:rPr lang="zh-CN" altLang="en-US" sz="1500"/>
              <a:t>飞来山上千寻塔”</a:t>
            </a:r>
            <a:r>
              <a:rPr lang="en-US" altLang="zh-CN" sz="1500"/>
              <a:t>《</a:t>
            </a:r>
            <a:r>
              <a:rPr lang="zh-CN" altLang="en-US" sz="1500"/>
              <a:t>登飞来峰</a:t>
            </a:r>
            <a:r>
              <a:rPr lang="en-US" altLang="zh-CN" sz="1500"/>
              <a:t>》</a:t>
            </a:r>
            <a:r>
              <a:rPr lang="zh-CN" altLang="en-US" sz="1500"/>
              <a:t>七下</a:t>
            </a:r>
            <a:r>
              <a:rPr lang="en-US" altLang="zh-CN" sz="1500"/>
              <a:t>)</a:t>
            </a:r>
          </a:p>
          <a:p>
            <a:r>
              <a:rPr lang="zh-CN" altLang="en-US" sz="1500"/>
              <a:t>仞：长度单位，古代以七尺或者八尺为一仞。</a:t>
            </a:r>
            <a:r>
              <a:rPr lang="en-US" altLang="zh-CN" sz="1500"/>
              <a:t>(“</a:t>
            </a:r>
            <a:r>
              <a:rPr lang="zh-CN" altLang="en-US" sz="1500"/>
              <a:t>一片孤城万仞山”</a:t>
            </a:r>
            <a:r>
              <a:rPr lang="en-US" altLang="zh-CN" sz="1500"/>
              <a:t>《</a:t>
            </a:r>
            <a:r>
              <a:rPr lang="zh-CN" altLang="en-US" sz="1500"/>
              <a:t>凉州词</a:t>
            </a:r>
            <a:r>
              <a:rPr lang="en-US" altLang="zh-CN" sz="1500"/>
              <a:t>》)</a:t>
            </a:r>
          </a:p>
          <a:p>
            <a:r>
              <a:rPr lang="zh-CN" altLang="en-US" sz="1500"/>
              <a:t>豆：容量单位。</a:t>
            </a:r>
            <a:r>
              <a:rPr lang="en-US" altLang="zh-CN" sz="1500"/>
              <a:t>(“</a:t>
            </a:r>
            <a:r>
              <a:rPr lang="zh-CN" altLang="en-US" sz="1500"/>
              <a:t>一箪食，一豆羹”</a:t>
            </a:r>
            <a:r>
              <a:rPr lang="en-US" altLang="zh-CN" sz="1500"/>
              <a:t>《</a:t>
            </a:r>
            <a:r>
              <a:rPr lang="zh-CN" altLang="en-US" sz="1500"/>
              <a:t>鱼我所欲也</a:t>
            </a:r>
            <a:r>
              <a:rPr lang="en-US" altLang="zh-CN" sz="1500"/>
              <a:t>》</a:t>
            </a:r>
            <a:r>
              <a:rPr lang="zh-CN" altLang="en-US" sz="1500"/>
              <a:t>九下</a:t>
            </a:r>
            <a:r>
              <a:rPr lang="en-US" altLang="zh-CN" sz="1500"/>
              <a:t>)</a:t>
            </a:r>
          </a:p>
          <a:p>
            <a:r>
              <a:rPr lang="zh-CN" altLang="en-US" sz="1500"/>
              <a:t>石：古代的容量或者重量单位。十斗为一石，一百二十斤为一石。</a:t>
            </a:r>
            <a:r>
              <a:rPr lang="en-US" altLang="zh-CN" sz="1500"/>
              <a:t>(“</a:t>
            </a:r>
            <a:r>
              <a:rPr lang="zh-CN" altLang="en-US" sz="1500"/>
              <a:t>一食或尽粟一石”</a:t>
            </a:r>
            <a:r>
              <a:rPr lang="en-US" altLang="zh-CN" sz="1500"/>
              <a:t>《</a:t>
            </a:r>
            <a:r>
              <a:rPr lang="zh-CN" altLang="en-US" sz="1500"/>
              <a:t>马说</a:t>
            </a:r>
            <a:r>
              <a:rPr lang="en-US" altLang="zh-CN" sz="1500"/>
              <a:t>》</a:t>
            </a:r>
            <a:r>
              <a:rPr lang="zh-CN" altLang="en-US" sz="1500"/>
              <a:t>八下</a:t>
            </a:r>
            <a:r>
              <a:rPr lang="en-US" altLang="zh-CN" sz="1500"/>
              <a:t>)</a:t>
            </a:r>
          </a:p>
          <a:p>
            <a:r>
              <a:rPr lang="zh-CN" altLang="en-US" sz="1500"/>
              <a:t>方：古代计量面积用语。后面加上表示长度的数字或数量词，表示纵横若干长度。</a:t>
            </a:r>
            <a:r>
              <a:rPr lang="en-US" altLang="zh-CN" sz="1500"/>
              <a:t>(“</a:t>
            </a:r>
            <a:r>
              <a:rPr lang="zh-CN" altLang="en-US" sz="1500"/>
              <a:t>方七百里”</a:t>
            </a:r>
            <a:r>
              <a:rPr lang="en-US" altLang="zh-CN" sz="1500"/>
              <a:t>《</a:t>
            </a:r>
            <a:r>
              <a:rPr lang="zh-CN" altLang="en-US" sz="1500"/>
              <a:t>愚公移山</a:t>
            </a:r>
            <a:r>
              <a:rPr lang="en-US" altLang="zh-CN" sz="1500"/>
              <a:t>》</a:t>
            </a:r>
            <a:r>
              <a:rPr lang="zh-CN" altLang="en-US" sz="1500"/>
              <a:t>八上</a:t>
            </a:r>
            <a:r>
              <a:rPr lang="en-US" altLang="zh-CN" sz="1500"/>
              <a:t>)</a:t>
            </a:r>
          </a:p>
          <a:p>
            <a:r>
              <a:rPr lang="zh-CN" altLang="en-US" sz="1500"/>
              <a:t>钟：中国古代的一种计量容器，也被当作一种计量单位。</a:t>
            </a:r>
            <a:r>
              <a:rPr lang="en-US" altLang="zh-CN" sz="1500"/>
              <a:t>(“</a:t>
            </a:r>
            <a:r>
              <a:rPr lang="zh-CN" altLang="en-US" sz="1500"/>
              <a:t>万钟则不辩礼义而受之”</a:t>
            </a:r>
            <a:r>
              <a:rPr lang="en-US" altLang="zh-CN" sz="1500"/>
              <a:t>《</a:t>
            </a:r>
            <a:r>
              <a:rPr lang="zh-CN" altLang="en-US" sz="1500"/>
              <a:t>鱼我所欲也</a:t>
            </a:r>
            <a:r>
              <a:rPr lang="en-US" altLang="zh-CN" sz="1500"/>
              <a:t>》</a:t>
            </a:r>
            <a:r>
              <a:rPr lang="zh-CN" altLang="en-US" sz="1500"/>
              <a:t>九下</a:t>
            </a:r>
            <a:r>
              <a:rPr lang="en-US" altLang="zh-CN" sz="1500"/>
              <a:t>)</a:t>
            </a:r>
          </a:p>
          <a:p>
            <a:r>
              <a:rPr lang="zh-CN" altLang="zh-CN" sz="1600"/>
              <a:t>更：古代夜间的计时单位，一夜分为五更，每更约两小时。</a:t>
            </a:r>
            <a:r>
              <a:rPr lang="en-US" altLang="zh-CN" sz="1600"/>
              <a:t>(</a:t>
            </a:r>
            <a:r>
              <a:rPr lang="zh-CN" altLang="zh-CN" sz="1600"/>
              <a:t>“是日更定矣”《湖心亭看雪》九上</a:t>
            </a:r>
            <a:r>
              <a:rPr lang="en-US" altLang="zh-CN" sz="1600"/>
              <a:t>)</a:t>
            </a:r>
            <a:endParaRPr lang="zh-CN" altLang="zh-CN" sz="1600"/>
          </a:p>
          <a:p>
            <a:r>
              <a:rPr lang="zh-CN" altLang="zh-CN" sz="1600"/>
              <a:t>转：是授予勋官时用来衡量功绩的单位，勋位每升一级叫一转，十二转为最高的勋级。</a:t>
            </a:r>
            <a:r>
              <a:rPr lang="en-US" altLang="zh-CN" sz="1600"/>
              <a:t>(</a:t>
            </a:r>
            <a:r>
              <a:rPr lang="zh-CN" altLang="zh-CN" sz="1600"/>
              <a:t>“策勋十二转”《木兰诗》七下</a:t>
            </a:r>
            <a:r>
              <a:rPr lang="en-US" altLang="zh-CN" sz="1600"/>
              <a:t>)</a:t>
            </a:r>
            <a:endParaRPr lang="zh-CN" altLang="zh-CN" sz="1600"/>
          </a:p>
          <a:p>
            <a:endParaRPr lang="zh-CN" alt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其他</a:t>
            </a:r>
          </a:p>
        </p:txBody>
      </p:sp>
      <p:sp>
        <p:nvSpPr>
          <p:cNvPr id="3" name="内容占位符 2"/>
          <p:cNvSpPr>
            <a:spLocks noGrp="1"/>
          </p:cNvSpPr>
          <p:nvPr>
            <p:ph idx="1"/>
          </p:nvPr>
        </p:nvSpPr>
        <p:spPr/>
        <p:txBody>
          <a:bodyPr>
            <a:normAutofit fontScale="85000" lnSpcReduction="20000"/>
          </a:bodyPr>
          <a:lstStyle/>
          <a:p>
            <a:r>
              <a:rPr lang="zh-CN" altLang="zh-CN" sz="1400"/>
              <a:t>◆乐律</a:t>
            </a:r>
          </a:p>
          <a:p>
            <a:r>
              <a:rPr lang="zh-CN" altLang="zh-CN" sz="1400"/>
              <a:t>折柳：指《折杨柳》，汉代乐府曲名，内容多叙离别之情。</a:t>
            </a:r>
            <a:r>
              <a:rPr lang="en-US" altLang="zh-CN" sz="1400"/>
              <a:t>(</a:t>
            </a:r>
            <a:r>
              <a:rPr lang="zh-CN" altLang="zh-CN" sz="1400"/>
              <a:t>“此夜曲中闻折柳”《春夜洛城闻笛》七下</a:t>
            </a:r>
            <a:r>
              <a:rPr lang="en-US" altLang="zh-CN" sz="1400"/>
              <a:t>)</a:t>
            </a:r>
            <a:endParaRPr lang="zh-CN" altLang="zh-CN" sz="1400"/>
          </a:p>
          <a:p>
            <a:r>
              <a:rPr lang="zh-CN" altLang="zh-CN" sz="1400"/>
              <a:t>后庭花：曲名，《玉树后庭花》的简称。南朝陈亡国之君陈叔宝所作，后世多称之为亡国之音。</a:t>
            </a:r>
            <a:r>
              <a:rPr lang="en-US" altLang="zh-CN" sz="1400"/>
              <a:t>(</a:t>
            </a:r>
            <a:r>
              <a:rPr lang="zh-CN" altLang="zh-CN" sz="1400"/>
              <a:t>“隔江犹唱后庭花”《泊秦淮》七下</a:t>
            </a:r>
            <a:r>
              <a:rPr lang="en-US" altLang="zh-CN" sz="1400"/>
              <a:t>)</a:t>
            </a:r>
            <a:endParaRPr lang="zh-CN" altLang="zh-CN" sz="1400"/>
          </a:p>
          <a:p>
            <a:r>
              <a:rPr lang="en-US" altLang="zh-CN" sz="1400"/>
              <a:t> </a:t>
            </a:r>
            <a:endParaRPr lang="zh-CN" altLang="zh-CN" sz="1400"/>
          </a:p>
          <a:p>
            <a:r>
              <a:rPr lang="en-US" altLang="zh-CN" sz="1400"/>
              <a:t>(1)</a:t>
            </a:r>
            <a:r>
              <a:rPr lang="zh-CN" altLang="zh-CN" sz="1400"/>
              <a:t>汉字书法</a:t>
            </a:r>
          </a:p>
          <a:p>
            <a:r>
              <a:rPr lang="zh-CN" altLang="zh-CN" sz="1400"/>
              <a:t>①六书：古人分析汉字而归纳出来的六种类型，称为“六书”。即指事、象形、形声、会意、转注、假借。</a:t>
            </a:r>
          </a:p>
          <a:p>
            <a:r>
              <a:rPr lang="zh-CN" altLang="zh-CN" sz="1400"/>
              <a:t>②汉字的形体演变：甲骨文</a:t>
            </a:r>
            <a:r>
              <a:rPr lang="en-US" altLang="zh-CN" sz="1400"/>
              <a:t>(</a:t>
            </a:r>
            <a:r>
              <a:rPr lang="zh-CN" altLang="zh-CN" sz="1400"/>
              <a:t>商</a:t>
            </a:r>
            <a:r>
              <a:rPr lang="en-US" altLang="zh-CN" sz="1400"/>
              <a:t>)</a:t>
            </a:r>
            <a:r>
              <a:rPr lang="zh-CN" altLang="zh-CN" sz="1400"/>
              <a:t>→金文</a:t>
            </a:r>
            <a:r>
              <a:rPr lang="en-US" altLang="zh-CN" sz="1400"/>
              <a:t>(</a:t>
            </a:r>
            <a:r>
              <a:rPr lang="zh-CN" altLang="zh-CN" sz="1400"/>
              <a:t>西周、春秋</a:t>
            </a:r>
            <a:r>
              <a:rPr lang="en-US" altLang="zh-CN" sz="1400"/>
              <a:t>)</a:t>
            </a:r>
            <a:r>
              <a:rPr lang="zh-CN" altLang="zh-CN" sz="1400"/>
              <a:t>→大篆</a:t>
            </a:r>
            <a:r>
              <a:rPr lang="en-US" altLang="zh-CN" sz="1400"/>
              <a:t>(</a:t>
            </a:r>
            <a:r>
              <a:rPr lang="zh-CN" altLang="zh-CN" sz="1400"/>
              <a:t>战国</a:t>
            </a:r>
            <a:r>
              <a:rPr lang="en-US" altLang="zh-CN" sz="1400"/>
              <a:t>)</a:t>
            </a:r>
            <a:r>
              <a:rPr lang="zh-CN" altLang="zh-CN" sz="1400"/>
              <a:t>→小篆</a:t>
            </a:r>
            <a:r>
              <a:rPr lang="en-US" altLang="zh-CN" sz="1400"/>
              <a:t>(</a:t>
            </a:r>
            <a:r>
              <a:rPr lang="zh-CN" altLang="zh-CN" sz="1400"/>
              <a:t>秦朝</a:t>
            </a:r>
            <a:r>
              <a:rPr lang="en-US" altLang="zh-CN" sz="1400"/>
              <a:t>)</a:t>
            </a:r>
            <a:r>
              <a:rPr lang="zh-CN" altLang="zh-CN" sz="1400"/>
              <a:t>→隶书</a:t>
            </a:r>
            <a:r>
              <a:rPr lang="en-US" altLang="zh-CN" sz="1400"/>
              <a:t>(</a:t>
            </a:r>
            <a:r>
              <a:rPr lang="zh-CN" altLang="zh-CN" sz="1400"/>
              <a:t>汉朝</a:t>
            </a:r>
            <a:r>
              <a:rPr lang="en-US" altLang="zh-CN" sz="1400"/>
              <a:t>)</a:t>
            </a:r>
            <a:r>
              <a:rPr lang="zh-CN" altLang="zh-CN" sz="1400"/>
              <a:t>→楷、草、行书</a:t>
            </a:r>
            <a:endParaRPr lang="en-US" altLang="zh-CN" sz="1400"/>
          </a:p>
          <a:p>
            <a:r>
              <a:rPr lang="zh-CN" altLang="zh-CN" sz="1400"/>
              <a:t>楷书特点：讲究用笔、笔画分明、结构方正。</a:t>
            </a:r>
          </a:p>
          <a:p>
            <a:r>
              <a:rPr lang="zh-CN" altLang="zh-CN" sz="1400"/>
              <a:t>行书特点：大小相兼，疏密得体，浓淡相融。</a:t>
            </a:r>
          </a:p>
          <a:p>
            <a:r>
              <a:rPr lang="zh-CN" altLang="zh-CN" sz="1400"/>
              <a:t>草书特点：气势贯通、错综变化、虚实相生。</a:t>
            </a:r>
          </a:p>
          <a:p>
            <a:r>
              <a:rPr lang="en-US" altLang="zh-CN" sz="1400"/>
              <a:t>(2)</a:t>
            </a:r>
            <a:r>
              <a:rPr lang="zh-CN" altLang="zh-CN" sz="1400"/>
              <a:t>归类常识</a:t>
            </a:r>
          </a:p>
          <a:p>
            <a:r>
              <a:rPr lang="zh-CN" altLang="zh-CN" sz="1400"/>
              <a:t>岁寒三友：松、竹、梅。</a:t>
            </a:r>
          </a:p>
          <a:p>
            <a:r>
              <a:rPr lang="zh-CN" altLang="zh-CN" sz="1400"/>
              <a:t>花中四君子：梅、兰、竹、菊。</a:t>
            </a:r>
          </a:p>
          <a:p>
            <a:r>
              <a:rPr lang="zh-CN" altLang="zh-CN" sz="1400"/>
              <a:t>文人四友：琴、棋、书、画。</a:t>
            </a:r>
          </a:p>
          <a:p>
            <a:r>
              <a:rPr lang="zh-CN" altLang="zh-CN" sz="1400"/>
              <a:t>文房四宝：笔、墨、纸、砚。</a:t>
            </a:r>
          </a:p>
          <a:p>
            <a:r>
              <a:rPr lang="zh-CN" altLang="zh-CN" sz="1400"/>
              <a:t>三皇五帝：“三皇”指天皇、地皇、人皇或伏羲、女娲、神农；“五帝”指黄帝、颛顼、帝喾、尧、舜。</a:t>
            </a:r>
          </a:p>
          <a:p>
            <a:r>
              <a:rPr lang="zh-CN" altLang="zh-CN" sz="1400"/>
              <a:t>三纲五常：“三纲”指君为臣纲、父为子纲、夫为妻纲；“五常”指仁、义、礼、智、信。</a:t>
            </a:r>
          </a:p>
          <a:p>
            <a:r>
              <a:rPr lang="zh-CN" altLang="zh-CN" sz="1400"/>
              <a:t>五谷：稻、黍、稷、麦、菽。</a:t>
            </a:r>
          </a:p>
          <a:p>
            <a:r>
              <a:rPr lang="zh-CN" altLang="zh-CN" sz="1400"/>
              <a:t>五色：青、黄、赤、白、黑。</a:t>
            </a:r>
          </a:p>
          <a:p>
            <a:r>
              <a:rPr lang="zh-CN" altLang="zh-CN" sz="1400"/>
              <a:t>六艺：礼、乐、射、御、书、数。</a:t>
            </a:r>
          </a:p>
          <a:p>
            <a:r>
              <a:rPr lang="zh-CN" altLang="zh-CN" sz="1400"/>
              <a:t>古代兄弟排行：伯、仲、叔、季。</a:t>
            </a:r>
          </a:p>
          <a:p>
            <a:r>
              <a:rPr lang="zh-CN" altLang="zh-CN" sz="1400"/>
              <a:t>中国四大书院：应天书院</a:t>
            </a:r>
            <a:r>
              <a:rPr lang="en-US" altLang="zh-CN" sz="1400"/>
              <a:t>(</a:t>
            </a:r>
            <a:r>
              <a:rPr lang="zh-CN" altLang="zh-CN" sz="1400"/>
              <a:t>河南商丘</a:t>
            </a:r>
            <a:r>
              <a:rPr lang="en-US" altLang="zh-CN" sz="1400"/>
              <a:t>)</a:t>
            </a:r>
            <a:r>
              <a:rPr lang="zh-CN" altLang="zh-CN" sz="1400"/>
              <a:t>、岳麓书院</a:t>
            </a:r>
            <a:r>
              <a:rPr lang="en-US" altLang="zh-CN" sz="1400"/>
              <a:t>(</a:t>
            </a:r>
            <a:r>
              <a:rPr lang="zh-CN" altLang="zh-CN" sz="1400"/>
              <a:t>湖南长沙</a:t>
            </a:r>
            <a:r>
              <a:rPr lang="en-US" altLang="zh-CN" sz="1400"/>
              <a:t>)</a:t>
            </a:r>
            <a:r>
              <a:rPr lang="zh-CN" altLang="zh-CN" sz="1400"/>
              <a:t>、白鹿洞书院</a:t>
            </a:r>
            <a:r>
              <a:rPr lang="en-US" altLang="zh-CN" sz="1400"/>
              <a:t>(</a:t>
            </a:r>
            <a:r>
              <a:rPr lang="zh-CN" altLang="zh-CN" sz="1400"/>
              <a:t>江西庐山</a:t>
            </a:r>
            <a:r>
              <a:rPr lang="en-US" altLang="zh-CN" sz="1400"/>
              <a:t>)</a:t>
            </a:r>
            <a:r>
              <a:rPr lang="zh-CN" altLang="zh-CN" sz="1400"/>
              <a:t>、嵩阳书院</a:t>
            </a:r>
            <a:r>
              <a:rPr lang="en-US" altLang="zh-CN" sz="1400"/>
              <a:t>(</a:t>
            </a:r>
            <a:r>
              <a:rPr lang="zh-CN" altLang="zh-CN" sz="1400"/>
              <a:t>河南登封</a:t>
            </a:r>
            <a:r>
              <a:rPr lang="en-US" altLang="zh-CN" sz="1400"/>
              <a:t>)</a:t>
            </a:r>
            <a:r>
              <a:rPr lang="zh-CN" altLang="zh-CN" sz="1400"/>
              <a:t>。</a:t>
            </a:r>
          </a:p>
          <a:p>
            <a:endParaRPr lang="zh-CN" altLang="zh-CN" sz="140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解题技巧</a:t>
            </a:r>
          </a:p>
        </p:txBody>
      </p:sp>
      <p:sp>
        <p:nvSpPr>
          <p:cNvPr id="3" name="内容占位符 2"/>
          <p:cNvSpPr>
            <a:spLocks noGrp="1"/>
          </p:cNvSpPr>
          <p:nvPr>
            <p:ph idx="1"/>
          </p:nvPr>
        </p:nvSpPr>
        <p:spPr/>
        <p:txBody>
          <a:bodyPr>
            <a:normAutofit/>
          </a:bodyPr>
          <a:lstStyle/>
          <a:p>
            <a:r>
              <a:rPr lang="zh-CN" altLang="en-US" sz="1600"/>
              <a:t>（以熟求生）</a:t>
            </a:r>
            <a:r>
              <a:rPr lang="zh-CN" altLang="zh-CN" sz="1600"/>
              <a:t>所谓</a:t>
            </a:r>
            <a:r>
              <a:rPr lang="en-US" altLang="zh-CN" sz="1600"/>
              <a:t>“</a:t>
            </a:r>
            <a:r>
              <a:rPr lang="zh-CN" altLang="zh-CN" sz="1600"/>
              <a:t>熟</a:t>
            </a:r>
            <a:r>
              <a:rPr lang="en-US" altLang="zh-CN" sz="1600"/>
              <a:t>”</a:t>
            </a:r>
            <a:r>
              <a:rPr lang="zh-CN" altLang="zh-CN" sz="1600"/>
              <a:t>是指试题中自己熟悉的有把握进行正确判断的内容，所谓</a:t>
            </a:r>
            <a:r>
              <a:rPr lang="en-US" altLang="zh-CN" sz="1600"/>
              <a:t>“</a:t>
            </a:r>
            <a:r>
              <a:rPr lang="zh-CN" altLang="zh-CN" sz="1600"/>
              <a:t>生</a:t>
            </a:r>
            <a:r>
              <a:rPr lang="en-US" altLang="zh-CN" sz="1600"/>
              <a:t>”</a:t>
            </a:r>
            <a:r>
              <a:rPr lang="zh-CN" altLang="zh-CN" sz="1600"/>
              <a:t>是指自己生疏的无法进行判断的选项。</a:t>
            </a:r>
          </a:p>
          <a:p>
            <a:r>
              <a:rPr lang="zh-CN" altLang="zh-CN" sz="1600"/>
              <a:t>　例：下列词语中加点字读音正确的一组是</a:t>
            </a:r>
          </a:p>
          <a:p>
            <a:r>
              <a:rPr lang="zh-CN" altLang="zh-CN" sz="1600"/>
              <a:t>　人迹罕至一蹶不振量力而行孤注一掷</a:t>
            </a:r>
          </a:p>
          <a:p>
            <a:r>
              <a:rPr lang="zh-CN" altLang="zh-CN" sz="1600"/>
              <a:t>　</a:t>
            </a:r>
            <a:r>
              <a:rPr lang="en-US" altLang="zh-CN" sz="1600"/>
              <a:t>A.hàn diē liàng zhì</a:t>
            </a:r>
            <a:endParaRPr lang="zh-CN" altLang="zh-CN" sz="1600"/>
          </a:p>
          <a:p>
            <a:r>
              <a:rPr lang="zh-CN" altLang="zh-CN" sz="1600"/>
              <a:t>　</a:t>
            </a:r>
            <a:r>
              <a:rPr lang="en-US" altLang="zh-CN" sz="1600"/>
              <a:t>B.hǎn jué liàng zhèng</a:t>
            </a:r>
            <a:endParaRPr lang="zh-CN" altLang="zh-CN" sz="1600"/>
          </a:p>
          <a:p>
            <a:r>
              <a:rPr lang="zh-CN" altLang="zh-CN" sz="1600"/>
              <a:t>　</a:t>
            </a:r>
            <a:r>
              <a:rPr lang="en-US" altLang="zh-CN" sz="1600"/>
              <a:t>C.hǎn jué liàng zhì</a:t>
            </a:r>
            <a:endParaRPr lang="zh-CN" altLang="zh-CN" sz="1600"/>
          </a:p>
          <a:p>
            <a:r>
              <a:rPr lang="zh-CN" altLang="zh-CN" sz="1600"/>
              <a:t>　</a:t>
            </a:r>
            <a:r>
              <a:rPr lang="en-US" altLang="zh-CN" sz="1600"/>
              <a:t>D.hàn diē liáng zhèng</a:t>
            </a:r>
            <a:endParaRPr lang="zh-CN" altLang="zh-CN" sz="1600"/>
          </a:p>
          <a:p>
            <a:r>
              <a:rPr lang="zh-CN" altLang="zh-CN" sz="1600"/>
              <a:t>　　在四个加点字中，如果对</a:t>
            </a:r>
            <a:r>
              <a:rPr lang="en-US" altLang="zh-CN" sz="1600"/>
              <a:t>“</a:t>
            </a:r>
            <a:r>
              <a:rPr lang="zh-CN" altLang="zh-CN" sz="1600"/>
              <a:t>量</a:t>
            </a:r>
            <a:r>
              <a:rPr lang="en-US" altLang="zh-CN" sz="1600"/>
              <a:t>”</a:t>
            </a:r>
            <a:r>
              <a:rPr lang="zh-CN" altLang="zh-CN" sz="1600"/>
              <a:t>字的调号拿不准，可以从熟悉的</a:t>
            </a:r>
            <a:r>
              <a:rPr lang="en-US" altLang="zh-CN" sz="1600" u="sng">
                <a:hlinkClick r:id="rId2"/>
              </a:rPr>
              <a:t>其他</a:t>
            </a:r>
            <a:r>
              <a:rPr lang="zh-CN" altLang="zh-CN" sz="1600"/>
              <a:t>三字的读音入手。首先根据</a:t>
            </a:r>
            <a:r>
              <a:rPr lang="en-US" altLang="zh-CN" sz="1600"/>
              <a:t>“</a:t>
            </a:r>
            <a:r>
              <a:rPr lang="zh-CN" altLang="zh-CN" sz="1600"/>
              <a:t>罕</a:t>
            </a:r>
            <a:r>
              <a:rPr lang="en-US" altLang="zh-CN" sz="1600"/>
              <a:t>”“</a:t>
            </a:r>
            <a:r>
              <a:rPr lang="zh-CN" altLang="zh-CN" sz="1600"/>
              <a:t>蹶</a:t>
            </a:r>
            <a:r>
              <a:rPr lang="en-US" altLang="zh-CN" sz="1600"/>
              <a:t>”</a:t>
            </a:r>
            <a:r>
              <a:rPr lang="zh-CN" altLang="zh-CN" sz="1600"/>
              <a:t>的读音可排除</a:t>
            </a:r>
            <a:r>
              <a:rPr lang="en-US" altLang="zh-CN" sz="1600"/>
              <a:t>A</a:t>
            </a:r>
            <a:r>
              <a:rPr lang="zh-CN" altLang="zh-CN" sz="1600"/>
              <a:t>、</a:t>
            </a:r>
            <a:r>
              <a:rPr lang="en-US" altLang="zh-CN" sz="1600"/>
              <a:t>D</a:t>
            </a:r>
            <a:r>
              <a:rPr lang="zh-CN" altLang="zh-CN" sz="1600"/>
              <a:t>两项，然后由</a:t>
            </a:r>
            <a:r>
              <a:rPr lang="en-US" altLang="zh-CN" sz="1600"/>
              <a:t>“</a:t>
            </a:r>
            <a:r>
              <a:rPr lang="zh-CN" altLang="zh-CN" sz="1600"/>
              <a:t>掷</a:t>
            </a:r>
            <a:r>
              <a:rPr lang="en-US" altLang="zh-CN" sz="1600"/>
              <a:t>”</a:t>
            </a:r>
            <a:r>
              <a:rPr lang="zh-CN" altLang="zh-CN" sz="1600"/>
              <a:t>的读音可断定答案是</a:t>
            </a:r>
            <a:r>
              <a:rPr lang="en-US" altLang="zh-CN" sz="1600"/>
              <a:t>C</a:t>
            </a:r>
            <a:r>
              <a:rPr lang="zh-CN" altLang="zh-CN" sz="1600"/>
              <a:t>，从而弥补了因为不能确定</a:t>
            </a:r>
            <a:r>
              <a:rPr lang="en-US" altLang="zh-CN" sz="1600"/>
              <a:t>“</a:t>
            </a:r>
            <a:r>
              <a:rPr lang="zh-CN" altLang="zh-CN" sz="1600"/>
              <a:t>量</a:t>
            </a:r>
            <a:r>
              <a:rPr lang="en-US" altLang="zh-CN" sz="1600"/>
              <a:t>”</a:t>
            </a:r>
            <a:r>
              <a:rPr lang="zh-CN" altLang="zh-CN" sz="1600"/>
              <a:t>的读音而无法解题的不足。</a:t>
            </a:r>
            <a:endParaRPr lang="zh-CN" altLang="en-US" sz="160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名著导读</a:t>
            </a:r>
          </a:p>
        </p:txBody>
      </p:sp>
      <p:sp>
        <p:nvSpPr>
          <p:cNvPr id="3" name="内容占位符 2"/>
          <p:cNvSpPr>
            <a:spLocks noGrp="1"/>
          </p:cNvSpPr>
          <p:nvPr>
            <p:ph idx="1"/>
          </p:nvPr>
        </p:nvSpPr>
        <p:spPr/>
        <p:txBody>
          <a:bodyPr>
            <a:normAutofit/>
          </a:bodyPr>
          <a:lstStyle/>
          <a:p>
            <a:r>
              <a:rPr lang="zh-CN" altLang="en-US" sz="1600"/>
              <a:t>内容：</a:t>
            </a:r>
            <a:endParaRPr lang="en-US" altLang="zh-CN" sz="1600"/>
          </a:p>
          <a:p>
            <a:r>
              <a:rPr lang="zh-CN" altLang="en-US" sz="1600"/>
              <a:t>七年级：</a:t>
            </a:r>
            <a:r>
              <a:rPr lang="en-US" altLang="zh-CN" sz="1600"/>
              <a:t>《</a:t>
            </a:r>
            <a:r>
              <a:rPr lang="zh-CN" altLang="en-US" sz="1600"/>
              <a:t>朝花夕拾</a:t>
            </a:r>
            <a:r>
              <a:rPr lang="en-US" altLang="zh-CN" sz="1600"/>
              <a:t>》《</a:t>
            </a:r>
            <a:r>
              <a:rPr lang="zh-CN" altLang="en-US" sz="1600"/>
              <a:t>西游记</a:t>
            </a:r>
            <a:r>
              <a:rPr lang="en-US" altLang="zh-CN" sz="1600"/>
              <a:t>》《</a:t>
            </a:r>
            <a:r>
              <a:rPr lang="zh-CN" altLang="en-US" sz="1600"/>
              <a:t>骆驼祥子</a:t>
            </a:r>
            <a:r>
              <a:rPr lang="en-US" altLang="zh-CN" sz="1600"/>
              <a:t>》《</a:t>
            </a:r>
            <a:r>
              <a:rPr lang="zh-CN" altLang="en-US" sz="1600"/>
              <a:t>海底两万里</a:t>
            </a:r>
            <a:r>
              <a:rPr lang="en-US" altLang="zh-CN" sz="1600"/>
              <a:t>》</a:t>
            </a:r>
          </a:p>
          <a:p>
            <a:r>
              <a:rPr lang="zh-CN" altLang="en-US" sz="1600"/>
              <a:t>八年级：</a:t>
            </a:r>
            <a:r>
              <a:rPr lang="en-US" altLang="zh-CN" sz="1600"/>
              <a:t>《</a:t>
            </a:r>
            <a:r>
              <a:rPr lang="zh-CN" altLang="en-US" sz="1600"/>
              <a:t>红星照耀中国</a:t>
            </a:r>
            <a:r>
              <a:rPr lang="en-US" altLang="zh-CN" sz="1600"/>
              <a:t>》《</a:t>
            </a:r>
            <a:r>
              <a:rPr lang="zh-CN" altLang="en-US" sz="1600"/>
              <a:t>昆虫记</a:t>
            </a:r>
            <a:r>
              <a:rPr lang="en-US" altLang="zh-CN" sz="1600"/>
              <a:t>》《</a:t>
            </a:r>
            <a:r>
              <a:rPr lang="zh-CN" altLang="en-US" sz="1600"/>
              <a:t>傅雷家书</a:t>
            </a:r>
            <a:r>
              <a:rPr lang="en-US" altLang="zh-CN" sz="1600"/>
              <a:t>》《</a:t>
            </a:r>
            <a:r>
              <a:rPr lang="zh-CN" altLang="en-US" sz="1600"/>
              <a:t>钢铁是怎样炼成的</a:t>
            </a:r>
            <a:r>
              <a:rPr lang="en-US" altLang="zh-CN" sz="1600"/>
              <a:t>》</a:t>
            </a:r>
          </a:p>
          <a:p>
            <a:r>
              <a:rPr lang="zh-CN" altLang="en-US" sz="1600"/>
              <a:t>九年级：</a:t>
            </a:r>
            <a:r>
              <a:rPr lang="en-US" altLang="zh-CN" sz="1600"/>
              <a:t>《</a:t>
            </a:r>
            <a:r>
              <a:rPr lang="zh-CN" altLang="en-US" sz="1600"/>
              <a:t>艾青诗选</a:t>
            </a:r>
            <a:r>
              <a:rPr lang="en-US" altLang="zh-CN" sz="1600"/>
              <a:t>》《</a:t>
            </a:r>
            <a:r>
              <a:rPr lang="zh-CN" altLang="en-US" sz="1600"/>
              <a:t>水浒传</a:t>
            </a:r>
            <a:r>
              <a:rPr lang="en-US" altLang="zh-CN" sz="1600"/>
              <a:t>》《</a:t>
            </a:r>
            <a:r>
              <a:rPr lang="zh-CN" altLang="en-US" sz="1600"/>
              <a:t>儒林外史</a:t>
            </a:r>
            <a:r>
              <a:rPr lang="en-US" altLang="zh-CN" sz="1600"/>
              <a:t>》《</a:t>
            </a:r>
            <a:r>
              <a:rPr lang="zh-CN" altLang="en-US" sz="1600"/>
              <a:t>水浒传</a:t>
            </a:r>
            <a:r>
              <a:rPr lang="en-US" altLang="zh-CN" sz="1600"/>
              <a:t>》</a:t>
            </a:r>
          </a:p>
          <a:p>
            <a:r>
              <a:rPr lang="zh-CN" altLang="en-US" sz="1600"/>
              <a:t>考点：</a:t>
            </a:r>
            <a:r>
              <a:rPr lang="en-US" altLang="zh-CN" sz="1600"/>
              <a:t>1.</a:t>
            </a:r>
            <a:r>
              <a:rPr lang="zh-CN" altLang="en-US" sz="1600"/>
              <a:t>人物形象的认识</a:t>
            </a:r>
            <a:endParaRPr lang="en-US" altLang="zh-CN" sz="1600"/>
          </a:p>
          <a:p>
            <a:r>
              <a:rPr lang="en-US" altLang="zh-CN" sz="1600"/>
              <a:t>2.</a:t>
            </a:r>
            <a:r>
              <a:rPr lang="zh-CN" altLang="en-US" sz="1600"/>
              <a:t>故事情节的了解</a:t>
            </a:r>
            <a:endParaRPr lang="en-US" altLang="zh-CN" sz="1600"/>
          </a:p>
          <a:p>
            <a:r>
              <a:rPr lang="en-US" altLang="zh-CN" sz="1600"/>
              <a:t>3.</a:t>
            </a:r>
            <a:r>
              <a:rPr lang="zh-CN" altLang="en-US" sz="1600"/>
              <a:t>作品感情和内涵的认识</a:t>
            </a:r>
            <a:endParaRPr lang="en-US" altLang="zh-CN" sz="1600"/>
          </a:p>
          <a:p>
            <a:r>
              <a:rPr lang="en-US" altLang="zh-CN" sz="1600"/>
              <a:t>4.</a:t>
            </a:r>
            <a:r>
              <a:rPr lang="zh-CN" altLang="en-US" sz="1600"/>
              <a:t>小说的主题</a:t>
            </a:r>
            <a:endParaRPr lang="en-US" altLang="zh-CN" sz="1600"/>
          </a:p>
          <a:p>
            <a:r>
              <a:rPr lang="en-US" altLang="zh-CN" sz="1600"/>
              <a:t>5.</a:t>
            </a:r>
            <a:r>
              <a:rPr lang="zh-CN" altLang="en-US" sz="1600"/>
              <a:t>对于学生的生活启示</a:t>
            </a:r>
            <a:endParaRPr lang="en-US" altLang="zh-CN" sz="1600"/>
          </a:p>
          <a:p>
            <a:endParaRPr lang="zh-CN" altLang="en-US" sz="1600"/>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朝花夕拾</a:t>
            </a:r>
          </a:p>
        </p:txBody>
      </p:sp>
      <p:sp>
        <p:nvSpPr>
          <p:cNvPr id="3" name="内容占位符 2"/>
          <p:cNvSpPr>
            <a:spLocks noGrp="1"/>
          </p:cNvSpPr>
          <p:nvPr>
            <p:ph idx="1"/>
          </p:nvPr>
        </p:nvSpPr>
        <p:spPr/>
        <p:txBody>
          <a:bodyPr>
            <a:normAutofit fontScale="92500" lnSpcReduction="10000"/>
          </a:bodyPr>
          <a:lstStyle/>
          <a:p>
            <a:r>
              <a:rPr lang="zh-CN" altLang="zh-CN" sz="1000"/>
              <a:t>朝花夕拾》原名《旧事重提》，是现代文学家鲁迅的散文集，收录鲁迅于</a:t>
            </a:r>
            <a:r>
              <a:rPr lang="en-US" altLang="zh-CN" sz="1000"/>
              <a:t>1926</a:t>
            </a:r>
            <a:r>
              <a:rPr lang="zh-CN" altLang="zh-CN" sz="1000"/>
              <a:t>年创作的</a:t>
            </a:r>
            <a:r>
              <a:rPr lang="en-US" altLang="zh-CN" sz="1000"/>
              <a:t>10</a:t>
            </a:r>
            <a:r>
              <a:rPr lang="zh-CN" altLang="zh-CN" sz="1000"/>
              <a:t>篇回忆性散文。此文集作为“回忆的记事”，多侧面地反映了作者鲁迅青少年时期的生活，形象地反映了他的性格和志趣的形成经过。</a:t>
            </a:r>
          </a:p>
          <a:p>
            <a:r>
              <a:rPr lang="zh-CN" altLang="zh-CN" sz="1000"/>
              <a:t>前七篇反映他童年时代在绍兴的家庭和私塾中的生活情景，后三篇叙述他从家乡到南京，又到日本留学，然后回国教书的经历；揭露了半封建半殖民地社会种种丑恶的不合理现象，同时反映了有抱负的青年知识分子在旧中国茫茫黑夜中，不畏艰险，寻找光明的困难历程，以及抒发了作者对往日亲友、师长怀念之情 。</a:t>
            </a:r>
          </a:p>
          <a:p>
            <a:r>
              <a:rPr lang="zh-CN" altLang="zh-CN" sz="1000"/>
              <a:t>文集以记事为主，饱含着浓烈的抒情气息，往往又夹以议论，做到了抒情、叙事和议论融为一体，优美和谐，朴实感人。作品富有诗情画意，又不时穿插着幽默和讽喻；形象生动，格调明朗，有强烈的感染力。</a:t>
            </a:r>
          </a:p>
          <a:p>
            <a:r>
              <a:rPr lang="zh-CN" altLang="zh-CN" sz="1000" b="1"/>
              <a:t>作者介绍</a:t>
            </a:r>
            <a:r>
              <a:rPr lang="zh-CN" altLang="zh-CN" sz="1000"/>
              <a:t>鲁迅（</a:t>
            </a:r>
            <a:r>
              <a:rPr lang="en-US" altLang="zh-CN" sz="1000"/>
              <a:t>1881</a:t>
            </a:r>
            <a:r>
              <a:rPr lang="zh-CN" altLang="zh-CN" sz="1000"/>
              <a:t>年</a:t>
            </a:r>
            <a:r>
              <a:rPr lang="en-US" altLang="zh-CN" sz="1000"/>
              <a:t>9</a:t>
            </a:r>
            <a:r>
              <a:rPr lang="zh-CN" altLang="zh-CN" sz="1000"/>
              <a:t>月</a:t>
            </a:r>
            <a:r>
              <a:rPr lang="en-US" altLang="zh-CN" sz="1000"/>
              <a:t>25</a:t>
            </a:r>
            <a:r>
              <a:rPr lang="zh-CN" altLang="zh-CN" sz="1000"/>
              <a:t>日－</a:t>
            </a:r>
            <a:r>
              <a:rPr lang="en-US" altLang="zh-CN" sz="1000"/>
              <a:t>1936</a:t>
            </a:r>
            <a:r>
              <a:rPr lang="zh-CN" altLang="zh-CN" sz="1000"/>
              <a:t>年</a:t>
            </a:r>
            <a:r>
              <a:rPr lang="en-US" altLang="zh-CN" sz="1000"/>
              <a:t>10</a:t>
            </a:r>
            <a:r>
              <a:rPr lang="zh-CN" altLang="zh-CN" sz="1000"/>
              <a:t>月</a:t>
            </a:r>
            <a:r>
              <a:rPr lang="en-US" altLang="zh-CN" sz="1000"/>
              <a:t>19</a:t>
            </a:r>
            <a:r>
              <a:rPr lang="zh-CN" altLang="zh-CN" sz="1000"/>
              <a:t>日），原名周樟寿，后改名周树人，字豫山，后改豫才，“鲁迅”是他</a:t>
            </a:r>
            <a:r>
              <a:rPr lang="en-US" altLang="zh-CN" sz="1000"/>
              <a:t>1918</a:t>
            </a:r>
            <a:r>
              <a:rPr lang="zh-CN" altLang="zh-CN" sz="1000"/>
              <a:t>年发表《狂人日记》时所用的笔名，也是他影响最为广泛的笔名，浙江绍兴人。著名文学家、思想家，五四新文化运动的重要参与者，中国现代文学的奠基人。毛泽东曾评价：“鲁迅的方向，就是中华民族新文化的方向。”</a:t>
            </a:r>
          </a:p>
          <a:p>
            <a:r>
              <a:rPr lang="zh-CN" altLang="zh-CN" sz="1000" b="1"/>
              <a:t>分篇简介</a:t>
            </a:r>
            <a:r>
              <a:rPr lang="zh-CN" altLang="zh-CN" sz="1000"/>
              <a:t>⑴《狗·猫·鼠》描写了作者仇猫的原因，取了“猫”这样一个类型，讽刺了生活中与猫相似的人。⑵《阿长与山海经》记述作者儿时与阿长相处的情景，表达了对她的怀念感激之情。⑶《二十四孝图》重点描写了在阅读“老莱娱亲”和“郭巨埋儿”两个故事时所引起的强烈反感，揭露了封建孝道的虚伪和残酷，揭示了旧中国儿童的可怜的悲惨处境。⑷《五猖会》以赶会为背景，描写了封建制度对儿童天性的束缚和摧残。⑸《无常》通过描写无常救人反遭毒打事件，表达了旧时代中国人民绝望于黑暗的社会，愤慨于人世的不平。⑹《从百草园到三味书屋》描述了作者儿时在家中百草园得到的乐趣和在三味书屋读书严格但不乏乐趣的生活，揭示儿童广阔的生活趣味与束缚儿童天性的封建书塾教育的尖锐矛盾。⑺《父亲的病》重点回忆儿时为父亲延医治病的情景，描述了几位“名医”的行医态度、作风、开方等种种表现，揭示了这些人巫医不分、故弄玄虚、勒索钱财、草菅人命的实质。⑻《琐记》回忆了隔壁家表面对孩子好，其实是暗中使坏的衍太太，描写了她是一个自私自利、奸诈、坏心眼的妇人。⑼《藤野先生》记录作者在日本留学时期的学习生活及他决定弃医从文的原因，表达了对藤野先生深切的怀念。⑽《范爱农》描述了范爱农在革命前不满旧社会、追求革命，辛亥革命后又备受打击迫害的遭遇，表现了对旧民主革命的失望和对这位正直倔强的爱国者的同情和悼念。</a:t>
            </a:r>
          </a:p>
          <a:p>
            <a:r>
              <a:rPr lang="zh-CN" altLang="zh-CN" sz="1000" b="1"/>
              <a:t>人物介绍</a:t>
            </a:r>
            <a:r>
              <a:rPr lang="zh-CN" altLang="zh-CN" sz="1000"/>
              <a:t>《朝花夕拾》中出现的六个主要人物，是作者的保姆（长妈妈）、恩师（藤野先生）、朋友（范爱农）、父亲和邻居（衍太太）以及儿时的私塾老师（寿镜吾）。</a:t>
            </a:r>
          </a:p>
          <a:p>
            <a:r>
              <a:rPr lang="zh-CN" altLang="zh-CN" sz="1000" b="1"/>
              <a:t>长妈妈</a:t>
            </a:r>
            <a:r>
              <a:rPr lang="zh-CN" altLang="zh-CN" sz="1000"/>
              <a:t>——有愚昧迷信的一面，但她身上保存着朴实善良的爱，令作者永生难忘。从长妈妈身上，我们看到鲁迅对底层劳动人民的感情：他既揭示他们身上愚昧麻木的一面，也歌颂他们身上美好善良的一面。（质朴善良、愚昧迷信、勤劳）</a:t>
            </a:r>
          </a:p>
          <a:p>
            <a:r>
              <a:rPr lang="zh-CN" altLang="zh-CN" sz="1000" b="1"/>
              <a:t>藤野先生</a:t>
            </a:r>
            <a:r>
              <a:rPr lang="zh-CN" altLang="zh-CN" sz="1000"/>
              <a:t>——一位异国医学教授，因为表现出平等待人的态度，因为关心弱国子民的学业，他朴素而伟大的人格令人肃然起敬。他所做的一切都很平凡，如果我们不设身处地地想象鲁迅当时的处境，便很难感受到这位老师的伟大之处。（严谨认真、平等待人、和蔼可亲）</a:t>
            </a:r>
            <a:r>
              <a:rPr lang="zh-CN" altLang="zh-CN" sz="1000" b="1"/>
              <a:t>范爱农</a:t>
            </a:r>
            <a:r>
              <a:rPr lang="zh-CN" altLang="zh-CN" sz="1000"/>
              <a:t>——一位觉醒的知识分子，但是无法在黑暗社会立足。他无法与狂人一样，最终与这个社会妥协，也无法像</a:t>
            </a:r>
            <a:r>
              <a:rPr lang="en-US" altLang="zh-CN" sz="1000"/>
              <a:t>N</a:t>
            </a:r>
            <a:r>
              <a:rPr lang="zh-CN" altLang="zh-CN" sz="1000"/>
              <a:t>先生一样忘却，所以他的内心痛苦、悲凉，我们和鲁迅先生一样，疑心他是自杀的。（妥协、懦弱）</a:t>
            </a:r>
          </a:p>
          <a:p>
            <a:r>
              <a:rPr lang="zh-CN" altLang="zh-CN" sz="1000" b="1"/>
              <a:t>父亲</a:t>
            </a:r>
            <a:r>
              <a:rPr lang="zh-CN" altLang="zh-CN" sz="1000"/>
              <a:t>——父亲曾让童年鲁迅困惑过，因为在他兴高采烈地要去看五猖会时，勒令他背书。但是，鲁迅从来没有指责过自己的父亲，他忏悔的是自己没有让父亲安静地死去，这让他的心灵永远不安永远痛苦。我们感到鲁迅先生强烈的爱。（严厉、慈爱）</a:t>
            </a:r>
          </a:p>
          <a:p>
            <a:r>
              <a:rPr lang="zh-CN" altLang="zh-CN" sz="1000" b="1"/>
              <a:t>衍太太</a:t>
            </a:r>
            <a:r>
              <a:rPr lang="zh-CN" altLang="zh-CN" sz="1000"/>
              <a:t>——给鲁迅看不健康的画，唆使鲁迅偷母亲的首饰变卖。而衍太太自己的孩子顽皮弄脏了自己的衣服，衍太太却是要打骂的。鲁迅表面上赞扬她，实际心中却是鄙视衍太太的，因为这是个自私自利，多嘴多舌，喜欢使坏的妇人。</a:t>
            </a:r>
          </a:p>
          <a:p>
            <a:r>
              <a:rPr lang="zh-CN" altLang="zh-CN" sz="1000" b="1"/>
              <a:t>寿镜吾</a:t>
            </a:r>
            <a:r>
              <a:rPr lang="zh-CN" altLang="zh-CN" sz="1000"/>
              <a:t>——方正、质朴、博学、严而不厉、关爱学生，是鲁迅先生颇为敬畏之人。</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西游记</a:t>
            </a:r>
          </a:p>
        </p:txBody>
      </p:sp>
      <p:sp>
        <p:nvSpPr>
          <p:cNvPr id="3" name="内容占位符 2"/>
          <p:cNvSpPr>
            <a:spLocks noGrp="1"/>
          </p:cNvSpPr>
          <p:nvPr>
            <p:ph idx="1"/>
          </p:nvPr>
        </p:nvSpPr>
        <p:spPr/>
        <p:txBody>
          <a:bodyPr>
            <a:normAutofit fontScale="92500" lnSpcReduction="10000"/>
          </a:bodyPr>
          <a:lstStyle/>
          <a:p>
            <a:r>
              <a:rPr lang="zh-CN" altLang="zh-CN" sz="1000" b="1"/>
              <a:t>作者</a:t>
            </a:r>
            <a:r>
              <a:rPr lang="zh-CN" altLang="zh-CN" sz="1000"/>
              <a:t>吴承恩（</a:t>
            </a:r>
            <a:r>
              <a:rPr lang="en-US" altLang="zh-CN" sz="1000"/>
              <a:t>1506</a:t>
            </a:r>
            <a:r>
              <a:rPr lang="zh-CN" altLang="zh-CN" sz="1000"/>
              <a:t>年—约</a:t>
            </a:r>
            <a:r>
              <a:rPr lang="en-US" altLang="zh-CN" sz="1000"/>
              <a:t>1583</a:t>
            </a:r>
            <a:r>
              <a:rPr lang="zh-CN" altLang="zh-CN" sz="1000"/>
              <a:t>年），字汝忠，号射阳山人。汉族，淮安府山阳县人（现淮安市淮安区人）。祖籍安徽 ，以祖先聚居枞阳高甸，故称高甸吴氏。</a:t>
            </a:r>
          </a:p>
          <a:p>
            <a:r>
              <a:rPr lang="zh-CN" altLang="zh-CN" sz="1000" b="1"/>
              <a:t>内容</a:t>
            </a:r>
            <a:r>
              <a:rPr lang="zh-CN" altLang="zh-CN" sz="1000"/>
              <a:t>主要写孙悟空、猪八戒、沙僧三人保护唐僧西行取经，沿途遇到八十一难，一路降妖伏魔，化险为夷，最后到达西天、取得真经的故事。主要由孙悟空大闹天宫、唐僧出世色的妖魔鬼怪，经过九九八十一难，功成圆满，终成正果。赞扬了以孙悟空为主的师徒四人不畏艰险、百折不挠的可贵精神。</a:t>
            </a:r>
          </a:p>
          <a:p>
            <a:r>
              <a:rPr lang="zh-CN" altLang="zh-CN" sz="1000" b="1"/>
              <a:t>内容分三大部分：第一部分</a:t>
            </a:r>
            <a:r>
              <a:rPr lang="zh-CN" altLang="zh-CN" sz="1000"/>
              <a:t>（一到七回）介绍孙悟空的神通广大，大闹天宫；</a:t>
            </a:r>
            <a:r>
              <a:rPr lang="zh-CN" altLang="zh-CN" sz="1000" b="1"/>
              <a:t>第二部分</a:t>
            </a:r>
            <a:r>
              <a:rPr lang="zh-CN" altLang="zh-CN" sz="1000"/>
              <a:t>（八到十二回）包括“唐僧出世”、 “如来说法”、“观音访僧”、“魏征斩龙”、“唐王八冥”等几个小故事，交代取经缘起，起着过渡和衔接作用。</a:t>
            </a:r>
            <a:r>
              <a:rPr lang="zh-CN" altLang="zh-CN" sz="1000" b="1"/>
              <a:t>第三部分</a:t>
            </a:r>
            <a:r>
              <a:rPr lang="zh-CN" altLang="zh-CN" sz="1000"/>
              <a:t>（十三到一百回）“西天取经”，其中包含“九九八十一难”，“八十一难”中又由四十一个小故事构成，各个小故事既相对独立又前后呼应，是全书故事的主体，写悟空等降伏妖魔，最终到达西天取回真经。</a:t>
            </a:r>
          </a:p>
          <a:p>
            <a:r>
              <a:rPr lang="zh-CN" altLang="zh-CN" sz="1000" b="1"/>
              <a:t>经典故事</a:t>
            </a:r>
            <a:r>
              <a:rPr lang="zh-CN" altLang="zh-CN" sz="1000"/>
              <a:t>（</a:t>
            </a:r>
            <a:r>
              <a:rPr lang="en-US" altLang="zh-CN" sz="1000"/>
              <a:t>1</a:t>
            </a:r>
            <a:r>
              <a:rPr lang="zh-CN" altLang="zh-CN" sz="1000"/>
              <a:t>）孙悟空大闹天宫（</a:t>
            </a:r>
            <a:r>
              <a:rPr lang="en-US" altLang="zh-CN" sz="1000"/>
              <a:t>2</a:t>
            </a:r>
            <a:r>
              <a:rPr lang="zh-CN" altLang="zh-CN" sz="1000"/>
              <a:t>）三打白骨精（</a:t>
            </a:r>
            <a:r>
              <a:rPr lang="en-US" altLang="zh-CN" sz="1000"/>
              <a:t>3</a:t>
            </a:r>
            <a:r>
              <a:rPr lang="zh-CN" altLang="zh-CN" sz="1000"/>
              <a:t>）车迟国斗法（</a:t>
            </a:r>
            <a:r>
              <a:rPr lang="en-US" altLang="zh-CN" sz="1000"/>
              <a:t>4</a:t>
            </a:r>
            <a:r>
              <a:rPr lang="zh-CN" altLang="zh-CN" sz="1000"/>
              <a:t>）女儿国遇难；（</a:t>
            </a:r>
            <a:r>
              <a:rPr lang="en-US" altLang="zh-CN" sz="1000"/>
              <a:t>5</a:t>
            </a:r>
            <a:r>
              <a:rPr lang="zh-CN" altLang="zh-CN" sz="1000"/>
              <a:t>）真假美猴王（</a:t>
            </a:r>
            <a:r>
              <a:rPr lang="en-US" altLang="zh-CN" sz="1000"/>
              <a:t>6</a:t>
            </a:r>
            <a:r>
              <a:rPr lang="zh-CN" altLang="zh-CN" sz="1000"/>
              <a:t>）智取红孩儿（</a:t>
            </a:r>
            <a:r>
              <a:rPr lang="en-US" altLang="zh-CN" sz="1000"/>
              <a:t>7</a:t>
            </a:r>
            <a:r>
              <a:rPr lang="zh-CN" altLang="zh-CN" sz="1000"/>
              <a:t>）三调芭蕉扇（</a:t>
            </a:r>
            <a:r>
              <a:rPr lang="en-US" altLang="zh-CN" sz="1000"/>
              <a:t>8</a:t>
            </a:r>
            <a:r>
              <a:rPr lang="zh-CN" altLang="zh-CN" sz="1000"/>
              <a:t>）火烧盘丝洞（</a:t>
            </a:r>
            <a:r>
              <a:rPr lang="en-US" altLang="zh-CN" sz="1000"/>
              <a:t>9</a:t>
            </a:r>
            <a:r>
              <a:rPr lang="zh-CN" altLang="zh-CN" sz="1000"/>
              <a:t>）天竺国招亲（</a:t>
            </a:r>
            <a:r>
              <a:rPr lang="en-US" altLang="zh-CN" sz="1000"/>
              <a:t>10</a:t>
            </a:r>
            <a:r>
              <a:rPr lang="zh-CN" altLang="zh-CN" sz="1000"/>
              <a:t>）灵山取真经</a:t>
            </a:r>
          </a:p>
          <a:p>
            <a:r>
              <a:rPr lang="zh-CN" altLang="zh-CN" sz="1000" b="1"/>
              <a:t>作品特点</a:t>
            </a:r>
            <a:r>
              <a:rPr lang="zh-CN" altLang="zh-CN" sz="1000"/>
              <a:t>①善于说故事，情节扣人心弦，引人入胜，可读性强；②善于塑造人物形象，比如孙悟空、猪八戒形象鲜明、栩栩如生；③充满天马行空的想象和丰富奇特的夸张。</a:t>
            </a:r>
          </a:p>
          <a:p>
            <a:r>
              <a:rPr lang="zh-CN" altLang="zh-CN" sz="1000" b="1"/>
              <a:t>人物—典型情节—性格特征</a:t>
            </a:r>
            <a:endParaRPr lang="zh-CN" altLang="zh-CN" sz="1000"/>
          </a:p>
          <a:p>
            <a:r>
              <a:rPr lang="zh-CN" altLang="zh-CN" sz="1000" b="1"/>
              <a:t>孙悟空：</a:t>
            </a:r>
            <a:r>
              <a:rPr lang="zh-CN" altLang="zh-CN" sz="1000"/>
              <a:t>他由仙石化成，手持重达一万三千五百斤、能任意伸缩的金箍棒，能够</a:t>
            </a:r>
            <a:r>
              <a:rPr lang="en-US" altLang="zh-CN" sz="1000"/>
              <a:t>72</a:t>
            </a:r>
            <a:r>
              <a:rPr lang="zh-CN" altLang="zh-CN" sz="1000"/>
              <a:t>变，一个筋斗十万八千公里。他被投入太上老君的炼丹炉炼了</a:t>
            </a:r>
            <a:r>
              <a:rPr lang="en-US" altLang="zh-CN" sz="1000"/>
              <a:t>49</a:t>
            </a:r>
            <a:r>
              <a:rPr lang="zh-CN" altLang="zh-CN" sz="1000"/>
              <a:t>天，反到炼出一双火眼金睛，能识破一切妖魔鬼怪。他嫉恶如仇，不怕困难，坚忍不拔，英勇无畏，取经后被封为“斗战胜佛”。</a:t>
            </a:r>
          </a:p>
          <a:p>
            <a:r>
              <a:rPr lang="zh-CN" altLang="zh-CN" sz="1000"/>
              <a:t>、唐僧和孙悟空等师徒四人西天取经等三大部分，一路上历尽千辛万苦，战胜形形色</a:t>
            </a:r>
            <a:r>
              <a:rPr lang="zh-CN" altLang="zh-CN" sz="1000" b="1"/>
              <a:t>典型情节</a:t>
            </a:r>
            <a:r>
              <a:rPr lang="zh-CN" altLang="zh-CN" sz="1000"/>
              <a:t>——大闹天宫、三打白骨精、车迟国斗法、女儿国遇难、真假美猴王、智取红孩儿、三调芭蕉扇等。</a:t>
            </a:r>
          </a:p>
          <a:p>
            <a:r>
              <a:rPr lang="zh-CN" altLang="zh-CN" sz="1000" b="1"/>
              <a:t>性格特征</a:t>
            </a:r>
            <a:r>
              <a:rPr lang="zh-CN" altLang="zh-CN" sz="1000"/>
              <a:t>——桀骜不驯、敢作敢当、勇敢机智、爱憎分明、幽默。</a:t>
            </a:r>
          </a:p>
          <a:p>
            <a:r>
              <a:rPr lang="zh-CN" altLang="zh-CN" sz="1000" b="1"/>
              <a:t>分析孙悟空的形象：</a:t>
            </a:r>
            <a:r>
              <a:rPr lang="zh-CN" altLang="zh-CN" sz="1000"/>
              <a:t>在“大闹天宫”中，孙悟空身上表现出一种追求自由、勇于反抗、敢作敢为的战斗精神；在</a:t>
            </a:r>
            <a:r>
              <a:rPr lang="en-US" altLang="zh-CN" sz="1000"/>
              <a:t>"</a:t>
            </a:r>
            <a:r>
              <a:rPr lang="zh-CN" altLang="zh-CN" sz="1000"/>
              <a:t>西天取经</a:t>
            </a:r>
            <a:r>
              <a:rPr lang="en-US" altLang="zh-CN" sz="1000"/>
              <a:t>"</a:t>
            </a:r>
            <a:r>
              <a:rPr lang="zh-CN" altLang="zh-CN" sz="1000"/>
              <a:t>中，孙悟空身上表现出一种坚忍不拔、勇往直前、积极进取、永不妥协的理想主义精神。</a:t>
            </a:r>
          </a:p>
          <a:p>
            <a:r>
              <a:rPr lang="zh-CN" altLang="zh-CN" sz="1000" b="1"/>
              <a:t>猪八戒：</a:t>
            </a:r>
            <a:r>
              <a:rPr lang="zh-CN" altLang="zh-CN" sz="1000"/>
              <a:t>本是仙届的天蓬元帅，因醉酒调戏嫦娥，被贬下凡，长成一副长嘴大耳、呆头呆脑的形象。一方面他好吃懒做，见识短浅，一遇困难就嚷着要散伙，爱占小便宜，耍小聪明，贪恋女色，常因此出丑，成为惹人发笑的喜剧形象。另一方面，他也还不失忠勇和善良。在与妖魔斗争中，他总是挥舞钉耙，勇猛战斗，是孙悟空的得力助手。而且他能知错就改，还算淳朴憨厚，自有可爱之处。最后被封为“净坛使者”。</a:t>
            </a:r>
          </a:p>
          <a:p>
            <a:r>
              <a:rPr lang="zh-CN" altLang="zh-CN" sz="1000" b="1"/>
              <a:t>典型情节</a:t>
            </a:r>
            <a:r>
              <a:rPr lang="zh-CN" altLang="zh-CN" sz="1000"/>
              <a:t>——调戏嫦娥、三打白骨精、四圣试禅心</a:t>
            </a:r>
          </a:p>
          <a:p>
            <a:r>
              <a:rPr lang="zh-CN" altLang="zh-CN" sz="1000" b="1"/>
              <a:t>性格特征</a:t>
            </a:r>
            <a:r>
              <a:rPr lang="zh-CN" altLang="zh-CN" sz="1000"/>
              <a:t>——好吃懒做、见识短浅、搬弄是非、耍小聪明、说谎、爱占小便宜、贪恋女色；忠勇善良、淳朴憨厚。</a:t>
            </a:r>
          </a:p>
          <a:p>
            <a:r>
              <a:rPr lang="zh-CN" altLang="zh-CN" sz="1000" b="1"/>
              <a:t>唐僧：</a:t>
            </a:r>
            <a:r>
              <a:rPr lang="zh-CN" altLang="zh-CN" sz="1000"/>
              <a:t>身材高大，举止文雅、性情和善，佛经造诣极高。他西行取经遇到九九八十一难，始终痴心不改，在孙悟空、猪八戒、沙和尚的辅佐下，历尽千辛万苦，终于从西天雷音寺取回三十五部真经。最后被封为“旃檀功德佛”。）</a:t>
            </a:r>
            <a:r>
              <a:rPr lang="zh-CN" altLang="zh-CN" sz="1000" b="1"/>
              <a:t>性格特征</a:t>
            </a:r>
            <a:r>
              <a:rPr lang="zh-CN" altLang="zh-CN" sz="1000"/>
              <a:t>——崇信佛法、严守戒律、目标明确、立场坚定、勇往直前的精神坚不可摧；但有时贤愚不分、好坏不辨。</a:t>
            </a:r>
          </a:p>
          <a:p>
            <a:r>
              <a:rPr lang="zh-CN" altLang="zh-CN" sz="1000" b="1"/>
              <a:t>沙和尚：</a:t>
            </a:r>
            <a:r>
              <a:rPr lang="zh-CN" altLang="zh-CN" sz="1000"/>
              <a:t>保护唐僧西天取经路上，任劳任怨，忠心不二，取经后被封为“金身罗汉”。</a:t>
            </a:r>
          </a:p>
          <a:p>
            <a:r>
              <a:rPr lang="zh-CN" altLang="zh-CN" sz="1000" b="1"/>
              <a:t>《西游记》主要人物及评价（</a:t>
            </a:r>
            <a:r>
              <a:rPr lang="en-US" altLang="zh-CN" sz="1000" b="1"/>
              <a:t>1</a:t>
            </a:r>
            <a:r>
              <a:rPr lang="zh-CN" altLang="zh-CN" sz="1000" b="1"/>
              <a:t>）孙悟空：</a:t>
            </a:r>
            <a:r>
              <a:rPr lang="zh-CN" altLang="zh-CN" sz="1000"/>
              <a:t>三打白骨精（表现了孙悟空刚烈、直率的品行）真假美猴王（表现了孙悟空忠心和为真理而战）</a:t>
            </a:r>
            <a:r>
              <a:rPr lang="zh-CN" altLang="zh-CN" sz="1000" b="1"/>
              <a:t>（</a:t>
            </a:r>
            <a:r>
              <a:rPr lang="en-US" altLang="zh-CN" sz="1000" b="1"/>
              <a:t>2</a:t>
            </a:r>
            <a:r>
              <a:rPr lang="zh-CN" altLang="zh-CN" sz="1000" b="1"/>
              <a:t>）猪八戒：</a:t>
            </a:r>
            <a:r>
              <a:rPr lang="zh-CN" altLang="zh-CN" sz="1000"/>
              <a:t>高老庄（表现了猪八戒的好色、贪婪）、大战黄风怪（表现了猪八戒的懦弱、利己）</a:t>
            </a:r>
            <a:r>
              <a:rPr lang="zh-CN" altLang="zh-CN" sz="1000" b="1"/>
              <a:t>（</a:t>
            </a:r>
            <a:r>
              <a:rPr lang="en-US" altLang="zh-CN" sz="1000" b="1"/>
              <a:t>3</a:t>
            </a:r>
            <a:r>
              <a:rPr lang="zh-CN" altLang="zh-CN" sz="1000" b="1"/>
              <a:t>）唐 僧：</a:t>
            </a:r>
            <a:r>
              <a:rPr lang="zh-CN" altLang="zh-CN" sz="1000"/>
              <a:t>三打白骨精（表现了唐僧的不辨忠奸）最终成佛（表现了唐僧的坚韧和不屈）</a:t>
            </a:r>
            <a:r>
              <a:rPr lang="zh-CN" altLang="zh-CN" sz="1000" b="1"/>
              <a:t>（</a:t>
            </a:r>
            <a:r>
              <a:rPr lang="en-US" altLang="zh-CN" sz="1000" b="1"/>
              <a:t>4</a:t>
            </a:r>
            <a:r>
              <a:rPr lang="zh-CN" altLang="zh-CN" sz="1000" b="1"/>
              <a:t>）沙和尚：</a:t>
            </a:r>
            <a:r>
              <a:rPr lang="zh-CN" altLang="zh-CN" sz="1000"/>
              <a:t>三打白骨精（表现了沙和尚的忠心）、最终成佛（表现了沙和尚的坚韧）</a:t>
            </a:r>
          </a:p>
          <a:p>
            <a:endParaRPr lang="zh-CN" altLang="en-US" sz="100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骆驼祥子</a:t>
            </a:r>
          </a:p>
        </p:txBody>
      </p:sp>
      <p:sp>
        <p:nvSpPr>
          <p:cNvPr id="3" name="内容占位符 2"/>
          <p:cNvSpPr>
            <a:spLocks noGrp="1"/>
          </p:cNvSpPr>
          <p:nvPr>
            <p:ph idx="1"/>
          </p:nvPr>
        </p:nvSpPr>
        <p:spPr/>
        <p:txBody>
          <a:bodyPr>
            <a:normAutofit fontScale="92500"/>
          </a:bodyPr>
          <a:lstStyle/>
          <a:p>
            <a:r>
              <a:rPr lang="zh-CN" altLang="zh-CN" sz="1000" b="1"/>
              <a:t>主要内容</a:t>
            </a:r>
            <a:r>
              <a:rPr lang="zh-CN" altLang="zh-CN" sz="1000"/>
              <a:t>《骆驼祥子》讲述的是中国北平城里的一个年轻好强、充满生命活力的人力车夫祥子三起三落的人生经历。</a:t>
            </a:r>
          </a:p>
          <a:p>
            <a:r>
              <a:rPr lang="zh-CN" altLang="zh-CN" sz="1000"/>
              <a:t>祥子来自农村，是个破产的青年农民，勤劳、纯朴、善良，保留着农村哺育他、教养他的一切，却再也不愿意回农村去了。从农村来到城市的祥子，渴望以自己的诚实劳动买一辆属于自己的车。做个独立的劳动者是祥子的志愿、希望、甚至是宗教，凭着勤劳和坚忍，他用三年的时间省吃俭用，终于实现了理想，成为自食其力的上等车夫。但刚拉半年，车就在兵荒马乱中被逃兵掳走，祥子失去了洋车，只牵回三匹骆驼。祥子没有灰心，他依然倔强地从头开始，更加克己地拉车攒钱。可是，还没有等他再买上车，所有的积蓄又被侦探敲诈、洗劫一空，买车的梦想再次成泡影。当祥子又一次拉上自己的车，是以与虎妞成就畸形的婚姻为代价的。好景不长，因虎妞死于难产，他不得不卖掉人力车去料理丧事。至此，他的人生理想彻底破灭了。再加上他心爱的女人小福子的自杀，吹熄了心中最后一朵希望的火花。连遭生活的打击，祥子开始丧失了对于生活的任何企求和信心，再也无法鼓起生活的勇气，不再像从前一样以拉车为自豪，他厌恶拉车，厌恶劳作。</a:t>
            </a:r>
          </a:p>
          <a:p>
            <a:r>
              <a:rPr lang="zh-CN" altLang="zh-CN" sz="1000"/>
              <a:t>被生活捉弄的祥子开始游戏生活， 吃喝嫖赌。为了喝酒，祥子到处骗钱，堕落为“城市垃圾”。最后，靠给人干红白喜事做杂工维持生计。祥子由一个“体面的、要强的、好梦想的、利己的、个人的、健壮的、伟大的”底层劳动者沦为一个“堕落的、自私的、不幸的、社会病胎里的产儿，个人主义的末路鬼”。</a:t>
            </a:r>
          </a:p>
          <a:p>
            <a:r>
              <a:rPr lang="zh-CN" altLang="zh-CN" sz="1000" b="1"/>
              <a:t>作者介绍</a:t>
            </a:r>
            <a:r>
              <a:rPr lang="zh-CN" altLang="zh-CN" sz="1000"/>
              <a:t>老舍（</a:t>
            </a:r>
            <a:r>
              <a:rPr lang="en-US" altLang="zh-CN" sz="1000"/>
              <a:t>1899</a:t>
            </a:r>
            <a:r>
              <a:rPr lang="zh-CN" altLang="zh-CN" sz="1000"/>
              <a:t>年</a:t>
            </a:r>
            <a:r>
              <a:rPr lang="en-US" altLang="zh-CN" sz="1000"/>
              <a:t>2</a:t>
            </a:r>
            <a:r>
              <a:rPr lang="zh-CN" altLang="zh-CN" sz="1000"/>
              <a:t>月</a:t>
            </a:r>
            <a:r>
              <a:rPr lang="en-US" altLang="zh-CN" sz="1000"/>
              <a:t>3</a:t>
            </a:r>
            <a:r>
              <a:rPr lang="zh-CN" altLang="zh-CN" sz="1000"/>
              <a:t>日—</a:t>
            </a:r>
            <a:r>
              <a:rPr lang="en-US" altLang="zh-CN" sz="1000"/>
              <a:t>1966</a:t>
            </a:r>
            <a:r>
              <a:rPr lang="zh-CN" altLang="zh-CN" sz="1000"/>
              <a:t>年</a:t>
            </a:r>
            <a:r>
              <a:rPr lang="en-US" altLang="zh-CN" sz="1000"/>
              <a:t>8</a:t>
            </a:r>
            <a:r>
              <a:rPr lang="zh-CN" altLang="zh-CN" sz="1000"/>
              <a:t>月</a:t>
            </a:r>
            <a:r>
              <a:rPr lang="en-US" altLang="zh-CN" sz="1000"/>
              <a:t>24</a:t>
            </a:r>
            <a:r>
              <a:rPr lang="zh-CN" altLang="zh-CN" sz="1000"/>
              <a:t>日），原名舒庆春，另有笔名絜青、鸿来、非我等，字舍予。北京满族正红旗人。中国现代小说家、作家，语言大师、人民艺术家，新中国第一位获得“人民艺术家”称号的作家。代表作有《骆驼祥子》，《四世同堂》，剧本《茶馆》。</a:t>
            </a:r>
          </a:p>
          <a:p>
            <a:r>
              <a:rPr lang="zh-CN" altLang="zh-CN" sz="1000" b="1"/>
              <a:t>主要人物祥子</a:t>
            </a:r>
            <a:r>
              <a:rPr lang="zh-CN" altLang="zh-CN" sz="1000"/>
              <a:t>十八岁，身材高大，年轻力壮的洋车夫。为全书灵魂人物。祥子是个个性格鲜明的普通车夫，在他身上具有劳动人民许多优良的品质。他善良纯朴，热爱劳动，对生活具有骆驼一般的积极性和坚韧的精神，但他也不讲理，满嘴谎话，好占便宜，还出卖人命。平常好像能忍受一切委屈，但在他的性格中也蕴藏有反抗的要求。他一贯要强和奋斗，不安于卑贱的社会地位。但祥子被旧社会摧残压迫，他的愿望一次又一次地被这个黑暗的社会所打破。祥子的悲惨生活深深揭露了旧中国的黑暗，反映了当时军阀混战、黑暗统治下的北京底层贫苦市民生活于痛苦深渊中的图景。</a:t>
            </a:r>
            <a:endParaRPr lang="en-US" altLang="zh-CN" sz="1000"/>
          </a:p>
          <a:p>
            <a:r>
              <a:rPr lang="zh-CN" altLang="zh-CN" sz="1000" b="1"/>
              <a:t>虎妞</a:t>
            </a:r>
            <a:r>
              <a:rPr lang="zh-CN" altLang="zh-CN" sz="1000"/>
              <a:t>车厂老板刘四爷的女儿，三十七八岁，虎妞是一个流氓资本家的性格鲜明的女儿，她长得虎头虎脑，外表丑陋，小说中说她像一个大黑塔，不讲仁义，粗俗凶悍。她在书中是一个有些矛盾的人物，一方面她是一个财主的女儿，可是另一方面她又是一个车夫的妻子，待人泼辣，用祥子的话来说，她做哥们儿好，但难把她当作一个女人看待，对外人她不讲理，但是对祥子，她的确是真心爱他的。她想在祥子身上找回被自私父亲剥夺的青春。</a:t>
            </a:r>
          </a:p>
          <a:p>
            <a:r>
              <a:rPr lang="zh-CN" altLang="zh-CN" sz="1000" b="1"/>
              <a:t>刘四爷</a:t>
            </a:r>
            <a:r>
              <a:rPr lang="zh-CN" altLang="zh-CN" sz="1000"/>
              <a:t>六十九岁。人和车行的老板，为人苛刻，祥子的雇主。旧社会的袍哥人物，改良办起了车场，为人耿直，性格刚强，从不肯在外场失面子。因为愧于女儿虎妞，凡事都让她几分，可他实在不愿辛苦成果被祥子继承去，就跟女儿闹翻了，后来变卖了一些车享福去了。直到祥子偶然拉他才知道女儿死了，真正感到了孤独。</a:t>
            </a:r>
          </a:p>
          <a:p>
            <a:r>
              <a:rPr lang="zh-CN" altLang="zh-CN" sz="1000" b="1"/>
              <a:t>曹先生</a:t>
            </a:r>
            <a:r>
              <a:rPr lang="zh-CN" altLang="zh-CN" sz="1000"/>
              <a:t>祥子的雇主，爱好传统美术，因为信奉社会主义，所以待人宽和，被祥子认为是“圣人”。由于当局说他教书时的思想过激而被认为是革命党，逃到上海去避了避风头又回到了北平。后来又愿意帮助祥子重新生活。</a:t>
            </a:r>
          </a:p>
          <a:p>
            <a:r>
              <a:rPr lang="zh-CN" altLang="zh-CN" sz="1000" b="1"/>
              <a:t>高妈</a:t>
            </a:r>
            <a:r>
              <a:rPr lang="zh-CN" altLang="zh-CN" sz="1000"/>
              <a:t>心地善良、为人要强的老妈子，乐于助人，经历了不幸，学会了在旧社会最底层生活的方法。有自己的想法，常常开导祥子，是一个祥子很佩服的人。她保留了大多数劳动人民的善良、质朴，生活教会了她在社会上为自己找到生路，做事也仔细有心眼，是适应了旧社会的为数不多的劳动人民。</a:t>
            </a:r>
          </a:p>
          <a:p>
            <a:r>
              <a:rPr lang="zh-CN" altLang="zh-CN" sz="1000" b="1"/>
              <a:t>老马</a:t>
            </a:r>
            <a:r>
              <a:rPr lang="zh-CN" altLang="zh-CN" sz="1000"/>
              <a:t>一个一辈子要强，最后无法拯救自己小孙子的车夫。他是将来的祥子的缩影，性格要强，身强力壮，但是没有保住小孙子，眼睁睁看着小孙子死在了自己的怀里。随后，他把这辈子的所有财产——一辆破车给卖了，最后只能靠卖点东西维持自己的生活。他和祥子一样无法摆脱命运，最后悲惨的死在街头。</a:t>
            </a:r>
            <a:endParaRPr lang="zh-CN" altLang="en-US" sz="1000"/>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骆驼祥子</a:t>
            </a:r>
          </a:p>
        </p:txBody>
      </p:sp>
      <p:sp>
        <p:nvSpPr>
          <p:cNvPr id="3" name="内容占位符 2"/>
          <p:cNvSpPr>
            <a:spLocks noGrp="1"/>
          </p:cNvSpPr>
          <p:nvPr>
            <p:ph idx="1"/>
          </p:nvPr>
        </p:nvSpPr>
        <p:spPr/>
        <p:txBody>
          <a:bodyPr>
            <a:normAutofit/>
          </a:bodyPr>
          <a:lstStyle/>
          <a:p>
            <a:r>
              <a:rPr lang="zh-CN" altLang="zh-CN" sz="1200" b="1"/>
              <a:t>小福子</a:t>
            </a:r>
            <a:r>
              <a:rPr lang="zh-CN" altLang="zh-CN" sz="1200"/>
              <a:t>一个善良的、可悲的人物，先是被父亲卖给了一个军官，军官被调走后她又回到了娘家，母亲已被父亲打死，父亲又酗酒成性，家里没有经济来源，看着两个弟弟挨饿被迫走上了卖身的道路。最后被父亲卖到了窑子里，等不到祥子接她，不堪非人的待遇，自己上吊自杀了。</a:t>
            </a:r>
          </a:p>
          <a:p>
            <a:r>
              <a:rPr lang="zh-CN" altLang="zh-CN" sz="1200" b="1"/>
              <a:t>二强子</a:t>
            </a:r>
            <a:r>
              <a:rPr lang="zh-CN" altLang="zh-CN" sz="1200"/>
              <a:t>一个自暴自弃的车夫，把自己女儿卖了买了车，又风光了一阵，等钱用完了就喝了酒在家发脾气，结果将自己的妻子打死了，卖了车办完事，又开始拉车，天天喝的烂醉，家里的两个孩子也不管。女儿回来后，还逼着女儿卖身养活一家人，时常回家找女儿要钱，要了钱又去喝的烂醉。</a:t>
            </a:r>
          </a:p>
          <a:p>
            <a:r>
              <a:rPr lang="zh-CN" altLang="zh-CN" sz="1200" b="1"/>
              <a:t>孙侦探（孙排长）</a:t>
            </a:r>
            <a:r>
              <a:rPr lang="zh-CN" altLang="zh-CN" sz="1200"/>
              <a:t>在祥子第一次买上车后，因一次冒险拉活，被大兵们逮捕，不但丢了车，还得天天伺候这些当兵的，这些个兵的头头就是孙排长，这时孙排长还并未露面。祥子第二次遇到孙排长的时候是在曹先生被搜查的时候，此时孙排长已经成为了孙侦探，可成为侦探的他依然摆了祥子一道，从祥子这把他所有的积蓄全都搜刮走了。祥子最后的堕落是因为梦想的破灭，原因有很多，可这个姓孙的就直接的两次使祥子的梦想破灭。</a:t>
            </a:r>
            <a:r>
              <a:rPr lang="en-US" altLang="zh-CN"/>
              <a:t> </a:t>
            </a:r>
            <a:endParaRPr lang="zh-CN" altLang="en-US"/>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海底两万里</a:t>
            </a:r>
          </a:p>
        </p:txBody>
      </p:sp>
      <p:sp>
        <p:nvSpPr>
          <p:cNvPr id="3" name="内容占位符 2"/>
          <p:cNvSpPr>
            <a:spLocks noGrp="1"/>
          </p:cNvSpPr>
          <p:nvPr>
            <p:ph idx="1"/>
          </p:nvPr>
        </p:nvSpPr>
        <p:spPr/>
        <p:txBody>
          <a:bodyPr>
            <a:normAutofit lnSpcReduction="10000"/>
          </a:bodyPr>
          <a:lstStyle/>
          <a:p>
            <a:r>
              <a:rPr lang="zh-CN" altLang="zh-CN" sz="1000" b="1"/>
              <a:t>主要内容</a:t>
            </a:r>
            <a:r>
              <a:rPr lang="zh-CN" altLang="zh-CN" sz="1000"/>
              <a:t>此书主要讲述鹦鹉螺号潜艇的故事。</a:t>
            </a:r>
            <a:r>
              <a:rPr lang="en-US" altLang="zh-CN" sz="1000"/>
              <a:t>1866</a:t>
            </a:r>
            <a:r>
              <a:rPr lang="zh-CN" altLang="zh-CN" sz="1000"/>
              <a:t>年，海上发现了一只疑似为独角鲸的大怪物，阿龙纳斯教授及仆人康塞尔受邀参加追捕。在追捕过程中，他们与鱼叉手尼德·兰不幸落水，到了怪物的脊背上。他们发现这怪物并非是什么独角鲸，而是一艘构造奇妙的潜艇。潜艇是尼摩在大洋中的一座荒岛上秘密建造的，船身坚固，利用海水发电。</a:t>
            </a:r>
            <a:endParaRPr lang="en-US" altLang="zh-CN" sz="1000"/>
          </a:p>
          <a:p>
            <a:r>
              <a:rPr lang="zh-CN" altLang="zh-CN" sz="1000"/>
              <a:t>尼摩船长邀请阿龙纳斯作海底旅行。他们从太平洋出发，经过珊瑚岛、印度洋、红海、地中海、大西洋，看到海中许多罕见的动植物和奇异景象。途中还经历了搁浅、土著围攻、同鲨鱼搏斗、冰山封路、章鱼袭击等许多险情。最后，当潜艇到达挪威海岸时，三人不辞而别，回到了他的家乡。</a:t>
            </a:r>
          </a:p>
          <a:p>
            <a:r>
              <a:rPr lang="zh-CN" altLang="zh-CN" sz="1000"/>
              <a:t>在《海底两万里》中，尼摩是个不明国籍的神秘人物（后在《神秘岛》中交代其为印度人），他在荒岛上秘密建造的这艘潜艇不仅异常坚固，而且结构巧妙，能够利用海洋来提供能源，他们依靠海洋中的各种动植物来生活。潜艇船长对俘虏也很优待，但为了保守自己的秘密，尼摩船长从此之后不允许他们离开。阿龙纳斯一行人别无选择，只能跟着潜艇周游各大洋。在旅途中，阿龙纳斯一行人遇到了无数美景，同时也经历了许多惊险奇遇。他们眼中的海底，时而景色优美、令人陶醉；时而险象丛生、千钧一发。通过一系列奇怪的事情，阿龙纳斯终于了解到神秘的尼摩船长仍与大陆保持联系，用海底沉船里的千百万金银来支援陆地上人们的正义斗争。最后，鹦鹉螺号在北大西洋里遇到一艘驱逐舰的炮轰，潜艇上除了三位俘虏外个个义愤填膺，用鹦鹉螺号的冲角把驱逐舰击沉。不久，他们在潜艇陷入大漩涡的极其险恶的情况下逃出了潜艇，被渔民救上岸。回国后，博物学家才将旅行中所知道的海底秘密公之于世。</a:t>
            </a:r>
          </a:p>
          <a:p>
            <a:r>
              <a:rPr lang="zh-CN" altLang="zh-CN" sz="1000"/>
              <a:t>鹦鹉螺号航行路线：太平洋→印度洋→红海→地中海→大西洋→南极海域→大西洋→北冰洋</a:t>
            </a:r>
          </a:p>
          <a:p>
            <a:r>
              <a:rPr lang="zh-CN" altLang="zh-CN" sz="1000" b="1"/>
              <a:t>作者介绍</a:t>
            </a:r>
            <a:r>
              <a:rPr lang="zh-CN" altLang="zh-CN" sz="1000"/>
              <a:t>儒勒·凡尔纳（</a:t>
            </a:r>
            <a:r>
              <a:rPr lang="en-US" altLang="zh-CN" sz="1000"/>
              <a:t>Jules Gabriel Verne</a:t>
            </a:r>
            <a:r>
              <a:rPr lang="zh-CN" altLang="zh-CN" sz="1000"/>
              <a:t>，</a:t>
            </a:r>
            <a:r>
              <a:rPr lang="en-US" altLang="zh-CN" sz="1000"/>
              <a:t>1828.2.8</a:t>
            </a:r>
            <a:r>
              <a:rPr lang="zh-CN" altLang="zh-CN" sz="1000"/>
              <a:t>—</a:t>
            </a:r>
            <a:r>
              <a:rPr lang="en-US" altLang="zh-CN" sz="1000"/>
              <a:t>1905.3.24</a:t>
            </a:r>
            <a:r>
              <a:rPr lang="zh-CN" altLang="zh-CN" sz="1000"/>
              <a:t>），</a:t>
            </a:r>
            <a:r>
              <a:rPr lang="en-US" altLang="zh-CN" sz="1000"/>
              <a:t>19</a:t>
            </a:r>
            <a:r>
              <a:rPr lang="zh-CN" altLang="zh-CN" sz="1000"/>
              <a:t>世纪法国作家，被誉为“科幻小说之父”。凡尔纳</a:t>
            </a:r>
            <a:r>
              <a:rPr lang="en-US" altLang="zh-CN" sz="1000"/>
              <a:t>1828</a:t>
            </a:r>
            <a:r>
              <a:rPr lang="zh-CN" altLang="zh-CN" sz="1000"/>
              <a:t>年生于法国南特，</a:t>
            </a:r>
            <a:r>
              <a:rPr lang="en-US" altLang="zh-CN" sz="1000"/>
              <a:t>1848</a:t>
            </a:r>
            <a:r>
              <a:rPr lang="zh-CN" altLang="zh-CN" sz="1000"/>
              <a:t>年赴巴黎学习法律。</a:t>
            </a:r>
            <a:r>
              <a:rPr lang="en-US" altLang="zh-CN" sz="1000"/>
              <a:t>1863</a:t>
            </a:r>
            <a:r>
              <a:rPr lang="zh-CN" altLang="zh-CN" sz="1000"/>
              <a:t>年因长篇小说《气球上的五星期》而一举成名，此后开始从事写作，其一生创作了大量优秀的文学作品，代表作为凡尔纳三部曲和《气球上的五星期》《八十天环游地球》等。</a:t>
            </a:r>
            <a:r>
              <a:rPr lang="en-US" altLang="zh-CN" sz="1000"/>
              <a:t>1905</a:t>
            </a:r>
            <a:r>
              <a:rPr lang="zh-CN" altLang="zh-CN" sz="1000"/>
              <a:t>年</a:t>
            </a:r>
            <a:r>
              <a:rPr lang="en-US" altLang="zh-CN" sz="1000"/>
              <a:t>3</a:t>
            </a:r>
            <a:r>
              <a:rPr lang="zh-CN" altLang="zh-CN" sz="1000"/>
              <a:t>月</a:t>
            </a:r>
            <a:r>
              <a:rPr lang="en-US" altLang="zh-CN" sz="1000"/>
              <a:t>24</a:t>
            </a:r>
            <a:r>
              <a:rPr lang="zh-CN" altLang="zh-CN" sz="1000"/>
              <a:t>日，凡尔纳于亚眠逝世。</a:t>
            </a:r>
          </a:p>
          <a:p>
            <a:r>
              <a:rPr lang="zh-CN" altLang="zh-CN" sz="1000" b="1"/>
              <a:t>主要人物</a:t>
            </a:r>
            <a:r>
              <a:rPr lang="zh-CN" altLang="zh-CN" sz="1000"/>
              <a:t>尼摩船长（</a:t>
            </a:r>
            <a:r>
              <a:rPr lang="en-US" altLang="zh-CN" sz="1000"/>
              <a:t>Capitaine Nemo</a:t>
            </a:r>
            <a:r>
              <a:rPr lang="zh-CN" altLang="zh-CN" sz="1000"/>
              <a:t>，又译内摩船长、内莫船长）是小说里的主人公，在书中并未说明其国籍。他的真实身份在《神秘岛》中才得以揭晓：其为印度的达卡（</a:t>
            </a:r>
            <a:r>
              <a:rPr lang="en-US" altLang="zh-CN" sz="1000"/>
              <a:t>Dakkar</a:t>
            </a:r>
            <a:r>
              <a:rPr lang="zh-CN" altLang="zh-CN" sz="1000"/>
              <a:t>）王子。</a:t>
            </a:r>
          </a:p>
          <a:p>
            <a:r>
              <a:rPr lang="zh-CN" altLang="zh-CN" sz="1000"/>
              <a:t>皮埃尔·阿龙纳斯（</a:t>
            </a:r>
            <a:r>
              <a:rPr lang="en-US" altLang="zh-CN" sz="1000"/>
              <a:t>Pierre Aronnax</a:t>
            </a:r>
            <a:r>
              <a:rPr lang="zh-CN" altLang="zh-CN" sz="1000"/>
              <a:t>，又译阿罗纳克斯、阿龙纳克斯），法国博物学家，巴黎自然科学博物馆教授，</a:t>
            </a:r>
            <a:r>
              <a:rPr lang="en-US" altLang="zh-CN" sz="1000"/>
              <a:t>40</a:t>
            </a:r>
            <a:r>
              <a:rPr lang="zh-CN" altLang="zh-CN" sz="1000"/>
              <a:t>岁，博古通今，在法国出版过一本书叫《海底的秘密》。他乘潜艇在水下航行，饱览了海洋里的各种动植物。他和他那位对分类学入了迷的仆人康塞尔，将这些海洋生物向我们做了详细介绍，界、门、纲、目、科、属、种，说得井井有条，使读者认识了许多海洋生物。阿龙纳斯还把在海洋中见到的种种奇观，娓娓道来，令读者大开眼界。</a:t>
            </a:r>
          </a:p>
          <a:p>
            <a:r>
              <a:rPr lang="zh-CN" altLang="zh-CN" sz="1000"/>
              <a:t>康塞尔（</a:t>
            </a:r>
            <a:r>
              <a:rPr lang="en-US" altLang="zh-CN" sz="1000"/>
              <a:t>Conseil</a:t>
            </a:r>
            <a:r>
              <a:rPr lang="zh-CN" altLang="zh-CN" sz="1000"/>
              <a:t>，又译孔塞伊、龚赛伊、贡协议），佛拉芒人，</a:t>
            </a:r>
            <a:r>
              <a:rPr lang="en-US" altLang="zh-CN" sz="1000"/>
              <a:t>30</a:t>
            </a:r>
            <a:r>
              <a:rPr lang="zh-CN" altLang="zh-CN" sz="1000"/>
              <a:t>岁，是阿龙纳斯教授的仆人，忠实，生性沉稳，他从不大惊小怪。总以第三人称和教授说话。总是那么气定神闲，为人随和，从不着急上火——至少你看不出他着急上火。他精通分类理论，遇到什么总是认认真真或者说一本正经地把它们分类，但是对那些东西的名字却一无所知，可以说他是个分类狂。</a:t>
            </a:r>
          </a:p>
          <a:p>
            <a:r>
              <a:rPr lang="zh-CN" altLang="zh-CN" sz="1000"/>
              <a:t>尼德·兰（</a:t>
            </a:r>
            <a:r>
              <a:rPr lang="en-US" altLang="zh-CN" sz="1000"/>
              <a:t>Ned Land</a:t>
            </a:r>
            <a:r>
              <a:rPr lang="zh-CN" altLang="zh-CN" sz="1000"/>
              <a:t>，又译内德·兰德），加拿大魁北克人，约</a:t>
            </a:r>
            <a:r>
              <a:rPr lang="en-US" altLang="zh-CN" sz="1000"/>
              <a:t>40</a:t>
            </a:r>
            <a:r>
              <a:rPr lang="zh-CN" altLang="zh-CN" sz="1000"/>
              <a:t>岁，是一个野性十足的鱼叉手，一个比较原始的人。他也会赞叹极地的美，但对他来说更重要的是自由，是吃到地地道道的牛排、小牛肉、小酒馆里的酒，是在陆地上自由地行走。他精通野外生存，曾为大家在一个岛上做了一顿丰盛的饭。他脾气暴躁，受不了被监禁，也受不了在鹦鹉螺号上的与世孤立的生活，总是计划逃脱。如果没有他，教授和康塞尔最后不可能回到陆地上。</a:t>
            </a:r>
          </a:p>
          <a:p>
            <a:endParaRPr lang="zh-CN" altLang="en-US" sz="1000"/>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红星照耀中国</a:t>
            </a:r>
          </a:p>
        </p:txBody>
      </p:sp>
      <p:sp>
        <p:nvSpPr>
          <p:cNvPr id="3" name="内容占位符 2"/>
          <p:cNvSpPr>
            <a:spLocks noGrp="1"/>
          </p:cNvSpPr>
          <p:nvPr>
            <p:ph idx="1"/>
          </p:nvPr>
        </p:nvSpPr>
        <p:spPr/>
        <p:txBody>
          <a:bodyPr>
            <a:noAutofit/>
          </a:bodyPr>
          <a:lstStyle/>
          <a:p>
            <a:r>
              <a:rPr lang="zh-CN" altLang="zh-CN" sz="1200" b="1"/>
              <a:t>作品简介</a:t>
            </a:r>
            <a:r>
              <a:rPr lang="zh-CN" altLang="zh-CN" sz="1200"/>
              <a:t>《红星照耀中国》是美国著名记者埃德加·斯诺的不朽经典名著。作为第一 部向世界介绍和传播中国共产党和中国革命历程的图书， 它在英语世界获得了轰 动性影响，是一部文笔优美、纪实性很强的报道性作品，被誉为研究中国革命的经典的百科全书‛。</a:t>
            </a:r>
          </a:p>
          <a:p>
            <a:r>
              <a:rPr lang="zh-CN" altLang="zh-CN" sz="1200"/>
              <a:t>《红星照耀中国》从</a:t>
            </a:r>
            <a:r>
              <a:rPr lang="en-US" altLang="zh-CN" sz="1200"/>
              <a:t> 1937 </a:t>
            </a:r>
            <a:r>
              <a:rPr lang="zh-CN" altLang="zh-CN" sz="1200"/>
              <a:t>年初版至今，历经时间淘洗，一直被不同时代的 读者阅读，它的活力从未衰减过，是弘扬长征精神最权威的纪实文学作品，呈现 出经典作品的别样光芒。在中华民族危急存亡的关头，刚刚</a:t>
            </a:r>
            <a:r>
              <a:rPr lang="en-US" altLang="zh-CN" sz="1200"/>
              <a:t> 30 </a:t>
            </a:r>
            <a:r>
              <a:rPr lang="zh-CN" altLang="zh-CN" sz="1200"/>
              <a:t>岁的斯诺是到达陕甘宁边区进行采访的第一位外国记者。毛泽东主席以博大胸怀、周恩来以热情真诚的态度迎接这位 有好奇心，尊重眼见为实、客观公正的美国客人的到来。在长达</a:t>
            </a:r>
            <a:r>
              <a:rPr lang="en-US" altLang="zh-CN" sz="1200"/>
              <a:t> 4 </a:t>
            </a:r>
            <a:r>
              <a:rPr lang="zh-CN" altLang="zh-CN" sz="1200"/>
              <a:t>个多月的时间里， 斯诺对西北革命根据地和工农红军进行了深入的全方位的采访，先后走访了 红军部队的许多将领和普通战士，寻访当地百姓，对根据地的军民生活、地方政治改革、民情风俗习惯等作了广泛深入的调查。斯诺还多次在保安县</a:t>
            </a:r>
            <a:r>
              <a:rPr lang="en-US" altLang="zh-CN" sz="1200"/>
              <a:t>(</a:t>
            </a:r>
            <a:r>
              <a:rPr lang="zh-CN" altLang="zh-CN" sz="1200"/>
              <a:t>今陕西志 丹县</a:t>
            </a:r>
            <a:r>
              <a:rPr lang="en-US" altLang="zh-CN" sz="1200"/>
              <a:t>)</a:t>
            </a:r>
            <a:r>
              <a:rPr lang="zh-CN" altLang="zh-CN" sz="1200"/>
              <a:t>受到毛主席的亲切会见，从而使他获得了许多关于毛泽东个人和中国共产 党以及工农红军的第一手珍贵资料。进入西北红色根据地后，斯诺对中国人民表现出了极大的同情和敬重。通过 采访和实地了解，他深知中国共产党及其领导的工农红军是中国人民的希望所在。因此，他撰写了大量关于中国共产党和红军的报道，密密麻麻写满了</a:t>
            </a:r>
            <a:r>
              <a:rPr lang="en-US" altLang="zh-CN" sz="1200"/>
              <a:t> 14 </a:t>
            </a:r>
            <a:r>
              <a:rPr lang="zh-CN" altLang="zh-CN" sz="1200"/>
              <a:t>个 笔记本。当年</a:t>
            </a:r>
            <a:r>
              <a:rPr lang="en-US" altLang="zh-CN" sz="1200"/>
              <a:t> 10 </a:t>
            </a:r>
            <a:r>
              <a:rPr lang="zh-CN" altLang="zh-CN" sz="1200"/>
              <a:t>月底，斯诺带着他的采访资料、胶卷和照片，从陕北回到北平， 经过几个月的埋头写作， 将令人大开眼界的故事讲述给新闻界， 出版了著名的 《红 星照耀中国》（中文译名为《西行漫记》），让世界第一次看到了中国共产党、 中国红军和革命根据地的真实面貌。斯诺用毋庸置疑的事实向世界宣告：中国共 产党及其领导的革命事业犹如一颗闪亮的红星，不仅照耀着中国的西北，而且必 将照耀全中国，照耀全世界。全书共</a:t>
            </a:r>
            <a:r>
              <a:rPr lang="en-US" altLang="zh-CN" sz="1200"/>
              <a:t> 12 </a:t>
            </a:r>
            <a:r>
              <a:rPr lang="zh-CN" altLang="zh-CN" sz="1200"/>
              <a:t>篇，内 容涵盖了红军长征的介绍、 对中国共产党和红军主要领导人的采访、中国共产党 的抗日政策、红军的军事策略、作者的整个采访经历和感受等等，全面地重现中 国共产党在长征途中真实而艰辛的历史史实，给人鼓舞，催人奋进。</a:t>
            </a:r>
          </a:p>
          <a:p>
            <a:r>
              <a:rPr lang="zh-CN" altLang="zh-CN" sz="1200" b="1"/>
              <a:t>内容目录</a:t>
            </a:r>
            <a:r>
              <a:rPr lang="zh-CN" altLang="zh-CN" sz="1200"/>
              <a:t>全书共</a:t>
            </a:r>
            <a:r>
              <a:rPr lang="en-US" altLang="zh-CN" sz="1200"/>
              <a:t> 12 </a:t>
            </a:r>
            <a:r>
              <a:rPr lang="zh-CN" altLang="zh-CN" sz="1200"/>
              <a:t>篇，主要内容包括</a:t>
            </a:r>
            <a:r>
              <a:rPr lang="en-US" altLang="zh-CN" sz="1200"/>
              <a:t>: 1.</a:t>
            </a:r>
            <a:r>
              <a:rPr lang="zh-CN" altLang="zh-CN" sz="1200"/>
              <a:t>关于红军长征的介绍</a:t>
            </a:r>
            <a:r>
              <a:rPr lang="en-US" altLang="zh-CN" sz="1200"/>
              <a:t>2.</a:t>
            </a:r>
            <a:r>
              <a:rPr lang="zh-CN" altLang="zh-CN" sz="1200"/>
              <a:t>对中国共产党和红军主要领导人的采访</a:t>
            </a:r>
            <a:r>
              <a:rPr lang="en-US" altLang="zh-CN" sz="1200"/>
              <a:t>3.</a:t>
            </a:r>
            <a:r>
              <a:rPr lang="zh-CN" altLang="zh-CN" sz="1200"/>
              <a:t>中国共产党的抗日政策，红军的军事策略</a:t>
            </a:r>
            <a:r>
              <a:rPr lang="en-US" altLang="zh-CN" sz="1200"/>
              <a:t>4.</a:t>
            </a:r>
            <a:r>
              <a:rPr lang="zh-CN" altLang="zh-CN" sz="1200"/>
              <a:t>作者的整个采访经历和感受等。</a:t>
            </a:r>
          </a:p>
          <a:p>
            <a:endParaRPr lang="zh-CN" altLang="en-US" sz="120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昆虫记</a:t>
            </a:r>
          </a:p>
        </p:txBody>
      </p:sp>
      <p:sp>
        <p:nvSpPr>
          <p:cNvPr id="3" name="内容占位符 2"/>
          <p:cNvSpPr>
            <a:spLocks noGrp="1"/>
          </p:cNvSpPr>
          <p:nvPr>
            <p:ph idx="1"/>
          </p:nvPr>
        </p:nvSpPr>
        <p:spPr/>
        <p:txBody>
          <a:bodyPr>
            <a:normAutofit/>
          </a:bodyPr>
          <a:lstStyle/>
          <a:p>
            <a:r>
              <a:rPr lang="zh-CN" altLang="zh-CN" sz="1000" b="1"/>
              <a:t>主要内容</a:t>
            </a:r>
            <a:r>
              <a:rPr lang="zh-CN" altLang="zh-CN" sz="1000"/>
              <a:t>《昆虫记》是一本讲昆虫生活的书，涉及蜣螂、蚂蚁、西绪福斯虫等</a:t>
            </a:r>
            <a:r>
              <a:rPr lang="en-US" altLang="zh-CN" sz="1000"/>
              <a:t>100</a:t>
            </a:r>
            <a:r>
              <a:rPr lang="zh-CN" altLang="zh-CN" sz="1000"/>
              <a:t>多种昆虫。在这个世界上，人类现在已知的昆虫种类约</a:t>
            </a:r>
            <a:r>
              <a:rPr lang="en-US" altLang="zh-CN" sz="1000"/>
              <a:t>100</a:t>
            </a:r>
            <a:r>
              <a:rPr lang="zh-CN" altLang="zh-CN" sz="1000"/>
              <a:t>万种，占所有已经知晓的动物种类的</a:t>
            </a:r>
            <a:r>
              <a:rPr lang="en-US" altLang="zh-CN" sz="1000"/>
              <a:t>5/6</a:t>
            </a:r>
            <a:r>
              <a:rPr lang="zh-CN" altLang="zh-CN" sz="1000"/>
              <a:t>；并且仍有几百万的未知晓的昆虫仍待人类去发现和认知。法布尔在</a:t>
            </a:r>
            <a:r>
              <a:rPr lang="en-US" altLang="zh-CN" sz="1000"/>
              <a:t>19</a:t>
            </a:r>
            <a:r>
              <a:rPr lang="zh-CN" altLang="zh-CN" sz="1000"/>
              <a:t>世纪中期，于学校教课之余，和自己的孩子一起在田野间观察各类昆虫，为之定名，为之讴歌。</a:t>
            </a:r>
          </a:p>
          <a:p>
            <a:r>
              <a:rPr lang="zh-CN" altLang="zh-CN" sz="1000"/>
              <a:t>《昆虫记》分十卷，每一卷分</a:t>
            </a:r>
            <a:r>
              <a:rPr lang="en-US" altLang="zh-CN" sz="1000"/>
              <a:t>17~25</a:t>
            </a:r>
            <a:r>
              <a:rPr lang="zh-CN" altLang="zh-CN" sz="1000"/>
              <a:t>不等的章节每章节详细、深刻地描绘一种或几种昆虫的生活，同时收入一些讲述经历、回忆往事的传记性文章。在该书中，作者描述了小小的昆虫恪守自然规则，为了生存和繁衍进行着不懈的努力。作者依据其毕生从事昆虫研究的经历和成果，以人性化观照虫性，以虫性反映社会人生，其重点介绍了他所观察和研究的昆虫的外部形态、生物习性，真实地记录了几种常见昆虫的本能、习性、劳动、死亡等。</a:t>
            </a:r>
          </a:p>
          <a:p>
            <a:r>
              <a:rPr lang="zh-CN" altLang="zh-CN" sz="1000"/>
              <a:t>另外，此书不仅详尽地记录着法布尔的研究成果，更记载着法布尔痴迷昆虫研究的动因、生平抱负、知识背景和生活状况等，尤其是《阿尔玛实验室》、《返祖现象》、《我的学校》、《水塘》、《数学忆事：牛顿二项式》、《数学忆事：我的小桌》、《童年的回忆》、《难忘的一课》和《工业化学》这几章。如果换一种眼光看，不妨把《昆虫记》当作法布尔的自传，一部非常奇特的自传，昆虫只不过是他研究经历的证据，传记的旁证材料。</a:t>
            </a:r>
          </a:p>
          <a:p>
            <a:r>
              <a:rPr lang="en-US" altLang="zh-CN" sz="1000"/>
              <a:t> </a:t>
            </a:r>
            <a:r>
              <a:rPr lang="zh-CN" altLang="zh-CN" sz="1000" b="1"/>
              <a:t>作者介绍</a:t>
            </a:r>
            <a:r>
              <a:rPr lang="zh-CN" altLang="zh-CN" sz="1000"/>
              <a:t>让·亨利·卡西米尔·法布尔（</a:t>
            </a:r>
            <a:r>
              <a:rPr lang="en-US" altLang="zh-CN" sz="1000"/>
              <a:t>Jean-Henri Casimir Fabre</a:t>
            </a:r>
            <a:r>
              <a:rPr lang="zh-CN" altLang="zh-CN" sz="1000"/>
              <a:t>，</a:t>
            </a:r>
            <a:r>
              <a:rPr lang="en-US" altLang="zh-CN" sz="1000"/>
              <a:t>1823</a:t>
            </a:r>
            <a:r>
              <a:rPr lang="zh-CN" altLang="zh-CN" sz="1000"/>
              <a:t>－</a:t>
            </a:r>
            <a:r>
              <a:rPr lang="en-US" altLang="zh-CN" sz="1000"/>
              <a:t>1915</a:t>
            </a:r>
            <a:r>
              <a:rPr lang="zh-CN" altLang="zh-CN" sz="1000"/>
              <a:t>），法国昆虫学家、文学家。被世人称为“昆虫界的荷马”，昆虫界的“维吉尔”。他用水彩绘画的</a:t>
            </a:r>
            <a:r>
              <a:rPr lang="en-US" altLang="zh-CN" sz="1000"/>
              <a:t>700</a:t>
            </a:r>
            <a:r>
              <a:rPr lang="zh-CN" altLang="zh-CN" sz="1000"/>
              <a:t>多幅真菌图，深受普罗旺斯诗人米斯特拉尔的赞赏及喜爱。他也为漂染业作出贡献，曾获得三项有关茜素的专利权。</a:t>
            </a:r>
          </a:p>
          <a:p>
            <a:endParaRPr lang="zh-CN" altLang="en-US" sz="100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傅雷家书</a:t>
            </a:r>
          </a:p>
        </p:txBody>
      </p:sp>
      <p:sp>
        <p:nvSpPr>
          <p:cNvPr id="3" name="内容占位符 2"/>
          <p:cNvSpPr>
            <a:spLocks noGrp="1"/>
          </p:cNvSpPr>
          <p:nvPr>
            <p:ph idx="1"/>
          </p:nvPr>
        </p:nvSpPr>
        <p:spPr/>
        <p:txBody>
          <a:bodyPr>
            <a:normAutofit/>
          </a:bodyPr>
          <a:lstStyle/>
          <a:p>
            <a:r>
              <a:rPr lang="zh-CN" altLang="zh-CN" sz="1000" b="1"/>
              <a:t>作品简介</a:t>
            </a:r>
            <a:r>
              <a:rPr lang="zh-CN" altLang="zh-CN" sz="1000"/>
              <a:t>《傅雷家书》是我国文学艺术翻译家傅雷及夫人</a:t>
            </a:r>
            <a:r>
              <a:rPr lang="en-US" altLang="zh-CN" sz="1000"/>
              <a:t>1954</a:t>
            </a:r>
            <a:r>
              <a:rPr lang="zh-CN" altLang="zh-CN" sz="1000"/>
              <a:t>—</a:t>
            </a:r>
            <a:r>
              <a:rPr lang="en-US" altLang="zh-CN" sz="1000"/>
              <a:t>1966</a:t>
            </a:r>
            <a:r>
              <a:rPr lang="zh-CN" altLang="zh-CN" sz="1000"/>
              <a:t>年间写给孩子傅聪、傅敏等的家信摘编，该书是一本优秀的青年思想修养读物，是素质教育的经典范本，是充满着父爱的教子名篇。他们苦心孤诣、呕心沥血地培养的两个孩子（傅聪—著名钢琴大师、傅敏—英语特级教师）是他们先做人、后成“家”，独立思考，因材施教等教育思想的成功体现，因此傅雷夫妇也成为是中国父母的典范。</a:t>
            </a:r>
          </a:p>
          <a:p>
            <a:r>
              <a:rPr lang="zh-CN" altLang="zh-CN" sz="1000" b="1"/>
              <a:t>作者介绍</a:t>
            </a:r>
            <a:r>
              <a:rPr lang="zh-CN" altLang="zh-CN" sz="1000"/>
              <a:t>傅雷，字怒安，号怒庵。翻译家，文艺评论家，傅雷翻译的作品，共</a:t>
            </a:r>
            <a:r>
              <a:rPr lang="en-US" altLang="zh-CN" sz="1000"/>
              <a:t>30</a:t>
            </a:r>
            <a:r>
              <a:rPr lang="zh-CN" altLang="zh-CN" sz="1000"/>
              <a:t>余种，主要为法国文学作品。其中巴尔扎克占</a:t>
            </a:r>
            <a:r>
              <a:rPr lang="en-US" altLang="zh-CN" sz="1000"/>
              <a:t>15</a:t>
            </a:r>
            <a:r>
              <a:rPr lang="zh-CN" altLang="zh-CN" sz="1000"/>
              <a:t>种：有《高老头》《亚尔培·萨伐龙》《欧也妮·葛朗台》《贝姨》《邦斯舅舅》《夏倍上校》《奥诺丽纳》《禁治产》《于絮尔·弥罗埃》《赛查·皮罗多盛衰记》《搅水女人》《都尔的本堂神父》《比哀兰德》《幻灭》《猫儿打球记》（译文在“文化大革命”期间被抄）。罗曼·罗兰</a:t>
            </a:r>
            <a:r>
              <a:rPr lang="en-US" altLang="zh-CN" sz="1000"/>
              <a:t>4</a:t>
            </a:r>
            <a:r>
              <a:rPr lang="zh-CN" altLang="zh-CN" sz="1000"/>
              <a:t>种：即《约翰·克利斯朵夫》及三名人传《贝多芬传》《米开朗琪罗传》《托尔斯泰传》。服尔德（现通译伏尔泰）</a:t>
            </a:r>
            <a:r>
              <a:rPr lang="en-US" altLang="zh-CN" sz="1000"/>
              <a:t>4</a:t>
            </a:r>
            <a:r>
              <a:rPr lang="zh-CN" altLang="zh-CN" sz="1000"/>
              <a:t>种：《老实人》《天真汉》《如此世界》《查第格》。梅里美</a:t>
            </a:r>
            <a:r>
              <a:rPr lang="en-US" altLang="zh-CN" sz="1000"/>
              <a:t>2</a:t>
            </a:r>
            <a:r>
              <a:rPr lang="zh-CN" altLang="zh-CN" sz="1000"/>
              <a:t>种：《嘉尔曼》《高龙巴》。莫罗阿</a:t>
            </a:r>
            <a:r>
              <a:rPr lang="en-US" altLang="zh-CN" sz="1000"/>
              <a:t>3</a:t>
            </a:r>
            <a:r>
              <a:rPr lang="zh-CN" altLang="zh-CN" sz="1000"/>
              <a:t>种：《服尔德传》《人生五大问题》《恋爱与牺牲》。此外还译有苏卜的《夏洛外传》，杜哈曼的《文明》，丹纳的《艺术哲学》，英国罗素的《幸福之路》和牛顿的《英国绘画》等书。</a:t>
            </a:r>
          </a:p>
          <a:p>
            <a:r>
              <a:rPr lang="zh-CN" altLang="zh-CN" sz="1000" b="1"/>
              <a:t>人物特点傅雷：</a:t>
            </a:r>
            <a:r>
              <a:rPr lang="zh-CN" altLang="zh-CN" sz="1000"/>
              <a:t>严谨、认真、一丝不苟</a:t>
            </a:r>
            <a:r>
              <a:rPr lang="en-US" altLang="zh-CN" sz="1000"/>
              <a:t>,</a:t>
            </a:r>
            <a:r>
              <a:rPr lang="zh-CN" altLang="zh-CN" sz="1000"/>
              <a:t>对亲人无私的热爱</a:t>
            </a:r>
            <a:r>
              <a:rPr lang="en-US" altLang="zh-CN" sz="1000"/>
              <a:t>,</a:t>
            </a:r>
            <a:r>
              <a:rPr lang="zh-CN" altLang="zh-CN" sz="1000"/>
              <a:t>有良知，为人坦荡，禀性刚毅</a:t>
            </a:r>
          </a:p>
          <a:p>
            <a:r>
              <a:rPr lang="zh-CN" altLang="zh-CN" sz="1000" b="1"/>
              <a:t>傅雷夫人：</a:t>
            </a:r>
            <a:r>
              <a:rPr lang="zh-CN" altLang="zh-CN" sz="1000"/>
              <a:t>因材施教，教育思想非常成功</a:t>
            </a:r>
          </a:p>
          <a:p>
            <a:r>
              <a:rPr lang="zh-CN" altLang="zh-CN" sz="1000" b="1"/>
              <a:t>傅聪：</a:t>
            </a:r>
            <a:r>
              <a:rPr lang="zh-CN" altLang="zh-CN" sz="1000"/>
              <a:t>刻苦用功，先做人、后成“家”，生活有条有理，严谨，热爱音乐</a:t>
            </a:r>
          </a:p>
          <a:p>
            <a:r>
              <a:rPr lang="zh-CN" altLang="zh-CN" sz="1000" b="1"/>
              <a:t>傅敏：</a:t>
            </a:r>
            <a:r>
              <a:rPr lang="zh-CN" altLang="zh-CN" sz="1000"/>
              <a:t>正直，善良，勤勤恳恳</a:t>
            </a:r>
          </a:p>
          <a:p>
            <a:r>
              <a:rPr lang="zh-CN" altLang="zh-CN" sz="1000" b="1"/>
              <a:t>主要内容</a:t>
            </a:r>
            <a:r>
              <a:rPr lang="zh-CN" altLang="zh-CN" sz="1000"/>
              <a:t>《傅雷家书》是将我国著名文学翻译家、文艺评论家傅雷写给儿子的书信编纂而成的一本集子，摘编了傅雷先生</a:t>
            </a:r>
            <a:r>
              <a:rPr lang="en-US" altLang="zh-CN" sz="1000"/>
              <a:t>1954</a:t>
            </a:r>
            <a:r>
              <a:rPr lang="zh-CN" altLang="zh-CN" sz="1000"/>
              <a:t>年至</a:t>
            </a:r>
            <a:r>
              <a:rPr lang="en-US" altLang="zh-CN" sz="1000"/>
              <a:t>1966</a:t>
            </a:r>
            <a:r>
              <a:rPr lang="zh-CN" altLang="zh-CN" sz="1000"/>
              <a:t>年</a:t>
            </a:r>
            <a:r>
              <a:rPr lang="en-US" altLang="zh-CN" sz="1000"/>
              <a:t>5</a:t>
            </a:r>
            <a:r>
              <a:rPr lang="zh-CN" altLang="zh-CN" sz="1000"/>
              <a:t>月的</a:t>
            </a:r>
            <a:r>
              <a:rPr lang="en-US" altLang="zh-CN" sz="1000"/>
              <a:t>186</a:t>
            </a:r>
            <a:r>
              <a:rPr lang="zh-CN" altLang="zh-CN" sz="1000"/>
              <a:t>封信长达七千多字。字里行间，充满了父亲对儿子的挚爱、期望，以及对国家和世界的高尚情感。</a:t>
            </a:r>
          </a:p>
          <a:p>
            <a:r>
              <a:rPr lang="zh-CN" altLang="zh-CN" sz="1000" b="1"/>
              <a:t>傅雷说，他给儿子写的信有好几种作用：</a:t>
            </a:r>
            <a:r>
              <a:rPr lang="zh-CN" altLang="zh-CN" sz="1000"/>
              <a:t>一、讨论艺术；二、激发青年人的感想；三、训练傅聪的文笔和思想；</a:t>
            </a:r>
          </a:p>
          <a:p>
            <a:r>
              <a:rPr lang="en-US" altLang="zh-CN" sz="1000"/>
              <a:t> </a:t>
            </a:r>
            <a:endParaRPr lang="zh-CN" altLang="zh-CN" sz="1000"/>
          </a:p>
          <a:p>
            <a:r>
              <a:rPr lang="zh-CN" altLang="zh-CN" sz="1000"/>
              <a:t>做一面忠实的“镜子”。信中的内容，除了生活琐事之外，更多的是谈论艺术与人生，灌输一个艺术家应有的高尚情操，让儿子知道“国家的荣辱、艺术的尊严”，做一个“德才俱备，人格卓越的艺术家”。</a:t>
            </a:r>
          </a:p>
          <a:p>
            <a:r>
              <a:rPr lang="zh-CN" altLang="zh-CN" sz="1000" b="1"/>
              <a:t>阅读感受</a:t>
            </a:r>
            <a:r>
              <a:rPr lang="zh-CN" altLang="zh-CN" sz="1000"/>
              <a:t>《傅雷家书》是一本“充满着父爱的苦心孤诣、呕心沥血的教子篇”；也是“最好的艺术学徒修养读物”；更是既平凡又典型的近代中国知识分子的深刻写照。这些家书凝聚着傅雷对祖国、对儿子深厚的爱，是父子的真情流露，再加上傅雷深厚的文字功底和艺术修养，这些文字生动优美，读起来感人至深。读者能从中学到不少做人的道理，提高自己的修养。</a:t>
            </a:r>
          </a:p>
          <a:p>
            <a:r>
              <a:rPr lang="zh-CN" altLang="zh-CN" sz="1000" b="1"/>
              <a:t>书中名言</a:t>
            </a:r>
            <a:r>
              <a:rPr lang="zh-CN" altLang="zh-CN" sz="1000"/>
              <a:t>①辛酸的眼泪是培养你心灵的酒浆。②得失成败尽量置之度外，只求竭尽所能，无愧于心。③自己责备自己而没有行动表现，我是最不赞成的。④永远保持赤子之心，到老你也不会落伍。一句话书评：苦心孤诣的教子篇</a:t>
            </a:r>
          </a:p>
          <a:p>
            <a:r>
              <a:rPr lang="zh-CN" altLang="zh-CN" sz="1000"/>
              <a:t>书信，最长的一封</a:t>
            </a:r>
            <a:r>
              <a:rPr lang="zh-CN" altLang="en-US" sz="1000"/>
              <a:t>。</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钢铁是怎样炼成的</a:t>
            </a:r>
          </a:p>
        </p:txBody>
      </p:sp>
      <p:sp>
        <p:nvSpPr>
          <p:cNvPr id="3" name="内容占位符 2"/>
          <p:cNvSpPr>
            <a:spLocks noGrp="1"/>
          </p:cNvSpPr>
          <p:nvPr>
            <p:ph idx="1"/>
          </p:nvPr>
        </p:nvSpPr>
        <p:spPr/>
        <p:txBody>
          <a:bodyPr>
            <a:normAutofit/>
          </a:bodyPr>
          <a:lstStyle/>
          <a:p>
            <a:r>
              <a:rPr lang="zh-CN" altLang="zh-CN" sz="1000" b="1"/>
              <a:t>主要内容</a:t>
            </a:r>
            <a:r>
              <a:rPr lang="zh-CN" altLang="zh-CN" sz="1000"/>
              <a:t>保尔·柯察金，出生于贫困的铁路工人家庭，早年丧父，凭母亲替人洗衣做饭维持生计。他因痛恨神父平时瞧不起他，往神父家的复活节蛋糕上撒烟灰而被学校开除。</a:t>
            </a:r>
            <a:r>
              <a:rPr lang="en-US" altLang="zh-CN" sz="1000"/>
              <a:t>12</a:t>
            </a:r>
            <a:r>
              <a:rPr lang="zh-CN" altLang="zh-CN" sz="1000"/>
              <a:t>岁时，母亲把他送到车站食堂当杂役，在那儿他受尽了凌辱，所以他憎恨那些欺压穷人的店老板，厌恶那些花天酒地的有钱人。</a:t>
            </a:r>
          </a:p>
          <a:p>
            <a:r>
              <a:rPr lang="en-US" altLang="zh-CN" sz="1000"/>
              <a:t> </a:t>
            </a:r>
            <a:r>
              <a:rPr lang="zh-CN" altLang="zh-CN" sz="1000"/>
              <a:t>“十月革命“爆发后，帝国主义和反动派妄图扼杀新生的苏维埃政权。保尔的家乡乌克兰谢佩托夫卡镇也经历了外国武装干涉和内战的岁月。红军解放了谢佩托夫卡镇，但很快就撤走了。只留下老布什维克朱赫来在镇上做地下工作。朱赫来很友好，教保尔学会了英式拳击，还培养了保尔朴素的革命热情。一次，因为解救朱赫来，保尔自己被关进了监狱。而后敌人因疏忽把他错放了，保尔怕重新落入魔掌，不敢回家，遂不由自主地来到了冬妮娅的花园门前，纵身跳进了花园。由于上次钓鱼时，保尔解救过冬妮娅，加上她又喜欢他“热情和倔强“的性格，他的到来让她很高兴。保尔也觉得冬妮娅跟别的富家女孩不一样，他们都感受到了朦胧的爱情。为了避难，他答应了冬妮娅的请求，住了下来。几天后，冬妮娅找到了保尔的哥哥阿尔焦姆，他把弟弟柯察金送到喀查丁参加了红军。</a:t>
            </a:r>
          </a:p>
          <a:p>
            <a:r>
              <a:rPr lang="zh-CN" altLang="zh-CN" sz="1000"/>
              <a:t>保尔参军后当过侦察兵，后来又当了骑兵。他在战场上是个敢于冲锋陷阵的战士而且还是一名优秀的政治宣传员。他特别喜欢读《牛虻》、《斯巴达克斯》等作品，经常给战友们朗读或讲故事。在一次激战中，他的头部受了重伤，但他用顽强的毅力战胜了死神。他的身体状况使他不能再回前线，于是他立即投入了恢复和建设国家的工作。他做团的工作、肃反工作，并忘我地投入到艰苦的体力劳动中去。特别是修建铁路的工作尤为艰苦；秋雨、泥泞、大雪、冻土，大家缺吃少穿，露天住宿，而且还有武装匪徒的袭扰和疾病的威胁。一次参加工友同志的聚会，保尔因带着穿着漂亮整洁的冬妮娅同去，遭到了工友们的讥讽和嘲笑。保尔意识到冬妮娅和自己不是—个阶级，希望她能和自己站在同一战线上，但却被她回绝了，两个人的感情不得不产生分裂，从此保尔便离开了冬妮娅。等到在修筑铁路时又见到她的时候，她已和一个有钱的工程师结了婚。</a:t>
            </a:r>
          </a:p>
          <a:p>
            <a:r>
              <a:rPr lang="zh-CN" altLang="zh-CN" sz="1000"/>
              <a:t>保尔在铁路工厂任团委书记时，与团委委员丽达在工作上经常接触，可是保尔以“牛虻“精神抵制自己对丽达产生的感情，后来他又错把丽达的哥哥当成了她的恋人，最后下定决心断绝了他们的感情，因而失去了与她相爱的机会。在筑路工作要结束时，保尔得了伤寒并引发了肺炎，组织上不得不把保尔送回家乡去休养。半路上误传出保尔已经死去的消息，但保尔第四次战胜死亡回到了人间。病愈后，他又回到了工作岗位，并且入了党。由于种种伤病及忘我的工作和劳动，保尔的体质越来越坏，丧失了工作能力，党组织不得不解除他的工作，让他长期住院治疗。</a:t>
            </a:r>
          </a:p>
          <a:p>
            <a:r>
              <a:rPr lang="zh-CN" altLang="zh-CN" sz="1000"/>
              <a:t>在海滨疗养时，他偶然认识了女民工达雅并相爱。保尔一边不断地帮助达雅进步，一边开始顽强地学习，增强写作的本领。</a:t>
            </a:r>
            <a:r>
              <a:rPr lang="en-US" altLang="zh-CN" sz="1000"/>
              <a:t>1927</a:t>
            </a:r>
            <a:r>
              <a:rPr lang="zh-CN" altLang="zh-CN" sz="1000"/>
              <a:t>年，保尔已全身瘫痪，接着又双目失明，肆虐的病魔终于把这个充满战斗激情的战士束缚在床榻上了。保尔也曾一度产生过自杀的念头，但他很快从低谷中走了出来。这个全身瘫痪、双目失明并且没有丝毫写作经验的人，开始了他充满英雄主义的事业——文学创作。保尔忍受着肉体和精神上的巨大痛苦，先是用硬纸板做成框子写。</a:t>
            </a:r>
            <a:r>
              <a:rPr lang="en-US" altLang="zh-CN" sz="1000"/>
              <a:t>6</a:t>
            </a:r>
            <a:r>
              <a:rPr lang="zh-CN" altLang="zh-CN" sz="1000"/>
              <a:t>个月后，写成的手稿在朋友寄回来时丢失了，保尔一度灰心丧气。后来，他振作了起来，自己口述，请人代录。在母亲和妻子的帮助下，他用生命写成的小说《暴风雨所诞生的》终于出版了。生活的铁环已被彻底粉碎，保尔拿起新的武器，开始了新的生活。</a:t>
            </a:r>
          </a:p>
          <a:p>
            <a:endParaRPr lang="zh-CN" altLang="en-US" sz="100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解题技巧</a:t>
            </a:r>
          </a:p>
        </p:txBody>
      </p:sp>
      <p:sp>
        <p:nvSpPr>
          <p:cNvPr id="3" name="内容占位符 2"/>
          <p:cNvSpPr>
            <a:spLocks noGrp="1"/>
          </p:cNvSpPr>
          <p:nvPr>
            <p:ph idx="1"/>
          </p:nvPr>
        </p:nvSpPr>
        <p:spPr/>
        <p:txBody>
          <a:bodyPr>
            <a:normAutofit fontScale="85000" lnSpcReduction="20000"/>
          </a:bodyPr>
          <a:lstStyle/>
          <a:p>
            <a:r>
              <a:rPr lang="zh-CN" altLang="en-US"/>
              <a:t>（反向判断）</a:t>
            </a:r>
            <a:r>
              <a:rPr lang="zh-CN" altLang="zh-CN"/>
              <a:t>先看清题干要求，如果是求正，就排除错项</a:t>
            </a:r>
            <a:r>
              <a:rPr lang="en-US" altLang="zh-CN"/>
              <a:t>;</a:t>
            </a:r>
            <a:r>
              <a:rPr lang="zh-CN" altLang="zh-CN"/>
              <a:t>如果是求误，就排除正项。求同求异类题亦然。</a:t>
            </a:r>
          </a:p>
          <a:p>
            <a:r>
              <a:rPr lang="zh-CN" altLang="zh-CN"/>
              <a:t>　例如：选出隔音符号用得不全对的一项</a:t>
            </a:r>
          </a:p>
          <a:p>
            <a:r>
              <a:rPr lang="zh-CN" altLang="zh-CN"/>
              <a:t>　</a:t>
            </a:r>
            <a:r>
              <a:rPr lang="en-US" altLang="zh-CN"/>
              <a:t>A.</a:t>
            </a:r>
            <a:r>
              <a:rPr lang="zh-CN" altLang="zh-CN"/>
              <a:t>蚕蛾</a:t>
            </a:r>
            <a:r>
              <a:rPr lang="zh-CN" altLang="en-US"/>
              <a:t>（</a:t>
            </a:r>
            <a:r>
              <a:rPr lang="en-US" altLang="zh-CN"/>
              <a:t>cán</a:t>
            </a:r>
            <a:r>
              <a:rPr lang="zh-CN" altLang="en-US"/>
              <a:t> </a:t>
            </a:r>
            <a:r>
              <a:rPr lang="en-US" altLang="zh-CN"/>
              <a:t>é</a:t>
            </a:r>
            <a:r>
              <a:rPr lang="zh-CN" altLang="en-US"/>
              <a:t>）     </a:t>
            </a:r>
            <a:r>
              <a:rPr lang="zh-CN" altLang="zh-CN"/>
              <a:t>惨案</a:t>
            </a:r>
            <a:r>
              <a:rPr lang="zh-CN" altLang="en-US"/>
              <a:t>（</a:t>
            </a:r>
            <a:r>
              <a:rPr lang="en-US" altLang="zh-CN"/>
              <a:t>cǎn àn</a:t>
            </a:r>
            <a:r>
              <a:rPr lang="zh-CN" altLang="en-US"/>
              <a:t>）</a:t>
            </a:r>
            <a:endParaRPr lang="zh-CN" altLang="zh-CN"/>
          </a:p>
          <a:p>
            <a:r>
              <a:rPr lang="zh-CN" altLang="zh-CN"/>
              <a:t>　</a:t>
            </a:r>
            <a:r>
              <a:rPr lang="en-US" altLang="zh-CN"/>
              <a:t>B.</a:t>
            </a:r>
            <a:r>
              <a:rPr lang="zh-CN" altLang="zh-CN"/>
              <a:t>悲哀</a:t>
            </a:r>
            <a:r>
              <a:rPr lang="zh-CN" altLang="en-US"/>
              <a:t>（</a:t>
            </a:r>
            <a:r>
              <a:rPr lang="en-US" altLang="zh-CN"/>
              <a:t>bēi āi</a:t>
            </a:r>
            <a:r>
              <a:rPr lang="zh-CN" altLang="en-US"/>
              <a:t>）    </a:t>
            </a:r>
            <a:r>
              <a:rPr lang="zh-CN" altLang="zh-CN"/>
              <a:t>甘美</a:t>
            </a:r>
            <a:r>
              <a:rPr lang="zh-CN" altLang="en-US"/>
              <a:t>（</a:t>
            </a:r>
            <a:r>
              <a:rPr lang="en-US" altLang="zh-CN"/>
              <a:t>gān měi</a:t>
            </a:r>
            <a:r>
              <a:rPr lang="zh-CN" altLang="en-US"/>
              <a:t>）</a:t>
            </a:r>
            <a:endParaRPr lang="zh-CN" altLang="zh-CN"/>
          </a:p>
          <a:p>
            <a:r>
              <a:rPr lang="zh-CN" altLang="zh-CN"/>
              <a:t>　</a:t>
            </a:r>
            <a:r>
              <a:rPr lang="en-US" altLang="zh-CN"/>
              <a:t>C.</a:t>
            </a:r>
            <a:r>
              <a:rPr lang="zh-CN" altLang="zh-CN"/>
              <a:t>气昂昂</a:t>
            </a:r>
            <a:r>
              <a:rPr lang="zh-CN" altLang="en-US"/>
              <a:t>（</a:t>
            </a:r>
            <a:r>
              <a:rPr lang="en-US" altLang="zh-CN"/>
              <a:t>qì áng áng</a:t>
            </a:r>
            <a:r>
              <a:rPr lang="zh-CN" altLang="en-US"/>
              <a:t>） </a:t>
            </a:r>
            <a:r>
              <a:rPr lang="zh-CN" altLang="zh-CN"/>
              <a:t>海鸥</a:t>
            </a:r>
            <a:r>
              <a:rPr lang="en-US" altLang="zh-CN"/>
              <a:t>(hǎi'oū)</a:t>
            </a:r>
            <a:endParaRPr lang="zh-CN" altLang="zh-CN"/>
          </a:p>
          <a:p>
            <a:r>
              <a:rPr lang="zh-CN" altLang="zh-CN"/>
              <a:t>　</a:t>
            </a:r>
            <a:r>
              <a:rPr lang="en-US" altLang="zh-CN"/>
              <a:t>D.</a:t>
            </a:r>
            <a:r>
              <a:rPr lang="zh-CN" altLang="zh-CN"/>
              <a:t>恩爱</a:t>
            </a:r>
            <a:r>
              <a:rPr lang="en-US" altLang="zh-CN"/>
              <a:t>(ēn ài)   </a:t>
            </a:r>
            <a:r>
              <a:rPr lang="zh-CN" altLang="zh-CN"/>
              <a:t>名额</a:t>
            </a:r>
            <a:r>
              <a:rPr lang="en-US" altLang="zh-CN"/>
              <a:t>(míng é)</a:t>
            </a:r>
            <a:endParaRPr lang="zh-CN" altLang="zh-CN"/>
          </a:p>
          <a:p>
            <a:r>
              <a:rPr lang="zh-CN" altLang="zh-CN"/>
              <a:t>　　此题求误。</a:t>
            </a:r>
            <a:r>
              <a:rPr lang="en-US" altLang="zh-CN"/>
              <a:t>A</a:t>
            </a:r>
            <a:r>
              <a:rPr lang="zh-CN" altLang="zh-CN"/>
              <a:t>、</a:t>
            </a:r>
            <a:r>
              <a:rPr lang="en-US" altLang="zh-CN"/>
              <a:t>C</a:t>
            </a:r>
            <a:r>
              <a:rPr lang="zh-CN" altLang="zh-CN"/>
              <a:t>、</a:t>
            </a:r>
            <a:r>
              <a:rPr lang="en-US" altLang="zh-CN"/>
              <a:t>D</a:t>
            </a:r>
            <a:r>
              <a:rPr lang="zh-CN" altLang="zh-CN"/>
              <a:t>各项连在其他音节后面的音节，都是以</a:t>
            </a:r>
            <a:r>
              <a:rPr lang="en-US" altLang="zh-CN"/>
              <a:t>ɑ</a:t>
            </a:r>
            <a:r>
              <a:rPr lang="zh-CN" altLang="zh-CN"/>
              <a:t>或</a:t>
            </a:r>
            <a:r>
              <a:rPr lang="en-US" altLang="zh-CN"/>
              <a:t>o</a:t>
            </a:r>
            <a:r>
              <a:rPr lang="zh-CN" altLang="zh-CN"/>
              <a:t>或</a:t>
            </a:r>
            <a:r>
              <a:rPr lang="en-US" altLang="zh-CN"/>
              <a:t>e</a:t>
            </a:r>
            <a:r>
              <a:rPr lang="zh-CN" altLang="zh-CN"/>
              <a:t>开头的，易与前面的音节分不开，所以，隔音符号是正确的，应排除</a:t>
            </a:r>
            <a:r>
              <a:rPr lang="en-US" altLang="zh-CN"/>
              <a:t>;</a:t>
            </a:r>
            <a:r>
              <a:rPr lang="zh-CN" altLang="zh-CN"/>
              <a:t>然后仔细审查</a:t>
            </a:r>
            <a:r>
              <a:rPr lang="en-US" altLang="zh-CN"/>
              <a:t>B</a:t>
            </a:r>
            <a:r>
              <a:rPr lang="zh-CN" altLang="zh-CN"/>
              <a:t>项，就会发现</a:t>
            </a:r>
            <a:r>
              <a:rPr lang="en-US" altLang="zh-CN"/>
              <a:t>“</a:t>
            </a:r>
            <a:r>
              <a:rPr lang="zh-CN" altLang="zh-CN"/>
              <a:t>甘美</a:t>
            </a:r>
            <a:r>
              <a:rPr lang="en-US" altLang="zh-CN"/>
              <a:t>”</a:t>
            </a:r>
            <a:r>
              <a:rPr lang="zh-CN" altLang="zh-CN"/>
              <a:t>的</a:t>
            </a:r>
            <a:r>
              <a:rPr lang="en-US" altLang="zh-CN"/>
              <a:t>“</a:t>
            </a:r>
            <a:r>
              <a:rPr lang="zh-CN" altLang="zh-CN"/>
              <a:t>美</a:t>
            </a:r>
            <a:r>
              <a:rPr lang="en-US" altLang="zh-CN"/>
              <a:t>”</a:t>
            </a:r>
            <a:r>
              <a:rPr lang="zh-CN" altLang="zh-CN"/>
              <a:t>是以</a:t>
            </a:r>
            <a:r>
              <a:rPr lang="en-US" altLang="zh-CN"/>
              <a:t>m</a:t>
            </a:r>
            <a:r>
              <a:rPr lang="zh-CN" altLang="zh-CN"/>
              <a:t>开头的，它不能与前面音节的最后一个字母相拼，音节界限不会混淆。因此，用隔音号是多余的，可见答案是</a:t>
            </a:r>
            <a:r>
              <a:rPr lang="en-US" altLang="zh-CN"/>
              <a:t>B.</a:t>
            </a:r>
            <a:endParaRPr lang="zh-CN" altLang="zh-CN"/>
          </a:p>
          <a:p>
            <a:r>
              <a:rPr lang="zh-CN" altLang="zh-CN"/>
              <a:t>　　</a:t>
            </a:r>
            <a:r>
              <a:rPr lang="en-US" altLang="zh-CN"/>
              <a:t> </a:t>
            </a:r>
            <a:r>
              <a:rPr lang="zh-CN" altLang="zh-CN"/>
              <a:t>不过，应该指出的是，在目前中考中，单独考查语音的题已不多见，代之以全面考查灵活掌握拼写规则的题，而更多的是与汉字的书写、意义等一起考查。</a:t>
            </a:r>
            <a:endParaRPr lang="zh-CN" altLang="en-US"/>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钢铁是怎样炼成的</a:t>
            </a:r>
          </a:p>
        </p:txBody>
      </p:sp>
      <p:sp>
        <p:nvSpPr>
          <p:cNvPr id="3" name="内容占位符 2"/>
          <p:cNvSpPr>
            <a:spLocks noGrp="1"/>
          </p:cNvSpPr>
          <p:nvPr>
            <p:ph idx="1"/>
          </p:nvPr>
        </p:nvSpPr>
        <p:spPr/>
        <p:txBody>
          <a:bodyPr>
            <a:normAutofit/>
          </a:bodyPr>
          <a:lstStyle/>
          <a:p>
            <a:r>
              <a:rPr lang="zh-CN" altLang="zh-CN" sz="1000" b="1"/>
              <a:t>作者介绍</a:t>
            </a:r>
            <a:r>
              <a:rPr lang="zh-CN" altLang="zh-CN" sz="1000"/>
              <a:t>尼古拉·阿耶克塞耶维奇·奥斯特洛夫斯基（</a:t>
            </a:r>
            <a:r>
              <a:rPr lang="en-US" altLang="zh-CN" sz="1000"/>
              <a:t>1904</a:t>
            </a:r>
            <a:r>
              <a:rPr lang="zh-CN" altLang="zh-CN" sz="1000"/>
              <a:t>—</a:t>
            </a:r>
            <a:r>
              <a:rPr lang="en-US" altLang="zh-CN" sz="1000"/>
              <a:t>1936</a:t>
            </a:r>
            <a:r>
              <a:rPr lang="zh-CN" altLang="zh-CN" sz="1000"/>
              <a:t>），苏联无产阶级革命作家，出生于乌克兰一个普通工人家庭，</a:t>
            </a:r>
            <a:r>
              <a:rPr lang="en-US" altLang="zh-CN" sz="1000"/>
              <a:t>12</a:t>
            </a:r>
            <a:r>
              <a:rPr lang="zh-CN" altLang="zh-CN" sz="1000"/>
              <a:t>岁开始劳动生涯，</a:t>
            </a:r>
            <a:r>
              <a:rPr lang="en-US" altLang="zh-CN" sz="1000"/>
              <a:t>15</a:t>
            </a:r>
            <a:r>
              <a:rPr lang="zh-CN" altLang="zh-CN" sz="1000"/>
              <a:t>岁加入共青团，参加过保卫苏维埃政权的国内战争。</a:t>
            </a:r>
            <a:r>
              <a:rPr lang="en-US" altLang="zh-CN" sz="1000"/>
              <a:t>1920</a:t>
            </a:r>
            <a:r>
              <a:rPr lang="zh-CN" altLang="zh-CN" sz="1000"/>
              <a:t>年因伤重转业，投入到经济建设的潮流之中，先后负责过团与党的下、中层领导工作，是苏维埃“优秀的共产主义战士“。在伤病复发导致身体瘫痪、双目失明后，他走上了文学创作的道路，</a:t>
            </a:r>
            <a:r>
              <a:rPr lang="en-US" altLang="zh-CN" sz="1000"/>
              <a:t>1935</a:t>
            </a:r>
            <a:r>
              <a:rPr lang="zh-CN" altLang="zh-CN" sz="1000"/>
              <a:t>年获得国家最高荣誉——列宁勋章；</a:t>
            </a:r>
            <a:r>
              <a:rPr lang="en-US" altLang="zh-CN" sz="1000"/>
              <a:t>1936</a:t>
            </a:r>
            <a:r>
              <a:rPr lang="zh-CN" altLang="zh-CN" sz="1000"/>
              <a:t>年逝世。一生著述不多，其中最著名的作品为《钢铁是怎样炼成的》。</a:t>
            </a:r>
          </a:p>
          <a:p>
            <a:r>
              <a:rPr lang="zh-CN" altLang="zh-CN" sz="1000" b="1"/>
              <a:t>主要人物保尔·柯察金</a:t>
            </a:r>
            <a:r>
              <a:rPr lang="zh-CN" altLang="zh-CN" sz="1000"/>
              <a:t>出生于贫困的乌克兰铁路工人家庭，早年丧父，十分贫苦。全凭母亲替人洗衣做饭维持生计，直到哥哥工作之后，才有所改善。后到省肃反委员会工作。妻子是达雅·柯察金娜，第三个恋人。</a:t>
            </a:r>
          </a:p>
          <a:p>
            <a:r>
              <a:rPr lang="zh-CN" altLang="zh-CN" sz="1000" b="1"/>
              <a:t>保尔性格：</a:t>
            </a:r>
            <a:r>
              <a:rPr lang="zh-CN" altLang="zh-CN" sz="1000"/>
              <a:t>顽强、执着、刻苦、奋进、勇敢、奉献、宽容、诚实、坚强、不为命运所屈服。</a:t>
            </a:r>
          </a:p>
          <a:p>
            <a:r>
              <a:rPr lang="zh-CN" altLang="zh-CN" sz="1000" b="1"/>
              <a:t>保尔精神：</a:t>
            </a:r>
            <a:r>
              <a:rPr lang="zh-CN" altLang="zh-CN" sz="1000"/>
              <a:t>自我牺牲的精神，顽强坚韧的意志，坚定不移的信念，热爱读书的精神。</a:t>
            </a:r>
          </a:p>
          <a:p>
            <a:r>
              <a:rPr lang="zh-CN" altLang="zh-CN" sz="1000" b="1"/>
              <a:t>冬妮娅</a:t>
            </a:r>
            <a:r>
              <a:rPr lang="zh-CN" altLang="zh-CN" sz="1000"/>
              <a:t>保尔初恋对象，是一个林务官的女儿；纯洁善良，美丽动人。她曾把《牛虻》这部小说介绍给保尔看。这部书启发了他的思想。冬妮娅是在偶然的相遇里认识保尔·柯察金的，由于他的倔强和热情，她不自觉地喜欢他，但由于阶级出身的关系，她没有和当时许多的青年一样去参加保卫苏维埃政权的伟大斗争，保尔因此放弃了他们的感情。</a:t>
            </a:r>
          </a:p>
          <a:p>
            <a:r>
              <a:rPr lang="zh-CN" altLang="zh-CN" sz="1000" b="1"/>
              <a:t>朱赫来</a:t>
            </a:r>
            <a:r>
              <a:rPr lang="zh-CN" altLang="zh-CN" sz="1000"/>
              <a:t>共产党员，一个坚强的红军战士，善于领导和组织群众，他在革命斗争中很好地团结了广大的工人和教育了无数的青年，保尔就是深受他的教育和培养而成长起来的。</a:t>
            </a:r>
          </a:p>
          <a:p>
            <a:r>
              <a:rPr lang="zh-CN" altLang="zh-CN" sz="1000" b="1"/>
              <a:t>阿尔焦姆</a:t>
            </a:r>
            <a:r>
              <a:rPr lang="zh-CN" altLang="zh-CN" sz="1000"/>
              <a:t>是保尔的哥哥，一个火车司机，钳工，市苏维埃主席。他具有工人阶级的高贵品质，和敌人进行了不懈的斗争，他是朱赫来最好的助手。</a:t>
            </a:r>
          </a:p>
          <a:p>
            <a:r>
              <a:rPr lang="zh-CN" altLang="zh-CN" sz="1000" b="1"/>
              <a:t>丽达</a:t>
            </a:r>
            <a:r>
              <a:rPr lang="zh-CN" altLang="zh-CN" sz="1000"/>
              <a:t>一个优秀的共产党员，是保尔深爱的对象；漂亮、机智，打扮简单而干练，心地善良而坚定。她酷爱工作，善于出谋划策，能够积极应对突发事件，不让私人的感情影响工作大局。她爱憎分明，热爱自己所信仰的共产主义，与保尔志同道合，配合默契。</a:t>
            </a:r>
          </a:p>
          <a:p>
            <a:endParaRPr lang="zh-CN" altLang="en-US" sz="1000"/>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艾青诗选</a:t>
            </a:r>
          </a:p>
        </p:txBody>
      </p:sp>
      <p:sp>
        <p:nvSpPr>
          <p:cNvPr id="3" name="内容占位符 2"/>
          <p:cNvSpPr>
            <a:spLocks noGrp="1"/>
          </p:cNvSpPr>
          <p:nvPr>
            <p:ph idx="1"/>
          </p:nvPr>
        </p:nvSpPr>
        <p:spPr/>
        <p:txBody>
          <a:bodyPr>
            <a:normAutofit/>
          </a:bodyPr>
          <a:lstStyle/>
          <a:p>
            <a:r>
              <a:rPr lang="zh-CN" altLang="zh-CN" sz="1200" b="1"/>
              <a:t>作者简介</a:t>
            </a:r>
            <a:r>
              <a:rPr lang="zh-CN" altLang="zh-CN" sz="1200"/>
              <a:t>（</a:t>
            </a:r>
            <a:r>
              <a:rPr lang="en-US" altLang="zh-CN" sz="1200"/>
              <a:t>1910</a:t>
            </a:r>
            <a:r>
              <a:rPr lang="zh-CN" altLang="zh-CN" sz="1200"/>
              <a:t>年</a:t>
            </a:r>
            <a:r>
              <a:rPr lang="en-US" altLang="zh-CN" sz="1200"/>
              <a:t>03</a:t>
            </a:r>
            <a:r>
              <a:rPr lang="zh-CN" altLang="zh-CN" sz="1200"/>
              <a:t>月</a:t>
            </a:r>
            <a:r>
              <a:rPr lang="en-US" altLang="zh-CN" sz="1200"/>
              <a:t>27</a:t>
            </a:r>
            <a:r>
              <a:rPr lang="zh-CN" altLang="zh-CN" sz="1200"/>
              <a:t>日—</a:t>
            </a:r>
            <a:r>
              <a:rPr lang="en-US" altLang="zh-CN" sz="1200"/>
              <a:t>1996</a:t>
            </a:r>
            <a:r>
              <a:rPr lang="zh-CN" altLang="zh-CN" sz="1200"/>
              <a:t>年</a:t>
            </a:r>
            <a:r>
              <a:rPr lang="en-US" altLang="zh-CN" sz="1200"/>
              <a:t>05</a:t>
            </a:r>
            <a:r>
              <a:rPr lang="zh-CN" altLang="zh-CN" sz="1200"/>
              <a:t>月</a:t>
            </a:r>
            <a:r>
              <a:rPr lang="en-US" altLang="zh-CN" sz="1200"/>
              <a:t>05</a:t>
            </a:r>
            <a:r>
              <a:rPr lang="zh-CN" altLang="zh-CN" sz="1200"/>
              <a:t>日）是一位伟大的中国现代诗人。原名蒋海澄，笔名莪伽、克阿等。浙江金华人。</a:t>
            </a:r>
            <a:r>
              <a:rPr lang="en-US" altLang="zh-CN" sz="1200"/>
              <a:t>1932</a:t>
            </a:r>
            <a:r>
              <a:rPr lang="zh-CN" altLang="zh-CN" sz="1200"/>
              <a:t>年在上海加入中国左翼美术家联盟。</a:t>
            </a:r>
            <a:r>
              <a:rPr lang="en-US" altLang="zh-CN" sz="1200"/>
              <a:t>1933</a:t>
            </a:r>
            <a:r>
              <a:rPr lang="zh-CN" altLang="zh-CN" sz="1200"/>
              <a:t>年第一次用艾青的笔名发表长诗《大堰河</a:t>
            </a:r>
            <a:r>
              <a:rPr lang="en-US" altLang="zh-CN" sz="1200"/>
              <a:t>--</a:t>
            </a:r>
            <a:r>
              <a:rPr lang="zh-CN" altLang="zh-CN" sz="1200"/>
              <a:t>我的保姆》，感情诚挚，诗风清新，轰动诗坛。以后陆续出版诗集《大堰河》（</a:t>
            </a:r>
            <a:r>
              <a:rPr lang="en-US" altLang="zh-CN" sz="1200"/>
              <a:t>1939</a:t>
            </a:r>
            <a:r>
              <a:rPr lang="zh-CN" altLang="zh-CN" sz="1200"/>
              <a:t>）、《火把》（</a:t>
            </a:r>
            <a:r>
              <a:rPr lang="en-US" altLang="zh-CN" sz="1200"/>
              <a:t>1941</a:t>
            </a:r>
            <a:r>
              <a:rPr lang="zh-CN" altLang="zh-CN" sz="1200"/>
              <a:t>）、《向太阳》（</a:t>
            </a:r>
            <a:r>
              <a:rPr lang="en-US" altLang="zh-CN" sz="1200"/>
              <a:t>1947</a:t>
            </a:r>
            <a:r>
              <a:rPr lang="zh-CN" altLang="zh-CN" sz="1200"/>
              <a:t>）等，笔触雄浑，感情强烈，倾诉了对祖国和人民的情感。解放后的诗集有《欢呼集》、《春天》等。</a:t>
            </a:r>
            <a:r>
              <a:rPr lang="en-US" altLang="zh-CN" sz="1200"/>
              <a:t>1948</a:t>
            </a:r>
            <a:r>
              <a:rPr lang="zh-CN" altLang="zh-CN" sz="1200"/>
              <a:t>年以后发表了《在浪尖上》、《光的赞歌》等诗作。出版了《艾青选集》等。另有论文集《诗论》、《论诗》、《新诗论》等著作。</a:t>
            </a:r>
            <a:r>
              <a:rPr lang="en-US" altLang="zh-CN" sz="1200"/>
              <a:t>1985</a:t>
            </a:r>
            <a:r>
              <a:rPr lang="zh-CN" altLang="zh-CN" sz="1200"/>
              <a:t>年</a:t>
            </a:r>
            <a:r>
              <a:rPr lang="en-US" altLang="zh-CN" sz="1200"/>
              <a:t>,</a:t>
            </a:r>
            <a:r>
              <a:rPr lang="zh-CN" altLang="zh-CN" sz="1200"/>
              <a:t>获法国艺术最高勋章。其诗作《我爱这土地》《大堰河</a:t>
            </a:r>
            <a:r>
              <a:rPr lang="en-US" altLang="zh-CN" sz="1200"/>
              <a:t>--</a:t>
            </a:r>
            <a:r>
              <a:rPr lang="zh-CN" altLang="zh-CN" sz="1200"/>
              <a:t>我的保姆》被选入人教版中学语文教材。</a:t>
            </a:r>
          </a:p>
          <a:p>
            <a:r>
              <a:rPr lang="zh-CN" altLang="zh-CN" sz="1200" b="1"/>
              <a:t>诗歌风格</a:t>
            </a:r>
            <a:r>
              <a:rPr lang="zh-CN" altLang="zh-CN" sz="1200"/>
              <a:t>诗歌风格上看：解放前，艾青以深沉、激越、奔放的笔触诅咒黑暗，讴歌光明；建国后，又一如既往地歌颂人民，礼赞光明，思考人生。他的“归来”之歌，内容更为广泛，思想更为浑厚，情感更为深沉，手法更为多样，艺术更为圆熟。建国后出版的诗集有《欢呼集》、《宝石的红星》、《海岬上》、《春天》、《归来的歌》、《彩色的诗》、《域外集》、《雪莲》、《艾青诗选》等。艾青以其充满艺术个性的歌唱卓然成家，实践着他“朴素、单纯、集中、明快”的诗歌美学主张。</a:t>
            </a:r>
          </a:p>
          <a:p>
            <a:r>
              <a:rPr lang="zh-CN" altLang="zh-CN" sz="1200" b="1"/>
              <a:t>经典名言</a:t>
            </a:r>
            <a:r>
              <a:rPr lang="en-US" altLang="zh-CN" sz="1200"/>
              <a:t>1.</a:t>
            </a:r>
            <a:r>
              <a:rPr lang="zh-CN" altLang="zh-CN" sz="1200"/>
              <a:t>为什么我的眼里常含泪水？因为我对这土地爱得深沉。</a:t>
            </a:r>
            <a:r>
              <a:rPr lang="en-US" altLang="zh-CN" sz="1200"/>
              <a:t>2.</a:t>
            </a:r>
            <a:r>
              <a:rPr lang="zh-CN" altLang="zh-CN" sz="1200"/>
              <a:t>人民不喜欢假话，哪怕多么装腔作势，多么冠冕堂皇的假话，都不会打动人们的心。人人心中都有一架衡量语言的天平。</a:t>
            </a:r>
            <a:r>
              <a:rPr lang="en-US" altLang="zh-CN" sz="1200"/>
              <a:t>3.</a:t>
            </a:r>
            <a:r>
              <a:rPr lang="zh-CN" altLang="zh-CN" sz="1200"/>
              <a:t>个人的痛苦与欢乐，必须融合在时代的痛苦与欢乐里。</a:t>
            </a:r>
            <a:r>
              <a:rPr lang="en-US" altLang="zh-CN" sz="1200"/>
              <a:t>4.</a:t>
            </a:r>
            <a:r>
              <a:rPr lang="zh-CN" altLang="zh-CN" sz="1200"/>
              <a:t>人间没有永恒的夜晚，世界没有永恒的冬天。</a:t>
            </a:r>
            <a:r>
              <a:rPr lang="en-US" altLang="zh-CN" sz="1200"/>
              <a:t>5.</a:t>
            </a:r>
            <a:r>
              <a:rPr lang="zh-CN" altLang="zh-CN" sz="1200"/>
              <a:t>因为，我们的曾经死了的大地，在明朗的天空下，已复活了！——苦难也已成为记忆，在它温热的胸膛里，重新漩流着的，将是战斗者的血液。</a:t>
            </a:r>
            <a:r>
              <a:rPr lang="en-US" altLang="zh-CN" sz="1200"/>
              <a:t>6.</a:t>
            </a:r>
            <a:r>
              <a:rPr lang="zh-CN" altLang="zh-CN" sz="1200"/>
              <a:t>一棵树，一棵树，彼此孤离地兀立着，风与空气，告诉着它们的距离。但是在泥土的覆盖下，它们的根伸长着，在看不见的深处，它们把根须纠缠在一起。</a:t>
            </a:r>
            <a:endParaRPr lang="zh-CN" altLang="en-US" sz="1200"/>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水浒传</a:t>
            </a:r>
          </a:p>
        </p:txBody>
      </p:sp>
      <p:sp>
        <p:nvSpPr>
          <p:cNvPr id="3" name="内容占位符 2"/>
          <p:cNvSpPr>
            <a:spLocks noGrp="1"/>
          </p:cNvSpPr>
          <p:nvPr>
            <p:ph idx="1"/>
          </p:nvPr>
        </p:nvSpPr>
        <p:spPr/>
        <p:txBody>
          <a:bodyPr>
            <a:normAutofit fontScale="92500"/>
          </a:bodyPr>
          <a:lstStyle/>
          <a:p>
            <a:r>
              <a:rPr lang="zh-CN" altLang="zh-CN" sz="1000" b="1"/>
              <a:t>主要内容</a:t>
            </a:r>
            <a:r>
              <a:rPr lang="zh-CN" altLang="zh-CN" sz="1000"/>
              <a:t>《水浒传》主要描写的是北宋末年，以宋江为首的一百零八条好汉在山东梁山泊聚义的故事。</a:t>
            </a:r>
          </a:p>
          <a:p>
            <a:r>
              <a:rPr lang="zh-CN" altLang="zh-CN" sz="1000"/>
              <a:t>九纹龙史进因为得罪了官府，被人告发，出于无奈，只得投奔外乡。后来碰到了一个下级军官鲁达，二人在酒楼谈天，得知酒楼卖唱父女受当地恶霸郑屠的欺凌，鲁达仗义赠银，发送父女回乡，并主动找上门去，三拳打死了郑屠。事后弃职逃亡，转去五台山出家，法名“智深”。</a:t>
            </a:r>
          </a:p>
          <a:p>
            <a:r>
              <a:rPr lang="zh-CN" altLang="zh-CN" sz="1000"/>
              <a:t>鲁智深受不了佛门清规戒律的约束，寺中长老只得介绍他去东京（开封）大相国寺看管菜园。在此期间，他在偶然的情况下结识了东京八十万禁军教头林冲。当朝高太尉之子高衙内贪恋林冲妻子的美貌，设计陷害林冲，诬陷他“带刀”进入白虎堂，将他发配沧州，并企图在途中杀掉林冲。幸亏鲁智深一路暗中护送，才得以化险为夷。林冲发配沧州后，在忍无可忍的情况下杀了仇人，上了梁山。</a:t>
            </a:r>
          </a:p>
          <a:p>
            <a:r>
              <a:rPr lang="zh-CN" altLang="zh-CN" sz="1000"/>
              <a:t>梁山附近有个当保正的晁盖，得知奸臣蔡京的女婿梁中书派杨志押送“生辰纲”上京，便由吴用定计，约集了其他七名好汉劫了生辰纲，投奔梁山。杨志丢了“生辰纲”，不能回去交差，就与鲁智深会合，占了二龙山。</a:t>
            </a:r>
          </a:p>
          <a:p>
            <a:r>
              <a:rPr lang="zh-CN" altLang="zh-CN" sz="1000"/>
              <a:t>郓城有个好汉叫宋江，他的情妇阎婆惜与人私通。在探知宋江与梁山强盗有来往后，她百般要挟。宋江一怒之下，杀了阎婆惜，逃奔小旋风柴进庄上，结识了武松。武松与宋江分手后，在景阳冈上打死猛虎，成了英雄，之后去阳谷县当了一名武官，碰巧遇见失散多年的胞兄武大。可是他的嫂子潘金莲却不守妇道，趁武松外出，私通西门庆，毒死武大。武松归后察知其情，杀了二人，给兄长报了仇。事后他被发配孟州，结识施恩，醉打蒋门神，怒杀张都监全家，也转去投二龙山安身。</a:t>
            </a:r>
          </a:p>
          <a:p>
            <a:r>
              <a:rPr lang="zh-CN" altLang="zh-CN" sz="1000"/>
              <a:t>宋江与武松分手后，到了清风寨寨主花荣那里，不久被父亲召回，因被人告发，发配江州。一日酒醉偶题“反诗”，又被判处死刑，幸得梁山弟兄劫法场救出。宋江执意要回家探父，又屡遭危险，终于上了梁山。</a:t>
            </a:r>
          </a:p>
          <a:p>
            <a:r>
              <a:rPr lang="zh-CN" altLang="zh-CN" sz="1000"/>
              <a:t>随后，经过三打祝家庄，出兵救柴进，梁山声势甚大。接着又连续打退高太尉三路进剿，桃花山、二龙山和梁山三山会合，同归水泊。而后，晁盖不幸中箭身亡，卢俊义经历几多曲折也上了梁山。梁山义军大破曾头市，又打退了朝廷几次进攻，其中好些统兵将领也参加了梁山聚义。最后，梁山共招募了一百零八个好汉，排定了“三十六天罡，七十二地煞”的座次。</a:t>
            </a:r>
          </a:p>
          <a:p>
            <a:r>
              <a:rPr lang="zh-CN" altLang="zh-CN" sz="1000"/>
              <a:t>面对梁山义军越战越勇的形势，朝廷改变策略，派人招抚。于是，在宋江等人妥协思想的指导下，梁山全体接受招安，改编为赵宋王朝的军队。统治者采用“借刀杀人”的策略，命令梁山好汉前去征辽、征方腊。连年的战事，弄得一百零八条好汉最后只剩下了二十七个人。然而，就是这些幸存者也未能逃脱接踵而至的厄运。统治者眼见梁山好汉们势孤力单，便在封官赏爵后不久，对宋江等人下了毒手：宋江、卢俊义被分别用药酒、水银毒死，李逵又被宋江临死时拉去陪葬，吴用、花荣也在蓼儿洼自缢身亡。一场轰轰烈烈的起义，就这样被扼杀了。</a:t>
            </a:r>
          </a:p>
          <a:p>
            <a:r>
              <a:rPr lang="zh-CN" altLang="zh-CN" sz="1000" b="1"/>
              <a:t>主要人物宋江</a:t>
            </a:r>
            <a:r>
              <a:rPr lang="zh-CN" altLang="zh-CN" sz="1000"/>
              <a:t>主要人物之一，字公明，山东济州府郓城县人。他排行第三，身体黑矮，有孝名，为人仗义疏财，人称孝义黑三郎。他广泛交结英雄豪杰，且好行方便，每每排难解纷，扶困济危，在江湖上威信极高，被人尊为“及时雨”、“呼保义”，作品写他是天魁星临凡，天罡地煞星之星主。</a:t>
            </a:r>
          </a:p>
          <a:p>
            <a:r>
              <a:rPr lang="zh-CN" altLang="zh-CN" sz="1000"/>
              <a:t>原在郓城县做押司，晁盖等劫生辰纲事发，他仗义前往报信，后为不致暴露与他们的关系而杀阎婆惜，逃避在外，闹青州后带人马投奔梁山。闻父病故回家奔丧，被官府捉拿，刺配江州．因醉后题反诗被判死刑。众好汉劫法场将他救上梁山。他团结弟兄。带领义军打了不少胜仗。晁盖牺牲后，被推为梁山泊寨主。接任后进一步标榜忠义，改聚义厅为忠义堂，明确提出“替天行道</a:t>
            </a:r>
            <a:r>
              <a:rPr lang="en-US" altLang="zh-CN" sz="1000"/>
              <a:t>"</a:t>
            </a:r>
            <a:r>
              <a:rPr lang="zh-CN" altLang="zh-CN" sz="1000"/>
              <a:t>的口号。</a:t>
            </a:r>
          </a:p>
          <a:p>
            <a:r>
              <a:rPr lang="zh-CN" altLang="zh-CN" sz="1000"/>
              <a:t>在他的领导下，义军队伍不断壮大，不只打击土豪劣绅，还冲州撞府，一再粉碎朝廷军事围剿。取得两赢童贯，三败高俅的重大胜利。但他受封建思想影响甚深，不反皇帝，对统治者有幻想，在关键时刻妥协动摇，通过私访李师师．纵放高太尉，贿买宿元景，主动争取招安，把义军引向绝路。受招安后被利用去征辽和平方腊等农民起义，梁山头领“十去其八”．他自已被高俅一伙毒死在楚州安抚使任上。这一形象颇为复杂，他不满滥官当道的社会现实，同情被压迫者。并在具体遭际中成为义军领袖；他又恪守忠孝等封建道德，向往封妻荫子，青史留名。这一矛盾贯串他的一生。</a:t>
            </a:r>
          </a:p>
          <a:p>
            <a:endParaRPr lang="zh-CN" altLang="en-US" sz="1000"/>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水浒传</a:t>
            </a:r>
          </a:p>
        </p:txBody>
      </p:sp>
      <p:sp>
        <p:nvSpPr>
          <p:cNvPr id="3" name="内容占位符 2"/>
          <p:cNvSpPr>
            <a:spLocks noGrp="1"/>
          </p:cNvSpPr>
          <p:nvPr>
            <p:ph idx="1"/>
          </p:nvPr>
        </p:nvSpPr>
        <p:spPr/>
        <p:txBody>
          <a:bodyPr>
            <a:normAutofit fontScale="92500" lnSpcReduction="10000"/>
          </a:bodyPr>
          <a:lstStyle/>
          <a:p>
            <a:r>
              <a:rPr lang="zh-CN" altLang="zh-CN" sz="1000" b="1"/>
              <a:t>晁盖绰号：托塔天王性格特点：</a:t>
            </a:r>
            <a:r>
              <a:rPr lang="zh-CN" altLang="zh-CN" sz="1000"/>
              <a:t>仗义疏财，专爱结交天下好汉。虚怀若谷，耿直真诚；重情重义，刚正不阿。</a:t>
            </a:r>
            <a:r>
              <a:rPr lang="zh-CN" altLang="zh-CN" sz="1000" b="1"/>
              <a:t>主要事迹：</a:t>
            </a:r>
            <a:r>
              <a:rPr lang="zh-CN" altLang="zh-CN" sz="1000"/>
              <a:t>攻打曾头市</a:t>
            </a:r>
            <a:r>
              <a:rPr lang="zh-CN" altLang="zh-CN" sz="1000" b="1"/>
              <a:t>人物简介：</a:t>
            </a:r>
            <a:r>
              <a:rPr lang="zh-CN" altLang="zh-CN" sz="1000"/>
              <a:t>郓城县东溪村人，东溪村保正，本乡富户，人称托塔天王。七星入伙智取生辰纲后投梁山入伙。林冲火并白衣秀士王伦后为梁山寨主。后打曾头市中毒箭身亡。</a:t>
            </a:r>
          </a:p>
          <a:p>
            <a:r>
              <a:rPr lang="zh-CN" altLang="zh-CN" sz="1000" b="1"/>
              <a:t>卢俊义绰号：玉麒麟人物简介：</a:t>
            </a:r>
            <a:r>
              <a:rPr lang="zh-CN" altLang="zh-CN" sz="1000"/>
              <a:t>北京城里的员外大户，一身好武艺，棍棒天下无双。被梁山泊吴用用计骗到梁山，卢俊义与梁山英雄大战，不敌而逃，乘船逃走时被浪里白条张顺活捉。卢俊义不愿在梁山落草为寇，乘机逃走。</a:t>
            </a:r>
          </a:p>
          <a:p>
            <a:r>
              <a:rPr lang="zh-CN" altLang="zh-CN" sz="1000"/>
              <a:t>回到北京城，妻子贾氏却与管家李固做了夫妻。卢俊义同时亦被官兵捉拿，屈打成招，下了死牢。宋江率梁山泊英雄攻打北京城，拼命三郎石秀独力劫法场，救出卢俊义，杀了奸夫淫妇。卢俊义投奔梁山后，坐上了第二把交椅。受招安后卢俊义被封为武功大夫、庐州安抚使兼兵马副总管。后被高俅用药酒毒伤，不能骑马，乘船时失足落水而死。</a:t>
            </a:r>
          </a:p>
          <a:p>
            <a:r>
              <a:rPr lang="zh-CN" altLang="zh-CN" sz="1000" b="1"/>
              <a:t>林冲</a:t>
            </a:r>
            <a:r>
              <a:rPr lang="zh-CN" altLang="zh-CN" sz="1000"/>
              <a:t>主要人物之一，原为东京八十万禁军教头，生得豹头环眼，燕领虎须，绰号豹子头。作品写他是天雄星临凡。</a:t>
            </a:r>
          </a:p>
          <a:p>
            <a:r>
              <a:rPr lang="en-US" altLang="zh-CN" sz="1000"/>
              <a:t> </a:t>
            </a:r>
            <a:r>
              <a:rPr lang="zh-CN" altLang="zh-CN" sz="1000"/>
              <a:t>他武艺高强，不满滥官当道的黑暗现实，常有本事抱负不得施展的感慨，而注意交结好汉，表现其英雄本色。但教头的优渥、美满的家庭生活，也形成他温厚、隐忍和怯于反抗的性格。其妻在岳庙进香时被人调戏，他闻讯赶到举拳要打，认出是本管太尉之子高衙内，先自手软，还对人解说：“不怕官，只怕管，怕高太尉面上不好看，权且饶过。”虽对陆谦等爪牙敢于刀刃相见，但为维护自己地位，不肯得罪上司，一忍再忍。高俅为满足其子淫欲，设宝刀计将他刺配沧州，暗嘱解差半路谋害，必欲置之死地。他负此不白之冤，尚指望挣扎着再回东京，野猪林里鲁智深把他从棍棒下救出，他因此为解差求情，到沧州后，先守天王堂，后看草料场，安心于囚徒生活。高俅又派入至沧州，与管营、差拨台谋火烧草料场，要把他烧死，他由于草屋被雪压塌暂避山神庙，才幸免于难。在被迫害得家破人亡，忍无可忍，退无可退的情况下，才挺身而起，杀了高俅的爪牙，雪夜上梁山。从血泊恨海中站立起来的林冲，思想性格都发生很大变化，义无返顾地投身于义军行列。上梁山后，他火并了嫉贤妒能的原寨主王伦，为梁山的发展做出了贡献。他是义军马军五虎将之一，在对敌斗争中奋勇冲杀，立了许多战功，在反招安的斗争中，也有较清醒的头脑。梁山泊全伙受招安后，他于征方腊回来，患风病瘫了，病故于杭州六和寺。</a:t>
            </a:r>
          </a:p>
          <a:p>
            <a:r>
              <a:rPr lang="zh-CN" altLang="zh-CN" sz="1000" b="1"/>
              <a:t>吴用绰号：智多星性格特点：</a:t>
            </a:r>
            <a:r>
              <a:rPr lang="zh-CN" altLang="zh-CN" sz="1000"/>
              <a:t>足智多谋、神机妙算</a:t>
            </a:r>
            <a:r>
              <a:rPr lang="zh-CN" altLang="zh-CN" sz="1000" b="1"/>
              <a:t>主要事迹：</a:t>
            </a:r>
            <a:r>
              <a:rPr lang="zh-CN" altLang="zh-CN" sz="1000"/>
              <a:t>智取生辰纲</a:t>
            </a:r>
            <a:r>
              <a:rPr lang="zh-CN" altLang="zh-CN" sz="1000" b="1"/>
              <a:t>人物简介：</a:t>
            </a:r>
            <a:r>
              <a:rPr lang="zh-CN" altLang="zh-CN" sz="1000"/>
              <a:t>平生机巧聪明，曾读万卷经书。使两条铜链。吴用为晁盖献计，智取生辰纲，用药酒麻倒了青面兽杨志，夺了北京大名府梁中书送给蔡太师庆贺生辰的十万贯金银珠宝。</a:t>
            </a:r>
          </a:p>
          <a:p>
            <a:r>
              <a:rPr lang="zh-CN" altLang="zh-CN" sz="1000" b="1"/>
              <a:t>李逵</a:t>
            </a:r>
            <a:r>
              <a:rPr lang="zh-CN" altLang="zh-CN" sz="1000"/>
              <a:t>主要人物之一，山东沂州沂水县人，绰号黑旋风，小字铁牛，作品写他是天杀星临凡。是个黑凛凛大汉，一头蓬松黄发，脸上长满髭须，使两把板斧，力大如牛。其兄与人家做长工，他因为打死人逃到江州傲小牢子。他无家无业，赤贫的生活环境和闯荡江湖的经历，造就了他对统治阶级的仇恨和强烈的反抗精神，敢于藐视官府、封建律条和秩序，声称：“条例，条例，若还依得，天下不乱了！我只是前打后商量。”劫法场后宋江提出上梁山时，他第一个响应，叫道。“都去，都去</a:t>
            </a:r>
            <a:r>
              <a:rPr lang="en-US" altLang="zh-CN" sz="1000"/>
              <a:t>!</a:t>
            </a:r>
            <a:r>
              <a:rPr lang="zh-CN" altLang="zh-CN" sz="1000"/>
              <a:t>但有不去的，吃我一鸟斧，砍做两截便罢！”上山后作战英勇，以杀敌为乐，甚至睡梦中也斧砍高俅等奸臣，醒了还大叫“快当！”他爱憎分明。忠于义军事业，每以“梁山泊黑旋风李逵</a:t>
            </a:r>
            <a:r>
              <a:rPr lang="en-US" altLang="zh-CN" sz="1000"/>
              <a:t>"</a:t>
            </a:r>
            <a:r>
              <a:rPr lang="zh-CN" altLang="zh-CN" sz="1000"/>
              <a:t>自称，把自己和山寨紧密联系在一起，不容损害山寨利益。他不满“原是山寨里人</a:t>
            </a:r>
            <a:r>
              <a:rPr lang="en-US" altLang="zh-CN" sz="1000"/>
              <a:t>"</a:t>
            </a:r>
            <a:r>
              <a:rPr lang="zh-CN" altLang="zh-CN" sz="1000"/>
              <a:t>的公孙胜听从师父的话隐居不出，半夜越墙“砍”了罗真人．还欣喜除了一害。听说宋江骗娶刘太公之女，便砍倒杏黄旗，要杀宋江，后经对证是歹徒假冒。便公开认错，并杀歹徒，救回刘女。他一再提出“杀去东京，夺了鸟位”的主张，最激烈地反对招安。菊花会上，他高叫“招安，招安，招甚鸟安！”大闹忠义堂。陈太尉来梁山招安，他撕毁诏书，痛打来使．公开辱骂皇帝．正是由于他和其他头领的反对，延缓了义军失败的时间。受招安后，又再三要求杀回梁山泊。征方腊回来，他到润州任都统制，得知朝廷赐宋江毒酒，再次进言“哥哥，反了罢</a:t>
            </a:r>
            <a:r>
              <a:rPr lang="en-US" altLang="zh-CN" sz="1000"/>
              <a:t>!</a:t>
            </a:r>
            <a:r>
              <a:rPr lang="zh-CN" altLang="zh-CN" sz="1000"/>
              <a:t>”但已晚了，他自己也喝了宋江给的毒酒。他是封建势力的死对头。</a:t>
            </a:r>
          </a:p>
          <a:p>
            <a:r>
              <a:rPr lang="zh-CN" altLang="zh-CN" sz="1000" b="1"/>
              <a:t>鲁智深绰号：花和尚性格特点：</a:t>
            </a:r>
            <a:r>
              <a:rPr lang="zh-CN" altLang="zh-CN" sz="1000"/>
              <a:t>嫉恶如仇、侠肝义胆、粗中有细、勇而有谋、豁达明理</a:t>
            </a:r>
            <a:r>
              <a:rPr lang="zh-CN" altLang="zh-CN" sz="1000" b="1"/>
              <a:t>主要事迹：</a:t>
            </a:r>
            <a:r>
              <a:rPr lang="zh-CN" altLang="zh-CN" sz="1000"/>
              <a:t>拳打镇关西、倒拔垂杨柳、大闹野猪林</a:t>
            </a:r>
            <a:r>
              <a:rPr lang="zh-CN" altLang="zh-CN" sz="1000" b="1"/>
              <a:t>人物简介：</a:t>
            </a:r>
            <a:r>
              <a:rPr lang="zh-CN" altLang="zh-CN" sz="1000"/>
              <a:t>本名鲁达，因为他关西人，又有镇关西的外号，梁山泊第十三位好汉，十步军头领第一名。因见郑屠欺侮金翠莲父女，三拳打死了镇关西。被官府追捕，逃到五台山削发为僧，改名鲁智深。鲁智深忍受不住佛门清规，醉打山门，毁坏金身，被长老派往东京相国寺，看守菜园，因将偷菜的泼皮踢进了粪池，倒拔垂杨柳，威名远播。鲁智深在野猪林救了林冲，高俅派人捉拿鲁智深鲁智深在二龙山落草。后投奔水泊梁山，做了步兵头领。宋江攻打方腊，鲁智深一杖打翻了方腊。后在杭州六合寺圆寂而死。</a:t>
            </a:r>
          </a:p>
          <a:p>
            <a:endParaRPr lang="zh-CN" altLang="en-US" sz="1000"/>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水浒传</a:t>
            </a:r>
          </a:p>
        </p:txBody>
      </p:sp>
      <p:sp>
        <p:nvSpPr>
          <p:cNvPr id="3" name="内容占位符 2"/>
          <p:cNvSpPr>
            <a:spLocks noGrp="1"/>
          </p:cNvSpPr>
          <p:nvPr>
            <p:ph idx="1"/>
          </p:nvPr>
        </p:nvSpPr>
        <p:spPr/>
        <p:txBody>
          <a:bodyPr>
            <a:normAutofit/>
          </a:bodyPr>
          <a:lstStyle/>
          <a:p>
            <a:r>
              <a:rPr lang="zh-CN" altLang="zh-CN" sz="1000" b="1"/>
              <a:t>武松</a:t>
            </a:r>
            <a:r>
              <a:rPr lang="zh-CN" altLang="zh-CN" sz="1000"/>
              <a:t>主要人物之一，山东清河县人。排行第二，人称武二郎，血溅鸳鸯楼后，为逃避缉捕，改为行者打扮，故亦称“行者武松”．作品写他是天伤星临凡。他身长八尺。一貌堂堂，浑身上下有千百斤气力。靠卖炊饼的哥哥武大抚养长大。因酒后伤人逃到柴进庄上，躲避一时。在回乡探兄路上，于景阳冈赤手空拳打死一只老虎，因此远近闻名，阳谷知县参他做了都头，并在此与哥哥相逢。当他去开封为知县送赃银时，武大被西门庆与嫂子潘金莲毒死，他为报兄仇，在去县衙告状不准的情况下，借谢邻请酒取得真实口供，手刃潘金莲，斗杀西门庆，然后到官府自首，被断配孟州。在孟州帮助施恩夺回被蒋门神霸占的快活林酒店，蒋的后台张都监、张团练设计将他捉了作贼。血的事实教育了他，怨怒之情化为惊心动魄的反抗行动，大闹飞云浦、血溅鸳鸯楼，杀了蒋、张等十九口，蘸血在墙上写下“杀人者，打虎武松也”，不再向官府投案，而是先上二龙山，后归梁山泊，投身武装反抗的行列。在反击官府围剿和攻城夺府的战斗中，他勇敢坚定，是义军的主要将领之一。他反招安，指责宋江“今日也要招安，明日也要招安，冷了弟兄们的心”。后他在征方腊时被包道乙砍断左臂，不受封诰，在杭州六和寺出家。</a:t>
            </a:r>
          </a:p>
          <a:p>
            <a:r>
              <a:rPr lang="zh-CN" altLang="zh-CN" sz="1000" b="1"/>
              <a:t>杨志绰号：青面兽性格特点：</a:t>
            </a:r>
            <a:r>
              <a:rPr lang="zh-CN" altLang="zh-CN" sz="1000"/>
              <a:t>精明能干、粗暴蛮横</a:t>
            </a:r>
            <a:r>
              <a:rPr lang="zh-CN" altLang="zh-CN" sz="1000" b="1"/>
              <a:t>主要事迹：</a:t>
            </a:r>
            <a:r>
              <a:rPr lang="zh-CN" altLang="zh-CN" sz="1000"/>
              <a:t>杨志卖刀、智取生辰纲</a:t>
            </a:r>
            <a:r>
              <a:rPr lang="zh-CN" altLang="zh-CN" sz="1000" b="1"/>
              <a:t>人物简介：</a:t>
            </a:r>
            <a:r>
              <a:rPr lang="zh-CN" altLang="zh-CN" sz="1000"/>
              <a:t>客籍关西，三代将门之后，五侯杨令公之孙，武举出身，官至殿司制使。因先后失陷花石纲、生辰纲，投鲁智深二龙山落草，三山入伙打青州后上梁山入伙，为山寨马军八骠骑兼八先锋使之一。</a:t>
            </a:r>
          </a:p>
          <a:p>
            <a:r>
              <a:rPr lang="zh-CN" altLang="zh-CN" sz="1000" b="1"/>
              <a:t>燕青绰号：浪子简介：</a:t>
            </a:r>
            <a:r>
              <a:rPr lang="zh-CN" altLang="zh-CN" sz="1000"/>
              <a:t>是三十六天罡星最后一名。原为北京人氏，自幼父母双亡，在卢俊义家中长大，吹箫唱曲样样能行，射箭发镖百步穿杨，人称“浪子燕青”。卢俊义被吴用诓走之后，管家李固与卢俊义之妻贾氏勾搭成奸，霸占了卢的家财，又将燕青赶走。卢俊义回家后，李固又向大名府告发卢俊义私通梁山、题藏头反诗之事。卢俊义被下狱，李买通了董超、薛霸，要他们二人杀了卢俊义。当董、薛正要下手之际，燕青赶来将二人射死。卢俊义被判死刑之后，燕青又与杨雄上山报信，引来宋江大队人马，在法场救下卢俊义，一同投靠了梁山。宋江元宵节上东京面圣受招安，暗通名妓李师师。燕青吹得一口好箫，和李师师拜为姐弟，面见宋徽宗，传递梁山消息，为宋江受招安立了大功。招安后，燕青预感长此不会有好结果，便独自离去，功成身退。</a:t>
            </a:r>
          </a:p>
          <a:p>
            <a:r>
              <a:rPr lang="zh-CN" altLang="zh-CN" sz="1000" b="1"/>
              <a:t>孙二娘外号：母夜叉简介：</a:t>
            </a:r>
            <a:r>
              <a:rPr lang="zh-CN" altLang="zh-CN" sz="1000"/>
              <a:t>张青之妻。在孟州道十字坡与张青开酒店卖人肉，专干杀人夺货的勾当。武松被发配到孟州路过十字坡，险些遭到孙二娘的毒手。武松假装喝醉酒捉住了孙二娘，张青求饶，武松遂与张青、孙二娘夫妇相识。孙二娘后来跟随张青上了梁山，主持梁山西山酒店，迎来送往，打探消息，是梁山第一百零三条好汉。随宋江征讨方腊时，孙二娘阵亡。</a:t>
            </a:r>
          </a:p>
          <a:p>
            <a:r>
              <a:rPr lang="zh-CN" altLang="zh-CN" sz="1000" b="1"/>
              <a:t>戴宗绰号：神行太保简介：</a:t>
            </a:r>
            <a:r>
              <a:rPr lang="zh-CN" altLang="zh-CN" sz="1000"/>
              <a:t>吴用至友，江州两院押牢节级，通道术，腿缚两个甲马，日行八百里，夜行一千里，人称神行太保。江州劫法场后上梁山，为山寨总探声息头领。</a:t>
            </a:r>
          </a:p>
          <a:p>
            <a:r>
              <a:rPr lang="zh-CN" altLang="zh-CN" sz="1000" b="1"/>
              <a:t>时迁绰号：鼓上蚤简介：</a:t>
            </a:r>
            <a:r>
              <a:rPr lang="zh-CN" altLang="zh-CN" sz="1000"/>
              <a:t>高唐州人，流落蓟州，做飞檐走壁、跳篱骗马的勾当，吃了官司为杨雄所救。三打祝家庄后上梁山入伙，为山寨军中走报机密步军四头领之一。</a:t>
            </a:r>
          </a:p>
          <a:p>
            <a:endParaRPr lang="zh-CN" altLang="en-US" sz="1000"/>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儒林外史</a:t>
            </a:r>
          </a:p>
        </p:txBody>
      </p:sp>
      <p:sp>
        <p:nvSpPr>
          <p:cNvPr id="3" name="内容占位符 2"/>
          <p:cNvSpPr>
            <a:spLocks noGrp="1"/>
          </p:cNvSpPr>
          <p:nvPr>
            <p:ph idx="1"/>
          </p:nvPr>
        </p:nvSpPr>
        <p:spPr/>
        <p:txBody>
          <a:bodyPr>
            <a:normAutofit fontScale="92500"/>
          </a:bodyPr>
          <a:lstStyle/>
          <a:p>
            <a:r>
              <a:rPr lang="zh-CN" altLang="zh-CN" sz="1000"/>
              <a:t>《儒林外史》是清代吴敬梓创作的长篇小说，成书于乾隆十四年（</a:t>
            </a:r>
            <a:r>
              <a:rPr lang="en-US" altLang="zh-CN" sz="1000"/>
              <a:t>1749</a:t>
            </a:r>
            <a:r>
              <a:rPr lang="zh-CN" altLang="zh-CN" sz="1000"/>
              <a:t>年）或稍前，先以抄本传世，初刻于嘉庆八年（</a:t>
            </a:r>
            <a:r>
              <a:rPr lang="en-US" altLang="zh-CN" sz="1000"/>
              <a:t>1803</a:t>
            </a:r>
            <a:r>
              <a:rPr lang="zh-CN" altLang="zh-CN" sz="1000"/>
              <a:t>年）。</a:t>
            </a:r>
          </a:p>
          <a:p>
            <a:r>
              <a:rPr lang="zh-CN" altLang="zh-CN" sz="1000"/>
              <a:t>全书五十六回，以写实主义描绘各类人士对于“功名富贵”的不同表现，一方面真实的揭示人性被腐蚀的过程和原因，从而对当时吏治的腐败、科举的弊端礼教的虚伪等进行了深刻的批判和嘲讽；一方面热情地歌颂了少数人物以坚持自我的方式所作的对于人性的守护，从而寄寓了作者的理想。小说白话的运用已趋纯熟自如，人物性格的刻画也颇为深入细腻，尤其是采用高超的讽刺手法，使该书成为中国古典讽刺文学的佳作。</a:t>
            </a:r>
          </a:p>
          <a:p>
            <a:r>
              <a:rPr lang="zh-CN" altLang="zh-CN" sz="1000"/>
              <a:t>《儒林外史》代表着中国古代讽刺小说的高峰，它开创了以小说直接评价现实生活的范例。儒林外史》脱稿后即有手抄本传世，后人评价甚高，鲁迅认为该书思想内容“秉持公心，指摘时弊”，胡适认为其艺术特色堪称“精工提炼”。在国际汉学界，该书更是影响颇大，早有英、法、德、俄、日、西班牙等多种文字传世，并获汉学界盛赞，有认为《儒林外史》足堪跻身于世界文学杰作之林，可与薄伽丘、塞万提斯、巴尔扎克或狄更斯等人的作品相提并论，是对世界文学的卓越贡献。</a:t>
            </a:r>
          </a:p>
          <a:p>
            <a:r>
              <a:rPr lang="zh-CN" altLang="zh-CN" sz="1000" b="1"/>
              <a:t>作者介绍</a:t>
            </a:r>
            <a:r>
              <a:rPr lang="zh-CN" altLang="zh-CN" sz="1000"/>
              <a:t>吴敬梓（</a:t>
            </a:r>
            <a:r>
              <a:rPr lang="en-US" altLang="zh-CN" sz="1000"/>
              <a:t>1701</a:t>
            </a:r>
            <a:r>
              <a:rPr lang="zh-CN" altLang="zh-CN" sz="1000"/>
              <a:t>—</a:t>
            </a:r>
            <a:r>
              <a:rPr lang="en-US" altLang="zh-CN" sz="1000"/>
              <a:t>1754</a:t>
            </a:r>
            <a:r>
              <a:rPr lang="zh-CN" altLang="zh-CN" sz="1000"/>
              <a:t>年），清小说家，字敏轩，号粒民，晚号“文木老人”、秦淮寓客，安徽全椒人。雍正诸生。早年生活豪纵，后家业衰落，移居江宁。乾隆初荐举博学鸿词，托病不赴，穷困以终。工诗词散文，尤以长篇小说《儒林外史》成就最高。又有《文木山房集》《文木山房诗说》等。</a:t>
            </a:r>
          </a:p>
          <a:p>
            <a:r>
              <a:rPr lang="zh-CN" altLang="zh-CN" sz="1000" b="1"/>
              <a:t>主要内容</a:t>
            </a:r>
            <a:r>
              <a:rPr lang="zh-CN" altLang="zh-CN" sz="1000"/>
              <a:t>小说从元末明初写起（“楔子”），一直写到明万历四十四年（“幽榜”），前后历时约二百四十八年。正文从第二回开始，故事发生在明代成化末年，上距“楔子”约一百二十年；结束于第五十五回“四客”故事，此事发生在万历二十三年，下距“幽榜”二十一年。前后历经一个朝代的兴衰。</a:t>
            </a:r>
          </a:p>
          <a:p>
            <a:r>
              <a:rPr lang="zh-CN" altLang="zh-CN" sz="1000"/>
              <a:t>元朝末年浙江诸暨农家子弟王冕自学成才后，因不愿相与知县时仁和乡绅危素，避走山东济南卖画为生。半年后，黄河决堤，百姓流离，王冕乃回到故乡。不久，母亲病死。又隔了一年，天下大乱。吴王平方国珍，特去访问王冕，向他求教平天下之策。数年后，吴王建国大明，礼部议定用四书、五经、八股文取士。由此，王冕预知“一代文人有厄”，乃及时避居会稽山中。到了成化末年，山东兖州汶上县薛家集观音庵中办学堂，夏总甲推荐周进来教馆。周进为一老童生，先后受到秀才梅玖的嘲弄和举人王惠的白眼，感到无限屈辱。一年后又失却馆地，更是满腹怨嗟。随姊丈金有余去省城为商人记帐时去贡院游覧，见到号板，怨愤至极，一头攮去，不省人事。后得商人资助捐监应试，先后中了举人、进士，做了御史，点了广东学道。他在主试南海、番属两县蜜生时，识拔了五十四岁的老童生范进入学。</a:t>
            </a:r>
          </a:p>
          <a:p>
            <a:r>
              <a:rPr lang="zh-CN" altLang="zh-CN" sz="1000"/>
              <a:t>不久，范进又考取举人，但却喜极而疯，为丈人胡屠户一个嘴巴打醒。范母也因喜极而亡。在乡绅张静裔劝说之下，范进乃与他去房师、高要知县汤奉处打秋风。二人正在候见汤知县时，当地乡绅贡生严大位又前来识。严贡生因横行乡里，被告到县里。不料汤知县居然准了状，严贡生不得不避走省城。县里差人找到他的老弟监生严大育。严监生胆小怕事，找两位舅爷虞生王德、王仁来了结乃兄官司。不久，严监生妻王氏病重，又花了大量银子打点两位舅爷才将妾赵氏扶正，接着王氏病故。婚丧两事一共花了四五千两银子，严监生十分肉痛，气恼交加，宿疾发作，以致一病不起。此后，赵姨娘唯一的儿子又夭折，严贡生乃乘机谋夺乃弟家产，大兴讼事。</a:t>
            </a:r>
          </a:p>
          <a:p>
            <a:r>
              <a:rPr lang="zh-CN" altLang="zh-CN" sz="1000"/>
              <a:t>此时，周进已升任国子监司业，他识拔的弟子范进也被钦点山东学道。范进赴任之日，周进乃以当年在薛家集教馆时的学生荀玫相托。荷政与王惠同榜中了进士。不料荀玫母死，正值朝廷考选科、道，王惠劝他谋求存情，被驳回后返乡守制。王惠赴南昌知府任，与前任太守佑之子景玉办理交接。后又升任南赣道，正遇宁王谋反，王惠降顺。宁王被擒，王惠匆匆逃走至浙江乌镇时，遇到蘧景玉之子蘧公孙。公孙赠他二百两银子，他则将只枕箱交于公孙。公孙从枕箱中发现一本《高青邱集诗话》，乃以自己“补辑”名义刻印出来，从此被人视为少年名士，湖湖州娄琫、娄瓒宴请鲁编修，鲁编修在席上见到蘧公孙，乃将女儿许与公孙。</a:t>
            </a:r>
            <a:endParaRPr lang="zh-CN" altLang="en-US" sz="1000"/>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儒林外史</a:t>
            </a:r>
          </a:p>
        </p:txBody>
      </p:sp>
      <p:sp>
        <p:nvSpPr>
          <p:cNvPr id="3" name="内容占位符 2"/>
          <p:cNvSpPr>
            <a:spLocks noGrp="1"/>
          </p:cNvSpPr>
          <p:nvPr>
            <p:ph idx="1"/>
          </p:nvPr>
        </p:nvSpPr>
        <p:spPr>
          <a:xfrm>
            <a:off x="467544" y="1628800"/>
            <a:ext cx="8229600" cy="4525963"/>
          </a:xfrm>
        </p:spPr>
        <p:txBody>
          <a:bodyPr>
            <a:normAutofit/>
          </a:bodyPr>
          <a:lstStyle/>
          <a:p>
            <a:r>
              <a:rPr lang="zh-CN" altLang="zh-CN" sz="1000"/>
              <a:t>久，鲁编修与蘧佑先后病故，公孙做名士之心也有所收敛，结识了在文海楼选文的马纯上。此时，家人宦成拐带丫头双红出逃，被捉回后，在差人唆使下，以“钦犯”王惠的枕箱为要挟，扬言要首告蘧公孙，幸得马纯上用全部束修赎回枕箱，方才了结此案；马纯上则离开嘉兴去杭州书坊文瀚楼。马纯上游西湖，接济了拆字少年匡超人。匡超人返乡后又得知县李本瑛的识拔，入学成了秀才。不料，李本瑛被诬告，匡超人在潘保正指引下，前往杭州投靠他的房分兄弟潘三。从此，匡超人又结识了西湖名士景兰江、赵雪、支剑峰、浦墨卿，簇拥着胡三公子游西湖、做诗会，潘三则劝说他不必相与这些人，并且指使他假造文书，替人代考。因此，匡超人也积攒了不少银两，娶了差人郑老爹之女为妻。李本英瑛案情昭雪后升任给事中，派人来寻他，此时潘三已被拿。匡超人得到李本英书信，就将妻子送往乐清乡下，只身前往京城。在原配郑氏病死，正遂他的心愿。取定了结又乘船北上，在船上遇到冯琢庵、牛布衣。船到扬州，冯、匡二人换船北上，牛布衣却搭江船到了芜湖，寄寓在甘露庵中，不料却患病不起，老和尚为他经营后事。住在附近的少年牛浦郎，一日晚间来庵中借着灯光读书，老和尚准备将牛布衣诗稿给他看，他却等不及，先行偷了出来。不久老和尚入京，他索性假冒牛布衣招摇行骗，新补知县董瑛慕名来拜，匆匆一叙而别。从此，牛浦郎学得一身势利，与岳家卜氏兄弟相处不谐，乃去安东县投靠董瑛。路上遇着牛玉圃，两人认作祖孙。牛玉圃带着他去扬州盐商万雪斋家。牛浦郎因跌入水塘，受到牛玉圃的冷遇，正好他从子午宫道士处听到万雪斋的出身，就故意诱使牛玉圃当众说了出来，因而被万雪斋辞遇。牛玉圃方知上当，将牛浦郎痛打一顿，丢在河岸上。牛浦郎得到过路的黄客人搭救，同去安东，又被黄客人招赘为婿。董瑛此时即将升任，乃向接任的向鼎交代，请他关照牛浦郎。不料真牛布衣妻子寻夫而来，告到县里。</a:t>
            </a:r>
          </a:p>
          <a:p>
            <a:r>
              <a:rPr lang="zh-CN" altLang="zh-CN" sz="1000"/>
              <a:t>向知县因断了这一无头官司，被人向按察司参处，却被按察司门下戏子鲍文卿怜才解救。不久，鲍文卿又回南京重操旧业，向知县升任安庆府，路过南京，近文卿，邀其父子来衙门相会，赠送其银两，又为其子廷玺娶妻。不久，向鼎升任福建汀漳道，文卿则返回南京，病重而死，廷玺不得义母欢心，去苏州寻兄，而乃兄又亡故；再去扬州，投靠季苇萧，从此结识了扬州一班名士如辛东之、金寓刘、来霞土等；回到南京后又投靠到杜慎卿门下。杜慎卿邀了南京城里一百几十班做旦脚的戏子，高会莫愁湖。事后，鲍廷玺向他求助，杜慎卿却介绍他去天长自己的族弟少卿处。</a:t>
            </a:r>
          </a:p>
          <a:p>
            <a:r>
              <a:rPr lang="zh-CN" altLang="zh-CN" sz="1000"/>
              <a:t>杜少卿为人豪爽，极重孝道，又不会理家，家人王胡子伙同张铁臂等人讹骗其财产，鲍廷玺也趁机索讨一百多两银子而去。不久，少卿卿家产将尽，听从老管家娄焕文的劝告，移家南京，得识各地齐集南京的名士。少卿与娘子同游清凉山，自由自在地生活。未曾料到巡抚大人将他荐举博学鸿词科，他不得不去安庆致谢并面辞，李大人不允所请。归来后，李大人又遣人来催促，少卿乃装病辞去。此时，迟衡山正倡议修祭泰伯祠，杜少卿、庄绍光等人极表赞同，共襄盛举，并推定南京国子监博士虞育德任主祭。经过多时准备，选定四月初一举行祭祠大典，四处齐集南京的名士、选家都参与盛会，南京的民众也挨挤着来看。祭祠以后，与会的人又都星散，此时寻父二十年的的郭孝子又来南京，以杜少为首的南京名士并不因他是王惠之子而冷落他，赞扬其孝行，赞助其银两，帮他前往陕、川寻父。到了成都府外的庵里，王惠却坚决不认其子。不久，王惠病死。郭孝子背着骨骸返乡。途中遇到萧云仙，劝说他去效力朝廷，乃父也要云仙去平少保处投军。在平少保帐下，云仙率兵收复青枫城后，筑城垣、修水利、垦田地、兴学堂。后去应天府任江淮卫守备，因此结识了虞育德等南京的大名士。过江时，他在扬州码头又邂近曾在青枫城教书的沈大年。沈大年正送其女琼枝去扬州宋为富家完婚。岂知宋为富乃以讨妾对待，琼枝乃只身逃往南京，写扇作诗，为人刺绣谋生。江都县差人前来缉拿时，她正向杜少卿娘子诉说自己遭遇，她终被押入江都。</a:t>
            </a:r>
            <a:endParaRPr lang="zh-CN" altLang="en-US" sz="1000"/>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儒林外史</a:t>
            </a:r>
          </a:p>
        </p:txBody>
      </p:sp>
      <p:sp>
        <p:nvSpPr>
          <p:cNvPr id="3" name="内容占位符 2"/>
          <p:cNvSpPr>
            <a:spLocks noGrp="1"/>
          </p:cNvSpPr>
          <p:nvPr>
            <p:ph idx="1"/>
          </p:nvPr>
        </p:nvSpPr>
        <p:spPr/>
        <p:txBody>
          <a:bodyPr>
            <a:normAutofit/>
          </a:bodyPr>
          <a:lstStyle/>
          <a:p>
            <a:r>
              <a:rPr lang="zh-CN" altLang="zh-CN" sz="1000"/>
              <a:t>在船上，有一汉子带着两个婊子也去扬州。那汉子刚到家，汤镇台的侄子汤六老爷就来厮混，又勾引汤镇台两个儿子汤由、汤实到妓院来吃酒。汤由、汤实乡试落第后去父亲任所镇远府，正值苗民作乱，汤奏平了乱，却被降三级调用。父子三人一齐回到家乡。汤镇台请余特教导其子，余特不就，而去无为州秋风。不料私和人命事发，因关文中误写“贡生余持”，乃为其弟余持蒙混，胡涂了结官司。余特又去南京，得与杜少卿等时贤聚首，但不久虞育德远赴浙江，余特又回到五河，被虞华轩请去教育儿子，旋又被选为徽州府学训导。老秀才王蕴来拜老师，余特很看重他。王蕴曾鼓励三女儿殉夫，后又觉伤心，乃去游南京。在南京由邓质夫陪着去泰伯祠凭吊，但未见到南京一班名人。</a:t>
            </a:r>
          </a:p>
          <a:p>
            <a:r>
              <a:rPr lang="zh-CN" altLang="zh-CN" sz="1000"/>
              <a:t>不久，武书回到南京，正欲去回拜邓质夫，却被高翰林请去作客。客人是万中书，但却是冒充的中书。东窗事发，幸得凤四老爹相助，秦中书出了银子，才捐了一个真中书。风四老爹送万中书回浙江，顺便向杭州朋友陈正公讨回欠馈做回南京的盘，但陈正公则被毛二胡子骗去了银两，风四老爹出面为他讨回银两就返回南京，去回秦中书的话。秦中书却与陈四老爷在妓女聘娘处鬼混。不久，秦中书进京补缺，陈四老爷又往福建寻表兄徐九公子去了。聘娘被虔婆所逼，剃度为尼。陈和甫的儿子也做了和尚，却与同是测字的丁诗争闹不休。此时，在南京市井中倒出现了几个奇人：写字的季遐年、卖纸火筒子的王太、开茶馆的盖宽、做裁缝的荆元，他们凭一技之长，自食其力，与前此出现的名士并不相同。</a:t>
            </a:r>
          </a:p>
          <a:p>
            <a:r>
              <a:rPr lang="zh-CN" altLang="zh-CN" sz="1000" b="1"/>
              <a:t>主要人物王冕</a:t>
            </a:r>
            <a:r>
              <a:rPr lang="zh-CN" altLang="zh-CN" sz="1000"/>
              <a:t>王冕是历史上真实存在的人物，作者据此进行了改编。王冕在小说中具有重要的作用，在整个小说的人物塑造上，他奠定了作者理想人物的基本特点，正如回目所说“说楔子敷陈大义，借名流隐括全文”。王冕作为一个士人作为一个“名流”，在他身上体现着中国士人的精神。</a:t>
            </a:r>
          </a:p>
          <a:p>
            <a:r>
              <a:rPr lang="zh-CN" altLang="zh-CN" sz="1000" b="1"/>
              <a:t>周进</a:t>
            </a:r>
            <a:r>
              <a:rPr lang="zh-CN" altLang="zh-CN" sz="1000"/>
              <a:t>周进原本是个教书先生，对科举考试极为热衷，可惜到了花甲之年，却连个秀才都没考中。有一回，他和姐夫来到省城开科取士的考场贡院，触景生情，伤心欲绝，竟一头撞到木板上，晕了过去。醒来以后，他满心悲怆无法排解，索性嚎啕大哭，满地打滚。这一幕被几个商人见到了，他们出于怜悯，凑钱帮这个可怜的老头儿捐了个监生。周进欣喜不已，向他们叩头谢恩。后来，借着监生的身份，他居然中了举人，接着又中了进士，到广东为官。</a:t>
            </a:r>
          </a:p>
          <a:p>
            <a:r>
              <a:rPr lang="zh-CN" altLang="zh-CN" sz="1000" b="1"/>
              <a:t>范进</a:t>
            </a:r>
            <a:r>
              <a:rPr lang="zh-CN" altLang="zh-CN" sz="1000"/>
              <a:t>范进时年五十余岁，连秀才都没考中，家中穷困不堪，他腊月还穿着单衣，冻得他直打哆嗦，广东虽然气候温暖，但腊月时节温度也不高。周进见到他，便想起了自己当年的惨状，在惺惺相惜之下，将他录取为秀才，后来又将他录取为举人，因此上演了一出“范进中举”的癫狂闹剧。</a:t>
            </a:r>
          </a:p>
          <a:p>
            <a:r>
              <a:rPr lang="zh-CN" altLang="zh-CN" sz="1000" b="1"/>
              <a:t>严致和</a:t>
            </a:r>
            <a:r>
              <a:rPr lang="zh-CN" altLang="zh-CN" sz="1000"/>
              <a:t>严致和即严监生，清雍正朝规定，秀才中凛生，凛生被选入国子学称贡生，次于凛生、凛生选入国子学成为监生，而且当时一些未能入府、州、县学而欲考举人者，可以出资捐一监生资格参加乡试，或直接出钱捐一监生，此种情况统称之为捐建或者例监。严监生就是书没读过太多，他这个监生也是花钱捐来的监生。他最被人熟知的桥段莫过于临死前那两根放不下去的手指了，几个侄儿以及奶妈怎么也猜不中严监生到底说的是什么，而赵氏一语道破，原来是灯中有两茎灯草，严监生怕它费油才使得严监生难以合眼，待赵氏挑去一根，严监生便一口咽了气。</a:t>
            </a:r>
            <a:endParaRPr lang="zh-CN" altLang="en-US" sz="100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儒林外史</a:t>
            </a:r>
          </a:p>
        </p:txBody>
      </p:sp>
      <p:sp>
        <p:nvSpPr>
          <p:cNvPr id="3" name="内容占位符 2"/>
          <p:cNvSpPr>
            <a:spLocks noGrp="1"/>
          </p:cNvSpPr>
          <p:nvPr>
            <p:ph idx="1"/>
          </p:nvPr>
        </p:nvSpPr>
        <p:spPr/>
        <p:txBody>
          <a:bodyPr>
            <a:normAutofit/>
          </a:bodyPr>
          <a:lstStyle/>
          <a:p>
            <a:r>
              <a:rPr lang="zh-CN" altLang="zh-CN" sz="1400" b="1"/>
              <a:t>严致中</a:t>
            </a:r>
            <a:r>
              <a:rPr lang="zh-CN" altLang="zh-CN" sz="1400"/>
              <a:t>严致中是一个贡生，经考选等方式进入设于京师的国子学以后就称为贡生。这类人社会地位相对较高，严贡生也是因为自己是个贡生而瞧不起自己的胞弟严监生，入监者一般要求“学行端庄，文理悠长”，但是在作者笔下的严贡生却恰恰相反，是一个十足的衣冠禽兽。严贡生的第一次出场是在第四回中，范进在服丧期被张静斋劝说一同前去汤知县那里“打秋风”，刚到高要县坐定准备喝些茶水，严贡生便进来搭汕，当得知二人是要去拜见汤知县时，便开始称自己与汤知县是老相熟，又编造了一段与汤知县相遇的故事，还夸赞汤知县的为人，只是为了显现对汤知县的了解。</a:t>
            </a:r>
          </a:p>
          <a:p>
            <a:r>
              <a:rPr lang="zh-CN" altLang="zh-CN" sz="1400" b="1"/>
              <a:t>匡超人</a:t>
            </a:r>
            <a:r>
              <a:rPr lang="zh-CN" altLang="zh-CN" sz="1400"/>
              <a:t>匡超人，原名匡迥，号超人，温州府乐清县人。小说在匡超人的行为描写中大致可以分为两种，一是表现质朴孝顺的匡超人，二是表现泯灭人性的匡超人。他本是一个淳朴的农村少年，为人乖巧、做事勤快，其对父亲的一片孝思，亦令人感动、小说最初对匡超人的行为描写是表现他纯朴孝顺的一面。</a:t>
            </a:r>
          </a:p>
          <a:p>
            <a:r>
              <a:rPr lang="zh-CN" altLang="zh-CN" sz="1400"/>
              <a:t>在流落他乡时，他受社会影响逐步发生了变化。在杭州，匡超人遇到了马二先生，并受马二先生的影响，把科举作为人生的唯一出路，考上秀才后，又受一群斗方名士的“培养”，以名士自居，以此作为追名逐利的手段。社会给他这样的道路，他巧妙周旋其间，一步步走向堕落。他吹牛撒谎，钻取功名，卖友求荣，忘恩负义，变成一个衣冠禽兽。</a:t>
            </a:r>
          </a:p>
          <a:p>
            <a:r>
              <a:rPr lang="zh-CN" altLang="zh-CN" sz="1400" b="1"/>
              <a:t>沈琼枝</a:t>
            </a:r>
            <a:r>
              <a:rPr lang="zh-CN" altLang="zh-CN" sz="1400"/>
              <a:t>沈琼枝是教书先生沈大年的女儿，遵父命嫁给盐商宋为富为妻。但到了盐商宋为富府上之后，才知道是一场骗局，盐商宋为富原来是娶沈琼枝为妾。琼枝父状告宋为富，宋重金贿赂知县，把沈大年押回常州。沈琼枝带着金银细软独自去往南京，开始了她新的独立生活。</a:t>
            </a:r>
          </a:p>
          <a:p>
            <a:endParaRPr lang="zh-CN" altLang="en-US" sz="1000"/>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简爱</a:t>
            </a:r>
          </a:p>
        </p:txBody>
      </p:sp>
      <p:sp>
        <p:nvSpPr>
          <p:cNvPr id="3" name="内容占位符 2"/>
          <p:cNvSpPr>
            <a:spLocks noGrp="1"/>
          </p:cNvSpPr>
          <p:nvPr>
            <p:ph idx="1"/>
          </p:nvPr>
        </p:nvSpPr>
        <p:spPr/>
        <p:txBody>
          <a:bodyPr>
            <a:normAutofit lnSpcReduction="10000"/>
          </a:bodyPr>
          <a:lstStyle/>
          <a:p>
            <a:r>
              <a:rPr lang="zh-CN" altLang="zh-CN" sz="1000" b="1"/>
              <a:t>主要内容</a:t>
            </a:r>
            <a:r>
              <a:rPr lang="zh-CN" altLang="zh-CN" sz="1000"/>
              <a:t>简·爱是个孤女，她出生于一个穷牧师家庭。不久父母相继去世。幼小的简·爱寄养在舅父母家里。舅父里德先生去世后，简·爱过了</a:t>
            </a:r>
            <a:r>
              <a:rPr lang="en-US" altLang="zh-CN" sz="1000"/>
              <a:t>10</a:t>
            </a:r>
            <a:r>
              <a:rPr lang="zh-CN" altLang="zh-CN" sz="1000"/>
              <a:t>年倍受尽歧视和虐待的生活。舅母把她视作眼中钉，并把她和自己的孩子隔离开来，从此，她与舅母的对抗更加公开和坚决了，简被送进了罗沃德孤儿院。</a:t>
            </a:r>
          </a:p>
          <a:p>
            <a:r>
              <a:rPr lang="zh-CN" altLang="zh-CN" sz="1000"/>
              <a:t>孤儿院教规严厉，生活艰苦，院长是个冷酷的伪君子。简·爱在孤儿院继续受到精神和肉体上的摧残。由于恶劣的生活条件，孤儿院经常有孩子病死，她最好的朋友海伦患肺结核去世。海伦去世后也使孤儿院有了大的改善。简·爱在新的环境下接受了六年的教育，并在这所学校任教两年。由于谭波尔儿小姐的离开，简·爱厌倦了孤儿院里的生活，登广告谋求家庭教师的职业。桑菲尔德庄园的女管家聘用了她。庄园的男主人罗切斯特经常在外旅行，她的学生是一个不到</a:t>
            </a:r>
            <a:r>
              <a:rPr lang="en-US" altLang="zh-CN" sz="1000"/>
              <a:t>10</a:t>
            </a:r>
            <a:r>
              <a:rPr lang="zh-CN" altLang="zh-CN" sz="1000"/>
              <a:t>岁的女孩阿黛拉·瓦朗，罗切斯特是她的保护人。</a:t>
            </a:r>
          </a:p>
          <a:p>
            <a:r>
              <a:rPr lang="zh-CN" altLang="zh-CN" sz="1000"/>
              <a:t>一天黄昏，简·爱外出散步，邂逅刚从国外归来的主人，这是他们第一次见面。以后她发现她的主人是个性格忧郁、喜怒无常的人，对她的态度也是时好时坏。整幢房子沉郁空旷，有时还会听到一种令人毛骨悚然的奇怪笑声。一天，简·爱在睡梦中被这种笑声惊醒，发现罗切斯特的房间着了火，简·爱叫醒他并帮助他扑灭了火。罗切斯特回来后经常举行家宴。在一次家宴上向一位名叫英格拉姆的漂亮小姐大献殷勤，简·爱被召进客厅，却受到布兰奇母女的冷遇，她忍受屈辱，离开客厅。此时，她已经爱上了罗切斯特。其实罗切斯特也已爱上简·爱，他只是想试探简·爱对自己的爱情。当他向简·爱求婚时，她答应了他。</a:t>
            </a:r>
          </a:p>
          <a:p>
            <a:r>
              <a:rPr lang="zh-CN" altLang="zh-CN" sz="1000"/>
              <a:t>在婚礼前夜，简·爱在朦胧中看到一个面目可憎的女人，在镜前披戴她的婚纱。第二天，当婚礼在教堂悄然进行时，突然有人出证：罗切斯特先生</a:t>
            </a:r>
            <a:r>
              <a:rPr lang="en-US" altLang="zh-CN" sz="1000"/>
              <a:t>15</a:t>
            </a:r>
            <a:r>
              <a:rPr lang="zh-CN" altLang="zh-CN" sz="1000"/>
              <a:t>年前已经结婚。他的妻子原来就是那个被关在三楼密室里的疯女人。法律阻碍了他们的爱情，使两人陷入深深的痛苦之中。在一个凄风苦雨之夜，简·爱离开了罗切斯特。在寻找新的生活出路的途中，简·爱风餐露宿，沿途乞讨，历尽磨难，最后在泽地房被牧师圣·约翰收留，并在当地一所小学校任教。不久，简·爱得知叔父去世并给她留下一笔遗产，同时还发现圣·约翰是她的表兄，简·爱决定将财产平分。圣·约翰是个狂热的教徒，打算去印度传教。他请求简·爱嫁给他并和他同去印度，但理由只是简·爱适合做一位传教士的妻子。简·爱拒绝了他，并决定再看看罗切斯特。她回到桑菲尔德庄园，那座宅子已成废墟，疯女人放火后坠楼身亡，罗切斯特也受伤致残。简·爱找到他并大受震动，最终和他结了婚，得到了自己理想的幸福生活。</a:t>
            </a:r>
          </a:p>
          <a:p>
            <a:r>
              <a:rPr lang="zh-CN" altLang="zh-CN" sz="1000" b="1"/>
              <a:t>作者介绍</a:t>
            </a:r>
            <a:r>
              <a:rPr lang="zh-CN" altLang="zh-CN" sz="1000"/>
              <a:t>夏洛蒂·勃朗特（</a:t>
            </a:r>
            <a:r>
              <a:rPr lang="en-US" altLang="zh-CN" sz="1000"/>
              <a:t>Charlotte Bronte</a:t>
            </a:r>
            <a:r>
              <a:rPr lang="zh-CN" altLang="zh-CN" sz="1000"/>
              <a:t>，</a:t>
            </a:r>
            <a:r>
              <a:rPr lang="en-US" altLang="zh-CN" sz="1000"/>
              <a:t>1816-1855</a:t>
            </a:r>
            <a:r>
              <a:rPr lang="zh-CN" altLang="zh-CN" sz="1000"/>
              <a:t>年），英国小说家，生于贫苦的牧师家庭，曾在寄宿学校学习，后任教师和家庭教师。</a:t>
            </a:r>
            <a:r>
              <a:rPr lang="en-US" altLang="zh-CN" sz="1000"/>
              <a:t>1847</a:t>
            </a:r>
            <a:r>
              <a:rPr lang="zh-CN" altLang="zh-CN" sz="1000"/>
              <a:t>年，夏洛蒂·勃朗特出版著名的长篇小说《简·爱》，轰动文坛。</a:t>
            </a:r>
            <a:r>
              <a:rPr lang="en-US" altLang="zh-CN" sz="1000"/>
              <a:t>1848</a:t>
            </a:r>
            <a:r>
              <a:rPr lang="zh-CN" altLang="zh-CN" sz="1000"/>
              <a:t>年秋到</a:t>
            </a:r>
            <a:r>
              <a:rPr lang="en-US" altLang="zh-CN" sz="1000"/>
              <a:t>1849</a:t>
            </a:r>
            <a:r>
              <a:rPr lang="zh-CN" altLang="zh-CN" sz="1000"/>
              <a:t>年她的弟弟和两个妹妹相继去世。在死亡的阴影和困惑下，她坚持完成了《谢利》一书，寄托了她对妹妹艾米莉的哀思，并描写了英国早期自发的工人运动。她另有作品《维莱特》（</a:t>
            </a:r>
            <a:r>
              <a:rPr lang="en-US" altLang="zh-CN" sz="1000"/>
              <a:t>1853</a:t>
            </a:r>
            <a:r>
              <a:rPr lang="zh-CN" altLang="zh-CN" sz="1000"/>
              <a:t>年）和《教师》（</a:t>
            </a:r>
            <a:r>
              <a:rPr lang="en-US" altLang="zh-CN" sz="1000"/>
              <a:t>1857</a:t>
            </a:r>
            <a:r>
              <a:rPr lang="zh-CN" altLang="zh-CN" sz="1000"/>
              <a:t>年），这两部作品均根据其本人生活经历写成。夏洛蒂·勃朗特善于以抒情的笔法描写自然景物，作品具有浓厚的感情色彩。</a:t>
            </a:r>
          </a:p>
          <a:p>
            <a:r>
              <a:rPr lang="zh-CN" altLang="zh-CN" sz="1000" b="1"/>
              <a:t>主要人物简·爱</a:t>
            </a:r>
            <a:r>
              <a:rPr lang="zh-CN" altLang="zh-CN" sz="1000"/>
              <a:t>女主人公，一个性格坚强，朴实，刚柔并济，独立自主，积极进取的女性。她出身卑微，相貌平凡，但她并不以此自卑。她蔑视权贵的骄横，嘲笑他们的愚笨，显示出自立自强的人格和美好的理想。她有顽强的生命力，从不向命运低头，最后有了自己所向往的美好生活。简·爱生存在一个父母双亡，寄人篱下的环境。从小就承受着与同龄人不一样的待遇：姨妈的嫌弃，表姐的蔑视，表哥的侮辱和毒打。但她并没有绝望，她并没有自我摧毁，并没有在侮辱中沉沦。所带来的种种不幸的一切，相反，换回的却是简·爱的无限信心，却是简·爱的坚强不屈的精神，一种不可战胜的内在人格力量。她对自己的命运、价值、地位的思考和努力把握，对自己的思想和人格有着理性的认识，对自己的幸福和情感有着坚定的追求。从简爱身上，表现力当今新女性的形象：自尊、自重、自立、自强，对于自己的人格、情感、生活、判断、选择的坚定理想和执着追求。</a:t>
            </a:r>
            <a:endParaRPr lang="zh-CN" altLang="en-US" sz="100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字形</a:t>
            </a:r>
          </a:p>
        </p:txBody>
      </p:sp>
      <p:sp>
        <p:nvSpPr>
          <p:cNvPr id="3" name="内容占位符 2"/>
          <p:cNvSpPr>
            <a:spLocks noGrp="1"/>
          </p:cNvSpPr>
          <p:nvPr>
            <p:ph sz="half" idx="1"/>
          </p:nvPr>
        </p:nvSpPr>
        <p:spPr/>
        <p:txBody>
          <a:bodyPr>
            <a:normAutofit lnSpcReduction="10000"/>
          </a:bodyPr>
          <a:lstStyle/>
          <a:p>
            <a:r>
              <a:rPr lang="zh-CN" altLang="en-US" sz="1600"/>
              <a:t>字形是中学生学习重点，汉字的正确书写是中学生必备的基础技能。从近几年的考察的实际命题来看，字形题都是考生平时易写错或者易混淆的字，难度不大生僻字也不多。</a:t>
            </a:r>
            <a:endParaRPr lang="en-US" altLang="zh-CN" sz="1600"/>
          </a:p>
          <a:p>
            <a:r>
              <a:rPr lang="zh-CN" altLang="en-US" sz="1600"/>
              <a:t>命题角度：</a:t>
            </a:r>
            <a:endParaRPr lang="en-US" altLang="zh-CN" sz="1600"/>
          </a:p>
          <a:p>
            <a:r>
              <a:rPr lang="zh-CN" altLang="en-US" sz="1600"/>
              <a:t>从题型上看，分为正选（无错）、反选（有错）等形式；也有传统的对字形单独命题的题型，也有结合字音、词语混合命题的题型。</a:t>
            </a:r>
            <a:endParaRPr lang="en-US" altLang="zh-CN" sz="1600"/>
          </a:p>
          <a:p>
            <a:r>
              <a:rPr lang="zh-CN" altLang="en-US" sz="1600"/>
              <a:t>命题趋势：从课本内容到鲜活的媒体语言，从四字成语到多字熟语，从口语到书面语都可以成为命题材料。</a:t>
            </a:r>
            <a:endParaRPr lang="en-US" altLang="zh-CN" sz="1600"/>
          </a:p>
          <a:p>
            <a:r>
              <a:rPr lang="zh-CN" altLang="en-US" sz="1600"/>
              <a:t>应对：加强对形近字和形异字的辨识积累，重视成语和熟语的积累。</a:t>
            </a:r>
            <a:endParaRPr lang="en-US" altLang="zh-CN" sz="1600"/>
          </a:p>
        </p:txBody>
      </p:sp>
      <p:sp>
        <p:nvSpPr>
          <p:cNvPr id="4" name="内容占位符 3"/>
          <p:cNvSpPr>
            <a:spLocks noGrp="1"/>
          </p:cNvSpPr>
          <p:nvPr>
            <p:ph sz="half" idx="2"/>
          </p:nvPr>
        </p:nvSpPr>
        <p:spPr/>
        <p:txBody>
          <a:bodyPr>
            <a:normAutofit lnSpcReduction="10000"/>
          </a:bodyPr>
          <a:lstStyle/>
          <a:p>
            <a:r>
              <a:rPr lang="zh-CN" altLang="en-US" sz="1400"/>
              <a:t>技巧：</a:t>
            </a:r>
            <a:endParaRPr lang="en-US" altLang="zh-CN" sz="1400"/>
          </a:p>
          <a:p>
            <a:r>
              <a:rPr lang="zh-CN" altLang="en-US" sz="1400"/>
              <a:t>总体来说，字形的记忆建立在平时的训练和记忆上，平时对字形的记忆，建立在理解词义的基础之上这类题型的难度就会小很多。</a:t>
            </a:r>
            <a:endParaRPr lang="en-US" altLang="zh-CN" sz="1400"/>
          </a:p>
          <a:p>
            <a:r>
              <a:rPr lang="en-US" altLang="zh-CN" sz="1400"/>
              <a:t>1.</a:t>
            </a:r>
            <a:r>
              <a:rPr lang="zh-CN" altLang="en-US" sz="1400"/>
              <a:t>借助读音辨形。有些汉字字形相近，但读音完全不同，对这种汉字我们用以音辨形法加以辨别。如：“渎”和“赎”，读音完全不同，在具体词中自然完全不同。</a:t>
            </a:r>
            <a:endParaRPr lang="en-US" altLang="zh-CN" sz="1400"/>
          </a:p>
          <a:p>
            <a:r>
              <a:rPr lang="en-US" altLang="zh-CN" sz="1400"/>
              <a:t>2.</a:t>
            </a:r>
            <a:r>
              <a:rPr lang="zh-CN" altLang="en-US" sz="1400"/>
              <a:t>借助字形辨形。绝大多数的汉字都是形声字，许多音同因近形体也近的字，都有相同的声旁，区别只在形旁。对于这类字我们只需要抓住形旁加以辨析，就会变得简单。如：“燥”和“躁”，前字从“火”有“干”的意思，而后字从“足”有“急”的意思。</a:t>
            </a:r>
            <a:endParaRPr lang="en-US" altLang="zh-CN" sz="1400"/>
          </a:p>
          <a:p>
            <a:r>
              <a:rPr lang="en-US" altLang="zh-CN" sz="1400"/>
              <a:t>3.</a:t>
            </a:r>
            <a:r>
              <a:rPr lang="zh-CN" altLang="en-US" sz="1400"/>
              <a:t>借助词义辨析。在现代汉语中，除合成词和音译词外，汉字基本都有自己的意思，可以通过词语含义来确定字形，例如：“融会贯通”中的“会”的意思是领会，知道这个后就不会错写成为“汇”了，“脉搏”中“博”字是“跳动”的意思，所以不是“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 calcmode="lin" valueType="num">
                                      <p:cBhvr>
                                        <p:cTn id="3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4">
                                            <p:txEl>
                                              <p:pRg st="0" end="0"/>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53"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anim calcmode="lin" valueType="num">
                                      <p:cBhvr>
                                        <p:cTn id="3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40"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41" dur="500"/>
                                        <p:tgtEl>
                                          <p:spTgt spid="4">
                                            <p:txEl>
                                              <p:pRg st="1" end="1"/>
                                            </p:txEl>
                                          </p:spTgt>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53" presetClass="entr" presetSubtype="0" fill="hold" grpId="0" nodeType="clickEffect">
                                  <p:stCondLst>
                                    <p:cond delay="0"/>
                                  </p:stCondLst>
                                  <p:childTnLst>
                                    <p:set>
                                      <p:cBhvr>
                                        <p:cTn id="45" dur="1" fill="hold">
                                          <p:stCondLst>
                                            <p:cond delay="0"/>
                                          </p:stCondLst>
                                        </p:cTn>
                                        <p:tgtEl>
                                          <p:spTgt spid="4">
                                            <p:txEl>
                                              <p:pRg st="2" end="2"/>
                                            </p:txEl>
                                          </p:spTgt>
                                        </p:tgtEl>
                                        <p:attrNameLst>
                                          <p:attrName>style.visibility</p:attrName>
                                        </p:attrNameLst>
                                      </p:cBhvr>
                                      <p:to>
                                        <p:strVal val="visible"/>
                                      </p:to>
                                    </p:set>
                                    <p:anim calcmode="lin" valueType="num">
                                      <p:cBhvr>
                                        <p:cTn id="46"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47"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48" dur="500"/>
                                        <p:tgtEl>
                                          <p:spTgt spid="4">
                                            <p:txEl>
                                              <p:pRg st="2" end="2"/>
                                            </p:txEl>
                                          </p:spTgt>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53" presetClass="entr" presetSubtype="0" fill="hold" grpId="0" nodeType="clickEffect">
                                  <p:stCondLst>
                                    <p:cond delay="0"/>
                                  </p:stCondLst>
                                  <p:childTnLst>
                                    <p:set>
                                      <p:cBhvr>
                                        <p:cTn id="52" dur="1" fill="hold">
                                          <p:stCondLst>
                                            <p:cond delay="0"/>
                                          </p:stCondLst>
                                        </p:cTn>
                                        <p:tgtEl>
                                          <p:spTgt spid="4">
                                            <p:txEl>
                                              <p:pRg st="3" end="3"/>
                                            </p:txEl>
                                          </p:spTgt>
                                        </p:tgtEl>
                                        <p:attrNameLst>
                                          <p:attrName>style.visibility</p:attrName>
                                        </p:attrNameLst>
                                      </p:cBhvr>
                                      <p:to>
                                        <p:strVal val="visible"/>
                                      </p:to>
                                    </p:set>
                                    <p:anim calcmode="lin" valueType="num">
                                      <p:cBhvr>
                                        <p:cTn id="53"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54"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55" dur="500"/>
                                        <p:tgtEl>
                                          <p:spTgt spid="4">
                                            <p:txEl>
                                              <p:pRg st="3" end="3"/>
                                            </p:txEl>
                                          </p:spTgt>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53" presetClass="entr" presetSubtype="0" fill="hold" grpId="0" nodeType="clickEffect">
                                  <p:stCondLst>
                                    <p:cond delay="0"/>
                                  </p:stCondLst>
                                  <p:childTnLst>
                                    <p:set>
                                      <p:cBhvr>
                                        <p:cTn id="59" dur="1" fill="hold">
                                          <p:stCondLst>
                                            <p:cond delay="0"/>
                                          </p:stCondLst>
                                        </p:cTn>
                                        <p:tgtEl>
                                          <p:spTgt spid="4">
                                            <p:txEl>
                                              <p:pRg st="4" end="4"/>
                                            </p:txEl>
                                          </p:spTgt>
                                        </p:tgtEl>
                                        <p:attrNameLst>
                                          <p:attrName>style.visibility</p:attrName>
                                        </p:attrNameLst>
                                      </p:cBhvr>
                                      <p:to>
                                        <p:strVal val="visible"/>
                                      </p:to>
                                    </p:set>
                                    <p:anim calcmode="lin" valueType="num">
                                      <p:cBhvr>
                                        <p:cTn id="60"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61"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6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sz="1400" b="1"/>
              <a:t>罗切斯特</a:t>
            </a:r>
            <a:endParaRPr lang="zh-CN" altLang="zh-CN" sz="1400"/>
          </a:p>
          <a:p>
            <a:r>
              <a:rPr lang="zh-CN" altLang="zh-CN" sz="1400"/>
              <a:t>桑菲尔德庄园主，拥有财富和强健的体魄，大约三十六七岁年纪（比简爱大了将近二十岁），心地善良，表面上看起来有些冷漠，有点顽固，起初在简爱眼中，他个性格阴郁而又喜怒无常，有一种男子汉气概。他身体强健，不算很英俊，但面孔十分坚毅，有一头浓密的黑卷发和一双又大又亮的黑眼睛。年轻时他被父兄迫害，受骗娶了疯女人伯莎·梅森，那个女人荒淫无度，过着放浪的生活，成天吼叫，罗切斯特非常厌恶她，但由于强烈的责任心和当时的一些要求不能抛弃她。罗切斯特先生为了追求新的生活到欧洲各国旅游，但一直都没有找到自己的心上人，反而频频遭到背叛。后来决心认真生活，便回到了桑菲尔德庄园，认识了家庭女教师简·爱，爱上了她，并向她求婚，但已婚的事实被揭发。简爱离开，他悲痛欲绝。由于疯子妻子的疯狂放火而失去一条胳膊和一只眼睛，另一只眼睛也失明了。最后成为简·爱的丈夫。婚后两年眼睛复明。</a:t>
            </a:r>
          </a:p>
          <a:p>
            <a:endParaRPr lang="zh-CN" altLang="en-US"/>
          </a:p>
        </p:txBody>
      </p:sp>
      <p:pic>
        <p:nvPicPr>
          <p:cNvPr id="4" name="New picture"/>
          <p:cNvPicPr/>
          <p:nvPr/>
        </p:nvPicPr>
        <p:blipFill>
          <a:blip r:embed="rId2"/>
          <a:stretch>
            <a:fillRect/>
          </a:stretch>
        </p:blipFill>
        <p:spPr>
          <a:xfrm>
            <a:off x="10668000" y="12128500"/>
            <a:ext cx="342900" cy="254000"/>
          </a:xfrm>
          <a:prstGeom prst="cube">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71991" y="394311"/>
            <a:ext cx="8246680" cy="2931867"/>
          </a:xfrm>
          <a:prstGeom prst="rect">
            <a:avLst/>
          </a:prstGeom>
          <a:noFill/>
          <a:ln w="9525">
            <a:noFill/>
          </a:ln>
        </p:spPr>
        <p:txBody>
          <a:bodyPr wrap="square" lIns="64057" tIns="32011" rIns="64057" bIns="32011">
            <a:spAutoFit/>
          </a:bodyPr>
          <a:lstStyle/>
          <a:p>
            <a:pPr indent="213360" defTabSz="640715">
              <a:lnSpc>
                <a:spcPct val="150000"/>
              </a:lnSpc>
            </a:pPr>
            <a:r>
              <a:rPr lang="zh-CN" altLang="en-US" sz="2300" b="1">
                <a:solidFill>
                  <a:prstClr val="black"/>
                </a:solidFill>
                <a:latin typeface="宋体" panose="02010600030101010101" pitchFamily="2" charset="-122"/>
              </a:rPr>
              <a:t>一、复习方法</a:t>
            </a:r>
            <a:endParaRPr lang="zh-CN" altLang="en-US" sz="2300">
              <a:solidFill>
                <a:prstClr val="black"/>
              </a:solidFill>
              <a:latin typeface="宋体" panose="02010600030101010101" pitchFamily="2" charset="-122"/>
            </a:endParaRPr>
          </a:p>
          <a:p>
            <a:pPr indent="213360" defTabSz="640715">
              <a:lnSpc>
                <a:spcPct val="150000"/>
              </a:lnSpc>
            </a:pPr>
            <a:r>
              <a:rPr lang="zh-CN" altLang="en-US" sz="2300">
                <a:solidFill>
                  <a:prstClr val="black"/>
                </a:solidFill>
                <a:latin typeface="宋体" panose="02010600030101010101" pitchFamily="2" charset="-122"/>
              </a:rPr>
              <a:t>     复习字词时</a:t>
            </a:r>
            <a:r>
              <a:rPr lang="zh-CN" altLang="en-US" sz="2300" b="1">
                <a:solidFill>
                  <a:prstClr val="black"/>
                </a:solidFill>
                <a:latin typeface="宋体" panose="02010600030101010101" pitchFamily="2" charset="-122"/>
              </a:rPr>
              <a:t>，</a:t>
            </a:r>
            <a:r>
              <a:rPr lang="zh-CN" altLang="en-US" sz="2300">
                <a:solidFill>
                  <a:prstClr val="black"/>
                </a:solidFill>
                <a:latin typeface="宋体" panose="02010600030101010101" pitchFamily="2" charset="-122"/>
              </a:rPr>
              <a:t>应以课本内容为主</a:t>
            </a:r>
            <a:r>
              <a:rPr lang="zh-CN" altLang="en-US" sz="2300" b="1">
                <a:solidFill>
                  <a:prstClr val="black"/>
                </a:solidFill>
                <a:latin typeface="宋体" panose="02010600030101010101" pitchFamily="2" charset="-122"/>
              </a:rPr>
              <a:t>，</a:t>
            </a:r>
            <a:r>
              <a:rPr lang="zh-CN" altLang="en-US" sz="2300">
                <a:solidFill>
                  <a:prstClr val="black"/>
                </a:solidFill>
                <a:latin typeface="宋体" panose="02010600030101010101" pitchFamily="2" charset="-122"/>
              </a:rPr>
              <a:t>多读多写</a:t>
            </a:r>
            <a:r>
              <a:rPr lang="zh-CN" altLang="en-US" sz="2300" b="1">
                <a:solidFill>
                  <a:prstClr val="black"/>
                </a:solidFill>
                <a:latin typeface="宋体" panose="02010600030101010101" pitchFamily="2" charset="-122"/>
              </a:rPr>
              <a:t>，</a:t>
            </a:r>
            <a:r>
              <a:rPr lang="zh-CN" altLang="en-US" sz="2300">
                <a:solidFill>
                  <a:prstClr val="black"/>
                </a:solidFill>
                <a:latin typeface="宋体" panose="02010600030101010101" pitchFamily="2" charset="-122"/>
              </a:rPr>
              <a:t>易写错的  </a:t>
            </a:r>
          </a:p>
          <a:p>
            <a:pPr indent="213360" defTabSz="640715">
              <a:lnSpc>
                <a:spcPct val="180000"/>
              </a:lnSpc>
            </a:pPr>
            <a:r>
              <a:rPr lang="zh-CN" altLang="en-US" sz="2300">
                <a:solidFill>
                  <a:prstClr val="black"/>
                </a:solidFill>
                <a:latin typeface="宋体" panose="02010600030101010101" pitchFamily="2" charset="-122"/>
              </a:rPr>
              <a:t>字</a:t>
            </a:r>
            <a:r>
              <a:rPr lang="zh-CN" altLang="en-US" sz="2300" b="1">
                <a:solidFill>
                  <a:prstClr val="black"/>
                </a:solidFill>
                <a:latin typeface="宋体" panose="02010600030101010101" pitchFamily="2" charset="-122"/>
              </a:rPr>
              <a:t>，</a:t>
            </a:r>
            <a:r>
              <a:rPr lang="zh-CN" altLang="en-US" sz="2300">
                <a:solidFill>
                  <a:prstClr val="black"/>
                </a:solidFill>
                <a:latin typeface="宋体" panose="02010600030101010101" pitchFamily="2" charset="-122"/>
              </a:rPr>
              <a:t>要强化记忆</a:t>
            </a:r>
            <a:r>
              <a:rPr lang="zh-CN" altLang="en-US" sz="2300" b="1">
                <a:solidFill>
                  <a:prstClr val="black"/>
                </a:solidFill>
                <a:latin typeface="宋体" panose="02010600030101010101" pitchFamily="2" charset="-122"/>
              </a:rPr>
              <a:t>，</a:t>
            </a:r>
            <a:r>
              <a:rPr lang="zh-CN" altLang="en-US" sz="2300">
                <a:solidFill>
                  <a:prstClr val="black"/>
                </a:solidFill>
                <a:latin typeface="宋体" panose="02010600030101010101" pitchFamily="2" charset="-122"/>
              </a:rPr>
              <a:t>可分类整理在笔记本上</a:t>
            </a:r>
            <a:r>
              <a:rPr lang="zh-CN" altLang="en-US" sz="2300" b="1">
                <a:solidFill>
                  <a:prstClr val="black"/>
                </a:solidFill>
                <a:latin typeface="宋体" panose="02010600030101010101" pitchFamily="2" charset="-122"/>
              </a:rPr>
              <a:t>，</a:t>
            </a:r>
            <a:r>
              <a:rPr lang="zh-CN" altLang="en-US" sz="2300">
                <a:solidFill>
                  <a:prstClr val="black"/>
                </a:solidFill>
                <a:latin typeface="宋体" panose="02010600030101010101" pitchFamily="2" charset="-122"/>
              </a:rPr>
              <a:t>随时背记。</a:t>
            </a:r>
          </a:p>
          <a:p>
            <a:pPr indent="213360" defTabSz="640715">
              <a:lnSpc>
                <a:spcPct val="180000"/>
              </a:lnSpc>
            </a:pPr>
            <a:r>
              <a:rPr lang="zh-CN" altLang="en-US" sz="2300" b="1">
                <a:solidFill>
                  <a:prstClr val="black"/>
                </a:solidFill>
                <a:latin typeface="宋体" panose="02010600030101010101" pitchFamily="2" charset="-122"/>
              </a:rPr>
              <a:t> 二、解题指导</a:t>
            </a:r>
          </a:p>
          <a:p>
            <a:pPr indent="213360" defTabSz="640715">
              <a:lnSpc>
                <a:spcPct val="150000"/>
              </a:lnSpc>
            </a:pPr>
            <a:endParaRPr lang="zh-CN" altLang="en-US" sz="2300" b="1">
              <a:solidFill>
                <a:prstClr val="black"/>
              </a:solidFill>
              <a:latin typeface="宋体" panose="02010600030101010101" pitchFamily="2" charset="-122"/>
            </a:endParaRPr>
          </a:p>
        </p:txBody>
      </p:sp>
      <p:pic>
        <p:nvPicPr>
          <p:cNvPr id="6" name="Picture 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06034" y="2664160"/>
            <a:ext cx="8281063" cy="73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2"/>
          <p:cNvSpPr txBox="1"/>
          <p:nvPr/>
        </p:nvSpPr>
        <p:spPr>
          <a:xfrm>
            <a:off x="1846518" y="2751765"/>
            <a:ext cx="2543039" cy="418871"/>
          </a:xfrm>
          <a:prstGeom prst="rect">
            <a:avLst/>
          </a:prstGeom>
          <a:noFill/>
        </p:spPr>
        <p:txBody>
          <a:bodyPr wrap="square" lIns="64057" tIns="32011" rIns="64057" bIns="32011" rtlCol="0">
            <a:spAutoFit/>
          </a:bodyPr>
          <a:lstStyle/>
          <a:p>
            <a:pPr defTabSz="640715"/>
            <a:r>
              <a:rPr lang="zh-CN" altLang="zh-CN" sz="2300" b="1">
                <a:solidFill>
                  <a:prstClr val="black"/>
                </a:solidFill>
                <a:latin typeface="宋体" panose="02010600030101010101" pitchFamily="2" charset="-122"/>
                <a:sym typeface="+mn-ea"/>
              </a:rPr>
              <a:t>辨识、改正错别字</a:t>
            </a:r>
          </a:p>
        </p:txBody>
      </p:sp>
      <p:sp>
        <p:nvSpPr>
          <p:cNvPr id="4" name="文本框 3"/>
          <p:cNvSpPr txBox="1"/>
          <p:nvPr/>
        </p:nvSpPr>
        <p:spPr>
          <a:xfrm>
            <a:off x="472438" y="3162071"/>
            <a:ext cx="7746110" cy="1480700"/>
          </a:xfrm>
          <a:prstGeom prst="rect">
            <a:avLst/>
          </a:prstGeom>
          <a:noFill/>
          <a:ln w="9525">
            <a:noFill/>
          </a:ln>
        </p:spPr>
        <p:txBody>
          <a:bodyPr wrap="square" lIns="64057" tIns="32011" rIns="64057" bIns="32011">
            <a:spAutoFit/>
          </a:bodyPr>
          <a:lstStyle/>
          <a:p>
            <a:pPr marL="320040" lvl="1" indent="214630" defTabSz="640715">
              <a:lnSpc>
                <a:spcPct val="150000"/>
              </a:lnSpc>
            </a:pPr>
            <a:r>
              <a:rPr lang="en-US" sz="2300" b="1">
                <a:solidFill>
                  <a:prstClr val="black"/>
                </a:solidFill>
                <a:latin typeface="Arial"/>
              </a:rPr>
              <a:t>1</a:t>
            </a:r>
            <a:r>
              <a:rPr lang="zh-CN" altLang="en-US" sz="2300" b="1">
                <a:solidFill>
                  <a:prstClr val="black"/>
                </a:solidFill>
                <a:latin typeface="宋体" panose="02010600030101010101" pitchFamily="2" charset="-122"/>
                <a:cs typeface="+mn-ea"/>
              </a:rPr>
              <a:t>．了解常见的错别字类型</a:t>
            </a:r>
          </a:p>
          <a:p>
            <a:pPr marL="640715" lvl="2" indent="214630" defTabSz="640715">
              <a:lnSpc>
                <a:spcPct val="150000"/>
              </a:lnSpc>
            </a:pPr>
            <a:endParaRPr lang="en-US" sz="2300">
              <a:solidFill>
                <a:prstClr val="black"/>
              </a:solidFill>
              <a:latin typeface="Arial"/>
            </a:endParaRPr>
          </a:p>
          <a:p>
            <a:pPr defTabSz="640715"/>
            <a:endParaRPr lang="zh-CN" altLang="en-US" sz="2300">
              <a:solidFill>
                <a:prstClr val="black"/>
              </a:solidFill>
              <a:latin typeface="宋体" panose="02010600030101010101" pitchFamily="2" charset="-122"/>
              <a:cs typeface="+mn-ea"/>
            </a:endParaRPr>
          </a:p>
        </p:txBody>
      </p:sp>
      <p:sp>
        <p:nvSpPr>
          <p:cNvPr id="7" name="文本框 6"/>
          <p:cNvSpPr txBox="1"/>
          <p:nvPr/>
        </p:nvSpPr>
        <p:spPr>
          <a:xfrm>
            <a:off x="1240039" y="3941393"/>
            <a:ext cx="7227232" cy="2322543"/>
          </a:xfrm>
          <a:prstGeom prst="rect">
            <a:avLst/>
          </a:prstGeom>
          <a:noFill/>
        </p:spPr>
        <p:txBody>
          <a:bodyPr wrap="square" lIns="64057" tIns="32011" rIns="64057" bIns="32011" rtlCol="0">
            <a:spAutoFit/>
          </a:bodyPr>
          <a:lstStyle/>
          <a:p>
            <a:pPr marL="0" lvl="2" defTabSz="640715">
              <a:lnSpc>
                <a:spcPct val="120000"/>
              </a:lnSpc>
            </a:pPr>
            <a:r>
              <a:rPr lang="en-US" sz="2500" b="1">
                <a:solidFill>
                  <a:srgbClr val="FF0000"/>
                </a:solidFill>
                <a:latin typeface="Arial"/>
                <a:sym typeface="+mn-ea"/>
              </a:rPr>
              <a:t>(1) </a:t>
            </a:r>
            <a:r>
              <a:rPr lang="zh-CN" altLang="en-US" sz="2500" b="1">
                <a:solidFill>
                  <a:srgbClr val="FF0000"/>
                </a:solidFill>
                <a:latin typeface="宋体" panose="02010600030101010101" pitchFamily="2" charset="-122"/>
                <a:cs typeface="+mn-ea"/>
                <a:sym typeface="+mn-ea"/>
              </a:rPr>
              <a:t>形近而误。如</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为虎作伥</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误写为</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为虎作怅</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a:t>
            </a:r>
            <a:endParaRPr lang="en-US" sz="2500" b="1">
              <a:solidFill>
                <a:srgbClr val="FF0000"/>
              </a:solidFill>
              <a:latin typeface="Arial"/>
              <a:sym typeface="+mn-ea"/>
            </a:endParaRPr>
          </a:p>
          <a:p>
            <a:pPr marL="0" lvl="2" defTabSz="640715">
              <a:lnSpc>
                <a:spcPct val="120000"/>
              </a:lnSpc>
            </a:pPr>
            <a:r>
              <a:rPr lang="en-US" sz="2500" b="1">
                <a:solidFill>
                  <a:srgbClr val="FF0000"/>
                </a:solidFill>
                <a:latin typeface="Arial"/>
                <a:sym typeface="+mn-ea"/>
              </a:rPr>
              <a:t>(2) </a:t>
            </a:r>
            <a:r>
              <a:rPr lang="zh-CN" altLang="en-US" sz="2500" b="1">
                <a:solidFill>
                  <a:srgbClr val="FF0000"/>
                </a:solidFill>
                <a:latin typeface="宋体" panose="02010600030101010101" pitchFamily="2" charset="-122"/>
                <a:cs typeface="+mn-ea"/>
                <a:sym typeface="+mn-ea"/>
              </a:rPr>
              <a:t>音同而误。如</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英雄辈出</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误写为</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英雄倍出</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a:t>
            </a:r>
            <a:endParaRPr lang="en-US" sz="2500" b="1">
              <a:solidFill>
                <a:srgbClr val="FF0000"/>
              </a:solidFill>
              <a:latin typeface="Arial"/>
              <a:sym typeface="+mn-ea"/>
            </a:endParaRPr>
          </a:p>
          <a:p>
            <a:pPr marL="0" lvl="2" defTabSz="640715">
              <a:lnSpc>
                <a:spcPct val="120000"/>
              </a:lnSpc>
            </a:pPr>
            <a:r>
              <a:rPr lang="en-US" sz="2500" b="1">
                <a:solidFill>
                  <a:srgbClr val="FF0000"/>
                </a:solidFill>
                <a:latin typeface="Arial"/>
                <a:sym typeface="+mn-ea"/>
              </a:rPr>
              <a:t>(3) </a:t>
            </a:r>
            <a:r>
              <a:rPr lang="zh-CN" altLang="en-US" sz="2500" b="1">
                <a:solidFill>
                  <a:srgbClr val="FF0000"/>
                </a:solidFill>
                <a:latin typeface="宋体" panose="02010600030101010101" pitchFamily="2" charset="-122"/>
                <a:cs typeface="+mn-ea"/>
                <a:sym typeface="+mn-ea"/>
              </a:rPr>
              <a:t>音形相近而误。如</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肆无忌惮</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误写为</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肆无忌</a:t>
            </a:r>
          </a:p>
          <a:p>
            <a:pPr marL="0" lvl="2" defTabSz="640715">
              <a:lnSpc>
                <a:spcPct val="120000"/>
              </a:lnSpc>
            </a:pPr>
            <a:r>
              <a:rPr lang="zh-CN" altLang="en-US" sz="2500" b="1">
                <a:solidFill>
                  <a:srgbClr val="FF0000"/>
                </a:solidFill>
                <a:latin typeface="宋体" panose="02010600030101010101" pitchFamily="2" charset="-122"/>
                <a:cs typeface="+mn-ea"/>
                <a:sym typeface="+mn-ea"/>
              </a:rPr>
              <a:t>   弹</a:t>
            </a:r>
            <a:r>
              <a:rPr lang="en-US" sz="2500" b="1">
                <a:solidFill>
                  <a:srgbClr val="FF0000"/>
                </a:solidFill>
                <a:latin typeface="Arial"/>
                <a:sym typeface="+mn-ea"/>
              </a:rPr>
              <a:t>”</a:t>
            </a:r>
            <a:r>
              <a:rPr lang="zh-CN" altLang="en-US" sz="2500" b="1">
                <a:solidFill>
                  <a:srgbClr val="FF0000"/>
                </a:solidFill>
                <a:latin typeface="宋体" panose="02010600030101010101" pitchFamily="2" charset="-122"/>
                <a:cs typeface="+mn-ea"/>
                <a:sym typeface="+mn-ea"/>
              </a:rPr>
              <a:t>。</a:t>
            </a:r>
            <a:endParaRPr lang="zh-CN" altLang="en-US" sz="2500" b="1">
              <a:solidFill>
                <a:srgbClr val="FF0000"/>
              </a:solidFill>
              <a:latin typeface="宋体" panose="02010600030101010101" pitchFamily="2" charset="-122"/>
              <a:cs typeface="+mn-ea"/>
            </a:endParaRPr>
          </a:p>
          <a:p>
            <a:pPr defTabSz="640715"/>
            <a:endParaRPr lang="zh-CN" altLang="en-US" sz="2500" b="1">
              <a:solidFill>
                <a:srgbClr val="FF0000"/>
              </a:solidFill>
              <a:latin typeface="宋体" panose="02010600030101010101" pitchFamily="2" charset="-122"/>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544426" y="1587063"/>
            <a:ext cx="294716" cy="254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4078" tIns="32024" rIns="64078" bIns="32024" rtlCol="0" anchor="ctr"/>
          <a:lstStyle/>
          <a:p>
            <a:pPr algn="ctr" defTabSz="640715"/>
            <a:endParaRPr lang="zh-CN" altLang="en-US">
              <a:solidFill>
                <a:prstClr val="white"/>
              </a:solidFill>
              <a:latin typeface="微软雅黑" panose="020B0503020204020204" charset="-122"/>
              <a:ea typeface="微软雅黑" panose="020B0503020204020204" charset="-122"/>
            </a:endParaRPr>
          </a:p>
        </p:txBody>
      </p:sp>
      <p:sp>
        <p:nvSpPr>
          <p:cNvPr id="22" name="矩形 21"/>
          <p:cNvSpPr/>
          <p:nvPr/>
        </p:nvSpPr>
        <p:spPr>
          <a:xfrm>
            <a:off x="1771420" y="1633506"/>
            <a:ext cx="160754" cy="415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4078" tIns="32024" rIns="64078" bIns="32024" rtlCol="0" anchor="ctr"/>
          <a:lstStyle/>
          <a:p>
            <a:pPr algn="ctr" defTabSz="640715"/>
            <a:endParaRPr lang="zh-CN" altLang="en-US">
              <a:solidFill>
                <a:prstClr val="white"/>
              </a:solidFill>
              <a:latin typeface="微软雅黑" panose="020B0503020204020204" charset="-122"/>
              <a:ea typeface="微软雅黑" panose="020B0503020204020204" charset="-122"/>
            </a:endParaRPr>
          </a:p>
        </p:txBody>
      </p:sp>
      <p:sp>
        <p:nvSpPr>
          <p:cNvPr id="100" name="文本框 99"/>
          <p:cNvSpPr txBox="1"/>
          <p:nvPr/>
        </p:nvSpPr>
        <p:spPr>
          <a:xfrm>
            <a:off x="412155" y="286691"/>
            <a:ext cx="8294906" cy="2188586"/>
          </a:xfrm>
          <a:prstGeom prst="rect">
            <a:avLst/>
          </a:prstGeom>
          <a:noFill/>
          <a:ln w="9525">
            <a:noFill/>
          </a:ln>
        </p:spPr>
        <p:txBody>
          <a:bodyPr wrap="square" lIns="64078" tIns="32024" rIns="64078" bIns="32024">
            <a:spAutoFit/>
          </a:bodyPr>
          <a:lstStyle/>
          <a:p>
            <a:pPr indent="214630" defTabSz="640715"/>
            <a:r>
              <a:rPr lang="en-US" sz="2300" b="1">
                <a:solidFill>
                  <a:prstClr val="black"/>
                </a:solidFill>
                <a:latin typeface="Arial"/>
              </a:rPr>
              <a:t>2</a:t>
            </a:r>
            <a:r>
              <a:rPr lang="zh-CN" altLang="en-US" sz="2300" b="1">
                <a:solidFill>
                  <a:prstClr val="black"/>
                </a:solidFill>
                <a:latin typeface="宋体" panose="02010600030101010101" pitchFamily="2" charset="-122"/>
                <a:cs typeface="+mn-ea"/>
              </a:rPr>
              <a:t>．掌握字形识记的正确方法</a:t>
            </a:r>
          </a:p>
          <a:p>
            <a:pPr indent="214630" defTabSz="640715"/>
            <a:endParaRPr lang="en-US" sz="2300">
              <a:solidFill>
                <a:prstClr val="black"/>
              </a:solidFill>
              <a:latin typeface="Arial"/>
            </a:endParaRPr>
          </a:p>
          <a:p>
            <a:pPr indent="214630" defTabSz="640715"/>
            <a:r>
              <a:rPr lang="en-US" sz="2300">
                <a:solidFill>
                  <a:prstClr val="black"/>
                </a:solidFill>
                <a:latin typeface="Arial"/>
              </a:rPr>
              <a:t>        </a:t>
            </a:r>
            <a:r>
              <a:rPr lang="en-US" sz="2300" b="1">
                <a:solidFill>
                  <a:prstClr val="black"/>
                </a:solidFill>
                <a:latin typeface="Arial"/>
              </a:rPr>
              <a:t>(1)</a:t>
            </a:r>
            <a:r>
              <a:rPr lang="zh-CN" altLang="en-US" sz="2300" b="1">
                <a:solidFill>
                  <a:prstClr val="black"/>
                </a:solidFill>
                <a:latin typeface="宋体" panose="02010600030101010101" pitchFamily="2" charset="-122"/>
                <a:cs typeface="+mn-ea"/>
              </a:rPr>
              <a:t>据</a:t>
            </a:r>
            <a:r>
              <a:rPr lang="en-US" sz="2300" b="1">
                <a:solidFill>
                  <a:prstClr val="black"/>
                </a:solidFill>
                <a:latin typeface="Arial"/>
              </a:rPr>
              <a:t>“</a:t>
            </a:r>
            <a:r>
              <a:rPr lang="zh-CN" altLang="en-US" sz="2300" b="1">
                <a:solidFill>
                  <a:prstClr val="black"/>
                </a:solidFill>
                <a:latin typeface="宋体" panose="02010600030101010101" pitchFamily="2" charset="-122"/>
                <a:cs typeface="+mn-ea"/>
              </a:rPr>
              <a:t>义</a:t>
            </a:r>
            <a:r>
              <a:rPr lang="en-US" sz="2300" b="1">
                <a:solidFill>
                  <a:prstClr val="black"/>
                </a:solidFill>
                <a:latin typeface="Arial"/>
              </a:rPr>
              <a:t>”</a:t>
            </a:r>
            <a:r>
              <a:rPr lang="zh-CN" altLang="en-US" sz="2300" b="1">
                <a:solidFill>
                  <a:prstClr val="black"/>
                </a:solidFill>
                <a:latin typeface="宋体" panose="02010600030101010101" pitchFamily="2" charset="-122"/>
                <a:cs typeface="+mn-ea"/>
              </a:rPr>
              <a:t>记</a:t>
            </a:r>
            <a:r>
              <a:rPr lang="en-US" sz="2300" b="1">
                <a:solidFill>
                  <a:prstClr val="black"/>
                </a:solidFill>
                <a:latin typeface="Arial"/>
              </a:rPr>
              <a:t>“</a:t>
            </a:r>
            <a:r>
              <a:rPr lang="zh-CN" altLang="en-US" sz="2300" b="1">
                <a:solidFill>
                  <a:prstClr val="black"/>
                </a:solidFill>
                <a:latin typeface="宋体" panose="02010600030101010101" pitchFamily="2" charset="-122"/>
                <a:cs typeface="+mn-ea"/>
              </a:rPr>
              <a:t>形</a:t>
            </a:r>
            <a:r>
              <a:rPr lang="en-US" sz="2300" b="1">
                <a:solidFill>
                  <a:prstClr val="black"/>
                </a:solidFill>
                <a:latin typeface="Arial"/>
              </a:rPr>
              <a:t>”</a:t>
            </a:r>
            <a:r>
              <a:rPr lang="zh-CN" altLang="en-US" sz="2300" b="1">
                <a:solidFill>
                  <a:prstClr val="black"/>
                </a:solidFill>
                <a:latin typeface="宋体" panose="02010600030101010101" pitchFamily="2" charset="-122"/>
                <a:cs typeface="+mn-ea"/>
              </a:rPr>
              <a:t>。</a:t>
            </a:r>
            <a:r>
              <a:rPr lang="zh-CN" altLang="en-US" sz="2300">
                <a:solidFill>
                  <a:prstClr val="black"/>
                </a:solidFill>
                <a:latin typeface="宋体" panose="02010600030101010101" pitchFamily="2" charset="-122"/>
                <a:cs typeface="+mn-ea"/>
              </a:rPr>
              <a:t>汉字是表意文字</a:t>
            </a:r>
            <a:r>
              <a:rPr lang="zh-CN" altLang="en-US" sz="2300" b="1">
                <a:solidFill>
                  <a:prstClr val="black"/>
                </a:solidFill>
                <a:latin typeface="宋体" panose="02010600030101010101" pitchFamily="2" charset="-122"/>
                <a:cs typeface="+mn-ea"/>
              </a:rPr>
              <a:t>，</a:t>
            </a:r>
            <a:r>
              <a:rPr lang="zh-CN" altLang="en-US" sz="2300">
                <a:solidFill>
                  <a:prstClr val="black"/>
                </a:solidFill>
                <a:latin typeface="宋体" panose="02010600030101010101" pitchFamily="2" charset="-122"/>
                <a:cs typeface="+mn-ea"/>
              </a:rPr>
              <a:t>可通过分析词义来辨析   </a:t>
            </a:r>
          </a:p>
          <a:p>
            <a:pPr indent="214630" defTabSz="640715"/>
            <a:r>
              <a:rPr lang="zh-CN" altLang="en-US" sz="2300">
                <a:solidFill>
                  <a:prstClr val="black"/>
                </a:solidFill>
                <a:latin typeface="宋体" panose="02010600030101010101" pitchFamily="2" charset="-122"/>
                <a:cs typeface="+mn-ea"/>
              </a:rPr>
              <a:t>     字的书写是否正确。如：</a:t>
            </a:r>
            <a:endParaRPr lang="en-US" sz="2300" b="1">
              <a:solidFill>
                <a:prstClr val="black"/>
              </a:solidFill>
              <a:latin typeface="Arial"/>
            </a:endParaRPr>
          </a:p>
          <a:p>
            <a:pPr indent="214630" defTabSz="640715"/>
            <a:r>
              <a:rPr lang="en-US" sz="2300" b="1">
                <a:solidFill>
                  <a:prstClr val="black"/>
                </a:solidFill>
                <a:latin typeface="Arial"/>
              </a:rPr>
              <a:t> </a:t>
            </a:r>
            <a:endParaRPr lang="zh-CN" altLang="en-US" sz="2300">
              <a:solidFill>
                <a:prstClr val="black"/>
              </a:solidFill>
              <a:latin typeface="宋体" panose="02010600030101010101" pitchFamily="2" charset="-122"/>
              <a:cs typeface="+mn-ea"/>
            </a:endParaRPr>
          </a:p>
        </p:txBody>
      </p:sp>
      <p:graphicFrame>
        <p:nvGraphicFramePr>
          <p:cNvPr id="9" name="表格 8"/>
          <p:cNvGraphicFramePr>
            <a:graphicFrameLocks noGrp="1"/>
          </p:cNvGraphicFramePr>
          <p:nvPr>
            <p:custDataLst>
              <p:tags r:id="rId1"/>
            </p:custDataLst>
          </p:nvPr>
        </p:nvGraphicFramePr>
        <p:xfrm>
          <a:off x="395634" y="1964856"/>
          <a:ext cx="8398950" cy="4336515"/>
        </p:xfrm>
        <a:graphic>
          <a:graphicData uri="http://schemas.openxmlformats.org/drawingml/2006/table">
            <a:tbl>
              <a:tblPr firstRow="1" bandRow="1">
                <a:tableStyleId>{5940675A-B579-460E-94D1-54222C63F5DA}</a:tableStyleId>
              </a:tblPr>
              <a:tblGrid>
                <a:gridCol w="2462662"/>
                <a:gridCol w="5936288"/>
              </a:tblGrid>
              <a:tr h="353673">
                <a:tc>
                  <a:txBody>
                    <a:bodyPr/>
                    <a:lstStyle/>
                    <a:p>
                      <a:pPr indent="0" algn="ctr">
                        <a:lnSpc>
                          <a:spcPct val="100000"/>
                        </a:lnSpc>
                        <a:buNone/>
                      </a:pPr>
                      <a:r>
                        <a:rPr lang="en-US" sz="2300" b="1">
                          <a:latin typeface="+mn-ea"/>
                          <a:cs typeface="Arial Black" panose="020B0A04020102020204" charset="0"/>
                        </a:rPr>
                        <a:t>词语</a:t>
                      </a:r>
                      <a:endParaRPr lang="en-US" altLang="en-US" sz="23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300" b="1">
                          <a:latin typeface="+mn-ea"/>
                          <a:cs typeface="Arial Black" panose="020B0A04020102020204" charset="0"/>
                        </a:rPr>
                        <a:t>词义理解</a:t>
                      </a:r>
                      <a:endParaRPr lang="en-US" altLang="en-US" sz="23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98789">
                <a:tc>
                  <a:txBody>
                    <a:bodyPr/>
                    <a:lstStyle/>
                    <a:p>
                      <a:pPr indent="0" algn="ctr">
                        <a:lnSpc>
                          <a:spcPct val="100000"/>
                        </a:lnSpc>
                        <a:buNone/>
                      </a:pPr>
                      <a:r>
                        <a:rPr lang="en-US" sz="2300" b="1">
                          <a:latin typeface="+mn-ea"/>
                          <a:cs typeface="Arial Black" panose="020B0A04020102020204" charset="0"/>
                        </a:rPr>
                        <a:t>墨守成规</a:t>
                      </a:r>
                      <a:endParaRPr lang="en-US" altLang="en-US" sz="23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lvl="0" indent="0" algn="l">
                        <a:lnSpc>
                          <a:spcPct val="170000"/>
                        </a:lnSpc>
                        <a:buNone/>
                      </a:pPr>
                      <a:endParaRPr lang="en-US" altLang="en-US" sz="2300" b="0">
                        <a:latin typeface="+mn-ea"/>
                        <a:cs typeface="+mn-ea"/>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84053">
                <a:tc>
                  <a:txBody>
                    <a:bodyPr/>
                    <a:lstStyle/>
                    <a:p>
                      <a:pPr indent="0" algn="ctr">
                        <a:lnSpc>
                          <a:spcPct val="210000"/>
                        </a:lnSpc>
                        <a:buNone/>
                      </a:pPr>
                      <a:r>
                        <a:rPr lang="en-US" sz="2300" b="1">
                          <a:latin typeface="+mn-ea"/>
                          <a:cs typeface="Arial Black" panose="020B0A04020102020204" charset="0"/>
                        </a:rPr>
                        <a:t>名列前茅</a:t>
                      </a:r>
                      <a:endParaRPr lang="en-US" altLang="en-US" sz="2300" b="1">
                        <a:latin typeface="+mn-ea"/>
                        <a:cs typeface="Arial Black" panose="020B0A04020102020204" charset="0"/>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90000"/>
                        </a:lnSpc>
                        <a:buNone/>
                      </a:pPr>
                      <a:endParaRPr lang="en-US" altLang="en-US" sz="2300" b="0">
                        <a:latin typeface="+mn-ea"/>
                        <a:cs typeface="+mn-ea"/>
                      </a:endParaRPr>
                    </a:p>
                  </a:txBody>
                  <a:tcPr marL="48226" marR="4822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3093248" y="2468641"/>
            <a:ext cx="5509843" cy="1870037"/>
          </a:xfrm>
          <a:prstGeom prst="rect">
            <a:avLst/>
          </a:prstGeom>
          <a:noFill/>
        </p:spPr>
        <p:txBody>
          <a:bodyPr wrap="square" lIns="64078" tIns="32024" rIns="64078" bIns="32024" rtlCol="0">
            <a:spAutoFit/>
          </a:bodyPr>
          <a:lstStyle/>
          <a:p>
            <a:pPr defTabSz="640715">
              <a:lnSpc>
                <a:spcPct val="170000"/>
              </a:lnSpc>
            </a:pPr>
            <a:r>
              <a:rPr lang="en-US" sz="2300" b="1">
                <a:solidFill>
                  <a:srgbClr val="FF0000"/>
                </a:solidFill>
                <a:latin typeface="Arial"/>
                <a:sym typeface="+mn-ea"/>
              </a:rPr>
              <a:t>墨守：战国时墨子善于守城。成规：现成的或久已通行的规则、方法。“墨守”出自墨子守城的故事，不能写成“默守”</a:t>
            </a:r>
            <a:endParaRPr lang="en-US" altLang="en-US" sz="2300" b="1">
              <a:solidFill>
                <a:srgbClr val="FF0000"/>
              </a:solidFill>
              <a:latin typeface="Arial"/>
              <a:sym typeface="+mn-ea"/>
            </a:endParaRPr>
          </a:p>
        </p:txBody>
      </p:sp>
      <p:sp>
        <p:nvSpPr>
          <p:cNvPr id="13" name="文本框 12"/>
          <p:cNvSpPr txBox="1"/>
          <p:nvPr/>
        </p:nvSpPr>
        <p:spPr>
          <a:xfrm>
            <a:off x="3093175" y="4519604"/>
            <a:ext cx="5342838" cy="1657672"/>
          </a:xfrm>
          <a:prstGeom prst="rect">
            <a:avLst/>
          </a:prstGeom>
          <a:noFill/>
        </p:spPr>
        <p:txBody>
          <a:bodyPr wrap="square" lIns="64078" tIns="32024" rIns="64078" bIns="32024" rtlCol="0">
            <a:spAutoFit/>
          </a:bodyPr>
          <a:lstStyle/>
          <a:p>
            <a:pPr defTabSz="640715">
              <a:lnSpc>
                <a:spcPct val="150000"/>
              </a:lnSpc>
            </a:pPr>
            <a:r>
              <a:rPr lang="en-US" sz="2300" b="1">
                <a:solidFill>
                  <a:srgbClr val="FF0000"/>
                </a:solidFill>
                <a:latin typeface="Arial"/>
                <a:sym typeface="+mn-ea"/>
              </a:rPr>
              <a:t>春秋时楚国行军时走在前头的军士都拿着茅草做成的报警用的旌旗。“前茅”不能写成“前矛”</a:t>
            </a:r>
            <a:endParaRPr lang="en-US" altLang="en-US" sz="2300" b="1">
              <a:solidFill>
                <a:srgbClr val="FF0000"/>
              </a:solidFill>
              <a:latin typeface="Aria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9b6befce-d34d-411a-a85e-f922c6eab415}"/>
  <p:tag name="TABLE_ENDDRAG_ORIGIN_RECT" val="940*482"/>
  <p:tag name="TABLE_ENDDRAG_RECT" val="44*220*940*482"/>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1a49247b-4073-4197-82ed-797d4839a6a3}"/>
  <p:tag name="TABLE_ENDDRAG_ORIGIN_RECT" val="923*662"/>
  <p:tag name="TABLE_ENDDRAG_RECT" val="58*70*923*662"/>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559a0071-ee97-4537-9351-e836051a3c64}"/>
  <p:tag name="TABLE_ENDDRAG_ORIGIN_RECT" val="937*597"/>
  <p:tag name="TABLE_ENDDRAG_RECT" val="55*115*937*597"/>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6a0d57bd-fe92-4620-ad00-9a35402f7122}"/>
  <p:tag name="TABLE_ENDDRAG_ORIGIN_RECT" val="916*419"/>
  <p:tag name="TABLE_ENDDRAG_RECT" val="57*292*916*41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95c593ba-e998-412f-8c50-f482b650cb4c}"/>
  <p:tag name="TABLE_ENDDRAG_ORIGIN_RECT" val="876*606"/>
  <p:tag name="TABLE_ENDDRAG_RECT" val="72*112*876*60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fontScheme name="Decatur">
      <a:majorFont>
        <a:latin typeface="Bodoni MT Condensed"/>
        <a:ea typeface="Arial"/>
        <a:cs typeface="Arial"/>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Arial"/>
        <a:cs typeface="Arial"/>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0.xml><?xml version="1.0" encoding="utf-8"?>
<a:theme xmlns:a="http://schemas.openxmlformats.org/drawingml/2006/main" name="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1.xml><?xml version="1.0" encoding="utf-8"?>
<a:theme xmlns:a="http://schemas.openxmlformats.org/drawingml/2006/main" name="9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8.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9.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defRPr lang="en-US" altLang="zh-CN" sz="2800" b="1" kern="100" dirty="0">
            <a:solidFill>
              <a:srgbClr val="FF0000"/>
            </a:solidFill>
            <a:latin typeface="楷体" panose="02010609060101010101" pitchFamily="49" charset="-122"/>
            <a:ea typeface="楷体" panose="02010609060101010101" pitchFamily="49" charset="-122"/>
            <a:cs typeface="Courier New" panose="02070309020205020404"/>
          </a:defRPr>
        </a:defPPr>
      </a:lst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25115</Words>
  <Application>Microsoft Office PowerPoint</Application>
  <PresentationFormat>全屏显示(4:3)</PresentationFormat>
  <Paragraphs>737</Paragraphs>
  <Slides>70</Slides>
  <Notes>4</Notes>
  <HiddenSlides>0</HiddenSlides>
  <MMClips>0</MMClips>
  <ScaleCrop>false</ScaleCrop>
  <HeadingPairs>
    <vt:vector size="4" baseType="variant">
      <vt:variant>
        <vt:lpstr>主题</vt:lpstr>
      </vt:variant>
      <vt:variant>
        <vt:i4>11</vt:i4>
      </vt:variant>
      <vt:variant>
        <vt:lpstr>幻灯片标题</vt:lpstr>
      </vt:variant>
      <vt:variant>
        <vt:i4>70</vt:i4>
      </vt:variant>
    </vt:vector>
  </HeadingPairs>
  <TitlesOfParts>
    <vt:vector size="81" baseType="lpstr">
      <vt:lpstr>Decatur</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中考语文基础部分</vt:lpstr>
      <vt:lpstr>字音</vt:lpstr>
      <vt:lpstr>常见错误</vt:lpstr>
      <vt:lpstr>常见错误</vt:lpstr>
      <vt:lpstr>解题技巧</vt:lpstr>
      <vt:lpstr>解题技巧</vt:lpstr>
      <vt:lpstr>字形</vt:lpstr>
      <vt:lpstr>PowerPoint 演示文稿</vt:lpstr>
      <vt:lpstr>PowerPoint 演示文稿</vt:lpstr>
      <vt:lpstr>PowerPoint 演示文稿</vt:lpstr>
      <vt:lpstr>PowerPoint 演示文稿</vt:lpstr>
      <vt:lpstr>PowerPoint 演示文稿</vt:lpstr>
      <vt:lpstr>PowerPoint 演示文稿</vt:lpstr>
      <vt:lpstr>(4)记住少数带多数。   (5)不随意简化。 </vt:lpstr>
      <vt:lpstr>2．汉字规范书写五法 (1)整洁。不要出现一点涂改的痕迹，先在草稿纸上写     一遍，再往试卷上誊写，确保万无一失。 (2)美观。把每一个字都置于方格的正中央，字号不能    太大也不能太小，约占方格大小的2/3，使得每个字       从视觉上都疏密得当、重心平稳、结构匀称。 (3)注意标点。如果书写的是语句，要考虑标点符号的    占格。 (4)标准。不写连笔字，要一笔一画、横平竖直地写。 (5)细心。要谨慎运笔，不要漏写、多写、错写。 (6)严肃。要养成严肃认真的书写态度，平时要有计划    地、持之以恒地练习。</vt:lpstr>
      <vt:lpstr>PowerPoint 演示文稿</vt:lpstr>
      <vt:lpstr>PowerPoint 演示文稿</vt:lpstr>
      <vt:lpstr>句子</vt:lpstr>
      <vt:lpstr>语病</vt:lpstr>
      <vt:lpstr>修改方法</vt:lpstr>
      <vt:lpstr>标点符号的使用</vt:lpstr>
      <vt:lpstr>标点符号的使用</vt:lpstr>
      <vt:lpstr>标点符号的使用</vt:lpstr>
      <vt:lpstr>标点符号的使用</vt:lpstr>
      <vt:lpstr>句子关联词及词语</vt:lpstr>
      <vt:lpstr>句子排序</vt:lpstr>
      <vt:lpstr>句子排序</vt:lpstr>
      <vt:lpstr>文学常识</vt:lpstr>
      <vt:lpstr>古代重要作家</vt:lpstr>
      <vt:lpstr>重要作家</vt:lpstr>
      <vt:lpstr>重要作家</vt:lpstr>
      <vt:lpstr>重要作品</vt:lpstr>
      <vt:lpstr>重要作品</vt:lpstr>
      <vt:lpstr>当代重要作家作品</vt:lpstr>
      <vt:lpstr>外国重要作家作品</vt:lpstr>
      <vt:lpstr>重要文体知识</vt:lpstr>
      <vt:lpstr>其他常识</vt:lpstr>
      <vt:lpstr>其他常识</vt:lpstr>
      <vt:lpstr>其他常识</vt:lpstr>
      <vt:lpstr>PowerPoint 演示文稿</vt:lpstr>
      <vt:lpstr>PowerPoint 演示文稿</vt:lpstr>
      <vt:lpstr>PowerPoint 演示文稿</vt:lpstr>
      <vt:lpstr>其他常识（科举）</vt:lpstr>
      <vt:lpstr>特指、代称</vt:lpstr>
      <vt:lpstr>称谓</vt:lpstr>
      <vt:lpstr>年龄称谓</vt:lpstr>
      <vt:lpstr>纪年法</vt:lpstr>
      <vt:lpstr>◆计量、计时、计功绩单位</vt:lpstr>
      <vt:lpstr>其他</vt:lpstr>
      <vt:lpstr>名著导读</vt:lpstr>
      <vt:lpstr>朝花夕拾</vt:lpstr>
      <vt:lpstr>西游记</vt:lpstr>
      <vt:lpstr>骆驼祥子</vt:lpstr>
      <vt:lpstr>骆驼祥子</vt:lpstr>
      <vt:lpstr>海底两万里</vt:lpstr>
      <vt:lpstr>红星照耀中国</vt:lpstr>
      <vt:lpstr>昆虫记</vt:lpstr>
      <vt:lpstr>傅雷家书</vt:lpstr>
      <vt:lpstr>钢铁是怎样炼成的</vt:lpstr>
      <vt:lpstr>钢铁是怎样炼成的</vt:lpstr>
      <vt:lpstr>艾青诗选</vt:lpstr>
      <vt:lpstr>水浒传</vt:lpstr>
      <vt:lpstr>水浒传</vt:lpstr>
      <vt:lpstr>水浒传</vt:lpstr>
      <vt:lpstr>儒林外史</vt:lpstr>
      <vt:lpstr>儒林外史</vt:lpstr>
      <vt:lpstr>儒林外史</vt:lpstr>
      <vt:lpstr>儒林外史</vt:lpstr>
      <vt:lpstr>简爱</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中考语文基础部分</dc:title>
  <dc:creator>rbm.xkw.com</dc:creator>
  <cp:lastModifiedBy>hj</cp:lastModifiedBy>
  <cp:revision>2</cp:revision>
  <cp:lastPrinted>2021-06-20T11:46:04Z</cp:lastPrinted>
  <dcterms:created xsi:type="dcterms:W3CDTF">2021-06-20T11:46:04Z</dcterms:created>
  <dcterms:modified xsi:type="dcterms:W3CDTF">2021-06-27T01:33:27Z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