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87" r:id="rId4"/>
    <p:sldId id="325" r:id="rId5"/>
    <p:sldId id="326" r:id="rId6"/>
    <p:sldId id="327" r:id="rId7"/>
    <p:sldId id="328" r:id="rId8"/>
    <p:sldId id="329" r:id="rId9"/>
    <p:sldId id="330" r:id="rId10"/>
    <p:sldId id="332" r:id="rId11"/>
    <p:sldId id="331" r:id="rId12"/>
    <p:sldId id="333" r:id="rId13"/>
    <p:sldId id="380" r:id="rId14"/>
    <p:sldId id="334" r:id="rId15"/>
    <p:sldId id="335" r:id="rId16"/>
    <p:sldId id="336" r:id="rId17"/>
    <p:sldId id="373" r:id="rId18"/>
    <p:sldId id="374" r:id="rId19"/>
    <p:sldId id="375" r:id="rId20"/>
    <p:sldId id="376" r:id="rId21"/>
    <p:sldId id="377" r:id="rId22"/>
    <p:sldId id="382" r:id="rId23"/>
    <p:sldId id="378" r:id="rId24"/>
    <p:sldId id="387" r:id="rId25"/>
    <p:sldId id="386" r:id="rId26"/>
    <p:sldId id="388" r:id="rId27"/>
    <p:sldId id="320" r:id="rId28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阮 幸云" initials="阮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fill>
          <a:solidFill>
            <a:schemeClr val="dk1">
              <a:tint val="20000"/>
            </a:schemeClr>
          </a:solidFill>
        </a:fill>
      </a:tcStyle>
    </a:band1H>
    <a:band1V>
      <a:tcStyle>
        <a:fill>
          <a:solidFill>
            <a:schemeClr val="dk1">
              <a:tint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38"/>
    <p:restoredTop sz="94581"/>
  </p:normalViewPr>
  <p:slideViewPr>
    <p:cSldViewPr showGuides="1">
      <p:cViewPr varScale="1">
        <p:scale>
          <a:sx n="72" d="100"/>
          <a:sy n="72" d="100"/>
        </p:scale>
        <p:origin x="-492" y="-72"/>
      </p:cViewPr>
      <p:guideLst>
        <p:guide orient="horz" pos="2160"/>
        <p:guide pos="2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277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14" Type="http://schemas.openxmlformats.org/officeDocument/2006/relationships/tags" Target="../tags/tag14.xml" /><Relationship Id="rId15" Type="http://schemas.openxmlformats.org/officeDocument/2006/relationships/tags" Target="../tags/tag15.xml" /><Relationship Id="rId16" Type="http://schemas.openxmlformats.org/officeDocument/2006/relationships/tags" Target="../tags/tag16.xml" /><Relationship Id="rId17" Type="http://schemas.openxmlformats.org/officeDocument/2006/relationships/tags" Target="../tags/tag17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tags" Target="../tags/tag101.xml" /><Relationship Id="rId15" Type="http://schemas.openxmlformats.org/officeDocument/2006/relationships/tags" Target="../tags/tag102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tags" Target="../tags/tag38.xml" /><Relationship Id="rId16" Type="http://schemas.openxmlformats.org/officeDocument/2006/relationships/tags" Target="../tags/tag39.xml" /><Relationship Id="rId17" Type="http://schemas.openxmlformats.org/officeDocument/2006/relationships/tags" Target="../tags/tag40.xml" /><Relationship Id="rId18" Type="http://schemas.openxmlformats.org/officeDocument/2006/relationships/tags" Target="../tags/tag41.xml" /><Relationship Id="rId19" Type="http://schemas.openxmlformats.org/officeDocument/2006/relationships/tags" Target="../tags/tag42.xml" /><Relationship Id="rId2" Type="http://schemas.openxmlformats.org/officeDocument/2006/relationships/tags" Target="../tags/tag25.xml" /><Relationship Id="rId20" Type="http://schemas.openxmlformats.org/officeDocument/2006/relationships/tags" Target="../tags/tag43.xml" /><Relationship Id="rId21" Type="http://schemas.openxmlformats.org/officeDocument/2006/relationships/tags" Target="../tags/tag44.xml" /><Relationship Id="rId22" Type="http://schemas.openxmlformats.org/officeDocument/2006/relationships/slideMaster" Target="../slideMasters/slideMaster1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: 形状 3"/>
          <p:cNvSpPr/>
          <p:nvPr>
            <p:custDataLst>
              <p:tags r:id="rId2"/>
            </p:custDataLst>
          </p:nvPr>
        </p:nvSpPr>
        <p:spPr>
          <a:xfrm>
            <a:off x="8342710" y="-7938"/>
            <a:ext cx="801290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6022181" y="458788"/>
            <a:ext cx="556022" cy="7413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>
            <a:off x="2465785" y="-7938"/>
            <a:ext cx="1092994" cy="584201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3899297" y="5929313"/>
            <a:ext cx="1371600" cy="938212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6"/>
            </p:custDataLst>
          </p:nvPr>
        </p:nvSpPr>
        <p:spPr>
          <a:xfrm>
            <a:off x="8209360" y="6275388"/>
            <a:ext cx="777478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7"/>
            </p:custDataLst>
          </p:nvPr>
        </p:nvSpPr>
        <p:spPr>
          <a:xfrm>
            <a:off x="-14287" y="6184900"/>
            <a:ext cx="59055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KSO_Shape"/>
          <p:cNvSpPr/>
          <p:nvPr>
            <p:custDataLst>
              <p:tags r:id="rId8"/>
            </p:custDataLst>
          </p:nvPr>
        </p:nvSpPr>
        <p:spPr>
          <a:xfrm rot="13141020">
            <a:off x="363141" y="1138238"/>
            <a:ext cx="145256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9"/>
            </p:custDataLst>
          </p:nvPr>
        </p:nvSpPr>
        <p:spPr>
          <a:xfrm rot="17100000">
            <a:off x="616744" y="3236913"/>
            <a:ext cx="161925" cy="19050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0"/>
            </p:custDataLst>
          </p:nvPr>
        </p:nvSpPr>
        <p:spPr>
          <a:xfrm rot="10154805">
            <a:off x="6324600" y="6116638"/>
            <a:ext cx="235744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1"/>
            </p:custDataLst>
          </p:nvPr>
        </p:nvSpPr>
        <p:spPr>
          <a:xfrm rot="11738950">
            <a:off x="8083154" y="2560638"/>
            <a:ext cx="235744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 184"/>
          <p:cNvSpPr/>
          <p:nvPr>
            <p:custDataLst>
              <p:tags r:id="rId12"/>
            </p:custDataLst>
          </p:nvPr>
        </p:nvSpPr>
        <p:spPr>
          <a:xfrm>
            <a:off x="545306" y="1936750"/>
            <a:ext cx="702469" cy="936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068286" y="2510565"/>
            <a:ext cx="5007429" cy="902363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4"/>
            </p:custDataLst>
          </p:nvPr>
        </p:nvSpPr>
        <p:spPr>
          <a:xfrm>
            <a:off x="2068286" y="3461461"/>
            <a:ext cx="5007429" cy="590550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任意多边形: 形状 2"/>
          <p:cNvSpPr/>
          <p:nvPr>
            <p:custDataLst>
              <p:tags r:id="rId2"/>
            </p:custDataLst>
          </p:nvPr>
        </p:nvSpPr>
        <p:spPr>
          <a:xfrm>
            <a:off x="8342710" y="-7938"/>
            <a:ext cx="801290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1110854" y="1231812"/>
            <a:ext cx="1122759" cy="149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: 形状 4"/>
          <p:cNvSpPr/>
          <p:nvPr>
            <p:custDataLst>
              <p:tags r:id="rId4"/>
            </p:custDataLst>
          </p:nvPr>
        </p:nvSpPr>
        <p:spPr>
          <a:xfrm>
            <a:off x="6067425" y="-7938"/>
            <a:ext cx="785813" cy="420688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5"/>
            </p:custDataLst>
          </p:nvPr>
        </p:nvSpPr>
        <p:spPr>
          <a:xfrm>
            <a:off x="3444479" y="5781675"/>
            <a:ext cx="1587103" cy="1087438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6"/>
            </p:custDataLst>
          </p:nvPr>
        </p:nvSpPr>
        <p:spPr>
          <a:xfrm>
            <a:off x="8209360" y="6275388"/>
            <a:ext cx="777478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7"/>
            </p:custDataLst>
          </p:nvPr>
        </p:nvSpPr>
        <p:spPr>
          <a:xfrm>
            <a:off x="-14287" y="6184900"/>
            <a:ext cx="59055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KSO_Shape"/>
          <p:cNvSpPr/>
          <p:nvPr>
            <p:custDataLst>
              <p:tags r:id="rId8"/>
            </p:custDataLst>
          </p:nvPr>
        </p:nvSpPr>
        <p:spPr>
          <a:xfrm rot="10154805">
            <a:off x="7439025" y="4903788"/>
            <a:ext cx="235744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KSO_Shape"/>
          <p:cNvSpPr/>
          <p:nvPr>
            <p:custDataLst>
              <p:tags r:id="rId9"/>
            </p:custDataLst>
          </p:nvPr>
        </p:nvSpPr>
        <p:spPr>
          <a:xfrm rot="10154805">
            <a:off x="6204950" y="2335838"/>
            <a:ext cx="235744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10"/>
            </p:custDataLst>
          </p:nvPr>
        </p:nvSpPr>
        <p:spPr>
          <a:xfrm rot="13326744">
            <a:off x="982266" y="4641850"/>
            <a:ext cx="471488" cy="55403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1"/>
            </p:custDataLst>
          </p:nvPr>
        </p:nvSpPr>
        <p:spPr>
          <a:xfrm rot="6300000">
            <a:off x="4360069" y="893763"/>
            <a:ext cx="422672" cy="496887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452423" y="2842161"/>
            <a:ext cx="6239154" cy="1173679"/>
          </a:xfrm>
        </p:spPr>
        <p:txBody>
          <a:bodyPr rIns="25400" rtlCol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accent5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编版标题</a:t>
            </a:r>
            <a:endParaRPr noProof="1">
              <a:sym typeface="+mn-ea"/>
            </a:endParaRPr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FA83-3AA4-4AB1-AE99-861D1E52AE2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1056085" y="2114550"/>
            <a:ext cx="2010965" cy="26812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itchFamily="34" charset="0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181100" y="2266950"/>
            <a:ext cx="1783556" cy="2376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571875" y="3602038"/>
            <a:ext cx="3711179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7352110" y="3541713"/>
            <a:ext cx="86915" cy="1158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7724775" y="3541713"/>
            <a:ext cx="86916" cy="1158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7475935" y="3541713"/>
            <a:ext cx="86915" cy="115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7600950" y="3541713"/>
            <a:ext cx="86916" cy="115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9"/>
            </p:custDataLst>
          </p:nvPr>
        </p:nvSpPr>
        <p:spPr>
          <a:xfrm rot="237355">
            <a:off x="2078831" y="2308225"/>
            <a:ext cx="145256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0"/>
            </p:custDataLst>
          </p:nvPr>
        </p:nvSpPr>
        <p:spPr>
          <a:xfrm rot="1275228">
            <a:off x="2252663" y="2360613"/>
            <a:ext cx="145256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1"/>
            </p:custDataLst>
          </p:nvPr>
        </p:nvSpPr>
        <p:spPr>
          <a:xfrm rot="2175228">
            <a:off x="2407444" y="2478088"/>
            <a:ext cx="145256" cy="17145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KSO_Shape"/>
          <p:cNvSpPr/>
          <p:nvPr>
            <p:custDataLst>
              <p:tags r:id="rId12"/>
            </p:custDataLst>
          </p:nvPr>
        </p:nvSpPr>
        <p:spPr>
          <a:xfrm rot="3075228">
            <a:off x="2522339" y="2640806"/>
            <a:ext cx="145256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KSO_Shape"/>
          <p:cNvSpPr/>
          <p:nvPr>
            <p:custDataLst>
              <p:tags r:id="rId13"/>
            </p:custDataLst>
          </p:nvPr>
        </p:nvSpPr>
        <p:spPr>
          <a:xfrm rot="298659" flipH="1" flipV="1">
            <a:off x="1852613" y="4416425"/>
            <a:ext cx="145256" cy="17145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KSO_Shape"/>
          <p:cNvSpPr/>
          <p:nvPr>
            <p:custDataLst>
              <p:tags r:id="rId14"/>
            </p:custDataLst>
          </p:nvPr>
        </p:nvSpPr>
        <p:spPr>
          <a:xfrm rot="1336532" flipH="1" flipV="1">
            <a:off x="1682354" y="4365625"/>
            <a:ext cx="145256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" name="KSO_Shape"/>
          <p:cNvSpPr/>
          <p:nvPr>
            <p:custDataLst>
              <p:tags r:id="rId15"/>
            </p:custDataLst>
          </p:nvPr>
        </p:nvSpPr>
        <p:spPr>
          <a:xfrm rot="2236532" flipH="1" flipV="1">
            <a:off x="1529954" y="4243388"/>
            <a:ext cx="145256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" name="KSO_Shape"/>
          <p:cNvSpPr/>
          <p:nvPr>
            <p:custDataLst>
              <p:tags r:id="rId16"/>
            </p:custDataLst>
          </p:nvPr>
        </p:nvSpPr>
        <p:spPr>
          <a:xfrm rot="3136532" flipH="1" flipV="1">
            <a:off x="1417439" y="4079081"/>
            <a:ext cx="145256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3548063" y="2895613"/>
            <a:ext cx="3734753" cy="564898"/>
          </a:xfrm>
        </p:spPr>
        <p:txBody>
          <a:bodyPr anchor="b">
            <a:normAutofit/>
          </a:bodyPr>
          <a:lstStyle>
            <a:lvl1pPr>
              <a:defRPr sz="21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3548063" y="3753579"/>
            <a:ext cx="3734753" cy="581108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9" name="日期占位符 3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9BDA-CB19-408D-87C9-523E8B292D6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charset="-122"/>
                <a:ea typeface="微软雅黑"/>
              </a:defRPr>
            </a:lvl1pPr>
            <a:lvl2pPr>
              <a:defRPr sz="1200">
                <a:latin typeface="微软雅黑" panose="020b0503020204020204" charset="-122"/>
                <a:ea typeface="微软雅黑"/>
              </a:defRPr>
            </a:lvl2pPr>
            <a:lvl3pPr>
              <a:defRPr sz="1200">
                <a:latin typeface="微软雅黑" panose="020b0503020204020204" charset="-122"/>
                <a:ea typeface="微软雅黑"/>
              </a:defRPr>
            </a:lvl3pPr>
            <a:lvl4pPr>
              <a:defRPr sz="1200">
                <a:latin typeface="微软雅黑" panose="020b0503020204020204" charset="-122"/>
                <a:ea typeface="微软雅黑"/>
              </a:defRPr>
            </a:lvl4pPr>
            <a:lvl5pPr>
              <a:defRPr sz="12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103.xml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tags" Target="../tags/tag106.xml" /><Relationship Id="rId16" Type="http://schemas.openxmlformats.org/officeDocument/2006/relationships/tags" Target="../tags/tag107.xml" /><Relationship Id="rId17" Type="http://schemas.openxmlformats.org/officeDocument/2006/relationships/tags" Target="../tags/tag108.xml" /><Relationship Id="rId18" Type="http://schemas.openxmlformats.org/officeDocument/2006/relationships/tags" Target="../tags/tag109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>2020/9/17</a:t>
            </a:fld>
            <a:endParaRPr lang="zh-CN" altLang="en-US">
              <a:latin typeface="Times New Roman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buFontTx/>
              <a:buNone/>
              <a:defRPr sz="900" smtClean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>0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image" Target="../media/image1.jpeg" /><Relationship Id="rId6" Type="http://schemas.openxmlformats.org/officeDocument/2006/relationships/tags" Target="../tags/tag11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image" Target="../media/image6.png" /><Relationship Id="rId7" Type="http://schemas.openxmlformats.org/officeDocument/2006/relationships/tags" Target="../tags/tag157.xml" /><Relationship Id="rId8" Type="http://schemas.openxmlformats.org/officeDocument/2006/relationships/tags" Target="../tags/tag15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image" Target="../media/image7.png" /><Relationship Id="rId9" Type="http://schemas.openxmlformats.org/officeDocument/2006/relationships/tags" Target="../tags/tag16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image" Target="../media/image4.jpeg" /><Relationship Id="rId6" Type="http://schemas.openxmlformats.org/officeDocument/2006/relationships/tags" Target="../tags/tag171.xml" /><Relationship Id="rId7" Type="http://schemas.openxmlformats.org/officeDocument/2006/relationships/tags" Target="../tags/tag1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image" Target="../media/image8.png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image" Target="../media/image9.jpeg" /><Relationship Id="rId5" Type="http://schemas.openxmlformats.org/officeDocument/2006/relationships/tags" Target="../tags/tag197.xml" /><Relationship Id="rId6" Type="http://schemas.openxmlformats.org/officeDocument/2006/relationships/tags" Target="../tags/tag19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12" Type="http://schemas.openxmlformats.org/officeDocument/2006/relationships/tags" Target="../tags/tag208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image" Target="../media/image10.png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image" Target="../media/image11.png" /><Relationship Id="rId6" Type="http://schemas.openxmlformats.org/officeDocument/2006/relationships/tags" Target="../tags/tag212.xml" /><Relationship Id="rId7" Type="http://schemas.openxmlformats.org/officeDocument/2006/relationships/tags" Target="../tags/tag2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2.png" /><Relationship Id="rId6" Type="http://schemas.openxmlformats.org/officeDocument/2006/relationships/tags" Target="../tags/tag11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13" Type="http://schemas.openxmlformats.org/officeDocument/2006/relationships/tags" Target="../tags/tag237.xml" /><Relationship Id="rId14" Type="http://schemas.openxmlformats.org/officeDocument/2006/relationships/tags" Target="../tags/tag238.xml" /><Relationship Id="rId15" Type="http://schemas.openxmlformats.org/officeDocument/2006/relationships/tags" Target="../tags/tag239.xml" /><Relationship Id="rId16" Type="http://schemas.openxmlformats.org/officeDocument/2006/relationships/tags" Target="../tags/tag240.xml" /><Relationship Id="rId17" Type="http://schemas.openxmlformats.org/officeDocument/2006/relationships/tags" Target="../tags/tag241.xml" /><Relationship Id="rId18" Type="http://schemas.openxmlformats.org/officeDocument/2006/relationships/audio" Target="../media/audio11.wav" /><Relationship Id="rId19" Type="http://schemas.openxmlformats.org/officeDocument/2006/relationships/audio" Target="../media/audio22.wav" /><Relationship Id="rId2" Type="http://schemas.openxmlformats.org/officeDocument/2006/relationships/tags" Target="../tags/tag226.xml" /><Relationship Id="rId20" Type="http://schemas.openxmlformats.org/officeDocument/2006/relationships/audio" Target="../media/audio33.wav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12" Type="http://schemas.openxmlformats.org/officeDocument/2006/relationships/tags" Target="../tags/tag252.xml" /><Relationship Id="rId13" Type="http://schemas.openxmlformats.org/officeDocument/2006/relationships/tags" Target="../tags/tag253.xml" /><Relationship Id="rId14" Type="http://schemas.openxmlformats.org/officeDocument/2006/relationships/tags" Target="../tags/tag254.xml" /><Relationship Id="rId15" Type="http://schemas.openxmlformats.org/officeDocument/2006/relationships/tags" Target="../tags/tag255.xml" /><Relationship Id="rId16" Type="http://schemas.openxmlformats.org/officeDocument/2006/relationships/tags" Target="../tags/tag256.xml" /><Relationship Id="rId17" Type="http://schemas.openxmlformats.org/officeDocument/2006/relationships/tags" Target="../tags/tag257.xml" /><Relationship Id="rId18" Type="http://schemas.openxmlformats.org/officeDocument/2006/relationships/tags" Target="../tags/tag258.xml" /><Relationship Id="rId19" Type="http://schemas.openxmlformats.org/officeDocument/2006/relationships/tags" Target="../tags/tag259.xml" /><Relationship Id="rId2" Type="http://schemas.openxmlformats.org/officeDocument/2006/relationships/tags" Target="../tags/tag242.xml" /><Relationship Id="rId20" Type="http://schemas.openxmlformats.org/officeDocument/2006/relationships/tags" Target="../tags/tag260.xml" /><Relationship Id="rId21" Type="http://schemas.openxmlformats.org/officeDocument/2006/relationships/tags" Target="../tags/tag261.xml" /><Relationship Id="rId22" Type="http://schemas.openxmlformats.org/officeDocument/2006/relationships/tags" Target="../tags/tag26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image" Target="../media/image12.png" /><Relationship Id="rId6" Type="http://schemas.openxmlformats.org/officeDocument/2006/relationships/tags" Target="../tags/tag27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image" Target="../media/image3.png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9.xml" /><Relationship Id="rId3" Type="http://schemas.openxmlformats.org/officeDocument/2006/relationships/image" Target="../media/image4.jpeg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image" Target="../media/image5.png" /><Relationship Id="rId6" Type="http://schemas.openxmlformats.org/officeDocument/2006/relationships/tags" Target="../tags/tag151.xml" /><Relationship Id="rId7" Type="http://schemas.openxmlformats.org/officeDocument/2006/relationships/tags" Target="../tags/tag15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8" name="矩形 4097"/>
          <p:cNvSpPr/>
          <p:nvPr>
            <p:custDataLst>
              <p:tags r:id="rId3"/>
            </p:custDataLst>
          </p:nvPr>
        </p:nvSpPr>
        <p:spPr>
          <a:xfrm>
            <a:off x="1255395" y="885190"/>
            <a:ext cx="2012950" cy="3246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2788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短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歌 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行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9" name="矩形 4098"/>
          <p:cNvSpPr/>
          <p:nvPr>
            <p:custDataLst>
              <p:tags r:id="rId4"/>
            </p:custDataLst>
          </p:nvPr>
        </p:nvSpPr>
        <p:spPr>
          <a:xfrm>
            <a:off x="1255395" y="4803140"/>
            <a:ext cx="2209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曹  操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2296" name="图片 12295" descr="横槊赋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4990" t="-401" r="-925" b="401"/>
          <a:stretch>
            <a:fillRect/>
          </a:stretch>
        </p:blipFill>
        <p:spPr>
          <a:xfrm>
            <a:off x="4091940" y="730250"/>
            <a:ext cx="4304030" cy="5020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44" y="1189673"/>
            <a:ext cx="3447574" cy="331470"/>
          </a:xfrm>
        </p:spPr>
        <p:txBody>
          <a:bodyPr>
            <a:no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/>
              </a:rPr>
              <a:t>四、诵读课文，整体感知</a:t>
            </a:r>
            <a:endParaRPr lang="zh-CN" altLang="en-US" sz="21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49045" y="1753870"/>
            <a:ext cx="612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要求</a:t>
            </a:r>
            <a:r>
              <a:rPr lang="zh-CN" altLang="en-US" sz="1800">
                <a:latin typeface="微软雅黑" panose="020b0503020204020204" charset="-122"/>
                <a:ea typeface="微软雅黑"/>
              </a:rPr>
              <a:t>：读出节奏、感情，读准字音，找出诗歌的</a:t>
            </a:r>
            <a:r>
              <a:rPr lang="zh-CN" altLang="en-US" sz="1800">
                <a:latin typeface="微软雅黑" panose="020b0503020204020204" charset="-122"/>
                <a:ea typeface="微软雅黑"/>
                <a:sym typeface="+mn-ea"/>
              </a:rPr>
              <a:t>（诗眼）</a:t>
            </a:r>
            <a:r>
              <a:rPr lang="zh-CN" altLang="en-US" sz="1800">
                <a:latin typeface="微软雅黑" panose="020b0503020204020204" charset="-122"/>
                <a:ea typeface="微软雅黑"/>
              </a:rPr>
              <a:t>。</a:t>
            </a:r>
            <a:endParaRPr lang="zh-CN" altLang="en-US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68668" y="2204561"/>
            <a:ext cx="7606189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短歌行</a:t>
            </a:r>
            <a:endParaRPr lang="zh-CN" altLang="en-US" sz="1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ctr"/>
            <a:endParaRPr lang="zh-CN" altLang="en-US" sz="9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algn="l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对酒当歌，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人生几何！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譬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pì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如朝露，去日苦多。慨当以慷，忧思难忘。何以解忧？惟有杜康。青青子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衿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jīn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），悠悠我心。但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为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wèi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）君故，沉吟至今。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呦呦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yōu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）鹿鸣，食野之苹。我有嘉宾，鼓瑟吹笙。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明明如月，何时可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掇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du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ō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）？忧从中来，不可断绝。越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陌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mò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）度阡，枉用相存。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契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qì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）阔谈   （</a:t>
            </a:r>
            <a:r>
              <a:rPr lang="en-US" altLang="zh-CN" sz="1800">
                <a:solidFill>
                  <a:srgbClr val="0000CC"/>
                </a:solidFill>
                <a:latin typeface="Times New Roman" panose="02020603050405020304" pitchFamily="18" charset="0"/>
                <a:sym typeface="+mn-ea"/>
              </a:rPr>
              <a:t>yàn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），心念旧恩。月明星稀，乌鹊南飞。绕树三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匝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zā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），何枝可依？山不厌高，海不厌深。周公吐</a:t>
            </a:r>
            <a:r>
              <a:rPr lang="zh-CN" altLang="en-US" sz="1800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哺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bǔ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），天下归心。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4756" y="4361974"/>
            <a:ext cx="221456" cy="217646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AutoShape 9"/>
          <p:cNvSpPr/>
          <p:nvPr>
            <p:custDataLst>
              <p:tags r:id="rId3"/>
            </p:custDataLst>
          </p:nvPr>
        </p:nvSpPr>
        <p:spPr>
          <a:xfrm>
            <a:off x="982980" y="1675924"/>
            <a:ext cx="2579846" cy="1491139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indent="25400" algn="ctr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慨当以慷，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忧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思难忘。</a:t>
            </a:r>
            <a:endParaRPr lang="en-US" altLang="zh-CN" sz="1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indent="25400" algn="ctr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何以解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忧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，唯有杜康。</a:t>
            </a:r>
            <a:endParaRPr lang="en-US" altLang="zh-CN" sz="1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indent="25400" algn="ctr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忧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从中来，不可断绝。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053364" y="2886075"/>
            <a:ext cx="868680" cy="506730"/>
          </a:xfrm>
          <a:prstGeom prst="rect">
            <a:avLst/>
          </a:prstGeom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700" b="1">
                <a:latin typeface="微软雅黑" panose="020b0503020204020204" charset="-122"/>
                <a:ea typeface="微软雅黑"/>
              </a:rPr>
              <a:t>诗眼</a:t>
            </a:r>
            <a:endParaRPr lang="zh-CN" altLang="en-US" sz="27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下箭头 8"/>
          <p:cNvSpPr/>
          <p:nvPr>
            <p:custDataLst>
              <p:tags r:id="rId5"/>
            </p:custDataLst>
          </p:nvPr>
        </p:nvSpPr>
        <p:spPr>
          <a:xfrm>
            <a:off x="2009775" y="3444399"/>
            <a:ext cx="440055" cy="72009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009775" y="4657249"/>
            <a:ext cx="525780" cy="5067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700" b="1">
                <a:latin typeface="微软雅黑" panose="020b0503020204020204" charset="-122"/>
                <a:ea typeface="微软雅黑"/>
              </a:rPr>
              <a:t>忧</a:t>
            </a:r>
            <a:endParaRPr lang="zh-CN" altLang="en-US" sz="27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直角上箭头 10"/>
          <p:cNvSpPr/>
          <p:nvPr>
            <p:custDataLst>
              <p:tags r:id="rId7"/>
            </p:custDataLst>
          </p:nvPr>
        </p:nvSpPr>
        <p:spPr>
          <a:xfrm>
            <a:off x="2881630" y="3657600"/>
            <a:ext cx="2040255" cy="1431925"/>
          </a:xfrm>
          <a:prstGeom prst="bent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2780" t="4118" r="5346" b="7137"/>
          <a:stretch>
            <a:fillRect/>
          </a:stretch>
        </p:blipFill>
        <p:spPr>
          <a:xfrm>
            <a:off x="5331460" y="1836420"/>
            <a:ext cx="2984500" cy="2983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774700" y="310515"/>
            <a:ext cx="75412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1、诗眼是指作品中点睛传神之笔，它可能是诗词句中最精炼传神的某个字词，，请找出《短歌行》的诗眼，并找出体现诗眼的诗句进行赏析。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itchFamily="2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61" name="文本框 45060"/>
          <p:cNvSpPr txBox="1"/>
          <p:nvPr>
            <p:custDataLst>
              <p:tags r:id="rId3"/>
            </p:custDataLst>
          </p:nvPr>
        </p:nvSpPr>
        <p:spPr>
          <a:xfrm>
            <a:off x="605155" y="471805"/>
            <a:ext cx="73139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在诗中你读出了怎样的曹操？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68350" y="2094230"/>
            <a:ext cx="36480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140" algn="l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曹操是一个求贤若渴、抱负远大积极进取开创新局面的领导形象。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5" name="内容占位符 4" descr="timg_meitu_1"/>
          <p:cNvPicPr>
            <a:picLocks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2335" y="1246505"/>
            <a:ext cx="3614420" cy="492188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285" y="1189990"/>
            <a:ext cx="4917440" cy="331470"/>
          </a:xfrm>
        </p:spPr>
        <p:txBody>
          <a:bodyPr>
            <a:no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/>
              </a:rPr>
              <a:t>五、梳理课文，深入品探究</a:t>
            </a:r>
            <a:endParaRPr lang="zh-CN" altLang="en-US" sz="21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97243" y="1713548"/>
            <a:ext cx="7955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00">
                <a:latin typeface="微软雅黑" panose="020b0503020204020204" charset="-122"/>
                <a:ea typeface="微软雅黑"/>
              </a:rPr>
              <a:t>讨论：曹操实乃一代枭雄，这样的伟人会有什么忧愁呢？结合具体诗句分析。</a:t>
            </a:r>
            <a:endParaRPr lang="zh-CN" altLang="en-US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97243" y="2174558"/>
            <a:ext cx="5874544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第一层</a:t>
            </a:r>
            <a:endParaRPr lang="zh-CN" altLang="en-US" sz="1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  <a:p>
            <a:pPr algn="l"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   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对酒当歌，人生几何！譬如朝露，去日苦多。</a:t>
            </a:r>
            <a:endParaRPr lang="zh-CN" altLang="en-US" sz="1800">
              <a:solidFill>
                <a:schemeClr val="tx1"/>
              </a:solidFill>
              <a:latin typeface="楷体" charset="-122"/>
              <a:ea typeface="楷体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慨当以慷，忧思难忘。何以解忧？唯有杜康。</a:t>
            </a:r>
            <a:endParaRPr lang="zh-CN" altLang="en-US" sz="1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Rectangle 7"/>
          <p:cNvSpPr/>
          <p:nvPr>
            <p:custDataLst>
              <p:tags r:id="rId6"/>
            </p:custDataLst>
          </p:nvPr>
        </p:nvSpPr>
        <p:spPr>
          <a:xfrm>
            <a:off x="6671786" y="2390775"/>
            <a:ext cx="1317308" cy="737235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一忧：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人生短暂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09136" y="3810953"/>
            <a:ext cx="257365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Char char="§"/>
              <a:defRPr/>
            </a:pPr>
            <a:r>
              <a:rPr kumimoji="1" lang="zh-CN" altLang="en-US" sz="1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运用了哪些修辞手法？</a:t>
            </a:r>
            <a:endParaRPr kumimoji="1" lang="zh-CN" altLang="en-US" sz="18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358515" y="3383280"/>
            <a:ext cx="5476399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设问。表达诗人对人生的思考。 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②比喻。用“朝露”为喻，表达年华易失的感慨。 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③借代。以造酒的杜康代酒，形象突出。 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97243" y="4582001"/>
            <a:ext cx="774954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  <a:buNone/>
            </a:pPr>
            <a:r>
              <a:rPr lang="zh-CN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点评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：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+mn-ea"/>
              </a:rPr>
              <a:t>人生短暂。这</a:t>
            </a:r>
            <a:r>
              <a:rPr lang="zh-CN" altLang="en-US" sz="1800">
                <a:latin typeface="微软雅黑" panose="020b0503020204020204" charset="-122"/>
                <a:ea typeface="微软雅黑"/>
                <a:sym typeface="+mn-ea"/>
              </a:rPr>
              <a:t>种忧是进取中的忧叹，追求中的苦闷。表达了诗人抓紧时机，大干一番事业的强烈愿望，隐含着的是积极昂扬的精神。</a:t>
            </a:r>
            <a:endParaRPr lang="zh-CN" altLang="en-US" sz="1800"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10"/>
            </p:custDataLst>
          </p:nvPr>
        </p:nvSpPr>
        <p:spPr>
          <a:xfrm>
            <a:off x="3288506" y="3522345"/>
            <a:ext cx="66675" cy="99964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78364" y="472440"/>
            <a:ext cx="601853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en-US" altLang="zh-CN" sz="4000" b="1">
                <a:latin typeface="微软雅黑" panose="020b0503020204020204" charset="-122"/>
                <a:ea typeface="微软雅黑"/>
                <a:sym typeface="+mn-ea"/>
              </a:rPr>
              <a:t>     </a:t>
            </a:r>
            <a:r>
              <a:rPr kumimoji="1" lang="zh-CN" altLang="en-US" sz="4000" b="1">
                <a:latin typeface="微软雅黑" panose="020b0503020204020204" charset="-122"/>
                <a:ea typeface="微软雅黑"/>
                <a:sym typeface="+mn-ea"/>
              </a:rPr>
              <a:t>意象分析：朝露、杜康</a:t>
            </a:r>
            <a:endParaRPr kumimoji="1" lang="zh-CN" altLang="en-US" sz="4000" b="1"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8435" name="文本框 3"/>
          <p:cNvSpPr txBox="1"/>
          <p:nvPr>
            <p:custDataLst>
              <p:tags r:id="rId4"/>
            </p:custDataLst>
          </p:nvPr>
        </p:nvSpPr>
        <p:spPr>
          <a:xfrm>
            <a:off x="391160" y="1282700"/>
            <a:ext cx="806958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fontAlgn="auto">
              <a:lnSpc>
                <a:spcPct val="12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朝露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”在古诗文中有特定的含义，即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生命短促易逝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，如“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人生处一世，去若朝露晞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(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曹植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赠白马王彪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》)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浩浩阴阳移，年命如朝露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(《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驱车上东门</a:t>
            </a:r>
            <a:r>
              <a:rPr lang="en-US" altLang="zh-CN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》)</a:t>
            </a:r>
            <a:r>
              <a:rPr lang="zh-CN" altLang="en-US" sz="2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800" b="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9611" t="12914" r="28220" b="11479"/>
          <a:stretch>
            <a:fillRect/>
          </a:stretch>
        </p:blipFill>
        <p:spPr>
          <a:xfrm>
            <a:off x="7575868" y="4246245"/>
            <a:ext cx="1082040" cy="156829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91160" y="3441065"/>
            <a:ext cx="6900545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20000"/>
              </a:lnSpc>
            </a:pPr>
            <a:r>
              <a:rPr kumimoji="1" lang="zh-CN" altLang="en-US" sz="3200" kern="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kumimoji="1" lang="zh-CN" altLang="en-US" sz="3200" b="1" kern="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杜康</a:t>
            </a:r>
            <a:r>
              <a:rPr kumimoji="1" lang="zh-CN" altLang="en-US" sz="3200" kern="0" cap="all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”，即酒</a:t>
            </a:r>
            <a:r>
              <a:rPr kumimoji="1" lang="zh-CN" altLang="en-US" sz="3200" kern="0" cap="all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。杜康，是中国古代传说中的"酿酒始祖"， 《说文解字》杜康始作秫酒。"因杜康善酿酒，后世将杜康尊为酒神，制酒业则奉杜康为祖师爷。</a:t>
            </a:r>
            <a:endParaRPr kumimoji="1" lang="zh-CN" altLang="en-US" sz="3200" kern="0" cap="all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89159" y="1072356"/>
            <a:ext cx="7593806" cy="1392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第二层</a:t>
            </a:r>
            <a:endParaRPr lang="zh-CN" altLang="en-US" sz="1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  <a:spcBef>
                <a:spcPct val="20000"/>
              </a:spcBef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</a:t>
            </a:r>
            <a:r>
              <a:rPr lang="zh-CN" altLang="zh-CN" sz="1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青青子衿，悠悠我心。但为君故，沉吟至今。呦呦鹿鸣，食野之苹。我有嘉宾，鼓瑟吹笙。</a:t>
            </a:r>
            <a:endParaRPr lang="zh-CN" altLang="zh-CN" sz="1800">
              <a:solidFill>
                <a:schemeClr val="tx1"/>
              </a:solidFill>
              <a:latin typeface="楷体" charset="-122"/>
              <a:ea typeface="楷体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534" name="文本框 1"/>
          <p:cNvSpPr txBox="1"/>
          <p:nvPr>
            <p:custDataLst>
              <p:tags r:id="rId4"/>
            </p:custDataLst>
          </p:nvPr>
        </p:nvSpPr>
        <p:spPr>
          <a:xfrm>
            <a:off x="888683" y="4923631"/>
            <a:ext cx="7492841" cy="81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zh-CN" altLang="en-US" sz="1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点评</a:t>
            </a:r>
            <a:r>
              <a:rPr lang="zh-CN" altLang="en-US" sz="1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：揭示曹操“忧”之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内容和原因。</a:t>
            </a:r>
            <a:r>
              <a:rPr lang="zh-CN" altLang="en-US" sz="1800" b="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曹操急于实现人生理想，深感人生有限。他要实现理想，迫切需要的条件。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363028" y="2687479"/>
            <a:ext cx="289417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2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None/>
              <a:defRPr/>
            </a:pPr>
            <a:r>
              <a:rPr kumimoji="1" lang="zh-CN" altLang="en-US" sz="1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运用了哪些修辞手法？</a:t>
            </a:r>
            <a:endParaRPr kumimoji="1" lang="zh-CN" altLang="en-US" sz="18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89159" y="3055779"/>
            <a:ext cx="7297103" cy="1751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algn="l" fontAlgn="auto">
              <a:lnSpc>
                <a:spcPct val="120000"/>
              </a:lnSpc>
            </a:pP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</a:t>
            </a:r>
            <a:r>
              <a:rPr lang="zh-CN" altLang="en-US" sz="1800">
                <a:sym typeface="+mn-ea"/>
              </a:rPr>
              <a:t>用典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《诗经·郑风·子衿》：“青青子衿，悠悠我心。纵我不往，子宁不嗣音？” ——对贤才的渴求；</a:t>
            </a:r>
            <a:r>
              <a:rPr lang="zh-CN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《诗经·小雅·鹿鸣》：“呦呦鹿鸣，食野之苹。我有嘉宾，鼓瑟吹笙。”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对贤才的礼遇，尊重人才。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20000"/>
              </a:lnSpc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 借代。以青青子衿代指贤才。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5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8" name="矩形 1"/>
          <p:cNvSpPr/>
          <p:nvPr>
            <p:custDataLst>
              <p:tags r:id="rId3"/>
            </p:custDataLst>
          </p:nvPr>
        </p:nvSpPr>
        <p:spPr>
          <a:xfrm>
            <a:off x="857250" y="1548289"/>
            <a:ext cx="4605338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eaLnBrk="1" hangingPunct="1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en-US" altLang="zh-CN" sz="21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1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故事</a:t>
            </a:r>
            <a:r>
              <a:rPr lang="en-US" altLang="zh-CN" sz="21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】</a:t>
            </a:r>
            <a:endParaRPr lang="en-US" altLang="zh-CN" sz="21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官渡之战期间，袁绍的谋臣许攸，多次为袁绍献计，都不被采纳，袁绍甚至把他当成了曹操的奸细，许攸一怒之下就投奔了曹操，曹操听说许攸来降，喜出望外，连鞋子都来不及穿上，就赤着脚，奔出账外迎接许攸。许攸也因为感激曹操的礼遇，归附之后立即献出奇计，让曹操夜袭乌巢，火烧袁绍的粮仓，最终是曹操以弱胜强，战胜了袁绍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 descr="20160728115210_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62588" y="1433513"/>
            <a:ext cx="2857500" cy="39909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89159" y="1278731"/>
            <a:ext cx="5060633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第三层</a:t>
            </a:r>
            <a:endParaRPr lang="zh-CN" altLang="en-US" sz="1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1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明明如月，何时可掇？忧从中来，不可断绝。越陌度阡，枉用相存。契阔谈  ，心念旧恩。</a:t>
            </a:r>
            <a:endParaRPr lang="zh-CN" altLang="zh-CN" sz="1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89159" y="2275046"/>
            <a:ext cx="30810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61214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None/>
              <a:defRPr/>
            </a:pPr>
            <a:r>
              <a:rPr kumimoji="1" lang="zh-CN" altLang="en-US" sz="1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运用了哪些修辞手法？</a:t>
            </a:r>
            <a:endParaRPr kumimoji="1" lang="zh-CN" altLang="en-US" sz="18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89159" y="2646045"/>
            <a:ext cx="7297103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0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比喻。用“明月”比喻贤才，将贤才喻为明月，并通过想象，恰如其分地表达渴望贤才来归的心意。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4298" y="1983581"/>
            <a:ext cx="202406" cy="185738"/>
          </a:xfrm>
          <a:prstGeom prst="rect">
            <a:avLst/>
          </a:prstGeom>
        </p:spPr>
      </p:pic>
      <p:sp>
        <p:nvSpPr>
          <p:cNvPr id="10" name="Rectangle 7"/>
          <p:cNvSpPr/>
          <p:nvPr>
            <p:custDataLst>
              <p:tags r:id="rId8"/>
            </p:custDataLst>
          </p:nvPr>
        </p:nvSpPr>
        <p:spPr>
          <a:xfrm>
            <a:off x="6591776" y="1560195"/>
            <a:ext cx="1317308" cy="737235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二忧：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求贤难得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923449" y="4867275"/>
            <a:ext cx="7297103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buNone/>
            </a:pPr>
            <a:r>
              <a:rPr lang="en-US" altLang="zh-CN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点评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前四句诗仍是写“忧”，照应第一层。后四句呼应第二层，仍是想象贤才归已时的欢快场面。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923449" y="3294221"/>
            <a:ext cx="7297579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曹操面对满座嘉宾，感谢他们的到来。看着众多的贤才，曹操内心应是什么样的情绪？那他为什么还要“忧”呢？</a:t>
            </a:r>
            <a:endParaRPr lang="zh-CN" altLang="en-US" sz="1800" b="1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923449" y="3955256"/>
            <a:ext cx="7297579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/>
            <a:r>
              <a:rPr lang="zh-CN" altLang="en-US" sz="1800">
                <a:latin typeface="Times New Roman" panose="02020603050405020304" pitchFamily="18" charset="0"/>
                <a:sym typeface="+mn-ea"/>
              </a:rPr>
              <a:t>曹操虽然已经拥有许多人才，但他并不满足，还希望有更多的人才到他这里来。因为他所做的是一项伟大的事业，自然需要大量的人才。这一“忧”一“喜”正好深刻揭示了曹操求贤若渴的心情。</a:t>
            </a:r>
            <a:endParaRPr lang="zh-CN" altLang="en-US" sz="1800">
              <a:latin typeface="Times New Roman" pitchFamily="18" charset="0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1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60876" y="743903"/>
            <a:ext cx="1571149" cy="3683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/>
              <a:t>补充背景</a:t>
            </a:r>
            <a:endParaRPr lang="zh-CN" altLang="en-US" sz="1800" b="1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60876" y="1427798"/>
            <a:ext cx="7770019" cy="3744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当时，各据一方的军阀为了发展自己的势力，都在用尽一切办法招揽人才。孙权有周瑜、鲁肃、张昭等，刘备有诸葛亮、关羽、张飞等，即使刘表之流，手下也有一些谋士。曹操虽然拥有诸多的谋士猛将，但为了完成统一天下的宏伟功业，他希望天下所有的人才都聚集在他这里。在曹操热烈的求贤过程中，焦虑和痛苦不时地向他袭来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建安十五年（210），曹操颁布《求贤令》：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“天下未定，此特求贤之急时也。……二三子其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佐我明扬仄陋，唯才是举，吾得而用之。”大胆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打破家世门第对仕进的传统观念，果断选拔来自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各阶层的有识之士。曹操还多次颁布《举士令》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20000"/>
              </a:lnSpc>
              <a:buNone/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《举逸才令》来招揽人才。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11215" y="3294380"/>
            <a:ext cx="2753360" cy="25673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74884" y="857726"/>
            <a:ext cx="5207794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第四层</a:t>
            </a:r>
            <a:endParaRPr lang="zh-CN" altLang="en-US" sz="1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1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月明星稀，乌鹊南飞。绕树三匝，何枝可依？山不厌高，水不厌深。周公吐哺，天下归心。</a:t>
            </a:r>
            <a:endParaRPr lang="zh-CN" altLang="zh-CN" sz="1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974884" y="2011839"/>
            <a:ext cx="30810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61214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Tx/>
              <a:buFont typeface="Monotype Sorts" pitchFamily="2" charset="2"/>
              <a:buNone/>
              <a:defRPr/>
            </a:pPr>
            <a:r>
              <a:rPr kumimoji="1" lang="zh-CN" altLang="en-US" sz="1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+mn-ea"/>
              </a:rPr>
              <a:t>运用了哪些修辞手法？</a:t>
            </a:r>
            <a:endParaRPr kumimoji="1" lang="zh-CN" altLang="en-US" sz="18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89159" y="2556034"/>
            <a:ext cx="7297103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20000"/>
              </a:lnSpc>
              <a:buNone/>
            </a:pP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①比喻。用</a:t>
            </a:r>
            <a:r>
              <a:rPr lang="en-US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乌鹊南飞</a:t>
            </a:r>
            <a:r>
              <a:rPr lang="en-US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绕树三匝，何枝可依</a:t>
            </a:r>
            <a:r>
              <a:rPr lang="en-US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比喻贤士们</a:t>
            </a:r>
            <a:r>
              <a:rPr lang="zh-CN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犹豫不决，彷徨不知何去何从，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流露出诗人唯恐贤者不来归附的焦虑；用</a:t>
            </a:r>
            <a:r>
              <a:rPr lang="en-US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山不厌高，海不厌深</a:t>
            </a:r>
            <a:r>
              <a:rPr lang="en-US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比喻人才多多益善。</a:t>
            </a:r>
            <a:endParaRPr lang="zh-CN" altLang="en-US" sz="1800"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fontAlgn="auto">
              <a:lnSpc>
                <a:spcPct val="120000"/>
              </a:lnSpc>
              <a:buNone/>
            </a:pP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②用典。用</a:t>
            </a:r>
            <a:r>
              <a:rPr lang="zh-CN" altLang="zh-CN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“周公吐哺（相传周公一沐三捉发，一饭三吐哺，起以待士，犹恐失天下之贤人）”的典故，表达了诗人</a:t>
            </a:r>
            <a:r>
              <a:rPr lang="zh-CN" altLang="en-US" sz="18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渴望多纳贤才 ，殷勤地接待贤才。</a:t>
            </a:r>
            <a:endParaRPr lang="zh-CN" altLang="en-US" sz="1800"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923449" y="4553903"/>
            <a:ext cx="7297103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  <a:buNone/>
            </a:pPr>
            <a:r>
              <a:rPr lang="en-US" altLang="zh-CN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点评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这首诗使我们看到了曹操作为一代政治家的英雄本色：他有爱才、礼贤的政治家的胸襟；他有统一天下的宏大志愿；他有开创新局面的进取精神。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Rectangle 7"/>
          <p:cNvSpPr/>
          <p:nvPr>
            <p:custDataLst>
              <p:tags r:id="rId7"/>
            </p:custDataLst>
          </p:nvPr>
        </p:nvSpPr>
        <p:spPr>
          <a:xfrm>
            <a:off x="6634321" y="1431290"/>
            <a:ext cx="1317308" cy="737235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三忧：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fontAlgn="t"/>
            <a:r>
              <a: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</a:rPr>
              <a:t>功业未成</a:t>
            </a:r>
            <a:endParaRPr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6" name="矩形 38915"/>
          <p:cNvSpPr/>
          <p:nvPr>
            <p:custDataLst>
              <p:tags r:id="rId3"/>
            </p:custDataLst>
          </p:nvPr>
        </p:nvSpPr>
        <p:spPr>
          <a:xfrm>
            <a:off x="1042988" y="0"/>
            <a:ext cx="5793105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学习目标：</a:t>
            </a:r>
            <a:endParaRPr lang="zh-CN" altLang="en-US" sz="8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8917" name="文本框 38916"/>
          <p:cNvSpPr txBox="1"/>
          <p:nvPr>
            <p:custDataLst>
              <p:tags r:id="rId4"/>
            </p:custDataLst>
          </p:nvPr>
        </p:nvSpPr>
        <p:spPr>
          <a:xfrm>
            <a:off x="581025" y="1445260"/>
            <a:ext cx="357124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1.了解作者，掌握相关文学常识。</a:t>
            </a:r>
            <a:endParaRPr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2．理解曹操“忧”的内涵，感受诗歌的情感变化。 </a:t>
            </a:r>
            <a:endParaRPr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3．赏析诗中运用的典故。</a:t>
            </a:r>
            <a:endParaRPr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4. 体会诗人所流露的人生情感态度，正确地评价历史人物。</a:t>
            </a:r>
            <a:endParaRPr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83100" y="1496060"/>
            <a:ext cx="3429000" cy="44970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73113" y="1357313"/>
          <a:ext cx="7421880" cy="252031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675640"/>
                <a:gridCol w="2315845"/>
                <a:gridCol w="2128520"/>
                <a:gridCol w="2301875"/>
              </a:tblGrid>
              <a:tr h="600075"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层次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层意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艺术手法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思想情感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一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时光易逝  人生苦短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设问、比喻、借代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忧——功业未就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二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思念贤才  礼遇嘉宾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用典</a:t>
                      </a:r>
                      <a:r>
                        <a:rPr lang="zh-CN" altLang="en-US" sz="1800">
                          <a:sym typeface="+mn-ea"/>
                        </a:rPr>
                        <a:t>、借代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思——求贤若渴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三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渴望人才  忧思难解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比喻、想象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迎——仰慕贤才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</a:tr>
              <a:tr h="480060"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四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虚心纳士  竭尽诚心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比喻、用典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/>
                        <a:t>盼——天下归心</a:t>
                      </a:r>
                      <a:endParaRPr lang="zh-CN" altLang="en-US" sz="18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73271" y="4125913"/>
            <a:ext cx="7422356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50000"/>
              </a:lnSpc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主旨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：感慨光阴易逝，功业难成，抒发了作者求贤若渴，共图大业的急切心情。表现出建功立业的强烈愿望和积极进取的人生态度。 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3430" y="542925"/>
            <a:ext cx="2421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归纳全诗：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5890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3350" y="1275080"/>
            <a:ext cx="8760460" cy="5582920"/>
          </a:xfrm>
        </p:spPr>
        <p:txBody>
          <a:bodyPr anchor="t"/>
          <a:lstStyle/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en-US" altLang="zh-CN" sz="3300" b="1">
                <a:latin typeface="宋体" panose="02010600030101010101" pitchFamily="2" charset="-122"/>
              </a:rPr>
              <a:t>    </a:t>
            </a:r>
            <a:r>
              <a:rPr lang="zh-CN" altLang="en-US" sz="3300" b="1">
                <a:latin typeface="宋体" panose="02010600030101010101" pitchFamily="2" charset="-122"/>
              </a:rPr>
              <a:t>这首诗采用了大量</a:t>
            </a:r>
            <a:r>
              <a:rPr lang="zh-CN" altLang="en-US" sz="3300" b="1" u="sng">
                <a:latin typeface="宋体" panose="02010600030101010101" pitchFamily="2" charset="-122"/>
              </a:rPr>
              <a:t>       </a:t>
            </a:r>
            <a:r>
              <a:rPr lang="zh-CN" altLang="en-US" sz="3300" b="1">
                <a:latin typeface="宋体" panose="02010600030101010101" pitchFamily="2" charset="-122"/>
              </a:rPr>
              <a:t>、</a:t>
            </a:r>
            <a:r>
              <a:rPr lang="zh-CN" altLang="en-US" sz="3300" b="1" u="sng">
                <a:latin typeface="宋体" panose="02010600030101010101" pitchFamily="2" charset="-122"/>
              </a:rPr>
              <a:t>       </a:t>
            </a:r>
            <a:r>
              <a:rPr lang="zh-CN" altLang="en-US" sz="3300" b="1">
                <a:latin typeface="宋体" panose="02010600030101010101" pitchFamily="2" charset="-122"/>
              </a:rPr>
              <a:t>等修辞手法，以</a:t>
            </a:r>
            <a:r>
              <a:rPr lang="zh-CN" altLang="en-US" sz="3300" b="1" u="sng">
                <a:latin typeface="宋体" panose="02010600030101010101" pitchFamily="2" charset="-122"/>
              </a:rPr>
              <a:t>       </a:t>
            </a:r>
            <a:r>
              <a:rPr lang="zh-CN" altLang="en-US" sz="3300" b="1">
                <a:latin typeface="宋体" panose="02010600030101010101" pitchFamily="2" charset="-122"/>
              </a:rPr>
              <a:t>指</a:t>
            </a:r>
            <a:r>
              <a:rPr lang="zh-CN" altLang="en-US" sz="3300" b="1" u="sng">
                <a:latin typeface="宋体" panose="02010600030101010101" pitchFamily="2" charset="-122"/>
              </a:rPr>
              <a:t>       </a:t>
            </a:r>
            <a:r>
              <a:rPr lang="zh-CN" altLang="en-US" sz="3300" b="1">
                <a:latin typeface="宋体" panose="02010600030101010101" pitchFamily="2" charset="-122"/>
              </a:rPr>
              <a:t>、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，以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指代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3300" b="1">
              <a:latin typeface="宋体" pitchFamily="2" charset="-122"/>
              <a:sym typeface="宋体" pitchFamily="2" charset="-122"/>
            </a:endParaRPr>
          </a:p>
          <a:p>
            <a:pPr marL="0" indent="0" eaLnBrk="1" hangingPunct="1">
              <a:buFont typeface="Wingdings 3" panose="05040102010807070707" pitchFamily="18" charset="2"/>
              <a:buNone/>
            </a:pP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指代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       </a:t>
            </a:r>
            <a:r>
              <a:rPr lang="zh-CN" altLang="en-US" sz="3300" b="1">
                <a:latin typeface="宋体" panose="02010600030101010101" pitchFamily="2" charset="-122"/>
              </a:rPr>
              <a:t>这样写的好处是使描写对象更加</a:t>
            </a:r>
            <a:r>
              <a:rPr lang="zh-CN" altLang="en-US" sz="3300" b="1" u="sng">
                <a:latin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  <a:sym typeface="宋体" panose="02010600030101010101" pitchFamily="2" charset="-122"/>
              </a:rPr>
              <a:t>，抒情说理</a:t>
            </a:r>
            <a:r>
              <a:rPr lang="zh-CN" altLang="en-US" sz="3300" b="1">
                <a:latin typeface="宋体" panose="02010600030101010101" pitchFamily="2" charset="-122"/>
              </a:rPr>
              <a:t>更</a:t>
            </a:r>
            <a:r>
              <a:rPr lang="zh-CN" altLang="en-US" sz="3300" b="1" u="sng">
                <a:latin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</a:rPr>
              <a:t>。写出作者</a:t>
            </a:r>
            <a:r>
              <a:rPr lang="zh-CN" altLang="en-US" sz="3300" b="1" u="sng">
                <a:latin typeface="宋体" panose="02010600030101010101" pitchFamily="2" charset="-122"/>
              </a:rPr>
              <a:t>         </a:t>
            </a:r>
            <a:r>
              <a:rPr lang="zh-CN" altLang="en-US" sz="3300" b="1">
                <a:latin typeface="宋体" panose="02010600030101010101" pitchFamily="2" charset="-122"/>
              </a:rPr>
              <a:t>、建功立业的情怀。</a:t>
            </a:r>
            <a:endParaRPr lang="zh-CN" altLang="en-US" sz="3300" b="1">
              <a:solidFill>
                <a:srgbClr val="002060"/>
              </a:solidFill>
              <a:latin typeface="宋体" pitchFamily="2" charset="-122"/>
            </a:endParaRPr>
          </a:p>
        </p:txBody>
      </p:sp>
      <p:sp>
        <p:nvSpPr>
          <p:cNvPr id="165891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98145" y="263843"/>
            <a:ext cx="4514850" cy="796925"/>
          </a:xfrm>
        </p:spPr>
        <p:txBody>
          <a:bodyPr anchor="ctr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30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65892" name="文本框 10"/>
          <p:cNvSpPr/>
          <p:nvPr>
            <p:custDataLst>
              <p:tags r:id="rId5"/>
            </p:custDataLst>
          </p:nvPr>
        </p:nvSpPr>
        <p:spPr>
          <a:xfrm>
            <a:off x="4513263" y="1295400"/>
            <a:ext cx="1457325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3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5893" name="文本框 11"/>
          <p:cNvSpPr/>
          <p:nvPr>
            <p:custDataLst>
              <p:tags r:id="rId6"/>
            </p:custDataLst>
          </p:nvPr>
        </p:nvSpPr>
        <p:spPr>
          <a:xfrm>
            <a:off x="3672523" y="2632393"/>
            <a:ext cx="2012950" cy="598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青青子衿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894" name="文本框 12"/>
          <p:cNvSpPr/>
          <p:nvPr>
            <p:custDataLst>
              <p:tags r:id="rId7"/>
            </p:custDataLst>
          </p:nvPr>
        </p:nvSpPr>
        <p:spPr>
          <a:xfrm>
            <a:off x="2776220" y="1950720"/>
            <a:ext cx="1227138" cy="59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明月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895" name="文本框 1"/>
          <p:cNvSpPr/>
          <p:nvPr>
            <p:custDataLst>
              <p:tags r:id="rId8"/>
            </p:custDataLst>
          </p:nvPr>
        </p:nvSpPr>
        <p:spPr>
          <a:xfrm>
            <a:off x="595948" y="2633980"/>
            <a:ext cx="2343150" cy="60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贤才寻明主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896" name="文本框 2"/>
          <p:cNvSpPr/>
          <p:nvPr>
            <p:custDataLst>
              <p:tags r:id="rId9"/>
            </p:custDataLst>
          </p:nvPr>
        </p:nvSpPr>
        <p:spPr>
          <a:xfrm>
            <a:off x="6662738" y="1295400"/>
            <a:ext cx="1457325" cy="59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借代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897" name="文本框 4"/>
          <p:cNvSpPr/>
          <p:nvPr>
            <p:custDataLst>
              <p:tags r:id="rId10"/>
            </p:custDataLst>
          </p:nvPr>
        </p:nvSpPr>
        <p:spPr>
          <a:xfrm>
            <a:off x="6059805" y="4756785"/>
            <a:ext cx="223202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思慕贤才</a:t>
            </a:r>
            <a:endParaRPr lang="zh-CN" altLang="en-US" sz="33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5899" name="文本框 6"/>
          <p:cNvSpPr/>
          <p:nvPr>
            <p:custDataLst>
              <p:tags r:id="rId11"/>
            </p:custDataLst>
          </p:nvPr>
        </p:nvSpPr>
        <p:spPr>
          <a:xfrm>
            <a:off x="4911090" y="2033905"/>
            <a:ext cx="1228725" cy="59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贤才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0" name="文本框 7"/>
          <p:cNvSpPr/>
          <p:nvPr>
            <p:custDataLst>
              <p:tags r:id="rId12"/>
            </p:custDataLst>
          </p:nvPr>
        </p:nvSpPr>
        <p:spPr>
          <a:xfrm>
            <a:off x="7204710" y="2035175"/>
            <a:ext cx="1939290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乌鹊绕枝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1" name="文本框 8"/>
          <p:cNvSpPr/>
          <p:nvPr>
            <p:custDataLst>
              <p:tags r:id="rId13"/>
            </p:custDataLst>
          </p:nvPr>
        </p:nvSpPr>
        <p:spPr>
          <a:xfrm>
            <a:off x="6869430" y="2632393"/>
            <a:ext cx="1514475" cy="598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贤才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2" name="文本框 9"/>
          <p:cNvSpPr/>
          <p:nvPr>
            <p:custDataLst>
              <p:tags r:id="rId14"/>
            </p:custDataLst>
          </p:nvPr>
        </p:nvSpPr>
        <p:spPr>
          <a:xfrm>
            <a:off x="795338" y="3330575"/>
            <a:ext cx="1463675" cy="59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周公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3" name="文本框 13"/>
          <p:cNvSpPr/>
          <p:nvPr>
            <p:custDataLst>
              <p:tags r:id="rId15"/>
            </p:custDataLst>
          </p:nvPr>
        </p:nvSpPr>
        <p:spPr>
          <a:xfrm>
            <a:off x="4181475" y="3330575"/>
            <a:ext cx="268795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明主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4" name="文本框 15"/>
          <p:cNvSpPr/>
          <p:nvPr>
            <p:custDataLst>
              <p:tags r:id="rId16"/>
            </p:custDataLst>
          </p:nvPr>
        </p:nvSpPr>
        <p:spPr>
          <a:xfrm>
            <a:off x="1724660" y="4704715"/>
            <a:ext cx="2012950" cy="59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形象生动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905" name="文本框 16"/>
          <p:cNvSpPr/>
          <p:nvPr>
            <p:custDataLst>
              <p:tags r:id="rId17"/>
            </p:custDataLst>
          </p:nvPr>
        </p:nvSpPr>
        <p:spPr>
          <a:xfrm>
            <a:off x="4912995" y="3980498"/>
            <a:ext cx="2012950" cy="598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含蓄委婉</a:t>
            </a:r>
            <a:endParaRPr lang="zh-CN" altLang="en-US" sz="33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1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C020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826D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165890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96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165890">
                                            <p:txEl>
                                              <p:charRg st="96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2" dur="1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1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 fill="hold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4" dur="1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 fill="hold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 fill="hold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 fill="hold"/>
                                        <p:tgtEl>
                                          <p:spTgt spid="165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 fill="hold"/>
                                        <p:tgtEl>
                                          <p:spTgt spid="165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 fill="hold"/>
                                        <p:tgtEl>
                                          <p:spTgt spid="165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 fill="hold"/>
                                        <p:tgtEl>
                                          <p:spTgt spid="1659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 fill="hold"/>
                                        <p:tgtEl>
                                          <p:spTgt spid="165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86" dur="1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1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1"/>
      <p:bldP spid="165892" grpId="0"/>
      <p:bldP spid="165893" grpId="0"/>
      <p:bldP spid="165894" grpId="0"/>
      <p:bldP spid="165895" grpId="0"/>
      <p:bldP spid="165896" grpId="0"/>
      <p:bldP spid="165897" grpId="0"/>
      <p:bldP spid="165899" grpId="0"/>
      <p:bldP spid="165900" grpId="0"/>
      <p:bldP spid="165901" grpId="0"/>
      <p:bldP spid="165902" grpId="0"/>
      <p:bldP spid="165903" grpId="0"/>
      <p:bldP spid="165904" grpId="0"/>
      <p:bldP spid="1659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1203011"/>
            <a:ext cx="8139178" cy="331473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六、总结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79646" y="1711166"/>
            <a:ext cx="7247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en-US" altLang="zh-CN" sz="1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诗言志，歌咏怀”。结合曹操的忧，说说诗人抒写了什么“志”？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Line 4"/>
          <p:cNvSpPr/>
          <p:nvPr>
            <p:custDataLst>
              <p:tags r:id="rId5"/>
            </p:custDataLst>
          </p:nvPr>
        </p:nvSpPr>
        <p:spPr>
          <a:xfrm flipV="1">
            <a:off x="1736408" y="2600801"/>
            <a:ext cx="485299" cy="88392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sz="1800"/>
          </a:p>
        </p:txBody>
      </p:sp>
      <p:sp>
        <p:nvSpPr>
          <p:cNvPr id="8" name="Text Box 5"/>
          <p:cNvSpPr txBox="1"/>
          <p:nvPr>
            <p:custDataLst>
              <p:tags r:id="rId6"/>
            </p:custDataLst>
          </p:nvPr>
        </p:nvSpPr>
        <p:spPr>
          <a:xfrm>
            <a:off x="2168605" y="2243852"/>
            <a:ext cx="1782365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人生苦短</a:t>
            </a:r>
            <a:endParaRPr lang="zh-CN" altLang="zh-CN" sz="21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AutoShape 6"/>
          <p:cNvSpPr/>
          <p:nvPr>
            <p:custDataLst>
              <p:tags r:id="rId7"/>
            </p:custDataLst>
          </p:nvPr>
        </p:nvSpPr>
        <p:spPr>
          <a:xfrm>
            <a:off x="3464243" y="2189321"/>
            <a:ext cx="258604" cy="701516"/>
          </a:xfrm>
          <a:prstGeom prst="leftBrace">
            <a:avLst>
              <a:gd name="adj1" fmla="val 135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zh-CN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Text Box 7"/>
          <p:cNvSpPr txBox="1"/>
          <p:nvPr>
            <p:custDataLst>
              <p:tags r:id="rId8"/>
            </p:custDataLst>
          </p:nvPr>
        </p:nvSpPr>
        <p:spPr>
          <a:xfrm>
            <a:off x="3789045" y="2189084"/>
            <a:ext cx="297061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对酒当歌，人生几何！</a:t>
            </a:r>
            <a:b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譬如朝露，去日苦多。</a:t>
            </a:r>
            <a:endParaRPr lang="zh-CN" altLang="zh-CN" sz="21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2" name="Text Box 9"/>
          <p:cNvSpPr txBox="1"/>
          <p:nvPr>
            <p:custDataLst>
              <p:tags r:id="rId9"/>
            </p:custDataLst>
          </p:nvPr>
        </p:nvSpPr>
        <p:spPr>
          <a:xfrm>
            <a:off x="2222183" y="3377327"/>
            <a:ext cx="16740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求贤不得</a:t>
            </a:r>
            <a:endParaRPr lang="zh-CN" altLang="zh-CN" sz="21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3" name="AutoShape 10"/>
          <p:cNvSpPr/>
          <p:nvPr>
            <p:custDataLst>
              <p:tags r:id="rId10"/>
            </p:custDataLst>
          </p:nvPr>
        </p:nvSpPr>
        <p:spPr>
          <a:xfrm>
            <a:off x="3422333" y="3007995"/>
            <a:ext cx="311944" cy="1133475"/>
          </a:xfrm>
          <a:prstGeom prst="leftBrace">
            <a:avLst>
              <a:gd name="adj1" fmla="val 218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zh-CN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Text Box 11"/>
          <p:cNvSpPr txBox="1"/>
          <p:nvPr>
            <p:custDataLst>
              <p:tags r:id="rId11"/>
            </p:custDataLst>
          </p:nvPr>
        </p:nvSpPr>
        <p:spPr>
          <a:xfrm>
            <a:off x="3842623" y="2945130"/>
            <a:ext cx="3024188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青青子衿，悠悠我心。</a:t>
            </a:r>
            <a:b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但为君故，沉吟至今。</a:t>
            </a:r>
            <a:b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明明如月，何时可掇？</a:t>
            </a:r>
            <a:b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忧从中来，不可断绝。</a:t>
            </a:r>
            <a:endParaRPr lang="zh-CN" altLang="zh-CN" sz="21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5" name="Line 12"/>
          <p:cNvSpPr/>
          <p:nvPr>
            <p:custDataLst>
              <p:tags r:id="rId12"/>
            </p:custDataLst>
          </p:nvPr>
        </p:nvSpPr>
        <p:spPr>
          <a:xfrm>
            <a:off x="1790224" y="3647599"/>
            <a:ext cx="485775" cy="108013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sz="1800"/>
          </a:p>
        </p:txBody>
      </p:sp>
      <p:sp>
        <p:nvSpPr>
          <p:cNvPr id="16" name="Text Box 13"/>
          <p:cNvSpPr txBox="1"/>
          <p:nvPr>
            <p:custDataLst>
              <p:tags r:id="rId13"/>
            </p:custDataLst>
          </p:nvPr>
        </p:nvSpPr>
        <p:spPr>
          <a:xfrm>
            <a:off x="2275761" y="4457224"/>
            <a:ext cx="1512094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功业未就</a:t>
            </a:r>
            <a:endParaRPr lang="zh-CN" altLang="zh-CN" sz="21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Text Box 14"/>
          <p:cNvSpPr txBox="1"/>
          <p:nvPr>
            <p:custDataLst>
              <p:tags r:id="rId14"/>
            </p:custDataLst>
          </p:nvPr>
        </p:nvSpPr>
        <p:spPr>
          <a:xfrm>
            <a:off x="3789045" y="4295299"/>
            <a:ext cx="3186113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山不厌高，海不厌深。</a:t>
            </a:r>
            <a:b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zh-CN" sz="21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周公吐哺，天下归心。</a:t>
            </a:r>
            <a:endParaRPr lang="zh-CN" altLang="zh-CN" sz="21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8" name="AutoShape 15"/>
          <p:cNvSpPr/>
          <p:nvPr>
            <p:custDataLst>
              <p:tags r:id="rId15"/>
            </p:custDataLst>
          </p:nvPr>
        </p:nvSpPr>
        <p:spPr>
          <a:xfrm>
            <a:off x="3504248" y="4355783"/>
            <a:ext cx="230029" cy="593884"/>
          </a:xfrm>
          <a:prstGeom prst="leftBrace">
            <a:avLst>
              <a:gd name="adj1" fmla="val 182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zh-CN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AutoShape 16"/>
          <p:cNvSpPr/>
          <p:nvPr>
            <p:custDataLst>
              <p:tags r:id="rId16"/>
            </p:custDataLst>
          </p:nvPr>
        </p:nvSpPr>
        <p:spPr>
          <a:xfrm>
            <a:off x="6434614" y="2297430"/>
            <a:ext cx="647700" cy="2591991"/>
          </a:xfrm>
          <a:prstGeom prst="rightBrace">
            <a:avLst>
              <a:gd name="adj1" fmla="val 33311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zh-CN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Text Box 17"/>
          <p:cNvSpPr txBox="1"/>
          <p:nvPr>
            <p:custDataLst>
              <p:tags r:id="rId17"/>
            </p:custDataLst>
          </p:nvPr>
        </p:nvSpPr>
        <p:spPr>
          <a:xfrm>
            <a:off x="7137083" y="3161824"/>
            <a:ext cx="810816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500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志</a:t>
            </a:r>
            <a:endParaRPr lang="zh-CN" altLang="zh-CN" sz="4500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" name="Text Box 20"/>
          <p:cNvSpPr txBox="1"/>
          <p:nvPr>
            <p:custDataLst>
              <p:tags r:id="rId18"/>
            </p:custDataLst>
          </p:nvPr>
        </p:nvSpPr>
        <p:spPr>
          <a:xfrm>
            <a:off x="2424351" y="5146596"/>
            <a:ext cx="5400675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英雄的慷慨悲歌</a:t>
            </a:r>
            <a:endParaRPr lang="zh-CN" altLang="zh-CN" sz="270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9939" name="Text Box 3"/>
          <p:cNvSpPr txBox="1"/>
          <p:nvPr>
            <p:custDataLst>
              <p:tags r:id="rId19"/>
            </p:custDataLst>
          </p:nvPr>
        </p:nvSpPr>
        <p:spPr>
          <a:xfrm>
            <a:off x="980599" y="3132773"/>
            <a:ext cx="864394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950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忧</a:t>
            </a:r>
            <a:endParaRPr lang="zh-CN" altLang="zh-CN" sz="4950">
              <a:solidFill>
                <a:srgbClr val="FF33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975158" y="4355941"/>
            <a:ext cx="1905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buNone/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广纳人才</a:t>
            </a: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建功立业</a:t>
            </a:r>
            <a:endParaRPr lang="zh-CN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统一天下</a:t>
            </a:r>
            <a:r>
              <a:rPr lang="zh-CN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endParaRPr lang="zh-CN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21"/>
            </p:custDataLst>
          </p:nvPr>
        </p:nvCxnSpPr>
        <p:spPr>
          <a:xfrm flipV="1">
            <a:off x="1762125" y="3564255"/>
            <a:ext cx="436245" cy="904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245749"/>
            <a:ext cx="8139178" cy="441964"/>
          </a:xfrm>
        </p:spPr>
        <p:txBody>
          <a:bodyPr/>
          <a:lstStyle/>
          <a:p>
            <a:r>
              <a:rPr lang="zh-CN" altLang="en-US" sz="4000"/>
              <a:t>七、检测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2412" y="1081413"/>
            <a:ext cx="8139178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（一）基础知识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1.下列加点汉字注音正确的一项是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A. 譬如（pì）      慷慨（kǎi）    青衿（jīn）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B. 笙箫（shēng）   阡陌（mò）     契合（qiè）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C. 周匝（zā）      哺育（pǔ）     鼓瑟（sè）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D. 沉吟（yín）     拾掇（duō）    呦呦（āo）</a:t>
            </a:r>
            <a:endParaRPr lang="zh-CN" altLang="en-US" sz="28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0992" y="522613"/>
            <a:ext cx="8139178" cy="5388907"/>
          </a:xfrm>
        </p:spPr>
        <p:txBody>
          <a:bodyPr/>
          <a:lstStyle/>
          <a:p>
            <a:r>
              <a:rPr lang="zh-CN" altLang="en-US" sz="2400"/>
              <a:t>2.下列对诗句解说不正确的一项是</a:t>
            </a:r>
            <a:endParaRPr lang="zh-CN" altLang="en-US" sz="2400"/>
          </a:p>
          <a:p>
            <a:r>
              <a:rPr lang="zh-CN" altLang="en-US" sz="2400"/>
              <a:t>A．“对酒当歌，人生几何”和“何以解忧，唯有杜康”几句诗表达了功业未成的曹操悲观厌世的一面。</a:t>
            </a:r>
            <a:endParaRPr lang="zh-CN" altLang="en-US" sz="2400"/>
          </a:p>
          <a:p>
            <a:r>
              <a:rPr lang="zh-CN" altLang="en-US" sz="2400"/>
              <a:t>B．“青青子衿，悠悠我心”运用了“青衿”的典故，意在表达作者求贤若渴的愿望。</a:t>
            </a:r>
            <a:endParaRPr lang="zh-CN" altLang="en-US" sz="2400"/>
          </a:p>
          <a:p>
            <a:r>
              <a:rPr lang="zh-CN" altLang="en-US" sz="2400"/>
              <a:t>C．根据当时的时代背景，诗人“忧从中来”的“忧”来自于壮志未酬却已年过半百的忧虑，来自于社会动荡，国家统一前途未卜的担忧等等</a:t>
            </a:r>
            <a:endParaRPr lang="zh-CN" altLang="en-US" sz="2400"/>
          </a:p>
          <a:p>
            <a:r>
              <a:rPr lang="zh-CN" altLang="en-US" sz="2400"/>
              <a:t>D．“月明星稀，乌鹊南飞，绕树三匝，何枝可依”两联借乌鹊绕树表达“良禽择木而栖，贤臣择主而事”之意，希望天下贤士归于自己。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97568"/>
            <a:ext cx="8139178" cy="5388907"/>
          </a:xfrm>
        </p:spPr>
        <p:txBody>
          <a:bodyPr/>
          <a:lstStyle/>
          <a:p>
            <a:r>
              <a:rPr lang="zh-CN" altLang="en-US" sz="2000"/>
              <a:t>3.下列对文意的解说不正确的一项是（    ）</a:t>
            </a:r>
            <a:endParaRPr lang="zh-CN" altLang="en-US" sz="2000"/>
          </a:p>
          <a:p>
            <a:r>
              <a:rPr lang="zh-CN" altLang="en-US" sz="2000"/>
              <a:t>A．全诗四句一节，共八节。开头两句抒发诗人对时光易逝、功业未成的感慨。首句“对酒当歌”及第三句的妙用比喻“譬如朝露”，突出了短句的精髓，展示了一种时间不等人的急迫境界，蕴藏着促人及时努力的意思。</a:t>
            </a:r>
            <a:endParaRPr lang="zh-CN" altLang="en-US" sz="2000"/>
          </a:p>
          <a:p>
            <a:r>
              <a:rPr lang="zh-CN" altLang="en-US" sz="2000"/>
              <a:t>B．三四节在内容上，表现了诗人对贤才的思慕，艺术手法上则是巧借“引用”，诗人引古喻今，突出了他求贤而不得时的朝思暮想和求得贤才后的恭敬。</a:t>
            </a:r>
            <a:endParaRPr lang="zh-CN" altLang="en-US" sz="2000"/>
          </a:p>
          <a:p>
            <a:r>
              <a:rPr lang="zh-CN" altLang="en-US" sz="2000"/>
              <a:t>C．五六节承接上文，进一步抒发诗人渴望贤才的情怀，时忧时喜，感情有起伏。</a:t>
            </a:r>
            <a:endParaRPr lang="zh-CN" altLang="en-US" sz="2000"/>
          </a:p>
          <a:p>
            <a:r>
              <a:rPr lang="zh-CN" altLang="en-US" sz="2000"/>
              <a:t>D．最后两节仍运用借代和引用的手法，深化诗人渴求贤才的热望和统一天下的雄心。</a:t>
            </a:r>
            <a:endParaRPr lang="zh-CN" altLang="en-US" sz="20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725805" y="993140"/>
            <a:ext cx="76923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4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、阅读赏析下面的诗歌，回答问题。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       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《问鹤》（白居易）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乌鸢争食雀争窠，独立池边风雪多。</a:t>
            </a:r>
            <a:r>
              <a:rPr 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尽日踏冰翘一足，不鸣不动意如何？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
</a:t>
            </a:r>
            <a:endParaRPr 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itchFamily="2" charset="-122"/>
            </a:endParaRPr>
          </a:p>
          <a:p>
            <a:endParaRPr 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幼圆" panose="02010509060101010101" charset="-122"/>
                <a:sym typeface="+mn-ea"/>
              </a:rPr>
              <a:t>  本诗采用了什么修辞手法，表达了作者怎样的情感？（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幼圆" panose="02010509060101010101" charset="-122"/>
                <a:sym typeface="+mn-ea"/>
              </a:rPr>
              <a:t>6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幼圆" panose="02010509060101010101" charset="-122"/>
                <a:sym typeface="+mn-ea"/>
              </a:rPr>
              <a:t>分）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ea typeface="幼圆" panose="02010509060101010101" charset="-122"/>
            </a:endParaRPr>
          </a:p>
          <a:p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幼圆" panose="020105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07490" y="4703445"/>
            <a:ext cx="6334760" cy="1494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lnSpc>
                <a:spcPct val="95000"/>
              </a:lnSpc>
              <a:buClr>
                <a:schemeClr val="accent1"/>
              </a:buClr>
              <a:buSzTx/>
              <a:buFont typeface="Wingdings 3" panose="05040102010807070707" pitchFamily="18" charset="2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本诗采用了比喻手法，以“乌鸢”“雀”争食争巢，来生动形象地比喻朝中小人争权夺势；作者以鹤自喻，含蓄委婉地表达自己特立独行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  <a:p>
            <a:pPr defTabSz="457200">
              <a:lnSpc>
                <a:spcPct val="95000"/>
              </a:lnSpc>
              <a:buClr>
                <a:schemeClr val="accent1"/>
              </a:buClr>
              <a:buSzTx/>
              <a:buFont typeface="Wingdings 3" panose="05040102010807070707" pitchFamily="18" charset="2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，不屑与朝中奸佞同流合污的高洁品性。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01" name="New picture" hidden="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496800" y="10922000"/>
            <a:ext cx="317500" cy="495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42770" y="443230"/>
            <a:ext cx="6798945" cy="441960"/>
          </a:xfrm>
        </p:spPr>
        <p:txBody>
          <a:bodyPr>
            <a:normAutofit fontScale="90000"/>
          </a:bodyPr>
          <a:lstStyle/>
          <a:p>
            <a:r>
              <a:rPr lang="zh-CN" altLang="en-US" sz="6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谈谈你眼中的曹操</a:t>
            </a:r>
            <a:endParaRPr lang="zh-CN" altLang="en-US" sz="6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04888" y="1656874"/>
            <a:ext cx="7133749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612140" fontAlgn="auto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曹操一生，政治上最得意的一笔是“挟天子以令诸侯”，军事上最成功的一仗是官渡之战，后果最为严重的一次疏忽是放走刘备，失败得最惨的一次是在赤壁，最受肯定的是他的才略，最受指责的是他的人品，最有争议的是他的历史功过，最没有争议的是他的文学成就。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612140" algn="r" fontAlgn="auto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易中天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品三国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5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33933" y="4463574"/>
            <a:ext cx="1627823" cy="1987391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64419" y="1881981"/>
            <a:ext cx="6269831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治世之能臣，乱世之奸雄。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汝南名士许劭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064419" y="2888933"/>
            <a:ext cx="6270308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抑可谓非常之人，超世之杰矣。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r" fontAlgn="auto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陈寿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三国志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</a:t>
            </a:r>
            <a:endParaRPr lang="en-US" altLang="zh-CN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64419" y="4024313"/>
            <a:ext cx="6270308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1" hangingPunct="1">
              <a:spcBef>
                <a:spcPct val="5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阴险、残忍、狡诈、狠毒、白脸奸臣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r" eaLnBrk="1" hangingPunct="1">
              <a:spcBef>
                <a:spcPct val="5000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   </a:t>
            </a: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戏曲舞台塑造的人物形象</a:t>
            </a:r>
            <a:endParaRPr lang="zh-CN" altLang="en-US" sz="1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473200" y="671830"/>
            <a:ext cx="703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/>
                <a:sym typeface="+mn-ea"/>
              </a:rPr>
              <a:t>曹操到底是一个什么样的人物呢？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内容占位符 3" descr="timg_meitu_1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2855" y="4513580"/>
            <a:ext cx="1541145" cy="18999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86778" y="631508"/>
            <a:ext cx="1325880" cy="3683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1800" b="1"/>
              <a:t>真实的曹操</a:t>
            </a:r>
            <a:endParaRPr lang="zh-CN" altLang="en-US" sz="1800" b="1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86778" y="1223804"/>
            <a:ext cx="7560469" cy="4048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12140" fontAlgn="auto">
              <a:lnSpc>
                <a:spcPct val="130000"/>
              </a:lnSpc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曹操（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155—220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），字孟德，小名阿瞒，沛国谯县（今安徽亳州市）人。三国时政治家、军事家、诗人，晋朝建立后追尊为魏武帝，。与其子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曹丕、曹植并称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三曹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，是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建安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文学的创始人之一。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fontAlgn="auto">
              <a:lnSpc>
                <a:spcPct val="130000"/>
              </a:lnSpc>
            </a:pP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政治上：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二十岁举孝廉，参加镇压黄巾起义，后来起兵讨伐董卓，迎汉献帝迁都于许昌，挟（ </a:t>
            </a:r>
            <a:r>
              <a:rPr lang="en-US" altLang="zh-CN" sz="1800" err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xié 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）天子以令诸侯。曹操死后，曹丕即位，以魏代汉，曹操被追尊为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武帝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fontAlgn="auto">
              <a:lnSpc>
                <a:spcPct val="130000"/>
              </a:lnSpc>
            </a:pP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sym typeface="+mn-ea"/>
              </a:rPr>
              <a:t>军事上：</a:t>
            </a:r>
            <a:r>
              <a:rPr lang="zh-CN" altLang="en-US" sz="1800">
                <a:latin typeface="微软雅黑" panose="020b0503020204020204" charset="-122"/>
                <a:ea typeface="微软雅黑"/>
                <a:sym typeface="+mn-ea"/>
              </a:rPr>
              <a:t>他削平群雄，击灭袁术、袁绍，统一北方，形成与吴、蜀鼎立的局面。指挥了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官渡之战</a:t>
            </a:r>
            <a:r>
              <a:rPr lang="zh-CN" altLang="en-US" sz="1800">
                <a:latin typeface="微软雅黑" panose="020b0503020204020204" charset="-122"/>
                <a:ea typeface="微软雅黑"/>
                <a:sym typeface="+mn-ea"/>
              </a:rPr>
              <a:t>，是中国历史上著名的以弱胜强的战例。</a:t>
            </a:r>
            <a:endParaRPr lang="zh-CN" altLang="en-US" sz="1800">
              <a:latin typeface="微软雅黑" panose="020b0503020204020204" charset="-122"/>
              <a:ea typeface="微软雅黑"/>
            </a:endParaRPr>
          </a:p>
          <a:p>
            <a:pPr indent="612140" fontAlgn="auto">
              <a:lnSpc>
                <a:spcPct val="130000"/>
              </a:lnSpc>
            </a:pP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文学上：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曹操的诗歌具有强烈的</a:t>
            </a: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现实主义精神</a:t>
            </a:r>
            <a:r>
              <a:rPr lang="zh-CN" altLang="en-US" sz="1800">
                <a:solidFill>
                  <a:srgbClr val="11111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其基本风格是</a:t>
            </a: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苍</a:t>
            </a:r>
            <a:endParaRPr lang="zh-CN" altLang="en-US" sz="1800">
              <a:solidFill>
                <a:srgbClr val="FF0066"/>
              </a:solidFill>
              <a:latin typeface="微软雅黑" panose="020b0503020204020204" charset="-122"/>
              <a:ea typeface="微软雅黑"/>
              <a:sym typeface="宋体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800">
                <a:solidFill>
                  <a:srgbClr val="FF0066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凉悲壮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。他的作品集是</a:t>
            </a:r>
            <a:r>
              <a:rPr lang="en-US" altLang="zh-CN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曹操集</a:t>
            </a:r>
            <a:r>
              <a:rPr lang="en-US" altLang="zh-CN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》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，代表作是诗歌</a:t>
            </a:r>
            <a:r>
              <a:rPr lang="en-US" altLang="zh-CN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《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龟虽寿</a:t>
            </a:r>
            <a:r>
              <a:rPr lang="en-US" altLang="zh-CN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》《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观沧</a:t>
            </a:r>
            <a:endParaRPr lang="zh-CN" altLang="en-US" sz="1800">
              <a:solidFill>
                <a:srgbClr val="111111"/>
              </a:solidFill>
              <a:latin typeface="微软雅黑" panose="020b0503020204020204" charset="-122"/>
              <a:ea typeface="微软雅黑"/>
              <a:sym typeface="宋体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海</a:t>
            </a:r>
            <a:r>
              <a:rPr lang="en-US" altLang="zh-CN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》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。它的作品</a:t>
            </a:r>
            <a:r>
              <a:rPr lang="en-US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促进了</a:t>
            </a:r>
            <a:r>
              <a:rPr lang="en-US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建安文学</a:t>
            </a:r>
            <a:r>
              <a:rPr lang="en-US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的繁荣</a:t>
            </a:r>
            <a:r>
              <a:rPr lang="zh-CN" altLang="en-US" sz="1800">
                <a:solidFill>
                  <a:srgbClr val="111111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。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72440" y="476885"/>
            <a:ext cx="3350260" cy="331470"/>
          </a:xfrm>
        </p:spPr>
        <p:txBody>
          <a:bodyPr>
            <a:no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/>
              </a:rPr>
              <a:t>二、文学知识积累</a:t>
            </a:r>
            <a:endParaRPr lang="zh-CN" altLang="en-US" sz="2100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49509" y="1210151"/>
            <a:ext cx="8464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zh-CN" altLang="en-US" sz="1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歌行</a:t>
            </a:r>
            <a:endParaRPr lang="zh-CN" altLang="en-US" sz="1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72440" y="1990566"/>
            <a:ext cx="8024813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这是一首乐府诗，是汉乐府的一个曲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调的名称，乐府诗有“长歌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短歌”之分。</a:t>
            </a:r>
            <a:endParaRPr lang="zh-CN" altLang="en-US" sz="1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长歌行与短歌行的区别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：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长歌比较热烈奔放，慷慨激昂；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短歌的节奏比较短促，低吟短唱，微吟低徊，适于抒发内心的忧愁和苦闷。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《短歌行》既有</a:t>
            </a:r>
            <a:r>
              <a:rPr lang="zh-CN" altLang="en-US" sz="1800">
                <a:latin typeface="微软雅黑" panose="020b0503020204020204" charset="-122"/>
                <a:ea typeface="微软雅黑"/>
                <a:sym typeface="+mn-ea"/>
              </a:rPr>
              <a:t>短歌的微吟低徊的特色，又有曹操独自的“慷慨悲凉”的风格。曹操传世的《短歌行》共有两首，本词属第一首。 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208429" y="1396524"/>
            <a:ext cx="3705701" cy="20300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乐府：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歌：</a:t>
            </a:r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《垓下歌》《登幽州台歌》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行：</a:t>
            </a:r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《兵车行》《十五从军行》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吟：</a:t>
            </a:r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《秦中吟》《白头吟》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引：</a:t>
            </a:r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《李凭箜篌引》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曲：</a:t>
            </a:r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《西洲曲》《渭城曲》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18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还有谣、辞等别称。</a:t>
            </a:r>
            <a:endParaRPr lang="zh-CN" altLang="en-US" sz="1800" b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08393" y="1029653"/>
            <a:ext cx="13036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</a:t>
            </a:r>
            <a:r>
              <a:rPr lang="zh-CN" altLang="en-US" sz="1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建安风骨</a:t>
            </a:r>
            <a:endParaRPr lang="zh-CN" altLang="en-US" sz="1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45795" y="1721644"/>
            <a:ext cx="78524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140" algn="l" fontAlgn="auto">
              <a:lnSpc>
                <a:spcPct val="150000"/>
              </a:lnSpc>
            </a:pPr>
            <a:r>
              <a:rPr lang="zh-CN" altLang="en-US" sz="1800" spc="15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建安风骨</a:t>
            </a:r>
            <a:r>
              <a:rPr lang="zh-CN" altLang="en-US" sz="1800" spc="1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指汉魏之际曹氏父子、建安七子等人诗文的刚健风格。</a:t>
            </a:r>
            <a:endParaRPr lang="zh-CN" altLang="en-US" sz="1800" spc="15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 spc="1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汉末建安时期文坛巨匠“三曹”（曹操、曹丕、曹植）、“七子”（孔融、陈琳、王粲、徐干、阮瑀、应玚、刘桢）继承了汉乐府民歌的现实主义传统，普遍采用五言形式，以风骨遒劲而著称，并具有慷慨悲凉的阳刚之气，形成了文学史上“建安风骨”的独特风格，被后人尊为典范。</a:t>
            </a:r>
            <a:endParaRPr lang="zh-CN" altLang="en-US" sz="1800" spc="15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 spc="1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所谓风骨，乃是指作品内在的生气和感染力以及语言表达上的简练刚健的特点，感情与语言的凝聚形成的一种力度美。</a:t>
            </a:r>
            <a:endParaRPr lang="zh-CN" altLang="en-US" sz="1800" spc="15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285" y="1189990"/>
            <a:ext cx="3718560" cy="331470"/>
          </a:xfrm>
        </p:spPr>
        <p:txBody>
          <a:bodyPr>
            <a:no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/>
              </a:rPr>
              <a:t>三、写作背景</a:t>
            </a:r>
            <a:endParaRPr lang="zh-CN" altLang="en-US" sz="210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05803" y="1883093"/>
            <a:ext cx="7536656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建安十三年，曹操“挟天子以令诸侯”，先后击败吕布、袁术等豪强集团， 又在著名的官渡之战一举消灭了强大的袁绍势力，并征服乌桓（</a:t>
            </a:r>
            <a:r>
              <a:rPr lang="en-US" altLang="zh-CN" sz="1800" err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huán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），统一了北方。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612140"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这年冬天，亲率八十三万大军，列阵长江，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与“孙刘联盟”战于赤壁之下，想一统天下，结果大败。当时曹操已经</a:t>
            </a:r>
            <a:r>
              <a:rPr lang="en-US" altLang="zh-CN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54</a:t>
            </a:r>
            <a:r>
              <a:rPr lang="zh-CN" altLang="en-US" sz="18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岁，面对战乱连年，统一中国的事业仍未完成的社会现实，因而忧愁幽思，苦闷煎熬。但他并不灰心，任以统一天下为己任，决心广泛延揽人才，招纳贤士致力于建功立业，并写下了这首诗《短歌行》。</a:t>
            </a:r>
            <a:endParaRPr lang="zh-CN" altLang="en-US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文本框 1"/>
          <p:cNvSpPr txBox="1"/>
          <p:nvPr>
            <p:custDataLst>
              <p:tags r:id="rId3"/>
            </p:custDataLst>
          </p:nvPr>
        </p:nvSpPr>
        <p:spPr>
          <a:xfrm>
            <a:off x="842169" y="868839"/>
            <a:ext cx="7230428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曹操诗歌现存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20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余首，大致分为两类：</a:t>
            </a:r>
            <a:endParaRPr lang="zh-CN" altLang="en-US" sz="20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</a:t>
            </a:r>
            <a:r>
              <a:rPr lang="zh-CN" altLang="en-US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反映当时</a:t>
            </a: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社会动乱</a:t>
            </a:r>
            <a:r>
              <a:rPr lang="zh-CN" altLang="en-US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，军阀混战给人民带来的灾难。</a:t>
            </a:r>
            <a:endParaRPr lang="zh-CN" altLang="en-US" sz="2000" b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蒿里行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：“白骨露于野，千里无鸡鸣。生民百遗一，念之断人肠。”</a:t>
            </a:r>
            <a:endParaRPr lang="zh-CN" altLang="en-US" sz="20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②</a:t>
            </a:r>
            <a:r>
              <a:rPr lang="zh-CN" altLang="en-US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抒发个人的</a:t>
            </a: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政治理想和抱负</a:t>
            </a:r>
            <a:r>
              <a:rPr lang="zh-CN" altLang="en-US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000" b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612140" fontAlgn="auto">
              <a:lnSpc>
                <a:spcPct val="150000"/>
              </a:lnSpc>
              <a:spcBef>
                <a:spcPct val="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龟虽寿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：“老骥伏枥，志在千里；烈士暮年，壮心不已”</a:t>
            </a:r>
            <a:endParaRPr lang="zh-CN" altLang="en-US" sz="20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3315" name="文本框 2"/>
          <p:cNvSpPr txBox="1"/>
          <p:nvPr>
            <p:custDataLst>
              <p:tags r:id="rId4"/>
            </p:custDataLst>
          </p:nvPr>
        </p:nvSpPr>
        <p:spPr>
          <a:xfrm>
            <a:off x="1464945" y="5047774"/>
            <a:ext cx="54006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Char char="§"/>
            </a:pP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判断</a:t>
            </a:r>
            <a:r>
              <a:rPr lang="en-US" altLang="zh-CN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短歌行</a:t>
            </a:r>
            <a:r>
              <a:rPr lang="en-US" altLang="zh-CN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属于哪一类？</a:t>
            </a:r>
            <a:endParaRPr lang="zh-CN" altLang="en-US" sz="2000" b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557" t="1094" r="19538" b="13652"/>
          <a:stretch>
            <a:fillRect/>
          </a:stretch>
        </p:blipFill>
        <p:spPr>
          <a:xfrm>
            <a:off x="6660515" y="4523105"/>
            <a:ext cx="1999615" cy="14484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73"/>
</p:tagLst>
</file>

<file path=ppt/tags/tag10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AS_UNIQUEID" val="275"/>
</p:tagLst>
</file>

<file path=ppt/tags/tag104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TEMPLATE_CATEGORY" val="custom"/>
  <p:tag name="KSO_WM_TEMPLATE_INDEX" val="20196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TEMPLATE_CATEGORY" val="custom"/>
  <p:tag name="KSO_WM_TEMPLATE_INDEX" val="20196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7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8.xml><?xml version="1.0" encoding="utf-8"?>
<p:tagLst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9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TEMPLATE_CATEGORY" val="custom"/>
  <p:tag name="KSO_WM_TEMPLATE_INDEX" val="20196581"/>
  <p:tag name="KSO_WM_TEMPLATE_JOB_ID" val="2"/>
  <p:tag name="KSO_WM_TEMPLATE_OUTLINE_ID" val="15"/>
  <p:tag name="KSO_WM_TEMPLATE_SCENE_ID" val="1"/>
  <p:tag name="KSO_WM_TEMPLATE_SUBCATEGORY" val="0"/>
  <p:tag name="KSO_WM_TEMPLATE_THUMBS_INDEX" val="1"/>
  <p:tag name="KSO_WM_TEMPLATE_TOPIC_DEFAULT" val="1"/>
  <p:tag name="KSO_WM_TEMPLATE_TOPIC_ID" val="2869567"/>
</p:tagLst>
</file>

<file path=ppt/tags/tag11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AS_UNIQUEID" val="282"/>
</p:tagLst>
</file>

<file path=ppt/tags/tag111.xml><?xml version="1.0" encoding="utf-8"?>
<p:tagLst xmlns:p="http://schemas.openxmlformats.org/presentationml/2006/main">
  <p:tag name="AS_UNIQUEID" val="283"/>
</p:tagLst>
</file>

<file path=ppt/tags/tag112.xml><?xml version="1.0" encoding="utf-8"?>
<p:tagLst xmlns:p="http://schemas.openxmlformats.org/presentationml/2006/main">
  <p:tag name="AS_UNIQUEID" val="284"/>
</p:tagLst>
</file>

<file path=ppt/tags/tag113.xml><?xml version="1.0" encoding="utf-8"?>
<p:tagLst xmlns:p="http://schemas.openxmlformats.org/presentationml/2006/main">
  <p:tag name="AS_UNIQUEID" val="285"/>
</p:tagLst>
</file>

<file path=ppt/tags/tag114.xml><?xml version="1.0" encoding="utf-8"?>
<p:tagLst xmlns:p="http://schemas.openxmlformats.org/presentationml/2006/main">
  <p:tag name="AS_UNIQUEID" val="286"/>
</p:tagLst>
</file>

<file path=ppt/tags/tag115.xml><?xml version="1.0" encoding="utf-8"?>
<p:tagLst xmlns:p="http://schemas.openxmlformats.org/presentationml/2006/main">
  <p:tag name="AS_UNIQUEID" val="287"/>
</p:tagLst>
</file>

<file path=ppt/tags/tag116.xml><?xml version="1.0" encoding="utf-8"?>
<p:tagLst xmlns:p="http://schemas.openxmlformats.org/presentationml/2006/main">
  <p:tag name="AS_UNIQUEID" val="288"/>
</p:tagLst>
</file>

<file path=ppt/tags/tag117.xml><?xml version="1.0" encoding="utf-8"?>
<p:tagLst xmlns:p="http://schemas.openxmlformats.org/presentationml/2006/main">
  <p:tag name="AS_UNIQUEID" val="289"/>
</p:tagLst>
</file>

<file path=ppt/tags/tag118.xml><?xml version="1.0" encoding="utf-8"?>
<p:tagLst xmlns:p="http://schemas.openxmlformats.org/presentationml/2006/main">
  <p:tag name="AS_UNIQUEID" val="290"/>
</p:tagLst>
</file>

<file path=ppt/tags/tag119.xml><?xml version="1.0" encoding="utf-8"?>
<p:tagLst xmlns:p="http://schemas.openxmlformats.org/presentationml/2006/main">
  <p:tag name="AS_UNIQUEID" val="291"/>
</p:tagLst>
</file>

<file path=ppt/tags/tag12.xml><?xml version="1.0" encoding="utf-8"?>
<p:tagLst xmlns:p="http://schemas.openxmlformats.org/presentationml/2006/main">
  <p:tag name="AS_UNIQUEID" val="1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AS_UNIQUEID" val="292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22.xml><?xml version="1.0" encoding="utf-8"?>
<p:tagLst xmlns:p="http://schemas.openxmlformats.org/presentationml/2006/main">
  <p:tag name="AS_UNIQUEID" val="293"/>
</p:tagLst>
</file>

<file path=ppt/tags/tag123.xml><?xml version="1.0" encoding="utf-8"?>
<p:tagLst xmlns:p="http://schemas.openxmlformats.org/presentationml/2006/main">
  <p:tag name="AS_UNIQUEID" val="294"/>
</p:tagLst>
</file>

<file path=ppt/tags/tag124.xml><?xml version="1.0" encoding="utf-8"?>
<p:tagLst xmlns:p="http://schemas.openxmlformats.org/presentationml/2006/main">
  <p:tag name="AS_UNIQUEID" val="295"/>
</p:tagLst>
</file>

<file path=ppt/tags/tag125.xml><?xml version="1.0" encoding="utf-8"?>
<p:tagLst xmlns:p="http://schemas.openxmlformats.org/presentationml/2006/main">
  <p:tag name="AS_UNIQUEID" val="296"/>
</p:tagLst>
</file>

<file path=ppt/tags/tag126.xml><?xml version="1.0" encoding="utf-8"?>
<p:tagLst xmlns:p="http://schemas.openxmlformats.org/presentationml/2006/main">
  <p:tag name="AS_UNIQUEID" val="297"/>
</p:tagLst>
</file>

<file path=ppt/tags/tag127.xml><?xml version="1.0" encoding="utf-8"?>
<p:tagLst xmlns:p="http://schemas.openxmlformats.org/presentationml/2006/main">
  <p:tag name="AS_UNIQUEID" val="298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29.xml><?xml version="1.0" encoding="utf-8"?>
<p:tagLst xmlns:p="http://schemas.openxmlformats.org/presentationml/2006/main">
  <p:tag name="AS_UNIQUEID" val="299"/>
</p:tagLst>
</file>

<file path=ppt/tags/tag13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AS_UNIQUEID" val="300"/>
</p:tagLst>
</file>

<file path=ppt/tags/tag131.xml><?xml version="1.0" encoding="utf-8"?>
<p:tagLst xmlns:p="http://schemas.openxmlformats.org/presentationml/2006/main">
  <p:tag name="AS_UNIQUEID" val="301"/>
</p:tagLst>
</file>

<file path=ppt/tags/tag132.xml><?xml version="1.0" encoding="utf-8"?>
<p:tagLst xmlns:p="http://schemas.openxmlformats.org/presentationml/2006/main">
  <p:tag name="AS_UNIQUEID" val="302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34.xml><?xml version="1.0" encoding="utf-8"?>
<p:tagLst xmlns:p="http://schemas.openxmlformats.org/presentationml/2006/main">
  <p:tag name="AS_UNIQUEID" val="303"/>
</p:tagLst>
</file>

<file path=ppt/tags/tag135.xml><?xml version="1.0" encoding="utf-8"?>
<p:tagLst xmlns:p="http://schemas.openxmlformats.org/presentationml/2006/main">
  <p:tag name="AS_UNIQUEID" val="304"/>
</p:tagLst>
</file>

<file path=ppt/tags/tag136.xml><?xml version="1.0" encoding="utf-8"?>
<p:tagLst xmlns:p="http://schemas.openxmlformats.org/presentationml/2006/main">
  <p:tag name="AS_UNIQUEID" val="305"/>
</p:tagLst>
</file>

<file path=ppt/tags/tag137.xml><?xml version="1.0" encoding="utf-8"?>
<p:tagLst xmlns:p="http://schemas.openxmlformats.org/presentationml/2006/main">
  <p:tag name="AS_UNIQUEID" val="306"/>
</p:tagLst>
</file>

<file path=ppt/tags/tag138.xml><?xml version="1.0" encoding="utf-8"?>
<p:tagLst xmlns:p="http://schemas.openxmlformats.org/presentationml/2006/main">
  <p:tag name="AS_UNIQUEID" val="307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4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AS_UNIQUEID" val="308"/>
</p:tagLst>
</file>

<file path=ppt/tags/tag141.xml><?xml version="1.0" encoding="utf-8"?>
<p:tagLst xmlns:p="http://schemas.openxmlformats.org/presentationml/2006/main">
  <p:tag name="AS_UNIQUEID" val="309"/>
</p:tagLst>
</file>

<file path=ppt/tags/tag142.xml><?xml version="1.0" encoding="utf-8"?>
<p:tagLst xmlns:p="http://schemas.openxmlformats.org/presentationml/2006/main">
  <p:tag name="AS_UNIQUEID" val="310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44.xml><?xml version="1.0" encoding="utf-8"?>
<p:tagLst xmlns:p="http://schemas.openxmlformats.org/presentationml/2006/main">
  <p:tag name="AS_UNIQUEID" val="311"/>
</p:tagLst>
</file>

<file path=ppt/tags/tag145.xml><?xml version="1.0" encoding="utf-8"?>
<p:tagLst xmlns:p="http://schemas.openxmlformats.org/presentationml/2006/main">
  <p:tag name="AS_UNIQUEID" val="312"/>
</p:tagLst>
</file>

<file path=ppt/tags/tag146.xml><?xml version="1.0" encoding="utf-8"?>
<p:tagLst xmlns:p="http://schemas.openxmlformats.org/presentationml/2006/main">
  <p:tag name="AS_UNIQUEID" val="313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48.xml><?xml version="1.0" encoding="utf-8"?>
<p:tagLst xmlns:p="http://schemas.openxmlformats.org/presentationml/2006/main">
  <p:tag name="AS_UNIQUEID" val="314"/>
</p:tagLst>
</file>

<file path=ppt/tags/tag149.xml><?xml version="1.0" encoding="utf-8"?>
<p:tagLst xmlns:p="http://schemas.openxmlformats.org/presentationml/2006/main">
  <p:tag name="AS_UNIQUEID" val="315"/>
</p:tagLst>
</file>

<file path=ppt/tags/tag15.xml><?xml version="1.0" encoding="utf-8"?>
<p:tagLst xmlns:p="http://schemas.openxmlformats.org/presentationml/2006/main">
  <p:tag name="AS_UNIQUEID" val="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AS_UNIQUEID" val="316"/>
</p:tagLst>
</file>

<file path=ppt/tags/tag151.xml><?xml version="1.0" encoding="utf-8"?>
<p:tagLst xmlns:p="http://schemas.openxmlformats.org/presentationml/2006/main">
  <p:tag name="AS_UNIQUEID" val="317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53.xml><?xml version="1.0" encoding="utf-8"?>
<p:tagLst xmlns:p="http://schemas.openxmlformats.org/presentationml/2006/main">
  <p:tag name="AS_UNIQUEID" val="318"/>
</p:tagLst>
</file>

<file path=ppt/tags/tag154.xml><?xml version="1.0" encoding="utf-8"?>
<p:tagLst xmlns:p="http://schemas.openxmlformats.org/presentationml/2006/main">
  <p:tag name="AS_UNIQUEID" val="319"/>
</p:tagLst>
</file>

<file path=ppt/tags/tag155.xml><?xml version="1.0" encoding="utf-8"?>
<p:tagLst xmlns:p="http://schemas.openxmlformats.org/presentationml/2006/main">
  <p:tag name="AS_UNIQUEID" val="320"/>
</p:tagLst>
</file>

<file path=ppt/tags/tag156.xml><?xml version="1.0" encoding="utf-8"?>
<p:tagLst xmlns:p="http://schemas.openxmlformats.org/presentationml/2006/main">
  <p:tag name="AS_UNIQUEID" val="321"/>
</p:tagLst>
</file>

<file path=ppt/tags/tag157.xml><?xml version="1.0" encoding="utf-8"?>
<p:tagLst xmlns:p="http://schemas.openxmlformats.org/presentationml/2006/main">
  <p:tag name="AS_UNIQUEID" val="322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59.xml><?xml version="1.0" encoding="utf-8"?>
<p:tagLst xmlns:p="http://schemas.openxmlformats.org/presentationml/2006/main">
  <p:tag name="AS_UNIQUEID" val="323"/>
</p:tagLst>
</file>

<file path=ppt/tags/tag16.xml><?xml version="1.0" encoding="utf-8"?>
<p:tagLst xmlns:p="http://schemas.openxmlformats.org/presentationml/2006/main">
  <p:tag name="AS_UNIQUEID" val="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AS_UNIQUEID" val="324"/>
</p:tagLst>
</file>

<file path=ppt/tags/tag161.xml><?xml version="1.0" encoding="utf-8"?>
<p:tagLst xmlns:p="http://schemas.openxmlformats.org/presentationml/2006/main">
  <p:tag name="AS_UNIQUEID" val="325"/>
</p:tagLst>
</file>

<file path=ppt/tags/tag162.xml><?xml version="1.0" encoding="utf-8"?>
<p:tagLst xmlns:p="http://schemas.openxmlformats.org/presentationml/2006/main">
  <p:tag name="AS_UNIQUEID" val="326"/>
</p:tagLst>
</file>

<file path=ppt/tags/tag163.xml><?xml version="1.0" encoding="utf-8"?>
<p:tagLst xmlns:p="http://schemas.openxmlformats.org/presentationml/2006/main">
  <p:tag name="AS_UNIQUEID" val="327"/>
</p:tagLst>
</file>

<file path=ppt/tags/tag164.xml><?xml version="1.0" encoding="utf-8"?>
<p:tagLst xmlns:p="http://schemas.openxmlformats.org/presentationml/2006/main">
  <p:tag name="AS_UNIQUEID" val="328"/>
</p:tagLst>
</file>

<file path=ppt/tags/tag165.xml><?xml version="1.0" encoding="utf-8"?>
<p:tagLst xmlns:p="http://schemas.openxmlformats.org/presentationml/2006/main">
  <p:tag name="AS_UNIQUEID" val="329"/>
</p:tagLst>
</file>

<file path=ppt/tags/tag166.xml><?xml version="1.0" encoding="utf-8"?>
<p:tagLst xmlns:p="http://schemas.openxmlformats.org/presentationml/2006/main">
  <p:tag name="AS_UNIQUEID" val="330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68.xml><?xml version="1.0" encoding="utf-8"?>
<p:tagLst xmlns:p="http://schemas.openxmlformats.org/presentationml/2006/main">
  <p:tag name="AS_UNIQUEID" val="331"/>
</p:tagLst>
</file>

<file path=ppt/tags/tag169.xml><?xml version="1.0" encoding="utf-8"?>
<p:tagLst xmlns:p="http://schemas.openxmlformats.org/presentationml/2006/main">
  <p:tag name="AS_UNIQUEID" val="332"/>
</p:tagLst>
</file>

<file path=ppt/tags/tag17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AS_UNIQUEID" val="333"/>
</p:tagLst>
</file>

<file path=ppt/tags/tag171.xml><?xml version="1.0" encoding="utf-8"?>
<p:tagLst xmlns:p="http://schemas.openxmlformats.org/presentationml/2006/main">
  <p:tag name="AS_UNIQUEID" val="334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73.xml><?xml version="1.0" encoding="utf-8"?>
<p:tagLst xmlns:p="http://schemas.openxmlformats.org/presentationml/2006/main">
  <p:tag name="AS_UNIQUEID" val="335"/>
</p:tagLst>
</file>

<file path=ppt/tags/tag174.xml><?xml version="1.0" encoding="utf-8"?>
<p:tagLst xmlns:p="http://schemas.openxmlformats.org/presentationml/2006/main">
  <p:tag name="AS_UNIQUEID" val="336"/>
</p:tagLst>
</file>

<file path=ppt/tags/tag175.xml><?xml version="1.0" encoding="utf-8"?>
<p:tagLst xmlns:p="http://schemas.openxmlformats.org/presentationml/2006/main">
  <p:tag name="AS_UNIQUEID" val="337"/>
</p:tagLst>
</file>

<file path=ppt/tags/tag176.xml><?xml version="1.0" encoding="utf-8"?>
<p:tagLst xmlns:p="http://schemas.openxmlformats.org/presentationml/2006/main">
  <p:tag name="AS_UNIQUEID" val="338"/>
</p:tagLst>
</file>

<file path=ppt/tags/tag177.xml><?xml version="1.0" encoding="utf-8"?>
<p:tagLst xmlns:p="http://schemas.openxmlformats.org/presentationml/2006/main">
  <p:tag name="AS_UNIQUEID" val="339"/>
</p:tagLst>
</file>

<file path=ppt/tags/tag178.xml><?xml version="1.0" encoding="utf-8"?>
<p:tagLst xmlns:p="http://schemas.openxmlformats.org/presentationml/2006/main">
  <p:tag name="AS_UNIQUEID" val="340"/>
</p:tagLst>
</file>

<file path=ppt/tags/tag179.xml><?xml version="1.0" encoding="utf-8"?>
<p:tagLst xmlns:p="http://schemas.openxmlformats.org/presentationml/2006/main">
  <p:tag name="AS_UNIQUEID" val="341"/>
</p:tagLst>
</file>

<file path=ppt/tags/tag18.xml><?xml version="1.0" encoding="utf-8"?>
<p:tagLst xmlns:p="http://schemas.openxmlformats.org/presentationml/2006/main">
  <p:tag name="AS_UNIQUEID" val="190"/>
</p:tagLst>
</file>

<file path=ppt/tags/tag180.xml><?xml version="1.0" encoding="utf-8"?>
<p:tagLst xmlns:p="http://schemas.openxmlformats.org/presentationml/2006/main">
  <p:tag name="AS_UNIQUEID" val="342"/>
</p:tagLst>
</file>

<file path=ppt/tags/tag181.xml><?xml version="1.0" encoding="utf-8"?>
<p:tagLst xmlns:p="http://schemas.openxmlformats.org/presentationml/2006/main">
  <p:tag name="AS_UNIQUEID" val="343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83.xml><?xml version="1.0" encoding="utf-8"?>
<p:tagLst xmlns:p="http://schemas.openxmlformats.org/presentationml/2006/main">
  <p:tag name="AS_UNIQUEID" val="344"/>
</p:tagLst>
</file>

<file path=ppt/tags/tag184.xml><?xml version="1.0" encoding="utf-8"?>
<p:tagLst xmlns:p="http://schemas.openxmlformats.org/presentationml/2006/main">
  <p:tag name="AS_UNIQUEID" val="345"/>
</p:tagLst>
</file>

<file path=ppt/tags/tag185.xml><?xml version="1.0" encoding="utf-8"?>
<p:tagLst xmlns:p="http://schemas.openxmlformats.org/presentationml/2006/main">
  <p:tag name="AS_UNIQUEID" val="346"/>
</p:tagLst>
</file>

<file path=ppt/tags/tag186.xml><?xml version="1.0" encoding="utf-8"?>
<p:tagLst xmlns:p="http://schemas.openxmlformats.org/presentationml/2006/main">
  <p:tag name="AS_UNIQUEID" val="347"/>
</p:tagLst>
</file>

<file path=ppt/tags/tag187.xml><?xml version="1.0" encoding="utf-8"?>
<p:tagLst xmlns:p="http://schemas.openxmlformats.org/presentationml/2006/main">
  <p:tag name="AS_UNIQUEID" val="348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89.xml><?xml version="1.0" encoding="utf-8"?>
<p:tagLst xmlns:p="http://schemas.openxmlformats.org/presentationml/2006/main">
  <p:tag name="AS_UNIQUEID" val="349"/>
</p:tagLst>
</file>

<file path=ppt/tags/tag19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AS_UNIQUEID" val="350"/>
</p:tagLst>
</file>

<file path=ppt/tags/tag191.xml><?xml version="1.0" encoding="utf-8"?>
<p:tagLst xmlns:p="http://schemas.openxmlformats.org/presentationml/2006/main">
  <p:tag name="AS_UNIQUEID" val="351"/>
</p:tagLst>
</file>

<file path=ppt/tags/tag192.xml><?xml version="1.0" encoding="utf-8"?>
<p:tagLst xmlns:p="http://schemas.openxmlformats.org/presentationml/2006/main">
  <p:tag name="AS_UNIQUEID" val="352"/>
</p:tagLst>
</file>

<file path=ppt/tags/tag193.xml><?xml version="1.0" encoding="utf-8"?>
<p:tagLst xmlns:p="http://schemas.openxmlformats.org/presentationml/2006/main">
  <p:tag name="AS_UNIQUEID" val="353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95.xml><?xml version="1.0" encoding="utf-8"?>
<p:tagLst xmlns:p="http://schemas.openxmlformats.org/presentationml/2006/main">
  <p:tag name="AS_UNIQUEID" val="354"/>
</p:tagLst>
</file>

<file path=ppt/tags/tag196.xml><?xml version="1.0" encoding="utf-8"?>
<p:tagLst xmlns:p="http://schemas.openxmlformats.org/presentationml/2006/main">
  <p:tag name="AS_UNIQUEID" val="355"/>
</p:tagLst>
</file>

<file path=ppt/tags/tag197.xml><?xml version="1.0" encoding="utf-8"?>
<p:tagLst xmlns:p="http://schemas.openxmlformats.org/presentationml/2006/main">
  <p:tag name="AS_UNIQUEID" val="356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199.xml><?xml version="1.0" encoding="utf-8"?>
<p:tagLst xmlns:p="http://schemas.openxmlformats.org/presentationml/2006/main">
  <p:tag name="AS_UNIQUEID" val="357"/>
</p:tagLst>
</file>

<file path=ppt/tags/tag2.xml><?xml version="1.0" encoding="utf-8"?>
<p:tagLst xmlns:p="http://schemas.openxmlformats.org/presentationml/2006/main">
  <p:tag name="AS_UNIQUEID" val="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AS_UNIQUEID" val="358"/>
</p:tagLst>
</file>

<file path=ppt/tags/tag201.xml><?xml version="1.0" encoding="utf-8"?>
<p:tagLst xmlns:p="http://schemas.openxmlformats.org/presentationml/2006/main">
  <p:tag name="AS_UNIQUEID" val="359"/>
</p:tagLst>
</file>

<file path=ppt/tags/tag202.xml><?xml version="1.0" encoding="utf-8"?>
<p:tagLst xmlns:p="http://schemas.openxmlformats.org/presentationml/2006/main">
  <p:tag name="AS_UNIQUEID" val="360"/>
</p:tagLst>
</file>

<file path=ppt/tags/tag203.xml><?xml version="1.0" encoding="utf-8"?>
<p:tagLst xmlns:p="http://schemas.openxmlformats.org/presentationml/2006/main">
  <p:tag name="AS_UNIQUEID" val="361"/>
</p:tagLst>
</file>

<file path=ppt/tags/tag204.xml><?xml version="1.0" encoding="utf-8"?>
<p:tagLst xmlns:p="http://schemas.openxmlformats.org/presentationml/2006/main">
  <p:tag name="AS_UNIQUEID" val="362"/>
</p:tagLst>
</file>

<file path=ppt/tags/tag205.xml><?xml version="1.0" encoding="utf-8"?>
<p:tagLst xmlns:p="http://schemas.openxmlformats.org/presentationml/2006/main">
  <p:tag name="AS_UNIQUEID" val="363"/>
</p:tagLst>
</file>

<file path=ppt/tags/tag206.xml><?xml version="1.0" encoding="utf-8"?>
<p:tagLst xmlns:p="http://schemas.openxmlformats.org/presentationml/2006/main">
  <p:tag name="AS_UNIQUEID" val="364"/>
</p:tagLst>
</file>

<file path=ppt/tags/tag207.xml><?xml version="1.0" encoding="utf-8"?>
<p:tagLst xmlns:p="http://schemas.openxmlformats.org/presentationml/2006/main">
  <p:tag name="AS_UNIQUEID" val="365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09.xml><?xml version="1.0" encoding="utf-8"?>
<p:tagLst xmlns:p="http://schemas.openxmlformats.org/presentationml/2006/main">
  <p:tag name="AS_UNIQUEID" val="366"/>
</p:tagLst>
</file>

<file path=ppt/tags/tag21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AS_UNIQUEID" val="367"/>
</p:tagLst>
</file>

<file path=ppt/tags/tag211.xml><?xml version="1.0" encoding="utf-8"?>
<p:tagLst xmlns:p="http://schemas.openxmlformats.org/presentationml/2006/main">
  <p:tag name="AS_UNIQUEID" val="368"/>
</p:tagLst>
</file>

<file path=ppt/tags/tag212.xml><?xml version="1.0" encoding="utf-8"?>
<p:tagLst xmlns:p="http://schemas.openxmlformats.org/presentationml/2006/main">
  <p:tag name="AS_UNIQUEID" val="369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14.xml><?xml version="1.0" encoding="utf-8"?>
<p:tagLst xmlns:p="http://schemas.openxmlformats.org/presentationml/2006/main">
  <p:tag name="AS_UNIQUEID" val="370"/>
</p:tagLst>
</file>

<file path=ppt/tags/tag215.xml><?xml version="1.0" encoding="utf-8"?>
<p:tagLst xmlns:p="http://schemas.openxmlformats.org/presentationml/2006/main">
  <p:tag name="AS_UNIQUEID" val="371"/>
</p:tagLst>
</file>

<file path=ppt/tags/tag216.xml><?xml version="1.0" encoding="utf-8"?>
<p:tagLst xmlns:p="http://schemas.openxmlformats.org/presentationml/2006/main">
  <p:tag name="AS_UNIQUEID" val="372"/>
</p:tagLst>
</file>

<file path=ppt/tags/tag217.xml><?xml version="1.0" encoding="utf-8"?>
<p:tagLst xmlns:p="http://schemas.openxmlformats.org/presentationml/2006/main">
  <p:tag name="AS_UNIQUEID" val="373"/>
</p:tagLst>
</file>

<file path=ppt/tags/tag218.xml><?xml version="1.0" encoding="utf-8"?>
<p:tagLst xmlns:p="http://schemas.openxmlformats.org/presentationml/2006/main">
  <p:tag name="AS_UNIQUEID" val="374"/>
</p:tagLst>
</file>

<file path=ppt/tags/tag219.xml><?xml version="1.0" encoding="utf-8"?>
<p:tagLst xmlns:p="http://schemas.openxmlformats.org/presentationml/2006/main">
  <p:tag name="AS_UNIQUEID" val="375"/>
</p:tagLst>
</file>

<file path=ppt/tags/tag22.xml><?xml version="1.0" encoding="utf-8"?>
<p:tagLst xmlns:p="http://schemas.openxmlformats.org/presentationml/2006/main">
  <p:tag name="AS_UNIQUEID" val="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21.xml><?xml version="1.0" encoding="utf-8"?>
<p:tagLst xmlns:p="http://schemas.openxmlformats.org/presentationml/2006/main">
  <p:tag name="AS_UNIQUEID" val="376"/>
</p:tagLst>
</file>

<file path=ppt/tags/tag222.xml><?xml version="1.0" encoding="utf-8"?>
<p:tagLst xmlns:p="http://schemas.openxmlformats.org/presentationml/2006/main">
  <p:tag name="AS_UNIQUEID" val="377"/>
  <p:tag name="KSO_WM_UNIT_TABLE_BEAUTIFY" val="smartTable{e08e82ca-da60-434b-b549-caa2828b3dd2}"/>
</p:tagLst>
</file>

<file path=ppt/tags/tag223.xml><?xml version="1.0" encoding="utf-8"?>
<p:tagLst xmlns:p="http://schemas.openxmlformats.org/presentationml/2006/main">
  <p:tag name="AS_UNIQUEID" val="378"/>
</p:tagLst>
</file>

<file path=ppt/tags/tag224.xml><?xml version="1.0" encoding="utf-8"?>
<p:tagLst xmlns:p="http://schemas.openxmlformats.org/presentationml/2006/main">
  <p:tag name="AS_UNIQUEID" val="379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26.xml><?xml version="1.0" encoding="utf-8"?>
<p:tagLst xmlns:p="http://schemas.openxmlformats.org/presentationml/2006/main">
  <p:tag name="AS_UNIQUEID" val="380"/>
</p:tagLst>
</file>

<file path=ppt/tags/tag227.xml><?xml version="1.0" encoding="utf-8"?>
<p:tagLst xmlns:p="http://schemas.openxmlformats.org/presentationml/2006/main">
  <p:tag name="AS_UNIQUEID" val="157"/>
</p:tagLst>
</file>

<file path=ppt/tags/tag228.xml><?xml version="1.0" encoding="utf-8"?>
<p:tagLst xmlns:p="http://schemas.openxmlformats.org/presentationml/2006/main">
  <p:tag name="AS_UNIQUEID" val="158"/>
</p:tagLst>
</file>

<file path=ppt/tags/tag229.xml><?xml version="1.0" encoding="utf-8"?>
<p:tagLst xmlns:p="http://schemas.openxmlformats.org/presentationml/2006/main">
  <p:tag name="AS_UNIQUEID" val="159"/>
</p:tagLst>
</file>

<file path=ppt/tags/tag23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AS_UNIQUEID" val="160"/>
</p:tagLst>
</file>

<file path=ppt/tags/tag231.xml><?xml version="1.0" encoding="utf-8"?>
<p:tagLst xmlns:p="http://schemas.openxmlformats.org/presentationml/2006/main">
  <p:tag name="AS_UNIQUEID" val="161"/>
</p:tagLst>
</file>

<file path=ppt/tags/tag232.xml><?xml version="1.0" encoding="utf-8"?>
<p:tagLst xmlns:p="http://schemas.openxmlformats.org/presentationml/2006/main">
  <p:tag name="AS_UNIQUEID" val="162"/>
</p:tagLst>
</file>

<file path=ppt/tags/tag233.xml><?xml version="1.0" encoding="utf-8"?>
<p:tagLst xmlns:p="http://schemas.openxmlformats.org/presentationml/2006/main">
  <p:tag name="AS_UNIQUEID" val="163"/>
</p:tagLst>
</file>

<file path=ppt/tags/tag234.xml><?xml version="1.0" encoding="utf-8"?>
<p:tagLst xmlns:p="http://schemas.openxmlformats.org/presentationml/2006/main">
  <p:tag name="AS_UNIQUEID" val="164"/>
</p:tagLst>
</file>

<file path=ppt/tags/tag235.xml><?xml version="1.0" encoding="utf-8"?>
<p:tagLst xmlns:p="http://schemas.openxmlformats.org/presentationml/2006/main">
  <p:tag name="AS_UNIQUEID" val="166"/>
</p:tagLst>
</file>

<file path=ppt/tags/tag236.xml><?xml version="1.0" encoding="utf-8"?>
<p:tagLst xmlns:p="http://schemas.openxmlformats.org/presentationml/2006/main">
  <p:tag name="AS_UNIQUEID" val="167"/>
</p:tagLst>
</file>

<file path=ppt/tags/tag237.xml><?xml version="1.0" encoding="utf-8"?>
<p:tagLst xmlns:p="http://schemas.openxmlformats.org/presentationml/2006/main">
  <p:tag name="AS_UNIQUEID" val="168"/>
</p:tagLst>
</file>

<file path=ppt/tags/tag238.xml><?xml version="1.0" encoding="utf-8"?>
<p:tagLst xmlns:p="http://schemas.openxmlformats.org/presentationml/2006/main">
  <p:tag name="AS_UNIQUEID" val="169"/>
</p:tagLst>
</file>

<file path=ppt/tags/tag239.xml><?xml version="1.0" encoding="utf-8"?>
<p:tagLst xmlns:p="http://schemas.openxmlformats.org/presentationml/2006/main">
  <p:tag name="AS_UNIQUEID" val="170"/>
</p:tagLst>
</file>

<file path=ppt/tags/tag24.xml><?xml version="1.0" encoding="utf-8"?>
<p:tagLst xmlns:p="http://schemas.openxmlformats.org/presentationml/2006/main">
  <p:tag name="AS_UNIQUEID" val="196"/>
</p:tagLst>
</file>

<file path=ppt/tags/tag240.xml><?xml version="1.0" encoding="utf-8"?>
<p:tagLst xmlns:p="http://schemas.openxmlformats.org/presentationml/2006/main">
  <p:tag name="AS_UNIQUEID" val="171"/>
</p:tagLst>
</file>

<file path=ppt/tags/tag241.xml><?xml version="1.0" encoding="utf-8"?>
<p:tagLst xmlns:p="http://schemas.openxmlformats.org/presentationml/2006/main">
  <p:tag name="AS_UNIQUEID" val="172"/>
</p:tagLst>
</file>

<file path=ppt/tags/tag242.xml><?xml version="1.0" encoding="utf-8"?>
<p:tagLst xmlns:p="http://schemas.openxmlformats.org/presentationml/2006/main">
  <p:tag name="AS_UNIQUEID" val="381"/>
</p:tagLst>
</file>

<file path=ppt/tags/tag243.xml><?xml version="1.0" encoding="utf-8"?>
<p:tagLst xmlns:p="http://schemas.openxmlformats.org/presentationml/2006/main">
  <p:tag name="AS_UNIQUEID" val="382"/>
</p:tagLst>
</file>

<file path=ppt/tags/tag244.xml><?xml version="1.0" encoding="utf-8"?>
<p:tagLst xmlns:p="http://schemas.openxmlformats.org/presentationml/2006/main">
  <p:tag name="AS_UNIQUEID" val="383"/>
</p:tagLst>
</file>

<file path=ppt/tags/tag245.xml><?xml version="1.0" encoding="utf-8"?>
<p:tagLst xmlns:p="http://schemas.openxmlformats.org/presentationml/2006/main">
  <p:tag name="AS_UNIQUEID" val="384"/>
</p:tagLst>
</file>

<file path=ppt/tags/tag246.xml><?xml version="1.0" encoding="utf-8"?>
<p:tagLst xmlns:p="http://schemas.openxmlformats.org/presentationml/2006/main">
  <p:tag name="AS_UNIQUEID" val="385"/>
</p:tagLst>
</file>

<file path=ppt/tags/tag247.xml><?xml version="1.0" encoding="utf-8"?>
<p:tagLst xmlns:p="http://schemas.openxmlformats.org/presentationml/2006/main">
  <p:tag name="AS_UNIQUEID" val="386"/>
</p:tagLst>
</file>

<file path=ppt/tags/tag248.xml><?xml version="1.0" encoding="utf-8"?>
<p:tagLst xmlns:p="http://schemas.openxmlformats.org/presentationml/2006/main">
  <p:tag name="AS_UNIQUEID" val="387"/>
</p:tagLst>
</file>

<file path=ppt/tags/tag249.xml><?xml version="1.0" encoding="utf-8"?>
<p:tagLst xmlns:p="http://schemas.openxmlformats.org/presentationml/2006/main">
  <p:tag name="AS_UNIQUEID" val="388"/>
</p:tagLst>
</file>

<file path=ppt/tags/tag25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AS_UNIQUEID" val="389"/>
</p:tagLst>
</file>

<file path=ppt/tags/tag251.xml><?xml version="1.0" encoding="utf-8"?>
<p:tagLst xmlns:p="http://schemas.openxmlformats.org/presentationml/2006/main">
  <p:tag name="AS_UNIQUEID" val="390"/>
</p:tagLst>
</file>

<file path=ppt/tags/tag252.xml><?xml version="1.0" encoding="utf-8"?>
<p:tagLst xmlns:p="http://schemas.openxmlformats.org/presentationml/2006/main">
  <p:tag name="AS_UNIQUEID" val="391"/>
</p:tagLst>
</file>

<file path=ppt/tags/tag253.xml><?xml version="1.0" encoding="utf-8"?>
<p:tagLst xmlns:p="http://schemas.openxmlformats.org/presentationml/2006/main">
  <p:tag name="AS_UNIQUEID" val="392"/>
</p:tagLst>
</file>

<file path=ppt/tags/tag254.xml><?xml version="1.0" encoding="utf-8"?>
<p:tagLst xmlns:p="http://schemas.openxmlformats.org/presentationml/2006/main">
  <p:tag name="AS_UNIQUEID" val="393"/>
</p:tagLst>
</file>

<file path=ppt/tags/tag255.xml><?xml version="1.0" encoding="utf-8"?>
<p:tagLst xmlns:p="http://schemas.openxmlformats.org/presentationml/2006/main">
  <p:tag name="AS_UNIQUEID" val="394"/>
</p:tagLst>
</file>

<file path=ppt/tags/tag256.xml><?xml version="1.0" encoding="utf-8"?>
<p:tagLst xmlns:p="http://schemas.openxmlformats.org/presentationml/2006/main">
  <p:tag name="AS_UNIQUEID" val="395"/>
</p:tagLst>
</file>

<file path=ppt/tags/tag257.xml><?xml version="1.0" encoding="utf-8"?>
<p:tagLst xmlns:p="http://schemas.openxmlformats.org/presentationml/2006/main">
  <p:tag name="AS_UNIQUEID" val="396"/>
</p:tagLst>
</file>

<file path=ppt/tags/tag258.xml><?xml version="1.0" encoding="utf-8"?>
<p:tagLst xmlns:p="http://schemas.openxmlformats.org/presentationml/2006/main">
  <p:tag name="AS_UNIQUEID" val="397"/>
</p:tagLst>
</file>

<file path=ppt/tags/tag259.xml><?xml version="1.0" encoding="utf-8"?>
<p:tagLst xmlns:p="http://schemas.openxmlformats.org/presentationml/2006/main">
  <p:tag name="AS_UNIQUEID" val="398"/>
</p:tagLst>
</file>

<file path=ppt/tags/tag26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AS_UNIQUEID" val="399"/>
</p:tagLst>
</file>

<file path=ppt/tags/tag261.xml><?xml version="1.0" encoding="utf-8"?>
<p:tagLst xmlns:p="http://schemas.openxmlformats.org/presentationml/2006/main">
  <p:tag name="AS_UNIQUEID" val="400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63.xml><?xml version="1.0" encoding="utf-8"?>
<p:tagLst xmlns:p="http://schemas.openxmlformats.org/presentationml/2006/main">
  <p:tag name="AS_UNIQUEID" val="401"/>
</p:tagLst>
</file>

<file path=ppt/tags/tag264.xml><?xml version="1.0" encoding="utf-8"?>
<p:tagLst xmlns:p="http://schemas.openxmlformats.org/presentationml/2006/main">
  <p:tag name="AS_UNIQUEID" val="402"/>
</p:tagLst>
</file>

<file path=ppt/tags/tag265.xml><?xml version="1.0" encoding="utf-8"?>
<p:tagLst xmlns:p="http://schemas.openxmlformats.org/presentationml/2006/main">
  <p:tag name="AS_UNIQUEID" val="403"/>
</p:tagLst>
</file>

<file path=ppt/tags/tag266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67.xml><?xml version="1.0" encoding="utf-8"?>
<p:tagLst xmlns:p="http://schemas.openxmlformats.org/presentationml/2006/main">
  <p:tag name="AS_UNIQUEID" val="404"/>
</p:tagLst>
</file>

<file path=ppt/tags/tag268.xml><?xml version="1.0" encoding="utf-8"?>
<p:tagLst xmlns:p="http://schemas.openxmlformats.org/presentationml/2006/main">
  <p:tag name="AS_UNIQUEID" val="405"/>
</p:tagLst>
</file>

<file path=ppt/tags/tag269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7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AS_UNIQUEID" val="406"/>
</p:tagLst>
</file>

<file path=ppt/tags/tag271.xml><?xml version="1.0" encoding="utf-8"?>
<p:tagLst xmlns:p="http://schemas.openxmlformats.org/presentationml/2006/main">
  <p:tag name="AS_UNIQUEID" val="407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177092"/>
</p:tagLst>
</file>

<file path=ppt/tags/tag273.xml><?xml version="1.0" encoding="utf-8"?>
<p:tagLst xmlns:p="http://schemas.openxmlformats.org/presentationml/2006/main">
  <p:tag name="AS_UNIQUEID" val="408"/>
</p:tagLst>
</file>

<file path=ppt/tags/tag274.xml><?xml version="1.0" encoding="utf-8"?>
<p:tagLst xmlns:p="http://schemas.openxmlformats.org/presentationml/2006/main">
  <p:tag name="AS_UNIQUEID" val="409"/>
</p:tagLst>
</file>

<file path=ppt/tags/tag275.xml><?xml version="1.0" encoding="utf-8"?>
<p:tagLst xmlns:p="http://schemas.openxmlformats.org/presentationml/2006/main">
  <p:tag name="AS_UNIQUEID" val="410"/>
</p:tagLst>
</file>

<file path=ppt/tags/tag276.xml><?xml version="1.0" encoding="utf-8"?>
<p:tagLst xmlns:p="http://schemas.openxmlformats.org/presentationml/2006/main">
  <p:tag name="AS_UNIQUEID" val="411"/>
</p:tagLst>
</file>

<file path=ppt/tags/tag27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8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AS_UNIQUEID" val="1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AS_UNIQUEID" val="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AS_UNIQUEID" val="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2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.xml><?xml version="1.0" encoding="utf-8"?>
<p:tagLst xmlns:p="http://schemas.openxmlformats.org/presentationml/2006/main">
  <p:tag name="AS_UNIQUEID" val="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.xml><?xml version="1.0" encoding="utf-8"?>
<p:tagLst xmlns:p="http://schemas.openxmlformats.org/presentationml/2006/main">
  <p:tag name="AS_UNIQUEID" val="217"/>
</p:tagLst>
</file>

<file path=ppt/tags/tag46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9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.xml><?xml version="1.0" encoding="utf-8"?>
<p:tagLst xmlns:p="http://schemas.openxmlformats.org/presentationml/2006/main">
  <p:tag name="AS_UNIQUEID" val="1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1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.xml><?xml version="1.0" encoding="utf-8"?>
<p:tagLst xmlns:p="http://schemas.openxmlformats.org/presentationml/2006/main">
  <p:tag name="AS_UNIQUEID" val="224"/>
</p:tagLst>
</file>

<file path=ppt/tags/tag53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AS_UNIQUEID" val="2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AS_UNIQUEID" val="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.xml><?xml version="1.0" encoding="utf-8"?>
<p:tagLst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AS_UNIQUEID" val="2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.xml><?xml version="1.0" encoding="utf-8"?>
<p:tagLst xmlns:p="http://schemas.openxmlformats.org/presentationml/2006/main">
  <p:tag name="AS_UNIQUEID" val="233"/>
</p:tagLst>
</file>

<file path=ppt/tags/tag62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4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5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6.xml><?xml version="1.0" encoding="utf-8"?>
<p:tagLst xmlns:p="http://schemas.openxmlformats.org/presentationml/2006/main">
  <p:tag name="AS_UNIQUEID" val="238"/>
</p:tagLst>
</file>

<file path=ppt/tags/tag67.xml><?xml version="1.0" encoding="utf-8"?>
<p:tagLst xmlns:p="http://schemas.openxmlformats.org/presentationml/2006/main">
  <p:tag name="AS_UNIQUEID" val="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8.xml><?xml version="1.0" encoding="utf-8"?>
<p:tagLst xmlns:p="http://schemas.openxmlformats.org/presentationml/2006/main">
  <p:tag name="AS_UNIQUEID" val="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9.xml><?xml version="1.0" encoding="utf-8"?>
<p:tagLst xmlns:p="http://schemas.openxmlformats.org/presentationml/2006/main">
  <p:tag name="AS_UNIQUEID" val="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242"/>
</p:tagLst>
</file>

<file path=ppt/tags/tag71.xml><?xml version="1.0" encoding="utf-8"?>
<p:tagLst xmlns:p="http://schemas.openxmlformats.org/presentationml/2006/main">
  <p:tag name="AS_UNIQUEID" val="2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AS_UNIQUEID" val="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AS_UNIQUEID" val="2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.xml><?xml version="1.0" encoding="utf-8"?>
<p:tagLst xmlns:p="http://schemas.openxmlformats.org/presentationml/2006/main">
  <p:tag name="AS_UNIQUEID" val="249"/>
</p:tagLst>
</file>

<file path=ppt/tags/tag78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AS_UNIQUEID" val="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AS_UNIQUEID" val="255"/>
</p:tagLst>
</file>

<file path=ppt/tags/tag84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AS_UNIQUEID" val="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AS_UNIQUEID" val="260"/>
</p:tagLst>
</file>

<file path=ppt/tags/tag89.xml><?xml version="1.0" encoding="utf-8"?>
<p:tagLst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AS_UNIQUEID" val="1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AS_UNIQUEID" val="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AS_UNIQUEID" val="2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5959"/>
      </a:accent1>
      <a:accent2>
        <a:srgbClr val="8496B0"/>
      </a:accent2>
      <a:accent3>
        <a:srgbClr val="D7B5C6"/>
      </a:accent3>
      <a:accent4>
        <a:srgbClr val="BCBCBC"/>
      </a:accent4>
      <a:accent5>
        <a:srgbClr val="034A90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168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0">
      <vt:lpstr>Arial</vt:lpstr>
      <vt:lpstr>微软雅黑</vt:lpstr>
      <vt:lpstr>Times New Roman</vt:lpstr>
      <vt:lpstr>华文新魏</vt:lpstr>
      <vt:lpstr>华文楷体</vt:lpstr>
      <vt:lpstr>隶书</vt:lpstr>
      <vt:lpstr>Wingdings 2</vt:lpstr>
      <vt:lpstr>Monotype Sorts</vt:lpstr>
      <vt:lpstr>宋体</vt:lpstr>
      <vt:lpstr>黑体</vt:lpstr>
      <vt:lpstr>楷体</vt:lpstr>
      <vt:lpstr>Wingdings 3</vt:lpstr>
      <vt:lpstr>幼圆</vt:lpstr>
      <vt:lpstr>1_Office 主题​​</vt:lpstr>
      <vt:lpstr>PowerPoint Presentation</vt:lpstr>
      <vt:lpstr>PowerPoint Presentation</vt:lpstr>
      <vt:lpstr>谈谈你眼中的曹操</vt:lpstr>
      <vt:lpstr>PowerPoint Presentation</vt:lpstr>
      <vt:lpstr>PowerPoint Presentation</vt:lpstr>
      <vt:lpstr>二、文学知识积累</vt:lpstr>
      <vt:lpstr>PowerPoint Presentation</vt:lpstr>
      <vt:lpstr>三、写作背景</vt:lpstr>
      <vt:lpstr>PowerPoint Presentation</vt:lpstr>
      <vt:lpstr>四、诵读课文，整体感知</vt:lpstr>
      <vt:lpstr>PowerPoint Presentation</vt:lpstr>
      <vt:lpstr>PowerPoint Presentation</vt:lpstr>
      <vt:lpstr>五、梳理课文，深入品探究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课堂小结</vt:lpstr>
      <vt:lpstr>六、总结</vt:lpstr>
      <vt:lpstr>七、检测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Presentation</dc:title>
  <cp:lastModifiedBy>悟悟空</cp:lastModifiedBy>
  <cp:revision>151</cp:revision>
  <dcterms:created xsi:type="dcterms:W3CDTF">2020-09-16T07:04:00Z</dcterms:created>
  <dcterms:modified xsi:type="dcterms:W3CDTF">2020-09-17T11:08:49Z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