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950" r:id="rId2"/>
    <p:sldId id="949" r:id="rId3"/>
    <p:sldId id="979" r:id="rId4"/>
    <p:sldId id="826" r:id="rId5"/>
    <p:sldId id="1000" r:id="rId6"/>
    <p:sldId id="952" r:id="rId7"/>
    <p:sldId id="1002" r:id="rId8"/>
    <p:sldId id="953" r:id="rId9"/>
    <p:sldId id="931" r:id="rId10"/>
    <p:sldId id="1006" r:id="rId11"/>
    <p:sldId id="844" r:id="rId12"/>
    <p:sldId id="978" r:id="rId13"/>
    <p:sldId id="865" r:id="rId14"/>
    <p:sldId id="1007" r:id="rId15"/>
    <p:sldId id="1008" r:id="rId16"/>
    <p:sldId id="1009" r:id="rId17"/>
    <p:sldId id="942" r:id="rId18"/>
    <p:sldId id="1011" r:id="rId19"/>
    <p:sldId id="1012" r:id="rId20"/>
    <p:sldId id="1013" r:id="rId21"/>
    <p:sldId id="1015" r:id="rId22"/>
    <p:sldId id="1017" r:id="rId23"/>
    <p:sldId id="977" r:id="rId24"/>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varScale="1">
        <p:scale>
          <a:sx n="86" d="100"/>
          <a:sy n="86" d="100"/>
        </p:scale>
        <p:origin x="-446" y="-8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2017/10/28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20.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8.xml"/><Relationship Id="rId4" Type="http://schemas.openxmlformats.org/officeDocument/2006/relationships/slide" Target="slide12.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1.xml"/><Relationship Id="rId2" Type="http://schemas.openxmlformats.org/officeDocument/2006/relationships/slide" Target="slide22.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19.xml"/><Relationship Id="rId4" Type="http://schemas.openxmlformats.org/officeDocument/2006/relationships/slide" Target="slide17.xml"/></Relationships>
</file>

<file path=ppt/slides/_rels/slide2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slide" Target="slide7.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9.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9.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高清图片\新建文件夹 (3)\11e2c78089e39e49b5f08f0908133944.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12287"/>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7" name="标题 2"/>
          <p:cNvSpPr txBox="1">
            <a:spLocks/>
          </p:cNvSpPr>
          <p:nvPr/>
        </p:nvSpPr>
        <p:spPr>
          <a:xfrm>
            <a:off x="2829855" y="51843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600" kern="100" dirty="0">
                <a:latin typeface="Times New Roman"/>
                <a:ea typeface="微软雅黑" pitchFamily="34" charset="-122"/>
              </a:rPr>
              <a:t>专题十六　精准突破语句补写题的逻辑问题</a:t>
            </a:r>
          </a:p>
        </p:txBody>
      </p:sp>
      <p:sp>
        <p:nvSpPr>
          <p:cNvPr id="9" name="矩形 8"/>
          <p:cNvSpPr/>
          <p:nvPr/>
        </p:nvSpPr>
        <p:spPr>
          <a:xfrm>
            <a:off x="2829855" y="4653930"/>
            <a:ext cx="3262432"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a:solidFill>
                  <a:schemeClr val="tx1">
                    <a:lumMod val="65000"/>
                    <a:lumOff val="35000"/>
                  </a:schemeClr>
                </a:solidFill>
                <a:latin typeface="Times New Roman" pitchFamily="18" charset="0"/>
                <a:ea typeface="微软雅黑"/>
                <a:cs typeface="Times New Roman" pitchFamily="18" charset="0"/>
              </a:rPr>
              <a:t>五</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章</a:t>
            </a:r>
            <a:r>
              <a:rPr lang="zh-CN" altLang="en-US" sz="2400" dirty="0">
                <a:solidFill>
                  <a:schemeClr val="tx1">
                    <a:lumMod val="65000"/>
                    <a:lumOff val="35000"/>
                  </a:schemeClr>
                </a:solidFill>
                <a:latin typeface="Times New Roman" pitchFamily="18" charset="0"/>
                <a:ea typeface="微软雅黑"/>
                <a:cs typeface="Times New Roman" pitchFamily="18" charset="0"/>
              </a:rPr>
              <a:t>　</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语言文学运用</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694606" y="549474"/>
            <a:ext cx="10725733"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b="1" kern="100" dirty="0">
                <a:solidFill>
                  <a:srgbClr val="002060"/>
                </a:solidFill>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通览该语段，其说明中心是在黑暗中长时间看手机的危害，是从晶状体屈度和眨眼频率两个方面展开阐述的。第</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空要填的是中心内容，</a:t>
            </a:r>
            <a:r>
              <a:rPr lang="en-US" altLang="zh-CN" sz="2800" kern="100" dirty="0">
                <a:solidFill>
                  <a:srgbClr val="002060"/>
                </a:solidFill>
                <a:latin typeface="宋体"/>
                <a:ea typeface="华文细黑"/>
                <a:cs typeface="Times New Roman"/>
              </a:rPr>
              <a:t>②③</a:t>
            </a:r>
            <a:r>
              <a:rPr lang="zh-CN" altLang="zh-CN" sz="2800" kern="100" dirty="0">
                <a:solidFill>
                  <a:srgbClr val="002060"/>
                </a:solidFill>
                <a:latin typeface="Times New Roman"/>
                <a:ea typeface="华文细黑"/>
                <a:cs typeface="Times New Roman"/>
              </a:rPr>
              <a:t>空分别对应两个方面谈危害是如何发生的。把握这些内容和层次，句子就好补写了。</a:t>
            </a:r>
            <a:endParaRPr lang="zh-CN" altLang="zh-CN" sz="1050" kern="100" dirty="0">
              <a:solidFill>
                <a:srgbClr val="002060"/>
              </a:solidFill>
              <a:effectLst/>
              <a:latin typeface="宋体"/>
              <a:cs typeface="Courier New"/>
            </a:endParaRPr>
          </a:p>
        </p:txBody>
      </p:sp>
      <p:sp>
        <p:nvSpPr>
          <p:cNvPr id="8" name="Rectangle 21">
            <a:hlinkClick r:id="rId2"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3" name="Rectangle 21">
            <a:hlinkClick r:id="rId3"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4" name="Rectangle 21">
            <a:hlinkClick r:id="rId4"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5" name="Rectangle 21">
            <a:hlinkClick r:id="rId5" action="ppaction://hlinksldjump"/>
          </p:cNvPr>
          <p:cNvSpPr>
            <a:spLocks noChangeArrowheads="1"/>
          </p:cNvSpPr>
          <p:nvPr/>
        </p:nvSpPr>
        <p:spPr bwMode="auto">
          <a:xfrm>
            <a:off x="555519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Tree>
    <p:extLst>
      <p:ext uri="{BB962C8B-B14F-4D97-AF65-F5344CB8AC3E}">
        <p14:creationId xmlns:p14="http://schemas.microsoft.com/office/powerpoint/2010/main" val="29287454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5849" y="1167473"/>
            <a:ext cx="10993973" cy="3918505"/>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kern="100" dirty="0">
                <a:latin typeface="Times New Roman"/>
                <a:ea typeface="华文细黑"/>
                <a:cs typeface="Times New Roman"/>
              </a:rPr>
              <a:t>语句补写题是课标卷近五年来的保留题型，因其考查能力全面而备受命题者的青睐。考生在答此类题目时，常出现的问题是逻辑不严密，如照应不周、主题不对等；因果倒置、主次不明等；概括不精准、内容不贴切、表意不完整、表意不连贯等。在这些问题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逻辑不严密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居于核心地位，而其他问题则大多是逻辑问题的外化。因此，二轮复习必须要解决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逻辑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问题。</a:t>
            </a:r>
            <a:endParaRPr lang="zh-CN" altLang="zh-CN" sz="1050" kern="100" dirty="0">
              <a:effectLst/>
              <a:latin typeface="宋体"/>
              <a:cs typeface="Courier New"/>
            </a:endParaRPr>
          </a:p>
        </p:txBody>
      </p:sp>
      <p:pic>
        <p:nvPicPr>
          <p:cNvPr id="9" name="图片 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0030101010101" pitchFamily="2" charset="-122"/>
                  <a:ea typeface="黑体" panose="02010600030101010101" pitchFamily="2" charset="-122"/>
                </a:rPr>
                <a:t>问题直击</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366234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E:\高清图片\用过\62050965b57f2dc98b3af2981639349c.jpg"/>
          <p:cNvPicPr>
            <a:picLocks noChangeAspect="1" noChangeArrowheads="1"/>
          </p:cNvPicPr>
          <p:nvPr/>
        </p:nvPicPr>
        <p:blipFill rotWithShape="1">
          <a:blip r:embed="rId2">
            <a:extLst>
              <a:ext uri="{28A0092B-C50C-407E-A947-70E740481C1C}">
                <a14:useLocalDpi xmlns:a14="http://schemas.microsoft.com/office/drawing/2010/main" val="0"/>
              </a:ext>
            </a:extLst>
          </a:blip>
          <a:srcRect l="65753" t="3516"/>
          <a:stretch/>
        </p:blipFill>
        <p:spPr bwMode="auto">
          <a:xfrm>
            <a:off x="8294687" y="0"/>
            <a:ext cx="3895726"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Ⅱ</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326626" y="3069754"/>
              <a:ext cx="5280748"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itchFamily="34" charset="-122"/>
                  <a:ea typeface="微软雅黑" pitchFamily="34" charset="-122"/>
                </a:rPr>
                <a:t>读文答题</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精细突破</a:t>
              </a:r>
            </a:p>
          </p:txBody>
        </p:sp>
      </p:grpSp>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5962" y="442059"/>
            <a:ext cx="11531892"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语句补写题的核心是逻辑问题，逻辑问题就是推导问题。所有空格补写内容的确定都是一个推导的过程，本身就是一个逻辑推导题，就像解方程，给你几个已知条件，按照一定的逻辑关系，推导出未知项。所以，做此题单凭语感是不可以的，要靠一定的逻辑分析和推导。</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微软雅黑"/>
                <a:cs typeface="Times New Roman"/>
              </a:rPr>
              <a:t>一、通览语段，借助中心句及总领句、过渡句、总结句，精准推定中心</a:t>
            </a:r>
          </a:p>
          <a:p>
            <a:pPr algn="just">
              <a:lnSpc>
                <a:spcPct val="150000"/>
              </a:lnSpc>
              <a:spcAft>
                <a:spcPts val="0"/>
              </a:spcAft>
            </a:pPr>
            <a:r>
              <a:rPr lang="zh-CN" altLang="zh-CN" sz="2800" kern="100" dirty="0">
                <a:latin typeface="Times New Roman"/>
                <a:ea typeface="华文细黑"/>
                <a:cs typeface="Times New Roman"/>
              </a:rPr>
              <a:t>要抓住话题，弄清语段围绕什么话题展开，分清观点与材料。在前后句信息比对中把握语段的中心，做到上下文主题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中心、话题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的对等，做到前后文照应的周全</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3252263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75808" y="949728"/>
            <a:ext cx="10972200" cy="327215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例如</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题，语段是个说明语段，共</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句。根据第二句可以推知第一句是个中心句。再结合下面三句，推知中心是谈药品使用不当就会危害身体健康。而全国卷</a:t>
            </a:r>
            <a:r>
              <a:rPr lang="en-US" altLang="zh-CN" sz="2800" kern="100" dirty="0">
                <a:latin typeface="宋体"/>
                <a:ea typeface="华文细黑"/>
                <a:cs typeface="Times New Roman"/>
              </a:rPr>
              <a:t>Ⅱ</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题，语段也是个说明语段，也由四个句子组成，据第三句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一转折，推知语段的中心是说变色龙的变色是受外在条件制约的。</a:t>
            </a:r>
            <a:endParaRPr lang="zh-CN" altLang="zh-CN" sz="1050" kern="100" dirty="0">
              <a:effectLst/>
              <a:latin typeface="宋体"/>
              <a:cs typeface="Courier New"/>
            </a:endParaRPr>
          </a:p>
        </p:txBody>
      </p:sp>
    </p:spTree>
    <p:extLst>
      <p:ext uri="{BB962C8B-B14F-4D97-AF65-F5344CB8AC3E}">
        <p14:creationId xmlns:p14="http://schemas.microsoft.com/office/powerpoint/2010/main" val="6411369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7900" y="560637"/>
            <a:ext cx="11081922" cy="474136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二、借助词语、句式及标点，精准厘清结构和句间的逻辑关系</a:t>
            </a:r>
          </a:p>
          <a:p>
            <a:pPr algn="just">
              <a:lnSpc>
                <a:spcPct val="150000"/>
              </a:lnSpc>
              <a:spcAft>
                <a:spcPts val="0"/>
              </a:spcAft>
            </a:pPr>
            <a:r>
              <a:rPr lang="zh-CN" altLang="zh-CN" sz="2800" kern="100" dirty="0">
                <a:latin typeface="Times New Roman"/>
                <a:ea typeface="华文细黑"/>
                <a:cs typeface="Times New Roman"/>
              </a:rPr>
              <a:t>这里，尤其要善于抓住能标志句间关系的关联词语。如抓住时间词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过去、现在、将来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，厘清句间的时间关系；抓住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换句话说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与此相反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等词语，厘清句间的承前叙述关系；抓住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例如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诸如此类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等词语，厘清句间的解释和被解释关系。当然，最主要的是抓住复句的关联词语，理清句间因果、转折、假设、对比等逻辑关系。</a:t>
            </a:r>
            <a:endParaRPr lang="zh-CN" altLang="zh-CN" sz="1050" kern="100" dirty="0">
              <a:effectLst/>
              <a:latin typeface="宋体"/>
              <a:cs typeface="Courier New"/>
            </a:endParaRPr>
          </a:p>
        </p:txBody>
      </p:sp>
    </p:spTree>
    <p:extLst>
      <p:ext uri="{BB962C8B-B14F-4D97-AF65-F5344CB8AC3E}">
        <p14:creationId xmlns:p14="http://schemas.microsoft.com/office/powerpoint/2010/main" val="6262420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590" y="442059"/>
            <a:ext cx="11081922"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三、学会精准概括</a:t>
            </a:r>
          </a:p>
          <a:p>
            <a:pPr>
              <a:lnSpc>
                <a:spcPct val="150000"/>
              </a:lnSpc>
            </a:pPr>
            <a:r>
              <a:rPr lang="zh-CN" altLang="zh-CN" sz="2800" kern="100" dirty="0">
                <a:latin typeface="Times New Roman"/>
                <a:ea typeface="华文细黑"/>
                <a:cs typeface="Times New Roman"/>
              </a:rPr>
              <a:t>语段要补写的句子多以中心句、结论句及过渡句为主，拟写这些句子都需要概括，而且要精准概括，不可过窄，更不可过于宽泛。试以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把脉学情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a:t>
            </a:r>
            <a:r>
              <a:rPr lang="en-US" altLang="zh-CN" sz="2800" kern="100" dirty="0">
                <a:latin typeface="Times New Roman"/>
                <a:ea typeface="华文细黑"/>
              </a:rPr>
              <a:t>2</a:t>
            </a:r>
            <a:r>
              <a:rPr lang="zh-CN" altLang="zh-CN" sz="2800" kern="100" dirty="0">
                <a:latin typeface="Times New Roman"/>
                <a:ea typeface="华文细黑"/>
                <a:cs typeface="Times New Roman"/>
              </a:rPr>
              <a:t>题第</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句为例。如拟写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移民健康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，概括略显空泛；拟写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移民者身体健康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，又显过窄。只有从后面一句说移民的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问题拟写为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移民者身心健康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才算精准</a:t>
            </a:r>
            <a:r>
              <a:rPr lang="zh-CN" altLang="zh-CN" sz="2800" kern="100" dirty="0" smtClean="0">
                <a:latin typeface="Times New Roman"/>
                <a:ea typeface="华文细黑"/>
                <a:cs typeface="Times New Roman"/>
              </a:rPr>
              <a:t>。</a:t>
            </a:r>
            <a:endParaRPr lang="en-US" altLang="zh-CN" sz="2800" kern="100" dirty="0">
              <a:latin typeface="Times New Roman"/>
              <a:ea typeface="华文细黑"/>
              <a:cs typeface="Times New Roman"/>
            </a:endParaRPr>
          </a:p>
          <a:p>
            <a:pPr algn="just">
              <a:lnSpc>
                <a:spcPct val="150000"/>
              </a:lnSpc>
              <a:spcAft>
                <a:spcPts val="0"/>
              </a:spcAft>
            </a:pPr>
            <a:r>
              <a:rPr lang="zh-CN" altLang="zh-CN" sz="2800" b="1" kern="100" dirty="0">
                <a:solidFill>
                  <a:srgbClr val="C00000"/>
                </a:solidFill>
                <a:latin typeface="Times New Roman"/>
                <a:ea typeface="微软雅黑"/>
                <a:cs typeface="Times New Roman"/>
              </a:rPr>
              <a:t>四、坚持推导意识</a:t>
            </a:r>
          </a:p>
          <a:p>
            <a:pPr algn="just">
              <a:lnSpc>
                <a:spcPct val="150000"/>
              </a:lnSpc>
              <a:spcAft>
                <a:spcPts val="0"/>
              </a:spcAft>
            </a:pPr>
            <a:r>
              <a:rPr lang="zh-CN" altLang="zh-CN" sz="2800" kern="100" dirty="0">
                <a:latin typeface="Times New Roman"/>
                <a:ea typeface="华文细黑"/>
                <a:cs typeface="Times New Roman"/>
              </a:rPr>
              <a:t>相信所有的答案就在语段中，就在语段中的语境中，只有精准推导，才能拟写精准的语句</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24992665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981522"/>
            <a:ext cx="11161240" cy="456558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在下面一段文字横线处补写恰当的语句，使整段文字语意完整连贯，内容贴切，逻辑严密。每处不超过</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个字。</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台风具有强大破坏力，是自然灾害的一种，但</a:t>
            </a:r>
            <a:r>
              <a:rPr lang="en-US" altLang="zh-CN" sz="2800" kern="100" dirty="0" smtClean="0">
                <a:latin typeface="宋体"/>
                <a:ea typeface="华文细黑"/>
                <a:cs typeface="Times New Roman"/>
              </a:rPr>
              <a:t>①</a:t>
            </a:r>
            <a:r>
              <a:rPr lang="en-US" altLang="zh-CN" sz="2800" kern="100" dirty="0" smtClean="0">
                <a:latin typeface="Times New Roman"/>
                <a:ea typeface="华文细黑"/>
                <a:cs typeface="Courier New"/>
              </a:rPr>
              <a:t>_______________</a:t>
            </a:r>
            <a:endParaRPr lang="en-US" altLang="zh-CN" sz="2800" kern="100" dirty="0" smtClean="0">
              <a:latin typeface="宋体"/>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_____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台风送来了淡水资源，大大缓解了全球水荒。一次直径不算太大的台风，登陆时可带来</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亿吨降水。另外，</a:t>
            </a:r>
            <a:r>
              <a:rPr lang="en-US" altLang="zh-CN" sz="2800" kern="100" dirty="0" smtClean="0">
                <a:latin typeface="宋体"/>
                <a:ea typeface="华文细黑"/>
                <a:cs typeface="Times New Roman"/>
              </a:rPr>
              <a:t>②</a:t>
            </a:r>
            <a:r>
              <a:rPr lang="en-US" altLang="zh-CN" sz="2800" kern="100" dirty="0" smtClean="0">
                <a:latin typeface="Times New Roman"/>
                <a:ea typeface="华文细黑"/>
                <a:cs typeface="Courier New"/>
              </a:rPr>
              <a:t>________________</a:t>
            </a:r>
            <a:r>
              <a:rPr lang="en-US" altLang="zh-CN" sz="2800" kern="100" dirty="0">
                <a:latin typeface="Times New Roman"/>
                <a:ea typeface="华文细黑"/>
                <a:cs typeface="Courier New"/>
              </a:rPr>
              <a:t>_</a:t>
            </a:r>
            <a:endParaRPr lang="en-US" altLang="zh-CN" sz="2800" kern="100" dirty="0" smtClean="0">
              <a:latin typeface="宋体"/>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______</a:t>
            </a:r>
            <a:r>
              <a:rPr lang="zh-CN" altLang="zh-CN" sz="2800" kern="100" dirty="0">
                <a:latin typeface="Times New Roman"/>
                <a:ea typeface="华文细黑"/>
                <a:cs typeface="Times New Roman"/>
              </a:rPr>
              <a:t>，赤道地区气候炎热，若不是台风驱散这些热量，热带会更热，寒带会更冷，温带也会从地球上消失。一句话，</a:t>
            </a:r>
            <a:r>
              <a:rPr lang="en-US" altLang="zh-CN" sz="2800" kern="100" dirty="0">
                <a:latin typeface="宋体"/>
                <a:ea typeface="华文细黑"/>
                <a:cs typeface="Times New Roman"/>
              </a:rPr>
              <a:t>③</a:t>
            </a:r>
            <a:r>
              <a:rPr lang="en-US" altLang="zh-CN" sz="2800" kern="100" dirty="0" smtClean="0">
                <a:latin typeface="Times New Roman"/>
                <a:ea typeface="华文细黑"/>
                <a:cs typeface="Courier New"/>
              </a:rPr>
              <a:t>_________________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五边形 2"/>
          <p:cNvSpPr/>
          <p:nvPr/>
        </p:nvSpPr>
        <p:spPr>
          <a:xfrm>
            <a:off x="0" y="179403"/>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175214"/>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117426"/>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TextBox 14">
            <a:hlinkClick r:id="rId2"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1" name="矩形 10"/>
          <p:cNvSpPr/>
          <p:nvPr/>
        </p:nvSpPr>
        <p:spPr>
          <a:xfrm>
            <a:off x="8458770" y="3463702"/>
            <a:ext cx="323027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solidFill>
                  <a:srgbClr val="C00000"/>
                </a:solidFill>
                <a:latin typeface="Times New Roman"/>
                <a:ea typeface="华文细黑"/>
                <a:cs typeface="Times New Roman"/>
              </a:rPr>
              <a:t>台风</a:t>
            </a:r>
            <a:r>
              <a:rPr lang="zh-CN" altLang="zh-CN" sz="2800" kern="100" dirty="0">
                <a:solidFill>
                  <a:srgbClr val="C00000"/>
                </a:solidFill>
                <a:latin typeface="Times New Roman"/>
                <a:ea typeface="华文细黑"/>
                <a:cs typeface="Times New Roman"/>
              </a:rPr>
              <a:t>还能调节</a:t>
            </a:r>
            <a:r>
              <a:rPr lang="zh-CN" altLang="zh-CN" sz="2800" kern="100" dirty="0" smtClean="0">
                <a:solidFill>
                  <a:srgbClr val="C00000"/>
                </a:solidFill>
                <a:latin typeface="Times New Roman"/>
                <a:ea typeface="华文细黑"/>
                <a:cs typeface="Times New Roman"/>
              </a:rPr>
              <a:t>地球</a:t>
            </a:r>
            <a:endParaRPr lang="en-US" altLang="zh-CN" sz="2800" kern="100" dirty="0" smtClean="0">
              <a:solidFill>
                <a:srgbClr val="C00000"/>
              </a:solidFill>
              <a:latin typeface="Times New Roman"/>
              <a:ea typeface="华文细黑"/>
              <a:cs typeface="Times New Roman"/>
            </a:endParaRPr>
          </a:p>
        </p:txBody>
      </p:sp>
      <p:sp>
        <p:nvSpPr>
          <p:cNvPr id="6" name="矩形 5"/>
          <p:cNvSpPr/>
          <p:nvPr/>
        </p:nvSpPr>
        <p:spPr>
          <a:xfrm>
            <a:off x="8881662" y="2353181"/>
            <a:ext cx="269817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也能给人类</a:t>
            </a:r>
            <a:r>
              <a:rPr lang="zh-CN" altLang="zh-CN" sz="2800" kern="100" dirty="0" smtClean="0">
                <a:solidFill>
                  <a:srgbClr val="C00000"/>
                </a:solidFill>
                <a:latin typeface="Times New Roman"/>
                <a:ea typeface="华文细黑"/>
                <a:cs typeface="Times New Roman"/>
              </a:rPr>
              <a:t>带来</a:t>
            </a:r>
            <a:endParaRPr lang="zh-CN" altLang="en-US" dirty="0"/>
          </a:p>
        </p:txBody>
      </p:sp>
      <p:sp>
        <p:nvSpPr>
          <p:cNvPr id="12" name="矩形 11"/>
          <p:cNvSpPr/>
          <p:nvPr/>
        </p:nvSpPr>
        <p:spPr>
          <a:xfrm>
            <a:off x="694606" y="3050590"/>
            <a:ext cx="902811" cy="523220"/>
          </a:xfrm>
          <a:prstGeom prst="rect">
            <a:avLst/>
          </a:prstGeom>
        </p:spPr>
        <p:txBody>
          <a:bodyPr wrap="none">
            <a:spAutoFit/>
          </a:bodyPr>
          <a:lstStyle/>
          <a:p>
            <a:r>
              <a:rPr lang="zh-CN" altLang="zh-CN" sz="2800" kern="100" dirty="0" smtClean="0">
                <a:solidFill>
                  <a:srgbClr val="C00000"/>
                </a:solidFill>
                <a:latin typeface="Times New Roman"/>
                <a:ea typeface="华文细黑"/>
                <a:cs typeface="Times New Roman"/>
              </a:rPr>
              <a:t>好处</a:t>
            </a:r>
            <a:endParaRPr lang="zh-CN" altLang="en-US" dirty="0"/>
          </a:p>
        </p:txBody>
      </p:sp>
      <p:sp>
        <p:nvSpPr>
          <p:cNvPr id="13" name="矩形 12"/>
          <p:cNvSpPr/>
          <p:nvPr/>
        </p:nvSpPr>
        <p:spPr>
          <a:xfrm>
            <a:off x="8674794" y="4751338"/>
            <a:ext cx="280831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solidFill>
                  <a:srgbClr val="C00000"/>
                </a:solidFill>
                <a:latin typeface="Times New Roman"/>
                <a:ea typeface="华文细黑"/>
                <a:cs typeface="Times New Roman"/>
              </a:rPr>
              <a:t>台风</a:t>
            </a:r>
            <a:r>
              <a:rPr lang="zh-CN" altLang="zh-CN" sz="2800" kern="100" dirty="0">
                <a:solidFill>
                  <a:srgbClr val="C00000"/>
                </a:solidFill>
                <a:latin typeface="Times New Roman"/>
                <a:ea typeface="华文细黑"/>
                <a:cs typeface="Times New Roman"/>
              </a:rPr>
              <a:t>有弊也</a:t>
            </a:r>
            <a:r>
              <a:rPr lang="zh-CN" altLang="zh-CN" sz="2800" kern="100" dirty="0" smtClean="0">
                <a:solidFill>
                  <a:srgbClr val="C00000"/>
                </a:solidFill>
                <a:latin typeface="Times New Roman"/>
                <a:ea typeface="华文细黑"/>
                <a:cs typeface="Times New Roman"/>
              </a:rPr>
              <a:t>有利</a:t>
            </a:r>
            <a:endParaRPr lang="zh-CN" altLang="zh-CN" sz="1050" kern="100" dirty="0">
              <a:solidFill>
                <a:srgbClr val="C00000"/>
              </a:solidFill>
              <a:effectLst/>
              <a:latin typeface="宋体"/>
              <a:cs typeface="Courier New"/>
            </a:endParaRPr>
          </a:p>
        </p:txBody>
      </p:sp>
      <p:sp>
        <p:nvSpPr>
          <p:cNvPr id="16" name="矩形 15"/>
          <p:cNvSpPr/>
          <p:nvPr/>
        </p:nvSpPr>
        <p:spPr>
          <a:xfrm>
            <a:off x="759195" y="4118893"/>
            <a:ext cx="100811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solidFill>
                  <a:srgbClr val="C00000"/>
                </a:solidFill>
                <a:latin typeface="Times New Roman"/>
                <a:ea typeface="华文细黑"/>
                <a:cs typeface="Times New Roman"/>
              </a:rPr>
              <a:t>冷暖</a:t>
            </a:r>
            <a:endParaRPr lang="en-US" altLang="zh-CN" sz="2800" kern="100" dirty="0" smtClean="0">
              <a:solidFill>
                <a:srgbClr val="C00000"/>
              </a:solidFill>
              <a:latin typeface="Times New Roman"/>
              <a:ea typeface="华文细黑"/>
              <a:cs typeface="Times New Roman"/>
            </a:endParaRPr>
          </a:p>
        </p:txBody>
      </p:sp>
      <p:sp>
        <p:nvSpPr>
          <p:cNvPr id="17" name="Rectangle 21">
            <a:hlinkClick r:id="rId3" action="ppaction://hlinksldjump"/>
          </p:cNvPr>
          <p:cNvSpPr>
            <a:spLocks noChangeArrowheads="1"/>
          </p:cNvSpPr>
          <p:nvPr/>
        </p:nvSpPr>
        <p:spPr bwMode="auto">
          <a:xfrm>
            <a:off x="43142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8" name="Rectangle 21">
            <a:hlinkClick r:id="rId4" action="ppaction://hlinksldjump"/>
          </p:cNvPr>
          <p:cNvSpPr>
            <a:spLocks noChangeArrowheads="1"/>
          </p:cNvSpPr>
          <p:nvPr/>
        </p:nvSpPr>
        <p:spPr bwMode="auto">
          <a:xfrm>
            <a:off x="47907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5" action="ppaction://hlinksldjump"/>
          </p:cNvPr>
          <p:cNvSpPr>
            <a:spLocks noChangeArrowheads="1"/>
          </p:cNvSpPr>
          <p:nvPr/>
        </p:nvSpPr>
        <p:spPr bwMode="auto">
          <a:xfrm>
            <a:off x="52671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10523619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blinds(horizontal)">
                                      <p:cBhvr>
                                        <p:cTn id="15" dur="500"/>
                                        <p:tgtEl>
                                          <p:spTgt spid="11">
                                            <p:txEl>
                                              <p:pRg st="0" end="0"/>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linds(horizont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11">
                                            <p:txEl>
                                              <p:pRg st="0" end="0"/>
                                            </p:txEl>
                                          </p:spTgt>
                                        </p:tgtEl>
                                      </p:cBhvr>
                                    </p:animEffect>
                                    <p:set>
                                      <p:cBhvr>
                                        <p:cTn id="28" dur="1" fill="hold">
                                          <p:stCondLst>
                                            <p:cond delay="499"/>
                                          </p:stCondLst>
                                        </p:cTn>
                                        <p:tgtEl>
                                          <p:spTgt spid="11">
                                            <p:txEl>
                                              <p:pRg st="0" end="0"/>
                                            </p:txEl>
                                          </p:spTgt>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6"/>
                                        </p:tgtEl>
                                      </p:cBhvr>
                                    </p:animEffect>
                                    <p:set>
                                      <p:cBhvr>
                                        <p:cTn id="31" dur="1" fill="hold">
                                          <p:stCondLst>
                                            <p:cond delay="499"/>
                                          </p:stCondLst>
                                        </p:cTn>
                                        <p:tgtEl>
                                          <p:spTgt spid="6"/>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2"/>
                                        </p:tgtEl>
                                      </p:cBhvr>
                                    </p:animEffect>
                                    <p:set>
                                      <p:cBhvr>
                                        <p:cTn id="34" dur="1" fill="hold">
                                          <p:stCondLst>
                                            <p:cond delay="499"/>
                                          </p:stCondLst>
                                        </p:cTn>
                                        <p:tgtEl>
                                          <p:spTgt spid="12"/>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1" grpId="0" build="allAtOnce"/>
      <p:bldP spid="6" grpId="0"/>
      <p:bldP spid="6" grpId="1"/>
      <p:bldP spid="12" grpId="0"/>
      <p:bldP spid="12" grpId="1"/>
      <p:bldP spid="13" grpId="0"/>
      <p:bldP spid="13" grpId="1"/>
      <p:bldP spid="16" grpId="0"/>
      <p:bldP spid="16" grpId="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640977" y="477466"/>
            <a:ext cx="10832990"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回答问题，要注重把握语段的意思和空格前后的具体内容。语段主要介绍了台风的作用。</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空，从前文的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强大破坏力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和后文的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送来了淡水资源</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等可以看出，此处应填写类似于台风能带来好处的内容</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空，从后文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驱散这些热量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温带也会从地球上消失</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分析，此处应表明台风对气温有调节作用，即应填写类似于台风能调节地球冷暖的内容</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宋体"/>
                <a:ea typeface="华文细黑"/>
                <a:cs typeface="Times New Roman"/>
              </a:rPr>
              <a:t>③</a:t>
            </a:r>
            <a:r>
              <a:rPr lang="zh-CN" altLang="zh-CN" sz="2800" kern="100" dirty="0">
                <a:solidFill>
                  <a:srgbClr val="002060"/>
                </a:solidFill>
                <a:latin typeface="Times New Roman"/>
                <a:ea typeface="华文细黑"/>
                <a:cs typeface="Times New Roman"/>
              </a:rPr>
              <a:t>空，由前文的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一句话</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可知，此处是语段的总结句，由语段大意可知，应填写类似于台风有弊也有利的内容。</a:t>
            </a:r>
            <a:endParaRPr lang="zh-CN" altLang="zh-CN" sz="1050" kern="100" dirty="0">
              <a:solidFill>
                <a:srgbClr val="002060"/>
              </a:solidFill>
              <a:effectLst/>
              <a:latin typeface="宋体"/>
              <a:cs typeface="Courier New"/>
            </a:endParaRPr>
          </a:p>
        </p:txBody>
      </p:sp>
      <p:sp>
        <p:nvSpPr>
          <p:cNvPr id="3" name="Rectangle 21">
            <a:hlinkClick r:id="rId2" action="ppaction://hlinksldjump"/>
          </p:cNvPr>
          <p:cNvSpPr>
            <a:spLocks noChangeArrowheads="1"/>
          </p:cNvSpPr>
          <p:nvPr/>
        </p:nvSpPr>
        <p:spPr bwMode="auto">
          <a:xfrm>
            <a:off x="43142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4" name="Rectangle 21">
            <a:hlinkClick r:id="rId3" action="ppaction://hlinksldjump"/>
          </p:cNvPr>
          <p:cNvSpPr>
            <a:spLocks noChangeArrowheads="1"/>
          </p:cNvSpPr>
          <p:nvPr/>
        </p:nvSpPr>
        <p:spPr bwMode="auto">
          <a:xfrm>
            <a:off x="47907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5" name="Rectangle 21">
            <a:hlinkClick r:id="rId4" action="ppaction://hlinksldjump"/>
          </p:cNvPr>
          <p:cNvSpPr>
            <a:spLocks noChangeArrowheads="1"/>
          </p:cNvSpPr>
          <p:nvPr/>
        </p:nvSpPr>
        <p:spPr bwMode="auto">
          <a:xfrm>
            <a:off x="52671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4361064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56514"/>
            <a:ext cx="11161240" cy="658639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在下面一段文字横线处补写恰当的语句，使整段文字语意完整连贯，内容贴切，逻辑严密。每处不超过</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个字。</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香蕉是常见的水果之一，</a:t>
            </a:r>
            <a:r>
              <a:rPr lang="en-US" altLang="zh-CN" sz="2800" kern="100" dirty="0">
                <a:latin typeface="宋体"/>
                <a:ea typeface="华文细黑"/>
                <a:cs typeface="Times New Roman"/>
              </a:rPr>
              <a:t>①</a:t>
            </a:r>
            <a:r>
              <a:rPr lang="en-US" altLang="zh-CN" sz="2800" kern="100" dirty="0" smtClean="0">
                <a:latin typeface="Times New Roman"/>
                <a:ea typeface="华文细黑"/>
                <a:cs typeface="Courier New"/>
              </a:rPr>
              <a:t>___________________________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a:t>
            </a:r>
            <a:r>
              <a:rPr lang="zh-CN" altLang="zh-CN" sz="2800" kern="100" dirty="0">
                <a:latin typeface="Times New Roman"/>
                <a:ea typeface="华文细黑"/>
                <a:cs typeface="Times New Roman"/>
              </a:rPr>
              <a:t>，你一定会认为这是危言耸听。其实原始的野生香蕉是不能食用的，因为它果肉粗粝且含有大量坚硬的籽。现在全世界的香蕉都源自一种基因突变、无法进行有性繁殖的野生香蕉，</a:t>
            </a:r>
            <a:r>
              <a:rPr lang="en-US" altLang="zh-CN" sz="2800" kern="100" dirty="0">
                <a:latin typeface="宋体"/>
                <a:ea typeface="华文细黑"/>
                <a:cs typeface="Times New Roman"/>
              </a:rPr>
              <a:t>②</a:t>
            </a:r>
            <a:r>
              <a:rPr lang="en-US" altLang="zh-CN" sz="2800" kern="100" dirty="0" smtClean="0">
                <a:latin typeface="Times New Roman"/>
                <a:ea typeface="华文细黑"/>
                <a:cs typeface="Courier New"/>
              </a:rPr>
              <a:t>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a:t>
            </a:r>
            <a:r>
              <a:rPr lang="zh-CN" altLang="zh-CN" sz="2800" kern="100" dirty="0">
                <a:latin typeface="Times New Roman"/>
                <a:ea typeface="华文细黑"/>
                <a:cs typeface="Times New Roman"/>
              </a:rPr>
              <a:t>，不但成为重要的水果，而且成为许多地区人们的主食。但这种不育的香蕉只能通过扦插繁殖来克隆子孙，没有了基因的随机重组来增加种类，它适应环境、抵御虫害的能力极差。由于新香蕉品种的培育和杀菌剂的研制赶不上病菌的换代，</a:t>
            </a:r>
            <a:r>
              <a:rPr lang="en-US" altLang="zh-CN" sz="2800" kern="100" dirty="0">
                <a:latin typeface="宋体"/>
                <a:ea typeface="华文细黑"/>
                <a:cs typeface="Times New Roman"/>
              </a:rPr>
              <a:t>③</a:t>
            </a:r>
            <a:r>
              <a:rPr lang="en-US" altLang="zh-CN" sz="2800" kern="100" dirty="0" smtClean="0">
                <a:latin typeface="Times New Roman"/>
                <a:ea typeface="华文细黑"/>
                <a:cs typeface="Courier New"/>
              </a:rPr>
              <a:t>_____________________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TextBox 14">
            <a:hlinkClick r:id="rId2"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3" name="矩形 2"/>
          <p:cNvSpPr/>
          <p:nvPr/>
        </p:nvSpPr>
        <p:spPr>
          <a:xfrm>
            <a:off x="5709766" y="1462766"/>
            <a:ext cx="521168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如果有人说香蕉正面临绝种危机</a:t>
            </a:r>
            <a:endParaRPr lang="zh-CN" altLang="en-US" dirty="0"/>
          </a:p>
        </p:txBody>
      </p:sp>
      <p:sp>
        <p:nvSpPr>
          <p:cNvPr id="5" name="矩形 4"/>
          <p:cNvSpPr/>
          <p:nvPr/>
        </p:nvSpPr>
        <p:spPr>
          <a:xfrm>
            <a:off x="7098709" y="3394282"/>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这种香蕉果肉细腻且无籽</a:t>
            </a:r>
            <a:endParaRPr lang="zh-CN" altLang="en-US" dirty="0"/>
          </a:p>
        </p:txBody>
      </p:sp>
      <p:sp>
        <p:nvSpPr>
          <p:cNvPr id="7" name="矩形 6"/>
          <p:cNvSpPr/>
          <p:nvPr/>
        </p:nvSpPr>
        <p:spPr>
          <a:xfrm>
            <a:off x="5951190" y="5770546"/>
            <a:ext cx="3775393" cy="738664"/>
          </a:xfrm>
          <a:prstGeom prst="rect">
            <a:avLst/>
          </a:prstGeom>
        </p:spPr>
        <p:txBody>
          <a:bodyPr wrap="none">
            <a:spAutoFit/>
          </a:bodyPr>
          <a:lstStyle/>
          <a:p>
            <a:pPr lvl="0" algn="just">
              <a:lnSpc>
                <a:spcPct val="150000"/>
              </a:lnSpc>
            </a:pPr>
            <a:r>
              <a:rPr lang="zh-CN" altLang="zh-CN" sz="2800" kern="100" dirty="0">
                <a:solidFill>
                  <a:srgbClr val="C00000"/>
                </a:solidFill>
                <a:latin typeface="Times New Roman"/>
                <a:ea typeface="华文细黑"/>
                <a:cs typeface="Times New Roman"/>
              </a:rPr>
              <a:t>香蕉随时面临灭顶之灾</a:t>
            </a:r>
            <a:endParaRPr lang="zh-CN" altLang="zh-CN" sz="1050" kern="100" dirty="0">
              <a:solidFill>
                <a:srgbClr val="C00000"/>
              </a:solidFill>
              <a:latin typeface="宋体"/>
              <a:cs typeface="Courier New"/>
            </a:endParaRPr>
          </a:p>
        </p:txBody>
      </p:sp>
      <p:sp>
        <p:nvSpPr>
          <p:cNvPr id="8" name="Rectangle 21">
            <a:hlinkClick r:id="rId3" action="ppaction://hlinksldjump"/>
          </p:cNvPr>
          <p:cNvSpPr>
            <a:spLocks noChangeArrowheads="1"/>
          </p:cNvSpPr>
          <p:nvPr/>
        </p:nvSpPr>
        <p:spPr bwMode="auto">
          <a:xfrm>
            <a:off x="43142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47907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1" name="Rectangle 21">
            <a:hlinkClick r:id="rId5" action="ppaction://hlinksldjump"/>
          </p:cNvPr>
          <p:cNvSpPr>
            <a:spLocks noChangeArrowheads="1"/>
          </p:cNvSpPr>
          <p:nvPr/>
        </p:nvSpPr>
        <p:spPr bwMode="auto">
          <a:xfrm>
            <a:off x="52671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21292902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5" grpId="0"/>
      <p:bldP spid="5" grpId="1"/>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高清图片\9.2\a5e5ea3697fcdf2cafa996ab4c8af9d5.jpg"/>
          <p:cNvPicPr>
            <a:picLocks noChangeAspect="1" noChangeArrowheads="1"/>
          </p:cNvPicPr>
          <p:nvPr/>
        </p:nvPicPr>
        <p:blipFill rotWithShape="1">
          <a:blip r:embed="rId2">
            <a:extLst>
              <a:ext uri="{28A0092B-C50C-407E-A947-70E740481C1C}">
                <a14:useLocalDpi xmlns:a14="http://schemas.microsoft.com/office/drawing/2010/main" val="0"/>
              </a:ext>
            </a:extLst>
          </a:blip>
          <a:srcRect l="1495" t="6341" r="1495" b="6322"/>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a:ln/>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5" name="文本框 12">
            <a:hlinkClick r:id="rId3"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把脉学情    准确诊断</a:t>
            </a:r>
            <a:endParaRPr lang="zh-CN" altLang="en-US" sz="2800" b="1" dirty="0">
              <a:solidFill>
                <a:schemeClr val="bg1"/>
              </a:solidFill>
              <a:latin typeface="微软雅黑" pitchFamily="34" charset="-122"/>
              <a:ea typeface="微软雅黑" pitchFamily="34" charset="-122"/>
            </a:endParaRPr>
          </a:p>
        </p:txBody>
      </p:sp>
      <p:sp>
        <p:nvSpPr>
          <p:cNvPr id="36" name="文本框 13">
            <a:hlinkClick r:id="rId4"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读文答题    精细突破</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41329" y="117426"/>
            <a:ext cx="11499437" cy="6686935"/>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回答这个问题，要关注语段的意思和空格前后语句的具体内容。这段文字主要表述了香蕉可能灭绝的具体原因。</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空，由前文介绍香蕉是常见的水果，后文写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危言耸听</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，再从后文表述的香蕉的来源分析可知，此处应该填香蕉面临的一种处境，即类似于香蕉正面临绝种危机的内容</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空，由前文写原始的香蕉因果肉粗粝且有籽不能食用，后文写现在香蕉的流行可知，此处应该填写现在这种香蕉的特点，即类似于果肉细腻且无籽的内容</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2060"/>
                </a:solidFill>
                <a:latin typeface="宋体"/>
                <a:ea typeface="华文细黑"/>
                <a:cs typeface="Times New Roman"/>
              </a:rPr>
              <a:t>③</a:t>
            </a:r>
            <a:r>
              <a:rPr lang="zh-CN" altLang="zh-CN" sz="2800" kern="100" dirty="0">
                <a:solidFill>
                  <a:srgbClr val="002060"/>
                </a:solidFill>
                <a:latin typeface="Times New Roman"/>
                <a:ea typeface="华文细黑"/>
                <a:cs typeface="Times New Roman"/>
              </a:rPr>
              <a:t>空，由前文写新香蕉品种的培育和杀菌剂的研制赶不上病菌的换代以及</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处提到的绝种危机可知，此处应填香蕉可能面临的结果，即面临灭顶之灾</a:t>
            </a:r>
            <a:r>
              <a:rPr lang="zh-CN" altLang="zh-CN" sz="2800" kern="100" dirty="0" smtClean="0">
                <a:solidFill>
                  <a:srgbClr val="002060"/>
                </a:solidFill>
                <a:latin typeface="Times New Roman"/>
                <a:ea typeface="华文细黑"/>
                <a:cs typeface="Times New Roman"/>
              </a:rPr>
              <a:t>。</a:t>
            </a:r>
            <a:endParaRPr lang="zh-CN" altLang="zh-CN" sz="1050" kern="100" dirty="0">
              <a:solidFill>
                <a:srgbClr val="002060"/>
              </a:solidFill>
              <a:effectLst/>
              <a:latin typeface="宋体"/>
              <a:cs typeface="Courier New"/>
            </a:endParaRPr>
          </a:p>
        </p:txBody>
      </p:sp>
      <p:sp>
        <p:nvSpPr>
          <p:cNvPr id="3" name="Rectangle 21">
            <a:hlinkClick r:id="rId2" action="ppaction://hlinksldjump"/>
          </p:cNvPr>
          <p:cNvSpPr>
            <a:spLocks noChangeArrowheads="1"/>
          </p:cNvSpPr>
          <p:nvPr/>
        </p:nvSpPr>
        <p:spPr bwMode="auto">
          <a:xfrm>
            <a:off x="43142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4" name="Rectangle 21">
            <a:hlinkClick r:id="rId3" action="ppaction://hlinksldjump"/>
          </p:cNvPr>
          <p:cNvSpPr>
            <a:spLocks noChangeArrowheads="1"/>
          </p:cNvSpPr>
          <p:nvPr/>
        </p:nvSpPr>
        <p:spPr bwMode="auto">
          <a:xfrm>
            <a:off x="47907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5" name="Rectangle 21">
            <a:hlinkClick r:id="rId4" action="ppaction://hlinksldjump"/>
          </p:cNvPr>
          <p:cNvSpPr>
            <a:spLocks noChangeArrowheads="1"/>
          </p:cNvSpPr>
          <p:nvPr/>
        </p:nvSpPr>
        <p:spPr bwMode="auto">
          <a:xfrm>
            <a:off x="52671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2585839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440317"/>
            <a:ext cx="11161240"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在下面一段文字横线处补写恰当的语句，使整段文字语意完整连贯，内容贴切，逻辑严密。每处不超过</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个字。</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许多细菌和病毒会给人类带来传染病，但人们可以利用这类细菌和病毒的毒素，</a:t>
            </a:r>
            <a:r>
              <a:rPr lang="en-US" altLang="zh-CN" sz="2800" kern="100" dirty="0">
                <a:latin typeface="宋体"/>
                <a:ea typeface="华文细黑"/>
                <a:cs typeface="Times New Roman"/>
              </a:rPr>
              <a:t>①</a:t>
            </a:r>
            <a:r>
              <a:rPr lang="en-US" altLang="zh-CN" sz="2800" kern="100" dirty="0" smtClean="0">
                <a:latin typeface="Times New Roman"/>
                <a:ea typeface="华文细黑"/>
                <a:cs typeface="Courier New"/>
              </a:rPr>
              <a:t>____________________________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a:t>
            </a:r>
            <a:r>
              <a:rPr lang="zh-CN" altLang="zh-CN" sz="2800" kern="100" dirty="0">
                <a:latin typeface="Times New Roman"/>
                <a:ea typeface="华文细黑"/>
                <a:cs typeface="Times New Roman"/>
              </a:rPr>
              <a:t>，使人产生对某种疾病的抵抗力。这种用来小剂量注射的毒素，就是疫苗。疫苗可以刺激人体产生一种与其相应的抗体物质，</a:t>
            </a:r>
            <a:r>
              <a:rPr lang="en-US" altLang="zh-CN" sz="2800" kern="100" dirty="0">
                <a:latin typeface="宋体"/>
                <a:ea typeface="华文细黑"/>
                <a:cs typeface="Times New Roman"/>
              </a:rPr>
              <a:t>②</a:t>
            </a:r>
            <a:r>
              <a:rPr lang="en-US" altLang="zh-CN" sz="2800" kern="100" dirty="0" smtClean="0">
                <a:latin typeface="Times New Roman"/>
                <a:ea typeface="华文细黑"/>
                <a:cs typeface="Courier New"/>
              </a:rPr>
              <a:t>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这样就使人体获得了免疫力，</a:t>
            </a:r>
            <a:r>
              <a:rPr lang="en-US" altLang="zh-CN" sz="2800" kern="100" dirty="0" smtClean="0">
                <a:latin typeface="宋体"/>
                <a:ea typeface="华文细黑"/>
                <a:cs typeface="Times New Roman"/>
              </a:rPr>
              <a:t>③</a:t>
            </a:r>
            <a:r>
              <a:rPr lang="en-US" altLang="zh-CN" sz="2800" kern="100" dirty="0" smtClean="0">
                <a:latin typeface="Times New Roman"/>
                <a:ea typeface="华文细黑"/>
                <a:cs typeface="Courier New"/>
              </a:rPr>
              <a:t>______________</a:t>
            </a:r>
            <a:endParaRPr lang="en-US" altLang="zh-CN" sz="2800" kern="100" dirty="0" smtClean="0">
              <a:latin typeface="宋体"/>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___________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6" name="矩形 5"/>
          <p:cNvSpPr/>
          <p:nvPr/>
        </p:nvSpPr>
        <p:spPr>
          <a:xfrm>
            <a:off x="9047534" y="4376239"/>
            <a:ext cx="2539906" cy="553974"/>
          </a:xfrm>
          <a:prstGeom prst="rect">
            <a:avLst/>
          </a:prstGeom>
        </p:spPr>
        <p:txBody>
          <a:bodyPr wrap="square" lIns="121898" tIns="60948" rIns="121898" bIns="60948">
            <a:spAutoFit/>
          </a:bodyPr>
          <a:lstStyle/>
          <a:p>
            <a:pPr algn="just">
              <a:spcAft>
                <a:spcPts val="0"/>
              </a:spcAft>
            </a:pPr>
            <a:r>
              <a:rPr lang="zh-CN" altLang="zh-CN" sz="2800" kern="100" dirty="0" smtClean="0">
                <a:solidFill>
                  <a:srgbClr val="C00000"/>
                </a:solidFill>
                <a:latin typeface="Times New Roman"/>
                <a:ea typeface="华文细黑"/>
                <a:cs typeface="Times New Roman"/>
              </a:rPr>
              <a:t>人</a:t>
            </a:r>
            <a:r>
              <a:rPr lang="zh-CN" altLang="zh-CN" sz="2800" kern="100" dirty="0">
                <a:solidFill>
                  <a:srgbClr val="C00000"/>
                </a:solidFill>
                <a:latin typeface="Times New Roman"/>
                <a:ea typeface="华文细黑"/>
                <a:cs typeface="Times New Roman"/>
              </a:rPr>
              <a:t>就不会</a:t>
            </a:r>
            <a:r>
              <a:rPr lang="zh-CN" altLang="zh-CN" sz="2800" kern="100" dirty="0" smtClean="0">
                <a:solidFill>
                  <a:srgbClr val="C00000"/>
                </a:solidFill>
                <a:latin typeface="Times New Roman"/>
                <a:ea typeface="华文细黑"/>
                <a:cs typeface="Times New Roman"/>
              </a:rPr>
              <a:t>得某</a:t>
            </a:r>
            <a:endParaRPr lang="zh-CN" altLang="zh-CN" sz="1050" kern="100" dirty="0">
              <a:solidFill>
                <a:srgbClr val="C00000"/>
              </a:solidFill>
              <a:effectLst/>
              <a:latin typeface="宋体"/>
              <a:cs typeface="Courier New"/>
            </a:endParaRPr>
          </a:p>
        </p:txBody>
      </p:sp>
      <p:sp>
        <p:nvSpPr>
          <p:cNvPr id="15" name="TextBox 14">
            <a:hlinkClick r:id="rId2"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7" name="图片 6">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3" name="矩形 2"/>
          <p:cNvSpPr/>
          <p:nvPr/>
        </p:nvSpPr>
        <p:spPr>
          <a:xfrm>
            <a:off x="3646934" y="2461499"/>
            <a:ext cx="521168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把它少量地注射到正常人的体内</a:t>
            </a:r>
            <a:endParaRPr lang="zh-CN" altLang="en-US" dirty="0"/>
          </a:p>
        </p:txBody>
      </p:sp>
      <p:sp>
        <p:nvSpPr>
          <p:cNvPr id="8" name="矩形 7"/>
          <p:cNvSpPr/>
          <p:nvPr/>
        </p:nvSpPr>
        <p:spPr>
          <a:xfrm>
            <a:off x="7391351" y="3758921"/>
            <a:ext cx="4196090" cy="523220"/>
          </a:xfrm>
          <a:prstGeom prst="rect">
            <a:avLst/>
          </a:prstGeom>
        </p:spPr>
        <p:txBody>
          <a:bodyPr wrap="square">
            <a:spAutoFit/>
          </a:bodyPr>
          <a:lstStyle/>
          <a:p>
            <a:r>
              <a:rPr lang="zh-CN" altLang="zh-CN" sz="2800" kern="100" dirty="0">
                <a:solidFill>
                  <a:srgbClr val="C00000"/>
                </a:solidFill>
                <a:latin typeface="Times New Roman"/>
                <a:ea typeface="华文细黑"/>
                <a:cs typeface="Times New Roman"/>
              </a:rPr>
              <a:t>抗体物质能够抑制或</a:t>
            </a:r>
            <a:r>
              <a:rPr lang="zh-CN" altLang="zh-CN" sz="2800" kern="100" dirty="0" smtClean="0">
                <a:solidFill>
                  <a:srgbClr val="C00000"/>
                </a:solidFill>
                <a:latin typeface="Times New Roman"/>
                <a:ea typeface="华文细黑"/>
                <a:cs typeface="Times New Roman"/>
              </a:rPr>
              <a:t>杀死</a:t>
            </a:r>
            <a:endParaRPr lang="zh-CN" altLang="en-US" dirty="0"/>
          </a:p>
        </p:txBody>
      </p:sp>
      <p:sp>
        <p:nvSpPr>
          <p:cNvPr id="11" name="矩形 10"/>
          <p:cNvSpPr/>
          <p:nvPr/>
        </p:nvSpPr>
        <p:spPr>
          <a:xfrm>
            <a:off x="635298" y="4406993"/>
            <a:ext cx="3096344" cy="523220"/>
          </a:xfrm>
          <a:prstGeom prst="rect">
            <a:avLst/>
          </a:prstGeom>
        </p:spPr>
        <p:txBody>
          <a:bodyPr wrap="square">
            <a:spAutoFit/>
          </a:bodyPr>
          <a:lstStyle/>
          <a:p>
            <a:r>
              <a:rPr lang="zh-CN" altLang="zh-CN" sz="2800" kern="100" dirty="0" smtClean="0">
                <a:solidFill>
                  <a:srgbClr val="C00000"/>
                </a:solidFill>
                <a:latin typeface="Times New Roman"/>
                <a:ea typeface="华文细黑"/>
                <a:cs typeface="Times New Roman"/>
              </a:rPr>
              <a:t>致病</a:t>
            </a:r>
            <a:r>
              <a:rPr lang="zh-CN" altLang="zh-CN" sz="2800" kern="100" dirty="0">
                <a:solidFill>
                  <a:srgbClr val="C00000"/>
                </a:solidFill>
                <a:latin typeface="Times New Roman"/>
                <a:ea typeface="华文细黑"/>
                <a:cs typeface="Times New Roman"/>
              </a:rPr>
              <a:t>的细菌和病毒</a:t>
            </a:r>
            <a:endParaRPr lang="zh-CN" altLang="en-US" dirty="0"/>
          </a:p>
        </p:txBody>
      </p:sp>
      <p:sp>
        <p:nvSpPr>
          <p:cNvPr id="12" name="矩形 11"/>
          <p:cNvSpPr/>
          <p:nvPr/>
        </p:nvSpPr>
        <p:spPr>
          <a:xfrm>
            <a:off x="635298" y="5024311"/>
            <a:ext cx="2118738" cy="553974"/>
          </a:xfrm>
          <a:prstGeom prst="rect">
            <a:avLst/>
          </a:prstGeom>
        </p:spPr>
        <p:txBody>
          <a:bodyPr wrap="square" lIns="121898" tIns="60948" rIns="121898" bIns="60948">
            <a:spAutoFit/>
          </a:bodyPr>
          <a:lstStyle/>
          <a:p>
            <a:pPr algn="just">
              <a:spcAft>
                <a:spcPts val="0"/>
              </a:spcAft>
            </a:pPr>
            <a:r>
              <a:rPr lang="zh-CN" altLang="zh-CN" sz="2800" kern="100" dirty="0" smtClean="0">
                <a:solidFill>
                  <a:srgbClr val="C00000"/>
                </a:solidFill>
                <a:latin typeface="Times New Roman"/>
                <a:ea typeface="华文细黑"/>
                <a:cs typeface="Times New Roman"/>
              </a:rPr>
              <a:t>种</a:t>
            </a:r>
            <a:r>
              <a:rPr lang="zh-CN" altLang="zh-CN" sz="2800" kern="100" dirty="0">
                <a:solidFill>
                  <a:srgbClr val="C00000"/>
                </a:solidFill>
                <a:latin typeface="Times New Roman"/>
                <a:ea typeface="华文细黑"/>
                <a:cs typeface="Times New Roman"/>
              </a:rPr>
              <a:t>传染病了</a:t>
            </a:r>
            <a:endParaRPr lang="zh-CN" altLang="zh-CN" sz="1050" kern="100" dirty="0">
              <a:solidFill>
                <a:srgbClr val="C00000"/>
              </a:solidFill>
              <a:effectLst/>
              <a:latin typeface="宋体"/>
              <a:cs typeface="Courier New"/>
            </a:endParaRPr>
          </a:p>
        </p:txBody>
      </p:sp>
      <p:sp>
        <p:nvSpPr>
          <p:cNvPr id="13" name="Rectangle 21">
            <a:hlinkClick r:id="rId5" action="ppaction://hlinksldjump"/>
          </p:cNvPr>
          <p:cNvSpPr>
            <a:spLocks noChangeArrowheads="1"/>
          </p:cNvSpPr>
          <p:nvPr/>
        </p:nvSpPr>
        <p:spPr bwMode="auto">
          <a:xfrm>
            <a:off x="43142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4" name="Rectangle 21">
            <a:hlinkClick r:id="rId6" action="ppaction://hlinksldjump"/>
          </p:cNvPr>
          <p:cNvSpPr>
            <a:spLocks noChangeArrowheads="1"/>
          </p:cNvSpPr>
          <p:nvPr/>
        </p:nvSpPr>
        <p:spPr bwMode="auto">
          <a:xfrm>
            <a:off x="47907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6" name="Rectangle 21">
            <a:hlinkClick r:id="rId7" action="ppaction://hlinksldjump"/>
          </p:cNvPr>
          <p:cNvSpPr>
            <a:spLocks noChangeArrowheads="1"/>
          </p:cNvSpPr>
          <p:nvPr/>
        </p:nvSpPr>
        <p:spPr bwMode="auto">
          <a:xfrm>
            <a:off x="52671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6302108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1"/>
                                        </p:tgtEl>
                                      </p:cBhvr>
                                    </p:animEffect>
                                    <p:set>
                                      <p:cBhvr>
                                        <p:cTn id="34" dur="1" fill="hold">
                                          <p:stCondLst>
                                            <p:cond delay="499"/>
                                          </p:stCondLst>
                                        </p:cTn>
                                        <p:tgtEl>
                                          <p:spTgt spid="11"/>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p:bldP spid="6" grpId="1"/>
      <p:bldP spid="3" grpId="0"/>
      <p:bldP spid="3" grpId="1"/>
      <p:bldP spid="8" grpId="0"/>
      <p:bldP spid="8" grpId="1"/>
      <p:bldP spid="11" grpId="0"/>
      <p:bldP spid="11" grpId="1"/>
      <p:bldP spid="12" grpId="0"/>
      <p:bldP spid="12" grpId="1"/>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58780" y="154414"/>
            <a:ext cx="11272852" cy="6083692"/>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语段主要表述了注射少量的某种细菌和病毒的毒素能增强人体对某种疾病的免疫力。从</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空前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人们可以利用这类细菌和病毒的毒素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和</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空后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使人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抵抗力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可知，</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空应填与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把它少量地注射到正常人的体内</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类似的内容</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空前提到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抗体物质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空后说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这样就使人体获得了免疫力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，可知</a:t>
            </a:r>
            <a:r>
              <a:rPr lang="en-US" altLang="zh-CN" sz="2800" kern="100" dirty="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空应是讲抗体是怎样使人体获得免疫力战胜传染病的，根据前文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许多细菌和病毒会给人类带来传染病</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的表述，可以推断</a:t>
            </a:r>
            <a:r>
              <a:rPr lang="en-US" altLang="zh-CN" sz="2800" kern="100" dirty="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空应填</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抗体物质能够抑制或杀死致病的细菌和病毒</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40000"/>
              </a:lnSpc>
              <a:spcAft>
                <a:spcPts val="0"/>
              </a:spcAft>
            </a:pPr>
            <a:r>
              <a:rPr lang="zh-CN" altLang="zh-CN" sz="2800" kern="100" dirty="0" smtClean="0">
                <a:solidFill>
                  <a:srgbClr val="002060"/>
                </a:solidFill>
                <a:latin typeface="Times New Roman"/>
                <a:ea typeface="华文细黑"/>
                <a:cs typeface="Times New Roman"/>
              </a:rPr>
              <a:t>从</a:t>
            </a:r>
            <a:r>
              <a:rPr lang="en-US" altLang="zh-CN" sz="2800" kern="100" dirty="0">
                <a:solidFill>
                  <a:srgbClr val="002060"/>
                </a:solidFill>
                <a:latin typeface="宋体"/>
                <a:ea typeface="华文细黑"/>
                <a:cs typeface="Times New Roman"/>
              </a:rPr>
              <a:t>③</a:t>
            </a:r>
            <a:r>
              <a:rPr lang="zh-CN" altLang="zh-CN" sz="2800" kern="100" dirty="0">
                <a:solidFill>
                  <a:srgbClr val="002060"/>
                </a:solidFill>
                <a:latin typeface="Times New Roman"/>
                <a:ea typeface="华文细黑"/>
                <a:cs typeface="Times New Roman"/>
              </a:rPr>
              <a:t>空前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这样就使人体获得了免疫力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可知，</a:t>
            </a:r>
            <a:r>
              <a:rPr lang="en-US" altLang="zh-CN" sz="2800" kern="100" dirty="0">
                <a:solidFill>
                  <a:srgbClr val="002060"/>
                </a:solidFill>
                <a:latin typeface="宋体"/>
                <a:ea typeface="华文细黑"/>
                <a:cs typeface="Times New Roman"/>
              </a:rPr>
              <a:t>③</a:t>
            </a:r>
            <a:r>
              <a:rPr lang="zh-CN" altLang="zh-CN" sz="2800" kern="100" dirty="0">
                <a:solidFill>
                  <a:srgbClr val="002060"/>
                </a:solidFill>
                <a:latin typeface="Times New Roman"/>
                <a:ea typeface="华文细黑"/>
                <a:cs typeface="Times New Roman"/>
              </a:rPr>
              <a:t>空应是对结果的说明，即</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人就不会得某种传染病了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solidFill>
                <a:srgbClr val="002060"/>
              </a:solidFill>
              <a:effectLst/>
              <a:latin typeface="宋体"/>
              <a:cs typeface="Courier New"/>
            </a:endParaRPr>
          </a:p>
        </p:txBody>
      </p:sp>
      <p:pic>
        <p:nvPicPr>
          <p:cNvPr id="3" name="图片 2">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
        <p:nvSpPr>
          <p:cNvPr id="4" name="Rectangle 21">
            <a:hlinkClick r:id="rId4" action="ppaction://hlinksldjump"/>
          </p:cNvPr>
          <p:cNvSpPr>
            <a:spLocks noChangeArrowheads="1"/>
          </p:cNvSpPr>
          <p:nvPr/>
        </p:nvSpPr>
        <p:spPr bwMode="auto">
          <a:xfrm>
            <a:off x="431425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5" name="Rectangle 21">
            <a:hlinkClick r:id="rId5" action="ppaction://hlinksldjump"/>
          </p:cNvPr>
          <p:cNvSpPr>
            <a:spLocks noChangeArrowheads="1"/>
          </p:cNvSpPr>
          <p:nvPr/>
        </p:nvSpPr>
        <p:spPr bwMode="auto">
          <a:xfrm>
            <a:off x="47907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6" name="Rectangle 21">
            <a:hlinkClick r:id="rId6" action="ppaction://hlinksldjump"/>
          </p:cNvPr>
          <p:cNvSpPr>
            <a:spLocks noChangeArrowheads="1"/>
          </p:cNvSpPr>
          <p:nvPr/>
        </p:nvSpPr>
        <p:spPr bwMode="auto">
          <a:xfrm>
            <a:off x="52671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3023045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E:\高清图片\新建文件夹 (3)\11e2c78089e39e49b5f08f0908133944.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12287"/>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4617834"/>
            <a:ext cx="12192000" cy="1375395"/>
            <a:chOff x="-1524000" y="2705990"/>
            <a:chExt cx="12192000" cy="1375395"/>
          </a:xfrm>
        </p:grpSpPr>
        <p:sp>
          <p:nvSpPr>
            <p:cNvPr id="7" name="矩形 6"/>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218741" y="4641230"/>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16" name="标题 1"/>
          <p:cNvSpPr txBox="1">
            <a:spLocks/>
          </p:cNvSpPr>
          <p:nvPr/>
        </p:nvSpPr>
        <p:spPr>
          <a:xfrm>
            <a:off x="3122969" y="514565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itchFamily="34" charset="-122"/>
                <a:ea typeface="微软雅黑" pitchFamily="34" charset="-122"/>
              </a:rPr>
              <a:t>更多精彩内容请登录：</a:t>
            </a:r>
            <a:r>
              <a:rPr lang="en-US" altLang="zh-CN" sz="2700" b="1" dirty="0" err="1" smtClean="0">
                <a:solidFill>
                  <a:srgbClr val="C00000"/>
                </a:solidFill>
                <a:latin typeface="微软雅黑" pitchFamily="34" charset="-122"/>
                <a:ea typeface="微软雅黑" pitchFamily="34" charset="-122"/>
              </a:rPr>
              <a:t>www.91taoke.com</a:t>
            </a:r>
            <a:endParaRPr lang="zh-CN" altLang="en-US" sz="27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435">
                                          <p:stCondLst>
                                            <p:cond delay="0"/>
                                          </p:stCondLst>
                                        </p:cTn>
                                        <p:tgtEl>
                                          <p:spTgt spid="16"/>
                                        </p:tgtEl>
                                      </p:cBhvr>
                                    </p:animEffect>
                                    <p:anim calcmode="lin" valueType="num">
                                      <p:cBhvr>
                                        <p:cTn id="8" dur="1367"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6"/>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6"/>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6"/>
                                        </p:tgtEl>
                                        <p:attrNameLst>
                                          <p:attrName>ppt_y</p:attrName>
                                        </p:attrNameLst>
                                      </p:cBhvr>
                                      <p:tavLst>
                                        <p:tav tm="0" fmla="#ppt_y-sin(pi*$)/81">
                                          <p:val>
                                            <p:fltVal val="0"/>
                                          </p:val>
                                        </p:tav>
                                        <p:tav tm="100000">
                                          <p:val>
                                            <p:fltVal val="1"/>
                                          </p:val>
                                        </p:tav>
                                      </p:tavLst>
                                    </p:anim>
                                    <p:animScale>
                                      <p:cBhvr>
                                        <p:cTn id="13" dur="20">
                                          <p:stCondLst>
                                            <p:cond delay="487"/>
                                          </p:stCondLst>
                                        </p:cTn>
                                        <p:tgtEl>
                                          <p:spTgt spid="16"/>
                                        </p:tgtEl>
                                      </p:cBhvr>
                                      <p:to x="100000" y="60000"/>
                                    </p:animScale>
                                    <p:animScale>
                                      <p:cBhvr>
                                        <p:cTn id="14" dur="124" decel="50000">
                                          <p:stCondLst>
                                            <p:cond delay="507"/>
                                          </p:stCondLst>
                                        </p:cTn>
                                        <p:tgtEl>
                                          <p:spTgt spid="16"/>
                                        </p:tgtEl>
                                      </p:cBhvr>
                                      <p:to x="100000" y="100000"/>
                                    </p:animScale>
                                    <p:animScale>
                                      <p:cBhvr>
                                        <p:cTn id="15" dur="20">
                                          <p:stCondLst>
                                            <p:cond delay="984"/>
                                          </p:stCondLst>
                                        </p:cTn>
                                        <p:tgtEl>
                                          <p:spTgt spid="16"/>
                                        </p:tgtEl>
                                      </p:cBhvr>
                                      <p:to x="100000" y="80000"/>
                                    </p:animScale>
                                    <p:animScale>
                                      <p:cBhvr>
                                        <p:cTn id="16" dur="124" decel="50000">
                                          <p:stCondLst>
                                            <p:cond delay="1004"/>
                                          </p:stCondLst>
                                        </p:cTn>
                                        <p:tgtEl>
                                          <p:spTgt spid="16"/>
                                        </p:tgtEl>
                                      </p:cBhvr>
                                      <p:to x="100000" y="100000"/>
                                    </p:animScale>
                                    <p:animScale>
                                      <p:cBhvr>
                                        <p:cTn id="17" dur="20">
                                          <p:stCondLst>
                                            <p:cond delay="1231"/>
                                          </p:stCondLst>
                                        </p:cTn>
                                        <p:tgtEl>
                                          <p:spTgt spid="16"/>
                                        </p:tgtEl>
                                      </p:cBhvr>
                                      <p:to x="100000" y="90000"/>
                                    </p:animScale>
                                    <p:animScale>
                                      <p:cBhvr>
                                        <p:cTn id="18" dur="124" decel="50000">
                                          <p:stCondLst>
                                            <p:cond delay="1251"/>
                                          </p:stCondLst>
                                        </p:cTn>
                                        <p:tgtEl>
                                          <p:spTgt spid="16"/>
                                        </p:tgtEl>
                                      </p:cBhvr>
                                      <p:to x="100000" y="100000"/>
                                    </p:animScale>
                                    <p:animScale>
                                      <p:cBhvr>
                                        <p:cTn id="19" dur="20">
                                          <p:stCondLst>
                                            <p:cond delay="1356"/>
                                          </p:stCondLst>
                                        </p:cTn>
                                        <p:tgtEl>
                                          <p:spTgt spid="16"/>
                                        </p:tgtEl>
                                      </p:cBhvr>
                                      <p:to x="100000" y="95000"/>
                                    </p:animScale>
                                    <p:animScale>
                                      <p:cBhvr>
                                        <p:cTn id="20" dur="124" decel="50000">
                                          <p:stCondLst>
                                            <p:cond delay="1376"/>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D:\图片\timg (1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4280" t="2902" r="2292" b="2924"/>
          <a:stretch/>
        </p:blipFill>
        <p:spPr bwMode="auto">
          <a:xfrm>
            <a:off x="8294686" y="1"/>
            <a:ext cx="3895725" cy="685958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Ⅰ</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278782" y="3030596"/>
              <a:ext cx="5272500"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itchFamily="34" charset="-122"/>
                  <a:ea typeface="微软雅黑" pitchFamily="34" charset="-122"/>
                </a:rPr>
                <a:t>把脉学情</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准确诊断</a:t>
              </a:r>
            </a:p>
          </p:txBody>
        </p:sp>
      </p:grpSp>
      <p:pic>
        <p:nvPicPr>
          <p:cNvPr id="2050" name="Picture 2" descr="E:\高清图片\新建文件夹 (3)\1e5469f3091eed026aaf15ae3f23ad3e.jpg"/>
          <p:cNvPicPr>
            <a:picLocks noChangeAspect="1" noChangeArrowheads="1"/>
          </p:cNvPicPr>
          <p:nvPr/>
        </p:nvPicPr>
        <p:blipFill rotWithShape="1">
          <a:blip r:embed="rId3">
            <a:extLst>
              <a:ext uri="{28A0092B-C50C-407E-A947-70E740481C1C}">
                <a14:useLocalDpi xmlns:a14="http://schemas.microsoft.com/office/drawing/2010/main" val="0"/>
              </a:ext>
            </a:extLst>
          </a:blip>
          <a:srcRect t="2370" r="67602"/>
          <a:stretch/>
        </p:blipFill>
        <p:spPr bwMode="auto">
          <a:xfrm flipH="1">
            <a:off x="8143623" y="0"/>
            <a:ext cx="4046789" cy="6859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261442"/>
            <a:ext cx="11499437"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在下面一段文字横线处补写恰当的语句，使整段文字语意完整连贯，内容贴切，逻辑严密。每处不超过</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个字。</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近年来，科学家们已陆续开发出各种电子皮肤，电子皮肤不仅像人类皮肤一样具有一定的柔韧性，</a:t>
            </a:r>
            <a:r>
              <a:rPr lang="en-US" altLang="zh-CN" sz="2800" kern="100" dirty="0">
                <a:latin typeface="宋体"/>
                <a:ea typeface="华文细黑"/>
                <a:cs typeface="Times New Roman"/>
              </a:rPr>
              <a:t>①</a:t>
            </a:r>
            <a:r>
              <a:rPr lang="en-US" altLang="zh-CN" sz="2800" kern="100" dirty="0" smtClean="0">
                <a:latin typeface="Times New Roman"/>
                <a:ea typeface="华文细黑"/>
                <a:cs typeface="Courier New"/>
              </a:rPr>
              <a:t>______________________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a:t>
            </a:r>
            <a:r>
              <a:rPr lang="zh-CN" altLang="zh-CN" sz="2800" kern="100" dirty="0">
                <a:latin typeface="Times New Roman"/>
                <a:ea typeface="华文细黑"/>
                <a:cs typeface="Times New Roman"/>
              </a:rPr>
              <a:t>，美国斯坦福大学研制的电子皮肤遍布高灵敏度电子感应器，甚至可感知一只蝴蝶落在上面的压力，如果电子皮肤能应用于临床，对于需要皮肤移植的</a:t>
            </a:r>
            <a:r>
              <a:rPr lang="zh-CN" altLang="zh-CN" sz="2800" kern="100" spc="-50" dirty="0">
                <a:latin typeface="Times New Roman"/>
                <a:ea typeface="华文细黑"/>
                <a:cs typeface="Times New Roman"/>
              </a:rPr>
              <a:t>病人来说无疑将是一大福音</a:t>
            </a:r>
            <a:r>
              <a:rPr lang="zh-CN" altLang="zh-CN" sz="2800" kern="100" spc="-800" dirty="0">
                <a:latin typeface="Times New Roman"/>
                <a:ea typeface="华文细黑"/>
                <a:cs typeface="Times New Roman"/>
              </a:rPr>
              <a:t>。</a:t>
            </a:r>
            <a:r>
              <a:rPr lang="zh-CN" altLang="zh-CN" sz="2800" kern="100" spc="-50" dirty="0">
                <a:latin typeface="Times New Roman"/>
                <a:ea typeface="华文细黑"/>
                <a:cs typeface="Times New Roman"/>
              </a:rPr>
              <a:t>然而</a:t>
            </a:r>
            <a:r>
              <a:rPr lang="zh-CN" altLang="zh-CN" sz="2800" kern="100" spc="-800" dirty="0">
                <a:latin typeface="Times New Roman"/>
                <a:ea typeface="华文细黑"/>
                <a:cs typeface="Times New Roman"/>
              </a:rPr>
              <a:t>，</a:t>
            </a:r>
            <a:r>
              <a:rPr lang="en-US" altLang="zh-CN" sz="2800" kern="100" dirty="0">
                <a:latin typeface="宋体"/>
                <a:ea typeface="华文细黑"/>
                <a:cs typeface="Times New Roman"/>
              </a:rPr>
              <a:t>②</a:t>
            </a:r>
            <a:r>
              <a:rPr lang="en-US" altLang="zh-CN" sz="2800" kern="100" dirty="0" smtClean="0">
                <a:latin typeface="Times New Roman"/>
                <a:ea typeface="华文细黑"/>
                <a:cs typeface="Courier New"/>
              </a:rPr>
              <a:t>______________________________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它或许也将给机器人领域带来一场革命，解决机器人的触觉难题，突破握住鸡蛋而不捏碎，拿住酒瓶而不滑落等当前机器人研发领域存在的</a:t>
            </a:r>
            <a:r>
              <a:rPr lang="zh-CN" altLang="zh-CN" sz="2800" kern="100" dirty="0" smtClean="0">
                <a:latin typeface="Times New Roman"/>
                <a:ea typeface="华文细黑"/>
                <a:cs typeface="Times New Roman"/>
              </a:rPr>
              <a:t>瓶</a:t>
            </a:r>
            <a:endParaRPr lang="en-US" altLang="zh-CN" sz="2800" kern="100" dirty="0" smtClean="0">
              <a:latin typeface="Times New Roman"/>
              <a:ea typeface="华文细黑"/>
              <a:cs typeface="Times New Roman"/>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555519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3" name="矩形 2"/>
          <p:cNvSpPr/>
          <p:nvPr/>
        </p:nvSpPr>
        <p:spPr>
          <a:xfrm>
            <a:off x="6077897" y="2292410"/>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而且可以感知细微的压力</a:t>
            </a:r>
            <a:endParaRPr lang="zh-CN" altLang="en-US" dirty="0"/>
          </a:p>
        </p:txBody>
      </p:sp>
      <p:sp>
        <p:nvSpPr>
          <p:cNvPr id="5" name="矩形 4"/>
          <p:cNvSpPr/>
          <p:nvPr/>
        </p:nvSpPr>
        <p:spPr>
          <a:xfrm>
            <a:off x="6196806" y="4221882"/>
            <a:ext cx="5570756"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电子皮肤并不仅用于替代人类皮肤</a:t>
            </a:r>
            <a:endParaRPr lang="zh-CN" altLang="en-US" dirty="0"/>
          </a:p>
        </p:txBody>
      </p:sp>
    </p:spTree>
    <p:extLst>
      <p:ext uri="{BB962C8B-B14F-4D97-AF65-F5344CB8AC3E}">
        <p14:creationId xmlns:p14="http://schemas.microsoft.com/office/powerpoint/2010/main" val="13253107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p:bldP spid="3" grpId="1"/>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261442"/>
            <a:ext cx="11272852" cy="1742504"/>
          </a:xfrm>
          <a:prstGeom prst="rect">
            <a:avLst/>
          </a:prstGeom>
        </p:spPr>
        <p:txBody>
          <a:bodyPr wrap="square" lIns="121898" tIns="60948" rIns="121898" bIns="60948">
            <a:spAutoFit/>
          </a:bodyPr>
          <a:lstStyle/>
          <a:p>
            <a:pPr algn="just">
              <a:lnSpc>
                <a:spcPct val="130000"/>
              </a:lnSpc>
            </a:pPr>
            <a:r>
              <a:rPr lang="zh-CN" altLang="zh-CN" sz="2800" kern="100" dirty="0">
                <a:latin typeface="Times New Roman"/>
                <a:ea typeface="华文细黑"/>
                <a:cs typeface="Times New Roman"/>
              </a:rPr>
              <a:t>颈。未来，电子</a:t>
            </a:r>
            <a:r>
              <a:rPr lang="zh-CN" altLang="zh-CN" sz="2800" kern="100" dirty="0" smtClean="0">
                <a:latin typeface="Times New Roman"/>
                <a:ea typeface="华文细黑"/>
                <a:cs typeface="Times New Roman"/>
              </a:rPr>
              <a:t>皮肤甚至</a:t>
            </a:r>
            <a:r>
              <a:rPr lang="zh-CN" altLang="zh-CN" sz="2800" kern="100" dirty="0">
                <a:latin typeface="Times New Roman"/>
                <a:ea typeface="华文细黑"/>
                <a:cs typeface="Times New Roman"/>
              </a:rPr>
              <a:t>还可以监测心率、血压、血糖等。微软公司正在试着将电子皮肤应用为轻触式屏幕，</a:t>
            </a:r>
            <a:r>
              <a:rPr lang="en-US" altLang="zh-CN" sz="2800" kern="100" dirty="0">
                <a:latin typeface="宋体"/>
                <a:ea typeface="华文细黑"/>
                <a:cs typeface="Times New Roman"/>
              </a:rPr>
              <a:t>③</a:t>
            </a:r>
            <a:r>
              <a:rPr lang="en-US" altLang="zh-CN" sz="2800" kern="100" dirty="0" smtClean="0">
                <a:latin typeface="Times New Roman"/>
                <a:ea typeface="华文细黑"/>
                <a:cs typeface="Courier New"/>
              </a:rPr>
              <a:t>__________________________</a:t>
            </a:r>
            <a:r>
              <a:rPr lang="zh-CN" altLang="zh-CN" sz="2800" kern="100" dirty="0">
                <a:latin typeface="Times New Roman"/>
                <a:ea typeface="华文细黑"/>
                <a:cs typeface="Times New Roman"/>
              </a:rPr>
              <a:t>，实现控制家电、打电话、玩游戏等功能。</a:t>
            </a:r>
            <a:endParaRPr lang="zh-CN" altLang="zh-CN" sz="1050" kern="100" dirty="0">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555519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18" name="TextBox 1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9" name="TextBox 1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9" name="矩形 8"/>
          <p:cNvSpPr/>
          <p:nvPr/>
        </p:nvSpPr>
        <p:spPr>
          <a:xfrm>
            <a:off x="6959302" y="693490"/>
            <a:ext cx="459171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solidFill>
                  <a:srgbClr val="C00000"/>
                </a:solidFill>
                <a:latin typeface="Times New Roman"/>
                <a:ea typeface="华文细黑"/>
                <a:cs typeface="Times New Roman"/>
              </a:rPr>
              <a:t>通过</a:t>
            </a:r>
            <a:r>
              <a:rPr lang="zh-CN" altLang="zh-CN" sz="2800" kern="100" dirty="0">
                <a:solidFill>
                  <a:srgbClr val="C00000"/>
                </a:solidFill>
                <a:latin typeface="Times New Roman"/>
                <a:ea typeface="华文细黑"/>
                <a:cs typeface="Times New Roman"/>
              </a:rPr>
              <a:t>敲打与</a:t>
            </a:r>
            <a:r>
              <a:rPr lang="zh-CN" altLang="zh-CN" sz="2800" kern="100" dirty="0" smtClean="0">
                <a:solidFill>
                  <a:srgbClr val="C00000"/>
                </a:solidFill>
                <a:latin typeface="Times New Roman"/>
                <a:ea typeface="华文细黑"/>
                <a:cs typeface="Times New Roman"/>
              </a:rPr>
              <a:t>触摸</a:t>
            </a:r>
            <a:r>
              <a:rPr lang="zh-CN" altLang="zh-CN" sz="2800" kern="100" dirty="0">
                <a:solidFill>
                  <a:srgbClr val="C00000"/>
                </a:solidFill>
                <a:latin typeface="Times New Roman"/>
                <a:ea typeface="华文细黑"/>
                <a:cs typeface="Times New Roman"/>
              </a:rPr>
              <a:t>来传输指令</a:t>
            </a:r>
            <a:endParaRPr lang="zh-CN" altLang="zh-CN" sz="1050" kern="100" dirty="0">
              <a:solidFill>
                <a:srgbClr val="C00000"/>
              </a:solidFill>
              <a:effectLst/>
              <a:latin typeface="宋体"/>
              <a:cs typeface="Courier New"/>
            </a:endParaRPr>
          </a:p>
        </p:txBody>
      </p:sp>
      <p:sp>
        <p:nvSpPr>
          <p:cNvPr id="12" name="矩形 11"/>
          <p:cNvSpPr/>
          <p:nvPr/>
        </p:nvSpPr>
        <p:spPr>
          <a:xfrm>
            <a:off x="406574" y="1968426"/>
            <a:ext cx="11295168" cy="4543271"/>
          </a:xfrm>
          <a:prstGeom prst="rect">
            <a:avLst/>
          </a:prstGeom>
        </p:spPr>
        <p:txBody>
          <a:bodyPr wrap="square" lIns="121898" tIns="60948" rIns="121898" bIns="60948">
            <a:spAutoFit/>
          </a:bodyPr>
          <a:lstStyle/>
          <a:p>
            <a:pPr algn="just">
              <a:lnSpc>
                <a:spcPct val="13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通读语段可知这段话主要是讲电子皮肤的优点及发展前景。从</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空前的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不仅</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可知这个空应该是进一步谈电子皮肤的优点，故填</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而且可以感知细微的压力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恰当</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30000"/>
              </a:lnSpc>
              <a:spcAft>
                <a:spcPts val="0"/>
              </a:spcAft>
            </a:pPr>
            <a:r>
              <a:rPr lang="en-US" altLang="zh-CN" sz="2800" kern="100" dirty="0" smtClean="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空前的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然而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表示转折，再从空格后的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或许</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可以看出，不仅在医学方面，可能在科技方面电子皮肤也有它自身的优势，所以此空应填</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电子皮肤并不仅用于替代人类皮肤</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30000"/>
              </a:lnSpc>
              <a:spcAft>
                <a:spcPts val="0"/>
              </a:spcAft>
            </a:pPr>
            <a:r>
              <a:rPr lang="zh-CN" altLang="zh-CN" sz="2800" kern="100" dirty="0" smtClean="0">
                <a:solidFill>
                  <a:srgbClr val="002060"/>
                </a:solidFill>
                <a:latin typeface="Times New Roman"/>
                <a:ea typeface="华文细黑"/>
                <a:cs typeface="Times New Roman"/>
              </a:rPr>
              <a:t>由</a:t>
            </a:r>
            <a:r>
              <a:rPr lang="en-US" altLang="zh-CN" sz="2800" kern="100" dirty="0">
                <a:solidFill>
                  <a:srgbClr val="002060"/>
                </a:solidFill>
                <a:latin typeface="宋体"/>
                <a:ea typeface="华文细黑"/>
                <a:cs typeface="Times New Roman"/>
              </a:rPr>
              <a:t>③</a:t>
            </a:r>
            <a:r>
              <a:rPr lang="zh-CN" altLang="zh-CN" sz="2800" kern="100" dirty="0">
                <a:solidFill>
                  <a:srgbClr val="002060"/>
                </a:solidFill>
                <a:latin typeface="Times New Roman"/>
                <a:ea typeface="华文细黑"/>
                <a:cs typeface="Times New Roman"/>
              </a:rPr>
              <a:t>空前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微软公司正在试着将电子皮肤应用为轻触式屏幕</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通过敲打与触摸来传输指令</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是未来的发展趋势。</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4103379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
                                            <p:txEl>
                                              <p:pRg st="0" end="0"/>
                                            </p:txEl>
                                          </p:spTgt>
                                        </p:tgtEl>
                                      </p:cBhvr>
                                    </p:animEffect>
                                    <p:set>
                                      <p:cBhvr>
                                        <p:cTn id="12"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2">
                                            <p:txEl>
                                              <p:pRg st="0" end="0"/>
                                            </p:txEl>
                                          </p:spTgt>
                                        </p:tgtEl>
                                        <p:attrNameLst>
                                          <p:attrName>style.visibility</p:attrName>
                                        </p:attrNameLst>
                                      </p:cBhvr>
                                      <p:to>
                                        <p:strVal val="visible"/>
                                      </p:to>
                                    </p:set>
                                    <p:animEffect transition="in" filter="blinds(horizontal)">
                                      <p:cBhvr>
                                        <p:cTn id="18" dur="500"/>
                                        <p:tgtEl>
                                          <p:spTgt spid="1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2">
                                            <p:txEl>
                                              <p:pRg st="1" end="1"/>
                                            </p:txEl>
                                          </p:spTgt>
                                        </p:tgtEl>
                                        <p:attrNameLst>
                                          <p:attrName>style.visibility</p:attrName>
                                        </p:attrNameLst>
                                      </p:cBhvr>
                                      <p:to>
                                        <p:strVal val="visible"/>
                                      </p:to>
                                    </p:set>
                                    <p:animEffect transition="in" filter="blinds(horizontal)">
                                      <p:cBhvr>
                                        <p:cTn id="23" dur="500"/>
                                        <p:tgtEl>
                                          <p:spTgt spid="12">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2">
                                            <p:txEl>
                                              <p:pRg st="2" end="2"/>
                                            </p:txEl>
                                          </p:spTgt>
                                        </p:tgtEl>
                                        <p:attrNameLst>
                                          <p:attrName>style.visibility</p:attrName>
                                        </p:attrNameLst>
                                      </p:cBhvr>
                                      <p:to>
                                        <p:strVal val="visible"/>
                                      </p:to>
                                    </p:set>
                                    <p:animEffect transition="in" filter="blinds(horizontal)">
                                      <p:cBhvr>
                                        <p:cTn id="28" dur="500"/>
                                        <p:tgtEl>
                                          <p:spTgt spid="12">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nodeType="clickEffect">
                                  <p:stCondLst>
                                    <p:cond delay="0"/>
                                  </p:stCondLst>
                                  <p:childTnLst>
                                    <p:animEffect transition="out" filter="fade">
                                      <p:cBhvr>
                                        <p:cTn id="32" dur="500"/>
                                        <p:tgtEl>
                                          <p:spTgt spid="12">
                                            <p:txEl>
                                              <p:pRg st="0" end="0"/>
                                            </p:txEl>
                                          </p:spTgt>
                                        </p:tgtEl>
                                      </p:cBhvr>
                                    </p:animEffect>
                                    <p:set>
                                      <p:cBhvr>
                                        <p:cTn id="33" dur="1" fill="hold">
                                          <p:stCondLst>
                                            <p:cond delay="499"/>
                                          </p:stCondLst>
                                        </p:cTn>
                                        <p:tgtEl>
                                          <p:spTgt spid="12">
                                            <p:txEl>
                                              <p:pRg st="0" end="0"/>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2">
                                            <p:txEl>
                                              <p:pRg st="1" end="1"/>
                                            </p:txEl>
                                          </p:spTgt>
                                        </p:tgtEl>
                                      </p:cBhvr>
                                    </p:animEffect>
                                    <p:set>
                                      <p:cBhvr>
                                        <p:cTn id="36" dur="1" fill="hold">
                                          <p:stCondLst>
                                            <p:cond delay="499"/>
                                          </p:stCondLst>
                                        </p:cTn>
                                        <p:tgtEl>
                                          <p:spTgt spid="12">
                                            <p:txEl>
                                              <p:pRg st="1" end="1"/>
                                            </p:txEl>
                                          </p:spTgt>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12">
                                            <p:txEl>
                                              <p:pRg st="2" end="2"/>
                                            </p:txEl>
                                          </p:spTgt>
                                        </p:tgtEl>
                                      </p:cBhvr>
                                    </p:animEffect>
                                    <p:set>
                                      <p:cBhvr>
                                        <p:cTn id="39" dur="1" fill="hold">
                                          <p:stCondLst>
                                            <p:cond delay="499"/>
                                          </p:stCondLst>
                                        </p:cTn>
                                        <p:tgtEl>
                                          <p:spTgt spid="12">
                                            <p:txEl>
                                              <p:pRg st="2" end="2"/>
                                            </p:txEl>
                                          </p:spTgt>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555519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17" name="矩形 16"/>
          <p:cNvSpPr/>
          <p:nvPr/>
        </p:nvSpPr>
        <p:spPr>
          <a:xfrm>
            <a:off x="470265" y="261442"/>
            <a:ext cx="11385581"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在下面一段文字横线处补写恰当的语句，使整段文字语意完整连贯，内容贴切，逻辑严密。每处不超过</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个字。</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就现有技术而言，移民火星面临的最大问题不是能否确保旅途安全，而是能否确保</a:t>
            </a: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________________</a:t>
            </a:r>
            <a:r>
              <a:rPr lang="zh-CN" altLang="zh-CN" sz="2800" kern="100" dirty="0">
                <a:latin typeface="Times New Roman"/>
                <a:ea typeface="华文细黑"/>
                <a:cs typeface="Times New Roman"/>
              </a:rPr>
              <a:t>。他们会因失重而导致肌肉萎缩、骨质疏松，易因更多宇宙射线的辐射而引发癌症，可能因长时间居于狭窄空间而产生心理疾病等。此外，</a:t>
            </a:r>
            <a:r>
              <a:rPr lang="en-US" altLang="zh-CN" sz="2800" kern="100" dirty="0">
                <a:latin typeface="宋体"/>
                <a:ea typeface="华文细黑"/>
                <a:cs typeface="Times New Roman"/>
              </a:rPr>
              <a:t>②</a:t>
            </a:r>
            <a:r>
              <a:rPr lang="en-US" altLang="zh-CN" sz="2800" kern="100" dirty="0" smtClean="0">
                <a:latin typeface="Times New Roman"/>
                <a:ea typeface="华文细黑"/>
                <a:cs typeface="Courier New"/>
              </a:rPr>
              <a:t>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a:t>
            </a:r>
            <a:r>
              <a:rPr lang="zh-CN" altLang="zh-CN" sz="2800" kern="100" dirty="0">
                <a:latin typeface="Times New Roman"/>
                <a:ea typeface="华文细黑"/>
                <a:cs typeface="Times New Roman"/>
              </a:rPr>
              <a:t>，如何建立永续基地也是巨大的挑战。由于移民人数有限，大部分劳动要依赖机器人；除了播种作物、发掘水源，最迫切的一个问题是</a:t>
            </a:r>
            <a:r>
              <a:rPr lang="en-US" altLang="zh-CN" sz="2800" kern="100" dirty="0">
                <a:latin typeface="宋体"/>
                <a:ea typeface="华文细黑"/>
                <a:cs typeface="Times New Roman"/>
              </a:rPr>
              <a:t>③</a:t>
            </a:r>
            <a:r>
              <a:rPr lang="en-US" altLang="zh-CN" sz="2800" kern="100" dirty="0" smtClean="0">
                <a:latin typeface="Times New Roman"/>
                <a:ea typeface="华文细黑"/>
                <a:cs typeface="Courier New"/>
              </a:rPr>
              <a:t>________________</a:t>
            </a:r>
            <a:r>
              <a:rPr lang="zh-CN" altLang="zh-CN" sz="2800" kern="100" dirty="0">
                <a:latin typeface="Times New Roman"/>
                <a:ea typeface="华文细黑"/>
                <a:cs typeface="Times New Roman"/>
              </a:rPr>
              <a:t>，保证呼吸。</a:t>
            </a:r>
            <a:endParaRPr lang="zh-CN" altLang="zh-CN" sz="1050" kern="100" dirty="0">
              <a:effectLst/>
              <a:latin typeface="宋体"/>
              <a:cs typeface="Courier New"/>
            </a:endParaRPr>
          </a:p>
        </p:txBody>
      </p:sp>
      <p:sp>
        <p:nvSpPr>
          <p:cNvPr id="18" name="TextBox 1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9" name="TextBox 18">
            <a:hlinkClick r:id="rId7"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3" name="矩形 2"/>
          <p:cNvSpPr/>
          <p:nvPr/>
        </p:nvSpPr>
        <p:spPr>
          <a:xfrm>
            <a:off x="3185446" y="2279710"/>
            <a:ext cx="269817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移民者身心健康</a:t>
            </a:r>
            <a:endParaRPr lang="zh-CN" altLang="en-US" dirty="0">
              <a:solidFill>
                <a:srgbClr val="C00000"/>
              </a:solidFill>
            </a:endParaRPr>
          </a:p>
        </p:txBody>
      </p:sp>
      <p:sp>
        <p:nvSpPr>
          <p:cNvPr id="5" name="矩形 4"/>
          <p:cNvSpPr/>
          <p:nvPr/>
        </p:nvSpPr>
        <p:spPr>
          <a:xfrm>
            <a:off x="6134303" y="3430032"/>
            <a:ext cx="3057247" cy="738664"/>
          </a:xfrm>
          <a:prstGeom prst="rect">
            <a:avLst/>
          </a:prstGeom>
        </p:spPr>
        <p:txBody>
          <a:bodyPr wrap="none">
            <a:spAutoFit/>
          </a:bodyPr>
          <a:lstStyle/>
          <a:p>
            <a:pPr lvl="0" algn="just">
              <a:lnSpc>
                <a:spcPct val="150000"/>
              </a:lnSpc>
            </a:pPr>
            <a:r>
              <a:rPr lang="zh-CN" altLang="zh-CN" sz="2800" kern="100" dirty="0">
                <a:solidFill>
                  <a:srgbClr val="C00000"/>
                </a:solidFill>
                <a:latin typeface="Times New Roman"/>
                <a:ea typeface="华文细黑"/>
                <a:cs typeface="Times New Roman"/>
              </a:rPr>
              <a:t>即使顺利到达火星</a:t>
            </a:r>
            <a:endParaRPr lang="zh-CN" altLang="zh-CN" sz="1050" kern="100" dirty="0">
              <a:solidFill>
                <a:srgbClr val="C00000"/>
              </a:solidFill>
              <a:latin typeface="宋体"/>
              <a:cs typeface="Courier New"/>
            </a:endParaRPr>
          </a:p>
        </p:txBody>
      </p:sp>
      <p:sp>
        <p:nvSpPr>
          <p:cNvPr id="20" name="矩形 19"/>
          <p:cNvSpPr/>
          <p:nvPr/>
        </p:nvSpPr>
        <p:spPr>
          <a:xfrm>
            <a:off x="8687494" y="4869954"/>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如何提取氧气</a:t>
            </a:r>
            <a:endParaRPr lang="zh-CN" altLang="en-US" dirty="0"/>
          </a:p>
        </p:txBody>
      </p:sp>
    </p:spTree>
    <p:extLst>
      <p:ext uri="{BB962C8B-B14F-4D97-AF65-F5344CB8AC3E}">
        <p14:creationId xmlns:p14="http://schemas.microsoft.com/office/powerpoint/2010/main" val="15495225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0"/>
                                        </p:tgtEl>
                                      </p:cBhvr>
                                    </p:animEffect>
                                    <p:set>
                                      <p:cBhvr>
                                        <p:cTn id="28"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3" grpId="0"/>
      <p:bldP spid="3" grpId="1"/>
      <p:bldP spid="5" grpId="0"/>
      <p:bldP spid="5" grpId="1"/>
      <p:bldP spid="20" grpId="0"/>
      <p:bldP spid="20" grpId="1"/>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698065" y="621482"/>
            <a:ext cx="10725733"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语段中心说的是火星移民的生存与健康问题。第</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句根据后一句解释</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他们会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产生心理疾病等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身心问题，应填</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移民</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身心</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健康</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几个关键词</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空，前面有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此外</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，意谓下面要说的是移民健康外的问题，根据下面句子推知应填的是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到达</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后的基地建设问题</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③</a:t>
            </a:r>
            <a:r>
              <a:rPr lang="zh-CN" altLang="zh-CN" sz="2800" kern="100" dirty="0">
                <a:solidFill>
                  <a:srgbClr val="002060"/>
                </a:solidFill>
                <a:latin typeface="Times New Roman"/>
                <a:ea typeface="华文细黑"/>
                <a:cs typeface="Times New Roman"/>
              </a:rPr>
              <a:t>空根据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保证呼吸</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推知是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氧气</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问题，根据前面</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播种作物、发掘水源</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的暗示，这里应填动宾式短语。</a:t>
            </a:r>
            <a:endParaRPr lang="zh-CN" altLang="zh-CN" sz="1050" kern="100" dirty="0">
              <a:solidFill>
                <a:srgbClr val="002060"/>
              </a:solidFill>
              <a:effectLst/>
              <a:latin typeface="宋体"/>
              <a:cs typeface="Courier New"/>
            </a:endParaRPr>
          </a:p>
        </p:txBody>
      </p:sp>
      <p:sp>
        <p:nvSpPr>
          <p:cNvPr id="9" name="Rectangle 21">
            <a:hlinkClick r:id="rId2"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555519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Tree>
    <p:extLst>
      <p:ext uri="{BB962C8B-B14F-4D97-AF65-F5344CB8AC3E}">
        <p14:creationId xmlns:p14="http://schemas.microsoft.com/office/powerpoint/2010/main" val="34618098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555519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15" name="矩形 14"/>
          <p:cNvSpPr/>
          <p:nvPr/>
        </p:nvSpPr>
        <p:spPr>
          <a:xfrm>
            <a:off x="442885" y="166068"/>
            <a:ext cx="11272852" cy="4949023"/>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在下面一段文字横线处补写恰当的语句，使整段文字语意完整连贯，内容贴切，逻辑严密。每处不超过</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个字。</a:t>
            </a:r>
            <a:endParaRPr lang="zh-CN" altLang="zh-CN" sz="1050" kern="100" dirty="0">
              <a:latin typeface="宋体"/>
              <a:cs typeface="Courier New"/>
            </a:endParaRPr>
          </a:p>
          <a:p>
            <a:pPr indent="723900" algn="just">
              <a:lnSpc>
                <a:spcPct val="140000"/>
              </a:lnSpc>
              <a:spcAft>
                <a:spcPts val="0"/>
              </a:spcAft>
            </a:pPr>
            <a:r>
              <a:rPr lang="zh-CN" altLang="zh-CN" sz="2800" kern="100" dirty="0">
                <a:latin typeface="Times New Roman"/>
                <a:ea typeface="华文细黑"/>
                <a:cs typeface="Times New Roman"/>
              </a:rPr>
              <a:t>古代在纸张发明之前，用削成狭长的竹片作为书写材料</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①</a:t>
            </a:r>
            <a:r>
              <a:rPr lang="en-US" altLang="zh-CN" sz="2800" kern="100" spc="-100" dirty="0" smtClean="0">
                <a:latin typeface="Times New Roman"/>
                <a:ea typeface="华文细黑"/>
                <a:cs typeface="Courier New"/>
              </a:rPr>
              <a:t>______</a:t>
            </a:r>
            <a:endParaRPr lang="en-US" altLang="zh-CN" sz="2800" kern="100" dirty="0" smtClean="0">
              <a:latin typeface="宋体"/>
              <a:ea typeface="华文细黑"/>
              <a:cs typeface="Times New Roman"/>
            </a:endParaRPr>
          </a:p>
          <a:p>
            <a:pPr algn="just">
              <a:lnSpc>
                <a:spcPct val="140000"/>
              </a:lnSpc>
              <a:spcAft>
                <a:spcPts val="0"/>
              </a:spcAft>
            </a:pPr>
            <a:r>
              <a:rPr lang="en-US" altLang="zh-CN" sz="2800" kern="100" spc="-100" dirty="0" smtClean="0">
                <a:latin typeface="Times New Roman"/>
                <a:ea typeface="华文细黑"/>
                <a:cs typeface="Courier New"/>
              </a:rPr>
              <a:t>_________________</a:t>
            </a:r>
            <a:r>
              <a:rPr lang="zh-CN" altLang="zh-CN" sz="2800" kern="100" spc="-100" dirty="0" smtClean="0">
                <a:latin typeface="Times New Roman"/>
                <a:ea typeface="华文细黑"/>
                <a:cs typeface="Times New Roman"/>
              </a:rPr>
              <a:t>，</a:t>
            </a:r>
            <a:r>
              <a:rPr lang="zh-CN" altLang="zh-CN" sz="2800" kern="100" dirty="0">
                <a:latin typeface="Times New Roman"/>
                <a:ea typeface="华文细黑"/>
                <a:cs typeface="Times New Roman"/>
              </a:rPr>
              <a:t>用于写信的简则称为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书简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。在书写之前，要挑选青竹筒在微火上烤炙使之脱水，就是把竹筒的水分蒸发出来。经烤灼，</a:t>
            </a:r>
            <a:r>
              <a:rPr lang="en-US" altLang="zh-CN" sz="2800" kern="100" dirty="0">
                <a:latin typeface="宋体"/>
                <a:ea typeface="华文细黑"/>
                <a:cs typeface="Times New Roman"/>
              </a:rPr>
              <a:t>②</a:t>
            </a:r>
            <a:r>
              <a:rPr lang="en-US" altLang="zh-CN" sz="2800" kern="100" dirty="0" smtClean="0">
                <a:latin typeface="Times New Roman"/>
                <a:ea typeface="华文细黑"/>
                <a:cs typeface="Courier New"/>
              </a:rPr>
              <a:t>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犹如人体出汗。经烘干的竹简易于书写，且不易为虫蛀。</a:t>
            </a:r>
            <a:r>
              <a:rPr lang="en-US" altLang="zh-CN" sz="2800" kern="100" dirty="0">
                <a:latin typeface="宋体"/>
                <a:ea typeface="华文细黑"/>
                <a:cs typeface="Times New Roman"/>
              </a:rPr>
              <a:t>③</a:t>
            </a:r>
            <a:r>
              <a:rPr lang="en-US" altLang="zh-CN" sz="2800" kern="100" dirty="0" smtClean="0">
                <a:latin typeface="Times New Roman"/>
                <a:ea typeface="华文细黑"/>
                <a:cs typeface="Courier New"/>
              </a:rPr>
              <a:t>__________________________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汗青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后来引申为书册、史籍。</a:t>
            </a:r>
            <a:endParaRPr lang="zh-CN" altLang="zh-CN" sz="1050" kern="100" dirty="0">
              <a:effectLst/>
              <a:latin typeface="宋体"/>
              <a:cs typeface="Courier New"/>
            </a:endParaRPr>
          </a:p>
        </p:txBody>
      </p:sp>
      <p:sp>
        <p:nvSpPr>
          <p:cNvPr id="3" name="矩形 2"/>
          <p:cNvSpPr/>
          <p:nvPr/>
        </p:nvSpPr>
        <p:spPr>
          <a:xfrm>
            <a:off x="10631710" y="1413570"/>
            <a:ext cx="902811" cy="523220"/>
          </a:xfrm>
          <a:prstGeom prst="rect">
            <a:avLst/>
          </a:prstGeom>
        </p:spPr>
        <p:txBody>
          <a:bodyPr wrap="none">
            <a:spAutoFit/>
          </a:bodyPr>
          <a:lstStyle/>
          <a:p>
            <a:r>
              <a:rPr lang="zh-CN" altLang="zh-CN" sz="2800" kern="100" dirty="0" smtClean="0">
                <a:solidFill>
                  <a:srgbClr val="C00000"/>
                </a:solidFill>
                <a:latin typeface="Times New Roman"/>
                <a:ea typeface="华文细黑"/>
                <a:cs typeface="Times New Roman"/>
              </a:rPr>
              <a:t>这种</a:t>
            </a:r>
            <a:endParaRPr lang="zh-CN" altLang="en-US" dirty="0"/>
          </a:p>
        </p:txBody>
      </p:sp>
      <p:sp>
        <p:nvSpPr>
          <p:cNvPr id="5" name="矩形 4"/>
          <p:cNvSpPr/>
          <p:nvPr/>
        </p:nvSpPr>
        <p:spPr>
          <a:xfrm>
            <a:off x="936030" y="3226470"/>
            <a:ext cx="305724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竹简表皮渗出水滴</a:t>
            </a:r>
            <a:endParaRPr lang="zh-CN" altLang="en-US" dirty="0"/>
          </a:p>
        </p:txBody>
      </p:sp>
      <p:sp>
        <p:nvSpPr>
          <p:cNvPr id="10" name="矩形 9"/>
          <p:cNvSpPr/>
          <p:nvPr/>
        </p:nvSpPr>
        <p:spPr>
          <a:xfrm>
            <a:off x="2765206" y="3836442"/>
            <a:ext cx="5570756"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所以称烘烤处理的竹简为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汗青</a:t>
            </a:r>
            <a:r>
              <a:rPr lang="en-US" altLang="zh-CN" sz="2800" kern="100" dirty="0">
                <a:solidFill>
                  <a:srgbClr val="C00000"/>
                </a:solidFill>
                <a:latin typeface="宋体"/>
                <a:ea typeface="华文细黑"/>
                <a:cs typeface="Times New Roman"/>
              </a:rPr>
              <a:t>”</a:t>
            </a:r>
            <a:endParaRPr lang="zh-CN" altLang="en-US" dirty="0"/>
          </a:p>
        </p:txBody>
      </p:sp>
      <p:sp>
        <p:nvSpPr>
          <p:cNvPr id="17" name="矩形 16"/>
          <p:cNvSpPr/>
          <p:nvPr/>
        </p:nvSpPr>
        <p:spPr>
          <a:xfrm>
            <a:off x="622598" y="1986340"/>
            <a:ext cx="2698175" cy="523220"/>
          </a:xfrm>
          <a:prstGeom prst="rect">
            <a:avLst/>
          </a:prstGeom>
        </p:spPr>
        <p:txBody>
          <a:bodyPr wrap="none">
            <a:spAutoFit/>
          </a:bodyPr>
          <a:lstStyle/>
          <a:p>
            <a:r>
              <a:rPr lang="zh-CN" altLang="zh-CN" sz="2800" kern="100" dirty="0" smtClean="0">
                <a:solidFill>
                  <a:srgbClr val="C00000"/>
                </a:solidFill>
                <a:latin typeface="Times New Roman"/>
                <a:ea typeface="华文细黑"/>
                <a:cs typeface="Times New Roman"/>
              </a:rPr>
              <a:t>竹</a:t>
            </a:r>
            <a:r>
              <a:rPr lang="zh-CN" altLang="zh-CN" sz="2800" kern="100" dirty="0">
                <a:solidFill>
                  <a:srgbClr val="C00000"/>
                </a:solidFill>
                <a:latin typeface="Times New Roman"/>
                <a:ea typeface="华文细黑"/>
                <a:cs typeface="Times New Roman"/>
              </a:rPr>
              <a:t>片称为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简</a:t>
            </a:r>
            <a:r>
              <a:rPr lang="en-US" altLang="zh-CN" sz="2800" kern="100" dirty="0">
                <a:solidFill>
                  <a:srgbClr val="C00000"/>
                </a:solidFill>
                <a:latin typeface="宋体"/>
                <a:ea typeface="华文细黑"/>
                <a:cs typeface="Times New Roman"/>
              </a:rPr>
              <a:t>”</a:t>
            </a:r>
            <a:endParaRPr lang="zh-CN" altLang="en-US" dirty="0"/>
          </a:p>
        </p:txBody>
      </p:sp>
      <p:sp>
        <p:nvSpPr>
          <p:cNvPr id="18" name="矩形 17"/>
          <p:cNvSpPr/>
          <p:nvPr/>
        </p:nvSpPr>
        <p:spPr>
          <a:xfrm>
            <a:off x="442885" y="4875750"/>
            <a:ext cx="11272852"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该语段介绍的是纸张发明前的书写材料的名称由来。可以确定的是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简</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及</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汗青</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两个名称，再用指代性词语巧加衔接即可。</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20216749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3"/>
                                        </p:tgtEl>
                                      </p:cBhvr>
                                    </p:animEffect>
                                    <p:set>
                                      <p:cBhvr>
                                        <p:cTn id="25" dur="1" fill="hold">
                                          <p:stCondLst>
                                            <p:cond delay="499"/>
                                          </p:stCondLst>
                                        </p:cTn>
                                        <p:tgtEl>
                                          <p:spTgt spid="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0"/>
                                        </p:tgtEl>
                                      </p:cBhvr>
                                    </p:animEffect>
                                    <p:set>
                                      <p:cBhvr>
                                        <p:cTn id="34"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35" restart="whenNotActive" fill="hold" evtFilter="cancelBubble" nodeType="interactiveSeq">
                <p:stCondLst>
                  <p:cond evt="onClick" delay="0">
                    <p:tgtEl>
                      <p:spTgt spid="9"/>
                    </p:tgtEl>
                  </p:cond>
                </p:stCondLst>
                <p:endSync evt="end" delay="0">
                  <p:rtn val="all"/>
                </p:endSync>
                <p:childTnLst>
                  <p:par>
                    <p:cTn id="36" fill="hold">
                      <p:stCondLst>
                        <p:cond delay="0"/>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18">
                                            <p:txEl>
                                              <p:pRg st="0" end="0"/>
                                            </p:txEl>
                                          </p:spTgt>
                                        </p:tgtEl>
                                        <p:attrNameLst>
                                          <p:attrName>style.visibility</p:attrName>
                                        </p:attrNameLst>
                                      </p:cBhvr>
                                      <p:to>
                                        <p:strVal val="visible"/>
                                      </p:to>
                                    </p:set>
                                    <p:animEffect transition="in" filter="blinds(horizontal)">
                                      <p:cBhvr>
                                        <p:cTn id="40" dur="500"/>
                                        <p:tgtEl>
                                          <p:spTgt spid="18">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18">
                                            <p:txEl>
                                              <p:pRg st="0" end="0"/>
                                            </p:txEl>
                                          </p:spTgt>
                                        </p:tgtEl>
                                      </p:cBhvr>
                                    </p:animEffect>
                                    <p:set>
                                      <p:cBhvr>
                                        <p:cTn id="45" dur="1" fill="hold">
                                          <p:stCondLst>
                                            <p:cond delay="499"/>
                                          </p:stCondLst>
                                        </p:cTn>
                                        <p:tgtEl>
                                          <p:spTgt spid="1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3" grpId="0"/>
      <p:bldP spid="3" grpId="1"/>
      <p:bldP spid="5" grpId="0"/>
      <p:bldP spid="5" grpId="1"/>
      <p:bldP spid="10" grpId="0"/>
      <p:bldP spid="10" grpId="1"/>
      <p:bldP spid="17" grpId="0"/>
      <p:bldP spid="1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117426"/>
            <a:ext cx="11478503" cy="658639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在下面一段文字横线处补写恰当的语句，使整段文字语意完整连贯，内容贴切，逻辑严密。每处不超过</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个字。</a:t>
            </a:r>
            <a:endParaRPr lang="zh-CN" altLang="zh-CN" sz="1050" kern="100" dirty="0">
              <a:latin typeface="宋体"/>
              <a:cs typeface="Courier New"/>
            </a:endParaRPr>
          </a:p>
          <a:p>
            <a:pPr indent="266700"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虽然</a:t>
            </a:r>
            <a:r>
              <a:rPr lang="zh-CN" altLang="zh-CN" sz="2800" kern="100" dirty="0">
                <a:latin typeface="Times New Roman"/>
                <a:ea typeface="华文细黑"/>
                <a:cs typeface="Times New Roman"/>
              </a:rPr>
              <a:t>在黑暗中长时间近距离看手机与黄斑变性没有直接关联，但并不是说</a:t>
            </a:r>
            <a:r>
              <a:rPr lang="en-US" altLang="zh-CN" sz="2800" kern="100" dirty="0">
                <a:latin typeface="宋体"/>
                <a:ea typeface="华文细黑"/>
                <a:cs typeface="Times New Roman"/>
              </a:rPr>
              <a:t>①</a:t>
            </a:r>
            <a:r>
              <a:rPr lang="en-US" altLang="zh-CN" sz="2800" kern="100" dirty="0" smtClean="0">
                <a:latin typeface="Times New Roman"/>
                <a:ea typeface="华文细黑"/>
                <a:cs typeface="Courier New"/>
              </a:rPr>
              <a:t>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a:t>
            </a:r>
            <a:r>
              <a:rPr lang="zh-CN" altLang="zh-CN" sz="2800" kern="100" dirty="0">
                <a:latin typeface="Times New Roman"/>
                <a:ea typeface="华文细黑"/>
                <a:cs typeface="Times New Roman"/>
              </a:rPr>
              <a:t>。眼睛是通过调节睫状肌的收缩或</a:t>
            </a:r>
            <a:r>
              <a:rPr lang="zh-CN" altLang="zh-CN" sz="2800" kern="100" dirty="0" smtClean="0">
                <a:latin typeface="Times New Roman"/>
                <a:ea typeface="华文细黑"/>
                <a:cs typeface="Times New Roman"/>
              </a:rPr>
              <a:t>舒张来改变晶状体的曲度的，视力正常的人能通过调节</a:t>
            </a:r>
            <a:r>
              <a:rPr lang="zh-CN" altLang="zh-CN" sz="2800" kern="100" dirty="0">
                <a:latin typeface="Times New Roman"/>
                <a:ea typeface="华文细黑"/>
                <a:cs typeface="Times New Roman"/>
              </a:rPr>
              <a:t>晶状体的曲度来看清远近不同的物体。如果在黑暗中长时间近距离看手机，睫状肌会一直处于紧张状态，使晶状体过度屈曲，进而</a:t>
            </a:r>
            <a:r>
              <a:rPr lang="en-US" altLang="zh-CN" sz="2800" kern="100" dirty="0">
                <a:latin typeface="宋体"/>
                <a:ea typeface="华文细黑"/>
                <a:cs typeface="Times New Roman"/>
              </a:rPr>
              <a:t>②</a:t>
            </a:r>
            <a:r>
              <a:rPr lang="en-US" altLang="zh-CN" sz="2800" kern="100" dirty="0" smtClean="0">
                <a:latin typeface="Times New Roman"/>
                <a:ea typeface="华文细黑"/>
                <a:cs typeface="Courier New"/>
              </a:rPr>
              <a:t>______________</a:t>
            </a:r>
            <a:r>
              <a:rPr lang="zh-CN" altLang="zh-CN" sz="2800" kern="100" dirty="0">
                <a:latin typeface="Times New Roman"/>
                <a:ea typeface="华文细黑"/>
                <a:cs typeface="Times New Roman"/>
              </a:rPr>
              <a:t>。不仅如此，黑暗中过于专注地盯着太亮的屏幕，会使眨眼频率显著减少；而眨眼的作用主要是使眼角膜湿润，</a:t>
            </a:r>
            <a:r>
              <a:rPr lang="en-US" altLang="zh-CN" sz="2800" kern="100" dirty="0">
                <a:latin typeface="宋体"/>
                <a:ea typeface="华文细黑"/>
                <a:cs typeface="Times New Roman"/>
              </a:rPr>
              <a:t>③</a:t>
            </a:r>
            <a:r>
              <a:rPr lang="en-US" altLang="zh-CN" sz="2800" kern="100" dirty="0" smtClean="0">
                <a:latin typeface="Times New Roman"/>
                <a:ea typeface="华文细黑"/>
                <a:cs typeface="Courier New"/>
              </a:rPr>
              <a:t>___________________________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a:t>
            </a:r>
            <a:r>
              <a:rPr lang="zh-CN" altLang="zh-CN" sz="2800" kern="100" dirty="0">
                <a:latin typeface="Times New Roman"/>
                <a:ea typeface="华文细黑"/>
                <a:cs typeface="Times New Roman"/>
              </a:rPr>
              <a:t>，久而久之，容易引发干眼。</a:t>
            </a:r>
            <a:endParaRPr lang="zh-CN" altLang="zh-CN" sz="1050" kern="100" dirty="0">
              <a:effectLst/>
              <a:latin typeface="宋体"/>
              <a:cs typeface="Courier New"/>
            </a:endParaRPr>
          </a:p>
        </p:txBody>
      </p:sp>
      <p:sp>
        <p:nvSpPr>
          <p:cNvPr id="9" name="矩形 8"/>
          <p:cNvSpPr/>
          <p:nvPr/>
        </p:nvSpPr>
        <p:spPr>
          <a:xfrm>
            <a:off x="1452786" y="1989634"/>
            <a:ext cx="4240116"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solidFill>
                  <a:srgbClr val="C00000"/>
                </a:solidFill>
                <a:latin typeface="Times New Roman"/>
                <a:ea typeface="华文细黑"/>
                <a:cs typeface="Times New Roman"/>
              </a:rPr>
              <a:t>这种</a:t>
            </a:r>
            <a:r>
              <a:rPr lang="zh-CN" altLang="zh-CN" sz="2800" kern="100" dirty="0">
                <a:solidFill>
                  <a:srgbClr val="C00000"/>
                </a:solidFill>
                <a:latin typeface="Times New Roman"/>
                <a:ea typeface="华文细黑"/>
                <a:cs typeface="Times New Roman"/>
              </a:rPr>
              <a:t>行为对眼睛没有损害　</a:t>
            </a:r>
          </a:p>
        </p:txBody>
      </p:sp>
      <p:sp>
        <p:nvSpPr>
          <p:cNvPr id="3" name="矩形 2"/>
          <p:cNvSpPr/>
          <p:nvPr/>
        </p:nvSpPr>
        <p:spPr>
          <a:xfrm>
            <a:off x="7068472" y="4077866"/>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导致视力下降</a:t>
            </a:r>
            <a:endParaRPr lang="zh-CN" altLang="en-US" dirty="0"/>
          </a:p>
        </p:txBody>
      </p:sp>
      <p:sp>
        <p:nvSpPr>
          <p:cNvPr id="5" name="矩形 4"/>
          <p:cNvSpPr/>
          <p:nvPr/>
        </p:nvSpPr>
        <p:spPr>
          <a:xfrm>
            <a:off x="5072693" y="5314702"/>
            <a:ext cx="509306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眨眼次数减少</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会使眼角膜干涩</a:t>
            </a:r>
            <a:r>
              <a:rPr lang="en-US" altLang="zh-CN" sz="2800" kern="100" dirty="0">
                <a:solidFill>
                  <a:srgbClr val="C00000"/>
                </a:solidFill>
                <a:latin typeface="Times New Roman"/>
                <a:ea typeface="华文细黑"/>
                <a:cs typeface="Courier New"/>
              </a:rPr>
              <a:t>)</a:t>
            </a:r>
            <a:endParaRPr lang="zh-CN" altLang="en-US" dirty="0"/>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TextBox 1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6" name="Rectangle 21">
            <a:hlinkClick r:id="rId4"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7" name="Rectangle 21">
            <a:hlinkClick r:id="rId5"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8" name="Rectangle 21">
            <a:hlinkClick r:id="rId6"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9" name="Rectangle 21">
            <a:hlinkClick r:id="rId7" action="ppaction://hlinksldjump"/>
          </p:cNvPr>
          <p:cNvSpPr>
            <a:spLocks noChangeArrowheads="1"/>
          </p:cNvSpPr>
          <p:nvPr/>
        </p:nvSpPr>
        <p:spPr bwMode="auto">
          <a:xfrm>
            <a:off x="5555190"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Tree>
    <p:extLst>
      <p:ext uri="{BB962C8B-B14F-4D97-AF65-F5344CB8AC3E}">
        <p14:creationId xmlns:p14="http://schemas.microsoft.com/office/powerpoint/2010/main" val="30717673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3"/>
                                        </p:tgtEl>
                                      </p:cBhvr>
                                    </p:animEffect>
                                    <p:set>
                                      <p:cBhvr>
                                        <p:cTn id="25" dur="1" fill="hold">
                                          <p:stCondLst>
                                            <p:cond delay="499"/>
                                          </p:stCondLst>
                                        </p:cTn>
                                        <p:tgtEl>
                                          <p:spTgt spid="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9" grpId="0"/>
      <p:bldP spid="9" grpId="1"/>
      <p:bldP spid="3" grpId="0"/>
      <p:bldP spid="3" grpId="1"/>
      <p:bldP spid="5" grpId="0"/>
      <p:bldP spid="5"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7179</TotalTime>
  <Words>1911</Words>
  <Application>Microsoft Office PowerPoint</Application>
  <PresentationFormat>自定义</PresentationFormat>
  <Paragraphs>156</Paragraphs>
  <Slides>23</Slides>
  <Notes>9</Notes>
  <HiddenSlides>5</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861</cp:revision>
  <dcterms:modified xsi:type="dcterms:W3CDTF">2017-10-28T00:48:22Z</dcterms:modified>
</cp:coreProperties>
</file>