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408" r:id="rId4"/>
    <p:sldId id="384" r:id="rId6"/>
    <p:sldId id="440" r:id="rId7"/>
    <p:sldId id="525" r:id="rId8"/>
    <p:sldId id="434" r:id="rId9"/>
    <p:sldId id="340" r:id="rId10"/>
    <p:sldId id="341" r:id="rId11"/>
    <p:sldId id="527" r:id="rId12"/>
    <p:sldId id="528" r:id="rId13"/>
    <p:sldId id="529" r:id="rId14"/>
    <p:sldId id="530" r:id="rId15"/>
    <p:sldId id="531" r:id="rId16"/>
    <p:sldId id="550" r:id="rId17"/>
    <p:sldId id="551" r:id="rId18"/>
    <p:sldId id="563" r:id="rId19"/>
    <p:sldId id="369" r:id="rId20"/>
    <p:sldId id="380" r:id="rId21"/>
    <p:sldId id="378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22" y="-102"/>
      </p:cViewPr>
      <p:guideLst>
        <p:guide orient="horz" pos="216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22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099" name="组合 15"/>
          <p:cNvGrpSpPr/>
          <p:nvPr/>
        </p:nvGrpSpPr>
        <p:grpSpPr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2" name="任意多边形 1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auto"/>
            <a:r>
              <a:rPr kumimoji="0" lang="zh-CN" altLang="en-US" strike="noStrike" noProof="1" smtClean="0"/>
              <a:t>单击此处编辑母版副标题样式</a:t>
            </a:r>
            <a:endParaRPr kumimoji="0" lang="en-US" strike="noStrike" noProof="1"/>
          </a:p>
        </p:txBody>
      </p:sp>
      <p:sp>
        <p:nvSpPr>
          <p:cNvPr id="23" name="日期占位符 2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B934A3-667D-4F11-A9E1-BC2068929B23}" type="datetime3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页脚占位符 18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accent1">
                  <a:tint val="2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灯片编号占位符 2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fontAlgn="base"/>
            <a:fld id="{9A0DB2DC-4C9A-4742-B13C-FB6460FD3503}" type="slidenum">
              <a:rPr lang="zh-CN" altLang="en-US" strike="noStrike" noProof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9459" name="组合 15"/>
          <p:cNvGrpSpPr/>
          <p:nvPr/>
        </p:nvGrpSpPr>
        <p:grpSpPr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2" name="任意多边形 1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auto"/>
            <a:r>
              <a:rPr kumimoji="0" lang="zh-CN" altLang="en-US" strike="noStrike" noProof="1" smtClean="0"/>
              <a:t>单击此处编辑母版副标题样式</a:t>
            </a:r>
            <a:endParaRPr kumimoji="0" lang="en-US" strike="noStrike" noProof="1"/>
          </a:p>
        </p:txBody>
      </p:sp>
      <p:sp>
        <p:nvSpPr>
          <p:cNvPr id="23" name="日期占位符 2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B934A3-667D-4F11-A9E1-BC2068929B23}" type="datetime3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页脚占位符 18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accent1">
                  <a:tint val="2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灯片编号占位符 2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fontAlgn="base"/>
            <a:fld id="{9A0DB2DC-4C9A-4742-B13C-FB6460FD3503}" type="slidenum">
              <a:rPr lang="zh-CN" altLang="en-US" strike="noStrike" noProof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燕尾形 10"/>
          <p:cNvSpPr/>
          <p:nvPr/>
        </p:nvSpPr>
        <p:spPr>
          <a:xfrm>
            <a:off x="3636963" y="3005138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fontAlgn="auto" latinLnBrk="0" hangingPunct="1"/>
            <a:r>
              <a:rPr kumimoji="0" lang="zh-CN" altLang="en-US" strike="noStrike" noProof="1" smtClean="0"/>
              <a:t>单击此处编辑母版文本样式</a:t>
            </a:r>
            <a:endParaRPr kumimoji="0" lang="zh-CN" altLang="en-US" strike="noStrike" noProof="1" smtClean="0"/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965855-661C-4E9D-9307-FA432A2E5C1A}" type="datetime3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67EE4B-84D4-4DD5-AD86-57890943FD92}" type="datetime3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fontAlgn="auto" latinLnBrk="0" hangingPunct="1"/>
            <a:r>
              <a:rPr kumimoji="0" lang="zh-CN" altLang="en-US" strike="noStrike" noProof="1" smtClean="0"/>
              <a:t>单击此处编辑母版文本样式</a:t>
            </a:r>
            <a:endParaRPr kumimoji="0" lang="zh-CN" altLang="en-US" strike="noStrike" noProof="1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fontAlgn="auto" latinLnBrk="0" hangingPunct="1"/>
            <a:r>
              <a:rPr kumimoji="0" lang="zh-CN" altLang="en-US" strike="noStrike" noProof="1" smtClean="0"/>
              <a:t>单击此处编辑母版文本样式</a:t>
            </a:r>
            <a:endParaRPr kumimoji="0" lang="zh-CN" altLang="en-US" strike="noStrike" noProof="1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11" name="日期占位符 6"/>
          <p:cNvSpPr>
            <a:spLocks noGrp="1"/>
          </p:cNvSpPr>
          <p:nvPr>
            <p:ph type="dt" sz="half" idx="1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FA2D20-4409-41C7-9FC1-940FC9C7C614}" type="datetime3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751A30-0766-4CF7-B74D-9AB6AFC2B53A}" type="datetime3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3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fontAlgn="auto" latinLnBrk="0" hangingPunct="1"/>
            <a:r>
              <a:rPr kumimoji="0" lang="zh-CN" altLang="en-US" strike="noStrike" noProof="1" smtClean="0"/>
              <a:t>单击此处编辑母版文本样式</a:t>
            </a:r>
            <a:endParaRPr kumimoji="0"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7A2FD97-5A7E-41E9-A943-66F2CED61852}" type="datetime3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直角三角形 16"/>
          <p:cNvSpPr/>
          <p:nvPr/>
        </p:nvSpPr>
        <p:spPr bwMode="auto">
          <a:xfrm>
            <a:off x="-6042" y="5791253"/>
            <a:ext cx="3402287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燕尾形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fontAlgn="auto" latinLnBrk="0" hangingPunct="1"/>
            <a:r>
              <a:rPr kumimoji="0" lang="zh-CN" altLang="en-US" strike="noStrike" noProof="1" smtClean="0"/>
              <a:t>单击此处编辑母版文本样式</a:t>
            </a:r>
            <a:endParaRPr kumimoji="0" lang="zh-CN" altLang="en-US" strike="noStrike" noProof="1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 vert="horz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23" name="日期占位符 4"/>
          <p:cNvSpPr>
            <a:spLocks noGrp="1"/>
          </p:cNvSpPr>
          <p:nvPr>
            <p:ph type="dt" sz="half" idx="1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FCE89CB-09D2-4E23-954A-0F4C500C850F}" type="datetime3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页脚占位符 5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燕尾形 10"/>
          <p:cNvSpPr/>
          <p:nvPr/>
        </p:nvSpPr>
        <p:spPr>
          <a:xfrm>
            <a:off x="3636963" y="3005138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fontAlgn="auto" latinLnBrk="0" hangingPunct="1"/>
            <a:r>
              <a:rPr kumimoji="0" lang="zh-CN" altLang="en-US" strike="noStrike" noProof="1" smtClean="0"/>
              <a:t>单击此处编辑母版文本样式</a:t>
            </a:r>
            <a:endParaRPr kumimoji="0" lang="zh-CN" altLang="en-US" strike="noStrike" noProof="1" smtClean="0"/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965855-661C-4E9D-9307-FA432A2E5C1A}" type="datetime3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67EE4B-84D4-4DD5-AD86-57890943FD92}" type="datetime3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fontAlgn="auto" latinLnBrk="0" hangingPunct="1"/>
            <a:r>
              <a:rPr kumimoji="0" lang="zh-CN" altLang="en-US" strike="noStrike" noProof="1" smtClean="0"/>
              <a:t>单击此处编辑母版文本样式</a:t>
            </a:r>
            <a:endParaRPr kumimoji="0" lang="zh-CN" altLang="en-US" strike="noStrike" noProof="1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fontAlgn="auto" latinLnBrk="0" hangingPunct="1"/>
            <a:r>
              <a:rPr kumimoji="0" lang="zh-CN" altLang="en-US" strike="noStrike" noProof="1" smtClean="0"/>
              <a:t>单击此处编辑母版文本样式</a:t>
            </a:r>
            <a:endParaRPr kumimoji="0" lang="zh-CN" altLang="en-US" strike="noStrike" noProof="1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11" name="日期占位符 6"/>
          <p:cNvSpPr>
            <a:spLocks noGrp="1"/>
          </p:cNvSpPr>
          <p:nvPr>
            <p:ph type="dt" sz="half" idx="1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FA2D20-4409-41C7-9FC1-940FC9C7C614}" type="datetime3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751A30-0766-4CF7-B74D-9AB6AFC2B53A}" type="datetime3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3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fontAlgn="auto" latinLnBrk="0" hangingPunct="1"/>
            <a:r>
              <a:rPr kumimoji="0" lang="zh-CN" altLang="en-US" strike="noStrike" noProof="1" smtClean="0"/>
              <a:t>单击此处编辑母版文本样式</a:t>
            </a:r>
            <a:endParaRPr kumimoji="0"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fontAlgn="auto" latinLnBrk="0" hangingPunct="1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eaLnBrk="1" fontAlgn="auto" latinLnBrk="0" hangingPunct="1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eaLnBrk="1" fontAlgn="auto" latinLnBrk="0" hangingPunct="1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eaLnBrk="1" fontAlgn="auto" latinLnBrk="0" hangingPunct="1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eaLnBrk="1" fontAlgn="auto" latinLnBrk="0" hangingPunct="1"/>
            <a:r>
              <a:rPr lang="zh-CN" altLang="en-US" strike="noStrike" noProof="1" smtClean="0"/>
              <a:t>第五级</a:t>
            </a:r>
            <a:endParaRPr kumimoji="0" lang="en-US" strike="noStrike" noProof="1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7A2FD97-5A7E-41E9-A943-66F2CED61852}" type="datetime3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直角三角形 16"/>
          <p:cNvSpPr/>
          <p:nvPr/>
        </p:nvSpPr>
        <p:spPr bwMode="auto">
          <a:xfrm>
            <a:off x="-6042" y="5791253"/>
            <a:ext cx="3402287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燕尾形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fontAlgn="auto" latinLnBrk="0" hangingPunct="1"/>
            <a:r>
              <a:rPr kumimoji="0" lang="zh-CN" altLang="en-US" strike="noStrike" noProof="1" smtClean="0"/>
              <a:t>单击此处编辑母版文本样式</a:t>
            </a:r>
            <a:endParaRPr kumimoji="0" lang="zh-CN" altLang="en-US" strike="noStrike" noProof="1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 vert="horz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23" name="日期占位符 4"/>
          <p:cNvSpPr>
            <a:spLocks noGrp="1"/>
          </p:cNvSpPr>
          <p:nvPr>
            <p:ph type="dt" sz="half" idx="1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FCE89CB-09D2-4E23-954A-0F4C500C850F}" type="datetime3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页脚占位符 5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p>
            <a:pPr algn="r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" name="任意多边形 12"/>
          <p:cNvSpPr/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287" cy="1080868"/>
          </a:xfrm>
          <a:prstGeom prst="rtTriangle">
            <a:avLst/>
          </a:prstGeom>
          <a:blipFill>
            <a:blip r:embed="rId1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1031" name="文本占位符 29"/>
          <p:cNvSpPr>
            <a:spLocks noGrp="1"/>
          </p:cNvSpPr>
          <p:nvPr>
            <p:ph type="body"/>
          </p:nvPr>
        </p:nvSpPr>
        <p:spPr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255905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7965"/>
            <a:r>
              <a:rPr lang="zh-CN" altLang="en-US" dirty="0"/>
              <a:t>第二级</a:t>
            </a:r>
            <a:endParaRPr lang="zh-CN" altLang="en-US" dirty="0"/>
          </a:p>
          <a:p>
            <a:pPr lvl="2" indent="-227965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0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" name="任意多边形 12"/>
          <p:cNvSpPr/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287" cy="1080868"/>
          </a:xfrm>
          <a:prstGeom prst="rtTriangle">
            <a:avLst/>
          </a:prstGeom>
          <a:blipFill>
            <a:blip r:embed="rId1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/>
            <a:r>
              <a:rPr kumimoji="0" lang="zh-CN" altLang="en-US" strike="noStrike" noProof="1" smtClean="0"/>
              <a:t>单击此处编辑母版标题样式</a:t>
            </a:r>
            <a:endParaRPr kumimoji="0" lang="en-US" strike="noStrike" noProof="1"/>
          </a:p>
        </p:txBody>
      </p:sp>
      <p:sp>
        <p:nvSpPr>
          <p:cNvPr id="3079" name="文本占位符 29"/>
          <p:cNvSpPr>
            <a:spLocks noGrp="1"/>
          </p:cNvSpPr>
          <p:nvPr>
            <p:ph type="body"/>
          </p:nvPr>
        </p:nvSpPr>
        <p:spPr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255905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7965"/>
            <a:r>
              <a:rPr lang="zh-CN" altLang="en-US" dirty="0"/>
              <a:t>第二级</a:t>
            </a:r>
            <a:endParaRPr lang="zh-CN" altLang="en-US" dirty="0"/>
          </a:p>
          <a:p>
            <a:pPr lvl="2" indent="-227965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8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3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0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353543" y="1872008"/>
            <a:ext cx="4493419" cy="78359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45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12 </a:t>
            </a:r>
            <a:r>
              <a:rPr lang="zh-CN" altLang="en-US" sz="45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纪念白求恩</a:t>
            </a:r>
            <a:endParaRPr sz="45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02225" y="2564765"/>
            <a:ext cx="1473835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毛泽东</a:t>
            </a:r>
            <a:endParaRPr lang="zh-CN" altLang="en-US"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pic>
        <p:nvPicPr>
          <p:cNvPr id="30" name="Picture 4" descr="油画：白求恩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3441065"/>
            <a:ext cx="4592320" cy="2456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 descr="照片：白求恩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3441065"/>
            <a:ext cx="2936240" cy="2390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395288" y="2123441"/>
            <a:ext cx="1649412" cy="3875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第一层：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第二层：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第三层：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endParaRPr lang="zh-CN" altLang="en-US" sz="1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第四层：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395605" y="548323"/>
            <a:ext cx="12553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第二段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1043940" y="1058863"/>
            <a:ext cx="483044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①②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｜③④⑤⑥⑦｜⑧⑨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+mn-ea"/>
              </a:rPr>
              <a:t>｜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⑩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1113790" y="1581150"/>
            <a:ext cx="469011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71" name="Rectangle 7"/>
          <p:cNvSpPr>
            <a:spLocks noChangeArrowheads="1"/>
          </p:cNvSpPr>
          <p:nvPr/>
        </p:nvSpPr>
        <p:spPr bwMode="auto">
          <a:xfrm>
            <a:off x="1764030" y="2204720"/>
            <a:ext cx="634174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总括白求恩毫不利己专门利人的精神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并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号召共产党员学习他。</a:t>
            </a:r>
            <a:endParaRPr lang="zh-CN" altLang="en-US" sz="28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72" name="Rectangle 8"/>
          <p:cNvSpPr>
            <a:spLocks noChangeArrowheads="1"/>
          </p:cNvSpPr>
          <p:nvPr/>
        </p:nvSpPr>
        <p:spPr bwMode="auto">
          <a:xfrm>
            <a:off x="1764030" y="3140710"/>
            <a:ext cx="619823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写出了不少共产党员身上存在的问题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反面证明了白求恩精神的可贵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800" b="1" dirty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8073" name="Rectangle 9"/>
          <p:cNvSpPr>
            <a:spLocks noChangeArrowheads="1"/>
          </p:cNvSpPr>
          <p:nvPr/>
        </p:nvSpPr>
        <p:spPr bwMode="auto">
          <a:xfrm>
            <a:off x="1802130" y="4093845"/>
            <a:ext cx="655383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通过他人对白求恩的评价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侧面介绍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+mn-ea"/>
                <a:sym typeface="+mn-ea"/>
              </a:rPr>
              <a:t>补充正面介绍的不足</a:t>
            </a:r>
            <a:r>
              <a:rPr lang="zh-CN" altLang="zh-CN" sz="2800" b="1" dirty="0">
                <a:solidFill>
                  <a:srgbClr val="2A10E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+mn-ea"/>
                <a:sym typeface="+mn-ea"/>
              </a:rPr>
              <a:t>增强事实的可信度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,侧面表现了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白求恩精神的高尚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74" name="AutoShape 10"/>
          <p:cNvSpPr/>
          <p:nvPr/>
        </p:nvSpPr>
        <p:spPr bwMode="auto">
          <a:xfrm rot="-5354396">
            <a:off x="2854960" y="846455"/>
            <a:ext cx="76200" cy="1393825"/>
          </a:xfrm>
          <a:prstGeom prst="leftBrace">
            <a:avLst>
              <a:gd name="adj1" fmla="val 57922"/>
              <a:gd name="adj2" fmla="val 47324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88075" name="AutoShape 11"/>
          <p:cNvSpPr/>
          <p:nvPr/>
        </p:nvSpPr>
        <p:spPr bwMode="auto">
          <a:xfrm rot="-5381611">
            <a:off x="4655185" y="1261745"/>
            <a:ext cx="120650" cy="572770"/>
          </a:xfrm>
          <a:prstGeom prst="leftBrace">
            <a:avLst>
              <a:gd name="adj1" fmla="val 41597"/>
              <a:gd name="adj2" fmla="val 50000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1802130" y="5445125"/>
            <a:ext cx="619823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提出中心论点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说明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共产党员应该学习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白求恩同志的可贵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精神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800" b="1" dirty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9" grpId="0"/>
      <p:bldP spid="88070" grpId="0"/>
      <p:bldP spid="88071" grpId="0"/>
      <p:bldP spid="88072" grpId="0"/>
      <p:bldP spid="88073" grpId="0"/>
      <p:bldP spid="88074" grpId="0" bldLvl="0" animBg="1"/>
      <p:bldP spid="88075" grpId="0" bldLvl="0" animBg="1"/>
      <p:bldP spid="3584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603250" y="1143239"/>
            <a:ext cx="807085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00000"/>
              </a:lnSpc>
              <a:defRPr/>
            </a:pPr>
            <a:r>
              <a:rPr lang="en-US" altLang="zh-CN" sz="2700" dirty="0">
                <a:latin typeface="Verdana" panose="020B0604030504040204" pitchFamily="34" charset="0"/>
                <a:ea typeface="楷体_GB2312" pitchFamily="49" charset="-122"/>
              </a:rPr>
              <a:t>     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“白求恩同志是个医生</a:t>
            </a:r>
            <a:r>
              <a:rPr lang="en-US" altLang="zh-CN" sz="2800" b="1" dirty="0">
                <a:uFillTx/>
                <a:latin typeface="宋体" panose="02010600030101010101" pitchFamily="2" charset="-122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他的医术是很高明的”是记叙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余是议论。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603251" y="621030"/>
            <a:ext cx="12553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第三段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609759" y="2060972"/>
            <a:ext cx="80772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defRPr/>
            </a:pPr>
            <a:r>
              <a:rPr lang="en-US" altLang="zh-CN" sz="2700" dirty="0">
                <a:latin typeface="Verdana" panose="020B0604030504040204" pitchFamily="34" charset="0"/>
                <a:ea typeface="楷体_GB2312" pitchFamily="49" charset="-122"/>
              </a:rPr>
              <a:t>    </a:t>
            </a:r>
            <a:r>
              <a:rPr lang="en-US" altLang="zh-CN" sz="2700" dirty="0" smtClean="0">
                <a:latin typeface="Verdana" panose="020B0604030504040204" pitchFamily="34" charset="0"/>
                <a:ea typeface="楷体_GB2312" pitchFamily="49" charset="-122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叙后议。先简叙白求恩对技术的钻研和医术高明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由此及彼联系两种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“一班人”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给以批评教育。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540067" y="3357245"/>
            <a:ext cx="12553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第四段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1858645" y="4801235"/>
            <a:ext cx="42506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记叙自己与白求恩的交往；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1691323" y="3789045"/>
            <a:ext cx="34004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①②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③④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+mn-ea"/>
              </a:rPr>
              <a:t>｜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⑤⑥⑦⑧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2117725" y="4400550"/>
            <a:ext cx="27914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74" name="AutoShape 10"/>
          <p:cNvSpPr/>
          <p:nvPr/>
        </p:nvSpPr>
        <p:spPr bwMode="auto">
          <a:xfrm rot="-5354396">
            <a:off x="2558415" y="3579495"/>
            <a:ext cx="76200" cy="1376680"/>
          </a:xfrm>
          <a:prstGeom prst="leftBrace">
            <a:avLst>
              <a:gd name="adj1" fmla="val 57922"/>
              <a:gd name="adj2" fmla="val 47324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p>
            <a:pPr eaLnBrk="0" hangingPunct="0"/>
            <a:endParaRPr lang="zh-CN" altLang="en-US" sz="100"/>
          </a:p>
        </p:txBody>
      </p:sp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468154" y="4801236"/>
            <a:ext cx="1649412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第一层：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第二层：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979930" y="5427345"/>
            <a:ext cx="45237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阐述学习白求恩精神的意义。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AutoShape 10"/>
          <p:cNvSpPr/>
          <p:nvPr/>
        </p:nvSpPr>
        <p:spPr bwMode="auto">
          <a:xfrm rot="-5354396">
            <a:off x="4286885" y="3575050"/>
            <a:ext cx="76200" cy="1376680"/>
          </a:xfrm>
          <a:prstGeom prst="leftBrace">
            <a:avLst>
              <a:gd name="adj1" fmla="val 57922"/>
              <a:gd name="adj2" fmla="val 47324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p>
            <a:pPr eaLnBrk="0" hangingPunct="0"/>
            <a:endParaRPr lang="zh-CN" altLang="en-US" sz="1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2" grpId="0"/>
      <p:bldP spid="90116" grpId="0"/>
      <p:bldP spid="88069" grpId="0"/>
      <p:bldP spid="88070" grpId="0"/>
      <p:bldP spid="88074" grpId="0" bldLvl="0" animBg="1"/>
      <p:bldP spid="88066" grpId="0"/>
      <p:bldP spid="2" grpId="0"/>
      <p:bldP spid="36867" grpId="0"/>
      <p:bldP spid="37891" grpId="0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3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47113" y="6408738"/>
            <a:ext cx="366712" cy="365125"/>
          </a:xfrm>
          <a:noFill/>
          <a:ln>
            <a:noFill/>
          </a:ln>
        </p:spPr>
        <p:txBody>
          <a:bodyPr anchor="b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en-US" altLang="zh-CN" sz="1000" dirty="0">
                <a:latin typeface="Times New Roman" panose="02020603050405020304" pitchFamily="18" charset="0"/>
              </a:rPr>
            </a:fld>
            <a:endParaRPr lang="en-US" altLang="zh-CN" sz="1000" dirty="0">
              <a:latin typeface="Times New Roman" panose="02020603050405020304" pitchFamily="18" charset="0"/>
            </a:endParaRPr>
          </a:p>
        </p:txBody>
      </p:sp>
      <p:sp>
        <p:nvSpPr>
          <p:cNvPr id="32774" name="矩形 32773"/>
          <p:cNvSpPr/>
          <p:nvPr/>
        </p:nvSpPr>
        <p:spPr>
          <a:xfrm>
            <a:off x="539750" y="1628775"/>
            <a:ext cx="7962900" cy="33534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本文的写作思路是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先叙述再议论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最后赞颂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先叙述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白求恩支援中国抗战的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事迹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再论述他</a:t>
            </a:r>
            <a:r>
              <a:rPr lang="zh-CN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国际主义、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毫不利己专门利人、对技术精益求精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的精神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处处结合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正反两面展开论述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最后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表达痛惜之情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号召大家学习白求恩精神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这样按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的写作思路能让文章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条理更清晰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逻辑更严谨。</a:t>
            </a:r>
            <a:endParaRPr lang="zh-CN" altLang="en-US" sz="3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51685" y="5228590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+mn-ea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1" name="Rectangle 2"/>
          <p:cNvSpPr/>
          <p:nvPr/>
        </p:nvSpPr>
        <p:spPr>
          <a:xfrm>
            <a:off x="685800" y="228600"/>
            <a:ext cx="60198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三、精读探究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842" name="灯片编号占位符 38"/>
          <p:cNvSpPr>
            <a:spLocks noGrp="1"/>
          </p:cNvSpPr>
          <p:nvPr>
            <p:ph type="sldNum" sz="quarter" idx="11"/>
          </p:nvPr>
        </p:nvSpPr>
        <p:spPr>
          <a:xfrm>
            <a:off x="8647113" y="6408738"/>
            <a:ext cx="366712" cy="365125"/>
          </a:xfrm>
          <a:noFill/>
          <a:ln>
            <a:noFill/>
          </a:ln>
        </p:spPr>
        <p:txBody>
          <a:bodyPr anchor="b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en-US" altLang="zh-CN" sz="1000" dirty="0">
                <a:latin typeface="Times New Roman" panose="02020603050405020304" pitchFamily="18" charset="0"/>
              </a:rPr>
            </a:fld>
            <a:endParaRPr lang="en-US" altLang="zh-CN" sz="10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27733" name="表格 27732"/>
          <p:cNvGraphicFramePr/>
          <p:nvPr>
            <p:custDataLst>
              <p:tags r:id="rId1"/>
            </p:custDataLst>
          </p:nvPr>
        </p:nvGraphicFramePr>
        <p:xfrm>
          <a:off x="0" y="2205355"/>
          <a:ext cx="8995410" cy="3895725"/>
        </p:xfrm>
        <a:graphic>
          <a:graphicData uri="http://schemas.openxmlformats.org/drawingml/2006/table">
            <a:tbl>
              <a:tblPr/>
              <a:tblGrid>
                <a:gridCol w="1262380"/>
                <a:gridCol w="1849755"/>
                <a:gridCol w="1798320"/>
                <a:gridCol w="2293620"/>
                <a:gridCol w="1791335"/>
              </a:tblGrid>
              <a:tr h="832485"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 algn="ctr">
                        <a:buNone/>
                      </a:pPr>
                      <a:r>
                        <a:rPr lang="zh-CN" altLang="en-US" sz="2800" dirty="0"/>
                        <a:t>对工作的态度</a:t>
                      </a: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 algn="ctr">
                        <a:buNone/>
                      </a:pPr>
                      <a:r>
                        <a:rPr lang="zh-CN" altLang="en-US" sz="2800" dirty="0"/>
                        <a:t>对同志人民的态度</a:t>
                      </a: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 algn="ctr">
                        <a:buNone/>
                      </a:pPr>
                      <a:r>
                        <a:rPr lang="zh-CN" altLang="en-US" sz="2800" dirty="0"/>
                        <a:t>对工作的</a:t>
                      </a:r>
                      <a:endParaRPr lang="zh-CN" altLang="en-US" sz="2800" dirty="0"/>
                    </a:p>
                    <a:p>
                      <a:pPr marL="109855" lvl="0" indent="-109855" algn="ctr">
                        <a:buNone/>
                      </a:pPr>
                      <a:r>
                        <a:rPr lang="zh-CN" altLang="en-US" sz="2800" dirty="0"/>
                        <a:t>要求</a:t>
                      </a: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 algn="ctr">
                        <a:buNone/>
                      </a:pPr>
                      <a:r>
                        <a:rPr lang="zh-CN" altLang="en-US" sz="2800" dirty="0"/>
                        <a:t>词的感情色彩</a:t>
                      </a: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8860"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r>
                        <a:rPr lang="zh-CN" altLang="en-US" sz="2800" dirty="0"/>
                        <a:t>白求恩</a:t>
                      </a:r>
                      <a:endParaRPr lang="zh-CN" altLang="en-US" sz="2800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11985"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sz="2800" dirty="0"/>
                    </a:p>
                    <a:p>
                      <a:pPr marL="109855" lvl="0" indent="-109855">
                        <a:buNone/>
                      </a:pPr>
                      <a:r>
                        <a:rPr lang="zh-CN" altLang="en-US" sz="2800" dirty="0"/>
                        <a:t>不少人</a:t>
                      </a:r>
                      <a:endParaRPr lang="zh-CN" altLang="en-US" sz="2800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714" name="Rectangle 28"/>
          <p:cNvSpPr/>
          <p:nvPr/>
        </p:nvSpPr>
        <p:spPr>
          <a:xfrm>
            <a:off x="1259205" y="3209290"/>
            <a:ext cx="17183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极端负责任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27715" name="Rectangle 32"/>
          <p:cNvSpPr/>
          <p:nvPr/>
        </p:nvSpPr>
        <p:spPr>
          <a:xfrm>
            <a:off x="3059430" y="3209290"/>
            <a:ext cx="17773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极端热忱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满腔热忱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22561" name="Rectangle 33"/>
          <p:cNvSpPr/>
          <p:nvPr/>
        </p:nvSpPr>
        <p:spPr>
          <a:xfrm>
            <a:off x="4918710" y="3140710"/>
            <a:ext cx="22764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对技术精益求精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27720" name="Rectangle 27"/>
          <p:cNvSpPr/>
          <p:nvPr/>
        </p:nvSpPr>
        <p:spPr>
          <a:xfrm>
            <a:off x="1259205" y="4220845"/>
            <a:ext cx="1878330" cy="1960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27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不负责任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7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拈轻怕重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7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喜欢自吹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生怕人家不知道</a:t>
            </a:r>
            <a:endParaRPr lang="zh-CN" altLang="en-US" sz="27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7721" name="Rectangle 35"/>
          <p:cNvSpPr/>
          <p:nvPr/>
        </p:nvSpPr>
        <p:spPr>
          <a:xfrm>
            <a:off x="3137535" y="4292600"/>
            <a:ext cx="175704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冷冷清清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漠不关心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麻木不仁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722" name="Rectangle 34"/>
          <p:cNvSpPr/>
          <p:nvPr/>
        </p:nvSpPr>
        <p:spPr>
          <a:xfrm>
            <a:off x="4894580" y="4220845"/>
            <a:ext cx="2507615" cy="1768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见异思迁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鄙薄技术工作以为不足道、以为无出路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71" name="矩形 69634"/>
          <p:cNvSpPr/>
          <p:nvPr/>
        </p:nvSpPr>
        <p:spPr>
          <a:xfrm>
            <a:off x="175260" y="933450"/>
            <a:ext cx="83578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课文第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段运用了对比的手法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请默读这两段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勾画出相应词句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并分析运用对比的表达效果。</a:t>
            </a:r>
            <a:endParaRPr lang="zh-CN" altLang="en-US" sz="3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Rectangle 33"/>
          <p:cNvSpPr/>
          <p:nvPr/>
        </p:nvSpPr>
        <p:spPr>
          <a:xfrm>
            <a:off x="7235825" y="3209290"/>
            <a:ext cx="17741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褒义词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3" name="Rectangle 33"/>
          <p:cNvSpPr/>
          <p:nvPr/>
        </p:nvSpPr>
        <p:spPr>
          <a:xfrm>
            <a:off x="7239635" y="4292600"/>
            <a:ext cx="17741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贬义词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33"/>
          <p:cNvSpPr/>
          <p:nvPr/>
        </p:nvSpPr>
        <p:spPr>
          <a:xfrm>
            <a:off x="7242810" y="3702050"/>
            <a:ext cx="1774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大公无私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33"/>
          <p:cNvSpPr/>
          <p:nvPr/>
        </p:nvSpPr>
        <p:spPr>
          <a:xfrm>
            <a:off x="7221220" y="4731385"/>
            <a:ext cx="1774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自私自利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7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14" grpId="0"/>
      <p:bldP spid="27715" grpId="0"/>
      <p:bldP spid="22561" grpId="0"/>
      <p:bldP spid="27720" grpId="0"/>
      <p:bldP spid="27721" grpId="0"/>
      <p:bldP spid="27722" grpId="0"/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灯片编号占位符 6"/>
          <p:cNvSpPr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algn="r"/>
            <a:fld id="{9A0DB2DC-4C9A-4742-B13C-FB6460FD3503}" type="slidenum">
              <a:rPr lang="en-US" altLang="zh-CN" sz="1000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sz="1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395605" y="4868545"/>
            <a:ext cx="829627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运用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对比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既赞扬白求恩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的高贵品质,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更是批评党内不良倾向以此教育全党向白求恩同志学习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突出学习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白求恩精神的必要性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突显作者观点又实现写作目的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605" y="332740"/>
            <a:ext cx="841565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</a:rPr>
              <a:t>A</a:t>
            </a:r>
            <a:r>
              <a:rPr lang="en-US" altLang="zh-CN" sz="2800" b="1"/>
              <a:t>   </a:t>
            </a:r>
            <a:r>
              <a:rPr lang="zh-CN" altLang="en-US" sz="2800" b="1"/>
              <a:t>文章将白求恩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“对工作的极端的负责任”与不少的人“对工作不负责任”作对比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白求恩“对同志对人民的极端的热忱”与不少的人“对同志对人民不是满腔热忱”</a:t>
            </a:r>
            <a:r>
              <a:rPr lang="zh-CN" altLang="en-US" sz="2800" b="1"/>
              <a:t>作对比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既评述了白求恩的高贵品质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又批评了党内的不良倾向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使观点表达更加鲜明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论证更具说服力。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2275" y="2636520"/>
            <a:ext cx="822515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</a:rPr>
              <a:t>B</a:t>
            </a:r>
            <a:r>
              <a:rPr lang="zh-CN" altLang="en-US" sz="2800" b="1"/>
              <a:t> </a:t>
            </a:r>
            <a:r>
              <a:rPr lang="en-US" altLang="zh-CN" sz="2800" b="1"/>
              <a:t>  </a:t>
            </a:r>
            <a:r>
              <a:rPr lang="zh-CN" altLang="en-US" sz="2800" b="1"/>
              <a:t>文章的写作目的在于号召全体共产党员向白求恩同志学习。作者以白求恩极端负责、精益求精的精神品质与不负责任者麻木不仁、见异思迁的不良态度作对比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便于学习者对照检查、自我反思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发觉自身差距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达到本文的写作目的。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71" name="矩形 69634"/>
          <p:cNvSpPr/>
          <p:nvPr/>
        </p:nvSpPr>
        <p:spPr>
          <a:xfrm>
            <a:off x="683895" y="908685"/>
            <a:ext cx="80975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比较下面两个句子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哪一句的表达效果更好？为什么？</a:t>
            </a:r>
            <a:endParaRPr lang="zh-CN" altLang="en-US" sz="3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3895" y="1844675"/>
            <a:ext cx="7668260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ym typeface="+mn-ea"/>
              </a:rPr>
              <a:t>原文</a:t>
            </a:r>
            <a:r>
              <a:rPr lang="zh-CN" altLang="en-US" sz="2800" b="1">
                <a:solidFill>
                  <a:schemeClr val="tx1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从前线回来的人说到白求恩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sym typeface="+mn-ea"/>
              </a:rPr>
              <a:t>没有一个不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佩服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sym typeface="+mn-ea"/>
              </a:rPr>
              <a:t>没有一个不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为他的精神所感动。</a:t>
            </a:r>
            <a:endParaRPr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715645" y="2780665"/>
            <a:ext cx="7604760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800" b="1"/>
              <a:t>改文</a:t>
            </a:r>
            <a:r>
              <a:rPr lang="zh-CN" altLang="en-US" sz="2800" b="1">
                <a:solidFill>
                  <a:schemeClr val="tx1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从前线回来的人说到白求恩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sym typeface="+mn-ea"/>
              </a:rPr>
              <a:t>个个都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佩服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sym typeface="+mn-ea"/>
              </a:rPr>
              <a:t>个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sym typeface="+mn-ea"/>
              </a:rPr>
              <a:t>个都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为他的精神所感动。</a:t>
            </a:r>
            <a:endParaRPr lang="zh-CN" altLang="en-US" sz="2800" b="1"/>
          </a:p>
        </p:txBody>
      </p:sp>
      <p:sp>
        <p:nvSpPr>
          <p:cNvPr id="48131" name="文本框 1"/>
          <p:cNvSpPr txBox="1"/>
          <p:nvPr/>
        </p:nvSpPr>
        <p:spPr>
          <a:xfrm>
            <a:off x="666750" y="3716973"/>
            <a:ext cx="84772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原句更好。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原句用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双重否定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charset="-122"/>
              </a:rPr>
              <a:t>语气更强烈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charset="-122"/>
              </a:rPr>
              <a:t>起不容置疑的肯定效果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charset="-122"/>
              </a:rPr>
              <a:t>强调了白求恩精神之伟大和感人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黑体" panose="02010609060101010101" charset="-122"/>
              </a:rPr>
              <a:t>给人印象更鲜明、更深刻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8129" name="Rectangle 2"/>
          <p:cNvSpPr>
            <a:spLocks noGrp="1"/>
          </p:cNvSpPr>
          <p:nvPr/>
        </p:nvSpPr>
        <p:spPr>
          <a:xfrm>
            <a:off x="323850" y="549275"/>
            <a:ext cx="8229600" cy="765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69634"/>
          <p:cNvSpPr/>
          <p:nvPr/>
        </p:nvSpPr>
        <p:spPr>
          <a:xfrm>
            <a:off x="683895" y="908685"/>
            <a:ext cx="80975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品味文中加点词的表达效果。</a:t>
            </a:r>
            <a:endParaRPr lang="zh-CN" sz="3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84530" y="1412875"/>
            <a:ext cx="8162925" cy="1822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strike="noStrike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3000" b="1" i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</a:rPr>
              <a:t>一个人能力有大小</a:t>
            </a:r>
            <a:r>
              <a:rPr lang="en-US" altLang="zh-CN" sz="3000" b="1" noProof="1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kumimoji="0" lang="zh-CN" altLang="en-US" sz="3000" b="1" i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</a:rPr>
              <a:t>但</a:t>
            </a:r>
            <a:r>
              <a:rPr kumimoji="0" lang="zh-CN" altLang="en-US" sz="3000" b="1" i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  <a:cs typeface="Arial" panose="020B0604020202020204" pitchFamily="34" charset="0"/>
              </a:rPr>
              <a:t>只要有</a:t>
            </a:r>
            <a:r>
              <a:rPr kumimoji="0" lang="zh-CN" altLang="en-US" sz="3000" b="1" i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</a:rPr>
              <a:t>这点精神</a:t>
            </a:r>
            <a:r>
              <a:rPr lang="en-US" altLang="zh-CN" sz="3000" b="1" noProof="1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kumimoji="0" lang="zh-CN" altLang="en-US" sz="3000" b="1" i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</a:rPr>
              <a:t>就是</a:t>
            </a:r>
            <a:r>
              <a:rPr kumimoji="0" lang="zh-CN" altLang="en-US" sz="3000" b="1" i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  <a:cs typeface="Arial" panose="020B0604020202020204" pitchFamily="34" charset="0"/>
              </a:rPr>
              <a:t>一个高尚的人</a:t>
            </a:r>
            <a:r>
              <a:rPr kumimoji="0" lang="zh-CN" altLang="en-US" sz="3000" b="1" i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</a:rPr>
              <a:t>,</a:t>
            </a:r>
            <a:r>
              <a:rPr kumimoji="0" lang="zh-CN" altLang="en-US" sz="3000" b="1" i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  <a:cs typeface="Arial" panose="020B0604020202020204" pitchFamily="34" charset="0"/>
              </a:rPr>
              <a:t>一个纯粹的人</a:t>
            </a:r>
            <a:r>
              <a:rPr lang="en-US" altLang="zh-CN" sz="3000" b="1" noProof="1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kumimoji="0" lang="zh-CN" altLang="en-US" sz="3000" b="1" i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  <a:cs typeface="Arial" panose="020B0604020202020204" pitchFamily="34" charset="0"/>
              </a:rPr>
              <a:t>一个有道德的人</a:t>
            </a:r>
            <a:r>
              <a:rPr lang="en-US" altLang="zh-CN" sz="3000" b="1" noProof="1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 </a:t>
            </a:r>
            <a:r>
              <a:rPr kumimoji="0" lang="zh-CN" altLang="en-US" sz="3000" b="1" i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  <a:cs typeface="Arial" panose="020B0604020202020204" pitchFamily="34" charset="0"/>
              </a:rPr>
              <a:t>一个脱离了低级趣味的人</a:t>
            </a:r>
            <a:r>
              <a:rPr lang="en-US" altLang="zh-CN" sz="3000" b="1" noProof="1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kumimoji="0" lang="zh-CN" altLang="en-US" sz="3000" b="1" i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  <a:cs typeface="Arial" panose="020B0604020202020204" pitchFamily="34" charset="0"/>
              </a:rPr>
              <a:t>一个有益于人民的人</a:t>
            </a:r>
            <a:r>
              <a:rPr kumimoji="0" lang="zh-CN" altLang="en-US" sz="3000" b="1" i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kumimoji="0" lang="zh-CN" altLang="en-US" sz="3000" b="1" i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5" name="矩形 22540"/>
          <p:cNvSpPr/>
          <p:nvPr/>
        </p:nvSpPr>
        <p:spPr>
          <a:xfrm>
            <a:off x="684530" y="2348548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" name="矩形 22540"/>
          <p:cNvSpPr/>
          <p:nvPr/>
        </p:nvSpPr>
        <p:spPr>
          <a:xfrm>
            <a:off x="3131820" y="2348548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" name="矩形 22540"/>
          <p:cNvSpPr/>
          <p:nvPr/>
        </p:nvSpPr>
        <p:spPr>
          <a:xfrm>
            <a:off x="5507990" y="2348548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" name="矩形 22540"/>
          <p:cNvSpPr/>
          <p:nvPr/>
        </p:nvSpPr>
        <p:spPr>
          <a:xfrm>
            <a:off x="684530" y="292449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9" name="矩形 22540"/>
          <p:cNvSpPr/>
          <p:nvPr/>
        </p:nvSpPr>
        <p:spPr>
          <a:xfrm>
            <a:off x="5004435" y="292449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612140" y="3429000"/>
            <a:ext cx="794067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黑体" panose="02010609060101010101" charset="-122"/>
              </a:rPr>
              <a:t>五个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黑体" panose="02010609060101010101" charset="-122"/>
              </a:rPr>
              <a:t>“一个”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组成了排比句式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charset="-122"/>
              </a:rPr>
              <a:t>议论语气流畅、热情洋溢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黑体" panose="02010609060101010101" charset="-122"/>
              </a:rPr>
              <a:t>有力地表达了作者对白求恩的无限赞美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sym typeface="黑体" panose="02010609060101010101" charset="-122"/>
              </a:rPr>
              <a:t>；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sym typeface="黑体" panose="02010609060101010101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黑体" panose="02010609060101010101" charset="-122"/>
              </a:rPr>
              <a:t>五个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黑体" panose="02010609060101010101" charset="-122"/>
              </a:rPr>
              <a:t>“一个”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黑体" panose="02010609060101010101" charset="-122"/>
              </a:rPr>
              <a:t>将白求恩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黑体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黑体" panose="02010609060101010101" charset="-122"/>
              </a:rPr>
              <a:t>大有利于人民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黑体" panose="02010609060101010101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黑体" panose="02010609060101010101" charset="-122"/>
              </a:rPr>
              <a:t>这一精神品质详细地分解为五个方面来论述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charset="-122"/>
              </a:rPr>
              <a:t>使观点更加具体、鲜明</a:t>
            </a:r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更富说服力和感染力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0179" name="矩形 69634"/>
          <p:cNvSpPr/>
          <p:nvPr/>
        </p:nvSpPr>
        <p:spPr>
          <a:xfrm>
            <a:off x="467995" y="3500438"/>
            <a:ext cx="8151813" cy="20612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阐释：这句话是白求恩生前经常说的。既表现出他对待工作极其认真负责的态度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也表现出他为了中国人民的解放事业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不远万里来到中国的国际主义精神。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69634"/>
          <p:cNvSpPr/>
          <p:nvPr/>
        </p:nvSpPr>
        <p:spPr>
          <a:xfrm>
            <a:off x="539750" y="2924493"/>
            <a:ext cx="8151813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碑文：我是来工作的。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4" name="矩形 69634"/>
          <p:cNvSpPr/>
          <p:nvPr/>
        </p:nvSpPr>
        <p:spPr>
          <a:xfrm>
            <a:off x="467995" y="1844675"/>
            <a:ext cx="82346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通过对课文的学习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结合你对白求恩的了解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请你为白求恩的</a:t>
            </a:r>
            <a:r>
              <a:rPr lang="en-US" altLang="en-US" sz="32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墓碑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撰写一句碑文并做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阐释。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3" name="Rectangle 2"/>
          <p:cNvSpPr>
            <a:spLocks noGrp="1"/>
          </p:cNvSpPr>
          <p:nvPr/>
        </p:nvSpPr>
        <p:spPr>
          <a:xfrm>
            <a:off x="179705" y="1078865"/>
            <a:ext cx="8229600" cy="765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3600" b="1" dirty="0">
                <a:latin typeface="Calibri" panose="020F0502020204030204" pitchFamily="34" charset="0"/>
                <a:ea typeface="黑体" panose="02010609060101010101" charset="-122"/>
              </a:rPr>
              <a:t>四、拓展延伸（导学四）</a:t>
            </a:r>
            <a:endParaRPr lang="zh-CN" altLang="en-US" sz="3600" b="1">
              <a:latin typeface="Calibri" panose="020F0502020204030204" pitchFamily="34" charset="0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8" name="Rectangle 2"/>
          <p:cNvSpPr/>
          <p:nvPr/>
        </p:nvSpPr>
        <p:spPr>
          <a:xfrm>
            <a:off x="323533" y="404495"/>
            <a:ext cx="2178050" cy="7905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 fontAlgn="base"/>
            <a:r>
              <a:rPr lang="zh-CN" altLang="en-US" sz="3200" strike="noStrike" noProof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板书设计</a:t>
            </a:r>
            <a:endParaRPr lang="zh-CN" altLang="en-US" sz="3200" strike="noStrike" noProof="1" dirty="0">
              <a:solidFill>
                <a:schemeClr val="tx1"/>
              </a:solidFill>
            </a:endParaRPr>
          </a:p>
        </p:txBody>
      </p:sp>
      <p:sp>
        <p:nvSpPr>
          <p:cNvPr id="51202" name="Text Box 2"/>
          <p:cNvSpPr txBox="1"/>
          <p:nvPr/>
        </p:nvSpPr>
        <p:spPr>
          <a:xfrm>
            <a:off x="755650" y="1484313"/>
            <a:ext cx="69342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纪念白求恩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03" name="Text Box 2"/>
          <p:cNvSpPr txBox="1"/>
          <p:nvPr/>
        </p:nvSpPr>
        <p:spPr>
          <a:xfrm>
            <a:off x="358775" y="2211388"/>
            <a:ext cx="842486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褒贬分明        对比衬托       句式强化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04" name="Rectangle 28"/>
          <p:cNvSpPr/>
          <p:nvPr/>
        </p:nvSpPr>
        <p:spPr>
          <a:xfrm>
            <a:off x="683895" y="2790825"/>
            <a:ext cx="45974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悼念赞美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51205" name="Rectangle 27"/>
          <p:cNvSpPr/>
          <p:nvPr/>
        </p:nvSpPr>
        <p:spPr>
          <a:xfrm>
            <a:off x="5435600" y="5313363"/>
            <a:ext cx="2016125" cy="15446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51208" name="Rectangle 28"/>
          <p:cNvSpPr/>
          <p:nvPr/>
        </p:nvSpPr>
        <p:spPr>
          <a:xfrm>
            <a:off x="1115378" y="2795905"/>
            <a:ext cx="704850" cy="18145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饱含深情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51209" name="Rectangle 28"/>
          <p:cNvSpPr/>
          <p:nvPr/>
        </p:nvSpPr>
        <p:spPr>
          <a:xfrm>
            <a:off x="3851910" y="2790825"/>
            <a:ext cx="57594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指出问题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51210" name="Rectangle 28"/>
          <p:cNvSpPr/>
          <p:nvPr/>
        </p:nvSpPr>
        <p:spPr>
          <a:xfrm>
            <a:off x="4411345" y="2799715"/>
            <a:ext cx="50038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一针见血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51211" name="Rectangle 28"/>
          <p:cNvSpPr/>
          <p:nvPr/>
        </p:nvSpPr>
        <p:spPr>
          <a:xfrm>
            <a:off x="7136130" y="2814320"/>
            <a:ext cx="54483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号召学习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51212" name="Rectangle 28"/>
          <p:cNvSpPr/>
          <p:nvPr/>
        </p:nvSpPr>
        <p:spPr>
          <a:xfrm>
            <a:off x="7524115" y="2790825"/>
            <a:ext cx="66929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热情洋溢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2" name="Text Box 2"/>
          <p:cNvSpPr txBox="1"/>
          <p:nvPr/>
        </p:nvSpPr>
        <p:spPr>
          <a:xfrm>
            <a:off x="395605" y="4580573"/>
            <a:ext cx="88201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000" b="1"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真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情	                反思                    力量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7" name="Rectangle 2"/>
          <p:cNvSpPr>
            <a:spLocks noGrp="1"/>
          </p:cNvSpPr>
          <p:nvPr/>
        </p:nvSpPr>
        <p:spPr>
          <a:xfrm>
            <a:off x="457200" y="6302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FontTx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338138" y="1773238"/>
            <a:ext cx="8348663" cy="270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l" fontAlgn="base">
              <a:spcBef>
                <a:spcPct val="20000"/>
              </a:spcBef>
            </a:pPr>
            <a:r>
              <a:rPr lang="zh-CN" alt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学习白求恩同志伟大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的国际主义精神。</a:t>
            </a:r>
            <a:endParaRPr lang="zh-CN" altLang="en-US" sz="32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200" b="1">
                <a:uFillTx/>
                <a:latin typeface="宋体" panose="02010600030101010101" pitchFamily="2" charset="-122"/>
                <a:cs typeface="+mj-cs"/>
                <a:sym typeface="宋体" panose="02010600030101010101" pitchFamily="2" charset="-122"/>
              </a:rPr>
              <a:t>归纳各段的要点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宋体" panose="02010600030101010101" pitchFamily="2" charset="-122"/>
                <a:cs typeface="+mj-cs"/>
                <a:sym typeface="宋体" panose="02010600030101010101" pitchFamily="2" charset="-122"/>
              </a:rPr>
              <a:t>厘清课文写作思路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,把握段落之间的关联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en-US" altLang="zh-CN" sz="3200" b="1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3.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学习</a:t>
            </a:r>
            <a:r>
              <a:rPr lang="zh-CN" altLang="en-US" sz="3200" b="1">
                <a:uFillTx/>
                <a:latin typeface="宋体" panose="02010600030101010101" pitchFamily="2" charset="-122"/>
                <a:cs typeface="+mj-cs"/>
                <a:sym typeface="宋体" panose="02010600030101010101" pitchFamily="2" charset="-122"/>
              </a:rPr>
              <a:t>对比、句式强化等手法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宋体" panose="02010600030101010101" pitchFamily="2" charset="-122"/>
                <a:cs typeface="+mj-cs"/>
                <a:sym typeface="宋体" panose="02010600030101010101" pitchFamily="2" charset="-122"/>
              </a:rPr>
              <a:t>理解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其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作用。</a:t>
            </a:r>
            <a:endParaRPr lang="zh-CN" altLang="en-US" sz="32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en-US" altLang="zh-CN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4.</a:t>
            </a:r>
            <a:r>
              <a:rPr lang="zh-CN" altLang="en-US" sz="3200" b="1">
                <a:uFillTx/>
                <a:latin typeface="宋体" panose="02010600030101010101" pitchFamily="2" charset="-122"/>
                <a:cs typeface="+mj-cs"/>
                <a:sym typeface="宋体" panose="02010600030101010101" pitchFamily="2" charset="-122"/>
              </a:rPr>
              <a:t>学习本文叙议结合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宋体" panose="02010600030101010101" pitchFamily="2" charset="-122"/>
                <a:cs typeface="+mj-cs"/>
                <a:sym typeface="宋体" panose="02010600030101010101" pitchFamily="2" charset="-122"/>
              </a:rPr>
              <a:t>以议为主的写法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strike="noStrike" noProof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endParaRPr lang="zh-CN" altLang="en-US" sz="32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58347" y="1386125"/>
            <a:ext cx="2194074" cy="49291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r>
              <a:rPr lang="zh-CN" altLang="en-US" sz="32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议论文常识</a:t>
            </a:r>
            <a:endParaRPr lang="zh-CN" altLang="en-US" sz="32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65417" y="2076592"/>
            <a:ext cx="8135938" cy="3500577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pPr marL="0" indent="0" algn="just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议论文三要素：论点、论据、论证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论点包括：分论点和中心论点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论据主要有：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道理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论据和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事实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论据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论证方法：道理论证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讲道理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、举例论证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摆事实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、对比论证、比喻论证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1" name="矩形 151553"/>
          <p:cNvSpPr/>
          <p:nvPr/>
        </p:nvSpPr>
        <p:spPr>
          <a:xfrm>
            <a:off x="127159" y="980599"/>
            <a:ext cx="8889206" cy="1584960"/>
          </a:xfrm>
          <a:prstGeom prst="rect">
            <a:avLst/>
          </a:prstGeom>
          <a:noFill/>
          <a:ln w="9525">
            <a:noFill/>
          </a:ln>
        </p:spPr>
        <p:txBody>
          <a:bodyPr wrap="square" lIns="108854" tIns="54426" rIns="108854" bIns="54426" anchor="ctr" anchorCtr="0">
            <a:spAutoFit/>
          </a:bodyPr>
          <a:p>
            <a:pPr algn="just" defTabSz="145097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altLang="zh-CN" sz="3200" b="1" dirty="0">
                <a:ea typeface="宋体" panose="02010600030101010101" pitchFamily="2" charset="-122"/>
                <a:cs typeface="Arial" panose="020B0604020202020204" pitchFamily="34" charset="0"/>
              </a:rPr>
              <a:t>狭</a:t>
            </a:r>
            <a:r>
              <a:rPr altLang="zh-CN" sz="3200" b="1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隘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)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拈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  )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轻怕重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晋察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冀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)   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鄙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)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ea typeface="宋体" panose="02010600030101010101" pitchFamily="2" charset="-122"/>
                <a:sym typeface="+mn-ea"/>
              </a:rPr>
              <a:t>派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qi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ǎ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)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xùn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)</a:t>
            </a:r>
            <a:r>
              <a:rPr lang="zh-CN" altLang="en-US" sz="3200" b="1" dirty="0">
                <a:ea typeface="宋体" panose="02010600030101010101" pitchFamily="2" charset="-122"/>
                <a:sym typeface="+mn-ea"/>
              </a:rPr>
              <a:t>职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defTabSz="145097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chén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+mn-ea"/>
              </a:rPr>
              <a:t>纯</a:t>
            </a:r>
            <a:r>
              <a:rPr lang="en-US" altLang="zh-CN" sz="3200" dirty="0" err="1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+mn-ea"/>
              </a:rPr>
              <a:t>cuì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)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Rot="1" noChangeArrowheads="1"/>
          </p:cNvSpPr>
          <p:nvPr/>
        </p:nvSpPr>
        <p:spPr bwMode="auto">
          <a:xfrm>
            <a:off x="467995" y="908685"/>
            <a:ext cx="8267065" cy="105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4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ni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</a:t>
            </a:r>
            <a:r>
              <a:rPr lang="en-US" altLang="zh-CN" sz="3200" dirty="0">
                <a:solidFill>
                  <a:srgbClr val="0000FF"/>
                </a:solidFill>
                <a:ea typeface="宋体" panose="02010600030101010101" pitchFamily="2" charset="-122"/>
                <a:sym typeface="+mn-ea"/>
              </a:rPr>
              <a:t>jì                bǐ                           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遣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          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殉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                      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   </a:t>
            </a:r>
            <a:r>
              <a:rPr lang="en-US" altLang="zh-CN" sz="3200" b="1" dirty="0" err="1">
                <a:solidFill>
                  <a:srgbClr val="FF0000"/>
                </a:solidFill>
                <a:ea typeface="宋体" panose="02010600030101010101" pitchFamily="2" charset="-122"/>
              </a:rPr>
              <a:t>忱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en-US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粹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25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微软雅黑" panose="020B0503020204020204" charset="-122"/>
              </a:rPr>
              <a:t>      </a:t>
            </a:r>
            <a:endParaRPr lang="zh-CN" altLang="en-US" sz="2625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62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标题 8194"/>
          <p:cNvSpPr>
            <a:spLocks noGrp="1" noRot="1" noChangeArrowheads="1"/>
          </p:cNvSpPr>
          <p:nvPr/>
        </p:nvSpPr>
        <p:spPr>
          <a:xfrm>
            <a:off x="3520440" y="332740"/>
            <a:ext cx="2101850" cy="641985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32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字词清单</a:t>
            </a:r>
            <a:endParaRPr lang="zh-CN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56210" y="2708910"/>
          <a:ext cx="8987790" cy="3739515"/>
        </p:xfrm>
        <a:graphic>
          <a:graphicData uri="http://schemas.openxmlformats.org/drawingml/2006/table">
            <a:tbl>
              <a:tblPr/>
              <a:tblGrid>
                <a:gridCol w="1333500"/>
                <a:gridCol w="1170940"/>
                <a:gridCol w="1003935"/>
                <a:gridCol w="1788160"/>
                <a:gridCol w="3691255"/>
              </a:tblGrid>
              <a:tr h="518160"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形似字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字音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偏旁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 algn="ctr">
                        <a:buNone/>
                      </a:pPr>
                      <a:r>
                        <a:rPr lang="zh-CN" altLang="en-US" sz="2800" dirty="0"/>
                        <a:t> 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组词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归纳辨析方法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860">
                <a:tc>
                  <a:txBody>
                    <a:bodyPr/>
                    <a:p>
                      <a:pPr marL="109855" lvl="0" indent="-109855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忱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6"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p>
                      <a:pPr marL="109855" lvl="0" indent="-109855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枕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860">
                <a:tc>
                  <a:txBody>
                    <a:bodyPr/>
                    <a:p>
                      <a:pPr marL="109855" lvl="0" indent="-109855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拈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860"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沾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p>
                      <a:pPr marL="109855" lvl="0" indent="-109855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隘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溢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Rot="1" noChangeArrowheads="1"/>
          </p:cNvSpPr>
          <p:nvPr/>
        </p:nvSpPr>
        <p:spPr bwMode="auto">
          <a:xfrm>
            <a:off x="1475740" y="3212465"/>
            <a:ext cx="3994150" cy="59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ym typeface="+mn-ea"/>
              </a:rPr>
              <a:t>chén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忄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热忱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lang="en-US" altLang="zh-CN" sz="3200" dirty="0">
                <a:solidFill>
                  <a:srgbClr val="0000FF"/>
                </a:solidFill>
                <a:ea typeface="宋体" panose="02010600030101010101" pitchFamily="2" charset="-122"/>
                <a:sym typeface="+mn-ea"/>
              </a:rPr>
              <a:t>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微软雅黑" panose="020B0503020204020204" charset="-122"/>
              </a:rPr>
              <a:t>  </a:t>
            </a:r>
            <a:r>
              <a:rPr lang="en-US" altLang="zh-CN" sz="262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Rot="1" noChangeArrowheads="1"/>
          </p:cNvSpPr>
          <p:nvPr/>
        </p:nvSpPr>
        <p:spPr bwMode="auto">
          <a:xfrm>
            <a:off x="1475740" y="3716655"/>
            <a:ext cx="3994150" cy="59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ym typeface="+mn-ea"/>
              </a:rPr>
              <a:t>zhěn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木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枕头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lang="en-US" altLang="zh-CN" sz="3200" dirty="0">
                <a:solidFill>
                  <a:srgbClr val="0000FF"/>
                </a:solidFill>
                <a:ea typeface="宋体" panose="02010600030101010101" pitchFamily="2" charset="-122"/>
                <a:sym typeface="+mn-ea"/>
              </a:rPr>
              <a:t>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微软雅黑" panose="020B0503020204020204" charset="-122"/>
              </a:rPr>
              <a:t>  </a:t>
            </a:r>
            <a:r>
              <a:rPr lang="en-US" altLang="zh-CN" sz="262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Rot="1" noChangeArrowheads="1"/>
          </p:cNvSpPr>
          <p:nvPr/>
        </p:nvSpPr>
        <p:spPr bwMode="auto">
          <a:xfrm>
            <a:off x="1455420" y="4292600"/>
            <a:ext cx="4014470" cy="59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ni</a:t>
            </a:r>
            <a:r>
              <a:rPr lang="en-US" altLang="zh-CN" sz="3200" b="1" dirty="0" err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ā</a:t>
            </a:r>
            <a:r>
              <a:rPr lang="en-US" altLang="zh-CN" sz="3200" dirty="0" err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扌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拈轻怕重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lang="en-US" altLang="zh-CN" sz="3200" dirty="0">
                <a:solidFill>
                  <a:srgbClr val="0000FF"/>
                </a:solidFill>
                <a:ea typeface="宋体" panose="02010600030101010101" pitchFamily="2" charset="-122"/>
                <a:sym typeface="+mn-ea"/>
              </a:rPr>
              <a:t>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微软雅黑" panose="020B0503020204020204" charset="-122"/>
              </a:rPr>
              <a:t>  </a:t>
            </a:r>
            <a:r>
              <a:rPr lang="en-US" altLang="zh-CN" sz="262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Rot="1" noChangeArrowheads="1"/>
          </p:cNvSpPr>
          <p:nvPr/>
        </p:nvSpPr>
        <p:spPr bwMode="auto">
          <a:xfrm>
            <a:off x="1475740" y="4796790"/>
            <a:ext cx="4014470" cy="59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zh</a:t>
            </a:r>
            <a:r>
              <a:rPr lang="en-US" altLang="zh-CN" sz="3200" b="1" dirty="0" err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ā</a:t>
            </a:r>
            <a:r>
              <a:rPr lang="en-US" altLang="zh-CN" sz="3200" dirty="0" err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氵   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沾湿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200" dirty="0">
                <a:solidFill>
                  <a:srgbClr val="0000FF"/>
                </a:solidFill>
                <a:ea typeface="宋体" panose="02010600030101010101" pitchFamily="2" charset="-122"/>
                <a:sym typeface="+mn-ea"/>
              </a:rPr>
              <a:t>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微软雅黑" panose="020B0503020204020204" charset="-122"/>
              </a:rPr>
              <a:t>  </a:t>
            </a:r>
            <a:r>
              <a:rPr lang="en-US" altLang="zh-CN" sz="262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Rot="1" noChangeArrowheads="1"/>
          </p:cNvSpPr>
          <p:nvPr/>
        </p:nvSpPr>
        <p:spPr bwMode="auto">
          <a:xfrm>
            <a:off x="1475740" y="5372735"/>
            <a:ext cx="3994150" cy="59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 err="1">
                <a:solidFill>
                  <a:schemeClr val="tx1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 à</a:t>
            </a:r>
            <a:r>
              <a:rPr lang="en-US" altLang="zh-CN" sz="3200" dirty="0" err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阝   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狭隘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200" dirty="0">
                <a:solidFill>
                  <a:srgbClr val="0000FF"/>
                </a:solidFill>
                <a:ea typeface="宋体" panose="02010600030101010101" pitchFamily="2" charset="-122"/>
                <a:sym typeface="+mn-ea"/>
              </a:rPr>
              <a:t>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微软雅黑" panose="020B0503020204020204" charset="-122"/>
              </a:rPr>
              <a:t>  </a:t>
            </a:r>
            <a:r>
              <a:rPr lang="en-US" altLang="zh-CN" sz="262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>
            <a:spLocks noRot="1" noChangeArrowheads="1"/>
          </p:cNvSpPr>
          <p:nvPr/>
        </p:nvSpPr>
        <p:spPr bwMode="auto">
          <a:xfrm>
            <a:off x="1475740" y="5876925"/>
            <a:ext cx="3975735" cy="59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 y</a:t>
            </a:r>
            <a:r>
              <a:rPr lang="en-US" altLang="zh-CN" sz="3200" dirty="0" err="1">
                <a:ea typeface="楷体_GB2312" pitchFamily="49" charset="-122"/>
                <a:cs typeface="Arial" panose="020B0604020202020204" pitchFamily="34" charset="0"/>
                <a:sym typeface="+mn-ea"/>
              </a:rPr>
              <a:t>ì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氵   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外溢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200" dirty="0">
                <a:solidFill>
                  <a:srgbClr val="0000FF"/>
                </a:solidFill>
                <a:ea typeface="宋体" panose="02010600030101010101" pitchFamily="2" charset="-122"/>
                <a:sym typeface="+mn-ea"/>
              </a:rPr>
              <a:t>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微软雅黑" panose="020B0503020204020204" charset="-122"/>
              </a:rPr>
              <a:t>  </a:t>
            </a:r>
            <a:r>
              <a:rPr lang="en-US" altLang="zh-CN" sz="262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586" name="Rectangle 2"/>
          <p:cNvSpPr>
            <a:spLocks noGrp="1" noChangeArrowheads="1"/>
          </p:cNvSpPr>
          <p:nvPr/>
        </p:nvSpPr>
        <p:spPr bwMode="auto">
          <a:xfrm>
            <a:off x="5490210" y="3310890"/>
            <a:ext cx="3556000" cy="49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 smtClean="0">
                <a:solidFill>
                  <a:schemeClr val="tx2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形似字只是形似</a:t>
            </a:r>
            <a:r>
              <a:rPr lang="en-US" altLang="zh-CN" sz="2800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2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有些字的读音和意思其实差别很大</a:t>
            </a:r>
            <a:r>
              <a:rPr lang="en-US" altLang="zh-CN" sz="2800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我们</a:t>
            </a:r>
            <a:r>
              <a:rPr lang="zh-CN" altLang="en-US" sz="28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可以根据它们的偏旁部首去推断理解其意思</a:t>
            </a:r>
            <a:r>
              <a:rPr lang="en-US" altLang="zh-CN" sz="28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再加以辨析</a:t>
            </a:r>
            <a:r>
              <a:rPr lang="zh-CN" altLang="en-US" sz="2800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b="1" dirty="0" smtClean="0">
              <a:solidFill>
                <a:schemeClr val="tx2"/>
              </a:solidFill>
              <a:effectLst/>
              <a:uFillTx/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9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5" grpId="0"/>
      <p:bldP spid="6" grpId="0"/>
      <p:bldP spid="7" grpId="0"/>
      <p:bldP spid="9" grpId="0"/>
      <p:bldP spid="10" grpId="0"/>
      <p:bldP spid="675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323850" y="981075"/>
            <a:ext cx="8512810" cy="330454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normAutofit fontScale="45000"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白求恩</a:t>
            </a:r>
            <a:r>
              <a:rPr lang="en-US" altLang="zh-CN" sz="622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1890—1939</a:t>
            </a:r>
            <a:r>
              <a:rPr lang="en-US" altLang="zh-CN" sz="622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622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加拿大共产党员</a:t>
            </a:r>
            <a:r>
              <a:rPr lang="zh-CN" altLang="en-US" sz="622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著名胸外科医生。</a:t>
            </a:r>
            <a:r>
              <a:rPr lang="en-US" altLang="zh-CN" sz="622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1938</a:t>
            </a:r>
            <a:r>
              <a:rPr lang="zh-CN" altLang="en-US" sz="622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31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  <a:r>
              <a:rPr lang="en-US" altLang="zh-CN" sz="622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率领一支由加拿大和美国人组成的医疗队来到中国延安。</a:t>
            </a:r>
            <a:r>
              <a:rPr lang="en-US" altLang="zh-CN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1939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日凌晨</a:t>
            </a:r>
            <a:r>
              <a:rPr lang="en-US" altLang="zh-CN" sz="622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622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因</a:t>
            </a:r>
            <a:r>
              <a:rPr lang="zh-CN" altLang="en-US" sz="622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手术中被细菌感染转为败血症</a:t>
            </a:r>
            <a:r>
              <a:rPr lang="en-US" altLang="zh-CN" sz="622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622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医治无效</a:t>
            </a:r>
            <a:r>
              <a:rPr lang="en-US" altLang="zh-CN" sz="622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在河北省唐县黄石口村逝世。他最后一句话是</a:t>
            </a:r>
            <a:r>
              <a:rPr lang="zh-CN" altLang="en-US" sz="622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622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努力吧！向着伟大的路</a:t>
            </a:r>
            <a:r>
              <a:rPr lang="en-US" altLang="zh-CN" sz="622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开辟前面的事业！</a:t>
            </a:r>
            <a:r>
              <a:rPr lang="zh-CN" altLang="en-US" sz="622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白求恩逝世一个多月后的</a:t>
            </a:r>
            <a:r>
              <a:rPr lang="en-US" altLang="zh-CN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21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  <a:r>
              <a:rPr lang="en-US" altLang="zh-CN" sz="622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毛泽东同志写下了</a:t>
            </a:r>
            <a:r>
              <a:rPr lang="en-US" altLang="zh-CN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纪念白求恩</a:t>
            </a:r>
            <a:r>
              <a:rPr lang="en-US" altLang="zh-CN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622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这篇文章。 </a:t>
            </a:r>
            <a:endParaRPr lang="zh-CN" altLang="en-US" sz="622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69634"/>
          <p:cNvSpPr/>
          <p:nvPr/>
        </p:nvSpPr>
        <p:spPr>
          <a:xfrm>
            <a:off x="3060065" y="404495"/>
            <a:ext cx="2263140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了解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白求恩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3" name="Rectangle 2"/>
          <p:cNvSpPr/>
          <p:nvPr/>
        </p:nvSpPr>
        <p:spPr>
          <a:xfrm>
            <a:off x="539433" y="4437380"/>
            <a:ext cx="84502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36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 </a:t>
            </a:r>
            <a:r>
              <a:rPr lang="zh-CN" altLang="en-US" sz="32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lang="zh-CN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白求恩大夫为什么被誉为</a:t>
            </a:r>
            <a:r>
              <a:rPr lang="en-US" altLang="zh-CN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国际主义战士</a:t>
            </a:r>
            <a:r>
              <a:rPr lang="en-US" altLang="zh-CN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”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？</a:t>
            </a:r>
            <a:endParaRPr lang="zh-CN" altLang="en-US" sz="3000" b="1" strike="noStrike" noProof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3533" y="5013325"/>
            <a:ext cx="84502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36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 </a:t>
            </a:r>
            <a:r>
              <a:rPr lang="zh-CN" altLang="en-US" sz="32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lang="zh-CN" sz="29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不远万里</a:t>
            </a:r>
            <a:r>
              <a:rPr lang="en-US" altLang="zh-CN" sz="29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9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来到中国</a:t>
            </a:r>
            <a:r>
              <a:rPr lang="en-US" altLang="zh-CN" sz="29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9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没有狭隘的民族主义思想；</a:t>
            </a:r>
            <a:endParaRPr lang="zh-CN" altLang="en-US" sz="2900" b="1" strike="noStrike" noProof="1" dirty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n-cs"/>
            </a:endParaRPr>
          </a:p>
        </p:txBody>
      </p:sp>
      <p:sp>
        <p:nvSpPr>
          <p:cNvPr id="4" name="Rectangle 2"/>
          <p:cNvSpPr/>
          <p:nvPr/>
        </p:nvSpPr>
        <p:spPr>
          <a:xfrm>
            <a:off x="346393" y="5589270"/>
            <a:ext cx="84502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36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 </a:t>
            </a:r>
            <a:r>
              <a:rPr lang="zh-CN" altLang="en-US" sz="32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lang="zh-CN" sz="29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忘我工作</a:t>
            </a:r>
            <a:r>
              <a:rPr lang="en-US" altLang="zh-CN" sz="29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9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无私奉献</a:t>
            </a:r>
            <a:r>
              <a:rPr lang="en-US" altLang="zh-CN" sz="29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9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直至以身殉职</a:t>
            </a:r>
            <a:r>
              <a:rPr lang="zh-CN" sz="29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。</a:t>
            </a:r>
            <a:endParaRPr lang="zh-CN" altLang="en-US" sz="2900" b="1" strike="noStrike" noProof="1" dirty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69" name="Rectangle 2"/>
          <p:cNvSpPr>
            <a:spLocks noGrp="1"/>
          </p:cNvSpPr>
          <p:nvPr/>
        </p:nvSpPr>
        <p:spPr>
          <a:xfrm>
            <a:off x="179705" y="404495"/>
            <a:ext cx="8229600" cy="765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3600" b="1" dirty="0">
                <a:latin typeface="Calibri" panose="020F0502020204030204" pitchFamily="34" charset="0"/>
                <a:ea typeface="黑体" panose="02010609060101010101" charset="-122"/>
              </a:rPr>
              <a:t>一、整体感知</a:t>
            </a:r>
            <a:endParaRPr lang="zh-CN" altLang="en-US" sz="3600" b="1">
              <a:latin typeface="Calibri" panose="020F0502020204030204" pitchFamily="34" charset="0"/>
              <a:ea typeface="黑体" panose="02010609060101010101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3815" y="3644900"/>
          <a:ext cx="9031605" cy="3067685"/>
        </p:xfrm>
        <a:graphic>
          <a:graphicData uri="http://schemas.openxmlformats.org/drawingml/2006/table">
            <a:tbl>
              <a:tblPr/>
              <a:tblGrid>
                <a:gridCol w="1445260"/>
                <a:gridCol w="1784985"/>
                <a:gridCol w="2060575"/>
                <a:gridCol w="1762125"/>
                <a:gridCol w="1978660"/>
              </a:tblGrid>
              <a:tr h="518160"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r>
                        <a:rPr lang="zh-CN" altLang="en-US" sz="2400" kern="0" dirty="0">
                          <a:solidFill>
                            <a:schemeClr val="tx1"/>
                          </a:solidFill>
                          <a:uFillTx/>
                        </a:rPr>
                        <a:t>第一自然段</a:t>
                      </a:r>
                      <a:endParaRPr lang="zh-CN" altLang="en-US" sz="2400" kern="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 algn="ctr">
                        <a:buNone/>
                      </a:pPr>
                      <a:r>
                        <a:rPr lang="zh-CN" altLang="en-US" sz="2400" kern="0" dirty="0">
                          <a:solidFill>
                            <a:schemeClr val="tx1"/>
                          </a:solidFill>
                          <a:uFillTx/>
                        </a:rPr>
                        <a:t>第二自然段</a:t>
                      </a:r>
                      <a:endParaRPr lang="zh-CN" altLang="en-US" sz="2400" kern="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 algn="ctr">
                        <a:buNone/>
                      </a:pPr>
                      <a:r>
                        <a:rPr lang="zh-CN" sz="2400" kern="0" dirty="0">
                          <a:solidFill>
                            <a:schemeClr val="tx1"/>
                          </a:solidFill>
                          <a:effectLst/>
                          <a:uFillTx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第三自然段</a:t>
                      </a:r>
                      <a:endParaRPr lang="zh-CN" altLang="en-US" sz="2400" kern="0" dirty="0">
                        <a:solidFill>
                          <a:schemeClr val="tx1"/>
                        </a:solidFill>
                        <a:effectLst/>
                        <a:uFillTx/>
                        <a:latin typeface="黑体" panose="02010609060101010101" charset="-122"/>
                        <a:ea typeface="黑体" panose="02010609060101010101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 algn="ctr">
                        <a:buNone/>
                      </a:pPr>
                      <a:r>
                        <a:rPr lang="zh-CN" altLang="en-US" sz="2400" kern="0" dirty="0">
                          <a:solidFill>
                            <a:schemeClr val="tx1"/>
                          </a:solidFill>
                          <a:uFillTx/>
                        </a:rPr>
                        <a:t>第四自然段</a:t>
                      </a:r>
                      <a:endParaRPr lang="zh-CN" altLang="en-US" sz="2400" kern="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sz="2400" kern="0" dirty="0">
                          <a:solidFill>
                            <a:schemeClr val="dk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重点句子</a:t>
                      </a:r>
                      <a:endParaRPr lang="zh-CN" altLang="en-US" sz="3200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1920"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ts val="2800"/>
                        </a:lnSpc>
                        <a:buNone/>
                      </a:pPr>
                      <a:endParaRPr lang="zh-CN" sz="3200" kern="0" dirty="0">
                        <a:solidFill>
                          <a:schemeClr val="dk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sym typeface="+mn-ea"/>
                      </a:endParaRPr>
                    </a:p>
                    <a:p>
                      <a:pPr marL="0" lvl="0" indent="0" algn="ctr">
                        <a:lnSpc>
                          <a:spcPts val="2800"/>
                        </a:lnSpc>
                        <a:buNone/>
                      </a:pPr>
                      <a:r>
                        <a:rPr lang="zh-CN" sz="2400" kern="0" dirty="0">
                          <a:solidFill>
                            <a:schemeClr val="dk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内容要点</a:t>
                      </a:r>
                      <a:endParaRPr lang="zh-CN" sz="2400" kern="0" dirty="0"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109855" lvl="0" indent="-109855">
                        <a:buNone/>
                      </a:pPr>
                      <a:endParaRPr lang="zh-CN" altLang="en-US" sz="3200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22" name="Rectangle 2"/>
          <p:cNvSpPr>
            <a:spLocks noGrp="1" noChangeArrowheads="1"/>
          </p:cNvSpPr>
          <p:nvPr/>
        </p:nvSpPr>
        <p:spPr bwMode="auto">
          <a:xfrm>
            <a:off x="383540" y="1196340"/>
            <a:ext cx="8351520" cy="86995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Wingdings 3" panose="05040102010807070707" pitchFamily="18" charset="2"/>
              <a:buNone/>
              <a:defRPr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1.课文是一篇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议论性文章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要厘清这类文章的脉络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往往可以先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找出段落的重点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句子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即这个段落中最能体现中心内容的句子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再参照重点句子的意思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归纳各段的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要点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“赞扬了</a:t>
            </a:r>
            <a:r>
              <a:rPr lang="zh-CN" altLang="en-US" sz="3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的精神”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的句式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导学一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47495" y="4149090"/>
            <a:ext cx="17360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28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第3、4句</a:t>
            </a:r>
            <a:endParaRPr sz="2800" b="1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02410" y="4725035"/>
            <a:ext cx="1838325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500" b="1">
                <a:solidFill>
                  <a:srgbClr val="222222"/>
                </a:solidFill>
                <a:ea typeface="宋体" panose="02010600030101010101" pitchFamily="2" charset="-122"/>
              </a:rPr>
              <a:t>赞扬了白求恩同志的国际主义精神</a:t>
            </a:r>
            <a:endParaRPr lang="zh-CN" altLang="en-US" sz="25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47720" y="4149090"/>
            <a:ext cx="19469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28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第1句</a:t>
            </a:r>
            <a:endParaRPr lang="zh-CN" altLang="en-US" sz="2800" b="1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47720" y="4725035"/>
            <a:ext cx="1971040" cy="13633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90000"/>
              </a:lnSpc>
            </a:pPr>
            <a:r>
              <a:rPr lang="zh-CN" sz="2300" b="1">
                <a:solidFill>
                  <a:srgbClr val="222222"/>
                </a:solidFill>
                <a:ea typeface="宋体" panose="02010600030101010101" pitchFamily="2" charset="-122"/>
              </a:rPr>
              <a:t>赞扬了白求恩同志毫不利己专门利人的精神</a:t>
            </a:r>
            <a:endParaRPr lang="zh-CN" altLang="en-US" sz="23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58765" y="4220845"/>
            <a:ext cx="1765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28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第1句</a:t>
            </a:r>
            <a:endParaRPr lang="zh-CN" altLang="en-US" sz="2800" b="1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25904" y="4724876"/>
            <a:ext cx="1831181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90000"/>
              </a:lnSpc>
            </a:pPr>
            <a:r>
              <a:rPr lang="zh-CN" sz="2500" b="1">
                <a:solidFill>
                  <a:srgbClr val="222222"/>
                </a:solidFill>
                <a:ea typeface="宋体" panose="02010600030101010101" pitchFamily="2" charset="-122"/>
              </a:rPr>
              <a:t>赞扬了白求恩同志对技术精益求精的精神</a:t>
            </a:r>
            <a:endParaRPr lang="zh-CN" altLang="en-US" sz="25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23906" y="4149249"/>
            <a:ext cx="197262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28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28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sz="28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</a:t>
            </a:r>
            <a:endParaRPr lang="zh-CN" altLang="en-US" sz="2800" b="1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34860" y="4648200"/>
            <a:ext cx="195262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90000"/>
              </a:lnSpc>
            </a:pPr>
            <a:r>
              <a:rPr lang="zh-CN" sz="2500" b="1">
                <a:solidFill>
                  <a:srgbClr val="222222"/>
                </a:solidFill>
                <a:ea typeface="宋体" panose="02010600030101010101" pitchFamily="2" charset="-122"/>
              </a:rPr>
              <a:t>赞扬了白求恩同志毫无自私自利之心的精神</a:t>
            </a:r>
            <a:endParaRPr lang="zh-CN" altLang="en-US" sz="25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3" name="矩形 69634"/>
          <p:cNvSpPr/>
          <p:nvPr/>
        </p:nvSpPr>
        <p:spPr>
          <a:xfrm>
            <a:off x="223838" y="260668"/>
            <a:ext cx="8797925" cy="16402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再次默读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思考问题。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本文原标题为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学习白求恩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在编入《毛泽东选集》时题目改为《纪念白求恩》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你认为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学习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纪念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哪个词更符合当时毛泽东写本文的初衷？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4" name="矩形 69634"/>
          <p:cNvSpPr/>
          <p:nvPr/>
        </p:nvSpPr>
        <p:spPr>
          <a:xfrm>
            <a:off x="223838" y="1927225"/>
            <a:ext cx="8747125" cy="8655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默读提示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：关注文章各段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反复出现或意思相近的句子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同时回忆课前搜索的文章写作背景资料。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" y="2762250"/>
            <a:ext cx="8477250" cy="1696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>
                <a:latin typeface="宋体" panose="02010600030101010101" pitchFamily="2" charset="-122"/>
              </a:rPr>
              <a:t>1939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年抗战正处于艰苦卓绝的时候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从当时所面临的严峻现实来看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学习白求恩大夫的无私奉献精神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有着鼓舞人心的重要作用。作者在文中多次强调要学习白求恩的精神。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3" name="Rectangle 2"/>
          <p:cNvSpPr/>
          <p:nvPr/>
        </p:nvSpPr>
        <p:spPr>
          <a:xfrm>
            <a:off x="223838" y="4364990"/>
            <a:ext cx="8450263" cy="2368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36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 </a:t>
            </a:r>
            <a:r>
              <a:rPr lang="zh-CN" altLang="en-US" sz="3200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  </a:t>
            </a:r>
            <a:r>
              <a:rPr lang="zh-CN" sz="28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我认为“纪念”更符合作者写本文时的初衷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因为白求恩大夫是为了中国人民而牺牲的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他的崇高品质让人难忘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“纪念”这个词更体现作者的痛惜与缅怀之情</a:t>
            </a:r>
            <a:r>
              <a:rPr lang="zh-CN" sz="28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。尤其是在</a:t>
            </a:r>
            <a:r>
              <a:rPr lang="zh-CN" sz="2800" b="1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文章结尾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作者也</a:t>
            </a:r>
            <a:r>
              <a:rPr lang="zh-CN" sz="2800" b="1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表露出自己与白求恩大夫只见过一面的深深遗憾之情</a:t>
            </a:r>
            <a:r>
              <a:rPr lang="zh-CN" altLang="en-US" sz="28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。</a:t>
            </a:r>
            <a:endParaRPr lang="zh-CN" altLang="en-US" sz="2800" b="1" noProof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89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47113" y="6408738"/>
            <a:ext cx="366712" cy="365125"/>
          </a:xfrm>
          <a:noFill/>
          <a:ln>
            <a:noFill/>
          </a:ln>
        </p:spPr>
        <p:txBody>
          <a:bodyPr anchor="b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en-US" altLang="zh-CN" sz="1000" dirty="0">
                <a:latin typeface="Times New Roman" panose="02020603050405020304" pitchFamily="18" charset="0"/>
              </a:rPr>
            </a:fld>
            <a:endParaRPr lang="en-US" altLang="zh-CN" sz="1000" dirty="0">
              <a:latin typeface="Times New Roman" panose="02020603050405020304" pitchFamily="18" charset="0"/>
            </a:endParaRPr>
          </a:p>
        </p:txBody>
      </p:sp>
      <p:sp>
        <p:nvSpPr>
          <p:cNvPr id="37890" name="Rectangle 2"/>
          <p:cNvSpPr/>
          <p:nvPr/>
        </p:nvSpPr>
        <p:spPr>
          <a:xfrm>
            <a:off x="539750" y="332740"/>
            <a:ext cx="6019800" cy="6299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500" b="1" dirty="0">
                <a:latin typeface="黑体" panose="02010609060101010101" charset="-122"/>
                <a:ea typeface="黑体" panose="02010609060101010101" charset="-122"/>
              </a:rPr>
              <a:t>二、理清文章思路</a:t>
            </a:r>
            <a:endParaRPr lang="zh-CN" altLang="en-US" sz="35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1" name="矩形 69634"/>
          <p:cNvSpPr/>
          <p:nvPr/>
        </p:nvSpPr>
        <p:spPr>
          <a:xfrm>
            <a:off x="611188" y="908685"/>
            <a:ext cx="8064500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sz="3000">
                <a:ea typeface="宋体" panose="02010600030101010101" pitchFamily="2" charset="-122"/>
              </a:rPr>
              <a:t>1.</a:t>
            </a:r>
            <a:r>
              <a:rPr sz="3000" b="1">
                <a:ea typeface="宋体" panose="02010600030101010101" pitchFamily="2" charset="-122"/>
              </a:rPr>
              <a:t>在课文中圈画叙述、议论和抒情的</a:t>
            </a:r>
            <a:r>
              <a:rPr lang="zh-CN" sz="3000" b="1">
                <a:ea typeface="宋体" panose="02010600030101010101" pitchFamily="2" charset="-122"/>
              </a:rPr>
              <a:t>句子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完成下面的思维导图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7235" y="2055971"/>
            <a:ext cx="464344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2800"/>
              <a:t>叙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1403350" y="2056130"/>
            <a:ext cx="59988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叙述白求恩不远万里支援中国的抗战</a:t>
            </a:r>
            <a:endParaRPr lang="zh-CN" altLang="en-US" sz="28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8185" y="4004628"/>
            <a:ext cx="464344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2800"/>
              <a:t>论</a:t>
            </a:r>
            <a:endParaRPr lang="zh-CN" altLang="en-US" sz="2800"/>
          </a:p>
        </p:txBody>
      </p:sp>
      <p:sp>
        <p:nvSpPr>
          <p:cNvPr id="15" name="左大括号 14"/>
          <p:cNvSpPr/>
          <p:nvPr/>
        </p:nvSpPr>
        <p:spPr>
          <a:xfrm>
            <a:off x="1259840" y="2858135"/>
            <a:ext cx="165100" cy="2841625"/>
          </a:xfrm>
          <a:prstGeom prst="leftBrace">
            <a:avLst>
              <a:gd name="adj1" fmla="val 0"/>
              <a:gd name="adj2" fmla="val 50000"/>
            </a:avLst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p>
            <a:pPr algn="ctr" fontAlgn="base">
              <a:defRPr/>
            </a:pPr>
            <a:endParaRPr lang="zh-CN" altLang="en-US" sz="100" strike="noStrike" noProof="1"/>
          </a:p>
        </p:txBody>
      </p:sp>
      <p:sp>
        <p:nvSpPr>
          <p:cNvPr id="8" name="文本框 7"/>
          <p:cNvSpPr txBox="1"/>
          <p:nvPr/>
        </p:nvSpPr>
        <p:spPr>
          <a:xfrm>
            <a:off x="1403350" y="2780665"/>
            <a:ext cx="2760345" cy="865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90000"/>
              </a:lnSpc>
            </a:pP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①论述白求恩的</a:t>
            </a:r>
            <a:endParaRPr lang="zh-CN" sz="2800" b="1">
              <a:solidFill>
                <a:srgbClr val="222222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90000"/>
              </a:lnSpc>
            </a:pPr>
            <a:r>
              <a:rPr lang="zh-CN" sz="2800" b="1" u="sng">
                <a:solidFill>
                  <a:srgbClr val="222222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800" b="1" u="sng">
                <a:solidFill>
                  <a:srgbClr val="222222"/>
                </a:solidFill>
                <a:ea typeface="宋体" panose="02010600030101010101" pitchFamily="2" charset="-122"/>
              </a:rPr>
              <a:t>                 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精神</a:t>
            </a:r>
            <a:endParaRPr lang="zh-CN" altLang="en-US" sz="28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14780" y="3848735"/>
            <a:ext cx="2737485" cy="865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90000"/>
              </a:lnSpc>
            </a:pP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②论述白求恩的</a:t>
            </a:r>
            <a:endParaRPr lang="zh-CN" sz="2800" b="1">
              <a:solidFill>
                <a:srgbClr val="222222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90000"/>
              </a:lnSpc>
            </a:pPr>
            <a:r>
              <a:rPr lang="zh-CN" sz="2800" b="1" u="sng">
                <a:solidFill>
                  <a:srgbClr val="222222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800" b="1" u="sng">
                <a:solidFill>
                  <a:srgbClr val="222222"/>
                </a:solidFill>
                <a:ea typeface="宋体" panose="02010600030101010101" pitchFamily="2" charset="-122"/>
              </a:rPr>
              <a:t>                 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精神</a:t>
            </a:r>
            <a:endParaRPr lang="zh-CN" altLang="en-US" sz="28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07795" y="5156835"/>
            <a:ext cx="2815590" cy="865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90000"/>
              </a:lnSpc>
            </a:pP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③论述白求恩的</a:t>
            </a:r>
            <a:r>
              <a:rPr lang="zh-CN" sz="2800" b="1" u="sng">
                <a:solidFill>
                  <a:srgbClr val="222222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800" b="1" u="sng">
                <a:solidFill>
                  <a:srgbClr val="222222"/>
                </a:solidFill>
                <a:ea typeface="宋体" panose="02010600030101010101" pitchFamily="2" charset="-122"/>
              </a:rPr>
              <a:t>                </a:t>
            </a:r>
            <a:endParaRPr lang="en-US" altLang="zh-CN" sz="2800" b="1" u="sng">
              <a:solidFill>
                <a:srgbClr val="222222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90000"/>
              </a:lnSpc>
            </a:pPr>
            <a:r>
              <a:rPr lang="en-US" altLang="zh-CN" sz="2800" b="1" u="sng">
                <a:solidFill>
                  <a:srgbClr val="222222"/>
                </a:solidFill>
                <a:ea typeface="宋体" panose="02010600030101010101" pitchFamily="2" charset="-122"/>
              </a:rPr>
              <a:t>                   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精神</a:t>
            </a:r>
            <a:endParaRPr lang="zh-CN" altLang="en-US" sz="28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 flipH="1">
            <a:off x="4085590" y="3952875"/>
            <a:ext cx="222885" cy="1746885"/>
          </a:xfrm>
          <a:prstGeom prst="leftBrace">
            <a:avLst>
              <a:gd name="adj1" fmla="val 0"/>
              <a:gd name="adj2" fmla="val 50011"/>
            </a:avLst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p>
            <a:pPr algn="ctr" fontAlgn="base">
              <a:defRPr/>
            </a:pPr>
            <a:endParaRPr lang="zh-CN" altLang="en-US" sz="100" strike="noStrike" noProof="1"/>
          </a:p>
        </p:txBody>
      </p:sp>
      <p:sp>
        <p:nvSpPr>
          <p:cNvPr id="17" name="文本框 16"/>
          <p:cNvSpPr txBox="1"/>
          <p:nvPr/>
        </p:nvSpPr>
        <p:spPr>
          <a:xfrm>
            <a:off x="4356100" y="4293235"/>
            <a:ext cx="530860" cy="95313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对比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5003800" y="3140710"/>
            <a:ext cx="165100" cy="2841625"/>
          </a:xfrm>
          <a:prstGeom prst="leftBrace">
            <a:avLst>
              <a:gd name="adj1" fmla="val 0"/>
              <a:gd name="adj2" fmla="val 50000"/>
            </a:avLst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p>
            <a:pPr algn="ctr" fontAlgn="base">
              <a:defRPr/>
            </a:pPr>
            <a:endParaRPr lang="zh-CN" altLang="en-US" sz="100" strike="noStrike" noProof="1"/>
          </a:p>
        </p:txBody>
      </p:sp>
      <p:sp>
        <p:nvSpPr>
          <p:cNvPr id="11" name="文本框 10"/>
          <p:cNvSpPr txBox="1"/>
          <p:nvPr/>
        </p:nvSpPr>
        <p:spPr>
          <a:xfrm>
            <a:off x="5076349" y="3140710"/>
            <a:ext cx="4241959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④对工作的态度</a:t>
            </a:r>
            <a:r>
              <a:rPr lang="zh-CN" sz="2100" b="1">
                <a:solidFill>
                  <a:srgbClr val="222222"/>
                </a:solidFill>
                <a:ea typeface="宋体" panose="02010600030101010101" pitchFamily="2" charset="-122"/>
              </a:rPr>
              <a:t>：</a:t>
            </a:r>
            <a:endParaRPr lang="en-US" altLang="zh-CN" sz="21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90478" y="4137343"/>
            <a:ext cx="4241959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⑤对同志、人民的态度</a:t>
            </a:r>
            <a:r>
              <a:rPr lang="zh-CN" sz="2100" b="1">
                <a:solidFill>
                  <a:srgbClr val="222222"/>
                </a:solidFill>
                <a:ea typeface="宋体" panose="02010600030101010101" pitchFamily="2" charset="-122"/>
              </a:rPr>
              <a:t>：</a:t>
            </a:r>
            <a:endParaRPr lang="zh-CN" sz="21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02384" y="5085080"/>
            <a:ext cx="4241959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⑥对工作的要求：</a:t>
            </a:r>
            <a:endParaRPr lang="zh-CN" sz="28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47495" y="3140710"/>
            <a:ext cx="1850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国际主义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48130" y="4225290"/>
            <a:ext cx="1743710" cy="865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90000"/>
              </a:lnSpc>
            </a:pP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毫不利己</a:t>
            </a:r>
            <a:endParaRPr 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>
              <a:lnSpc>
                <a:spcPct val="90000"/>
              </a:lnSpc>
            </a:pP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专门利人</a:t>
            </a:r>
            <a:endParaRPr 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15695" y="5499735"/>
            <a:ext cx="2329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对技术精益求精</a:t>
            </a:r>
            <a:endParaRPr lang="zh-CN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8185" y="6164898"/>
            <a:ext cx="464344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2800"/>
              <a:t>颂</a:t>
            </a:r>
            <a:endParaRPr lang="zh-CN" altLang="en-US" sz="2800"/>
          </a:p>
        </p:txBody>
      </p:sp>
      <p:sp>
        <p:nvSpPr>
          <p:cNvPr id="22" name="文本框 21"/>
          <p:cNvSpPr txBox="1"/>
          <p:nvPr/>
        </p:nvSpPr>
        <p:spPr>
          <a:xfrm>
            <a:off x="1318260" y="6219190"/>
            <a:ext cx="767334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700" b="1">
                <a:solidFill>
                  <a:srgbClr val="222222"/>
                </a:solidFill>
                <a:ea typeface="宋体" panose="02010600030101010101" pitchFamily="2" charset="-122"/>
              </a:rPr>
              <a:t>表达个人痛惜之情</a:t>
            </a:r>
            <a:r>
              <a:rPr lang="en-US" altLang="zh-CN" sz="27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最后号召大家学习</a:t>
            </a:r>
            <a:r>
              <a:rPr lang="zh-CN" sz="2700" b="1">
                <a:solidFill>
                  <a:srgbClr val="222222"/>
                </a:solidFill>
                <a:ea typeface="宋体" panose="02010600030101010101" pitchFamily="2" charset="-122"/>
              </a:rPr>
              <a:t>白求恩精神</a:t>
            </a:r>
            <a:endParaRPr lang="zh-CN" altLang="en-US" sz="27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27720" name="Rectangle 27"/>
          <p:cNvSpPr/>
          <p:nvPr/>
        </p:nvSpPr>
        <p:spPr>
          <a:xfrm>
            <a:off x="5147151" y="3140869"/>
            <a:ext cx="3866674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2A10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r>
              <a:rPr lang="zh-CN" altLang="en-US" sz="2600" b="1" dirty="0">
                <a:solidFill>
                  <a:srgbClr val="2A10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不负责任</a:t>
            </a:r>
            <a:r>
              <a:rPr lang="zh-CN" altLang="zh-CN" sz="2600" b="1" dirty="0">
                <a:solidFill>
                  <a:srgbClr val="2A10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,拈轻怕重,喜欢自吹</a:t>
            </a:r>
            <a:endParaRPr lang="zh-CN" altLang="zh-CN" sz="2600" b="1" dirty="0">
              <a:solidFill>
                <a:srgbClr val="2A10E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7721" name="Rectangle 35"/>
          <p:cNvSpPr/>
          <p:nvPr/>
        </p:nvSpPr>
        <p:spPr>
          <a:xfrm>
            <a:off x="5102225" y="4572000"/>
            <a:ext cx="40182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2A10EE"/>
                </a:solidFill>
                <a:latin typeface="Verdana" panose="020B0604030504040204" pitchFamily="34" charset="0"/>
                <a:ea typeface="楷体_GB2312" pitchFamily="49" charset="-122"/>
              </a:rPr>
              <a:t>冷冷清清</a:t>
            </a:r>
            <a:r>
              <a:rPr lang="zh-CN" altLang="zh-CN" sz="2400" b="1" dirty="0">
                <a:solidFill>
                  <a:srgbClr val="2A10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2A10EE"/>
                </a:solidFill>
                <a:latin typeface="Verdana" panose="020B0604030504040204" pitchFamily="34" charset="0"/>
                <a:ea typeface="楷体_GB2312" pitchFamily="49" charset="-122"/>
              </a:rPr>
              <a:t>漠不关心</a:t>
            </a:r>
            <a:r>
              <a:rPr lang="zh-CN" altLang="zh-CN" sz="2400" b="1" dirty="0">
                <a:solidFill>
                  <a:srgbClr val="2A10EE"/>
                </a:solidFill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2A10EE"/>
                </a:solidFill>
                <a:latin typeface="Verdana" panose="020B0604030504040204" pitchFamily="34" charset="0"/>
                <a:ea typeface="楷体_GB2312" pitchFamily="49" charset="-122"/>
              </a:rPr>
              <a:t>麻木不仁</a:t>
            </a:r>
            <a:endParaRPr lang="zh-CN" altLang="en-US" sz="2400" b="1" dirty="0">
              <a:solidFill>
                <a:srgbClr val="2A10EE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27722" name="Rectangle 34"/>
          <p:cNvSpPr/>
          <p:nvPr/>
        </p:nvSpPr>
        <p:spPr>
          <a:xfrm>
            <a:off x="5059204" y="5121275"/>
            <a:ext cx="417718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175" b="1" dirty="0">
                <a:solidFill>
                  <a:srgbClr val="2A10E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</a:t>
            </a:r>
            <a:r>
              <a:rPr lang="zh-CN" altLang="en-US" sz="2400" b="1" dirty="0">
                <a:solidFill>
                  <a:srgbClr val="2A10EE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见异思迁</a:t>
            </a:r>
            <a:r>
              <a:rPr lang="zh-CN" altLang="zh-CN" sz="2400" b="1" dirty="0">
                <a:solidFill>
                  <a:srgbClr val="2A10EE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2A10EE"/>
                </a:solidFill>
                <a:uFillTx/>
                <a:latin typeface="Verdana" panose="020B0604030504040204" pitchFamily="34" charset="0"/>
                <a:ea typeface="楷体_GB2312" pitchFamily="49" charset="-122"/>
              </a:rPr>
              <a:t>鄙薄技术工作以为不足道、以为无出路</a:t>
            </a:r>
            <a:endParaRPr lang="zh-CN" altLang="en-US" sz="2400" b="1" dirty="0">
              <a:solidFill>
                <a:srgbClr val="2A10EE"/>
              </a:solidFill>
              <a:uFillTx/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41695" y="2557145"/>
            <a:ext cx="2278380" cy="521970"/>
          </a:xfrm>
          <a:prstGeom prst="rect">
            <a:avLst/>
          </a:prstGeom>
          <a:ln w="9525"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不少的人</a:t>
            </a:r>
            <a:endParaRPr lang="zh-CN" sz="28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27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27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27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7720" grpId="0"/>
      <p:bldP spid="27721" grpId="0"/>
      <p:bldP spid="27722" grpId="0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539434" y="3417570"/>
            <a:ext cx="12553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第一段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611188" y="3860641"/>
            <a:ext cx="80645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algn="just">
              <a:lnSpc>
                <a:spcPct val="100000"/>
              </a:lnSpc>
              <a:defRPr/>
            </a:pPr>
            <a:r>
              <a:rPr lang="en-US" altLang="zh-CN" sz="2400" dirty="0">
                <a:latin typeface="Verdana" panose="020B0604030504040204" pitchFamily="34" charset="0"/>
                <a:ea typeface="楷体_GB2312" pitchFamily="49" charset="-122"/>
              </a:rPr>
              <a:t>     </a:t>
            </a:r>
            <a:r>
              <a:rPr lang="en-US" altLang="zh-CN" sz="2800" dirty="0">
                <a:latin typeface="Verdana" panose="020B0604030504040204" pitchFamily="34" charset="0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“白求恩同志是加拿大共产党员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新宋体" panose="02010609030101010101" charset="-122"/>
                <a:cs typeface="Arial" panose="020B0604020202020204" pitchFamily="34" charset="0"/>
              </a:rPr>
              <a:t>……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不幸以身殉职”是记叙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其余是议论。</a:t>
            </a:r>
            <a:endParaRPr lang="zh-CN" altLang="en-US" sz="28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611664" y="4796791"/>
            <a:ext cx="80645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algn="just">
              <a:lnSpc>
                <a:spcPct val="100000"/>
              </a:lnSpc>
              <a:defRPr/>
            </a:pPr>
            <a:r>
              <a:rPr lang="en-US" altLang="zh-CN" sz="2400" dirty="0">
                <a:latin typeface="+mn-ea"/>
              </a:rPr>
              <a:t> </a:t>
            </a:r>
            <a:r>
              <a:rPr lang="en-US" altLang="zh-CN" sz="2400" dirty="0" smtClean="0">
                <a:latin typeface="+mn-ea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叙后议。先概括简叙白求恩事迹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后赞扬他的国际主义精神。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50" y="764699"/>
            <a:ext cx="8144351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本文是议论文,运用夹叙夹议的写法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谈谈课文是怎样夹叙夹议的？</a:t>
            </a:r>
            <a:endParaRPr lang="zh-CN" altLang="en-US" sz="2800" b="1" dirty="0"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67995" y="1910398"/>
            <a:ext cx="8214360" cy="1252855"/>
          </a:xfrm>
          <a:prstGeom prst="rect">
            <a:avLst/>
          </a:prstGeom>
          <a:ln w="15875" cmpd="sng">
            <a:solidFill>
              <a:schemeClr val="accent1">
                <a:shade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知识卡片</a:t>
            </a:r>
            <a:endParaRPr lang="en-US" altLang="zh-CN" sz="2800" dirty="0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议论文“叙”是为证明论点提出事实根据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“叙”要扣住论点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要凝练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8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4" grpId="0"/>
      <p:bldP spid="3" grpId="0" bldLvl="0" animBg="1"/>
      <p:bldP spid="34819" grpId="0"/>
    </p:bldLst>
  </p:timing>
</p:sld>
</file>

<file path=ppt/tags/tag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UNIT_TABLE_BEAUTIFY" val="smartTable{a31cb4ba-761f-413d-aab7-98bd22f14a66}"/>
  <p:tag name="TABLE_ENDDRAG_ORIGIN_RECT" val="708*323"/>
  <p:tag name="TABLE_ENDDRAG_RECT" val="0*173*708*323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SPECIAL_SOURCE" val="bdnull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DOCER_TEMPLATE_OPEN_ONCE_MARK" val="1"/>
  <p:tag name="KSO_WPP_MARK_KEY" val="ba371e13-f044-4e94-8ed6-a833b4e6d113"/>
  <p:tag name="COMMONDATA" val="eyJoZGlkIjoiZjM1MDU3MjRkMGIzNjliNDRhNmZhZDFlNDFkYmY5MmUifQ=="/>
</p:tagLst>
</file>

<file path=ppt/tags/tag3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UNIT_TABLE_BEAUTIFY" val="smartTable{a31cb4ba-761f-413d-aab7-98bd22f14a66}"/>
  <p:tag name="TABLE_ENDDRAG_ORIGIN_RECT" val="707*294"/>
  <p:tag name="TABLE_ENDDRAG_RECT" val="10*192*707*294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UNIT_TABLE_BEAUTIFY" val="smartTable{a31cb4ba-761f-413d-aab7-98bd22f14a66}"/>
  <p:tag name="TABLE_ENDDRAG_ORIGIN_RECT" val="711*227"/>
  <p:tag name="TABLE_ENDDRAG_RECT" val="1*220*711*227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3711</Words>
  <Application>WPS 演示</Application>
  <PresentationFormat>在屏幕上显示</PresentationFormat>
  <Paragraphs>327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42" baseType="lpstr">
      <vt:lpstr>Arial</vt:lpstr>
      <vt:lpstr>宋体</vt:lpstr>
      <vt:lpstr>Wingdings</vt:lpstr>
      <vt:lpstr>Times New Roman</vt:lpstr>
      <vt:lpstr>Wingdings 3</vt:lpstr>
      <vt:lpstr>Verdana</vt:lpstr>
      <vt:lpstr>Wingdings 2</vt:lpstr>
      <vt:lpstr>思源黑体 CN Bold</vt:lpstr>
      <vt:lpstr>黑体</vt:lpstr>
      <vt:lpstr>思源黑体 CN Regular</vt:lpstr>
      <vt:lpstr>楷体</vt:lpstr>
      <vt:lpstr>SimSun-ExtB</vt:lpstr>
      <vt:lpstr>方正楷体_GBK</vt:lpstr>
      <vt:lpstr>微软雅黑</vt:lpstr>
      <vt:lpstr>楷体_GB2312</vt:lpstr>
      <vt:lpstr>新宋体</vt:lpstr>
      <vt:lpstr>Calibri</vt:lpstr>
      <vt:lpstr>Wingdings 3</vt:lpstr>
      <vt:lpstr>Verdana</vt:lpstr>
      <vt:lpstr>华文楷体</vt:lpstr>
      <vt:lpstr>Lucida Sans Unicode</vt:lpstr>
      <vt:lpstr>Arial Unicode MS</vt:lpstr>
      <vt:lpstr>聚合</vt:lpstr>
      <vt:lpstr>2_聚合</vt:lpstr>
      <vt:lpstr>PowerPoint 演示文稿</vt:lpstr>
      <vt:lpstr>PowerPoint 演示文稿</vt:lpstr>
      <vt:lpstr>议论文常识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黄红政</cp:lastModifiedBy>
  <cp:revision>104</cp:revision>
  <dcterms:created xsi:type="dcterms:W3CDTF">2002-03-07T14:13:00Z</dcterms:created>
  <dcterms:modified xsi:type="dcterms:W3CDTF">2022-12-08T07:25:04Z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3EA0E7BF7C674D5991F776B86721380A</vt:lpwstr>
  </property>
</Properties>
</file>