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9" r:id="rId2"/>
    <p:sldId id="257" r:id="rId3"/>
    <p:sldId id="274" r:id="rId4"/>
    <p:sldId id="276" r:id="rId5"/>
    <p:sldId id="277" r:id="rId6"/>
    <p:sldId id="278" r:id="rId7"/>
    <p:sldId id="275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71" r:id="rId16"/>
    <p:sldId id="272" r:id="rId17"/>
    <p:sldId id="273" r:id="rId18"/>
    <p:sldId id="265" r:id="rId19"/>
    <p:sldId id="268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2016/4/30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2016/4/30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2016/4/30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2016/4/30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1785949"/>
          </a:xfrm>
          <a:scene3d>
            <a:camera prst="perspectiveHeroicExtremeRightFacing"/>
            <a:lightRig rig="threePt" dir="t"/>
          </a:scene3d>
        </p:spPr>
        <p:txBody>
          <a:bodyPr>
            <a:normAutofit/>
          </a:bodyPr>
          <a:lstStyle/>
          <a:p>
            <a:pPr algn="ctr"/>
            <a:r>
              <a:rPr lang="zh-CN" altLang="en-US" sz="6000" dirty="0" smtClean="0">
                <a:effectLst>
                  <a:glow rad="101600">
                    <a:schemeClr val="accent2">
                      <a:alpha val="60000"/>
                    </a:schemeClr>
                  </a:glow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华文隶书" pitchFamily="2" charset="-122"/>
              </a:rPr>
              <a:t>金钱</a:t>
            </a:r>
            <a:r>
              <a:rPr lang="en-US" altLang="zh-CN" sz="6000" dirty="0" smtClean="0">
                <a:effectLst>
                  <a:glow rad="101600">
                    <a:schemeClr val="accent2">
                      <a:alpha val="60000"/>
                    </a:schemeClr>
                  </a:glow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华文隶书" pitchFamily="2" charset="-122"/>
              </a:rPr>
              <a:t>,</a:t>
            </a:r>
            <a:r>
              <a:rPr lang="zh-CN" altLang="en-US" sz="6000" dirty="0" smtClean="0">
                <a:effectLst>
                  <a:glow rad="101600">
                    <a:schemeClr val="accent2">
                      <a:alpha val="60000"/>
                    </a:schemeClr>
                  </a:glow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华文隶书" pitchFamily="2" charset="-122"/>
              </a:rPr>
              <a:t>共同面对的话题</a:t>
            </a:r>
            <a:endParaRPr lang="zh-CN" altLang="en-US" sz="6000" dirty="0">
              <a:effectLst>
                <a:glow rad="101600">
                  <a:schemeClr val="accent2">
                    <a:alpha val="60000"/>
                  </a:schemeClr>
                </a:glow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华文隶书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85786" y="3571876"/>
            <a:ext cx="7672414" cy="2428891"/>
          </a:xfrm>
        </p:spPr>
        <p:txBody>
          <a:bodyPr>
            <a:normAutofit/>
          </a:bodyPr>
          <a:lstStyle/>
          <a:p>
            <a:pPr algn="ctr"/>
            <a:endParaRPr lang="zh-CN" altLang="en-US" sz="4800" b="1" dirty="0"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2030001B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4114800" cy="2133600"/>
          </a:xfrm>
          <a:prstGeom prst="rect">
            <a:avLst/>
          </a:prstGeom>
          <a:noFill/>
        </p:spPr>
      </p:pic>
      <p:pic>
        <p:nvPicPr>
          <p:cNvPr id="10243" name="Picture 3" descr="G2030002A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590800"/>
            <a:ext cx="3733800" cy="1981200"/>
          </a:xfrm>
          <a:prstGeom prst="rect">
            <a:avLst/>
          </a:prstGeom>
          <a:noFill/>
        </p:spPr>
      </p:pic>
      <p:pic>
        <p:nvPicPr>
          <p:cNvPr id="10244" name="Picture 4" descr="G2030002B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4743450"/>
            <a:ext cx="2133600" cy="1581150"/>
          </a:xfrm>
          <a:prstGeom prst="rect">
            <a:avLst/>
          </a:prstGeom>
          <a:noFill/>
        </p:spPr>
      </p:pic>
      <p:pic>
        <p:nvPicPr>
          <p:cNvPr id="10245" name="Picture 5" descr="g3010002A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5800" y="0"/>
            <a:ext cx="3886200" cy="2438400"/>
          </a:xfrm>
          <a:prstGeom prst="rect">
            <a:avLst/>
          </a:prstGeom>
          <a:noFill/>
        </p:spPr>
      </p:pic>
      <p:pic>
        <p:nvPicPr>
          <p:cNvPr id="10246" name="Picture 6" descr="G3040001A[1]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76800" y="2743200"/>
            <a:ext cx="3276600" cy="2057400"/>
          </a:xfrm>
          <a:prstGeom prst="rect">
            <a:avLst/>
          </a:prstGeom>
          <a:noFill/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4038600" y="5029200"/>
            <a:ext cx="4770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/>
              <a:t>圈钱（铜钱、铁钱）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816100" y="6172200"/>
            <a:ext cx="7327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/>
              <a:t>秦始皇统一币制后，为历代沿袭，直至清末。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utoUpdateAnimBg="0"/>
      <p:bldP spid="1024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sf_200411151533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0" cy="5486400"/>
          </a:xfrm>
          <a:prstGeom prst="rect">
            <a:avLst/>
          </a:prstGeom>
          <a:noFill/>
        </p:spPr>
      </p:pic>
      <p:pic>
        <p:nvPicPr>
          <p:cNvPr id="11267" name="Picture 3" descr="sf_200412221448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0"/>
            <a:ext cx="3429000" cy="2819400"/>
          </a:xfrm>
          <a:prstGeom prst="rect">
            <a:avLst/>
          </a:prstGeom>
          <a:noFill/>
        </p:spPr>
      </p:pic>
      <p:pic>
        <p:nvPicPr>
          <p:cNvPr id="11268" name="Picture 4" descr="sf_2004122214493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2819400"/>
            <a:ext cx="3429000" cy="2667000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57200" y="5486400"/>
            <a:ext cx="88407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/>
              <a:t>银元</a:t>
            </a:r>
            <a:r>
              <a:rPr lang="zh-CN" altLang="en-US" sz="4400"/>
              <a:t>（</a:t>
            </a:r>
            <a:r>
              <a:rPr lang="zh-CN" altLang="en-US" sz="3600" b="1"/>
              <a:t>明中页以后白银成了主要货币</a:t>
            </a:r>
            <a:r>
              <a:rPr lang="zh-CN" altLang="en-US" sz="4800"/>
              <a:t>）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sf_2004951841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733800" cy="2971800"/>
          </a:xfrm>
          <a:prstGeom prst="rect">
            <a:avLst/>
          </a:prstGeom>
          <a:noFill/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181600" y="685800"/>
            <a:ext cx="18669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600" b="1"/>
              <a:t>纸币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0" y="3733800"/>
            <a:ext cx="4313238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/>
              <a:t>北宋开始使用。</a:t>
            </a:r>
          </a:p>
          <a:p>
            <a:endParaRPr lang="zh-CN" altLang="en-US" sz="3600" b="1"/>
          </a:p>
          <a:p>
            <a:r>
              <a:rPr lang="zh-CN" altLang="en-US" sz="3600" b="1"/>
              <a:t>新中国后规范使用。</a:t>
            </a:r>
          </a:p>
        </p:txBody>
      </p:sp>
      <p:pic>
        <p:nvPicPr>
          <p:cNvPr id="18439" name="Picture 7" descr="99-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2438400"/>
            <a:ext cx="4876800" cy="3962400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  <p:bldP spid="1843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ashfiestapai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8636000" cy="3492500"/>
          </a:xfrm>
          <a:prstGeom prst="rect">
            <a:avLst/>
          </a:prstGeom>
          <a:noFill/>
        </p:spPr>
      </p:pic>
      <p:pic>
        <p:nvPicPr>
          <p:cNvPr id="19459" name="Picture 3" descr="t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657600"/>
            <a:ext cx="7429500" cy="2846388"/>
          </a:xfrm>
          <a:prstGeom prst="rect">
            <a:avLst/>
          </a:prstGeom>
          <a:noFill/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8069263" y="3581400"/>
            <a:ext cx="671512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3200" b="1">
                <a:solidFill>
                  <a:srgbClr val="990033"/>
                </a:solidFill>
              </a:rPr>
              <a:t>支票　货币符号化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000585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3350"/>
            <a:ext cx="4267200" cy="2686050"/>
          </a:xfrm>
          <a:prstGeom prst="rect">
            <a:avLst/>
          </a:prstGeom>
          <a:noFill/>
        </p:spPr>
      </p:pic>
      <p:pic>
        <p:nvPicPr>
          <p:cNvPr id="20483" name="Picture 3" descr="0005857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228600"/>
            <a:ext cx="3962400" cy="2667000"/>
          </a:xfrm>
          <a:prstGeom prst="rect">
            <a:avLst/>
          </a:prstGeom>
          <a:noFill/>
        </p:spPr>
      </p:pic>
      <p:pic>
        <p:nvPicPr>
          <p:cNvPr id="20484" name="Picture 4" descr="0006214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124200"/>
            <a:ext cx="4191000" cy="2743200"/>
          </a:xfrm>
          <a:prstGeom prst="rect">
            <a:avLst/>
          </a:prstGeom>
          <a:noFill/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724400" y="3775075"/>
            <a:ext cx="38417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333300"/>
                </a:solidFill>
                <a:ea typeface="华文中宋" pitchFamily="2" charset="-122"/>
              </a:rPr>
              <a:t>信用卡</a:t>
            </a:r>
          </a:p>
          <a:p>
            <a:r>
              <a:rPr lang="zh-CN" altLang="en-US" sz="4800" b="1">
                <a:solidFill>
                  <a:srgbClr val="333300"/>
                </a:solidFill>
                <a:ea typeface="华文中宋" pitchFamily="2" charset="-122"/>
              </a:rPr>
              <a:t>　货币电子化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381000" y="1066800"/>
            <a:ext cx="8382000" cy="5410200"/>
          </a:xfrm>
          <a:prstGeom prst="roundRect">
            <a:avLst>
              <a:gd name="adj" fmla="val 5556"/>
            </a:avLst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8261350" y="6629400"/>
            <a:ext cx="730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>
              <a:spcBef>
                <a:spcPct val="0"/>
              </a:spcBef>
              <a:defRPr/>
            </a:pPr>
            <a:r>
              <a:rPr lang="zh-CN" altLang="en-US" sz="1200" b="1">
                <a:solidFill>
                  <a:srgbClr val="66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课堂进程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228600" y="6705600"/>
            <a:ext cx="228600" cy="76200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457200" y="6705600"/>
            <a:ext cx="2286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6858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9906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12954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16002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19050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22098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3" name="Rectangle 15"/>
          <p:cNvSpPr>
            <a:spLocks noChangeArrowheads="1"/>
          </p:cNvSpPr>
          <p:nvPr/>
        </p:nvSpPr>
        <p:spPr bwMode="auto">
          <a:xfrm>
            <a:off x="25146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4" name="Rectangle 16"/>
          <p:cNvSpPr>
            <a:spLocks noChangeArrowheads="1"/>
          </p:cNvSpPr>
          <p:nvPr/>
        </p:nvSpPr>
        <p:spPr bwMode="auto">
          <a:xfrm>
            <a:off x="28194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5" name="Rectangle 17"/>
          <p:cNvSpPr>
            <a:spLocks noChangeArrowheads="1"/>
          </p:cNvSpPr>
          <p:nvPr/>
        </p:nvSpPr>
        <p:spPr bwMode="auto">
          <a:xfrm>
            <a:off x="31242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6" name="Rectangle 18"/>
          <p:cNvSpPr>
            <a:spLocks noChangeArrowheads="1"/>
          </p:cNvSpPr>
          <p:nvPr/>
        </p:nvSpPr>
        <p:spPr bwMode="auto">
          <a:xfrm>
            <a:off x="34290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7" name="Rectangle 19"/>
          <p:cNvSpPr>
            <a:spLocks noChangeArrowheads="1"/>
          </p:cNvSpPr>
          <p:nvPr/>
        </p:nvSpPr>
        <p:spPr bwMode="auto">
          <a:xfrm>
            <a:off x="37338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40386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9" name="Rectangle 21"/>
          <p:cNvSpPr>
            <a:spLocks noChangeArrowheads="1"/>
          </p:cNvSpPr>
          <p:nvPr/>
        </p:nvSpPr>
        <p:spPr bwMode="auto">
          <a:xfrm>
            <a:off x="43434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0" name="Rectangle 22"/>
          <p:cNvSpPr>
            <a:spLocks noChangeArrowheads="1"/>
          </p:cNvSpPr>
          <p:nvPr/>
        </p:nvSpPr>
        <p:spPr bwMode="auto">
          <a:xfrm>
            <a:off x="46482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1" name="Rectangle 23"/>
          <p:cNvSpPr>
            <a:spLocks noChangeArrowheads="1"/>
          </p:cNvSpPr>
          <p:nvPr/>
        </p:nvSpPr>
        <p:spPr bwMode="auto">
          <a:xfrm>
            <a:off x="49530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2" name="Rectangle 24"/>
          <p:cNvSpPr>
            <a:spLocks noChangeArrowheads="1"/>
          </p:cNvSpPr>
          <p:nvPr/>
        </p:nvSpPr>
        <p:spPr bwMode="auto">
          <a:xfrm>
            <a:off x="52578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3" name="Rectangle 25"/>
          <p:cNvSpPr>
            <a:spLocks noChangeArrowheads="1"/>
          </p:cNvSpPr>
          <p:nvPr/>
        </p:nvSpPr>
        <p:spPr bwMode="auto">
          <a:xfrm>
            <a:off x="55626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4" name="Rectangle 26"/>
          <p:cNvSpPr>
            <a:spLocks noChangeArrowheads="1"/>
          </p:cNvSpPr>
          <p:nvPr/>
        </p:nvSpPr>
        <p:spPr bwMode="auto">
          <a:xfrm>
            <a:off x="58674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5" name="Rectangle 27"/>
          <p:cNvSpPr>
            <a:spLocks noChangeArrowheads="1"/>
          </p:cNvSpPr>
          <p:nvPr/>
        </p:nvSpPr>
        <p:spPr bwMode="auto">
          <a:xfrm>
            <a:off x="61722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6" name="Rectangle 28"/>
          <p:cNvSpPr>
            <a:spLocks noChangeArrowheads="1"/>
          </p:cNvSpPr>
          <p:nvPr/>
        </p:nvSpPr>
        <p:spPr bwMode="auto">
          <a:xfrm>
            <a:off x="64770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7" name="Rectangle 29"/>
          <p:cNvSpPr>
            <a:spLocks noChangeArrowheads="1"/>
          </p:cNvSpPr>
          <p:nvPr/>
        </p:nvSpPr>
        <p:spPr bwMode="auto">
          <a:xfrm>
            <a:off x="67818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8" name="Rectangle 30"/>
          <p:cNvSpPr>
            <a:spLocks noChangeArrowheads="1"/>
          </p:cNvSpPr>
          <p:nvPr/>
        </p:nvSpPr>
        <p:spPr bwMode="auto">
          <a:xfrm>
            <a:off x="70866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9" name="Rectangle 31"/>
          <p:cNvSpPr>
            <a:spLocks noChangeArrowheads="1"/>
          </p:cNvSpPr>
          <p:nvPr/>
        </p:nvSpPr>
        <p:spPr bwMode="auto">
          <a:xfrm>
            <a:off x="73914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00" name="Rectangle 32"/>
          <p:cNvSpPr>
            <a:spLocks noChangeArrowheads="1"/>
          </p:cNvSpPr>
          <p:nvPr/>
        </p:nvSpPr>
        <p:spPr bwMode="auto">
          <a:xfrm>
            <a:off x="76962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01" name="Rectangle 33"/>
          <p:cNvSpPr>
            <a:spLocks noChangeArrowheads="1"/>
          </p:cNvSpPr>
          <p:nvPr/>
        </p:nvSpPr>
        <p:spPr bwMode="auto">
          <a:xfrm flipV="1">
            <a:off x="80010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02" name="Rectangle 34"/>
          <p:cNvSpPr>
            <a:spLocks noChangeArrowheads="1"/>
          </p:cNvSpPr>
          <p:nvPr/>
        </p:nvSpPr>
        <p:spPr bwMode="auto">
          <a:xfrm>
            <a:off x="228600" y="6705600"/>
            <a:ext cx="8077200" cy="762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03" name="Rectangle 36"/>
          <p:cNvSpPr>
            <a:spLocks noChangeArrowheads="1"/>
          </p:cNvSpPr>
          <p:nvPr/>
        </p:nvSpPr>
        <p:spPr bwMode="auto">
          <a:xfrm flipV="1">
            <a:off x="457200" y="6716713"/>
            <a:ext cx="5578475" cy="65087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04" name="Rectangle 38"/>
          <p:cNvSpPr>
            <a:spLocks noChangeArrowheads="1"/>
          </p:cNvSpPr>
          <p:nvPr/>
        </p:nvSpPr>
        <p:spPr bwMode="auto">
          <a:xfrm>
            <a:off x="1714500" y="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7448" name="Text Box 40"/>
          <p:cNvSpPr txBox="1">
            <a:spLocks noChangeArrowheads="1"/>
          </p:cNvSpPr>
          <p:nvPr/>
        </p:nvSpPr>
        <p:spPr bwMode="auto">
          <a:xfrm>
            <a:off x="971550" y="2852738"/>
            <a:ext cx="705643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8000" dirty="0">
                <a:solidFill>
                  <a:srgbClr val="00B050"/>
                </a:solidFill>
                <a:ea typeface="华文隶书" pitchFamily="2" charset="-122"/>
              </a:rPr>
              <a:t>节俭</a:t>
            </a:r>
            <a:r>
              <a:rPr lang="en-US" altLang="zh-CN" sz="8000" dirty="0" smtClean="0">
                <a:solidFill>
                  <a:srgbClr val="00B050"/>
                </a:solidFill>
                <a:ea typeface="华文隶书" pitchFamily="2" charset="-122"/>
              </a:rPr>
              <a:t>——</a:t>
            </a:r>
          </a:p>
          <a:p>
            <a:r>
              <a:rPr lang="zh-CN" altLang="en-US" sz="8000" dirty="0" smtClean="0">
                <a:solidFill>
                  <a:srgbClr val="00B050"/>
                </a:solidFill>
                <a:ea typeface="华文隶书" pitchFamily="2" charset="-122"/>
              </a:rPr>
              <a:t>  中国</a:t>
            </a:r>
            <a:r>
              <a:rPr lang="zh-CN" altLang="en-US" sz="8000" dirty="0">
                <a:solidFill>
                  <a:srgbClr val="00B050"/>
                </a:solidFill>
                <a:ea typeface="华文隶书" pitchFamily="2" charset="-122"/>
              </a:rPr>
              <a:t>传统美德</a:t>
            </a:r>
          </a:p>
        </p:txBody>
      </p:sp>
      <p:pic>
        <p:nvPicPr>
          <p:cNvPr id="35" name="Picture 4" descr="照片 0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260350"/>
            <a:ext cx="5472113" cy="616902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1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895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765175"/>
            <a:ext cx="7343775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照片 0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76250"/>
            <a:ext cx="8280400" cy="568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685800" y="457200"/>
            <a:ext cx="7697788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990033"/>
                </a:solidFill>
                <a:latin typeface="Arial" charset="0"/>
                <a:ea typeface="华文新魏" pitchFamily="2" charset="-122"/>
              </a:rPr>
              <a:t>君子爱财,取之有道。</a:t>
            </a:r>
            <a:br>
              <a:rPr lang="zh-CN" altLang="en-US" sz="5400" b="1">
                <a:solidFill>
                  <a:srgbClr val="990033"/>
                </a:solidFill>
                <a:latin typeface="Arial" charset="0"/>
                <a:ea typeface="华文新魏" pitchFamily="2" charset="-122"/>
              </a:rPr>
            </a:br>
            <a:r>
              <a:rPr lang="zh-CN" altLang="en-US" sz="5400" b="1">
                <a:solidFill>
                  <a:srgbClr val="990033"/>
                </a:solidFill>
                <a:latin typeface="Arial" charset="0"/>
                <a:ea typeface="华文新魏" pitchFamily="2" charset="-122"/>
              </a:rPr>
              <a:t>　　　　　     －－孔子</a:t>
            </a:r>
            <a:r>
              <a:rPr lang="zh-CN" altLang="en-US">
                <a:latin typeface="Arial" charset="0"/>
              </a:rPr>
              <a:t>　</a:t>
            </a:r>
            <a:r>
              <a:rPr lang="zh-CN" altLang="en-US">
                <a:latin typeface="Arial" charset="0"/>
                <a:cs typeface="Arial" charset="0"/>
              </a:rPr>
              <a:t> </a:t>
            </a:r>
          </a:p>
          <a:p>
            <a:endParaRPr lang="zh-CN" altLang="en-US"/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0" y="3016250"/>
            <a:ext cx="8923338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/>
              <a:t>　</a:t>
            </a:r>
            <a:r>
              <a:rPr lang="zh-CN" altLang="en-US" sz="5400" b="1">
                <a:solidFill>
                  <a:srgbClr val="990033"/>
                </a:solidFill>
                <a:ea typeface="华文新魏" pitchFamily="2" charset="-122"/>
              </a:rPr>
              <a:t>我们手里的金钱，是保持自</a:t>
            </a:r>
          </a:p>
          <a:p>
            <a:r>
              <a:rPr lang="zh-CN" altLang="en-US" sz="5400" b="1">
                <a:solidFill>
                  <a:srgbClr val="990033"/>
                </a:solidFill>
                <a:ea typeface="华文新魏" pitchFamily="2" charset="-122"/>
              </a:rPr>
              <a:t>由的一种工具。</a:t>
            </a:r>
          </a:p>
          <a:p>
            <a:r>
              <a:rPr lang="zh-CN" altLang="en-US" sz="5400" b="1">
                <a:solidFill>
                  <a:srgbClr val="990033"/>
                </a:solidFill>
                <a:ea typeface="华文新魏" pitchFamily="2" charset="-122"/>
              </a:rPr>
              <a:t>　　　　　　  　－－卢梭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457200" y="381000"/>
            <a:ext cx="8305800" cy="3810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36078"/>
                  <a:invGamma/>
                </a:schemeClr>
              </a:gs>
            </a:gsLst>
            <a:lin ang="0" scaled="1"/>
          </a:gradFill>
          <a:ln w="1905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0"/>
              </a:spcBef>
              <a:defRPr/>
            </a:pPr>
            <a:endParaRPr lang="zh-CN" altLang="zh-CN" sz="200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381000" y="1066800"/>
            <a:ext cx="8382000" cy="5410200"/>
          </a:xfrm>
          <a:prstGeom prst="roundRect">
            <a:avLst>
              <a:gd name="adj" fmla="val 5556"/>
            </a:avLst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381000" y="304800"/>
            <a:ext cx="3810000" cy="3810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CC3300">
                  <a:gamma/>
                  <a:shade val="46275"/>
                  <a:invGamma/>
                </a:srgbClr>
              </a:gs>
              <a:gs pos="100000">
                <a:srgbClr val="CC3300"/>
              </a:gs>
            </a:gsLst>
            <a:lin ang="0" scaled="1"/>
          </a:gradFill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0"/>
              </a:spcBef>
              <a:defRPr/>
            </a:pPr>
            <a:r>
              <a:rPr lang="en-US" altLang="zh-CN" sz="200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●</a:t>
            </a: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923925" y="304800"/>
            <a:ext cx="3190875" cy="365125"/>
          </a:xfrm>
        </p:spPr>
        <p:txBody>
          <a:bodyPr lIns="0" tIns="0" rIns="0" bIns="0">
            <a:spAutoFit/>
          </a:bodyPr>
          <a:lstStyle/>
          <a:p>
            <a:pPr algn="l" eaLnBrk="1" hangingPunct="1">
              <a:defRPr/>
            </a:pPr>
            <a:r>
              <a:rPr lang="zh-CN" alt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小结</a:t>
            </a:r>
            <a:endParaRPr lang="zh-CN" altLang="en-US" sz="2400" smtClean="0"/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8261350" y="6629400"/>
            <a:ext cx="730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>
              <a:spcBef>
                <a:spcPct val="0"/>
              </a:spcBef>
              <a:defRPr/>
            </a:pPr>
            <a:r>
              <a:rPr lang="zh-CN" altLang="en-US" sz="1200" b="1">
                <a:solidFill>
                  <a:srgbClr val="66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课堂进程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228600" y="6705600"/>
            <a:ext cx="228600" cy="76200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457200" y="6705600"/>
            <a:ext cx="2286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6858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9906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12954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16002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19050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22098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7" name="Rectangle 15"/>
          <p:cNvSpPr>
            <a:spLocks noChangeArrowheads="1"/>
          </p:cNvSpPr>
          <p:nvPr/>
        </p:nvSpPr>
        <p:spPr bwMode="auto">
          <a:xfrm>
            <a:off x="25146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8" name="Rectangle 16"/>
          <p:cNvSpPr>
            <a:spLocks noChangeArrowheads="1"/>
          </p:cNvSpPr>
          <p:nvPr/>
        </p:nvSpPr>
        <p:spPr bwMode="auto">
          <a:xfrm>
            <a:off x="28194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09" name="Rectangle 17"/>
          <p:cNvSpPr>
            <a:spLocks noChangeArrowheads="1"/>
          </p:cNvSpPr>
          <p:nvPr/>
        </p:nvSpPr>
        <p:spPr bwMode="auto">
          <a:xfrm>
            <a:off x="31242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34290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1" name="Rectangle 19"/>
          <p:cNvSpPr>
            <a:spLocks noChangeArrowheads="1"/>
          </p:cNvSpPr>
          <p:nvPr/>
        </p:nvSpPr>
        <p:spPr bwMode="auto">
          <a:xfrm>
            <a:off x="37338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2" name="Rectangle 20"/>
          <p:cNvSpPr>
            <a:spLocks noChangeArrowheads="1"/>
          </p:cNvSpPr>
          <p:nvPr/>
        </p:nvSpPr>
        <p:spPr bwMode="auto">
          <a:xfrm>
            <a:off x="40386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3" name="Rectangle 21"/>
          <p:cNvSpPr>
            <a:spLocks noChangeArrowheads="1"/>
          </p:cNvSpPr>
          <p:nvPr/>
        </p:nvSpPr>
        <p:spPr bwMode="auto">
          <a:xfrm>
            <a:off x="43434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4" name="Rectangle 22"/>
          <p:cNvSpPr>
            <a:spLocks noChangeArrowheads="1"/>
          </p:cNvSpPr>
          <p:nvPr/>
        </p:nvSpPr>
        <p:spPr bwMode="auto">
          <a:xfrm>
            <a:off x="46482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5" name="Rectangle 23"/>
          <p:cNvSpPr>
            <a:spLocks noChangeArrowheads="1"/>
          </p:cNvSpPr>
          <p:nvPr/>
        </p:nvSpPr>
        <p:spPr bwMode="auto">
          <a:xfrm>
            <a:off x="49530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6" name="Rectangle 24"/>
          <p:cNvSpPr>
            <a:spLocks noChangeArrowheads="1"/>
          </p:cNvSpPr>
          <p:nvPr/>
        </p:nvSpPr>
        <p:spPr bwMode="auto">
          <a:xfrm>
            <a:off x="52578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7" name="Rectangle 25"/>
          <p:cNvSpPr>
            <a:spLocks noChangeArrowheads="1"/>
          </p:cNvSpPr>
          <p:nvPr/>
        </p:nvSpPr>
        <p:spPr bwMode="auto">
          <a:xfrm>
            <a:off x="55626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8" name="Rectangle 26"/>
          <p:cNvSpPr>
            <a:spLocks noChangeArrowheads="1"/>
          </p:cNvSpPr>
          <p:nvPr/>
        </p:nvSpPr>
        <p:spPr bwMode="auto">
          <a:xfrm>
            <a:off x="58674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9" name="Rectangle 27"/>
          <p:cNvSpPr>
            <a:spLocks noChangeArrowheads="1"/>
          </p:cNvSpPr>
          <p:nvPr/>
        </p:nvSpPr>
        <p:spPr bwMode="auto">
          <a:xfrm>
            <a:off x="61722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20" name="Rectangle 28"/>
          <p:cNvSpPr>
            <a:spLocks noChangeArrowheads="1"/>
          </p:cNvSpPr>
          <p:nvPr/>
        </p:nvSpPr>
        <p:spPr bwMode="auto">
          <a:xfrm>
            <a:off x="64770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67818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22" name="Rectangle 30"/>
          <p:cNvSpPr>
            <a:spLocks noChangeArrowheads="1"/>
          </p:cNvSpPr>
          <p:nvPr/>
        </p:nvSpPr>
        <p:spPr bwMode="auto">
          <a:xfrm>
            <a:off x="70866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23" name="Rectangle 31"/>
          <p:cNvSpPr>
            <a:spLocks noChangeArrowheads="1"/>
          </p:cNvSpPr>
          <p:nvPr/>
        </p:nvSpPr>
        <p:spPr bwMode="auto">
          <a:xfrm>
            <a:off x="73914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24" name="Rectangle 32"/>
          <p:cNvSpPr>
            <a:spLocks noChangeArrowheads="1"/>
          </p:cNvSpPr>
          <p:nvPr/>
        </p:nvSpPr>
        <p:spPr bwMode="auto">
          <a:xfrm>
            <a:off x="76962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25" name="Rectangle 33"/>
          <p:cNvSpPr>
            <a:spLocks noChangeArrowheads="1"/>
          </p:cNvSpPr>
          <p:nvPr/>
        </p:nvSpPr>
        <p:spPr bwMode="auto">
          <a:xfrm flipV="1">
            <a:off x="8001000" y="6705600"/>
            <a:ext cx="304800" cy="76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26" name="Rectangle 34"/>
          <p:cNvSpPr>
            <a:spLocks noChangeArrowheads="1"/>
          </p:cNvSpPr>
          <p:nvPr/>
        </p:nvSpPr>
        <p:spPr bwMode="auto">
          <a:xfrm>
            <a:off x="228600" y="6705600"/>
            <a:ext cx="8077200" cy="762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27" name="Rectangle 35"/>
          <p:cNvSpPr>
            <a:spLocks noChangeArrowheads="1"/>
          </p:cNvSpPr>
          <p:nvPr/>
        </p:nvSpPr>
        <p:spPr bwMode="auto">
          <a:xfrm flipV="1">
            <a:off x="457200" y="6716713"/>
            <a:ext cx="7197725" cy="65087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28" name="Rectangle 37"/>
          <p:cNvSpPr>
            <a:spLocks noChangeArrowheads="1"/>
          </p:cNvSpPr>
          <p:nvPr/>
        </p:nvSpPr>
        <p:spPr bwMode="auto">
          <a:xfrm>
            <a:off x="2524125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9496" name="Text Box 40"/>
          <p:cNvSpPr txBox="1">
            <a:spLocks noChangeArrowheads="1"/>
          </p:cNvSpPr>
          <p:nvPr/>
        </p:nvSpPr>
        <p:spPr bwMode="auto">
          <a:xfrm>
            <a:off x="539750" y="1196975"/>
            <a:ext cx="8066088" cy="4191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B050"/>
                </a:solidFill>
              </a:rPr>
              <a:t>关于金钱</a:t>
            </a: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B050"/>
                </a:solidFill>
              </a:rPr>
              <a:t>有了钱，你可以买楼。             但不可以买到一个家。</a:t>
            </a: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B050"/>
                </a:solidFill>
              </a:rPr>
              <a:t>有了钱，你可以买钟表。         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 但</a:t>
            </a:r>
            <a:r>
              <a:rPr lang="zh-CN" altLang="en-US" sz="2400" b="1" dirty="0">
                <a:solidFill>
                  <a:srgbClr val="00B050"/>
                </a:solidFill>
              </a:rPr>
              <a:t>不可以买到时间。</a:t>
            </a: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B050"/>
                </a:solidFill>
              </a:rPr>
              <a:t>有了钱，你可以买一张床。      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 但</a:t>
            </a:r>
            <a:r>
              <a:rPr lang="zh-CN" altLang="en-US" sz="2400" b="1" dirty="0">
                <a:solidFill>
                  <a:srgbClr val="00B050"/>
                </a:solidFill>
              </a:rPr>
              <a:t>不可以买到充足的睡眠。</a:t>
            </a: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B050"/>
                </a:solidFill>
              </a:rPr>
              <a:t>有了钱，你可以买书。              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但</a:t>
            </a:r>
            <a:r>
              <a:rPr lang="zh-CN" altLang="en-US" sz="2400" b="1" dirty="0">
                <a:solidFill>
                  <a:srgbClr val="00B050"/>
                </a:solidFill>
              </a:rPr>
              <a:t>不可以买到知识。</a:t>
            </a: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B050"/>
                </a:solidFill>
              </a:rPr>
              <a:t>有了钱，你可以买到医疗服务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。 但</a:t>
            </a:r>
            <a:r>
              <a:rPr lang="zh-CN" altLang="en-US" sz="2400" b="1" dirty="0">
                <a:solidFill>
                  <a:srgbClr val="00B050"/>
                </a:solidFill>
              </a:rPr>
              <a:t>不可以买到健康。</a:t>
            </a: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B050"/>
                </a:solidFill>
              </a:rPr>
              <a:t>有了钱，你可以买到地位。       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但</a:t>
            </a:r>
            <a:r>
              <a:rPr lang="zh-CN" altLang="en-US" sz="2400" b="1" dirty="0">
                <a:solidFill>
                  <a:srgbClr val="00B050"/>
                </a:solidFill>
              </a:rPr>
              <a:t>不可以买到尊重。</a:t>
            </a: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B050"/>
                </a:solidFill>
              </a:rPr>
              <a:t>有了钱，你可以买血液。          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 但</a:t>
            </a:r>
            <a:r>
              <a:rPr lang="zh-CN" altLang="en-US" sz="2400" b="1" dirty="0">
                <a:solidFill>
                  <a:srgbClr val="00B050"/>
                </a:solidFill>
              </a:rPr>
              <a:t>不可以买到生命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。</a:t>
            </a:r>
            <a:endParaRPr lang="zh-CN" altLang="en-US" sz="2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zh-CN" altLang="en-US" sz="5400" b="1" dirty="0">
                <a:solidFill>
                  <a:srgbClr val="333300"/>
                </a:solidFill>
                <a:ea typeface="华文彩云" pitchFamily="2" charset="-122"/>
              </a:rPr>
              <a:t>钱：昨天－今天－明天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8674" name="Picture 2" descr="c:\users\ADMINI~1\appdata\roaming\360se6\USERDA~1\Temp\6348-1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3230563"/>
            <a:ext cx="9525000" cy="10088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users\ADMINI~1\appdata\roaming\360se6\USERDA~1\Temp\311654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57500"/>
            <a:ext cx="9909175" cy="9715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ADMINI~1\appdata\roaming\360se6\USERDA~1\Temp\MYPSD_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08325"/>
            <a:ext cx="9753600" cy="9966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~1\appdata\roaming\360se6\USERDA~1\Temp\49558P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-2376488"/>
            <a:ext cx="6191250" cy="4953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50" name="Picture 2" descr="c:\users\ADMINI~1\appdata\roaming\360se6\USERDA~1\Temp\200899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3" y="-4191000"/>
            <a:ext cx="9975884" cy="1104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1010001A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381000"/>
            <a:ext cx="2362200" cy="2184400"/>
          </a:xfrm>
          <a:prstGeom prst="rect">
            <a:avLst/>
          </a:prstGeom>
          <a:noFill/>
        </p:spPr>
      </p:pic>
      <p:pic>
        <p:nvPicPr>
          <p:cNvPr id="7171" name="Picture 3" descr="G1010001B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3048000"/>
            <a:ext cx="2133600" cy="2032000"/>
          </a:xfrm>
          <a:prstGeom prst="rect">
            <a:avLst/>
          </a:prstGeom>
          <a:noFill/>
        </p:spPr>
      </p:pic>
      <p:pic>
        <p:nvPicPr>
          <p:cNvPr id="7172" name="Picture 4" descr="g1010002A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2819400"/>
            <a:ext cx="1828800" cy="2057400"/>
          </a:xfrm>
          <a:prstGeom prst="rect">
            <a:avLst/>
          </a:prstGeom>
          <a:noFill/>
        </p:spPr>
      </p:pic>
      <p:pic>
        <p:nvPicPr>
          <p:cNvPr id="7173" name="Picture 5" descr="g1010002B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381000"/>
            <a:ext cx="2324100" cy="2057400"/>
          </a:xfrm>
          <a:prstGeom prst="rect">
            <a:avLst/>
          </a:prstGeom>
          <a:noFill/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600200" y="5334000"/>
            <a:ext cx="50863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800" b="1"/>
              <a:t>海贝　　最早的钱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G2020001A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0"/>
            <a:ext cx="2808287" cy="2971800"/>
          </a:xfrm>
          <a:prstGeom prst="rect">
            <a:avLst/>
          </a:prstGeom>
          <a:noFill/>
        </p:spPr>
      </p:pic>
      <p:pic>
        <p:nvPicPr>
          <p:cNvPr id="9219" name="Picture 3" descr="G2020001B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4900"/>
            <a:ext cx="3059113" cy="2366963"/>
          </a:xfrm>
          <a:prstGeom prst="rect">
            <a:avLst/>
          </a:prstGeom>
          <a:noFill/>
        </p:spPr>
      </p:pic>
      <p:pic>
        <p:nvPicPr>
          <p:cNvPr id="9220" name="Picture 4" descr="G2020003B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938" y="0"/>
            <a:ext cx="4032250" cy="2895600"/>
          </a:xfrm>
          <a:prstGeom prst="rect">
            <a:avLst/>
          </a:prstGeom>
          <a:noFill/>
        </p:spPr>
      </p:pic>
      <p:pic>
        <p:nvPicPr>
          <p:cNvPr id="9221" name="Picture 5" descr="G2020006B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79838" y="3500438"/>
            <a:ext cx="3743325" cy="2387600"/>
          </a:xfrm>
          <a:prstGeom prst="rect">
            <a:avLst/>
          </a:prstGeom>
          <a:noFill/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8121650" y="609600"/>
            <a:ext cx="793750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zh-CN" altLang="en-US" sz="4000" b="1"/>
              <a:t>刀币　　战国时期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96</TotalTime>
  <Words>197</Words>
  <PresentationFormat>全屏显示(4:3)</PresentationFormat>
  <Paragraphs>32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聚合</vt:lpstr>
      <vt:lpstr>金钱,共同面对的话题</vt:lpstr>
      <vt:lpstr>钱：昨天－今天－明天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小结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钱：昨天－今天－明天</dc:title>
  <dc:creator>Administrator</dc:creator>
  <cp:lastModifiedBy>admin</cp:lastModifiedBy>
  <cp:revision>18</cp:revision>
  <dcterms:created xsi:type="dcterms:W3CDTF">2016-04-25T08:12:53Z</dcterms:created>
  <dcterms:modified xsi:type="dcterms:W3CDTF">2016-04-30T06:44:17Z</dcterms:modified>
</cp:coreProperties>
</file>