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532" r:id="rId3"/>
    <p:sldId id="606" r:id="rId4"/>
    <p:sldId id="604" r:id="rId5"/>
    <p:sldId id="533" r:id="rId6"/>
    <p:sldId id="607" r:id="rId7"/>
    <p:sldId id="485" r:id="rId8"/>
    <p:sldId id="486" r:id="rId9"/>
    <p:sldId id="284" r:id="rId10"/>
    <p:sldId id="283" r:id="rId11"/>
    <p:sldId id="590" r:id="rId12"/>
    <p:sldId id="487" r:id="rId13"/>
    <p:sldId id="291" r:id="rId14"/>
    <p:sldId id="591" r:id="rId15"/>
    <p:sldId id="592" r:id="rId17"/>
    <p:sldId id="593" r:id="rId18"/>
    <p:sldId id="294" r:id="rId19"/>
    <p:sldId id="295" r:id="rId20"/>
    <p:sldId id="595" r:id="rId21"/>
    <p:sldId id="596" r:id="rId22"/>
    <p:sldId id="597" r:id="rId23"/>
    <p:sldId id="609" r:id="rId24"/>
    <p:sldId id="610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47" d="100"/>
          <a:sy n="47" d="100"/>
        </p:scale>
        <p:origin x="-90" y="-198"/>
      </p:cViewPr>
      <p:guideLst>
        <p:guide orient="horz" pos="2174"/>
        <p:guide pos="28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9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checker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内容占位符 2"/>
          <p:cNvSpPr>
            <a:spLocks noGrp="1"/>
          </p:cNvSpPr>
          <p:nvPr>
            <p:ph idx="1"/>
          </p:nvPr>
        </p:nvSpPr>
        <p:spPr>
          <a:xfrm>
            <a:off x="12700" y="733425"/>
            <a:ext cx="9085580" cy="3952875"/>
          </a:xfrm>
        </p:spPr>
        <p:txBody>
          <a:bodyPr anchor="t"/>
          <a:p>
            <a:pPr marL="0" indent="0">
              <a:buNone/>
            </a:pPr>
            <a:r>
              <a:rPr lang="zh-CN" altLang="en-US"/>
              <a:t>         </a:t>
            </a: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什么是创造</a:t>
            </a: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?</a:t>
            </a:r>
            <a:r>
              <a:rPr lang="zh-CN" altLang="zh-CN" sz="40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请</a:t>
            </a: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结合自己的亲身体会或别人的经历具体说说你对“创造”的理解。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那么生活在20世纪的我们的教育家，又是怎样理解“创造”的呢？今天我们来学习陶行知的《创造宣言》。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3075" name="图片 49157" descr="5-2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5887" y="-53975"/>
            <a:ext cx="12192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66561" descr="八大山人纪念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275" y="4686300"/>
            <a:ext cx="9193213" cy="218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0" y="333375"/>
            <a:ext cx="9156700" cy="2894965"/>
          </a:xfrm>
        </p:spPr>
        <p:txBody>
          <a:bodyPr anchor="t"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     </a:t>
            </a:r>
            <a:r>
              <a:rPr lang="en-US" altLang="zh-CN" sz="3600" b="1" dirty="0">
                <a:sym typeface="宋体" panose="02010600030101010101" pitchFamily="2" charset="-122"/>
              </a:rPr>
              <a:t>3、作者是怎样对错误观点进行批驳的？</a:t>
            </a:r>
            <a:endParaRPr lang="en-US" altLang="zh-CN" sz="3600" b="1" dirty="0">
              <a:sym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   作者主要运用了典型事例与名言警句来进行反驳。也就是说，此文主要运用了</a:t>
            </a:r>
            <a:r>
              <a:rPr lang="en-US" altLang="zh-CN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举例论证和引用论证</a:t>
            </a: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这两种论证方法。</a:t>
            </a:r>
            <a:endParaRPr lang="en-US" altLang="zh-CN" sz="36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 b="1" dirty="0">
                <a:sym typeface="宋体" panose="02010600030101010101" pitchFamily="2" charset="-122"/>
              </a:rPr>
              <a:t>      </a:t>
            </a:r>
            <a:r>
              <a:rPr lang="en-US" altLang="zh-CN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18434" name="文本占位符 38914"/>
          <p:cNvSpPr>
            <a:spLocks noGrp="1"/>
          </p:cNvSpPr>
          <p:nvPr/>
        </p:nvSpPr>
        <p:spPr>
          <a:xfrm>
            <a:off x="-6350" y="3228340"/>
            <a:ext cx="8971915" cy="35471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buNone/>
            </a:pPr>
            <a:r>
              <a:rPr lang="en-US" altLang="zh-CN" sz="4000" b="1" strike="noStrike" noProof="1" dirty="0">
                <a:solidFill>
                  <a:srgbClr val="000000"/>
                </a:solidFill>
              </a:rPr>
              <a:t>   </a:t>
            </a:r>
            <a:r>
              <a:rPr lang="en-US" altLang="zh-CN" sz="3600" b="1" strike="noStrike" noProof="1" dirty="0">
                <a:solidFill>
                  <a:srgbClr val="000000"/>
                </a:solidFill>
              </a:rPr>
              <a:t>4、文章题为《创造宣言》，那么作者的宣言是什么？  </a:t>
            </a:r>
            <a:endParaRPr lang="en-US" altLang="zh-CN" sz="3600" b="1" strike="noStrike" noProof="1" dirty="0">
              <a:solidFill>
                <a:srgbClr val="000000"/>
              </a:solidFill>
            </a:endParaRPr>
          </a:p>
          <a:p>
            <a:pPr fontAlgn="base">
              <a:buNone/>
            </a:pPr>
            <a:r>
              <a:rPr lang="en-US" altLang="zh-CN" sz="3600" b="1" strike="noStrike" noProof="1" dirty="0">
                <a:solidFill>
                  <a:srgbClr val="000000"/>
                </a:solidFill>
              </a:rPr>
              <a:t>       </a:t>
            </a:r>
            <a:r>
              <a:rPr lang="en-US" altLang="zh-CN" sz="3600" b="1" strike="noStrike" noProof="1" dirty="0">
                <a:solidFill>
                  <a:srgbClr val="FF000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作者在文章结尾，充满激情地道出：“只要有一滴汗，一滴血，一滴热情，便是创造之神所爱住的行宫，就能开创造之花，结创造之果，繁殖创造之森林。” </a:t>
            </a:r>
            <a:r>
              <a:rPr lang="en-US" altLang="zh-CN" sz="3600" b="1" strike="noStrike" noProof="1" dirty="0">
                <a:solidFill>
                  <a:srgbClr val="FF0000"/>
                </a:solidFill>
                <a:uFillTx/>
              </a:rPr>
              <a:t>    </a:t>
            </a:r>
            <a:endParaRPr lang="en-US" altLang="zh-CN" sz="3600" b="1" strike="noStrike" noProof="1" dirty="0">
              <a:solidFill>
                <a:srgbClr val="FF0000"/>
              </a:solidFill>
              <a:uFillTx/>
            </a:endParaRPr>
          </a:p>
          <a:p>
            <a:pPr fontAlgn="base">
              <a:buNone/>
            </a:pPr>
            <a:endParaRPr lang="en-US" altLang="zh-CN" sz="3600" b="1" strike="noStrike" noProof="1" dirty="0">
              <a:solidFill>
                <a:srgbClr val="FF0000"/>
              </a:solidFill>
              <a:uFillTx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24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31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charRg st="31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11430" y="327660"/>
            <a:ext cx="9121775" cy="6203315"/>
          </a:xfrm>
        </p:spPr>
        <p:txBody>
          <a:bodyPr anchor="t"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                       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论证结构</a:t>
            </a:r>
            <a:endParaRPr lang="zh-CN" altLang="en-US" sz="40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第一部分（1）：开门见山，引出论题：人类离不开创造。（总领全文）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第二部分（2—4）指出教育者创造的目的和方法。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第三部分（5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—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11）作者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驳斥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了五种“不能创造”的错误观点，举例论述如何才能创造。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第四部分（12—16）以东山樵夫的故事为喻，说明丧失创造力的可悲下场，号召我们献身于创造。</a:t>
            </a:r>
            <a:r>
              <a:rPr lang="zh-CN" altLang="en-US" sz="3600" b="1" dirty="0">
                <a:sym typeface="宋体" panose="02010600030101010101" pitchFamily="2" charset="-122"/>
              </a:rPr>
              <a:t>     </a:t>
            </a:r>
            <a:endParaRPr lang="zh-CN" altLang="en-US" sz="3600" b="1" dirty="0"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37889"/>
          <p:cNvSpPr txBox="1"/>
          <p:nvPr/>
        </p:nvSpPr>
        <p:spPr>
          <a:xfrm>
            <a:off x="0" y="0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语言品析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-107950" y="555625"/>
            <a:ext cx="925195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/>
            <a:r>
              <a:rPr lang="en-US" altLang="zh-CN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、“活人的塑像和大理石的塑像有一点不同，刀法如果用得不对，可以万像同毁，刀法如果用得对，则一笔下去，画龙点睛。”这里所用的几个比喻分别比喻什么？这句话怎么理解？</a:t>
            </a:r>
            <a:endParaRPr lang="zh-CN" altLang="en-US" sz="36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indent="266700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“刀法”比喻教育方法。“万像”比喻众多教育对象。“画龙点睛”比喻使众多教育对象成才。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意思是：教育方法不当，可能使众多受教育者被毁，教育方法得当，可以使众多受教育者成材。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295" y="340995"/>
            <a:ext cx="89814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2、第</a:t>
            </a: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部分涉及的人和事有哪些？文中批评了哪五种“不能创造”的错误观点？作者得出的结论是什么？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/>
            <a:r>
              <a:rPr lang="en-US" altLang="zh-CN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【1】八大山人朱耷挥毫画几笔便成为一幅名贵的杰作；法国企业家雷塞布竟能在沙漠中造成苏彝士运河；不识字的慧能据说本是目不识丁的樵夫，偶听人讲经，顿悟佛理，后来成为禅宗的南宗开创者；遭遇八十一难之玄奘，毕竟取得佛经……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4" name="图片 5326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38888"/>
            <a:ext cx="9144000" cy="41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-7937" y="4002088"/>
            <a:ext cx="9115425" cy="1527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>
              <a:lnSpc>
                <a:spcPts val="2800"/>
              </a:lnSpc>
            </a:pPr>
            <a:r>
              <a:rPr lang="en-US" altLang="zh-CN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【2】作者用这些例子来驳斥</a:t>
            </a:r>
            <a:r>
              <a:rPr lang="en-US" altLang="zh-CN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五个错误观点：</a:t>
            </a:r>
            <a:r>
              <a:rPr lang="en-US" altLang="zh-CN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①环境平凡；②生活单调；③年纪太小；④太无能了；⑤陷入绝境。</a:t>
            </a:r>
            <a:endParaRPr lang="en-US" altLang="zh-CN" sz="24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indent="266700">
              <a:lnSpc>
                <a:spcPts val="2800"/>
              </a:lnSpc>
            </a:pPr>
            <a:r>
              <a:rPr lang="en-US" altLang="zh-CN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【3】</a:t>
            </a:r>
            <a:r>
              <a:rPr lang="en-US" altLang="zh-CN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结论：</a:t>
            </a:r>
            <a:r>
              <a:rPr lang="en-US" altLang="zh-CN" sz="24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说明处处都需要创造，天天都有创造的机会，人人都可以创造。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52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charRg st="52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2240" y="302260"/>
            <a:ext cx="8742680" cy="4930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00050" indent="-400050"/>
            <a:r>
              <a:rPr lang="en-US" altLang="zh-CN" sz="105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endParaRPr lang="zh-CN" altLang="en-US" sz="4000" b="1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00050" indent="-400050"/>
            <a:r>
              <a:rPr lang="zh-CN" altLang="en-US" sz="36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3、东山樵夫的故事是怎样的？(速读故事，然后</a:t>
            </a:r>
            <a:r>
              <a:rPr lang="zh-CN" altLang="en-US" sz="3600" b="1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复述</a:t>
            </a:r>
            <a:r>
              <a:rPr lang="zh-CN" altLang="en-US" sz="36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)你觉得东山樵夫可爱吗？这个故事说明了什么？这个人物还让你想到谁？</a:t>
            </a:r>
            <a:endParaRPr lang="zh-CN" altLang="en-US" sz="3600" b="1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00050" indent="-400050"/>
            <a:r>
              <a:rPr lang="zh-CN" altLang="en-US" sz="40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anose="02010600030101010101" pitchFamily="2" charset="-122"/>
              </a:rPr>
              <a:t>东山樵夫将泰山的茅草连同树苗带回家里焚烧取火。以东山樵夫的故事为喻，说明丧失创造力的可悲下场。想起了相比之下富有创造精神的愚公。</a:t>
            </a:r>
            <a:endParaRPr lang="zh-CN" altLang="en-US" sz="4000" b="1" noProof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1506" name="图片 61441" descr="z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337" y="5327650"/>
            <a:ext cx="9256712" cy="155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86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charRg st="86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charRg st="86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9525" y="-12700"/>
            <a:ext cx="9128125" cy="5939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00050" indent="-40005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 4、从文中我们可以看到作者的感情是怎样的？哪些句子明显表明了作者的感情？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00050" indent="-40005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作者</a:t>
            </a:r>
            <a:r>
              <a:rPr lang="en-US" altLang="zh-CN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渴望创造，热切呼唤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：“创造之神！你回来呀！只要你肯回来，我们愿意把一切——我们的汗，我们的血，我们的心，我们的生命——都献给你。只要有一滴汗，一滴血，一滴热情，便是创造之神所爱住的行宫，就能开创造之花，结创造之果，繁殖创造之森林。”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charRg st="42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40961"/>
          <p:cNvSpPr>
            <a:spLocks noGrp="1"/>
          </p:cNvSpPr>
          <p:nvPr>
            <p:ph type="title"/>
          </p:nvPr>
        </p:nvSpPr>
        <p:spPr>
          <a:xfrm>
            <a:off x="0" y="502920"/>
            <a:ext cx="9144000" cy="650875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品味语言（排比、比喻）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37890" name="文本占位符 40962"/>
          <p:cNvSpPr>
            <a:spLocks noGrp="1"/>
          </p:cNvSpPr>
          <p:nvPr>
            <p:ph idx="1"/>
          </p:nvPr>
        </p:nvSpPr>
        <p:spPr>
          <a:xfrm>
            <a:off x="0" y="1254760"/>
            <a:ext cx="9144000" cy="5303520"/>
          </a:xfrm>
        </p:spPr>
        <p:txBody>
          <a:bodyPr anchor="t"/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1、“有人说……不能创造”五个段落。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　　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突出强调缺乏自信的危害性。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2、但是就在监牢中，产生了《易经》之卦辞，产生了《正气歌》，产生了《国际歌》。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　　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强调在单调恶劣环境中一样可以创造出惊世之作。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endParaRPr lang="zh-CN" altLang="en-US" sz="4000" dirty="0"/>
          </a:p>
        </p:txBody>
      </p:sp>
      <p:pic>
        <p:nvPicPr>
          <p:cNvPr id="55298" name="图片 5529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557963"/>
            <a:ext cx="9126538" cy="300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7890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9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0">
                                            <p:txEl>
                                              <p:charRg st="9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0">
                                            <p:txEl>
                                              <p:charRg st="9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419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8914" name="文本占位符 41986"/>
          <p:cNvSpPr>
            <a:spLocks noGrp="1"/>
          </p:cNvSpPr>
          <p:nvPr>
            <p:ph idx="1"/>
          </p:nvPr>
        </p:nvSpPr>
        <p:spPr>
          <a:xfrm>
            <a:off x="0" y="70485"/>
            <a:ext cx="8998585" cy="6123305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3、八十一难之玄奘，毕竟取得佛经；粮水断绝，众叛亲离之哥伦布，毕竟发现了美洲；冻饿病三重压迫下之莫扎特，毕竟写出了《安魂曲》。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　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强调有志者排除万难就可取得巨大成就。</a:t>
            </a:r>
            <a:endParaRPr lang="zh-CN" altLang="en-US" sz="36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4、是的，生路是要勇气探出来，走出来，创造出来的。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强调开辟生路首先靠的是勇气。</a:t>
            </a:r>
            <a:endParaRPr lang="zh-CN" altLang="en-US" sz="36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24579" name="图片 67604" descr="t014c816e30942752c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22988"/>
            <a:ext cx="9144000" cy="735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7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8914">
                                            <p:txEl>
                                              <p:charRg st="74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133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4">
                                            <p:txEl>
                                              <p:charRg st="133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>
                                            <p:txEl>
                                              <p:charRg st="133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8260" y="157480"/>
            <a:ext cx="9103360" cy="4227195"/>
          </a:xfrm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5、所以，处处是创造之地，天天是创造之时，人人是创造之人。</a:t>
            </a:r>
            <a:endParaRPr lang="en-US" altLang="zh-CN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强调创造是每个人都拥有的潜能。</a:t>
            </a:r>
            <a:endParaRPr lang="zh-CN" altLang="en-US" sz="3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6、汗干了，血干了，热情干了，僵了，死了。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强调没有创造力就如同没有了生命力。</a:t>
            </a:r>
            <a:endParaRPr lang="zh-CN" altLang="en-US" sz="3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25602" name="图片 62518" descr="t01245d76c3fc0828d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4445000"/>
            <a:ext cx="9182100" cy="241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8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38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9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9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0" y="530225"/>
            <a:ext cx="9145270" cy="3203575"/>
          </a:xfrm>
        </p:spPr>
        <p:txBody>
          <a:bodyPr anchor="t"/>
          <a:p>
            <a:pPr marL="0" indent="0">
              <a:buNone/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7、只要有一滴汗、一滴血、一滴热情，便是创造之神所爱住的行宫，就能开创造之花，结创造之果，繁殖创造之森林。</a:t>
            </a:r>
            <a:endParaRPr lang="en-US" altLang="zh-CN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　   </a:t>
            </a:r>
            <a:r>
              <a:rPr lang="en-US" altLang="zh-CN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强调任何一点的创造力，都会促进成就的取得。</a:t>
            </a:r>
            <a:endParaRPr lang="en-US" altLang="zh-CN" sz="3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26626" name="图片 63542" descr="t014a10199af74244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4137025"/>
            <a:ext cx="9134475" cy="2795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charRg st="62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 orient="vert"/>
          </p:nvPr>
        </p:nvSpPr>
        <p:spPr>
          <a:xfrm>
            <a:off x="6858000" y="19050"/>
            <a:ext cx="1597025" cy="4095750"/>
          </a:xfrm>
        </p:spPr>
        <p:txBody>
          <a:bodyPr anchor="ctr"/>
          <a:p>
            <a:pPr fontAlgn="base"/>
            <a:r>
              <a:rPr lang="zh-CN" altLang="en-US" sz="6600" b="1" strike="noStrike" noProof="1" dirty="0">
                <a:solidFill>
                  <a:srgbClr val="4824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创造宣言</a:t>
            </a:r>
            <a:endParaRPr lang="zh-CN" altLang="en-US" sz="6600" b="1" strike="noStrike" noProof="1" dirty="0">
              <a:solidFill>
                <a:srgbClr val="4824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4098" name="文本占位符 5122"/>
          <p:cNvSpPr>
            <a:spLocks noGrp="1"/>
          </p:cNvSpPr>
          <p:nvPr>
            <p:ph type="body" orient="vert" idx="1"/>
          </p:nvPr>
        </p:nvSpPr>
        <p:spPr>
          <a:xfrm>
            <a:off x="6172200" y="2282825"/>
            <a:ext cx="381000" cy="2279650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　　　　　　</a:t>
            </a:r>
            <a:endParaRPr lang="zh-CN" altLang="en-US" sz="4000" b="1" dirty="0">
              <a:ea typeface="黑体" panose="02010609060101010101" pitchFamily="2" charset="-122"/>
            </a:endParaRPr>
          </a:p>
        </p:txBody>
      </p:sp>
      <p:sp>
        <p:nvSpPr>
          <p:cNvPr id="4099" name="矩形 5123"/>
          <p:cNvSpPr/>
          <p:nvPr/>
        </p:nvSpPr>
        <p:spPr>
          <a:xfrm>
            <a:off x="58738" y="28749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0" name="文本框 5127"/>
          <p:cNvSpPr txBox="1"/>
          <p:nvPr/>
        </p:nvSpPr>
        <p:spPr>
          <a:xfrm>
            <a:off x="7102475" y="4365625"/>
            <a:ext cx="33020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陶行知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4101" name="图片 45057" descr="陶行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19050"/>
            <a:ext cx="6726238" cy="504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1"/>
          <p:cNvSpPr txBox="1"/>
          <p:nvPr/>
        </p:nvSpPr>
        <p:spPr>
          <a:xfrm>
            <a:off x="2263775" y="5440363"/>
            <a:ext cx="522922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驳论文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0" y="285115"/>
            <a:ext cx="9133205" cy="5007610"/>
          </a:xfrm>
        </p:spPr>
        <p:txBody>
          <a:bodyPr anchor="t"/>
          <a:p>
            <a:pPr marL="0" indent="0">
              <a:buNone/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8、当英雄无用武之地，他除了大无畏之</a:t>
            </a:r>
            <a:r>
              <a:rPr lang="en-US" altLang="zh-CN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斧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，还得有智慧之</a:t>
            </a:r>
            <a:r>
              <a:rPr lang="en-US" altLang="zh-CN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剑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金刚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之信念与意志，才能开出一条生路。</a:t>
            </a:r>
            <a:endParaRPr lang="en-US" altLang="zh-CN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　</a:t>
            </a:r>
            <a:r>
              <a:rPr lang="en-US" altLang="zh-CN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在这句话中，作者把勇气比作斧，把智慧比作剑，把信念和意志比作金刚，说明当陷入绝境，走投无路时，只有勇气、智慧、信念与意志，才能使人绝处逢生，闯出一条生路。</a:t>
            </a:r>
            <a:r>
              <a:rPr lang="en-US" altLang="zh-CN" sz="4000" b="1">
                <a:solidFill>
                  <a:srgbClr val="FF0000"/>
                </a:solidFill>
              </a:rPr>
              <a:t>   </a:t>
            </a:r>
            <a:r>
              <a:rPr lang="en-US" altLang="zh-CN" sz="4000" b="1"/>
              <a:t>  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4000" b="1"/>
              <a:t> </a:t>
            </a:r>
            <a:endParaRPr lang="zh-CN" altLang="en-US" sz="4000" b="1"/>
          </a:p>
        </p:txBody>
      </p:sp>
      <p:pic>
        <p:nvPicPr>
          <p:cNvPr id="27650" name="图片 63542" descr="t014a10199af74244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5419725"/>
            <a:ext cx="9134475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5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5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5080" y="247015"/>
            <a:ext cx="9121775" cy="6006465"/>
          </a:xfrm>
        </p:spPr>
        <p:txBody>
          <a:bodyPr anchor="t"/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写作特色：</a:t>
            </a:r>
            <a:endParaRPr lang="zh-CN" altLang="en-US" sz="3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1、举例论证，说服力强；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2、破立结合，论证有力；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3、叙议结合，观点鲜明。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课堂小结：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陶行知先生以大量生动、典型、有说服力的事实，以充满激情的语言一再告诉我们：在创造面前人人平等。只要你愿意，只要你有勇气，有智慧，有信念和意志，你就可以成为创造之人。反复诵读、品味本文，可以让人与勇气握手，与自信重逢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28674" name="图片 67606" descr="t018f0a99de9aeb01c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4463" y="-49212"/>
            <a:ext cx="2632075" cy="257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408940" y="351790"/>
            <a:ext cx="8229600" cy="546100"/>
          </a:xfrm>
        </p:spPr>
        <p:txBody>
          <a:bodyPr anchor="ctr"/>
          <a:p>
            <a:r>
              <a:rPr lang="zh-CN" altLang="en-US" sz="4000" b="1">
                <a:solidFill>
                  <a:srgbClr val="FF0000"/>
                </a:solidFill>
              </a:rPr>
              <a:t>主题思想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54610" y="1059180"/>
            <a:ext cx="9034780" cy="3831590"/>
          </a:xfrm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</a:t>
            </a: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本文作者用生动的事例，主要论述教育者需要探索创造理论和创造技术。文章的主旨是号召师生共同献身于创造，处处、天天、人人都要创造，教育要创造出真善美的活人，以达到教育的最大成功。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0723" name="图片 63542" descr="t014a10199af74244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4968875"/>
            <a:ext cx="9359900" cy="179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458470" y="263843"/>
            <a:ext cx="8229600" cy="519112"/>
          </a:xfrm>
        </p:spPr>
        <p:txBody>
          <a:bodyPr anchor="ctr"/>
          <a:p>
            <a:r>
              <a:rPr lang="zh-CN" altLang="en-US" sz="4000" b="1">
                <a:solidFill>
                  <a:srgbClr val="FF0000"/>
                </a:solidFill>
              </a:rPr>
              <a:t>议论文相关知识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146" name="内容占位符 2"/>
          <p:cNvSpPr>
            <a:spLocks noGrp="1"/>
          </p:cNvSpPr>
          <p:nvPr>
            <p:ph idx="1"/>
          </p:nvPr>
        </p:nvSpPr>
        <p:spPr>
          <a:xfrm>
            <a:off x="5715" y="944880"/>
            <a:ext cx="9134475" cy="4968240"/>
          </a:xfrm>
        </p:spPr>
        <p:txBody>
          <a:bodyPr anchor="t"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论据类型：</a:t>
            </a:r>
            <a:r>
              <a:rPr lang="zh-CN" altLang="en-US" sz="4000" b="1"/>
              <a:t>事实论据　道理论据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论证方法：</a:t>
            </a:r>
            <a:r>
              <a:rPr lang="zh-CN" altLang="en-US" sz="4000" b="1"/>
              <a:t>举例论证、对比论证、道理论证、比喻论证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议论类型：</a:t>
            </a:r>
            <a:r>
              <a:rPr lang="zh-CN" altLang="en-US" sz="4000" b="1"/>
              <a:t>立论、　驳论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驳论方法：</a:t>
            </a:r>
            <a:r>
              <a:rPr lang="zh-CN" altLang="en-US" sz="4000" b="1"/>
              <a:t>驳论点、驳论据、驳论证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议论文三要素：</a:t>
            </a:r>
            <a:r>
              <a:rPr lang="zh-CN" altLang="en-US" sz="4000" b="1"/>
              <a:t>论点、论据、论证</a:t>
            </a:r>
            <a:endParaRPr lang="zh-CN" altLang="en-US" sz="4000" b="1"/>
          </a:p>
        </p:txBody>
      </p:sp>
      <p:pic>
        <p:nvPicPr>
          <p:cNvPr id="6147" name="图片 49157" descr="5-2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2450" y="5918200"/>
            <a:ext cx="1219200" cy="966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9157" descr="5-2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9325" y="6137275"/>
            <a:ext cx="1219200" cy="862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49157" descr="5-2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9400" y="6057900"/>
            <a:ext cx="1219200" cy="941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49157" descr="5-2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638" y="6137275"/>
            <a:ext cx="1219200" cy="747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49157" descr="5-2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3" y="6137275"/>
            <a:ext cx="1219200" cy="747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-31750" y="-127000"/>
            <a:ext cx="2911475" cy="920750"/>
          </a:xfrm>
        </p:spPr>
        <p:txBody>
          <a:bodyPr anchor="ctr"/>
          <a:p>
            <a:r>
              <a:rPr lang="zh-CN" altLang="en-US" sz="4000" b="1">
                <a:solidFill>
                  <a:srgbClr val="FF0000"/>
                </a:solidFill>
              </a:rPr>
              <a:t>作者简介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2526030" y="307975"/>
            <a:ext cx="6649720" cy="6505575"/>
          </a:xfrm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陶行知(1891～1946)，安徽歙县人，是我国近现代著名教育思想家和实践家。他在实践中创立的“生活即育”“教学做合一”“社会即学校”为中心的教育理论，是我国教育思想史上的一座丰碑，是为世界所知晓的中国教育家。      </a:t>
            </a:r>
            <a:r>
              <a:rPr lang="en-US" altLang="zh-CN" sz="4000" b="1"/>
              <a:t>  </a:t>
            </a:r>
            <a:endParaRPr lang="zh-CN" altLang="en-US" sz="4000" b="1"/>
          </a:p>
        </p:txBody>
      </p:sp>
      <p:pic>
        <p:nvPicPr>
          <p:cNvPr id="7171" name="图片 45057" descr="陶行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609600"/>
            <a:ext cx="2449513" cy="620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1252220" y="228600"/>
            <a:ext cx="5441950" cy="495300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积累字音、形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-635" y="826135"/>
            <a:ext cx="9145905" cy="5973445"/>
          </a:xfrm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</a:t>
            </a: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中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zhòng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伤                遁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dùn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词        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鲁钝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dùn 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           懦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nuò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夫      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豢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huàn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养                  繁殖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zhí  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伤痕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hén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            卦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guà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辞       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樵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qiáo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夫                   镰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lián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刀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屋檐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yán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            懒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lǎn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惰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duò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灌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guàn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溉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gài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    画龙点睛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jīng</a:t>
            </a:r>
            <a:endParaRPr lang="zh-CN" altLang="en-US" sz="3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自暴自弃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qì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         山穷水尽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jìn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走投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tóu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无路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57200" y="29210"/>
            <a:ext cx="8229600" cy="581025"/>
          </a:xfrm>
        </p:spPr>
        <p:txBody>
          <a:bodyPr anchor="ctr"/>
          <a:p>
            <a:r>
              <a:rPr lang="zh-CN" altLang="en-US" sz="3600" b="1">
                <a:solidFill>
                  <a:srgbClr val="FF0000"/>
                </a:solidFill>
              </a:rPr>
              <a:t>积累词语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2540" y="610235"/>
            <a:ext cx="9138920" cy="6212840"/>
          </a:xfrm>
        </p:spPr>
        <p:txBody>
          <a:bodyPr anchor="t"/>
          <a:p>
            <a:pPr marL="0" indent="0">
              <a:buNone/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1.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中伤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zhòng    shāng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诬陷或恶意造谣，旨在毁坏人的名誉。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2.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遁词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dùn    cí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指理屈词穷或不愿吐露真意时，用来支吾搪塞的话。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3.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鲁钝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lǔ      dùn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愚笨迟钝。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4.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懦夫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nuò    fū 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软弱无所作为的人。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5.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豢养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huàn  yǎng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喂养。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6.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灌溉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guàn  gài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供给水。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7.</a:t>
            </a:r>
            <a:r>
              <a:rPr lang="zh-CN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哑口无言：像哑巴一样说不出话来，形容理屈词穷的样子。哑口，像哑巴一样。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indent="0">
              <a:buNone/>
            </a:pPr>
            <a:endParaRPr lang="zh-CN" altLang="en-US" sz="4000" b="1" dirty="0"/>
          </a:p>
          <a:p>
            <a:pPr marL="0" indent="0">
              <a:buNone/>
            </a:pPr>
            <a:endParaRPr lang="zh-CN" altLang="en-US" sz="4000" b="1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27305" y="157480"/>
            <a:ext cx="9132570" cy="6707505"/>
          </a:xfrm>
        </p:spPr>
        <p:txBody>
          <a:bodyPr anchor="t"/>
          <a:p>
            <a:pPr>
              <a:buNone/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8.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画龙点睛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huà  lóng  diǎn  jīng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比喻写文章或讲话时，在关键处用几句话点明实质，使内容生动有力。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9.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自暴自弃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zì  bào  zì  qì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自己瞧不起自己，甘于落后或堕落，不求上进。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10.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山穷水尽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shān  qióng  shuǐ  jìn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山和水都到了尽头。比喻无路可走陷入绝境。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11.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走投无路</a:t>
            </a: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zǒu  tóu  wú  lù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无路可走，已到绝境。比喻处境极困难，找不到出路。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12.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众叛亲离：众人反对，亲人背离。形容完全孤立。叛，背叛；离，离开。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>
              <a:buNone/>
            </a:pP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307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7650" name="文本占位符 30722"/>
          <p:cNvSpPr>
            <a:spLocks noGrp="1"/>
          </p:cNvSpPr>
          <p:nvPr>
            <p:ph idx="1"/>
          </p:nvPr>
        </p:nvSpPr>
        <p:spPr>
          <a:xfrm>
            <a:off x="0" y="274955"/>
            <a:ext cx="9144000" cy="4401185"/>
          </a:xfrm>
        </p:spPr>
        <p:txBody>
          <a:bodyPr anchor="t"/>
          <a:p>
            <a:pPr>
              <a:buNone/>
            </a:pPr>
            <a:r>
              <a:rPr lang="en-US" altLang="zh-CN" sz="4000" b="1" dirty="0">
                <a:sym typeface="宋体" panose="02010600030101010101" pitchFamily="2" charset="-122"/>
              </a:rPr>
              <a:t>      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、本文属于驳论文，作者主要针对哪几种错误观点进行反驳？</a:t>
            </a:r>
            <a:endParaRPr lang="en-US" altLang="zh-CN" sz="4000" b="1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ym typeface="宋体" panose="02010600030101010101" pitchFamily="2" charset="-122"/>
              </a:rPr>
              <a:t>          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在文章中，作者围绕五种“不能创造”的借口，进行了针锋相对的批驳。这五种错误观点是：①</a:t>
            </a: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环境太平凡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；②</a:t>
            </a: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生活太单调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；③</a:t>
            </a: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年纪太小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；④</a:t>
            </a: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太无能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；⑤</a:t>
            </a:r>
            <a:r>
              <a:rPr lang="en-US" altLang="zh-CN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山穷水尽，走投无路，陷入绝境，等死而已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4000" b="1" dirty="0">
                <a:sym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       </a:t>
            </a:r>
            <a:endParaRPr lang="zh-CN" altLang="en-US" sz="3600" b="1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pic>
        <p:nvPicPr>
          <p:cNvPr id="14339" name="图片 61446" descr="w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68900"/>
            <a:ext cx="9144000" cy="168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35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charRg st="35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96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6626" name="文本占位符 29698"/>
          <p:cNvSpPr>
            <a:spLocks noGrp="1"/>
          </p:cNvSpPr>
          <p:nvPr>
            <p:ph idx="1"/>
          </p:nvPr>
        </p:nvSpPr>
        <p:spPr>
          <a:xfrm>
            <a:off x="0" y="392430"/>
            <a:ext cx="9144000" cy="5773420"/>
          </a:xfrm>
        </p:spPr>
        <p:txBody>
          <a:bodyPr anchor="t"/>
          <a:p>
            <a:pPr fontAlgn="base">
              <a:buNone/>
            </a:pPr>
            <a:r>
              <a:rPr lang="en-US" altLang="zh-CN" sz="4000" b="1" strike="noStrike" noProof="1" dirty="0">
                <a:solidFill>
                  <a:srgbClr val="000000"/>
                </a:solidFill>
                <a:sym typeface="+mn-ea"/>
              </a:rPr>
              <a:t>   </a:t>
            </a:r>
            <a:r>
              <a:rPr lang="en-US" altLang="zh-CN" sz="4000" b="1" strike="noStrike" noProof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2</a:t>
            </a:r>
            <a:r>
              <a:rPr lang="zh-CN" altLang="en-US" sz="4000" b="1" strike="noStrike" noProof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、作者的观点是怎样的？从文中找出能表明作者观点的句子， 并说明在文中什么位置。</a:t>
            </a:r>
            <a:endParaRPr lang="zh-CN" altLang="en-US" sz="4000" b="1" strike="noStrike" noProof="1" dirty="0">
              <a:solidFill>
                <a:srgbClr val="000000"/>
              </a:solidFill>
            </a:endParaRPr>
          </a:p>
          <a:p>
            <a:pPr fontAlgn="base">
              <a:buNone/>
            </a:pPr>
            <a:r>
              <a:rPr lang="zh-CN" altLang="en-US" sz="4000" b="1" strike="noStrike" noProof="1" dirty="0">
                <a:solidFill>
                  <a:srgbClr val="000000"/>
                </a:solidFill>
                <a:sym typeface="+mn-ea"/>
              </a:rPr>
              <a:t>         </a:t>
            </a:r>
            <a:r>
              <a:rPr lang="zh-CN" altLang="en-US" sz="4000" b="1" strike="noStrike" noProof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</a:t>
            </a:r>
            <a:r>
              <a:rPr lang="zh-CN" altLang="en-US" sz="4000" b="1" strike="noStrike" noProof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作者认为“处处是创造之地，天天是创造之时，人人是创造之人，即使我们走两步退一步，也应该向着创造之路迈进。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”</a:t>
            </a:r>
            <a:r>
              <a:rPr lang="zh-CN" altLang="en-US" sz="4000" b="1" strike="noStrike" noProof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它在文章的中间部分。</a:t>
            </a:r>
            <a:r>
              <a:rPr lang="zh-CN" altLang="en-US" sz="4000" b="1" strike="noStrike" noProof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 </a:t>
            </a:r>
            <a:r>
              <a:rPr lang="zh-CN" altLang="en-US" sz="4000" b="1" strike="noStrike" noProof="1" dirty="0">
                <a:solidFill>
                  <a:srgbClr val="000000"/>
                </a:solidFill>
                <a:sym typeface="+mn-ea"/>
              </a:rPr>
              <a:t>     </a:t>
            </a:r>
            <a:endParaRPr lang="zh-CN" altLang="en-US" sz="4000" b="1" strike="noStrike" noProof="1" dirty="0">
              <a:solidFill>
                <a:srgbClr val="FF0000"/>
              </a:solidFill>
            </a:endParaRPr>
          </a:p>
          <a:p>
            <a:pPr marL="0" indent="0" fontAlgn="base">
              <a:buNone/>
            </a:pPr>
            <a:endParaRPr lang="zh-CN" altLang="en-US" sz="4000" strike="noStrike" noProof="1" dirty="0">
              <a:solidFill>
                <a:srgbClr val="000000"/>
              </a:solidFill>
            </a:endParaRPr>
          </a:p>
          <a:p>
            <a:pPr fontAlgn="base">
              <a:buNone/>
            </a:pPr>
            <a:r>
              <a:rPr lang="en-US" altLang="zh-CN" sz="4000" b="1" strike="noStrike" noProof="1" dirty="0">
                <a:solidFill>
                  <a:srgbClr val="000000"/>
                </a:solidFill>
                <a:sym typeface="+mn-ea"/>
              </a:rPr>
              <a:t>      </a:t>
            </a:r>
            <a:endParaRPr lang="zh-CN" altLang="en-US" sz="4000" b="1" strike="noStrike" noProof="1" dirty="0">
              <a:solidFill>
                <a:srgbClr val="FF0000"/>
              </a:solidFill>
              <a:uFillTx/>
              <a:sym typeface="+mn-ea"/>
            </a:endParaRPr>
          </a:p>
        </p:txBody>
      </p:sp>
      <p:pic>
        <p:nvPicPr>
          <p:cNvPr id="13315" name="图片 5326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38888"/>
            <a:ext cx="914400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51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626">
                                            <p:txEl>
                                              <p:charRg st="51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3280</Words>
  <Application>WPS 演示</Application>
  <PresentationFormat>在屏幕上显示</PresentationFormat>
  <Paragraphs>137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华文新魏</vt:lpstr>
      <vt:lpstr>黑体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创造宣言</vt:lpstr>
      <vt:lpstr>议论文相关知识</vt:lpstr>
      <vt:lpstr>作者简介</vt:lpstr>
      <vt:lpstr>积累字音、形</vt:lpstr>
      <vt:lpstr>积累词语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品味语言（排比、比喻）</vt:lpstr>
      <vt:lpstr> </vt:lpstr>
      <vt:lpstr>PowerPoint 演示文稿</vt:lpstr>
      <vt:lpstr>PowerPoint 演示文稿</vt:lpstr>
      <vt:lpstr>PowerPoint 演示文稿</vt:lpstr>
      <vt:lpstr>PowerPoint 演示文稿</vt:lpstr>
      <vt:lpstr>主题思想</vt:lpstr>
    </vt:vector>
  </TitlesOfParts>
  <Company>微软用户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xx</cp:lastModifiedBy>
  <cp:revision>104</cp:revision>
  <dcterms:created xsi:type="dcterms:W3CDTF">2009-09-24T14:33:00Z</dcterms:created>
  <dcterms:modified xsi:type="dcterms:W3CDTF">2018-10-31T05:35:31Z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