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75" r:id="rId3"/>
    <p:sldId id="268" r:id="rId4"/>
    <p:sldId id="274" r:id="rId5"/>
    <p:sldId id="276" r:id="rId6"/>
    <p:sldId id="316" r:id="rId7"/>
    <p:sldId id="323" r:id="rId8"/>
    <p:sldId id="304" r:id="rId9"/>
    <p:sldId id="305" r:id="rId10"/>
    <p:sldId id="306" r:id="rId11"/>
    <p:sldId id="307" r:id="rId12"/>
    <p:sldId id="308" r:id="rId13"/>
    <p:sldId id="317" r:id="rId14"/>
    <p:sldId id="366" r:id="rId15"/>
    <p:sldId id="318" r:id="rId16"/>
    <p:sldId id="319" r:id="rId17"/>
    <p:sldId id="321" r:id="rId18"/>
    <p:sldId id="320" r:id="rId19"/>
    <p:sldId id="324" r:id="rId20"/>
    <p:sldId id="286" r:id="rId21"/>
    <p:sldId id="325" r:id="rId22"/>
    <p:sldId id="327" r:id="rId23"/>
    <p:sldId id="330" r:id="rId24"/>
    <p:sldId id="329" r:id="rId25"/>
    <p:sldId id="353" r:id="rId26"/>
    <p:sldId id="354" r:id="rId27"/>
    <p:sldId id="355" r:id="rId28"/>
    <p:sldId id="356" r:id="rId29"/>
    <p:sldId id="357" r:id="rId30"/>
    <p:sldId id="358" r:id="rId31"/>
    <p:sldId id="359" r:id="rId32"/>
    <p:sldId id="360" r:id="rId33"/>
    <p:sldId id="361" r:id="rId34"/>
    <p:sldId id="362" r:id="rId35"/>
    <p:sldId id="363" r:id="rId36"/>
    <p:sldId id="281" r:id="rId37"/>
    <p:sldId id="293" r:id="rId38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00"/>
    <a:srgbClr val="006600"/>
    <a:srgbClr val="0000FF"/>
    <a:srgbClr val="996633"/>
    <a:srgbClr val="33CC33"/>
    <a:srgbClr val="FF9900"/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98"/>
    <p:restoredTop sz="96036"/>
  </p:normalViewPr>
  <p:slideViewPr>
    <p:cSldViewPr showGuides="1">
      <p:cViewPr varScale="1">
        <p:scale>
          <a:sx n="95" d="100"/>
          <a:sy n="95" d="100"/>
        </p:scale>
        <p:origin x="-846" y="-84"/>
      </p:cViewPr>
      <p:guideLst>
        <p:guide orient="horz" pos="2134"/>
        <p:guide pos="287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zh-CN" altLang="en-US" noProof="0" smtClean="0"/>
          </a:p>
        </p:txBody>
      </p:sp>
      <p:sp>
        <p:nvSpPr>
          <p:cNvPr id="6963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zh-CN" altLang="en-US" noProof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 noRot="1"/>
          </p:cNvSpPr>
          <p:nvPr>
            <p:ph type="title"/>
          </p:nvPr>
        </p:nvSpPr>
        <p:spPr>
          <a:xfrm>
            <a:off x="301625" y="609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 noRot="1"/>
          </p:cNvSpPr>
          <p:nvPr>
            <p:ph type="body" idx="1"/>
          </p:nvPr>
        </p:nvSpPr>
        <p:spPr>
          <a:xfrm>
            <a:off x="301625" y="1905000"/>
            <a:ext cx="8540750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861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861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Rectangle 2"/>
          <p:cNvSpPr>
            <a:spLocks noGrp="1" noRot="1"/>
          </p:cNvSpPr>
          <p:nvPr>
            <p:ph idx="1"/>
          </p:nvPr>
        </p:nvSpPr>
        <p:spPr>
          <a:xfrm>
            <a:off x="282575" y="765175"/>
            <a:ext cx="8610600" cy="5029200"/>
          </a:xfrm>
        </p:spPr>
        <p:txBody>
          <a:bodyPr vert="horz" wrap="square" lIns="91440" tIns="45720" rIns="91440" bIns="45720" anchor="t"/>
          <a:p>
            <a:pPr eaLnBrk="1" hangingPunct="1"/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常言道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自古雄才多磨难，从来纨绔少伟男。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孟子也说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：“</a:t>
            </a:r>
            <a:r>
              <a:rPr lang="zh-CN" altLang="en-US" sz="40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夫天将降大任于斯人也，必先苦其心志，劳其筋骨，饿其体肤，空乏其身，行拂乱其所为。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”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这些都说明了</a:t>
            </a:r>
            <a:r>
              <a:rPr lang="zh-CN" altLang="en-US" sz="40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苦难并非全是坏事</a:t>
            </a:r>
            <a:r>
              <a:rPr lang="zh-CN" altLang="en-US" sz="4000" dirty="0"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只要我们善于化苦难为动力，则苦难就会成为成功的垫脚石</a:t>
            </a:r>
            <a:r>
              <a:rPr lang="zh-CN" altLang="en-US" sz="4000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。</a:t>
            </a:r>
            <a:r>
              <a:rPr lang="zh-CN" altLang="en-US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8" name="Rectangle 4"/>
          <p:cNvSpPr/>
          <p:nvPr/>
        </p:nvSpPr>
        <p:spPr>
          <a:xfrm>
            <a:off x="0" y="3549650"/>
            <a:ext cx="9144000" cy="304641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当我从师求学的时候，背着书箱，拖着鞋子，行走在深山大谷里，深冬季节，刮着猛烈的寒风，踏着几尺深的积雪，脚上的皮肤冻裂了还不知道。到了客舍，四肢僵硬不能动弹，服侍的人拿来热水给我洗手洗脚，用被子给我盖上，很久才暖和过来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188913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当余之从师也，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负箧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qi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曳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屣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(xǐ)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行深山巨谷中。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穷冬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烈风，大雪深数尺，足肤皲（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jūn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）裂而不知。至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支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僵劲（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j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，多音字）不能动，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媵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ng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人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持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汤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沃灌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衾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(qīn)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拥覆，久而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乃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和。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0" name="AutoShape 6"/>
          <p:cNvSpPr/>
          <p:nvPr/>
        </p:nvSpPr>
        <p:spPr>
          <a:xfrm>
            <a:off x="2268538" y="0"/>
            <a:ext cx="5975350" cy="549275"/>
          </a:xfrm>
          <a:prstGeom prst="wedgeRectCallout">
            <a:avLst>
              <a:gd name="adj1" fmla="val -35838"/>
              <a:gd name="adj2" fmla="val 6589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背着书箱，拖着鞋。箧，小箱子。屣，鞋。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1" name="AutoShape 7"/>
          <p:cNvSpPr/>
          <p:nvPr/>
        </p:nvSpPr>
        <p:spPr>
          <a:xfrm>
            <a:off x="0" y="908050"/>
            <a:ext cx="1885950" cy="504825"/>
          </a:xfrm>
          <a:prstGeom prst="wedgeRectCallout">
            <a:avLst>
              <a:gd name="adj1" fmla="val 7407"/>
              <a:gd name="adj2" fmla="val 805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隆冬，深冬。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2" name="AutoShape 8"/>
          <p:cNvSpPr/>
          <p:nvPr/>
        </p:nvSpPr>
        <p:spPr>
          <a:xfrm>
            <a:off x="0" y="1773238"/>
            <a:ext cx="1187450" cy="504825"/>
          </a:xfrm>
          <a:prstGeom prst="wedgeRectCallout">
            <a:avLst>
              <a:gd name="adj1" fmla="val 16176"/>
              <a:gd name="adj2" fmla="val 7798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居室。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3" name="AutoShape 9"/>
          <p:cNvSpPr/>
          <p:nvPr/>
        </p:nvSpPr>
        <p:spPr>
          <a:xfrm>
            <a:off x="2124075" y="1773238"/>
            <a:ext cx="2447925" cy="431800"/>
          </a:xfrm>
          <a:prstGeom prst="wedgeRectCallout">
            <a:avLst>
              <a:gd name="adj1" fmla="val -17898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同“肢”，肢体。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4" name="AutoShape 10"/>
          <p:cNvSpPr/>
          <p:nvPr/>
        </p:nvSpPr>
        <p:spPr>
          <a:xfrm>
            <a:off x="6084888" y="1844675"/>
            <a:ext cx="2447925" cy="431800"/>
          </a:xfrm>
          <a:prstGeom prst="wedgeRectCallout">
            <a:avLst>
              <a:gd name="adj1" fmla="val 37551"/>
              <a:gd name="adj2" fmla="val 8529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女婢，侍女。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5" name="AutoShape 11"/>
          <p:cNvSpPr/>
          <p:nvPr/>
        </p:nvSpPr>
        <p:spPr>
          <a:xfrm>
            <a:off x="0" y="2708275"/>
            <a:ext cx="1116013" cy="431800"/>
          </a:xfrm>
          <a:prstGeom prst="wedgeRectCallout">
            <a:avLst>
              <a:gd name="adj1" fmla="val 167782"/>
              <a:gd name="adj2" fmla="val 6360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热水。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6" name="AutoShape 12"/>
          <p:cNvSpPr/>
          <p:nvPr/>
        </p:nvSpPr>
        <p:spPr>
          <a:xfrm>
            <a:off x="2124075" y="2636838"/>
            <a:ext cx="1081088" cy="431800"/>
          </a:xfrm>
          <a:prstGeom prst="wedgeRectCallout">
            <a:avLst>
              <a:gd name="adj1" fmla="val 22685"/>
              <a:gd name="adj2" fmla="val 82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洗濯。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7" name="AutoShape 13"/>
          <p:cNvSpPr/>
          <p:nvPr/>
        </p:nvSpPr>
        <p:spPr>
          <a:xfrm>
            <a:off x="3708400" y="2636838"/>
            <a:ext cx="1081088" cy="431800"/>
          </a:xfrm>
          <a:prstGeom prst="wedgeRectCallout">
            <a:avLst>
              <a:gd name="adj1" fmla="val -36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被子。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3198" name="AutoShape 14"/>
          <p:cNvSpPr/>
          <p:nvPr/>
        </p:nvSpPr>
        <p:spPr>
          <a:xfrm>
            <a:off x="6804025" y="2636838"/>
            <a:ext cx="792163" cy="431800"/>
          </a:xfrm>
          <a:prstGeom prst="wedgeRectCallout">
            <a:avLst>
              <a:gd name="adj1" fmla="val 17736"/>
              <a:gd name="adj2" fmla="val 7941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才。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3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93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3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93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8" grpId="0"/>
      <p:bldP spid="93190" grpId="0" animBg="1"/>
      <p:bldP spid="93191" grpId="0" animBg="1"/>
      <p:bldP spid="93192" grpId="0" animBg="1"/>
      <p:bldP spid="93193" grpId="0" animBg="1"/>
      <p:bldP spid="93194" grpId="0" animBg="1"/>
      <p:bldP spid="93195" grpId="0" animBg="1"/>
      <p:bldP spid="93196" grpId="0" animBg="1"/>
      <p:bldP spid="93197" grpId="0" animBg="1"/>
      <p:bldP spid="9319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4212" name="Rectangle 4"/>
          <p:cNvSpPr/>
          <p:nvPr/>
        </p:nvSpPr>
        <p:spPr>
          <a:xfrm>
            <a:off x="0" y="3803650"/>
            <a:ext cx="9144000" cy="25542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寄居旅店，主人每天给准备两顿饭，没有鱼肉这样的东西可以享受。跟我同住旅舍的同学都穿着华丽的衣服，戴着用红缨和珠宝装饰的帽子，腰上系着白玉环，左边带着佩刀，右边挂着香袋，浑身光彩照人，像神仙一样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1" name="Text Box 5"/>
          <p:cNvSpPr txBox="1"/>
          <p:nvPr/>
        </p:nvSpPr>
        <p:spPr>
          <a:xfrm>
            <a:off x="0" y="188913"/>
            <a:ext cx="910907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寓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逆旅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，主人日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再食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鲜肥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滋味之享。同舍生皆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pī)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绮</a:t>
            </a:r>
            <a:r>
              <a:rPr lang="en-US" altLang="zh-CN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(qǐ)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绣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，戴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朱缨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(yīng)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宝饰之帽，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白玉之环，左佩刀，右备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容臭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(xi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ù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(y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然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若神人；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94214" name="AutoShape 6"/>
          <p:cNvSpPr/>
          <p:nvPr/>
        </p:nvSpPr>
        <p:spPr>
          <a:xfrm>
            <a:off x="0" y="0"/>
            <a:ext cx="914400" cy="476250"/>
          </a:xfrm>
          <a:prstGeom prst="wedgeRectCallout">
            <a:avLst>
              <a:gd name="adj1" fmla="val -5903"/>
              <a:gd name="adj2" fmla="val 88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居住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5" name="AutoShape 7"/>
          <p:cNvSpPr/>
          <p:nvPr/>
        </p:nvSpPr>
        <p:spPr>
          <a:xfrm>
            <a:off x="971550" y="0"/>
            <a:ext cx="914400" cy="476250"/>
          </a:xfrm>
          <a:prstGeom prst="wedgeRectCallout">
            <a:avLst>
              <a:gd name="adj1" fmla="val -64236"/>
              <a:gd name="adj2" fmla="val 84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旅馆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6" name="AutoShape 8"/>
          <p:cNvSpPr/>
          <p:nvPr/>
        </p:nvSpPr>
        <p:spPr>
          <a:xfrm>
            <a:off x="2555875" y="0"/>
            <a:ext cx="914400" cy="476250"/>
          </a:xfrm>
          <a:prstGeom prst="wedgeRectCallout">
            <a:avLst>
              <a:gd name="adj1" fmla="val -30556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两次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7" name="AutoShape 9"/>
          <p:cNvSpPr/>
          <p:nvPr/>
        </p:nvSpPr>
        <p:spPr>
          <a:xfrm>
            <a:off x="3635375" y="0"/>
            <a:ext cx="4897438" cy="476250"/>
          </a:xfrm>
          <a:prstGeom prst="wedgeRectCallout">
            <a:avLst>
              <a:gd name="adj1" fmla="val -36060"/>
              <a:gd name="adj2" fmla="val 97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新鲜肥美的食物，这里指鱼肉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8" name="AutoShape 10"/>
          <p:cNvSpPr/>
          <p:nvPr/>
        </p:nvSpPr>
        <p:spPr>
          <a:xfrm>
            <a:off x="6588125" y="981075"/>
            <a:ext cx="2520950" cy="476250"/>
          </a:xfrm>
          <a:prstGeom prst="wedgeRectCallout">
            <a:avLst>
              <a:gd name="adj1" fmla="val 13148"/>
              <a:gd name="adj2" fmla="val -7557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同“披”，穿。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19" name="AutoShape 11"/>
          <p:cNvSpPr/>
          <p:nvPr/>
        </p:nvSpPr>
        <p:spPr>
          <a:xfrm>
            <a:off x="2987675" y="981075"/>
            <a:ext cx="3240088" cy="476250"/>
          </a:xfrm>
          <a:prstGeom prst="wedgeRectCallout">
            <a:avLst>
              <a:gd name="adj1" fmla="val -20014"/>
              <a:gd name="adj2" fmla="val 67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系在脖子上的帽带。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0" name="AutoShape 12"/>
          <p:cNvSpPr/>
          <p:nvPr/>
        </p:nvSpPr>
        <p:spPr>
          <a:xfrm>
            <a:off x="4356100" y="1844675"/>
            <a:ext cx="914400" cy="476250"/>
          </a:xfrm>
          <a:prstGeom prst="wedgeRectCallout">
            <a:avLst>
              <a:gd name="adj1" fmla="val -92190"/>
              <a:gd name="adj2" fmla="val -21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红色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1" name="AutoShape 13"/>
          <p:cNvSpPr/>
          <p:nvPr/>
        </p:nvSpPr>
        <p:spPr>
          <a:xfrm>
            <a:off x="5435600" y="1844675"/>
            <a:ext cx="3529013" cy="476250"/>
          </a:xfrm>
          <a:prstGeom prst="wedgeRectCallout">
            <a:avLst>
              <a:gd name="adj1" fmla="val 7806"/>
              <a:gd name="adj2" fmla="val -54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名作动，腰上系着。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2" name="AutoShape 14"/>
          <p:cNvSpPr/>
          <p:nvPr/>
        </p:nvSpPr>
        <p:spPr>
          <a:xfrm>
            <a:off x="0" y="2781300"/>
            <a:ext cx="6121400" cy="476250"/>
          </a:xfrm>
          <a:prstGeom prst="wedgeRectCallout">
            <a:avLst>
              <a:gd name="adj1" fmla="val 1088"/>
              <a:gd name="adj2" fmla="val -89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香囊。臭，本意是气味，这里指香料。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3" name="AutoShape 15"/>
          <p:cNvSpPr/>
          <p:nvPr/>
        </p:nvSpPr>
        <p:spPr>
          <a:xfrm>
            <a:off x="6227763" y="2781300"/>
            <a:ext cx="2916237" cy="476250"/>
          </a:xfrm>
          <a:prstGeom prst="wedgeRectCallout">
            <a:avLst>
              <a:gd name="adj1" fmla="val -48532"/>
              <a:gd name="adj2" fmla="val -9900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光彩鲜明的样子。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4224" name="AutoShape 16"/>
          <p:cNvSpPr/>
          <p:nvPr/>
        </p:nvSpPr>
        <p:spPr>
          <a:xfrm>
            <a:off x="900113" y="1052513"/>
            <a:ext cx="1439862" cy="476250"/>
          </a:xfrm>
          <a:prstGeom prst="wedgeRectCallout">
            <a:avLst>
              <a:gd name="adj1" fmla="val 108213"/>
              <a:gd name="adj2" fmla="val -9433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给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吃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4225" name="AutoShape 17"/>
          <p:cNvSpPr/>
          <p:nvPr/>
        </p:nvSpPr>
        <p:spPr>
          <a:xfrm>
            <a:off x="323850" y="1844675"/>
            <a:ext cx="3995738" cy="466725"/>
          </a:xfrm>
          <a:prstGeom prst="wedgeRectCallout">
            <a:avLst>
              <a:gd name="adj1" fmla="val 181"/>
              <a:gd name="adj2" fmla="val -4863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绣有彩色花纹的丝织品。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4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94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4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4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4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4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4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94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4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4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4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0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4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94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4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4" grpId="0" animBg="1"/>
      <p:bldP spid="94215" grpId="0" animBg="1"/>
      <p:bldP spid="94216" grpId="0" animBg="1"/>
      <p:bldP spid="94217" grpId="0" animBg="1"/>
      <p:bldP spid="94218" grpId="0" animBg="1"/>
      <p:bldP spid="94219" grpId="0" animBg="1"/>
      <p:bldP spid="94220" grpId="0" animBg="1"/>
      <p:bldP spid="94221" grpId="0" animBg="1"/>
      <p:bldP spid="94222" grpId="0" animBg="1"/>
      <p:bldP spid="94223" grpId="0" animBg="1"/>
      <p:bldP spid="94224" grpId="0" animBg="1"/>
      <p:bldP spid="9422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 Box 4"/>
          <p:cNvSpPr/>
          <p:nvPr>
            <p:ph idx="1"/>
          </p:nvPr>
        </p:nvSpPr>
        <p:spPr>
          <a:xfrm>
            <a:off x="0" y="188913"/>
            <a:ext cx="9144000" cy="403225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en-US" altLang="zh-CN" sz="1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则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缊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2800" b="1" u="sng" dirty="0">
                <a:solidFill>
                  <a:srgbClr val="000000"/>
                </a:solidFill>
                <a:ea typeface="仿宋_GB2312" pitchFamily="49" charset="-122"/>
              </a:rPr>
              <a:t>ù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敝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b</a:t>
            </a:r>
            <a:r>
              <a:rPr lang="en-US" altLang="zh-CN" sz="2800" b="1" dirty="0">
                <a:solidFill>
                  <a:srgbClr val="000000"/>
                </a:solidFill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）衣处（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chǔ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）其间，略无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慕艳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意。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以中有足乐者，不知口体之奉不若人</a:t>
            </a: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endParaRPr lang="zh-CN" altLang="en-US" sz="2800" b="1" u="sng" dirty="0">
              <a:solidFill>
                <a:schemeClr val="hlink"/>
              </a:solidFill>
              <a:latin typeface="仿宋_GB2312" pitchFamily="49" charset="-122"/>
              <a:ea typeface="仿宋_GB2312" pitchFamily="49" charset="-122"/>
            </a:endParaRP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ClrTx/>
              <a:buNone/>
            </a:pP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盖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余之勤且艰若此</a:t>
            </a:r>
            <a:r>
              <a:rPr lang="zh-CN" altLang="en-US" sz="2800" b="1" dirty="0"/>
              <a:t>。</a:t>
            </a:r>
            <a:r>
              <a:rPr lang="zh-CN" altLang="en-US" sz="2000" dirty="0"/>
              <a:t> </a:t>
            </a:r>
            <a:endParaRPr lang="zh-CN" altLang="en-US" sz="2000" dirty="0"/>
          </a:p>
        </p:txBody>
      </p:sp>
      <p:sp>
        <p:nvSpPr>
          <p:cNvPr id="109574" name="Text Box 6"/>
          <p:cNvSpPr txBox="1"/>
          <p:nvPr/>
        </p:nvSpPr>
        <p:spPr>
          <a:xfrm>
            <a:off x="0" y="3933825"/>
            <a:ext cx="9144000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译文：我却穿着破棉袄，旧衣衫，生活在他们当中，一点不羡慕他们，因为心中有足以快乐的事，不感到衣食的享受比不上其他的人。我求学时的勤奋和艰苦大概就是这样。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9575" name="AutoShape 7"/>
          <p:cNvSpPr/>
          <p:nvPr/>
        </p:nvSpPr>
        <p:spPr>
          <a:xfrm>
            <a:off x="0" y="0"/>
            <a:ext cx="1116013" cy="431800"/>
          </a:xfrm>
          <a:prstGeom prst="wedgeRectCallout">
            <a:avLst>
              <a:gd name="adj1" fmla="val 13583"/>
              <a:gd name="adj2" fmla="val 10772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却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6" name="AutoShape 8"/>
          <p:cNvSpPr/>
          <p:nvPr/>
        </p:nvSpPr>
        <p:spPr>
          <a:xfrm>
            <a:off x="1079500" y="0"/>
            <a:ext cx="8064500" cy="431800"/>
          </a:xfrm>
          <a:prstGeom prst="wedgeRectCallout">
            <a:avLst>
              <a:gd name="adj1" fmla="val -44468"/>
              <a:gd name="adj2" fmla="val 9742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以乱麻为絮的袍子。古代贫穷的人穿的。缊，乱麻。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7" name="AutoShape 9"/>
          <p:cNvSpPr/>
          <p:nvPr/>
        </p:nvSpPr>
        <p:spPr>
          <a:xfrm>
            <a:off x="1187450" y="1052513"/>
            <a:ext cx="1871663" cy="431800"/>
          </a:xfrm>
          <a:prstGeom prst="wedgeRectCallout">
            <a:avLst>
              <a:gd name="adj1" fmla="val 72394"/>
              <a:gd name="adj2" fmla="val -5220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破，破旧。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8" name="AutoShape 10"/>
          <p:cNvSpPr/>
          <p:nvPr/>
        </p:nvSpPr>
        <p:spPr>
          <a:xfrm>
            <a:off x="4356100" y="981075"/>
            <a:ext cx="2879725" cy="431800"/>
          </a:xfrm>
          <a:prstGeom prst="wedgeRectCallout">
            <a:avLst>
              <a:gd name="adj1" fmla="val 99505"/>
              <a:gd name="adj2" fmla="val -3897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艳羡，十分羡慕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79" name="AutoShape 11"/>
          <p:cNvSpPr/>
          <p:nvPr/>
        </p:nvSpPr>
        <p:spPr>
          <a:xfrm>
            <a:off x="0" y="2133600"/>
            <a:ext cx="9144000" cy="935038"/>
          </a:xfrm>
          <a:prstGeom prst="wedgeRectCallout">
            <a:avLst>
              <a:gd name="adj1" fmla="val -8782"/>
              <a:gd name="adj2" fmla="val -7971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因为内心有足以快乐的事（指读书），不觉得吃的穿的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defTabSz="0" eaLnBrk="1" hangingPunct="1">
              <a:tabLst>
                <a:tab pos="1611630" algn="l"/>
              </a:tabLst>
            </a:pP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比不上别人。奉，供奉。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9580" name="AutoShape 12"/>
          <p:cNvSpPr/>
          <p:nvPr/>
        </p:nvSpPr>
        <p:spPr>
          <a:xfrm>
            <a:off x="4643438" y="3284538"/>
            <a:ext cx="2449512" cy="431800"/>
          </a:xfrm>
          <a:prstGeom prst="wedgeRectCallout">
            <a:avLst>
              <a:gd name="adj1" fmla="val -201782"/>
              <a:gd name="adj2" fmla="val 1581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大概，大体。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95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9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95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1" dur="20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  <p:bldP spid="109575" grpId="0" animBg="1"/>
      <p:bldP spid="109576" grpId="0" animBg="1"/>
      <p:bldP spid="109577" grpId="0" animBg="1"/>
      <p:bldP spid="109578" grpId="0" animBg="1"/>
      <p:bldP spid="109579" grpId="0" animBg="1"/>
      <p:bldP spid="10958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370" y="1063625"/>
            <a:ext cx="9065260" cy="3663950"/>
          </a:xfrm>
        </p:spPr>
        <p:txBody>
          <a:bodyPr/>
          <a:p>
            <a:pPr algn="l"/>
            <a:r>
              <a:rPr lang="en-US" altLang="zh-CN" sz="4000" b="1">
                <a:latin typeface="华文新魏" panose="02010800040101010101" charset="-122"/>
                <a:ea typeface="华文新魏" panose="02010800040101010101" charset="-122"/>
              </a:rPr>
              <a:t>   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今虽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耄老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，未有所成，犹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幸预君子之</a:t>
            </a:r>
            <a:b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</a:br>
            <a:b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</a:br>
            <a:r>
              <a:rPr lang="zh-CN" altLang="en-US" sz="4000" b="1">
                <a:solidFill>
                  <a:schemeClr val="accent2">
                    <a:lumMod val="50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列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，而承天子之宠光，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缀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公卿之后，日</a:t>
            </a:r>
            <a:b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</a:br>
            <a:b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</a:b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侍坐备顾问，四海亦</a:t>
            </a:r>
            <a:r>
              <a:rPr lang="zh-CN" altLang="en-US" sz="40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谬称</a:t>
            </a:r>
            <a:r>
              <a:rPr lang="zh-CN" altLang="en-US" sz="4000" b="1">
                <a:latin typeface="华文新魏" panose="02010800040101010101" charset="-122"/>
                <a:ea typeface="华文新魏" panose="02010800040101010101" charset="-122"/>
              </a:rPr>
              <a:t>其氏名，况才之过于余者乎</a:t>
            </a:r>
            <a:r>
              <a:rPr lang="zh-CN" altLang="en-US" sz="4000"/>
              <a:t>？</a:t>
            </a:r>
            <a:endParaRPr lang="zh-CN" altLang="en-US" sz="4000"/>
          </a:p>
        </p:txBody>
      </p:sp>
      <p:sp>
        <p:nvSpPr>
          <p:cNvPr id="5" name="矩形标注 4"/>
          <p:cNvSpPr/>
          <p:nvPr/>
        </p:nvSpPr>
        <p:spPr>
          <a:xfrm>
            <a:off x="335280" y="10795"/>
            <a:ext cx="3850640" cy="970280"/>
          </a:xfrm>
          <a:prstGeom prst="wedgeRectCallout">
            <a:avLst>
              <a:gd name="adj1" fmla="val -10158"/>
              <a:gd name="adj2" fmla="val 657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3200" b="1">
                <a:solidFill>
                  <a:schemeClr val="accent2"/>
                </a:solidFill>
              </a:rPr>
              <a:t>年老。八九十岁的人称耄。</a:t>
            </a:r>
            <a:endParaRPr lang="zh-CN" altLang="en-US" sz="3200" b="1">
              <a:solidFill>
                <a:schemeClr val="accent2"/>
              </a:solidFill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387215" y="93345"/>
            <a:ext cx="4676140" cy="887730"/>
          </a:xfrm>
          <a:prstGeom prst="wedgeRoundRectCallout">
            <a:avLst>
              <a:gd name="adj1" fmla="val 7713"/>
              <a:gd name="adj2" fmla="val 7939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幸：有幸。预：参与。君子：指有道德学问的读书人。之：的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3713480" y="1684020"/>
            <a:ext cx="1512570" cy="504190"/>
          </a:xfrm>
          <a:prstGeom prst="wedgeRoundRectCallout">
            <a:avLst>
              <a:gd name="adj1" fmla="val 60243"/>
              <a:gd name="adj2" fmla="val 890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chemeClr val="accent2"/>
                </a:solidFill>
              </a:rPr>
              <a:t>跟随</a:t>
            </a:r>
            <a:endParaRPr lang="zh-CN" altLang="en-US" sz="2800" b="1">
              <a:solidFill>
                <a:schemeClr val="accent2"/>
              </a:solidFill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530350" y="2919730"/>
            <a:ext cx="5039995" cy="504190"/>
          </a:xfrm>
          <a:prstGeom prst="wedgeRoundRectCallout">
            <a:avLst>
              <a:gd name="adj1" fmla="val 20543"/>
              <a:gd name="adj2" fmla="val 7405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chemeClr val="accent2"/>
                </a:solidFill>
              </a:rPr>
              <a:t>不恰当地赞许，这是作者的谦词。</a:t>
            </a:r>
            <a:endParaRPr lang="zh-CN" altLang="en-US" sz="2400" b="1">
              <a:solidFill>
                <a:schemeClr val="accent2"/>
              </a:solidFill>
            </a:endParaRPr>
          </a:p>
        </p:txBody>
      </p:sp>
      <p:sp>
        <p:nvSpPr>
          <p:cNvPr id="81923" name="文本框 81922"/>
          <p:cNvSpPr txBox="1"/>
          <p:nvPr/>
        </p:nvSpPr>
        <p:spPr>
          <a:xfrm>
            <a:off x="143510" y="4727575"/>
            <a:ext cx="90316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</a:t>
            </a:r>
            <a:r>
              <a:rPr lang="zh-CN" altLang="en-US" sz="2800" b="1" dirty="0">
                <a:solidFill>
                  <a:srgbClr val="0D0D0D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如今我虽已年老，没有什么成就，但所幸还得以置身于君子的行列中，承受着天子的恩宠荣耀，追随在公卿之后，每天陪侍着皇上，听候询问，人们也不适当地称颂我的姓名，更何况才能超过我的人呢？</a:t>
            </a:r>
            <a:endParaRPr lang="zh-CN" altLang="en-US" sz="2800" b="1" dirty="0">
              <a:solidFill>
                <a:srgbClr val="0D0D0D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3" grpId="0"/>
      <p:bldP spid="2" grpId="0"/>
      <p:bldP spid="5" grpId="0" bldLvl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4"/>
          <p:cNvSpPr txBox="1"/>
          <p:nvPr/>
        </p:nvSpPr>
        <p:spPr>
          <a:xfrm>
            <a:off x="179388" y="333375"/>
            <a:ext cx="8964612" cy="6070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），父母岁有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人而后见也。其业有不精，德有不成者，非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卑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0597" name="AutoShape 5"/>
          <p:cNvSpPr/>
          <p:nvPr/>
        </p:nvSpPr>
        <p:spPr>
          <a:xfrm>
            <a:off x="2339975" y="0"/>
            <a:ext cx="2016125" cy="609600"/>
          </a:xfrm>
          <a:prstGeom prst="wedgeRectCallout">
            <a:avLst>
              <a:gd name="adj1" fmla="val -8977"/>
              <a:gd name="adj2" fmla="val 7265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朝廷，官府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8" name="AutoShape 6"/>
          <p:cNvSpPr/>
          <p:nvPr/>
        </p:nvSpPr>
        <p:spPr>
          <a:xfrm>
            <a:off x="4572000" y="0"/>
            <a:ext cx="3816350" cy="609600"/>
          </a:xfrm>
          <a:prstGeom prst="wedgeRectCallout">
            <a:avLst>
              <a:gd name="adj1" fmla="val -34694"/>
              <a:gd name="adj2" fmla="val 6719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公家按时供给的粮食。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599" name="AutoShape 7"/>
          <p:cNvSpPr/>
          <p:nvPr/>
        </p:nvSpPr>
        <p:spPr>
          <a:xfrm>
            <a:off x="0" y="1125538"/>
            <a:ext cx="6227763" cy="465137"/>
          </a:xfrm>
          <a:prstGeom prst="wedgeRectCallout">
            <a:avLst>
              <a:gd name="adj1" fmla="val -17829"/>
              <a:gd name="adj2" fmla="val 71843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泛指四时衣服。裘，冬衣。葛，夏衣。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0" name="AutoShape 8"/>
          <p:cNvSpPr/>
          <p:nvPr/>
        </p:nvSpPr>
        <p:spPr>
          <a:xfrm>
            <a:off x="6443663" y="1125538"/>
            <a:ext cx="1081087" cy="431800"/>
          </a:xfrm>
          <a:prstGeom prst="wedgeRectCallout">
            <a:avLst>
              <a:gd name="adj1" fmla="val -136051"/>
              <a:gd name="adj2" fmla="val 8161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饥饿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1" name="AutoShape 9"/>
          <p:cNvSpPr/>
          <p:nvPr/>
        </p:nvSpPr>
        <p:spPr>
          <a:xfrm>
            <a:off x="5724525" y="1989138"/>
            <a:ext cx="2519363" cy="431800"/>
          </a:xfrm>
          <a:prstGeom prst="wedgeRectCallout">
            <a:avLst>
              <a:gd name="adj1" fmla="val 44454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古代学官名。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2" name="AutoShape 10"/>
          <p:cNvSpPr/>
          <p:nvPr/>
        </p:nvSpPr>
        <p:spPr>
          <a:xfrm>
            <a:off x="5651500" y="3716338"/>
            <a:ext cx="1081088" cy="465137"/>
          </a:xfrm>
          <a:prstGeom prst="wedgeRectCallout">
            <a:avLst>
              <a:gd name="adj1" fmla="val -6681"/>
              <a:gd name="adj2" fmla="val 79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之于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3" name="AutoShape 11"/>
          <p:cNvSpPr/>
          <p:nvPr/>
        </p:nvSpPr>
        <p:spPr>
          <a:xfrm>
            <a:off x="3563938" y="2852738"/>
            <a:ext cx="1944687" cy="431800"/>
          </a:xfrm>
          <a:prstGeom prst="wedgeRectCallout">
            <a:avLst>
              <a:gd name="adj1" fmla="val 72366"/>
              <a:gd name="adj2" fmla="val 92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en-US" altLang="zh-CN" sz="2800" b="1" dirty="0">
                <a:latin typeface="Arial" panose="020B0604020202020204" pitchFamily="34" charset="0"/>
                <a:ea typeface="宋体" panose="02010600030101010101" pitchFamily="2" charset="-122"/>
              </a:rPr>
              <a:t>…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的情况。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4" name="AutoShape 12"/>
          <p:cNvSpPr/>
          <p:nvPr/>
        </p:nvSpPr>
        <p:spPr>
          <a:xfrm>
            <a:off x="3419475" y="4581525"/>
            <a:ext cx="1800225" cy="465138"/>
          </a:xfrm>
          <a:prstGeom prst="wedgeRectCallout">
            <a:avLst>
              <a:gd name="adj1" fmla="val 50440"/>
              <a:gd name="adj2" fmla="val 9300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天然资质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5" name="AutoShape 13"/>
          <p:cNvSpPr/>
          <p:nvPr/>
        </p:nvSpPr>
        <p:spPr>
          <a:xfrm>
            <a:off x="2051050" y="5445125"/>
            <a:ext cx="1225550" cy="393700"/>
          </a:xfrm>
          <a:prstGeom prst="wedgeRectCallout">
            <a:avLst>
              <a:gd name="adj1" fmla="val 0"/>
              <a:gd name="adj2" fmla="val 8507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过错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0606" name="AutoShape 14"/>
          <p:cNvSpPr/>
          <p:nvPr/>
        </p:nvSpPr>
        <p:spPr>
          <a:xfrm>
            <a:off x="5148263" y="5734050"/>
            <a:ext cx="1081087" cy="465138"/>
          </a:xfrm>
          <a:prstGeom prst="wedgeRectCallout">
            <a:avLst>
              <a:gd name="adj1" fmla="val 18870"/>
              <a:gd name="adj2" fmla="val -12303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低下。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0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10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0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0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0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110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110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06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0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0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0" dur="1000"/>
                                        <p:tgtEl>
                                          <p:spTgt spid="110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10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0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0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4" dur="1000"/>
                                        <p:tgtEl>
                                          <p:spTgt spid="110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animBg="1"/>
      <p:bldP spid="110598" grpId="0" animBg="1"/>
      <p:bldP spid="110599" grpId="0" animBg="1"/>
      <p:bldP spid="110600" grpId="0" animBg="1"/>
      <p:bldP spid="110601" grpId="0" animBg="1"/>
      <p:bldP spid="110602" grpId="0" animBg="1"/>
      <p:bldP spid="110603" grpId="0" animBg="1"/>
      <p:bldP spid="110604" grpId="0" animBg="1"/>
      <p:bldP spid="110605" grpId="0" animBg="1"/>
      <p:bldP spid="11060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 Box 4"/>
          <p:cNvSpPr txBox="1"/>
          <p:nvPr/>
        </p:nvSpPr>
        <p:spPr>
          <a:xfrm>
            <a:off x="0" y="0"/>
            <a:ext cx="9144000" cy="3081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今诸生学于太学，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县官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日有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廪</a:t>
            </a:r>
            <a:r>
              <a:rPr lang="en-US" altLang="zh-CN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(lǐn)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稍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之供（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gōng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），父母岁有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裘葛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(w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è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，无冻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馁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(něi)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之患矣；坐大厦之下而诵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诗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》《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书</a:t>
            </a:r>
            <a:r>
              <a:rPr lang="en-US" altLang="zh-CN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，无奔走之劳矣；有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司业</a:t>
            </a:r>
            <a:r>
              <a:rPr lang="zh-CN" altLang="en-US" sz="2800" b="1" u="sng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u="sng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博士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为之师，未有问而不告，求而不得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也；凡所宜有之书，皆集于此，不必若余之手录，假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诸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人而后见也。其业有不精，德有不成者，非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天质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之卑，则心不若余之专耳，岂他人之</a:t>
            </a: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过</a:t>
            </a:r>
            <a:r>
              <a: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哉！ </a:t>
            </a:r>
            <a:endParaRPr lang="zh-CN" altLang="en-US" sz="2800" b="1" dirty="0">
              <a:solidFill>
                <a:srgbClr val="0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1621" name="Text Box 5"/>
          <p:cNvSpPr txBox="1"/>
          <p:nvPr/>
        </p:nvSpPr>
        <p:spPr>
          <a:xfrm>
            <a:off x="0" y="2922588"/>
            <a:ext cx="9324975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现在学生们在太学中学习，朝廷每天供给膳食，父母每年准备皮袍和绸衣，没有受冻挨饿的顾虑；坐在高大宽敞的房子里面诵读诗书，没有奔走的劳累；有司业、博士当他们的老师，没有询问而不告诉，求教而无所收获的；凡是应当有的书籍，都聚集在这里，不必像我那样亲手抄写，要向别人处借来才看得到。他们的学业如果不精通，良好的道德品行没有养成，不是天质低下，而是用心不如我这样专一罢了，哪里是别人的过失呢？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4"/>
          <p:cNvSpPr txBox="1"/>
          <p:nvPr/>
        </p:nvSpPr>
        <p:spPr>
          <a:xfrm>
            <a:off x="179388" y="404813"/>
            <a:ext cx="8964612" cy="67684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东阳马生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君则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在太学已二年，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流辈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甚称其贤。余朝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京师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，生以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乡人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子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谒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yè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）余，撰（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长书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以为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贽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zhì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），辞甚畅达，与之论辨，言和（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huó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）而色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夷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自谓少时用心</a:t>
            </a:r>
            <a:r>
              <a:rPr lang="zh-CN" altLang="en-US" sz="2800" b="1" dirty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于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学甚劳，是可谓善学者矣！其将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归见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其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亲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也，余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故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道为学之难以告之。谓余勉乡人以学者，余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20000"/>
              </a:lnSpc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之志也；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诋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我夸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际遇之盛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而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骄乡人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者，岂知余者哉！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10000"/>
              </a:lnSpc>
            </a:pPr>
            <a:endParaRPr lang="en-US" altLang="zh-CN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3670" name="AutoShape 6"/>
          <p:cNvSpPr/>
          <p:nvPr/>
        </p:nvSpPr>
        <p:spPr>
          <a:xfrm>
            <a:off x="0" y="188913"/>
            <a:ext cx="1849438" cy="609600"/>
          </a:xfrm>
          <a:prstGeom prst="wedgeRectCallout">
            <a:avLst>
              <a:gd name="adj1" fmla="val 40644"/>
              <a:gd name="adj2" fmla="val 7005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马生的字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2" name="AutoShape 8"/>
          <p:cNvSpPr/>
          <p:nvPr/>
        </p:nvSpPr>
        <p:spPr>
          <a:xfrm>
            <a:off x="2700338" y="188913"/>
            <a:ext cx="1152525" cy="609600"/>
          </a:xfrm>
          <a:prstGeom prst="wedgeRectCallout">
            <a:avLst>
              <a:gd name="adj1" fmla="val 188292"/>
              <a:gd name="adj2" fmla="val 8828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同辈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3" name="AutoShape 9"/>
          <p:cNvSpPr/>
          <p:nvPr/>
        </p:nvSpPr>
        <p:spPr>
          <a:xfrm>
            <a:off x="5003800" y="0"/>
            <a:ext cx="3937000" cy="609600"/>
          </a:xfrm>
          <a:prstGeom prst="wedgeRectCallout">
            <a:avLst>
              <a:gd name="adj1" fmla="val 43106"/>
              <a:gd name="adj2" fmla="val 13073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泛指国都。这里指朝廷。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4" name="AutoShape 10"/>
          <p:cNvSpPr/>
          <p:nvPr/>
        </p:nvSpPr>
        <p:spPr>
          <a:xfrm>
            <a:off x="468313" y="1341438"/>
            <a:ext cx="1727200" cy="538162"/>
          </a:xfrm>
          <a:prstGeom prst="wedgeRectCallout">
            <a:avLst>
              <a:gd name="adj1" fmla="val 47060"/>
              <a:gd name="adj2" fmla="val 5914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同乡的人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5" name="AutoShape 11"/>
          <p:cNvSpPr/>
          <p:nvPr/>
        </p:nvSpPr>
        <p:spPr>
          <a:xfrm>
            <a:off x="2627313" y="1341438"/>
            <a:ext cx="1152525" cy="536575"/>
          </a:xfrm>
          <a:prstGeom prst="wedgeRectCallout">
            <a:avLst>
              <a:gd name="adj1" fmla="val -25759"/>
              <a:gd name="adj2" fmla="val 591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拜见。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6" name="AutoShape 12"/>
          <p:cNvSpPr/>
          <p:nvPr/>
        </p:nvSpPr>
        <p:spPr>
          <a:xfrm>
            <a:off x="4067175" y="1341438"/>
            <a:ext cx="5076825" cy="536575"/>
          </a:xfrm>
          <a:prstGeom prst="wedgeRectCallout">
            <a:avLst>
              <a:gd name="adj1" fmla="val 17074"/>
              <a:gd name="adj2" fmla="val 6213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古代上公侯的书信。书，书信。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7" name="AutoShape 13"/>
          <p:cNvSpPr/>
          <p:nvPr/>
        </p:nvSpPr>
        <p:spPr>
          <a:xfrm>
            <a:off x="3851275" y="2276475"/>
            <a:ext cx="5292725" cy="538163"/>
          </a:xfrm>
          <a:prstGeom prst="wedgeRectCallout">
            <a:avLst>
              <a:gd name="adj1" fmla="val 40403"/>
              <a:gd name="adj2" fmla="val -7124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古代初次拜见尊长时所送的礼物。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79" name="AutoShape 15"/>
          <p:cNvSpPr/>
          <p:nvPr/>
        </p:nvSpPr>
        <p:spPr>
          <a:xfrm>
            <a:off x="7235825" y="3213100"/>
            <a:ext cx="1152525" cy="536575"/>
          </a:xfrm>
          <a:prstGeom prst="wedgeRectCallout">
            <a:avLst>
              <a:gd name="adj1" fmla="val 48759"/>
              <a:gd name="adj2" fmla="val -713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平和。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0" name="AutoShape 16"/>
          <p:cNvSpPr/>
          <p:nvPr/>
        </p:nvSpPr>
        <p:spPr>
          <a:xfrm>
            <a:off x="900113" y="4149725"/>
            <a:ext cx="1152525" cy="465138"/>
          </a:xfrm>
          <a:prstGeom prst="wedgeRectCallout">
            <a:avLst>
              <a:gd name="adj1" fmla="val 33333"/>
              <a:gd name="adj2" fmla="val 6706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特意。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1" name="AutoShape 17"/>
          <p:cNvSpPr/>
          <p:nvPr/>
        </p:nvSpPr>
        <p:spPr>
          <a:xfrm>
            <a:off x="250825" y="5128895"/>
            <a:ext cx="1152525" cy="536575"/>
          </a:xfrm>
          <a:prstGeom prst="wedgeRectCallout">
            <a:avLst>
              <a:gd name="adj1" fmla="val -25867"/>
              <a:gd name="adj2" fmla="val -8455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父母。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3682" name="AutoShape 18"/>
          <p:cNvSpPr/>
          <p:nvPr/>
        </p:nvSpPr>
        <p:spPr>
          <a:xfrm>
            <a:off x="1692275" y="3141663"/>
            <a:ext cx="1152525" cy="536575"/>
          </a:xfrm>
          <a:prstGeom prst="wedgeRectCallout">
            <a:avLst>
              <a:gd name="adj1" fmla="val 15287"/>
              <a:gd name="adj2" fmla="val 8668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对于。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2" name="AutoShape 15"/>
          <p:cNvSpPr/>
          <p:nvPr/>
        </p:nvSpPr>
        <p:spPr>
          <a:xfrm>
            <a:off x="6912610" y="4114165"/>
            <a:ext cx="1809750" cy="536575"/>
          </a:xfrm>
          <a:prstGeom prst="wedgeRectCallout">
            <a:avLst>
              <a:gd name="adj1" fmla="val 48759"/>
              <a:gd name="adj2" fmla="val -7130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回家探望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" name="AutoShape 15"/>
          <p:cNvSpPr/>
          <p:nvPr/>
        </p:nvSpPr>
        <p:spPr>
          <a:xfrm>
            <a:off x="1970405" y="5075555"/>
            <a:ext cx="983615" cy="536575"/>
          </a:xfrm>
          <a:prstGeom prst="wedgeRectCallout">
            <a:avLst>
              <a:gd name="adj1" fmla="val -55894"/>
              <a:gd name="adj2" fmla="val 7177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毁谤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" name="AutoShape 15"/>
          <p:cNvSpPr/>
          <p:nvPr/>
        </p:nvSpPr>
        <p:spPr>
          <a:xfrm>
            <a:off x="3037840" y="5075555"/>
            <a:ext cx="6106160" cy="536575"/>
          </a:xfrm>
          <a:prstGeom prst="wedgeRectCallout">
            <a:avLst>
              <a:gd name="adj1" fmla="val -36176"/>
              <a:gd name="adj2" fmla="val 7319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遭遇的得意，指得到皇帝的赏识重用。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" name="AutoShape 15"/>
          <p:cNvSpPr/>
          <p:nvPr/>
        </p:nvSpPr>
        <p:spPr>
          <a:xfrm>
            <a:off x="2760345" y="6235700"/>
            <a:ext cx="2835910" cy="536575"/>
          </a:xfrm>
          <a:prstGeom prst="wedgeRectCallout">
            <a:avLst>
              <a:gd name="adj1" fmla="val 35221"/>
              <a:gd name="adj2" fmla="val -93076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对同乡骄傲。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3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13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3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13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3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13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3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13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36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13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36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13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3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13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36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13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36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13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70" grpId="0" animBg="1"/>
      <p:bldP spid="113672" grpId="0" animBg="1"/>
      <p:bldP spid="113673" grpId="0" animBg="1"/>
      <p:bldP spid="113674" grpId="0" animBg="1"/>
      <p:bldP spid="113675" grpId="0" animBg="1"/>
      <p:bldP spid="113676" grpId="0" animBg="1"/>
      <p:bldP spid="113677" grpId="0" animBg="1"/>
      <p:bldP spid="113679" grpId="0" animBg="1"/>
      <p:bldP spid="113680" grpId="0" animBg="1"/>
      <p:bldP spid="113681" grpId="0" bldLvl="0" animBg="1"/>
      <p:bldP spid="113682" grpId="0" animBg="1"/>
      <p:bldP spid="2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44" name="Text Box 4"/>
          <p:cNvSpPr txBox="1"/>
          <p:nvPr/>
        </p:nvSpPr>
        <p:spPr>
          <a:xfrm>
            <a:off x="0" y="3751263"/>
            <a:ext cx="9144000" cy="2738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sz="2400" b="1" dirty="0">
                <a:latin typeface="华文新魏" panose="02010800040101010101" charset="-122"/>
                <a:ea typeface="华文新魏" panose="02010800040101010101" charset="-122"/>
              </a:rPr>
              <a:t>东阳县的书生马君则，在太学里读书已二年了，同辈人很称赞他的贤能。我到京城朝见皇帝，马生以同乡晚辈的身份拜见我，写了一封长信作为见面礼，言辞非常流畅通达。同他分析、议论问题，言语温和而面色平和。他自己说少年时学习用心十分劳苦，这可以说是善于学习的了！他将要回家探望他的父母，我特意讲讲求学的艰难来告诉他。如果说我勉励同乡努力学习，则是我的志意；如果诋毁我夸耀自己遭遇之好而在同乡前骄傲，难道是了解我吗？</a:t>
            </a:r>
            <a:endParaRPr lang="zh-CN" altLang="en-US" sz="2400" b="1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17411" name="Text Box 5"/>
          <p:cNvSpPr txBox="1"/>
          <p:nvPr/>
        </p:nvSpPr>
        <p:spPr>
          <a:xfrm>
            <a:off x="0" y="41275"/>
            <a:ext cx="9090025" cy="35382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东阳马生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君则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在太学已二年，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流辈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甚称其贤。余朝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京师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，生以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乡人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子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谒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y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è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）余，撰（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zhu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32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长书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以为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贽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zh</a:t>
            </a:r>
            <a:r>
              <a:rPr lang="en-US" altLang="zh-CN" sz="32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），辞甚畅达，与之论辨，言和而色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夷</a:t>
            </a:r>
            <a:r>
              <a:rPr lang="zh-CN" altLang="en-US" sz="3200" b="1" dirty="0">
                <a:latin typeface="仿宋_GB2312" pitchFamily="49" charset="-122"/>
                <a:ea typeface="仿宋_GB2312" pitchFamily="49" charset="-122"/>
              </a:rPr>
              <a:t>。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自谓少时用心于学甚劳，是可谓善学者矣！其将归见其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亲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也，余</a:t>
            </a:r>
            <a:r>
              <a:rPr lang="zh-CN" altLang="en-US" sz="32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故</a:t>
            </a:r>
            <a:r>
              <a:rPr lang="zh-CN" altLang="en-US" sz="32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道为学之难以告之。谓余勉乡人以学者，余之志也；诋我夸际遇之盛而骄乡人者，岂知余者哉！</a:t>
            </a:r>
            <a:endParaRPr lang="zh-CN" altLang="en-US" sz="32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b="1" dirty="0">
                <a:solidFill>
                  <a:schemeClr val="accent2"/>
                </a:solidFill>
                <a:ea typeface="黑体" panose="02010609060101010101" pitchFamily="2" charset="-122"/>
              </a:rPr>
              <a:t>五、探究文本，明确内容和写法。</a:t>
            </a:r>
            <a:endParaRPr lang="zh-CN" altLang="en-US" b="1" dirty="0">
              <a:solidFill>
                <a:schemeClr val="accent2"/>
              </a:solidFill>
              <a:ea typeface="黑体" panose="02010609060101010101" pitchFamily="2" charset="-122"/>
            </a:endParaRPr>
          </a:p>
        </p:txBody>
      </p:sp>
      <p:sp>
        <p:nvSpPr>
          <p:cNvPr id="116739" name="Rectangle 3"/>
          <p:cNvSpPr>
            <a:spLocks noGrp="1" noRot="1"/>
          </p:cNvSpPr>
          <p:nvPr>
            <p:ph idx="1"/>
          </p:nvPr>
        </p:nvSpPr>
        <p:spPr>
          <a:xfrm>
            <a:off x="0" y="1916113"/>
            <a:ext cx="9467850" cy="4194175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en-US" altLang="zh-CN" sz="3600" b="1" dirty="0">
                <a:solidFill>
                  <a:srgbClr val="000000"/>
                </a:solidFill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</a:rPr>
              <a:t>、有感情地高声朗读第一、二段，思考下列问题。</a:t>
            </a:r>
            <a:endParaRPr lang="zh-CN" altLang="en-US" sz="3600" b="1" dirty="0">
              <a:solidFill>
                <a:srgbClr val="000000"/>
              </a:solidFill>
            </a:endParaRPr>
          </a:p>
        </p:txBody>
      </p:sp>
      <p:sp>
        <p:nvSpPr>
          <p:cNvPr id="116740" name="Text Box 4"/>
          <p:cNvSpPr txBox="1">
            <a:spLocks noChangeArrowheads="1"/>
          </p:cNvSpPr>
          <p:nvPr/>
        </p:nvSpPr>
        <p:spPr bwMode="auto">
          <a:xfrm>
            <a:off x="179388" y="2852738"/>
            <a:ext cx="9144000" cy="283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）找出本段的中心句。</a:t>
            </a:r>
            <a:endParaRPr lang="zh-CN" altLang="en-US" sz="3600" b="1" dirty="0">
              <a:solidFill>
                <a:srgbClr val="006600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600" b="1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）作者从自己的亲身经历写起，在学习上作者都遇到了哪些困难</a:t>
            </a:r>
            <a:r>
              <a:rPr lang="zh-CN" altLang="en-US" sz="3600" b="1" dirty="0">
                <a:solidFill>
                  <a:srgbClr val="006600"/>
                </a:solidFill>
                <a:latin typeface="楷体_GB2312" pitchFamily="49" charset="-122"/>
                <a:ea typeface="楷体_GB2312" pitchFamily="49" charset="-122"/>
              </a:rPr>
              <a:t>？他都是怎样解决的？都表现出作者的哪些美好品质？作者都有哪些收获？</a:t>
            </a:r>
            <a:endParaRPr lang="zh-CN" altLang="en-US" sz="3600" b="1" dirty="0">
              <a:solidFill>
                <a:srgbClr val="0066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39">
                                            <p:txEl>
                                              <p:char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67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67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9" grpId="0" build="p"/>
      <p:bldP spid="11674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-76200" y="2651125"/>
            <a:ext cx="342423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4000" b="1" i="0" u="none" strike="noStrike" kern="1200" cap="none" spc="0" normalizeH="0" baseline="0" noProof="0">
              <a:ln>
                <a:noFill/>
              </a:ln>
              <a:solidFill>
                <a:srgbClr val="00808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827088" y="836613"/>
            <a:ext cx="3771900" cy="4079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1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、幼时得书之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2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、成年求教之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3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、求师奔走之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4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、住读食宿之</a:t>
            </a:r>
            <a:r>
              <a:rPr kumimoji="1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艰</a:t>
            </a:r>
            <a:endParaRPr kumimoji="1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Text Box 18"/>
          <p:cNvSpPr txBox="1"/>
          <p:nvPr/>
        </p:nvSpPr>
        <p:spPr>
          <a:xfrm>
            <a:off x="1128713" y="1366838"/>
            <a:ext cx="458787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0223" name="Group 47"/>
          <p:cNvGrpSpPr/>
          <p:nvPr/>
        </p:nvGrpSpPr>
        <p:grpSpPr>
          <a:xfrm>
            <a:off x="611188" y="1201738"/>
            <a:ext cx="304800" cy="3648075"/>
            <a:chOff x="385" y="757"/>
            <a:chExt cx="192" cy="2298"/>
          </a:xfrm>
        </p:grpSpPr>
        <p:sp>
          <p:nvSpPr>
            <p:cNvPr id="50179" name="AutoShape 3"/>
            <p:cNvSpPr/>
            <p:nvPr/>
          </p:nvSpPr>
          <p:spPr bwMode="auto">
            <a:xfrm>
              <a:off x="385" y="799"/>
              <a:ext cx="192" cy="2256"/>
            </a:xfrm>
            <a:prstGeom prst="leftBrace">
              <a:avLst>
                <a:gd name="adj1" fmla="val 97917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48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196" name="Text Box 20"/>
            <p:cNvSpPr txBox="1">
              <a:spLocks noChangeArrowheads="1"/>
            </p:cNvSpPr>
            <p:nvPr/>
          </p:nvSpPr>
          <p:spPr bwMode="auto">
            <a:xfrm>
              <a:off x="418" y="757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zh-CN" sz="1800" b="1" i="0" u="none" strike="noStrike" kern="1200" cap="none" spc="0" normalizeH="0" baseline="0" noProof="0">
                <a:ln>
                  <a:noFill/>
                </a:ln>
                <a:solidFill>
                  <a:srgbClr val="0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0197" name="Text Box 21"/>
          <p:cNvSpPr txBox="1">
            <a:spLocks noChangeArrowheads="1"/>
          </p:cNvSpPr>
          <p:nvPr/>
        </p:nvSpPr>
        <p:spPr bwMode="auto">
          <a:xfrm>
            <a:off x="0" y="1989138"/>
            <a:ext cx="793750" cy="209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2" charset="-122"/>
                <a:cs typeface="+mn-cs"/>
              </a:rPr>
              <a:t>自身经历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50198" name="Text Box 22"/>
          <p:cNvSpPr txBox="1"/>
          <p:nvPr/>
        </p:nvSpPr>
        <p:spPr>
          <a:xfrm>
            <a:off x="4859338" y="1268413"/>
            <a:ext cx="11525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手</a:t>
            </a:r>
            <a:r>
              <a: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32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199" name="Text Box 23"/>
          <p:cNvSpPr txBox="1"/>
          <p:nvPr/>
        </p:nvSpPr>
        <p:spPr>
          <a:xfrm>
            <a:off x="6300788" y="1268413"/>
            <a:ext cx="592137" cy="57943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信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1" name="Text Box 25"/>
          <p:cNvSpPr txBox="1"/>
          <p:nvPr/>
        </p:nvSpPr>
        <p:spPr>
          <a:xfrm>
            <a:off x="4859338" y="2276475"/>
            <a:ext cx="1081087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嘴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2" name="Text Box 26"/>
          <p:cNvSpPr txBox="1"/>
          <p:nvPr/>
        </p:nvSpPr>
        <p:spPr>
          <a:xfrm>
            <a:off x="6300788" y="227647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4" name="Text Box 28"/>
          <p:cNvSpPr txBox="1"/>
          <p:nvPr/>
        </p:nvSpPr>
        <p:spPr>
          <a:xfrm>
            <a:off x="4859338" y="3213100"/>
            <a:ext cx="12255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腿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5" name="Text Box 29"/>
          <p:cNvSpPr txBox="1"/>
          <p:nvPr/>
        </p:nvSpPr>
        <p:spPr>
          <a:xfrm>
            <a:off x="6300788" y="3213100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坚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6" name="Text Box 30"/>
          <p:cNvSpPr txBox="1"/>
          <p:nvPr/>
        </p:nvSpPr>
        <p:spPr>
          <a:xfrm>
            <a:off x="4859338" y="4221163"/>
            <a:ext cx="1008062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心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楷体_GB2312" pitchFamily="49" charset="-122"/>
              </a:rPr>
              <a:t>勤</a:t>
            </a:r>
            <a:endParaRPr lang="zh-CN" altLang="en-US" sz="2800" b="1" dirty="0">
              <a:solidFill>
                <a:schemeClr val="hlink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07" name="Text Box 31"/>
          <p:cNvSpPr txBox="1"/>
          <p:nvPr/>
        </p:nvSpPr>
        <p:spPr>
          <a:xfrm>
            <a:off x="6300788" y="4149725"/>
            <a:ext cx="592137" cy="579438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Arial" panose="020B0604020202020204" pitchFamily="34" charset="0"/>
                <a:ea typeface="仿宋_GB2312" pitchFamily="49" charset="-122"/>
              </a:rPr>
              <a:t>乐</a:t>
            </a:r>
            <a:endParaRPr lang="zh-CN" altLang="en-US" sz="3200" b="1" dirty="0">
              <a:solidFill>
                <a:srgbClr val="0000FF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50208" name="AutoShape 32"/>
          <p:cNvSpPr/>
          <p:nvPr/>
        </p:nvSpPr>
        <p:spPr>
          <a:xfrm>
            <a:off x="7596188" y="1341438"/>
            <a:ext cx="222250" cy="3600450"/>
          </a:xfrm>
          <a:prstGeom prst="rightBrace">
            <a:avLst>
              <a:gd name="adj1" fmla="val 135000"/>
              <a:gd name="adj2" fmla="val 49625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09" name="Text Box 33"/>
          <p:cNvSpPr txBox="1">
            <a:spLocks noChangeArrowheads="1"/>
          </p:cNvSpPr>
          <p:nvPr/>
        </p:nvSpPr>
        <p:spPr bwMode="auto">
          <a:xfrm>
            <a:off x="8027988" y="1484313"/>
            <a:ext cx="854075" cy="29527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勤且艰若此</a:t>
            </a:r>
            <a:endParaRPr lang="zh-CN" altLang="en-US" sz="4400" b="1" dirty="0">
              <a:solidFill>
                <a:srgbClr val="FF33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18" name="Rectangle 42"/>
          <p:cNvSpPr/>
          <p:nvPr/>
        </p:nvSpPr>
        <p:spPr>
          <a:xfrm>
            <a:off x="179388" y="5157788"/>
            <a:ext cx="8675687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收获：遍观群书，卒获有所闻，不知口体之奉不若人。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0220" name="Rectangle 44"/>
          <p:cNvSpPr/>
          <p:nvPr/>
        </p:nvSpPr>
        <p:spPr>
          <a:xfrm>
            <a:off x="179388" y="5805488"/>
            <a:ext cx="8893175" cy="504825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启示：只要有了主观的勤奋，一切艰难困苦都可以克服。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9475" name="Text Box 45"/>
          <p:cNvSpPr txBox="1"/>
          <p:nvPr/>
        </p:nvSpPr>
        <p:spPr>
          <a:xfrm>
            <a:off x="1239838" y="17780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0224" name="Text Box 48"/>
          <p:cNvSpPr txBox="1"/>
          <p:nvPr/>
        </p:nvSpPr>
        <p:spPr>
          <a:xfrm>
            <a:off x="7956550" y="476250"/>
            <a:ext cx="118745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总结</a:t>
            </a:r>
            <a:endParaRPr lang="zh-CN" altLang="en-US" sz="2800" b="1" dirty="0"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5" name="Text Box 49"/>
          <p:cNvSpPr txBox="1"/>
          <p:nvPr/>
        </p:nvSpPr>
        <p:spPr>
          <a:xfrm>
            <a:off x="2916238" y="476250"/>
            <a:ext cx="1079500" cy="51911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800" b="1" dirty="0">
                <a:solidFill>
                  <a:srgbClr val="00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分述</a:t>
            </a:r>
            <a:endParaRPr lang="zh-CN" altLang="en-US" sz="2800" b="1" dirty="0">
              <a:solidFill>
                <a:srgbClr val="0066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50226" name="AutoShape 50"/>
          <p:cNvSpPr/>
          <p:nvPr/>
        </p:nvSpPr>
        <p:spPr>
          <a:xfrm>
            <a:off x="4140200" y="692150"/>
            <a:ext cx="3527425" cy="215900"/>
          </a:xfrm>
          <a:prstGeom prst="rightArrow">
            <a:avLst>
              <a:gd name="adj1" fmla="val 50000"/>
              <a:gd name="adj2" fmla="val 408455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0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50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1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0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50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0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0" dur="1000"/>
                                        <p:tgtEl>
                                          <p:spTgt spid="50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0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02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0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3" dur="1000"/>
                                        <p:tgtEl>
                                          <p:spTgt spid="5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ldLvl="0" animBg="1"/>
      <p:bldP spid="50197" grpId="0"/>
      <p:bldP spid="50198" grpId="0"/>
      <p:bldP spid="50199" grpId="0" animBg="1"/>
      <p:bldP spid="50201" grpId="0"/>
      <p:bldP spid="50202" grpId="0" animBg="1"/>
      <p:bldP spid="50204" grpId="0"/>
      <p:bldP spid="50205" grpId="0" animBg="1"/>
      <p:bldP spid="50206" grpId="0"/>
      <p:bldP spid="50207" grpId="0" animBg="1"/>
      <p:bldP spid="50208" grpId="0" animBg="1"/>
      <p:bldP spid="50209" grpId="0" animBg="1"/>
      <p:bldP spid="50218" grpId="0" animBg="1"/>
      <p:bldP spid="50220" grpId="0" animBg="1"/>
      <p:bldP spid="50224" grpId="0" animBg="1"/>
      <p:bldP spid="50225" grpId="0" animBg="1"/>
      <p:bldP spid="502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41" name="Text Box 1029"/>
          <p:cNvSpPr txBox="1">
            <a:spLocks noChangeArrowheads="1"/>
          </p:cNvSpPr>
          <p:nvPr/>
        </p:nvSpPr>
        <p:spPr bwMode="auto">
          <a:xfrm>
            <a:off x="684213" y="1484313"/>
            <a:ext cx="5029200" cy="1035050"/>
          </a:xfrm>
          <a:prstGeom prst="rect">
            <a:avLst/>
          </a:prstGeom>
          <a:noFill/>
          <a:ln w="28575">
            <a:solidFill>
              <a:srgbClr val="003366"/>
            </a:solidFill>
            <a:miter lim="800000"/>
          </a:ln>
          <a:effectLst>
            <a:prstShdw prst="shdw18" dist="17961" dir="13500000">
              <a:srgbClr val="003366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送东阳马生</a:t>
            </a:r>
            <a:r>
              <a:rPr kumimoji="1" lang="zh-CN" altLang="en-US" sz="6000" b="1" i="0" u="none" strike="noStrike" kern="1200" cap="none" spc="0" normalizeH="0" baseline="0" noProof="0">
                <a:ln>
                  <a:noFill/>
                </a:ln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序</a:t>
            </a:r>
            <a:endParaRPr kumimoji="1" lang="zh-CN" altLang="en-US" sz="6000" b="1" i="0" u="none" strike="noStrike" kern="1200" cap="none" spc="0" normalizeH="0" baseline="0" noProof="0">
              <a:ln>
                <a:noFill/>
              </a:ln>
              <a:solidFill>
                <a:schemeClr val="hlink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anose="02020603050405020304" pitchFamily="18" charset="0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3075" name="Text Box 1030"/>
          <p:cNvSpPr txBox="1"/>
          <p:nvPr/>
        </p:nvSpPr>
        <p:spPr>
          <a:xfrm>
            <a:off x="2717800" y="3471545"/>
            <a:ext cx="1098550" cy="6413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36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宋濂</a:t>
            </a:r>
            <a:endParaRPr lang="zh-CN" altLang="en-US" sz="3600" b="1" u="sng" dirty="0">
              <a:solidFill>
                <a:srgbClr val="FF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3076" name="Picture 2057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7813" y="-4762"/>
            <a:ext cx="2516187" cy="6862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8786" name="Rectangle 2"/>
          <p:cNvSpPr/>
          <p:nvPr/>
        </p:nvSpPr>
        <p:spPr>
          <a:xfrm>
            <a:off x="304800" y="2238058"/>
            <a:ext cx="8659813" cy="286131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1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）本段的中心意思是什么？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2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）文中哪些地方表现了明代太学生优越的学习条件？ 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/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（</a:t>
            </a:r>
            <a:r>
              <a:rPr lang="en-US" altLang="zh-CN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3</a:t>
            </a:r>
            <a:r>
              <a:rPr lang="zh-CN" altLang="en-US" sz="3600" b="1" dirty="0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）作者写这些太学生学习条件优越的用意何在？</a:t>
            </a:r>
            <a:endParaRPr lang="zh-CN" altLang="en-US" sz="3600" b="1" dirty="0"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20483" name="Text Box 4"/>
          <p:cNvSpPr txBox="1"/>
          <p:nvPr/>
        </p:nvSpPr>
        <p:spPr>
          <a:xfrm>
            <a:off x="14288" y="765175"/>
            <a:ext cx="752792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、朗读第四段，思考如下问题：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87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0836" name="Text Box 4"/>
          <p:cNvSpPr txBox="1"/>
          <p:nvPr/>
        </p:nvSpPr>
        <p:spPr>
          <a:xfrm>
            <a:off x="4932363" y="1052513"/>
            <a:ext cx="4032250" cy="4486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无冻馁之患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无奔走之劳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有司业、博士为师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有凡所应有之书</a:t>
            </a:r>
            <a:endParaRPr lang="zh-CN" altLang="en-US" sz="3600" b="1" dirty="0">
              <a:solidFill>
                <a:srgbClr val="00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331913" y="1557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食宿之艰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331913" y="26368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奔走之艰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331913" y="3716338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求教之艰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258888" y="4868863"/>
            <a:ext cx="194468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33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求书之艰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00336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0844" name="AutoShape 12"/>
          <p:cNvSpPr/>
          <p:nvPr/>
        </p:nvSpPr>
        <p:spPr>
          <a:xfrm>
            <a:off x="3132138" y="18446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5" name="AutoShape 13"/>
          <p:cNvSpPr/>
          <p:nvPr/>
        </p:nvSpPr>
        <p:spPr>
          <a:xfrm>
            <a:off x="3132138" y="292417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6" name="AutoShape 14"/>
          <p:cNvSpPr/>
          <p:nvPr/>
        </p:nvSpPr>
        <p:spPr>
          <a:xfrm>
            <a:off x="3132138" y="4005263"/>
            <a:ext cx="1933575" cy="71437"/>
          </a:xfrm>
          <a:prstGeom prst="leftRightArrow">
            <a:avLst>
              <a:gd name="adj1" fmla="val 50000"/>
              <a:gd name="adj2" fmla="val 54133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7" name="AutoShape 15"/>
          <p:cNvSpPr/>
          <p:nvPr/>
        </p:nvSpPr>
        <p:spPr>
          <a:xfrm>
            <a:off x="3059113" y="5229225"/>
            <a:ext cx="1933575" cy="71438"/>
          </a:xfrm>
          <a:prstGeom prst="leftRightArrow">
            <a:avLst>
              <a:gd name="adj1" fmla="val 50000"/>
              <a:gd name="adj2" fmla="val 54132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8" name="Text Box 16"/>
          <p:cNvSpPr txBox="1"/>
          <p:nvPr/>
        </p:nvSpPr>
        <p:spPr>
          <a:xfrm>
            <a:off x="3616325" y="1268413"/>
            <a:ext cx="1100138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衣食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49" name="Text Box 17"/>
          <p:cNvSpPr txBox="1"/>
          <p:nvPr/>
        </p:nvSpPr>
        <p:spPr>
          <a:xfrm>
            <a:off x="3635375" y="227647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住宿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0" name="Text Box 18"/>
          <p:cNvSpPr txBox="1"/>
          <p:nvPr/>
        </p:nvSpPr>
        <p:spPr>
          <a:xfrm>
            <a:off x="3635375" y="3500438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从师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0851" name="Text Box 19"/>
          <p:cNvSpPr txBox="1"/>
          <p:nvPr/>
        </p:nvSpPr>
        <p:spPr>
          <a:xfrm>
            <a:off x="3635375" y="4581525"/>
            <a:ext cx="936625" cy="457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书籍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0" name="Group 28"/>
          <p:cNvGrpSpPr/>
          <p:nvPr/>
        </p:nvGrpSpPr>
        <p:grpSpPr>
          <a:xfrm>
            <a:off x="1403350" y="260350"/>
            <a:ext cx="1889125" cy="1095375"/>
            <a:chOff x="793" y="164"/>
            <a:chExt cx="1190" cy="690"/>
          </a:xfrm>
        </p:grpSpPr>
        <p:sp>
          <p:nvSpPr>
            <p:cNvPr id="21531" name="Text Box 21"/>
            <p:cNvSpPr txBox="1"/>
            <p:nvPr/>
          </p:nvSpPr>
          <p:spPr>
            <a:xfrm>
              <a:off x="839" y="164"/>
              <a:ext cx="1144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往昔之我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2" name="Text Box 22"/>
            <p:cNvSpPr txBox="1"/>
            <p:nvPr/>
          </p:nvSpPr>
          <p:spPr>
            <a:xfrm>
              <a:off x="793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（艰难）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1" name="Group 29"/>
          <p:cNvGrpSpPr/>
          <p:nvPr/>
        </p:nvGrpSpPr>
        <p:grpSpPr>
          <a:xfrm>
            <a:off x="5580063" y="260350"/>
            <a:ext cx="2224087" cy="1095375"/>
            <a:chOff x="3470" y="164"/>
            <a:chExt cx="1401" cy="690"/>
          </a:xfrm>
        </p:grpSpPr>
        <p:sp>
          <p:nvSpPr>
            <p:cNvPr id="21529" name="Text Box 20"/>
            <p:cNvSpPr txBox="1"/>
            <p:nvPr/>
          </p:nvSpPr>
          <p:spPr>
            <a:xfrm>
              <a:off x="3470" y="164"/>
              <a:ext cx="1401" cy="36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3200" b="1" dirty="0">
                  <a:solidFill>
                    <a:schemeClr val="hlink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今日之诸生</a:t>
              </a:r>
              <a:endParaRPr lang="zh-CN" altLang="en-US" sz="3200" b="1" dirty="0">
                <a:solidFill>
                  <a:schemeClr val="hlink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21530" name="Text Box 23"/>
            <p:cNvSpPr txBox="1"/>
            <p:nvPr/>
          </p:nvSpPr>
          <p:spPr>
            <a:xfrm>
              <a:off x="3606" y="527"/>
              <a:ext cx="1016" cy="32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2800" b="1" dirty="0">
                  <a:latin typeface="Arial" panose="020B0604020202020204" pitchFamily="34" charset="0"/>
                  <a:ea typeface="仿宋_GB2312" pitchFamily="49" charset="-122"/>
                </a:rPr>
                <a:t>（优裕）</a:t>
              </a:r>
              <a:endParaRPr lang="zh-CN" altLang="en-US" sz="2800" b="1" dirty="0">
                <a:latin typeface="Arial" panose="020B0604020202020204" pitchFamily="34" charset="0"/>
                <a:ea typeface="仿宋_GB2312" pitchFamily="49" charset="-122"/>
              </a:endParaRPr>
            </a:p>
          </p:txBody>
        </p:sp>
      </p:grpSp>
      <p:grpSp>
        <p:nvGrpSpPr>
          <p:cNvPr id="120868" name="Group 36"/>
          <p:cNvGrpSpPr/>
          <p:nvPr/>
        </p:nvGrpSpPr>
        <p:grpSpPr>
          <a:xfrm>
            <a:off x="3203575" y="260350"/>
            <a:ext cx="2447925" cy="641350"/>
            <a:chOff x="2018" y="164"/>
            <a:chExt cx="1542" cy="404"/>
          </a:xfrm>
        </p:grpSpPr>
        <p:sp>
          <p:nvSpPr>
            <p:cNvPr id="21527" name="AutoShape 26"/>
            <p:cNvSpPr/>
            <p:nvPr/>
          </p:nvSpPr>
          <p:spPr>
            <a:xfrm flipV="1">
              <a:off x="2018" y="391"/>
              <a:ext cx="1542" cy="45"/>
            </a:xfrm>
            <a:prstGeom prst="leftRightArrow">
              <a:avLst>
                <a:gd name="adj1" fmla="val 50000"/>
                <a:gd name="adj2" fmla="val 685333"/>
              </a:avLst>
            </a:prstGeom>
            <a:solidFill>
              <a:schemeClr val="accent1"/>
            </a:solidFill>
            <a:ln w="9525" cap="flat" cmpd="sng">
              <a:solidFill>
                <a:srgbClr val="99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8" name="Text Box 27"/>
            <p:cNvSpPr txBox="1"/>
            <p:nvPr/>
          </p:nvSpPr>
          <p:spPr>
            <a:xfrm rot="-10773053" flipV="1">
              <a:off x="2380" y="164"/>
              <a:ext cx="862" cy="404"/>
            </a:xfrm>
            <a:prstGeom prst="rect">
              <a:avLst/>
            </a:prstGeom>
            <a:solidFill>
              <a:schemeClr val="folHlink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对  比</a:t>
              </a:r>
              <a:endPara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</p:grpSp>
      <p:sp>
        <p:nvSpPr>
          <p:cNvPr id="21522" name="Text Box 31"/>
          <p:cNvSpPr txBox="1"/>
          <p:nvPr/>
        </p:nvSpPr>
        <p:spPr>
          <a:xfrm>
            <a:off x="447675" y="11303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20866" name="Group 34"/>
          <p:cNvGrpSpPr/>
          <p:nvPr/>
        </p:nvGrpSpPr>
        <p:grpSpPr>
          <a:xfrm>
            <a:off x="1331913" y="5373688"/>
            <a:ext cx="6335712" cy="1295400"/>
            <a:chOff x="839" y="3385"/>
            <a:chExt cx="3991" cy="816"/>
          </a:xfrm>
        </p:grpSpPr>
        <p:sp>
          <p:nvSpPr>
            <p:cNvPr id="21524" name="Rectangle 25"/>
            <p:cNvSpPr/>
            <p:nvPr/>
          </p:nvSpPr>
          <p:spPr>
            <a:xfrm>
              <a:off x="839" y="3793"/>
              <a:ext cx="3991" cy="408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r>
                <a:rPr lang="en-US" altLang="zh-CN" sz="2400" b="1" dirty="0">
                  <a:latin typeface="Arial" panose="020B0604020202020204" pitchFamily="34" charset="0"/>
                  <a:ea typeface="楷体_GB2312" pitchFamily="49" charset="-122"/>
                </a:rPr>
                <a:t>   </a:t>
              </a:r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德精业成                 勤苦专一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21525" name="AutoShape 32"/>
            <p:cNvSpPr/>
            <p:nvPr/>
          </p:nvSpPr>
          <p:spPr>
            <a:xfrm>
              <a:off x="2517" y="3385"/>
              <a:ext cx="181" cy="409"/>
            </a:xfrm>
            <a:prstGeom prst="downArrow">
              <a:avLst>
                <a:gd name="adj1" fmla="val 50000"/>
                <a:gd name="adj2" fmla="val 56491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1526" name="AutoShape 33"/>
            <p:cNvSpPr/>
            <p:nvPr/>
          </p:nvSpPr>
          <p:spPr>
            <a:xfrm>
              <a:off x="2200" y="3974"/>
              <a:ext cx="765" cy="46"/>
            </a:xfrm>
            <a:prstGeom prst="leftRightArrow">
              <a:avLst>
                <a:gd name="adj1" fmla="val 50000"/>
                <a:gd name="adj2" fmla="val 332608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pPr lvl="0" eaLnBrk="1" hangingPunct="1"/>
              <a:endParaRPr lang="zh-CN" altLang="en-US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0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20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208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120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08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20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1208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208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20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2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5" dur="2000"/>
                                        <p:tgtEl>
                                          <p:spTgt spid="120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/>
      <p:bldP spid="120838" grpId="0"/>
      <p:bldP spid="120839" grpId="0"/>
      <p:bldP spid="120840" grpId="0"/>
      <p:bldP spid="120841" grpId="0"/>
      <p:bldP spid="120844" grpId="0" animBg="1"/>
      <p:bldP spid="120845" grpId="0" animBg="1"/>
      <p:bldP spid="120846" grpId="0" animBg="1"/>
      <p:bldP spid="120847" grpId="0" animBg="1"/>
      <p:bldP spid="120848" grpId="0" animBg="1"/>
      <p:bldP spid="120849" grpId="0" animBg="1"/>
      <p:bldP spid="120850" grpId="0" animBg="1"/>
      <p:bldP spid="12085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Rectangle 2"/>
          <p:cNvSpPr/>
          <p:nvPr/>
        </p:nvSpPr>
        <p:spPr>
          <a:xfrm>
            <a:off x="755650" y="765175"/>
            <a:ext cx="75596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作者写这篇赠序的原因是什么？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23907" name="Rectangle 3"/>
          <p:cNvSpPr/>
          <p:nvPr/>
        </p:nvSpPr>
        <p:spPr>
          <a:xfrm>
            <a:off x="179388" y="1629410"/>
            <a:ext cx="9072562" cy="44119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⑴</a:t>
            </a: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马君则在太学已二年，流辈甚称其贤。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⑵同乡关系，“以乡人子谒余”。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⑶撰长书，辞甚畅达，与之论辩，言和而色夷。</a:t>
            </a:r>
            <a:endParaRPr lang="zh-CN" altLang="en-US" sz="3600" b="1" dirty="0">
              <a:solidFill>
                <a:srgbClr val="000000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lvl="0" indent="269875"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总之，“是可谓善学者”。“其将归见其亲”，“故道为学之难”来勉励他。</a:t>
            </a:r>
            <a:r>
              <a:rPr lang="zh-CN" altLang="en-US" sz="3600" b="1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22533" name="Text Box 5"/>
          <p:cNvSpPr txBox="1"/>
          <p:nvPr/>
        </p:nvSpPr>
        <p:spPr>
          <a:xfrm>
            <a:off x="250825" y="0"/>
            <a:ext cx="5493385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2</a:t>
            </a:r>
            <a:r>
              <a:rPr lang="zh-CN" altLang="en-US" sz="40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、自读第五段，思考：</a:t>
            </a:r>
            <a:endParaRPr lang="zh-CN" altLang="en-US" sz="40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3907">
                                            <p:txEl>
                                              <p:charRg st="0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3907">
                                            <p:txEl>
                                              <p:charRg st="19" end="3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23907">
                                            <p:txEl>
                                              <p:charRg st="35" end="5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23907">
                                            <p:txEl>
                                              <p:charRg st="57" end="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882" name="Group 2"/>
          <p:cNvGrpSpPr/>
          <p:nvPr/>
        </p:nvGrpSpPr>
        <p:grpSpPr>
          <a:xfrm>
            <a:off x="877888" y="762000"/>
            <a:ext cx="7127875" cy="1433513"/>
            <a:chOff x="295" y="527"/>
            <a:chExt cx="4626" cy="903"/>
          </a:xfrm>
        </p:grpSpPr>
        <p:sp>
          <p:nvSpPr>
            <p:cNvPr id="23568" name="Rectangle 3"/>
            <p:cNvSpPr/>
            <p:nvPr/>
          </p:nvSpPr>
          <p:spPr>
            <a:xfrm>
              <a:off x="295" y="1026"/>
              <a:ext cx="462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作者年轻时求学之难和用心之专。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9" name="Rectangle 4"/>
            <p:cNvSpPr/>
            <p:nvPr/>
          </p:nvSpPr>
          <p:spPr>
            <a:xfrm>
              <a:off x="884" y="527"/>
              <a:ext cx="122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第一段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5" name="Group 5"/>
          <p:cNvGrpSpPr/>
          <p:nvPr/>
        </p:nvGrpSpPr>
        <p:grpSpPr>
          <a:xfrm>
            <a:off x="1116013" y="2565400"/>
            <a:ext cx="6121400" cy="1504950"/>
            <a:chOff x="295" y="1616"/>
            <a:chExt cx="4037" cy="948"/>
          </a:xfrm>
        </p:grpSpPr>
        <p:sp>
          <p:nvSpPr>
            <p:cNvPr id="23566" name="Text Box 6"/>
            <p:cNvSpPr txBox="1"/>
            <p:nvPr/>
          </p:nvSpPr>
          <p:spPr>
            <a:xfrm>
              <a:off x="295" y="2160"/>
              <a:ext cx="4037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叙说太学生学习条件之优越。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7" name="Rectangle 7"/>
            <p:cNvSpPr/>
            <p:nvPr/>
          </p:nvSpPr>
          <p:spPr>
            <a:xfrm>
              <a:off x="839" y="1616"/>
              <a:ext cx="1195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第二段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122888" name="Group 8"/>
          <p:cNvGrpSpPr/>
          <p:nvPr/>
        </p:nvGrpSpPr>
        <p:grpSpPr>
          <a:xfrm>
            <a:off x="1042988" y="4508500"/>
            <a:ext cx="6049962" cy="1362075"/>
            <a:chOff x="295" y="2840"/>
            <a:chExt cx="3992" cy="858"/>
          </a:xfrm>
        </p:grpSpPr>
        <p:sp>
          <p:nvSpPr>
            <p:cNvPr id="23564" name="Rectangle 9"/>
            <p:cNvSpPr/>
            <p:nvPr/>
          </p:nvSpPr>
          <p:spPr>
            <a:xfrm>
              <a:off x="793" y="2840"/>
              <a:ext cx="124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第三段</a:t>
              </a:r>
              <a:endPara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23565" name="Rectangle 10"/>
            <p:cNvSpPr/>
            <p:nvPr/>
          </p:nvSpPr>
          <p:spPr>
            <a:xfrm>
              <a:off x="295" y="3294"/>
              <a:ext cx="399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lvl="0" eaLnBrk="1" hangingPunct="1">
                <a:spcBef>
                  <a:spcPct val="20000"/>
                </a:spcBef>
                <a:buClr>
                  <a:schemeClr val="accent1"/>
                </a:buClr>
                <a:buSzPct val="70000"/>
                <a:buFont typeface="Wingdings" panose="05000000000000000000" pitchFamily="2" charset="2"/>
                <a:buNone/>
              </a:pPr>
              <a:r>
                <a:rPr lang="zh-CN" altLang="en-US" sz="3600" b="1" dirty="0">
                  <a:solidFill>
                    <a:srgbClr val="003366"/>
                  </a:solidFill>
                  <a:latin typeface="楷体_GB2312" pitchFamily="49" charset="-122"/>
                  <a:ea typeface="楷体_GB2312" pitchFamily="49" charset="-122"/>
                </a:rPr>
                <a:t>点明本文的写作背景和意图。</a:t>
              </a:r>
              <a:endParaRPr lang="zh-CN" altLang="en-US" sz="3600" b="1" dirty="0">
                <a:solidFill>
                  <a:srgbClr val="003366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23558" name="Text Box 12"/>
          <p:cNvSpPr txBox="1"/>
          <p:nvPr/>
        </p:nvSpPr>
        <p:spPr>
          <a:xfrm>
            <a:off x="179388" y="134938"/>
            <a:ext cx="88471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defTabSz="0" eaLnBrk="1" hangingPunct="1">
              <a:tabLst>
                <a:tab pos="6096000" algn="l"/>
              </a:tabLst>
            </a:pPr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六、整理思路，明确作者的写作目的</a:t>
            </a:r>
            <a:r>
              <a:rPr lang="zh-CN" altLang="en-US" sz="4000" b="1" dirty="0">
                <a:solidFill>
                  <a:schemeClr val="accent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  <a:endParaRPr lang="zh-CN" altLang="en-US" sz="4000" b="1" dirty="0">
              <a:solidFill>
                <a:schemeClr val="accent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sp>
        <p:nvSpPr>
          <p:cNvPr id="122893" name="AutoShape 13"/>
          <p:cNvSpPr/>
          <p:nvPr/>
        </p:nvSpPr>
        <p:spPr>
          <a:xfrm>
            <a:off x="7235825" y="1628775"/>
            <a:ext cx="576263" cy="4176713"/>
          </a:xfrm>
          <a:prstGeom prst="rightBrace">
            <a:avLst>
              <a:gd name="adj1" fmla="val 60399"/>
              <a:gd name="adj2" fmla="val 50671"/>
            </a:avLst>
          </a:prstGeom>
          <a:noFill/>
          <a:ln w="9525" cap="flat" cmpd="sng">
            <a:solidFill>
              <a:srgbClr val="99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894" name="Text Box 14"/>
          <p:cNvSpPr txBox="1"/>
          <p:nvPr/>
        </p:nvSpPr>
        <p:spPr>
          <a:xfrm>
            <a:off x="7618413" y="1773238"/>
            <a:ext cx="1525587" cy="3092450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algn="ctr" eaLnBrk="1" hangingPunct="1"/>
            <a:r>
              <a:rPr lang="zh-CN" altLang="en-US" sz="4000" b="1" dirty="0">
                <a:latin typeface="Arial" panose="020B0604020202020204" pitchFamily="34" charset="0"/>
                <a:ea typeface="楷体_GB2312" pitchFamily="49" charset="-122"/>
              </a:rPr>
              <a:t>告诫年轻人：</a:t>
            </a:r>
            <a:endParaRPr lang="zh-CN" altLang="en-US" sz="40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lvl="0" algn="ctr" eaLnBrk="1" hangingPunct="1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仿宋_GB2312" pitchFamily="49" charset="-122"/>
              </a:rPr>
              <a:t>刻苦向学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仿宋_GB2312" pitchFamily="49" charset="-122"/>
            </a:endParaRPr>
          </a:p>
        </p:txBody>
      </p:sp>
      <p:sp>
        <p:nvSpPr>
          <p:cNvPr id="122895" name="Text Box 15"/>
          <p:cNvSpPr txBox="1"/>
          <p:nvPr/>
        </p:nvSpPr>
        <p:spPr>
          <a:xfrm>
            <a:off x="0" y="1557338"/>
            <a:ext cx="900113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立意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基础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6" name="Text Box 16"/>
          <p:cNvSpPr txBox="1"/>
          <p:nvPr/>
        </p:nvSpPr>
        <p:spPr>
          <a:xfrm>
            <a:off x="0" y="4941888"/>
            <a:ext cx="9715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文章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buClr>
                <a:schemeClr val="accent1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主旨</a:t>
            </a:r>
            <a:endParaRPr lang="zh-CN" altLang="en-US" sz="2800" b="1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897" name="Line 17"/>
          <p:cNvSpPr/>
          <p:nvPr/>
        </p:nvSpPr>
        <p:spPr>
          <a:xfrm>
            <a:off x="395288" y="2781300"/>
            <a:ext cx="0" cy="1584325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arrow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12289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12289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28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" fill="hold"/>
                                        <p:tgtEl>
                                          <p:spTgt spid="12289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2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3" grpId="0" animBg="1"/>
      <p:bldP spid="122894" grpId="0"/>
      <p:bldP spid="122895" grpId="0"/>
      <p:bldP spid="1228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文本框 74753"/>
          <p:cNvSpPr txBox="1"/>
          <p:nvPr/>
        </p:nvSpPr>
        <p:spPr>
          <a:xfrm>
            <a:off x="0" y="367030"/>
            <a:ext cx="9144000" cy="61239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七、探究第一段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1.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作者写自己从师问学的“勤”“艰”时，面对生活比自己好的同舍生，“余”抱什么态度？为什么会有这样的态度？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仿宋_GB2312" pitchFamily="49" charset="-122"/>
                <a:ea typeface="仿宋_GB2312" pitchFamily="49" charset="-122"/>
              </a:rPr>
              <a:t>①略无慕艳意；</a:t>
            </a:r>
            <a:endParaRPr lang="zh-CN" altLang="en-US" sz="40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000" b="1" dirty="0">
                <a:latin typeface="宋体" panose="02010600030101010101" pitchFamily="2" charset="-122"/>
                <a:ea typeface="仿宋_GB2312" pitchFamily="49" charset="-122"/>
              </a:rPr>
              <a:t>②</a:t>
            </a:r>
            <a:r>
              <a:rPr lang="zh-CN" altLang="en-US" sz="4000" b="1" dirty="0">
                <a:latin typeface="Times New Roman" panose="02020603050405020304" pitchFamily="18" charset="0"/>
                <a:ea typeface="仿宋_GB2312" pitchFamily="49" charset="-122"/>
              </a:rPr>
              <a:t>以中有足乐者，不知口体之奉不若人也</a:t>
            </a:r>
            <a:r>
              <a:rPr lang="zh-CN" altLang="en-US" sz="4400" b="1" dirty="0">
                <a:latin typeface="Times New Roman" panose="02020603050405020304" pitchFamily="18" charset="0"/>
                <a:ea typeface="仿宋_GB2312" pitchFamily="49" charset="-122"/>
              </a:rPr>
              <a:t>。</a:t>
            </a: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endParaRPr lang="zh-CN" altLang="en-US" sz="4400" b="1" dirty="0">
              <a:latin typeface="宋体" panose="02010600030101010101" pitchFamily="2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74754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1000"/>
                                        <p:tgtEl>
                                          <p:spTgt spid="74754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6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4754">
                                            <p:txEl>
                                              <p:charRg st="6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4754">
                                            <p:txEl>
                                              <p:charRg st="6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4754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4754">
                                            <p:txEl>
                                              <p:charRg st="73" end="9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矩形 75777"/>
          <p:cNvSpPr/>
          <p:nvPr/>
        </p:nvSpPr>
        <p:spPr>
          <a:xfrm>
            <a:off x="0" y="1052513"/>
            <a:ext cx="91440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2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、作者为什么能克服种种困难，而“卒获有所闻”？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5779" name="矩形 75778"/>
          <p:cNvSpPr/>
          <p:nvPr/>
        </p:nvSpPr>
        <p:spPr>
          <a:xfrm>
            <a:off x="0" y="3284538"/>
            <a:ext cx="9144000" cy="1555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依靠精神的力量</a:t>
            </a:r>
            <a:r>
              <a:rPr lang="en-US" altLang="x-none" sz="48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以中有足乐者。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5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爆炸形 2 35841"/>
          <p:cNvSpPr/>
          <p:nvPr/>
        </p:nvSpPr>
        <p:spPr>
          <a:xfrm>
            <a:off x="1903095" y="260350"/>
            <a:ext cx="6009005" cy="2611755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探究对比手法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3" name="文本框 35842"/>
          <p:cNvSpPr txBox="1"/>
          <p:nvPr/>
        </p:nvSpPr>
        <p:spPr>
          <a:xfrm>
            <a:off x="0" y="2963228"/>
            <a:ext cx="8893175" cy="2436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en-US" altLang="x-none" sz="4400" b="1">
                <a:latin typeface="仿宋_GB2312" pitchFamily="49" charset="-122"/>
                <a:ea typeface="仿宋_GB2312" pitchFamily="49" charset="-122"/>
              </a:rPr>
              <a:t>1</a:t>
            </a:r>
            <a:r>
              <a:rPr lang="zh-CN" altLang="en-US" sz="4400" b="1" dirty="0">
                <a:latin typeface="仿宋_GB2312" pitchFamily="49" charset="-122"/>
                <a:ea typeface="仿宋_GB2312" pitchFamily="49" charset="-122"/>
              </a:rPr>
              <a:t>、 “先达”的严肃和作者的谦恭。</a:t>
            </a:r>
            <a:endParaRPr lang="zh-CN" altLang="en-US" sz="4400" b="1" dirty="0">
              <a:latin typeface="仿宋_GB2312" pitchFamily="49" charset="-122"/>
              <a:ea typeface="仿宋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en-US" altLang="x-none" sz="4400" b="1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4400" b="1" dirty="0">
                <a:latin typeface="仿宋_GB2312" pitchFamily="49" charset="-122"/>
                <a:ea typeface="仿宋_GB2312" pitchFamily="49" charset="-122"/>
              </a:rPr>
              <a:t>、同舍生的奢华生活与自己的贫困生活</a:t>
            </a:r>
            <a:endParaRPr lang="zh-CN" altLang="en-US" sz="44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  <p:bldP spid="3584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6802" name="图片 76801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03" name="矩形 76802"/>
          <p:cNvSpPr/>
          <p:nvPr/>
        </p:nvSpPr>
        <p:spPr>
          <a:xfrm>
            <a:off x="0" y="476250"/>
            <a:ext cx="8748713" cy="5530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叙当今太学生学习条件之优越 （对比）</a:t>
            </a:r>
            <a:endParaRPr lang="zh-CN" altLang="en-US" sz="24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  <p:graphicFrame>
        <p:nvGraphicFramePr>
          <p:cNvPr id="76806" name="表格 76805"/>
          <p:cNvGraphicFramePr/>
          <p:nvPr/>
        </p:nvGraphicFramePr>
        <p:xfrm>
          <a:off x="179388" y="1484313"/>
          <a:ext cx="8712200" cy="4108450"/>
        </p:xfrm>
        <a:graphic>
          <a:graphicData uri="http://schemas.openxmlformats.org/drawingml/2006/table">
            <a:tbl>
              <a:tblPr/>
              <a:tblGrid>
                <a:gridCol w="719138"/>
                <a:gridCol w="3344862"/>
                <a:gridCol w="4648200"/>
              </a:tblGrid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马生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dirty="0">
                        <a:solidFill>
                          <a:srgbClr val="0000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4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3249" descr="l0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476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6" name="矩形 53255"/>
          <p:cNvSpPr/>
          <p:nvPr/>
        </p:nvSpPr>
        <p:spPr>
          <a:xfrm>
            <a:off x="0" y="0"/>
            <a:ext cx="8748713" cy="6299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25000"/>
              </a:lnSpc>
            </a:pPr>
            <a:r>
              <a:rPr lang="zh-CN" altLang="en-US" sz="24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黑体" panose="02010609060101010101" pitchFamily="2" charset="-122"/>
              </a:rPr>
              <a:t>叙当今太学生学习条件之优越 </a:t>
            </a:r>
            <a:r>
              <a:rPr lang="zh-CN" altLang="en-US" sz="2800" b="1" dirty="0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（对比）</a:t>
            </a:r>
            <a:endParaRPr lang="zh-CN" altLang="en-US" sz="2800" b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53341" name="表格 53340"/>
          <p:cNvGraphicFramePr/>
          <p:nvPr/>
        </p:nvGraphicFramePr>
        <p:xfrm>
          <a:off x="0" y="620713"/>
          <a:ext cx="8064500" cy="5403850"/>
        </p:xfrm>
        <a:graphic>
          <a:graphicData uri="http://schemas.openxmlformats.org/drawingml/2006/table">
            <a:tbl>
              <a:tblPr/>
              <a:tblGrid>
                <a:gridCol w="665163"/>
                <a:gridCol w="3186112"/>
                <a:gridCol w="4213225"/>
              </a:tblGrid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endParaRPr lang="zh-CN" altLang="en-US" sz="2400" b="1" dirty="0">
                        <a:solidFill>
                          <a:schemeClr val="tx2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马生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dirty="0"/>
                        <a:t>余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lnSpc>
                          <a:spcPct val="125000"/>
                        </a:lnSpc>
                        <a:spcBef>
                          <a:spcPct val="0"/>
                        </a:spcBef>
                        <a:buClr>
                          <a:srgbClr val="000000"/>
                        </a:buClr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食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县官日有廪稍之供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日再食，无鲜肥滋味之享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  <a:effectLst>
                            <a:outerShdw blurRad="38100" dist="38100" dir="2700000">
                              <a:srgbClr val="000000"/>
                            </a:outerShdw>
                          </a:effectLst>
                          <a:ea typeface="黑体" panose="02010609060101010101" pitchFamily="2" charset="-122"/>
                        </a:rPr>
                        <a:t>衣</a:t>
                      </a:r>
                      <a:endParaRPr lang="zh-CN" altLang="en-US" b="1" dirty="0">
                        <a:solidFill>
                          <a:srgbClr val="FF0000"/>
                        </a:solidFill>
                        <a:effectLst>
                          <a:outerShdw blurRad="38100" dist="38100" dir="2700000">
                            <a:srgbClr val="000000"/>
                          </a:outerShdw>
                        </a:effectLst>
                        <a:ea typeface="黑体" panose="0201060906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父母岁有裘葛之遗</a:t>
                      </a: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缊袍敝衣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302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住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坐大厦之下而诵诗书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寓逆旅主人</a:t>
                      </a: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10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行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  <a:ea typeface="Times New Roman" panose="02020603050405020304" pitchFamily="18" charset="0"/>
                        </a:rPr>
                        <a:t>无奔走之劳矣</a:t>
                      </a:r>
                      <a:endParaRPr lang="zh-CN" altLang="en-US" sz="2400" b="1" dirty="0">
                        <a:solidFill>
                          <a:srgbClr val="003300"/>
                        </a:solidFill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行深山巨谷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586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师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有司业、博士为之师，未有问而不告，求而不得者也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未尝稍降辞色，</a:t>
                      </a:r>
                      <a:endParaRPr lang="zh-CN" altLang="en-US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常遇其斥咄</a:t>
                      </a:r>
                      <a:endParaRPr lang="en-US" altLang="zh-CN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207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3300"/>
                          </a:solidFill>
                        </a:rPr>
                        <a:t>凡所宜有之书皆集于此 </a:t>
                      </a:r>
                      <a:endParaRPr lang="zh-CN" altLang="en-US" sz="2400" b="1" dirty="0">
                        <a:solidFill>
                          <a:srgbClr val="0033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dirty="0"/>
                        <a:t>假借、手录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3331" name="文本框 53330"/>
          <p:cNvSpPr txBox="1"/>
          <p:nvPr/>
        </p:nvSpPr>
        <p:spPr>
          <a:xfrm>
            <a:off x="8459788" y="1411288"/>
            <a:ext cx="684212" cy="1801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生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活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艰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2" name="文本框 53331"/>
          <p:cNvSpPr txBox="1"/>
          <p:nvPr/>
        </p:nvSpPr>
        <p:spPr>
          <a:xfrm>
            <a:off x="8172450" y="3500438"/>
            <a:ext cx="900113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奔走苦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4" name="文本框 53333"/>
          <p:cNvSpPr txBox="1"/>
          <p:nvPr/>
        </p:nvSpPr>
        <p:spPr>
          <a:xfrm>
            <a:off x="8461375" y="3933825"/>
            <a:ext cx="431800" cy="1187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求师难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35" name="文本框 53334"/>
          <p:cNvSpPr txBox="1"/>
          <p:nvPr/>
        </p:nvSpPr>
        <p:spPr>
          <a:xfrm>
            <a:off x="8172450" y="5445125"/>
            <a:ext cx="97155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b="1" dirty="0">
                <a:solidFill>
                  <a:srgbClr val="0033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致书难</a:t>
            </a:r>
            <a:endParaRPr lang="zh-CN" altLang="en-US" b="1" dirty="0">
              <a:solidFill>
                <a:srgbClr val="0033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3342" name="右大括号 53341"/>
          <p:cNvSpPr/>
          <p:nvPr/>
        </p:nvSpPr>
        <p:spPr>
          <a:xfrm>
            <a:off x="8172450" y="1268413"/>
            <a:ext cx="144463" cy="2016125"/>
          </a:xfrm>
          <a:prstGeom prst="rightBrace">
            <a:avLst>
              <a:gd name="adj1" fmla="val 11629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53343" name="右大括号 53342"/>
          <p:cNvSpPr/>
          <p:nvPr/>
        </p:nvSpPr>
        <p:spPr>
          <a:xfrm>
            <a:off x="8101013" y="3933825"/>
            <a:ext cx="142875" cy="1223963"/>
          </a:xfrm>
          <a:prstGeom prst="rightBrace">
            <a:avLst>
              <a:gd name="adj1" fmla="val 71388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9635" name="文本框 69634"/>
          <p:cNvSpPr txBox="1"/>
          <p:nvPr/>
        </p:nvSpPr>
        <p:spPr>
          <a:xfrm>
            <a:off x="1619250" y="0"/>
            <a:ext cx="75247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作者通过对比，想说明什么道理</a:t>
            </a:r>
            <a:r>
              <a:rPr lang="zh-CN" altLang="en-US" sz="4000" b="1">
                <a:solidFill>
                  <a:srgbClr val="00808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？</a:t>
            </a:r>
            <a:endParaRPr lang="zh-CN" altLang="en-US" sz="4000" b="1">
              <a:solidFill>
                <a:srgbClr val="00808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69637" name="文本框 69636"/>
          <p:cNvSpPr txBox="1"/>
          <p:nvPr/>
        </p:nvSpPr>
        <p:spPr>
          <a:xfrm>
            <a:off x="-17145" y="801370"/>
            <a:ext cx="917765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太学生今日之优越，自己昔日之艰难（对比）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     作者在昔日的艰难苦困中能业有所精，德有所成，而处于优越条件下的太学生不能有所精、有所成，只能说明其在学习上用心不专。</a:t>
            </a:r>
            <a:endParaRPr lang="zh-CN" altLang="en-US" sz="3600" b="1" dirty="0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lvl="0"/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    学习条件的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好坏，对学习效果没有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决定性的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影响。成功的重要因素是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求学者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的态度：要“勤且艰”，要勤奋</a:t>
            </a:r>
            <a:r>
              <a:rPr lang="zh-CN" altLang="en-US" sz="3600" b="1" dirty="0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，要不畏艰难困苦，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隶书" panose="02010509060101010101" pitchFamily="49" charset="-122"/>
              </a:rPr>
              <a:t>要有恒心。</a:t>
            </a:r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lvl="0"/>
            <a:endParaRPr lang="zh-CN" altLang="en-US" sz="3600" b="1"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971550" y="620713"/>
            <a:ext cx="854075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一、作者简介</a:t>
            </a:r>
            <a:r>
              <a:rPr kumimoji="0" lang="zh-CN" alt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华文隶书" panose="02010800040101010101" pitchFamily="2" charset="-122"/>
                <a:ea typeface="华文隶书" panose="02010800040101010101" pitchFamily="2" charset="-122"/>
                <a:cs typeface="+mj-cs"/>
              </a:rPr>
              <a:t> </a:t>
            </a:r>
            <a:endParaRPr kumimoji="0" lang="zh-CN" altLang="en-US" sz="4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华文隶书" panose="02010800040101010101" pitchFamily="2" charset="-122"/>
              <a:ea typeface="华文隶书" panose="02010800040101010101" pitchFamily="2" charset="-122"/>
              <a:cs typeface="+mj-cs"/>
            </a:endParaRPr>
          </a:p>
        </p:txBody>
      </p:sp>
      <p:sp>
        <p:nvSpPr>
          <p:cNvPr id="24579" name="Rectangle 3"/>
          <p:cNvSpPr>
            <a:spLocks noGrp="1" noRot="1"/>
          </p:cNvSpPr>
          <p:nvPr>
            <p:ph idx="1"/>
          </p:nvPr>
        </p:nvSpPr>
        <p:spPr>
          <a:xfrm>
            <a:off x="755650" y="2565400"/>
            <a:ext cx="5408613" cy="3836988"/>
          </a:xfrm>
        </p:spPr>
        <p:txBody>
          <a:bodyPr vert="horz" wrap="square" lIns="91440" tIns="45720" rIns="91440" bIns="45720" anchor="t"/>
          <a:p>
            <a:pPr algn="just" eaLnBrk="1" hangingPunct="1">
              <a:buNone/>
            </a:pPr>
            <a:r>
              <a:rPr lang="en-US" altLang="zh-CN" sz="3600" b="1" dirty="0"/>
              <a:t>          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宋濂，字景濂，号潜溪，明朝初期著名文学家，生平著作甚丰，曾主修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《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元史</a:t>
            </a:r>
            <a:r>
              <a:rPr lang="en-US" altLang="zh-CN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》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与</a:t>
            </a:r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刘基、高启并称为明初诗文三大家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，为明代“开国文臣之首”。</a:t>
            </a:r>
            <a:endParaRPr lang="zh-CN" altLang="en-US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eaLnBrk="1" hangingPunct="1"/>
            <a:endParaRPr lang="en-US" altLang="zh-CN" sz="3600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4580" name="Picture 4" descr="fm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59563" y="2708275"/>
            <a:ext cx="2484437" cy="3889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Picture 6" descr="ZWSONG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71775" cy="2420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charRg st="0" end="7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79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8" name="文本框 77827"/>
          <p:cNvSpPr txBox="1"/>
          <p:nvPr/>
        </p:nvSpPr>
        <p:spPr>
          <a:xfrm>
            <a:off x="83820" y="2732088"/>
            <a:ext cx="9144000" cy="289179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赞马生善学。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赞马生文章写得好。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赞马生与长者谈话时态度虚心、谦恭。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点明写作意图，勉励马生更加刻苦向学，实际上也是向更多的年轻人进行告诫。</a:t>
            </a:r>
            <a:endParaRPr lang="zh-CN" altLang="en-US" sz="28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5842" name="爆炸形 2 35841"/>
          <p:cNvSpPr/>
          <p:nvPr/>
        </p:nvSpPr>
        <p:spPr>
          <a:xfrm>
            <a:off x="1911350" y="60325"/>
            <a:ext cx="6009005" cy="2611755"/>
          </a:xfrm>
          <a:prstGeom prst="irregularSeal2">
            <a:avLst/>
          </a:prstGeom>
          <a:noFill/>
          <a:ln w="47625" cap="flat" cmpd="sng">
            <a:solidFill>
              <a:srgbClr val="9933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/>
            <a:r>
              <a:rPr lang="zh-CN" altLang="en-US" sz="54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探究写作意图</a:t>
            </a:r>
            <a:endParaRPr lang="zh-CN" altLang="en-US" sz="54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矩形 57345"/>
          <p:cNvSpPr/>
          <p:nvPr/>
        </p:nvSpPr>
        <p:spPr>
          <a:xfrm>
            <a:off x="323850" y="2133600"/>
            <a:ext cx="8532813" cy="32302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作者认为，勤奋和艰苦是相互联系的两个方面，有了主观的勤奋，一切艰难困苦都可以克服</a:t>
            </a:r>
            <a:r>
              <a:rPr lang="en-US" altLang="x-none" sz="40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这正是学有所成就的根本原因。</a:t>
            </a:r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勉励马生勤奋学习，成为德才兼备的人才。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7347" name="矩形 57346"/>
          <p:cNvSpPr/>
          <p:nvPr/>
        </p:nvSpPr>
        <p:spPr>
          <a:xfrm>
            <a:off x="539750" y="549275"/>
            <a:ext cx="7848600" cy="15544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48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作者写出了学习时极为艰苦的条件，目的是什么? </a:t>
            </a:r>
            <a:endParaRPr lang="zh-CN" altLang="en-US" sz="48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7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矩形 58369"/>
          <p:cNvSpPr/>
          <p:nvPr/>
        </p:nvSpPr>
        <p:spPr>
          <a:xfrm>
            <a:off x="250825" y="836613"/>
            <a:ext cx="9144000" cy="23945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600" b="1" dirty="0">
                <a:effectLst>
                  <a:outerShdw blurRad="38100" dist="38100" dir="2700000">
                    <a:srgbClr val="FFFFFF"/>
                  </a:outerShdw>
                </a:effectLst>
                <a:latin typeface="仿宋_GB2312" pitchFamily="49" charset="-122"/>
                <a:ea typeface="仿宋_GB2312" pitchFamily="49" charset="-122"/>
              </a:rPr>
              <a:t>本文作者勉励马生勤奋学习，并不讲大道理，却直接以自身经历相告，这样写有什么好处？</a:t>
            </a:r>
            <a:endParaRPr lang="zh-CN" altLang="en-US" sz="3600" b="1" dirty="0">
              <a:effectLst>
                <a:outerShdw blurRad="38100" dist="38100" dir="2700000">
                  <a:srgbClr val="FFFFFF"/>
                </a:outerShdw>
              </a:effectLst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58371" name="矩形 58370"/>
          <p:cNvSpPr/>
          <p:nvPr/>
        </p:nvSpPr>
        <p:spPr>
          <a:xfrm>
            <a:off x="0" y="3068638"/>
            <a:ext cx="9144000" cy="18843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lnSpc>
                <a:spcPct val="140000"/>
              </a:lnSpc>
              <a:spcBef>
                <a:spcPct val="20000"/>
              </a:spcBef>
            </a:pP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  <a:ea typeface="仿宋_GB2312" pitchFamily="49" charset="-122"/>
              </a:rPr>
              <a:t>以自身经历相告，现身说法，晓之以理，动之以情，态度恳切，易于接受。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latin typeface="Arial" panose="020B0604020202020204" pitchFamily="34" charset="0"/>
              <a:ea typeface="仿宋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32769"/>
          <p:cNvSpPr/>
          <p:nvPr/>
        </p:nvSpPr>
        <p:spPr>
          <a:xfrm>
            <a:off x="625475" y="739775"/>
            <a:ext cx="273685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/>
            <a:r>
              <a:rPr lang="zh-CN" altLang="en-US" sz="3600" b="1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中心思想 </a:t>
            </a:r>
            <a:endParaRPr lang="zh-CN" altLang="en-US" sz="3600" b="1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2771" name="矩形 32770"/>
          <p:cNvSpPr/>
          <p:nvPr/>
        </p:nvSpPr>
        <p:spPr>
          <a:xfrm>
            <a:off x="168910" y="1650048"/>
            <a:ext cx="867283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本文作者以自己青少年时期在艰难条件下刻苦学习的亲身经历，劝勉当时的太学生不要辜负良好条件，要刻苦读书，以期有成。</a:t>
            </a:r>
            <a:endParaRPr lang="zh-CN" altLang="en-US" sz="36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indent="269875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600" b="1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作为当代的中学生，我们应该树立珍惜时间，虚心善学，吃苦耐劳，坚持不懈的学习态度。 </a:t>
            </a:r>
            <a:endParaRPr lang="zh-CN" altLang="en-US" sz="3600" b="1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9530" y="382905"/>
            <a:ext cx="1296988" cy="1143000"/>
          </a:xfrm>
        </p:spPr>
        <p:txBody>
          <a:bodyPr anchor="ctr"/>
          <a:p>
            <a:r>
              <a:rPr lang="zh-CN" altLang="en-US" sz="3600" b="1">
                <a:solidFill>
                  <a:srgbClr val="0000FF"/>
                </a:solidFill>
              </a:rPr>
              <a:t>写作特点</a:t>
            </a:r>
            <a:endParaRPr lang="zh-CN" altLang="en-US" sz="3600" b="1">
              <a:solidFill>
                <a:srgbClr val="0000FF"/>
              </a:solidFill>
            </a:endParaRPr>
          </a:p>
        </p:txBody>
      </p:sp>
      <p:sp>
        <p:nvSpPr>
          <p:cNvPr id="34819" name="文本占位符 34818"/>
          <p:cNvSpPr>
            <a:spLocks noGrp="1"/>
          </p:cNvSpPr>
          <p:nvPr>
            <p:ph type="body" idx="1"/>
          </p:nvPr>
        </p:nvSpPr>
        <p:spPr>
          <a:xfrm>
            <a:off x="0" y="762000"/>
            <a:ext cx="9144000" cy="6096000"/>
          </a:xfrm>
        </p:spPr>
        <p:txBody>
          <a:bodyPr/>
          <a:p>
            <a:pPr>
              <a:lnSpc>
                <a:spcPct val="80000"/>
              </a:lnSpc>
              <a:buNone/>
            </a:pPr>
            <a:r>
              <a:rPr lang="zh-CN" altLang="en-US" sz="2600" b="1"/>
              <a:t>                </a:t>
            </a:r>
            <a:endParaRPr lang="zh-CN" altLang="en-US" sz="4000" b="1"/>
          </a:p>
          <a:p>
            <a:pPr>
              <a:lnSpc>
                <a:spcPct val="80000"/>
              </a:lnSpc>
              <a:buNone/>
            </a:pPr>
            <a:r>
              <a:rPr lang="zh-CN" altLang="en-US" sz="4000" b="1"/>
              <a:t>              </a:t>
            </a:r>
            <a:endParaRPr lang="zh-CN" altLang="en-US" sz="4000" b="1"/>
          </a:p>
          <a:p>
            <a:pPr>
              <a:lnSpc>
                <a:spcPct val="80000"/>
              </a:lnSpc>
              <a:buNone/>
            </a:pPr>
            <a:r>
              <a:rPr lang="zh-CN" altLang="en-US" sz="4000" b="1"/>
              <a:t>      </a:t>
            </a:r>
            <a:r>
              <a:rPr lang="zh-CN" altLang="en-US" sz="3600" b="1">
                <a:solidFill>
                  <a:srgbClr val="FF0000"/>
                </a:solidFill>
                <a:ea typeface="仿宋_GB2312" pitchFamily="49" charset="-122"/>
              </a:rPr>
              <a:t>本文以记叙为主，笔法简洁。有些地方适当地加以渲染和描绘，使文章增添了文采，显得更加生动具体。比如，写到百里之外向硕师名人求教的情景，写了周围的环境，写了“先达”的表现，写了自己求教时的谦虚恭谨。文字简洁，而人物神情跃然纸上。又如写奔走途中的艰难，寥寥数语，情态毕现。写同舍诸生的服饰华贵，采取了细节描写的方法，更衬托出作者的朴素与艰苦。</a:t>
            </a:r>
            <a:endParaRPr lang="zh-CN" altLang="en-US" sz="3600" b="1">
              <a:solidFill>
                <a:srgbClr val="FF0000"/>
              </a:solidFill>
              <a:ea typeface="仿宋_GB2312" pitchFamily="49" charset="-122"/>
            </a:endParaRPr>
          </a:p>
        </p:txBody>
      </p:sp>
      <p:sp>
        <p:nvSpPr>
          <p:cNvPr id="34820" name="矩形 34819"/>
          <p:cNvSpPr/>
          <p:nvPr/>
        </p:nvSpPr>
        <p:spPr>
          <a:xfrm>
            <a:off x="1518285" y="666750"/>
            <a:ext cx="6309360" cy="70675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记叙、描写二者的自然结合</a:t>
            </a:r>
            <a:endParaRPr lang="zh-CN" altLang="en-US" sz="40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charRg st="0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charRg st="17" end="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charRg st="32" end="20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4819">
                                            <p:txEl>
                                              <p:charRg st="32" end="20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Rectangle 2"/>
          <p:cNvSpPr>
            <a:spLocks noGrp="1" noRot="1"/>
          </p:cNvSpPr>
          <p:nvPr>
            <p:ph type="title"/>
          </p:nvPr>
        </p:nvSpPr>
        <p:spPr>
          <a:xfrm>
            <a:off x="539750" y="188913"/>
            <a:ext cx="3744913" cy="71913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000" b="1" dirty="0"/>
              <a:t>励志名言</a:t>
            </a:r>
            <a:endParaRPr lang="zh-CN" altLang="en-US" sz="4000" b="1" dirty="0"/>
          </a:p>
        </p:txBody>
      </p:sp>
      <p:sp>
        <p:nvSpPr>
          <p:cNvPr id="27651" name="Rectangle 3"/>
          <p:cNvSpPr>
            <a:spLocks noGrp="1" noRot="1"/>
          </p:cNvSpPr>
          <p:nvPr>
            <p:ph idx="1"/>
          </p:nvPr>
        </p:nvSpPr>
        <p:spPr>
          <a:xfrm>
            <a:off x="179388" y="1125538"/>
            <a:ext cx="8964612" cy="4114800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1</a:t>
            </a:r>
            <a:r>
              <a:rPr lang="zh-CN" altLang="en-US" sz="2800" b="1" dirty="0"/>
              <a:t>、什么是路？就是从没路的地方践踏出来的，从只有荆棘的地方开辟出来的。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鲁迅。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2</a:t>
            </a:r>
            <a:r>
              <a:rPr lang="zh-CN" altLang="en-US" sz="2800" b="1" dirty="0"/>
              <a:t>、  一个有决心的人终将找到他的路。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英国谚语。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、  苦难对于人生是一块垫脚石对于能干的人是一笔财富，对于弱者是个万丈深渊。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巴尔扎克。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4</a:t>
            </a:r>
            <a:r>
              <a:rPr lang="zh-CN" altLang="en-US" sz="2800" b="1" dirty="0"/>
              <a:t>、  冬天到了，春天还会远吗？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雪莱。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5</a:t>
            </a:r>
            <a:r>
              <a:rPr lang="zh-CN" altLang="en-US" sz="2800" b="1" dirty="0"/>
              <a:t>、  学不至于乐，不可谓之学。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司马光。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6</a:t>
            </a:r>
            <a:r>
              <a:rPr lang="zh-CN" altLang="en-US" sz="2800" b="1" dirty="0"/>
              <a:t>、  涉浅水者得鱼虾，涉深水者得蛟龙。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格言。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7</a:t>
            </a:r>
            <a:r>
              <a:rPr lang="zh-CN" altLang="en-US" sz="2800" b="1" dirty="0"/>
              <a:t>、  驶出避风的港湾，才能真正认识大海。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日本谚语。</a:t>
            </a:r>
            <a:endParaRPr lang="zh-CN" altLang="en-US" sz="2800" b="1" dirty="0"/>
          </a:p>
          <a:p>
            <a:pPr eaLnBrk="1" hangingPunct="1">
              <a:lnSpc>
                <a:spcPct val="80000"/>
              </a:lnSpc>
            </a:pPr>
            <a:r>
              <a:rPr lang="en-US" altLang="zh-CN" sz="2800" b="1" dirty="0"/>
              <a:t>8</a:t>
            </a:r>
            <a:r>
              <a:rPr lang="zh-CN" altLang="en-US" sz="2800" b="1" dirty="0"/>
              <a:t>、  业精于勤，荒于嬉，行成于思，毁于随。</a:t>
            </a:r>
            <a:r>
              <a:rPr lang="en-US" altLang="zh-CN" sz="2800" b="1" dirty="0"/>
              <a:t>——</a:t>
            </a:r>
            <a:r>
              <a:rPr lang="zh-CN" altLang="en-US" sz="2800" b="1" dirty="0"/>
              <a:t>韩愈。</a:t>
            </a:r>
            <a:endParaRPr lang="zh-CN" altLang="en-US" sz="2800" b="1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Rectangle 2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9966FF"/>
                </a:solidFill>
                <a:ea typeface="隶书" panose="02010509060101010101" pitchFamily="49" charset="-122"/>
              </a:rPr>
              <a:t>课堂小结：</a:t>
            </a:r>
            <a:endParaRPr lang="zh-CN" altLang="en-US" b="1" dirty="0">
              <a:solidFill>
                <a:srgbClr val="9966FF"/>
              </a:solidFill>
              <a:ea typeface="隶书" panose="02010509060101010101" pitchFamily="49" charset="-122"/>
            </a:endParaRPr>
          </a:p>
        </p:txBody>
      </p:sp>
      <p:sp>
        <p:nvSpPr>
          <p:cNvPr id="28675" name="Rectangle 3"/>
          <p:cNvSpPr>
            <a:spLocks noGrp="1" noRot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algn="just" eaLnBrk="1" hangingPunct="1"/>
            <a:r>
              <a:rPr lang="zh-CN" altLang="en-US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学习是件非常艰苦的事，没有坚强的意志，刻苦勤奋的精神，是很难成功的。希望同学们能从宋濂艰苦的求学经历中，受到启迪，做个一心向学的人。我们还要懂得，幸福来之不易，希望大家能珍惜幸福生活，做个积极进取的人，力争将来为社会做出应有的贡献。</a:t>
            </a:r>
            <a:r>
              <a:rPr lang="zh-CN" altLang="en-US" dirty="0">
                <a:latin typeface="华文隶书" panose="02010800040101010101" pitchFamily="2" charset="-122"/>
                <a:ea typeface="华文隶书" panose="02010800040101010101" pitchFamily="2" charset="-122"/>
              </a:rPr>
              <a:t> </a:t>
            </a:r>
            <a:endParaRPr lang="zh-CN" altLang="en-US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Rectangle 2"/>
          <p:cNvSpPr/>
          <p:nvPr/>
        </p:nvSpPr>
        <p:spPr>
          <a:xfrm>
            <a:off x="395288" y="303213"/>
            <a:ext cx="8677275" cy="59039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/>
            <a:r>
              <a:rPr lang="zh-CN" altLang="en-US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二、解题</a:t>
            </a:r>
            <a:r>
              <a:rPr lang="en-US" altLang="zh-CN" sz="40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:</a:t>
            </a:r>
            <a:endParaRPr lang="en-US" altLang="zh-CN" sz="40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 </a:t>
            </a:r>
            <a:r>
              <a:rPr lang="zh-CN" altLang="en-US" sz="36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序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，是一种文体，分书序和赠序两种。书序比较早，多为叙述著作者的意趣、写作缘起等；赠序创于唐初，用于临别赠言，多为赞颂、勉励、祝愿、惜别之辞。</a:t>
            </a:r>
            <a:endParaRPr lang="zh-CN" altLang="en-US" sz="32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spcBef>
                <a:spcPct val="20000"/>
              </a:spcBef>
              <a:buClr>
                <a:schemeClr val="hlink"/>
              </a:buClr>
              <a:buSzPct val="7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  本文写于洪武十一年（</a:t>
            </a:r>
            <a:r>
              <a:rPr lang="en-US" altLang="zh-CN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1378</a:t>
            </a:r>
            <a:r>
              <a:rPr lang="zh-CN" altLang="en-US" sz="32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）。这一年，辞官归里的宋濂又从家乡到应天府（今江苏省南京市，当时是国都）朝见朱元璋。他的同乡晚辈马君则来拜见他，他便写了这篇“赠序”送给东阳马生。题意即是</a:t>
            </a:r>
            <a:r>
              <a:rPr lang="zh-CN" altLang="en-US" sz="3200" b="1" dirty="0">
                <a:solidFill>
                  <a:schemeClr val="hlink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“送给东阳县姓马的年轻人的临别赠言”。</a:t>
            </a:r>
            <a:endParaRPr lang="zh-CN" altLang="en-US" sz="2800" b="1" dirty="0">
              <a:solidFill>
                <a:schemeClr val="hlink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/>
          <p:nvPr/>
        </p:nvSpPr>
        <p:spPr>
          <a:xfrm>
            <a:off x="682625" y="549275"/>
            <a:ext cx="7777163" cy="60213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嗜（       ）                硕（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叱咄（              ）     俟（ 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负箧（      ）曳（      ）屣（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皲（      ）裂             媵（         ）人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衾（       ）                绮（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容臭（       ）            烨（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裘（      ）葛（     ）缊（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冻馁（       ）             谒（         ）</a:t>
            </a:r>
            <a:endParaRPr lang="zh-CN" altLang="en-US" sz="3600" b="1" dirty="0">
              <a:solidFill>
                <a:srgbClr val="00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  <a:p>
            <a:pPr lvl="0" indent="269875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撰（          ）             贽（</a:t>
            </a:r>
            <a:r>
              <a:rPr lang="zh-CN" altLang="en-US" sz="3600" b="1" dirty="0">
                <a:latin typeface="华文隶书" panose="02010800040101010101" pitchFamily="2" charset="-122"/>
                <a:ea typeface="华文隶书" panose="02010800040101010101" pitchFamily="2" charset="-122"/>
              </a:rPr>
              <a:t>          ） </a:t>
            </a:r>
            <a:endParaRPr lang="zh-CN" altLang="en-US" sz="3600" b="1" dirty="0"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3" name="Rectangle 3"/>
          <p:cNvSpPr/>
          <p:nvPr/>
        </p:nvSpPr>
        <p:spPr>
          <a:xfrm>
            <a:off x="1908175" y="620713"/>
            <a:ext cx="9509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179388" y="0"/>
            <a:ext cx="76327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三、听朗读，听准读音、听清句读。</a:t>
            </a:r>
            <a:endParaRPr lang="zh-CN" altLang="en-US" sz="36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sp>
        <p:nvSpPr>
          <p:cNvPr id="107525" name="Rectangle 5"/>
          <p:cNvSpPr/>
          <p:nvPr/>
        </p:nvSpPr>
        <p:spPr>
          <a:xfrm>
            <a:off x="2268538" y="1268413"/>
            <a:ext cx="22304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chì duō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6" name="Rectangle 6"/>
          <p:cNvSpPr/>
          <p:nvPr/>
        </p:nvSpPr>
        <p:spPr>
          <a:xfrm>
            <a:off x="5940425" y="627063"/>
            <a:ext cx="14525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shuò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7" name="Rectangle 7"/>
          <p:cNvSpPr/>
          <p:nvPr/>
        </p:nvSpPr>
        <p:spPr>
          <a:xfrm>
            <a:off x="6227763" y="1268413"/>
            <a:ext cx="1476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8" name="Rectangle 8"/>
          <p:cNvSpPr/>
          <p:nvPr/>
        </p:nvSpPr>
        <p:spPr>
          <a:xfrm>
            <a:off x="2195513" y="1916113"/>
            <a:ext cx="15462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29" name="Rectangle 9"/>
          <p:cNvSpPr/>
          <p:nvPr/>
        </p:nvSpPr>
        <p:spPr>
          <a:xfrm>
            <a:off x="4356100" y="1989138"/>
            <a:ext cx="16097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0" name="Rectangle 10"/>
          <p:cNvSpPr/>
          <p:nvPr/>
        </p:nvSpPr>
        <p:spPr>
          <a:xfrm>
            <a:off x="6607175" y="1916113"/>
            <a:ext cx="13493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1" name="Rectangle 11"/>
          <p:cNvSpPr/>
          <p:nvPr/>
        </p:nvSpPr>
        <p:spPr>
          <a:xfrm>
            <a:off x="1763713" y="2636838"/>
            <a:ext cx="15668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jūn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2" name="Rectangle 12"/>
          <p:cNvSpPr/>
          <p:nvPr/>
        </p:nvSpPr>
        <p:spPr>
          <a:xfrm>
            <a:off x="5651500" y="2636838"/>
            <a:ext cx="1397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yìng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3" name="Rectangle 13"/>
          <p:cNvSpPr/>
          <p:nvPr/>
        </p:nvSpPr>
        <p:spPr>
          <a:xfrm>
            <a:off x="5867400" y="3284538"/>
            <a:ext cx="128746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qǐ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4" name="Rectangle 14"/>
          <p:cNvSpPr/>
          <p:nvPr/>
        </p:nvSpPr>
        <p:spPr>
          <a:xfrm>
            <a:off x="1835150" y="3213100"/>
            <a:ext cx="137795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qīn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5" name="Rectangle 15"/>
          <p:cNvSpPr/>
          <p:nvPr/>
        </p:nvSpPr>
        <p:spPr>
          <a:xfrm>
            <a:off x="2339975" y="394017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xiù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6" name="Rectangle 16"/>
          <p:cNvSpPr/>
          <p:nvPr/>
        </p:nvSpPr>
        <p:spPr>
          <a:xfrm>
            <a:off x="6156325" y="3933825"/>
            <a:ext cx="12398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7" name="Rectangle 17"/>
          <p:cNvSpPr/>
          <p:nvPr/>
        </p:nvSpPr>
        <p:spPr>
          <a:xfrm>
            <a:off x="1763713" y="4581525"/>
            <a:ext cx="1304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qiú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8" name="Rectangle 18"/>
          <p:cNvSpPr/>
          <p:nvPr/>
        </p:nvSpPr>
        <p:spPr>
          <a:xfrm>
            <a:off x="3924300" y="4581525"/>
            <a:ext cx="11668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gě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39" name="Rectangle 19"/>
          <p:cNvSpPr/>
          <p:nvPr/>
        </p:nvSpPr>
        <p:spPr>
          <a:xfrm>
            <a:off x="6156325" y="4581525"/>
            <a:ext cx="12954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yùn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0" name="Rectangle 20"/>
          <p:cNvSpPr/>
          <p:nvPr/>
        </p:nvSpPr>
        <p:spPr>
          <a:xfrm>
            <a:off x="2268538" y="5229225"/>
            <a:ext cx="15208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něi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1" name="Rectangle 21"/>
          <p:cNvSpPr/>
          <p:nvPr/>
        </p:nvSpPr>
        <p:spPr>
          <a:xfrm>
            <a:off x="6227763" y="5229225"/>
            <a:ext cx="16510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yè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2" name="Rectangle 22"/>
          <p:cNvSpPr/>
          <p:nvPr/>
        </p:nvSpPr>
        <p:spPr>
          <a:xfrm>
            <a:off x="6300788" y="5876925"/>
            <a:ext cx="10795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zhì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07543" name="Rectangle 23"/>
          <p:cNvSpPr/>
          <p:nvPr/>
        </p:nvSpPr>
        <p:spPr>
          <a:xfrm>
            <a:off x="1763713" y="5883275"/>
            <a:ext cx="18716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i="1" dirty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zhuàn</a:t>
            </a:r>
            <a:endParaRPr lang="en-US" altLang="zh-CN" sz="3600" b="1" i="1" dirty="0">
              <a:solidFill>
                <a:srgbClr val="FF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7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7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1075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7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1075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7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107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7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7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7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8" dur="1000"/>
                                        <p:tgtEl>
                                          <p:spTgt spid="107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7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5" dur="1000"/>
                                        <p:tgtEl>
                                          <p:spTgt spid="107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7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2" dur="1000"/>
                                        <p:tgtEl>
                                          <p:spTgt spid="107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7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9" dur="1000"/>
                                        <p:tgtEl>
                                          <p:spTgt spid="107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07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107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07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3" dur="1000"/>
                                        <p:tgtEl>
                                          <p:spTgt spid="107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07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0" dur="1000"/>
                                        <p:tgtEl>
                                          <p:spTgt spid="107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07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7" dur="1000"/>
                                        <p:tgtEl>
                                          <p:spTgt spid="107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07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4" dur="1000"/>
                                        <p:tgtEl>
                                          <p:spTgt spid="107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07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1" dur="1000"/>
                                        <p:tgtEl>
                                          <p:spTgt spid="107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07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8" dur="1000"/>
                                        <p:tgtEl>
                                          <p:spTgt spid="107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107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5" dur="1000"/>
                                        <p:tgtEl>
                                          <p:spTgt spid="107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107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2" dur="1000"/>
                                        <p:tgtEl>
                                          <p:spTgt spid="107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3" grpId="0"/>
      <p:bldP spid="107525" grpId="0"/>
      <p:bldP spid="107526" grpId="0"/>
      <p:bldP spid="107527" grpId="0"/>
      <p:bldP spid="107528" grpId="0"/>
      <p:bldP spid="107529" grpId="0"/>
      <p:bldP spid="107530" grpId="0"/>
      <p:bldP spid="107531" grpId="0"/>
      <p:bldP spid="107532" grpId="0"/>
      <p:bldP spid="107533" grpId="0"/>
      <p:bldP spid="107534" grpId="0"/>
      <p:bldP spid="107535" grpId="0"/>
      <p:bldP spid="107536" grpId="0"/>
      <p:bldP spid="107537" grpId="0"/>
      <p:bldP spid="107538" grpId="0"/>
      <p:bldP spid="107539" grpId="0"/>
      <p:bldP spid="107540" grpId="0"/>
      <p:bldP spid="107541" grpId="0"/>
      <p:bldP spid="107542" grpId="0"/>
      <p:bldP spid="1075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Rectangle 2"/>
          <p:cNvSpPr>
            <a:spLocks noGrp="1" noRot="1"/>
          </p:cNvSpPr>
          <p:nvPr>
            <p:ph type="title"/>
          </p:nvPr>
        </p:nvSpPr>
        <p:spPr>
          <a:xfrm>
            <a:off x="250825" y="2781300"/>
            <a:ext cx="8540750" cy="1143000"/>
          </a:xfrm>
        </p:spPr>
        <p:txBody>
          <a:bodyPr vert="horz" wrap="square" lIns="91440" tIns="45720" rIns="91440" bIns="45720" anchor="ctr"/>
          <a:p>
            <a:pPr algn="l" defTabSz="0" eaLnBrk="1" hangingPunct="1">
              <a:tabLst>
                <a:tab pos="5029200" algn="l"/>
              </a:tabLst>
            </a:pPr>
            <a:r>
              <a:rPr lang="zh-CN" altLang="en-US" sz="5400" b="1" dirty="0">
                <a:solidFill>
                  <a:schemeClr val="accent2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四、合作学习   释词解句</a:t>
            </a:r>
            <a:endParaRPr lang="zh-CN" altLang="en-US" sz="5400" b="1" dirty="0">
              <a:solidFill>
                <a:schemeClr val="accent2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2" name="Rectangle 4"/>
          <p:cNvSpPr/>
          <p:nvPr/>
        </p:nvSpPr>
        <p:spPr>
          <a:xfrm>
            <a:off x="0" y="4203700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译文：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我小时就爱好读书。家里穷，没有办法买书来读，就经常向有书的人家去借，亲手用笔抄写，计算着约定的日子（按时）归还。天气特别冷（的时候），砚池里的（墨水）结成很硬的冰，手指（冻僵）不能弯曲和伸直，也不敢（因此有所）放松。抄写完毕，赶快把书送还，不敢稍稍超过约定的期限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195" name="Text Box 6"/>
          <p:cNvSpPr txBox="1"/>
          <p:nvPr/>
        </p:nvSpPr>
        <p:spPr>
          <a:xfrm>
            <a:off x="3073400" y="1295400"/>
            <a:ext cx="458788" cy="92075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6" name="Text Box 7"/>
          <p:cNvSpPr txBox="1"/>
          <p:nvPr/>
        </p:nvSpPr>
        <p:spPr>
          <a:xfrm>
            <a:off x="19050" y="476250"/>
            <a:ext cx="912495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余幼时即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嗜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sh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）学。家贫，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无从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致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书以观，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每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假借于藏书之家，手自笔录，计日以还。天大寒，砚冰坚，手指不可屈伸，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弗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f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ú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之怠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à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i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）。录毕，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走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送之，不敢稍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逾约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 。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8197" name="Text Box 9"/>
          <p:cNvSpPr txBox="1"/>
          <p:nvPr/>
        </p:nvSpPr>
        <p:spPr>
          <a:xfrm>
            <a:off x="376238" y="24987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89103" name="Group 15"/>
          <p:cNvGrpSpPr/>
          <p:nvPr/>
        </p:nvGrpSpPr>
        <p:grpSpPr>
          <a:xfrm>
            <a:off x="250825" y="115888"/>
            <a:ext cx="2665413" cy="525462"/>
            <a:chOff x="158" y="0"/>
            <a:chExt cx="1679" cy="404"/>
          </a:xfrm>
        </p:grpSpPr>
        <p:sp>
          <p:nvSpPr>
            <p:cNvPr id="8211" name="Text Box 8"/>
            <p:cNvSpPr txBox="1"/>
            <p:nvPr/>
          </p:nvSpPr>
          <p:spPr>
            <a:xfrm>
              <a:off x="204" y="0"/>
              <a:ext cx="116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12" name="AutoShape 12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Rectangle 14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喜欢，爱好。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89104" name="Group 16"/>
          <p:cNvGrpSpPr/>
          <p:nvPr/>
        </p:nvGrpSpPr>
        <p:grpSpPr>
          <a:xfrm>
            <a:off x="3348038" y="258763"/>
            <a:ext cx="3240087" cy="382587"/>
            <a:chOff x="158" y="0"/>
            <a:chExt cx="1679" cy="404"/>
          </a:xfrm>
        </p:grpSpPr>
        <p:sp>
          <p:nvSpPr>
            <p:cNvPr id="8208" name="Text Box 17"/>
            <p:cNvSpPr txBox="1"/>
            <p:nvPr/>
          </p:nvSpPr>
          <p:spPr>
            <a:xfrm>
              <a:off x="204" y="0"/>
              <a:ext cx="95" cy="404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9" name="AutoShape 1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bg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0" name="Rectangle 19"/>
            <p:cNvSpPr/>
            <p:nvPr/>
          </p:nvSpPr>
          <p:spPr>
            <a:xfrm>
              <a:off x="204" y="0"/>
              <a:ext cx="1633" cy="327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无从：没有办法。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0" name="AutoShape 24"/>
          <p:cNvSpPr/>
          <p:nvPr/>
        </p:nvSpPr>
        <p:spPr>
          <a:xfrm flipV="1">
            <a:off x="4140200" y="1341438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取得，这里指买到。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89114" name="Group 26"/>
          <p:cNvGrpSpPr/>
          <p:nvPr/>
        </p:nvGrpSpPr>
        <p:grpSpPr>
          <a:xfrm>
            <a:off x="6588125" y="258763"/>
            <a:ext cx="1800225" cy="411162"/>
            <a:chOff x="158" y="0"/>
            <a:chExt cx="1679" cy="391"/>
          </a:xfrm>
        </p:grpSpPr>
        <p:sp>
          <p:nvSpPr>
            <p:cNvPr id="8205" name="Text Box 27"/>
            <p:cNvSpPr txBox="1"/>
            <p:nvPr/>
          </p:nvSpPr>
          <p:spPr>
            <a:xfrm>
              <a:off x="204" y="0"/>
              <a:ext cx="116" cy="3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pPr lvl="0" eaLnBrk="1" hangingPunct="1"/>
              <a:endParaRPr lang="zh-CN" altLang="zh-CN" sz="36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endParaRPr>
            </a:p>
          </p:txBody>
        </p:sp>
        <p:sp>
          <p:nvSpPr>
            <p:cNvPr id="8206" name="AutoShape 28"/>
            <p:cNvSpPr/>
            <p:nvPr/>
          </p:nvSpPr>
          <p:spPr>
            <a:xfrm>
              <a:off x="158" y="0"/>
              <a:ext cx="1452" cy="391"/>
            </a:xfrm>
            <a:prstGeom prst="wedgeRoundRectCallout">
              <a:avLst>
                <a:gd name="adj1" fmla="val 17495"/>
                <a:gd name="adj2" fmla="val 98338"/>
                <a:gd name="adj3" fmla="val 16667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lvl="0" algn="ctr" eaLnBrk="1" hangingPunct="1"/>
              <a:endParaRPr lang="zh-CN" altLang="zh-CN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7" name="Rectangle 29"/>
            <p:cNvSpPr/>
            <p:nvPr/>
          </p:nvSpPr>
          <p:spPr>
            <a:xfrm>
              <a:off x="204" y="0"/>
              <a:ext cx="1633" cy="30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>
              <a:spAutoFit/>
            </a:bodyPr>
            <a:p>
              <a:pPr lvl="0" eaLnBrk="1" hangingPunct="1"/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常常。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8202" name="AutoShape 30"/>
          <p:cNvSpPr/>
          <p:nvPr/>
        </p:nvSpPr>
        <p:spPr>
          <a:xfrm flipV="1">
            <a:off x="1763713" y="3213100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不懈怠，不放松。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3" name="AutoShape 31"/>
          <p:cNvSpPr/>
          <p:nvPr/>
        </p:nvSpPr>
        <p:spPr>
          <a:xfrm flipV="1">
            <a:off x="5364163" y="3141663"/>
            <a:ext cx="3168650" cy="431800"/>
          </a:xfrm>
          <a:prstGeom prst="wedgeRoundRectCallout">
            <a:avLst>
              <a:gd name="adj1" fmla="val 801"/>
              <a:gd name="adj2" fmla="val 75731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跑，引伸为“赶快”。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8204" name="AutoShape 32"/>
          <p:cNvSpPr/>
          <p:nvPr/>
        </p:nvSpPr>
        <p:spPr>
          <a:xfrm flipV="1">
            <a:off x="1187450" y="3789363"/>
            <a:ext cx="3168650" cy="431800"/>
          </a:xfrm>
          <a:prstGeom prst="wedgeRoundRectCallout">
            <a:avLst>
              <a:gd name="adj1" fmla="val -53560"/>
              <a:gd name="adj2" fmla="val 7536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rot="10800000"/>
          <a:p>
            <a:pPr lvl="0" algn="ctr" eaLnBrk="1" hangingPunct="1"/>
            <a:r>
              <a:rPr lang="zh-CN" altLang="en-US" sz="2400" b="1" dirty="0">
                <a:solidFill>
                  <a:srgbClr val="FF3300"/>
                </a:solidFill>
                <a:latin typeface="Arial" panose="020B0604020202020204" pitchFamily="34" charset="0"/>
                <a:ea typeface="楷体_GB2312" pitchFamily="49" charset="-122"/>
              </a:rPr>
              <a:t>超过约定的期限。</a:t>
            </a:r>
            <a:endParaRPr lang="zh-CN" altLang="en-US" sz="2400" b="1" dirty="0">
              <a:solidFill>
                <a:srgbClr val="FF33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9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9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9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89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89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200" grpId="0" animBg="1"/>
      <p:bldP spid="8202" grpId="0" animBg="1"/>
      <p:bldP spid="8203" grpId="0" animBg="1"/>
      <p:bldP spid="820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0116" name="Rectangle 4"/>
          <p:cNvSpPr/>
          <p:nvPr/>
        </p:nvSpPr>
        <p:spPr>
          <a:xfrm>
            <a:off x="179388" y="3644900"/>
            <a:ext cx="8964612" cy="25288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译文：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因此，人家多愿意把书借给我，我也因此能够看到各种各样的书。成年以后，（我）更加仰慕古代圣贤的学说，又担心没有大师、名人交往，（向他们请教）。（我）曾经跑到百里之外，捧着经书向同乡有道德学问的前辈请教</a:t>
            </a:r>
            <a:r>
              <a:rPr lang="zh-CN" altLang="en-US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19" name="Text Box 5"/>
          <p:cNvSpPr txBox="1"/>
          <p:nvPr/>
        </p:nvSpPr>
        <p:spPr>
          <a:xfrm>
            <a:off x="0" y="188913"/>
            <a:ext cx="9144000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以是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人多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假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( jiǎ )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余，余因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得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遍观群书。既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加冠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guàn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），益慕圣贤之道。又患无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硕师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名人与</a:t>
            </a: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游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，尝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趋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qū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）百里外，</a:t>
            </a:r>
            <a:r>
              <a:rPr lang="zh-CN" altLang="en-US" sz="2800" b="1" u="sng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从乡之先达执经叩问</a:t>
            </a:r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0118" name="AutoShape 6"/>
          <p:cNvSpPr/>
          <p:nvPr/>
        </p:nvSpPr>
        <p:spPr>
          <a:xfrm>
            <a:off x="179388" y="0"/>
            <a:ext cx="863600" cy="404813"/>
          </a:xfrm>
          <a:prstGeom prst="wedgeRoundRectCallout">
            <a:avLst>
              <a:gd name="adj1" fmla="val -28676"/>
              <a:gd name="adj2" fmla="val 81764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因此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19" name="AutoShape 7"/>
          <p:cNvSpPr/>
          <p:nvPr/>
        </p:nvSpPr>
        <p:spPr>
          <a:xfrm>
            <a:off x="1619250" y="0"/>
            <a:ext cx="863600" cy="404813"/>
          </a:xfrm>
          <a:prstGeom prst="wedgeRoundRectCallout">
            <a:avLst>
              <a:gd name="adj1" fmla="val -38421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把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0" name="AutoShape 8"/>
          <p:cNvSpPr/>
          <p:nvPr/>
        </p:nvSpPr>
        <p:spPr>
          <a:xfrm>
            <a:off x="2771775" y="0"/>
            <a:ext cx="863600" cy="404813"/>
          </a:xfrm>
          <a:prstGeom prst="wedgeRoundRectCallout">
            <a:avLst>
              <a:gd name="adj1" fmla="val -67278"/>
              <a:gd name="adj2" fmla="val 10529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1" name="AutoShape 9"/>
          <p:cNvSpPr/>
          <p:nvPr/>
        </p:nvSpPr>
        <p:spPr>
          <a:xfrm>
            <a:off x="5076825" y="0"/>
            <a:ext cx="863600" cy="404813"/>
          </a:xfrm>
          <a:prstGeom prst="wedgeRoundRectCallout">
            <a:avLst>
              <a:gd name="adj1" fmla="val -55884"/>
              <a:gd name="adj2" fmla="val 103727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能够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2" name="AutoShape 10"/>
          <p:cNvSpPr/>
          <p:nvPr/>
        </p:nvSpPr>
        <p:spPr>
          <a:xfrm>
            <a:off x="2843213" y="1052513"/>
            <a:ext cx="6481762" cy="360362"/>
          </a:xfrm>
          <a:prstGeom prst="wedgeRoundRectCallout">
            <a:avLst>
              <a:gd name="adj1" fmla="val 22889"/>
              <a:gd name="adj2" fmla="val -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古代男子二十岁要行冠礼，表示进入成年。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3" name="AutoShape 11"/>
          <p:cNvSpPr/>
          <p:nvPr/>
        </p:nvSpPr>
        <p:spPr>
          <a:xfrm>
            <a:off x="3059113" y="1844675"/>
            <a:ext cx="3889375" cy="360363"/>
          </a:xfrm>
          <a:prstGeom prst="wedgeRoundRectCallout">
            <a:avLst>
              <a:gd name="adj1" fmla="val 21468"/>
              <a:gd name="adj2" fmla="val -90528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大师，指学问渊博的人。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4" name="AutoShape 12"/>
          <p:cNvSpPr/>
          <p:nvPr/>
        </p:nvSpPr>
        <p:spPr>
          <a:xfrm>
            <a:off x="6443663" y="2133600"/>
            <a:ext cx="2700337" cy="431800"/>
          </a:xfrm>
          <a:prstGeom prst="wedgeRoundRectCallout">
            <a:avLst>
              <a:gd name="adj1" fmla="val -12375"/>
              <a:gd name="adj2" fmla="val -150000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交往，外出求学。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5" name="AutoShape 13"/>
          <p:cNvSpPr/>
          <p:nvPr/>
        </p:nvSpPr>
        <p:spPr>
          <a:xfrm>
            <a:off x="0" y="1844675"/>
            <a:ext cx="2627313" cy="360363"/>
          </a:xfrm>
          <a:prstGeom prst="wedgeRoundRectCallout">
            <a:avLst>
              <a:gd name="adj1" fmla="val -40333"/>
              <a:gd name="adj2" fmla="val 8304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快步走，奔赴。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90126" name="AutoShape 14"/>
          <p:cNvSpPr/>
          <p:nvPr/>
        </p:nvSpPr>
        <p:spPr>
          <a:xfrm>
            <a:off x="-36512" y="2781300"/>
            <a:ext cx="9444037" cy="431800"/>
          </a:xfrm>
          <a:prstGeom prst="wedgeRoundRectCallout">
            <a:avLst>
              <a:gd name="adj1" fmla="val -14597"/>
              <a:gd name="adj2" fmla="val -79412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拿着经书向当地有道德学问的前辈请教。先达，有德行学问的前辈。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0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0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90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90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90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0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0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3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8" dur="2000"/>
                                        <p:tgtEl>
                                          <p:spTgt spid="90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  <p:bldP spid="90118" grpId="0" animBg="1"/>
      <p:bldP spid="90119" grpId="0" animBg="1"/>
      <p:bldP spid="90120" grpId="0" animBg="1"/>
      <p:bldP spid="90121" grpId="0" animBg="1"/>
      <p:bldP spid="90122" grpId="0" animBg="1"/>
      <p:bldP spid="90123" grpId="0" animBg="1"/>
      <p:bldP spid="90124" grpId="0" animBg="1"/>
      <p:bldP spid="90125" grpId="0" animBg="1"/>
      <p:bldP spid="9012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Rectangle 4"/>
          <p:cNvSpPr/>
          <p:nvPr/>
        </p:nvSpPr>
        <p:spPr>
          <a:xfrm>
            <a:off x="0" y="3305175"/>
            <a:ext cx="9144000" cy="35401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/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译文：前辈德高望重，向他求教的学生挤满了屋子，他从不把言辞和表情放温和些。我站在旁边侍候着，提出疑难，询问道理，弯着身子，侧着耳朵，（恭恭敬敬地）请教；有时遇到他斥责，我的态度更加恭顺，礼节更加周到，一句话也不敢辩说；等到他高兴了，就又去请教。所以我虽然愚笨，但最终还能够有所收获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267" name="Text Box 5"/>
          <p:cNvSpPr txBox="1"/>
          <p:nvPr/>
        </p:nvSpPr>
        <p:spPr>
          <a:xfrm>
            <a:off x="0" y="0"/>
            <a:ext cx="9144000" cy="3508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20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先达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德隆望尊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，门人弟子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填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其室，未尝稍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降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辞色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。余立侍左右，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援疑质理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，俯身倾耳以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请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；或遇其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叱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ch</a:t>
            </a:r>
            <a:r>
              <a:rPr lang="en-US" altLang="zh-CN" sz="2800" b="1" u="sng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u="sng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</a:t>
            </a:r>
            <a:r>
              <a:rPr lang="zh-CN" altLang="en-US" sz="2800" b="1" u="sng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咄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duō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），色愈恭，礼愈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至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，不敢出一言以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复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；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俟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（</a:t>
            </a:r>
            <a:r>
              <a:rPr lang="en-US" altLang="zh-CN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s</a:t>
            </a:r>
            <a:r>
              <a:rPr lang="en-US" altLang="zh-CN" sz="2800" b="1" dirty="0">
                <a:solidFill>
                  <a:srgbClr val="000000"/>
                </a:solidFill>
                <a:latin typeface="Arial" panose="020B0604020202020204" pitchFamily="34" charset="0"/>
                <a:ea typeface="仿宋_GB2312" pitchFamily="49" charset="-122"/>
              </a:rPr>
              <a:t>ì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）其欣悦，则又请焉。故余虽愚，</a:t>
            </a:r>
            <a:r>
              <a:rPr lang="zh-CN" altLang="en-US" sz="2800" b="1" dirty="0">
                <a:solidFill>
                  <a:schemeClr val="hlink"/>
                </a:solidFill>
                <a:latin typeface="仿宋_GB2312" pitchFamily="49" charset="-122"/>
                <a:ea typeface="仿宋_GB2312" pitchFamily="49" charset="-122"/>
              </a:rPr>
              <a:t>卒</a:t>
            </a:r>
            <a:r>
              <a:rPr lang="zh-CN" altLang="en-US" sz="2800" b="1" dirty="0">
                <a:solidFill>
                  <a:srgbClr val="000000"/>
                </a:solidFill>
                <a:latin typeface="仿宋_GB2312" pitchFamily="49" charset="-122"/>
                <a:ea typeface="仿宋_GB2312" pitchFamily="49" charset="-122"/>
              </a:rPr>
              <a:t>获有所闻。 </a:t>
            </a:r>
            <a:endParaRPr lang="zh-CN" altLang="en-US" sz="2800" b="1" dirty="0">
              <a:solidFill>
                <a:srgbClr val="000000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11268" name="AutoShape 6"/>
          <p:cNvSpPr/>
          <p:nvPr/>
        </p:nvSpPr>
        <p:spPr>
          <a:xfrm>
            <a:off x="0" y="0"/>
            <a:ext cx="3276600" cy="404813"/>
          </a:xfrm>
          <a:prstGeom prst="wedgeRectCallout">
            <a:avLst>
              <a:gd name="adj1" fmla="val -12162"/>
              <a:gd name="adj2" fmla="val 6764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道德高尚，名望很大。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69" name="AutoShape 7"/>
          <p:cNvSpPr/>
          <p:nvPr/>
        </p:nvSpPr>
        <p:spPr>
          <a:xfrm>
            <a:off x="3492500" y="0"/>
            <a:ext cx="2087563" cy="404813"/>
          </a:xfrm>
          <a:prstGeom prst="wedgeRectCallout">
            <a:avLst>
              <a:gd name="adj1" fmla="val -16389"/>
              <a:gd name="adj2" fmla="val 59019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塞满，充满。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0" name="AutoShape 8"/>
          <p:cNvSpPr/>
          <p:nvPr/>
        </p:nvSpPr>
        <p:spPr>
          <a:xfrm>
            <a:off x="6227763" y="0"/>
            <a:ext cx="1584325" cy="304800"/>
          </a:xfrm>
          <a:prstGeom prst="wedgeRectCallout">
            <a:avLst>
              <a:gd name="adj1" fmla="val 1356"/>
              <a:gd name="adj2" fmla="val 11027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减，减退。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1" name="AutoShape 9"/>
          <p:cNvSpPr/>
          <p:nvPr/>
        </p:nvSpPr>
        <p:spPr>
          <a:xfrm>
            <a:off x="3960813" y="908050"/>
            <a:ext cx="5183187" cy="360363"/>
          </a:xfrm>
          <a:prstGeom prst="wedgeRectCallout">
            <a:avLst>
              <a:gd name="adj1" fmla="val 11685"/>
              <a:gd name="adj2" fmla="val -96694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言辞和神色。这里指温和的言语态度。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2" name="AutoShape 10"/>
          <p:cNvSpPr/>
          <p:nvPr/>
        </p:nvSpPr>
        <p:spPr>
          <a:xfrm>
            <a:off x="0" y="1700213"/>
            <a:ext cx="6372225" cy="360362"/>
          </a:xfrm>
          <a:prstGeom prst="wedgeRectCallout">
            <a:avLst>
              <a:gd name="adj1" fmla="val -20380"/>
              <a:gd name="adj2" fmla="val -68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提出疑难，询问道理。援，引述。质，询问。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3" name="AutoShape 11"/>
          <p:cNvSpPr/>
          <p:nvPr/>
        </p:nvSpPr>
        <p:spPr>
          <a:xfrm>
            <a:off x="1258888" y="836613"/>
            <a:ext cx="2411412" cy="404812"/>
          </a:xfrm>
          <a:prstGeom prst="wedgeRectCallout">
            <a:avLst>
              <a:gd name="adj1" fmla="val 97069"/>
              <a:gd name="adj2" fmla="val 97060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询问，请教。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4" name="AutoShape 12"/>
          <p:cNvSpPr/>
          <p:nvPr/>
        </p:nvSpPr>
        <p:spPr>
          <a:xfrm>
            <a:off x="6948488" y="1700213"/>
            <a:ext cx="1800225" cy="360362"/>
          </a:xfrm>
          <a:prstGeom prst="wedgeRectCallout">
            <a:avLst>
              <a:gd name="adj1" fmla="val -38273"/>
              <a:gd name="adj2" fmla="val -7158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大声斥责。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5" name="AutoShape 13"/>
          <p:cNvSpPr/>
          <p:nvPr/>
        </p:nvSpPr>
        <p:spPr>
          <a:xfrm>
            <a:off x="3635375" y="2565400"/>
            <a:ext cx="1223963" cy="360363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周到。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6" name="AutoShape 14"/>
          <p:cNvSpPr/>
          <p:nvPr/>
        </p:nvSpPr>
        <p:spPr>
          <a:xfrm>
            <a:off x="6300788" y="2636838"/>
            <a:ext cx="1223962" cy="360362"/>
          </a:xfrm>
          <a:prstGeom prst="wedgeRectCallout">
            <a:avLst>
              <a:gd name="adj1" fmla="val 5514"/>
              <a:gd name="adj2" fmla="val -83042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回答。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7" name="AutoShape 15"/>
          <p:cNvSpPr/>
          <p:nvPr/>
        </p:nvSpPr>
        <p:spPr>
          <a:xfrm>
            <a:off x="7667625" y="2636838"/>
            <a:ext cx="935038" cy="360362"/>
          </a:xfrm>
          <a:prstGeom prst="wedgeRectCallout">
            <a:avLst>
              <a:gd name="adj1" fmla="val -43718"/>
              <a:gd name="adj2" fmla="val -99338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等到。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278" name="AutoShape 16"/>
          <p:cNvSpPr/>
          <p:nvPr/>
        </p:nvSpPr>
        <p:spPr>
          <a:xfrm>
            <a:off x="4932363" y="2565400"/>
            <a:ext cx="1223962" cy="360363"/>
          </a:xfrm>
          <a:prstGeom prst="wedgeRectCallout">
            <a:avLst>
              <a:gd name="adj1" fmla="val -18222"/>
              <a:gd name="adj2" fmla="val 74671"/>
            </a:avLst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lvl="0" algn="ctr" eaLnBrk="1" hangingPunct="1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终于。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 animBg="1"/>
      <p:bldP spid="11269" grpId="0" animBg="1"/>
      <p:bldP spid="11270" grpId="0" animBg="1"/>
      <p:bldP spid="11271" grpId="0" animBg="1"/>
      <p:bldP spid="11272" grpId="0" animBg="1"/>
      <p:bldP spid="11273" grpId="0" animBg="1"/>
      <p:bldP spid="11274" grpId="0" animBg="1"/>
      <p:bldP spid="11275" grpId="0" animBg="1"/>
      <p:bldP spid="11276" grpId="0" animBg="1"/>
      <p:bldP spid="11277" grpId="0" animBg="1"/>
      <p:bldP spid="11278" grpId="0" animBg="1"/>
    </p:bldLst>
  </p:timing>
</p:sld>
</file>

<file path=ppt/theme/theme1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CDESIGNL</Template>
  <TotalTime>0</TotalTime>
  <Words>5835</Words>
  <Application>WPS 演示</Application>
  <PresentationFormat>在屏幕上显示</PresentationFormat>
  <Paragraphs>529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53" baseType="lpstr">
      <vt:lpstr>Arial</vt:lpstr>
      <vt:lpstr>宋体</vt:lpstr>
      <vt:lpstr>Wingdings</vt:lpstr>
      <vt:lpstr>华文隶书</vt:lpstr>
      <vt:lpstr>Times New Roman</vt:lpstr>
      <vt:lpstr>隶书</vt:lpstr>
      <vt:lpstr>华文细黑</vt:lpstr>
      <vt:lpstr>黑体</vt:lpstr>
      <vt:lpstr>楷体_GB2312</vt:lpstr>
      <vt:lpstr>仿宋_GB2312</vt:lpstr>
      <vt:lpstr>微软雅黑</vt:lpstr>
      <vt:lpstr>Arial Unicode MS</vt:lpstr>
      <vt:lpstr>Calibri</vt:lpstr>
      <vt:lpstr>华文新魏</vt:lpstr>
      <vt:lpstr>新宋体</vt:lpstr>
      <vt:lpstr>仿宋</vt:lpstr>
      <vt:lpstr>诗情画意</vt:lpstr>
      <vt:lpstr>PowerPoint 演示文稿</vt:lpstr>
      <vt:lpstr>PowerPoint 演示文稿</vt:lpstr>
      <vt:lpstr>一、作者简介 </vt:lpstr>
      <vt:lpstr>PowerPoint 演示文稿</vt:lpstr>
      <vt:lpstr>PowerPoint 演示文稿</vt:lpstr>
      <vt:lpstr>四、合作学习   释词解句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五、探究文本，明确内容和写法。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写作特点</vt:lpstr>
      <vt:lpstr>励志名言</vt:lpstr>
      <vt:lpstr>课堂小结：</vt:lpstr>
    </vt:vector>
  </TitlesOfParts>
  <Company>tzerz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rzz</dc:creator>
  <cp:lastModifiedBy>xx</cp:lastModifiedBy>
  <cp:revision>95</cp:revision>
  <dcterms:created xsi:type="dcterms:W3CDTF">2002-11-13T11:20:00Z</dcterms:created>
  <dcterms:modified xsi:type="dcterms:W3CDTF">2018-12-11T02:49:42Z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2052-10.1.0.7697</vt:lpwstr>
  </property>
</Properties>
</file>