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77" r:id="rId5"/>
    <p:sldId id="259" r:id="rId6"/>
    <p:sldId id="272" r:id="rId7"/>
    <p:sldId id="281" r:id="rId8"/>
    <p:sldId id="289" r:id="rId9"/>
    <p:sldId id="282" r:id="rId10"/>
    <p:sldId id="288" r:id="rId11"/>
    <p:sldId id="278" r:id="rId12"/>
    <p:sldId id="283" r:id="rId13"/>
    <p:sldId id="271" r:id="rId14"/>
    <p:sldId id="284" r:id="rId15"/>
    <p:sldId id="260" r:id="rId16"/>
    <p:sldId id="267" r:id="rId17"/>
    <p:sldId id="268" r:id="rId18"/>
    <p:sldId id="286" r:id="rId19"/>
    <p:sldId id="261" r:id="rId20"/>
    <p:sldId id="273" r:id="rId21"/>
    <p:sldId id="274" r:id="rId22"/>
    <p:sldId id="287" r:id="rId23"/>
    <p:sldId id="262" r:id="rId24"/>
    <p:sldId id="276" r:id="rId25"/>
    <p:sldId id="263" r:id="rId26"/>
    <p:sldId id="290" r:id="rId27"/>
    <p:sldId id="285" r:id="rId28"/>
    <p:sldId id="275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&#24863;&#21160;&#20013;&#22269;.f4v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阳春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489654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32656"/>
            <a:ext cx="6400800" cy="2276872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+mn-ea"/>
              </a:rPr>
              <a:t>一碗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阳春面</a:t>
            </a:r>
            <a:endParaRPr lang="en-US" altLang="zh-CN" sz="40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（又译</a:t>
            </a:r>
            <a:r>
              <a:rPr lang="en-US" altLang="zh-CN" sz="4000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一碗清汤荞麦面</a:t>
            </a:r>
            <a:r>
              <a:rPr lang="en-US" altLang="zh-CN" sz="4000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）</a:t>
            </a:r>
            <a:endParaRPr lang="en-US" altLang="zh-CN" sz="40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zh-CN" sz="4000" b="1" dirty="0" smtClean="0">
                <a:solidFill>
                  <a:schemeClr val="tx1"/>
                </a:solidFill>
                <a:latin typeface="+mn-ea"/>
              </a:rPr>
              <a:t>【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日</a:t>
            </a:r>
            <a:r>
              <a:rPr lang="en-US" altLang="zh-CN" sz="4000" b="1" dirty="0" smtClean="0">
                <a:solidFill>
                  <a:schemeClr val="tx1"/>
                </a:solidFill>
                <a:latin typeface="+mn-ea"/>
              </a:rPr>
              <a:t>】</a:t>
            </a:r>
            <a:r>
              <a:rPr lang="zh-CN" altLang="en-US" sz="4000" b="1" dirty="0" smtClean="0">
                <a:solidFill>
                  <a:schemeClr val="tx1"/>
                </a:solidFill>
                <a:latin typeface="+mn-ea"/>
              </a:rPr>
              <a:t>栗良平</a:t>
            </a:r>
            <a:endParaRPr lang="zh-CN" altLang="en-US" sz="40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517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91052"/>
              </p:ext>
            </p:extLst>
          </p:nvPr>
        </p:nvGraphicFramePr>
        <p:xfrm>
          <a:off x="755576" y="1844824"/>
          <a:ext cx="7920880" cy="392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"/>
                <a:gridCol w="2376264"/>
                <a:gridCol w="2520280"/>
                <a:gridCol w="2376264"/>
              </a:tblGrid>
              <a:tr h="4720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第一次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第三次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第四次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87624" y="1628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685" y="406405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母亲的感人之处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583669" y="2492896"/>
            <a:ext cx="198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不合时令的斜格子短大衣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2492896"/>
            <a:ext cx="17388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不合时令的斜格子短大衣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6029" y="26369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和服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8325" y="37890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9952" y="378904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中学生制服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7" y="37890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笔挺的西装</a:t>
            </a:r>
            <a:r>
              <a:rPr lang="zh-CN" altLang="en-US" kern="100" dirty="0"/>
              <a:t>、大衣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9672" y="50131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4869160"/>
            <a:ext cx="1954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去年哥哥那件略有些大的旧衣服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7" y="50131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笔挺的西装</a:t>
            </a:r>
            <a:r>
              <a:rPr lang="zh-CN" altLang="en-US" kern="100" dirty="0"/>
              <a:t>、大衣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4234" y="2492896"/>
            <a:ext cx="288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kern="100" dirty="0"/>
              <a:t>母亲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6001" y="3645024"/>
            <a:ext cx="424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哥哥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438" y="4942909"/>
            <a:ext cx="351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弟弟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777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7584" y="2204864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第四次吃面的穿着：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zh-CN" sz="3200" dirty="0" smtClean="0"/>
              <a:t>是</a:t>
            </a:r>
            <a:r>
              <a:rPr lang="zh-CN" altLang="zh-CN" sz="3200" dirty="0"/>
              <a:t>和服，是西装，是大衣，这体现了他们一家经过长时间的奋斗终于摆脱了困境。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7645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0146"/>
            <a:ext cx="5347320" cy="3170982"/>
          </a:xfrm>
        </p:spPr>
        <p:txBody>
          <a:bodyPr>
            <a:normAutofit/>
          </a:bodyPr>
          <a:lstStyle/>
          <a:p>
            <a:pPr fontAlgn="t">
              <a:lnSpc>
                <a:spcPts val="2880"/>
              </a:lnSpc>
            </a:pPr>
            <a:r>
              <a:rPr lang="zh-CN" altLang="zh-CN" sz="2400" dirty="0"/>
              <a:t>……唔……阳春面……一碗……可以吗</a:t>
            </a:r>
            <a:r>
              <a:rPr lang="zh-CN" altLang="zh-CN" sz="2400" dirty="0" smtClean="0"/>
              <a:t>？</a:t>
            </a:r>
            <a:r>
              <a:rPr lang="en-US" altLang="zh-CN" sz="2400" dirty="0" smtClean="0"/>
              <a:t>      </a:t>
            </a:r>
          </a:p>
          <a:p>
            <a:pPr marL="0" indent="0" fontAlgn="t">
              <a:lnSpc>
                <a:spcPts val="2880"/>
              </a:lnSpc>
              <a:buNone/>
            </a:pPr>
            <a:endParaRPr lang="zh-CN" altLang="zh-CN" sz="2400" dirty="0"/>
          </a:p>
          <a:p>
            <a:pPr fontAlgn="t">
              <a:lnSpc>
                <a:spcPts val="2880"/>
              </a:lnSpc>
            </a:pPr>
            <a:r>
              <a:rPr lang="zh-CN" altLang="zh-CN" sz="2400" dirty="0"/>
              <a:t>……唔……阳春面一碗……可以吗</a:t>
            </a:r>
            <a:r>
              <a:rPr lang="zh-CN" altLang="zh-CN" sz="2400" dirty="0" smtClean="0"/>
              <a:t>？</a:t>
            </a:r>
            <a:endParaRPr lang="en-US" altLang="zh-CN" sz="2400" dirty="0" smtClean="0"/>
          </a:p>
          <a:p>
            <a:pPr fontAlgn="t">
              <a:lnSpc>
                <a:spcPts val="2880"/>
              </a:lnSpc>
            </a:pPr>
            <a:endParaRPr lang="en-US" altLang="zh-CN" sz="2400" dirty="0" smtClean="0"/>
          </a:p>
          <a:p>
            <a:pPr fontAlgn="t">
              <a:lnSpc>
                <a:spcPts val="2880"/>
              </a:lnSpc>
            </a:pPr>
            <a:r>
              <a:rPr lang="zh-CN" altLang="zh-CN" sz="2400" dirty="0" smtClean="0"/>
              <a:t>……</a:t>
            </a:r>
            <a:r>
              <a:rPr lang="zh-CN" altLang="zh-CN" sz="2400" dirty="0"/>
              <a:t>唔……阳春面两碗……可以吗</a:t>
            </a:r>
            <a:r>
              <a:rPr lang="zh-CN" altLang="zh-CN" sz="2400" dirty="0" smtClean="0"/>
              <a:t>？</a:t>
            </a:r>
            <a:endParaRPr lang="en-US" altLang="zh-CN" sz="2400" dirty="0" smtClean="0"/>
          </a:p>
          <a:p>
            <a:pPr marL="0" indent="0" fontAlgn="t">
              <a:lnSpc>
                <a:spcPts val="2880"/>
              </a:lnSpc>
              <a:buNone/>
            </a:pPr>
            <a:endParaRPr lang="en-US" altLang="zh-CN" sz="2400" dirty="0" smtClean="0"/>
          </a:p>
          <a:p>
            <a:pPr fontAlgn="t">
              <a:lnSpc>
                <a:spcPts val="2880"/>
              </a:lnSpc>
            </a:pPr>
            <a:r>
              <a:rPr lang="en-US" altLang="zh-CN" sz="2400" dirty="0"/>
              <a:t>  </a:t>
            </a:r>
            <a:r>
              <a:rPr lang="zh-CN" altLang="zh-CN" sz="2400" dirty="0"/>
              <a:t>唔……三碗阳春面，可以吗？</a:t>
            </a:r>
            <a:r>
              <a:rPr lang="en-US" altLang="zh-CN" sz="2400" dirty="0"/>
              <a:t> 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0466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母亲的感人之处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755576" y="4869160"/>
            <a:ext cx="7487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面数的不断增加体现了他们</a:t>
            </a:r>
            <a:r>
              <a:rPr lang="zh-CN" altLang="zh-CN" sz="2400" dirty="0" smtClean="0"/>
              <a:t>摆脱</a:t>
            </a:r>
            <a:r>
              <a:rPr lang="zh-CN" altLang="zh-CN" sz="2400" dirty="0"/>
              <a:t>困境了，终于可以扬眉吐气了，应该</a:t>
            </a:r>
            <a:r>
              <a:rPr lang="zh-CN" altLang="zh-CN" sz="2400" dirty="0" smtClean="0"/>
              <a:t>欣喜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应该</a:t>
            </a:r>
            <a:r>
              <a:rPr lang="zh-CN" altLang="zh-CN" sz="2400" dirty="0"/>
              <a:t>大声地说，</a:t>
            </a:r>
            <a:r>
              <a:rPr lang="zh-CN" altLang="zh-CN" sz="2400" dirty="0" smtClean="0"/>
              <a:t>但</a:t>
            </a:r>
            <a:r>
              <a:rPr lang="zh-CN" altLang="en-US" sz="2400" dirty="0" smtClean="0"/>
              <a:t>母亲</a:t>
            </a:r>
            <a:r>
              <a:rPr lang="zh-CN" altLang="zh-CN" sz="2400" dirty="0" smtClean="0"/>
              <a:t>没有，</a:t>
            </a:r>
            <a:r>
              <a:rPr lang="zh-CN" altLang="en-US" sz="2400" dirty="0" smtClean="0"/>
              <a:t>而是平静地说，</a:t>
            </a:r>
            <a:r>
              <a:rPr lang="zh-CN" altLang="zh-CN" sz="2400" dirty="0" smtClean="0"/>
              <a:t>这里</a:t>
            </a:r>
            <a:r>
              <a:rPr lang="zh-CN" altLang="zh-CN" sz="2400" dirty="0"/>
              <a:t>可以看出</a:t>
            </a:r>
            <a:r>
              <a:rPr lang="zh-CN" altLang="zh-CN" sz="2400" dirty="0" smtClean="0"/>
              <a:t>母亲</a:t>
            </a:r>
            <a:r>
              <a:rPr lang="zh-CN" altLang="en-US" sz="2400" dirty="0" smtClean="0">
                <a:solidFill>
                  <a:srgbClr val="FF0000"/>
                </a:solidFill>
              </a:rPr>
              <a:t>温良恭顺</a:t>
            </a:r>
            <a:r>
              <a:rPr lang="zh-CN" altLang="zh-CN" sz="2400" dirty="0" smtClean="0"/>
              <a:t>的品质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6" name="左箭头 5"/>
          <p:cNvSpPr/>
          <p:nvPr/>
        </p:nvSpPr>
        <p:spPr>
          <a:xfrm>
            <a:off x="6012160" y="1412776"/>
            <a:ext cx="115212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 7"/>
          <p:cNvSpPr/>
          <p:nvPr/>
        </p:nvSpPr>
        <p:spPr>
          <a:xfrm>
            <a:off x="6012160" y="2348880"/>
            <a:ext cx="115212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箭头 8"/>
          <p:cNvSpPr/>
          <p:nvPr/>
        </p:nvSpPr>
        <p:spPr>
          <a:xfrm>
            <a:off x="6012160" y="3212976"/>
            <a:ext cx="115212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箭头 9"/>
          <p:cNvSpPr/>
          <p:nvPr/>
        </p:nvSpPr>
        <p:spPr>
          <a:xfrm>
            <a:off x="6012160" y="4077072"/>
            <a:ext cx="1152128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0312" y="13216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怯生生</a:t>
            </a:r>
          </a:p>
        </p:txBody>
      </p:sp>
      <p:sp>
        <p:nvSpPr>
          <p:cNvPr id="12" name="矩形 11"/>
          <p:cNvSpPr/>
          <p:nvPr/>
        </p:nvSpPr>
        <p:spPr>
          <a:xfrm>
            <a:off x="7380312" y="22768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怯生生</a:t>
            </a:r>
          </a:p>
        </p:txBody>
      </p:sp>
      <p:sp>
        <p:nvSpPr>
          <p:cNvPr id="14" name="矩形 13"/>
          <p:cNvSpPr/>
          <p:nvPr/>
        </p:nvSpPr>
        <p:spPr>
          <a:xfrm>
            <a:off x="7414572" y="30689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怯生生</a:t>
            </a:r>
          </a:p>
        </p:txBody>
      </p:sp>
      <p:sp>
        <p:nvSpPr>
          <p:cNvPr id="15" name="矩形 14"/>
          <p:cNvSpPr/>
          <p:nvPr/>
        </p:nvSpPr>
        <p:spPr>
          <a:xfrm>
            <a:off x="7380312" y="40770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平静地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7645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9" grpId="0" animBg="1"/>
      <p:bldP spid="10" grpId="0" animBg="1"/>
      <p:bldP spid="7" grpId="0"/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9992" y="1556792"/>
            <a:ext cx="45005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kern="100" dirty="0"/>
              <a:t>“大儿，淳儿，今天，我做母亲的想要向你们</a:t>
            </a:r>
            <a:r>
              <a:rPr lang="zh-CN" altLang="zh-CN" u="sng" kern="100" dirty="0">
                <a:solidFill>
                  <a:srgbClr val="FF0000"/>
                </a:solidFill>
              </a:rPr>
              <a:t>道谢</a:t>
            </a:r>
            <a:r>
              <a:rPr lang="zh-CN" altLang="zh-CN" kern="100" dirty="0"/>
              <a:t>。</a:t>
            </a:r>
            <a:r>
              <a:rPr lang="zh-CN" altLang="zh-CN" kern="100" dirty="0" smtClean="0"/>
              <a:t>”</a:t>
            </a:r>
            <a:endParaRPr lang="en-US" altLang="zh-CN" kern="100" dirty="0" smtClean="0"/>
          </a:p>
          <a:p>
            <a:pPr marL="0" indent="0">
              <a:buNone/>
            </a:pPr>
            <a:endParaRPr lang="zh-CN" altLang="zh-CN" kern="100" dirty="0">
              <a:latin typeface="宋体"/>
              <a:cs typeface="宋体"/>
            </a:endParaRPr>
          </a:p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平等的态度</a:t>
            </a:r>
            <a:r>
              <a:rPr lang="zh-CN" altLang="zh-CN" dirty="0"/>
              <a:t>和孩子相处</a:t>
            </a:r>
            <a:r>
              <a:rPr lang="zh-CN" altLang="zh-CN" dirty="0" smtClean="0"/>
              <a:t>，</a:t>
            </a:r>
            <a:r>
              <a:rPr lang="zh-CN" altLang="en-US" dirty="0" smtClean="0"/>
              <a:t>让人</a:t>
            </a:r>
            <a:r>
              <a:rPr lang="zh-CN" altLang="zh-CN" dirty="0" smtClean="0"/>
              <a:t>肃然起敬，母亲</a:t>
            </a:r>
            <a:r>
              <a:rPr lang="zh-CN" altLang="zh-CN" dirty="0"/>
              <a:t>的言传身教</a:t>
            </a:r>
            <a:r>
              <a:rPr lang="zh-CN" altLang="zh-CN" dirty="0" smtClean="0"/>
              <a:t>，孩子</a:t>
            </a:r>
            <a:r>
              <a:rPr lang="zh-CN" altLang="zh-CN" dirty="0"/>
              <a:t>自然也懂得体谅</a:t>
            </a:r>
            <a:r>
              <a:rPr lang="zh-CN" altLang="zh-CN" dirty="0" smtClean="0"/>
              <a:t>母亲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40466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母亲的感人之处</a:t>
            </a:r>
            <a:endParaRPr lang="zh-CN" altLang="en-US" sz="3600" dirty="0"/>
          </a:p>
        </p:txBody>
      </p:sp>
      <p:pic>
        <p:nvPicPr>
          <p:cNvPr id="13314" name="Picture 2" descr="C:\Users\USER\Desktop\image00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9238"/>
            <a:ext cx="4283968" cy="421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9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0466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颁奖词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母亲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63419" y="1508591"/>
            <a:ext cx="3620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她是一位勇敢的母亲，含辛茹苦的抚养两个孩子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2" name="矩形 1"/>
          <p:cNvSpPr/>
          <p:nvPr/>
        </p:nvSpPr>
        <p:spPr>
          <a:xfrm>
            <a:off x="3528392" y="3977188"/>
            <a:ext cx="53640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她是一个顽强的战士，面对巨额债务，不屈不挠，用十年的汗水偿还债务。</a:t>
            </a:r>
            <a:endParaRPr lang="en-US" altLang="zh-CN" sz="2400" dirty="0"/>
          </a:p>
          <a:p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589817" y="5273332"/>
            <a:ext cx="52306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她在完美诠释自己高尚人格的同时，也将不屈的精神传承给她的两个儿子 。</a:t>
            </a:r>
            <a:endParaRPr lang="en-US" altLang="zh-CN" sz="2400" dirty="0"/>
          </a:p>
          <a:p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683568" y="2598003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她的爱就像阳春里的一阵微风，滋润着人们的心灵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7" name="Picture 2" descr="C:\Users\USER\Desktop\6351743195795414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204" y="1078379"/>
            <a:ext cx="3530700" cy="256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1270" y="3828777"/>
            <a:ext cx="3034758" cy="262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22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39306E-6 L -0.4448 -0.008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40" y="-4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9 -5.20231E-7 L 0.36337 0.002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864" y="10527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第二小组：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zh-CN" altLang="en-US" dirty="0" smtClean="0"/>
              <a:t>兄弟俩的感人之处</a:t>
            </a:r>
            <a:endParaRPr lang="en-US" altLang="zh-CN" dirty="0" smtClean="0"/>
          </a:p>
          <a:p>
            <a:pPr marL="514350" indent="-514350">
              <a:buAutoNum type="arabicPeriod"/>
            </a:pPr>
            <a:endParaRPr lang="en-US" altLang="zh-CN" dirty="0"/>
          </a:p>
          <a:p>
            <a:pPr marL="514350" indent="-514350">
              <a:buAutoNum type="arabicPeriod"/>
            </a:pPr>
            <a:r>
              <a:rPr lang="zh-CN" altLang="en-US" dirty="0" smtClean="0"/>
              <a:t>颁奖词</a:t>
            </a:r>
            <a:endParaRPr lang="zh-CN" altLang="en-US" dirty="0"/>
          </a:p>
        </p:txBody>
      </p:sp>
      <p:pic>
        <p:nvPicPr>
          <p:cNvPr id="4" name="Picture 2" descr="C:\Users\USER\Desktop\20150510092345781562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405" y="1052736"/>
            <a:ext cx="3707905" cy="459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3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513" y="1460196"/>
            <a:ext cx="4320479" cy="600125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zh-CN" sz="2600" kern="100" dirty="0" smtClean="0"/>
              <a:t>①</a:t>
            </a:r>
            <a:r>
              <a:rPr lang="zh-CN" altLang="zh-CN" sz="2600" kern="100" dirty="0"/>
              <a:t>弟弟</a:t>
            </a:r>
            <a:r>
              <a:rPr lang="zh-CN" altLang="zh-CN" sz="2600" kern="100" dirty="0" smtClean="0"/>
              <a:t>藏</a:t>
            </a:r>
            <a:r>
              <a:rPr lang="zh-CN" altLang="en-US" sz="2600" kern="100" dirty="0" smtClean="0"/>
              <a:t>信</a:t>
            </a:r>
            <a:endParaRPr lang="en-US" altLang="zh-CN" sz="2600" kern="1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zh-CN" sz="2600" kern="100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zh-CN" sz="2600" kern="100" dirty="0"/>
              <a:t>②在吃阳春面时，弟弟夹了一筷子面送到妈妈</a:t>
            </a:r>
            <a:r>
              <a:rPr lang="zh-CN" altLang="zh-CN" sz="2600" kern="100" dirty="0" smtClean="0"/>
              <a:t>口中</a:t>
            </a:r>
            <a:endParaRPr lang="en-US" altLang="zh-CN" sz="2600" kern="1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zh-CN" sz="2600" kern="1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zh-CN" sz="2600" kern="100" dirty="0"/>
              <a:t>③哥哥在帮弟弟开家长会时说了一句</a:t>
            </a:r>
            <a:r>
              <a:rPr lang="zh-CN" altLang="en-US" sz="2600" kern="100" dirty="0"/>
              <a:t>“</a:t>
            </a:r>
            <a:r>
              <a:rPr lang="zh-CN" altLang="zh-CN" sz="2600" kern="100" dirty="0"/>
              <a:t>为保护我们的母亲而努力吧</a:t>
            </a:r>
            <a:r>
              <a:rPr lang="zh-CN" altLang="en-US" sz="2600" kern="100" dirty="0"/>
              <a:t>！”</a:t>
            </a:r>
            <a:endParaRPr lang="en-US" altLang="zh-CN" sz="2600" kern="100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zh-CN" sz="2600" kern="1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zh-CN" sz="2600" kern="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3265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兄弟俩的感人之处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555776" y="1585396"/>
            <a:ext cx="1817340" cy="403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zh-CN" kern="100" dirty="0">
                <a:solidFill>
                  <a:srgbClr val="FF0000"/>
                </a:solidFill>
              </a:rPr>
              <a:t>——</a:t>
            </a:r>
            <a:r>
              <a:rPr lang="zh-CN" altLang="zh-CN" kern="100" dirty="0" smtClean="0">
                <a:solidFill>
                  <a:srgbClr val="FF0000"/>
                </a:solidFill>
              </a:rPr>
              <a:t>懂事</a:t>
            </a:r>
            <a:r>
              <a:rPr lang="zh-CN" altLang="en-US" kern="100" dirty="0" smtClean="0">
                <a:solidFill>
                  <a:srgbClr val="FF0000"/>
                </a:solidFill>
              </a:rPr>
              <a:t>与</a:t>
            </a:r>
            <a:r>
              <a:rPr lang="zh-CN" altLang="zh-CN" kern="100" dirty="0" smtClean="0">
                <a:solidFill>
                  <a:srgbClr val="FF0000"/>
                </a:solidFill>
              </a:rPr>
              <a:t>体贴</a:t>
            </a:r>
            <a:endParaRPr lang="en-US" altLang="zh-CN" kern="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5301208"/>
            <a:ext cx="262829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zh-CN" kern="100" dirty="0">
                <a:solidFill>
                  <a:srgbClr val="FF0000"/>
                </a:solidFill>
              </a:rPr>
              <a:t>——小男子汉的责任意识</a:t>
            </a:r>
          </a:p>
        </p:txBody>
      </p:sp>
      <p:sp>
        <p:nvSpPr>
          <p:cNvPr id="10" name="矩形 9"/>
          <p:cNvSpPr/>
          <p:nvPr/>
        </p:nvSpPr>
        <p:spPr>
          <a:xfrm>
            <a:off x="2565355" y="3429000"/>
            <a:ext cx="1646605" cy="403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kern="100" dirty="0">
                <a:solidFill>
                  <a:srgbClr val="FF0000"/>
                </a:solidFill>
              </a:rPr>
              <a:t>——弟弟的懂事</a:t>
            </a:r>
            <a:endParaRPr lang="en-US" altLang="zh-CN" kern="100" dirty="0">
              <a:solidFill>
                <a:srgbClr val="FF0000"/>
              </a:solidFill>
            </a:endParaRPr>
          </a:p>
        </p:txBody>
      </p:sp>
      <p:pic>
        <p:nvPicPr>
          <p:cNvPr id="4099" name="Picture 3" descr="C:\Users\USER\Desktop\004hb7RLgy6EZTZogKBf9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851920" cy="508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97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628801"/>
            <a:ext cx="7056784" cy="4752527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 smtClean="0"/>
              <a:t>④在</a:t>
            </a:r>
            <a:r>
              <a:rPr lang="zh-CN" altLang="zh-CN" kern="100" dirty="0"/>
              <a:t>母亲还完债后，弟弟依旧说烧饭的事情他包了，哥哥也说继续</a:t>
            </a:r>
            <a:r>
              <a:rPr lang="zh-CN" altLang="zh-CN" kern="100" dirty="0" smtClean="0"/>
              <a:t>送报</a:t>
            </a:r>
            <a:endParaRPr lang="en-US" altLang="zh-CN" kern="100" dirty="0" smtClean="0"/>
          </a:p>
          <a:p>
            <a:pPr marL="0" indent="0" algn="just">
              <a:spcAft>
                <a:spcPts val="0"/>
              </a:spcAft>
              <a:buNone/>
            </a:pPr>
            <a:endParaRPr lang="en-US" altLang="zh-CN" kern="100" dirty="0" smtClean="0"/>
          </a:p>
          <a:p>
            <a:pPr marL="0" indent="0" algn="just">
              <a:spcAft>
                <a:spcPts val="0"/>
              </a:spcAft>
              <a:buNone/>
            </a:pPr>
            <a:endParaRPr lang="zh-CN" altLang="zh-CN" kern="100" dirty="0"/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/>
              <a:t>⑤哥哥的两</a:t>
            </a:r>
            <a:r>
              <a:rPr lang="zh-CN" altLang="en-US" kern="100" dirty="0"/>
              <a:t>次</a:t>
            </a:r>
            <a:r>
              <a:rPr lang="zh-CN" altLang="zh-CN" kern="100" dirty="0" smtClean="0"/>
              <a:t>难为情</a:t>
            </a:r>
            <a:endParaRPr lang="en-US" altLang="zh-CN" kern="1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33265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兄弟俩的感人之处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899592" y="2924944"/>
            <a:ext cx="495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rgbClr val="FF0000"/>
                </a:solidFill>
              </a:rPr>
              <a:t>  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主动</a:t>
            </a:r>
            <a:r>
              <a:rPr lang="zh-CN" altLang="zh-CN" sz="2400" kern="100" dirty="0">
                <a:solidFill>
                  <a:srgbClr val="FF0000"/>
                </a:solidFill>
              </a:rPr>
              <a:t>承担责任，母子三人相互扶持</a:t>
            </a:r>
            <a:endParaRPr lang="en-US" altLang="zh-CN" sz="2400" kern="1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4581128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kern="100" dirty="0" smtClean="0">
                <a:solidFill>
                  <a:srgbClr val="FF0000"/>
                </a:solidFill>
              </a:rPr>
              <a:t>第一次：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为</a:t>
            </a:r>
            <a:r>
              <a:rPr lang="zh-CN" altLang="zh-CN" sz="2400" kern="100" dirty="0">
                <a:solidFill>
                  <a:srgbClr val="FF0000"/>
                </a:solidFill>
              </a:rPr>
              <a:t>弟弟把三人在大年夜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到面馆</a:t>
            </a:r>
            <a:r>
              <a:rPr lang="zh-CN" altLang="zh-CN" sz="2400" kern="100" dirty="0">
                <a:solidFill>
                  <a:srgbClr val="FF0000"/>
                </a:solidFill>
              </a:rPr>
              <a:t>合吃一碗面写到作文里感到难为情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；</a:t>
            </a:r>
            <a:endParaRPr lang="en-US" altLang="zh-CN" sz="2400" kern="100" dirty="0">
              <a:solidFill>
                <a:srgbClr val="FF0000"/>
              </a:solidFill>
            </a:endParaRPr>
          </a:p>
          <a:p>
            <a:pPr algn="just"/>
            <a:r>
              <a:rPr lang="zh-CN" altLang="en-US" sz="2400" kern="100" dirty="0" smtClean="0">
                <a:solidFill>
                  <a:srgbClr val="FF0000"/>
                </a:solidFill>
              </a:rPr>
              <a:t>第二次：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做</a:t>
            </a:r>
            <a:r>
              <a:rPr lang="zh-CN" altLang="zh-CN" sz="2400" kern="100" dirty="0">
                <a:solidFill>
                  <a:srgbClr val="FF0000"/>
                </a:solidFill>
              </a:rPr>
              <a:t>哥哥为弟弟的懂事、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感恩而</a:t>
            </a:r>
            <a:r>
              <a:rPr lang="zh-CN" altLang="zh-CN" sz="2400" kern="100" dirty="0">
                <a:solidFill>
                  <a:srgbClr val="FF0000"/>
                </a:solidFill>
              </a:rPr>
              <a:t>感到</a:t>
            </a:r>
            <a:r>
              <a:rPr lang="zh-CN" altLang="zh-CN" sz="2400" kern="100" dirty="0" smtClean="0">
                <a:solidFill>
                  <a:srgbClr val="FF0000"/>
                </a:solidFill>
              </a:rPr>
              <a:t>自愧不如</a:t>
            </a:r>
            <a:r>
              <a:rPr lang="zh-CN" altLang="en-US" sz="2400" kern="100" dirty="0" smtClean="0">
                <a:solidFill>
                  <a:srgbClr val="FF0000"/>
                </a:solidFill>
              </a:rPr>
              <a:t>。</a:t>
            </a:r>
            <a:endParaRPr lang="zh-CN" altLang="zh-CN" sz="2400" kern="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98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1944" y="3079501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/>
              <a:t>兄弟俩的颁奖词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62804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453650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第三小组：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zh-CN" altLang="en-US" dirty="0" smtClean="0"/>
              <a:t>面馆夫妇</a:t>
            </a:r>
            <a:r>
              <a:rPr lang="zh-CN" altLang="en-US" dirty="0"/>
              <a:t>的</a:t>
            </a:r>
            <a:r>
              <a:rPr lang="zh-CN" altLang="en-US" dirty="0" smtClean="0"/>
              <a:t>感人之处</a:t>
            </a:r>
            <a:endParaRPr lang="en-US" altLang="zh-CN" dirty="0" smtClean="0"/>
          </a:p>
          <a:p>
            <a:pPr marL="514350" indent="-514350">
              <a:buAutoNum type="arabicPeriod"/>
            </a:pP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zh-CN" altLang="en-US" dirty="0"/>
              <a:t>颁奖词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Picture 2" descr="C:\Users\USER\Desktop\697ffe10gw1erca5g0iawj21kw16oa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4211960" cy="507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62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156" y="416858"/>
            <a:ext cx="17635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40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91626" y="1916832"/>
            <a:ext cx="8012822" cy="3312368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本文述说的是</a:t>
            </a:r>
            <a:r>
              <a:rPr lang="zh-CN" altLang="en-US" u="sng" dirty="0" smtClean="0"/>
              <a:t>                      </a:t>
            </a:r>
            <a:r>
              <a:rPr lang="zh-CN" altLang="en-US" dirty="0" smtClean="0"/>
              <a:t>（人物）</a:t>
            </a:r>
            <a:r>
              <a:rPr lang="zh-CN" altLang="en-US" u="sng" dirty="0" smtClean="0"/>
              <a:t>            </a:t>
            </a:r>
            <a:r>
              <a:rPr lang="zh-CN" altLang="en-US" dirty="0" smtClean="0"/>
              <a:t>次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在</a:t>
            </a:r>
            <a:r>
              <a:rPr lang="zh-CN" altLang="en-US" u="sng" dirty="0" smtClean="0"/>
              <a:t>               </a:t>
            </a:r>
            <a:r>
              <a:rPr lang="zh-CN" altLang="en-US" dirty="0" smtClean="0"/>
              <a:t>（时间）到 </a:t>
            </a:r>
            <a:r>
              <a:rPr lang="zh-CN" altLang="en-US" u="sng" dirty="0" smtClean="0"/>
              <a:t>                          </a:t>
            </a:r>
            <a:r>
              <a:rPr lang="zh-CN" altLang="en-US" dirty="0" smtClean="0"/>
              <a:t>（地点）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u="sng" dirty="0"/>
              <a:t> </a:t>
            </a:r>
            <a:r>
              <a:rPr lang="zh-CN" altLang="en-US" u="sng" dirty="0" smtClean="0"/>
              <a:t>           </a:t>
            </a:r>
            <a:r>
              <a:rPr lang="zh-CN" altLang="en-US" dirty="0" smtClean="0"/>
              <a:t>（事件）的故事。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67961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述情节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188721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母子三人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08304" y="1916832"/>
            <a:ext cx="759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四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2967335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大年夜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2040" y="2967335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北海亭面馆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4119463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吃面</a:t>
            </a:r>
          </a:p>
        </p:txBody>
      </p:sp>
    </p:spTree>
    <p:extLst>
      <p:ext uri="{BB962C8B-B14F-4D97-AF65-F5344CB8AC3E}">
        <p14:creationId xmlns:p14="http://schemas.microsoft.com/office/powerpoint/2010/main" val="287548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039" y="2575445"/>
            <a:ext cx="5076056" cy="5246043"/>
          </a:xfrm>
        </p:spPr>
        <p:txBody>
          <a:bodyPr>
            <a:noAutofit/>
          </a:bodyPr>
          <a:lstStyle/>
          <a:p>
            <a:endParaRPr lang="zh-CN" altLang="zh-CN" sz="2400" dirty="0"/>
          </a:p>
          <a:p>
            <a:endParaRPr lang="en-US" altLang="zh-CN" sz="2400" dirty="0" smtClean="0"/>
          </a:p>
          <a:p>
            <a:endParaRPr lang="zh-CN" altLang="zh-C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面馆夫妇的感人之处</a:t>
            </a:r>
            <a:endParaRPr lang="zh-CN" altLang="en-US" sz="36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300961"/>
              </p:ext>
            </p:extLst>
          </p:nvPr>
        </p:nvGraphicFramePr>
        <p:xfrm>
          <a:off x="683568" y="1772816"/>
          <a:ext cx="7272808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  <a:gridCol w="273630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dirty="0" smtClean="0"/>
                        <a:t>热情地接待母子三人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zh-CN" sz="1800" dirty="0" smtClean="0"/>
                    </a:p>
                    <a:p>
                      <a:pPr algn="l"/>
                      <a:r>
                        <a:rPr lang="zh-CN" altLang="zh-CN" sz="2000" dirty="0" smtClean="0"/>
                        <a:t>领母子三人做到靠近暖气的二号桌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dirty="0" smtClean="0"/>
                        <a:t>将已经熄灭的炉火重新点燃起来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dirty="0" smtClean="0"/>
                        <a:t>老板抓了一堆面，继而又加了半堆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228184" y="2092786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</a:rPr>
              <a:t>热情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160" y="29568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</a:rPr>
              <a:t>给</a:t>
            </a:r>
            <a:r>
              <a:rPr lang="zh-CN" altLang="zh-CN" sz="2000" dirty="0">
                <a:solidFill>
                  <a:srgbClr val="FF0000"/>
                </a:solidFill>
              </a:rPr>
              <a:t>人温暖</a:t>
            </a:r>
          </a:p>
        </p:txBody>
      </p:sp>
      <p:sp>
        <p:nvSpPr>
          <p:cNvPr id="7" name="矩形 6"/>
          <p:cNvSpPr/>
          <p:nvPr/>
        </p:nvSpPr>
        <p:spPr>
          <a:xfrm>
            <a:off x="5841236" y="389298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</a:rPr>
              <a:t>温暖</a:t>
            </a:r>
            <a:r>
              <a:rPr lang="zh-CN" altLang="zh-CN" sz="2000" dirty="0">
                <a:solidFill>
                  <a:srgbClr val="FF0000"/>
                </a:solidFill>
              </a:rPr>
              <a:t>和热情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8144" y="490109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</a:rPr>
              <a:t>尊重</a:t>
            </a:r>
            <a:r>
              <a:rPr lang="zh-CN" altLang="zh-CN" sz="2000" dirty="0">
                <a:solidFill>
                  <a:srgbClr val="FF0000"/>
                </a:solidFill>
              </a:rPr>
              <a:t>与帮助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5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8"/>
            <a:ext cx="7488832" cy="525658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 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endParaRPr lang="zh-CN" altLang="zh-CN" sz="2400" dirty="0"/>
          </a:p>
          <a:p>
            <a:pPr>
              <a:lnSpc>
                <a:spcPct val="120000"/>
              </a:lnSpc>
            </a:pPr>
            <a:endParaRPr lang="zh-CN" altLang="zh-CN" sz="2400" dirty="0"/>
          </a:p>
          <a:p>
            <a:pPr>
              <a:lnSpc>
                <a:spcPct val="120000"/>
              </a:lnSpc>
            </a:pPr>
            <a:r>
              <a:rPr lang="en-US" altLang="zh-CN" sz="2400" dirty="0"/>
              <a:t> 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>
              <a:lnSpc>
                <a:spcPct val="120000"/>
              </a:lnSpc>
            </a:pPr>
            <a:endParaRPr lang="zh-CN" altLang="zh-C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面馆夫妇的感人之处</a:t>
            </a:r>
            <a:endParaRPr lang="zh-CN" altLang="en-US" sz="36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829470"/>
              </p:ext>
            </p:extLst>
          </p:nvPr>
        </p:nvGraphicFramePr>
        <p:xfrm>
          <a:off x="611560" y="1332028"/>
          <a:ext cx="8136904" cy="481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/>
                <a:gridCol w="2448272"/>
              </a:tblGrid>
              <a:tr h="909132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r>
                        <a:rPr lang="zh-CN" altLang="zh-CN" sz="2000" dirty="0" smtClean="0"/>
                        <a:t>改价格牌（</a:t>
                      </a:r>
                      <a:r>
                        <a:rPr lang="en-US" altLang="zh-CN" sz="2000" dirty="0" smtClean="0"/>
                        <a:t>200</a:t>
                      </a:r>
                      <a:r>
                        <a:rPr lang="zh-CN" altLang="zh-CN" sz="2000" dirty="0" smtClean="0"/>
                        <a:t>改成</a:t>
                      </a:r>
                      <a:r>
                        <a:rPr lang="en-US" altLang="zh-CN" sz="2000" dirty="0" smtClean="0"/>
                        <a:t>150</a:t>
                      </a:r>
                      <a:r>
                        <a:rPr lang="zh-CN" altLang="zh-CN" sz="2000" dirty="0" smtClean="0"/>
                        <a:t>）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09132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r>
                        <a:rPr lang="zh-CN" altLang="zh-CN" sz="2000" dirty="0" smtClean="0"/>
                        <a:t>若无其事地将桌上那块预约牌藏了起来</a:t>
                      </a:r>
                      <a:endParaRPr lang="en-US" altLang="zh-CN" sz="2000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818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dirty="0" smtClean="0"/>
                        <a:t>每次母子三人走时，老板娘都会对他们说“祝你们过个好年”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671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dirty="0" smtClean="0"/>
                        <a:t>有过很多次感动得掉下眼泪（一条手巾，各执一端，在擦着那不断夺眶而出的泪水；泪流满面的丈夫差点应不出声来）</a:t>
                      </a:r>
                      <a:endParaRPr lang="en-US" altLang="zh-CN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164288" y="3702730"/>
            <a:ext cx="646331" cy="403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</a:rPr>
              <a:t>祝福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6029" y="2564904"/>
            <a:ext cx="646331" cy="403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</a:rPr>
              <a:t>尊重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64288" y="5301208"/>
            <a:ext cx="646331" cy="403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</a:rPr>
              <a:t>同情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21604" y="1513388"/>
            <a:ext cx="646331" cy="403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FF0000"/>
                </a:solidFill>
              </a:rPr>
              <a:t>帮助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8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6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04" y="2935485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/>
              <a:t>面馆夫妇的颁奖词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93891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5936" y="1340768"/>
            <a:ext cx="6408712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第四小组：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分角色扮演第四次吃面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人物             时间       地点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母亲             除夕夜  北海亭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兄弟俩                       面馆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面馆</a:t>
            </a:r>
            <a:r>
              <a:rPr lang="zh-CN" altLang="en-US" dirty="0" smtClean="0"/>
              <a:t>夫妇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鱼店</a:t>
            </a:r>
            <a:r>
              <a:rPr lang="zh-CN" altLang="en-US" dirty="0" smtClean="0"/>
              <a:t>夫妇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蔬菜店老板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10242" name="Picture 2" descr="C:\Users\USER\Desktop\0045XP6Lgy6P7g2jHM2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052736"/>
            <a:ext cx="3816424" cy="49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156176" y="2564904"/>
            <a:ext cx="0" cy="3312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96336" y="2564904"/>
            <a:ext cx="0" cy="3312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139952" y="3068960"/>
            <a:ext cx="4860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139952" y="2564904"/>
            <a:ext cx="4860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995936" y="5949280"/>
            <a:ext cx="4860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06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5362" name="Picture 2" descr="C:\Users\USER\Desktop\730e9a16nc2b6ebb18f8d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6450-111223100632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93" y="0"/>
            <a:ext cx="9179618" cy="747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10616" y="703237"/>
            <a:ext cx="9577064" cy="5822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400" dirty="0" smtClean="0"/>
              <a:t>陌生人</a:t>
            </a:r>
            <a:r>
              <a:rPr lang="en-US" altLang="zh-CN" sz="4400" dirty="0"/>
              <a:t>——</a:t>
            </a:r>
            <a:r>
              <a:rPr lang="zh-CN" altLang="en-US" sz="4400" dirty="0"/>
              <a:t>互助</a:t>
            </a:r>
          </a:p>
          <a:p>
            <a:pPr marL="0" indent="0" algn="ctr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sz="5400" dirty="0" smtClean="0"/>
              <a:t>                         </a:t>
            </a:r>
            <a:r>
              <a:rPr lang="zh-CN" altLang="en-US" sz="7200" dirty="0" smtClean="0">
                <a:solidFill>
                  <a:srgbClr val="FF0000"/>
                </a:solidFill>
              </a:rPr>
              <a:t>爱</a:t>
            </a:r>
            <a:endParaRPr lang="en-US" altLang="zh-CN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42784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拓展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43397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观赏小短片</a:t>
            </a:r>
            <a:endParaRPr lang="en-US" altLang="zh-CN" dirty="0" smtClean="0"/>
          </a:p>
          <a:p>
            <a:pPr marL="514350" indent="-514350">
              <a:buAutoNum type="arabicPeriod"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  </a:t>
            </a:r>
            <a:r>
              <a:rPr lang="zh-CN" altLang="en-US" dirty="0" smtClean="0"/>
              <a:t>分享自己的故事</a:t>
            </a:r>
            <a:endParaRPr lang="en-US" altLang="zh-CN" dirty="0" smtClean="0"/>
          </a:p>
        </p:txBody>
      </p:sp>
      <p:pic>
        <p:nvPicPr>
          <p:cNvPr id="1026" name="Picture 2" descr="C:\Users\USER\Desktop\t0198a9527f6f67741b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349985"/>
            <a:ext cx="2051720" cy="150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64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t01343d3fe8656c31fc_meitu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" y="0"/>
            <a:ext cx="9144000" cy="782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82724" y="404664"/>
            <a:ext cx="677108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勇敢团结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127140" y="557064"/>
            <a:ext cx="677108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/>
              <a:t>顽强不息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46620" y="836712"/>
            <a:ext cx="677108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/>
              <a:t>直面困难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20272" y="480864"/>
            <a:ext cx="677108" cy="2960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/>
              <a:t>积极奋斗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2524" y="557064"/>
            <a:ext cx="677108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/>
              <a:t>慈爱孝顺</a:t>
            </a:r>
          </a:p>
        </p:txBody>
      </p:sp>
    </p:spTree>
    <p:extLst>
      <p:ext uri="{BB962C8B-B14F-4D97-AF65-F5344CB8AC3E}">
        <p14:creationId xmlns:p14="http://schemas.microsoft.com/office/powerpoint/2010/main" val="300831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30560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sz="4800" dirty="0" smtClean="0"/>
              <a:t>作业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课外搜集关于人性美好的相关文学</a:t>
            </a:r>
            <a:r>
              <a:rPr lang="zh-CN" altLang="zh-CN" dirty="0" smtClean="0"/>
              <a:t>作品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听日本民歌《北国之春》、</a:t>
            </a:r>
            <a:r>
              <a:rPr lang="zh-CN" altLang="zh-CN" dirty="0" smtClean="0"/>
              <a:t>《拉网小调》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写一篇</a:t>
            </a:r>
            <a:r>
              <a:rPr lang="en-US" altLang="zh-CN" dirty="0"/>
              <a:t>300</a:t>
            </a:r>
            <a:r>
              <a:rPr lang="zh-CN" altLang="zh-CN" dirty="0"/>
              <a:t>字的读后感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744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4008" y="2060848"/>
            <a:ext cx="4176464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日本人过年必不可少的传统美食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荞麦面。按照传统风俗，除夕之夜，全家人要聚在一起吃荞麦面，寓意缘分长久，幸福常在，健康长寿</a:t>
            </a:r>
            <a:r>
              <a:rPr lang="zh-CN" altLang="en-US" dirty="0"/>
              <a:t>。</a:t>
            </a:r>
          </a:p>
        </p:txBody>
      </p:sp>
      <p:pic>
        <p:nvPicPr>
          <p:cNvPr id="7170" name="Picture 2" descr="C:\Users\USER\Desktop\年夜饭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1628800"/>
            <a:ext cx="406794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02928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日本人的年夜饭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62527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8048" y="1711349"/>
            <a:ext cx="6598568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母亲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兄弟俩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面馆夫妇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顾客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47841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品人物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167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5112568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第一小组：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zh-CN" altLang="en-US" dirty="0" smtClean="0"/>
              <a:t>母亲的感人之处</a:t>
            </a:r>
            <a:endParaRPr lang="en-US" altLang="zh-CN" dirty="0" smtClean="0"/>
          </a:p>
          <a:p>
            <a:pPr marL="514350" indent="-514350">
              <a:buAutoNum type="arabicPeriod"/>
            </a:pPr>
            <a:endParaRPr lang="en-US" altLang="zh-CN" dirty="0" smtClean="0"/>
          </a:p>
          <a:p>
            <a:pPr marL="514350" indent="-514350">
              <a:buAutoNum type="arabicPeriod"/>
            </a:pPr>
            <a:r>
              <a:rPr lang="zh-CN" altLang="en-US" dirty="0"/>
              <a:t>颁奖词</a:t>
            </a:r>
            <a:endParaRPr lang="en-US" altLang="zh-CN" dirty="0"/>
          </a:p>
        </p:txBody>
      </p:sp>
      <p:pic>
        <p:nvPicPr>
          <p:cNvPr id="4" name="Picture 2" descr="C:\Users\USER\Desktop\001o2IHhgy6WaYwF8Sp05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52736"/>
            <a:ext cx="3551358" cy="484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32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5474129"/>
              </p:ext>
            </p:extLst>
          </p:nvPr>
        </p:nvGraphicFramePr>
        <p:xfrm>
          <a:off x="755576" y="1844824"/>
          <a:ext cx="7920880" cy="392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"/>
                <a:gridCol w="2376264"/>
                <a:gridCol w="2520280"/>
                <a:gridCol w="2376264"/>
              </a:tblGrid>
              <a:tr h="4720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第一次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第三次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第四次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87624" y="1628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685" y="32199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母亲的感人之处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583669" y="2492896"/>
            <a:ext cx="198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不合时令的斜格子短大衣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8325" y="37890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9672" y="50131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4234" y="2492896"/>
            <a:ext cx="288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kern="100" dirty="0"/>
              <a:t>母亲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6001" y="3645024"/>
            <a:ext cx="424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哥哥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438" y="4942909"/>
            <a:ext cx="351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弟弟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77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3063" y="441246"/>
            <a:ext cx="7513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第一次吃面的穿着：</a:t>
            </a:r>
            <a:endParaRPr lang="en-US" altLang="zh-CN" sz="3600" dirty="0" smtClean="0"/>
          </a:p>
          <a:p>
            <a:endParaRPr lang="en-US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827584" y="3229233"/>
            <a:ext cx="698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2. </a:t>
            </a:r>
            <a:r>
              <a:rPr lang="zh-CN" altLang="en-US" sz="2400" dirty="0" smtClean="0"/>
              <a:t>不仅</a:t>
            </a:r>
            <a:r>
              <a:rPr lang="zh-CN" altLang="zh-CN" sz="2400" dirty="0" smtClean="0"/>
              <a:t>让</a:t>
            </a:r>
            <a:r>
              <a:rPr lang="zh-CN" altLang="zh-CN" sz="2400" dirty="0"/>
              <a:t>他们穿新衣服</a:t>
            </a:r>
            <a:r>
              <a:rPr lang="zh-CN" altLang="zh-CN" sz="2400" dirty="0" smtClean="0"/>
              <a:t>，</a:t>
            </a:r>
            <a:r>
              <a:rPr lang="zh-CN" altLang="en-US" sz="2400" dirty="0"/>
              <a:t>还</a:t>
            </a:r>
            <a:r>
              <a:rPr lang="zh-CN" altLang="zh-CN" sz="2400" dirty="0" smtClean="0"/>
              <a:t>带</a:t>
            </a:r>
            <a:r>
              <a:rPr lang="zh-CN" altLang="zh-CN" sz="2400" dirty="0"/>
              <a:t>他们去吃一碗</a:t>
            </a:r>
            <a:r>
              <a:rPr lang="zh-CN" altLang="zh-CN" sz="2400" dirty="0" smtClean="0"/>
              <a:t>面</a:t>
            </a:r>
            <a:r>
              <a:rPr lang="en-US" altLang="zh-CN" sz="2400" dirty="0" smtClean="0"/>
              <a:t>——</a:t>
            </a:r>
          </a:p>
          <a:p>
            <a:r>
              <a:rPr lang="zh-CN" altLang="zh-CN" sz="2400" dirty="0" smtClean="0">
                <a:solidFill>
                  <a:srgbClr val="FF0000"/>
                </a:solidFill>
              </a:rPr>
              <a:t>尽管</a:t>
            </a:r>
            <a:r>
              <a:rPr lang="zh-CN" altLang="zh-CN" sz="2400" dirty="0">
                <a:solidFill>
                  <a:srgbClr val="FF0000"/>
                </a:solidFill>
              </a:rPr>
              <a:t>拮据，但还会带着孩子去感受新年的气氛</a:t>
            </a:r>
            <a:r>
              <a:rPr lang="zh-CN" altLang="zh-CN" sz="2400" dirty="0" smtClean="0">
                <a:solidFill>
                  <a:srgbClr val="FF0000"/>
                </a:solidFill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</a:rPr>
              <a:t>体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现</a:t>
            </a:r>
            <a:r>
              <a:rPr lang="zh-CN" altLang="en-US" sz="2400" dirty="0">
                <a:solidFill>
                  <a:srgbClr val="FF0000"/>
                </a:solidFill>
              </a:rPr>
              <a:t>了</a:t>
            </a:r>
            <a:r>
              <a:rPr lang="zh-CN" altLang="zh-CN" sz="2400" dirty="0">
                <a:solidFill>
                  <a:srgbClr val="FF0000"/>
                </a:solidFill>
              </a:rPr>
              <a:t>母亲乐观的情怀</a:t>
            </a:r>
            <a:r>
              <a:rPr lang="zh-CN" altLang="en-US" sz="2400" dirty="0">
                <a:solidFill>
                  <a:srgbClr val="FF0000"/>
                </a:solidFill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</a:rPr>
              <a:t>困难面前顽强不屈的性格。</a:t>
            </a:r>
            <a:r>
              <a:rPr lang="en-US" altLang="zh-CN" sz="2400" dirty="0">
                <a:solidFill>
                  <a:srgbClr val="FF0000"/>
                </a:solidFill>
              </a:rPr>
              <a:t> </a:t>
            </a:r>
            <a:endParaRPr lang="zh-CN" altLang="zh-CN" sz="24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3448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dirty="0"/>
          </a:p>
          <a:p>
            <a:pPr marL="457200" indent="-457200">
              <a:buAutoNum type="arabicPeriod"/>
            </a:pPr>
            <a:r>
              <a:rPr lang="zh-CN" altLang="en-US" sz="2400" dirty="0"/>
              <a:t>母亲宁愿自己穿旧衣服，也要让孩子们穿上新衣</a:t>
            </a:r>
            <a:endParaRPr lang="en-US" altLang="zh-CN" sz="2400" dirty="0"/>
          </a:p>
          <a:p>
            <a:r>
              <a:rPr lang="zh-CN" altLang="en-US" sz="2400" dirty="0"/>
              <a:t>服  </a:t>
            </a:r>
            <a:r>
              <a:rPr lang="en-US" altLang="zh-CN" sz="2400" dirty="0"/>
              <a:t>——  </a:t>
            </a:r>
            <a:r>
              <a:rPr lang="zh-CN" altLang="en-US" sz="2400" dirty="0">
                <a:solidFill>
                  <a:srgbClr val="FF0000"/>
                </a:solidFill>
              </a:rPr>
              <a:t>深沉的，毫不张扬的母爱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5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831230"/>
              </p:ext>
            </p:extLst>
          </p:nvPr>
        </p:nvGraphicFramePr>
        <p:xfrm>
          <a:off x="755576" y="1844824"/>
          <a:ext cx="7920880" cy="392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"/>
                <a:gridCol w="2376264"/>
                <a:gridCol w="2520280"/>
                <a:gridCol w="2376264"/>
              </a:tblGrid>
              <a:tr h="4720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第一次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第三次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第四次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87624" y="1628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685" y="32199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母亲的感人之处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583669" y="2492896"/>
            <a:ext cx="198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不合时令的斜格子短大衣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2492896"/>
            <a:ext cx="17388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不合时令的斜格子短大衣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8325" y="37890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9952" y="378904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中学生制服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9672" y="50131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崭新的运动服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4869160"/>
            <a:ext cx="1954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去年哥哥那件略有些大的旧衣服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4234" y="2492896"/>
            <a:ext cx="288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kern="100" dirty="0"/>
              <a:t>母亲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6001" y="3645024"/>
            <a:ext cx="424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哥哥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438" y="4942909"/>
            <a:ext cx="351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/>
              <a:t>弟弟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435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5699" y="476673"/>
            <a:ext cx="450240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第三次吃面的穿着：</a:t>
            </a:r>
            <a:endParaRPr lang="en-US" altLang="zh-CN" sz="28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800" dirty="0" smtClean="0"/>
          </a:p>
          <a:p>
            <a:endParaRPr lang="en-US" altLang="zh-CN" sz="2400" dirty="0" smtClean="0"/>
          </a:p>
        </p:txBody>
      </p:sp>
      <p:sp>
        <p:nvSpPr>
          <p:cNvPr id="2" name="矩形 1"/>
          <p:cNvSpPr/>
          <p:nvPr/>
        </p:nvSpPr>
        <p:spPr>
          <a:xfrm>
            <a:off x="1259632" y="3645024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母亲可以</a:t>
            </a:r>
            <a:r>
              <a:rPr lang="zh-CN" altLang="en-US" sz="2400" dirty="0"/>
              <a:t>多</a:t>
            </a:r>
            <a:r>
              <a:rPr lang="zh-CN" altLang="zh-CN" sz="2400" dirty="0"/>
              <a:t>年穿着同一件不合时令的衣服，却还是要让孩子读书，从侧面也可以体现了</a:t>
            </a:r>
            <a:r>
              <a:rPr lang="zh-CN" altLang="en-US" sz="2400" dirty="0">
                <a:solidFill>
                  <a:srgbClr val="FF0000"/>
                </a:solidFill>
              </a:rPr>
              <a:t>母亲</a:t>
            </a:r>
            <a:r>
              <a:rPr lang="zh-CN" altLang="zh-CN" sz="2400" dirty="0">
                <a:solidFill>
                  <a:srgbClr val="FF0000"/>
                </a:solidFill>
              </a:rPr>
              <a:t>对教育非常重视</a:t>
            </a:r>
            <a:r>
              <a:rPr lang="zh-CN" altLang="zh-CN" sz="2400" dirty="0"/>
              <a:t>。</a:t>
            </a:r>
            <a:endParaRPr lang="en-US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1259632" y="1988840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母亲多年以来穿着同样的衣服，体现了</a:t>
            </a:r>
            <a:r>
              <a:rPr lang="zh-CN" altLang="en-US" sz="2400" dirty="0">
                <a:solidFill>
                  <a:srgbClr val="FF0000"/>
                </a:solidFill>
              </a:rPr>
              <a:t>他们</a:t>
            </a:r>
            <a:r>
              <a:rPr lang="zh-CN" altLang="zh-CN" sz="2400" dirty="0">
                <a:solidFill>
                  <a:srgbClr val="FF0000"/>
                </a:solidFill>
              </a:rPr>
              <a:t>生活的确是艰难</a:t>
            </a:r>
            <a:r>
              <a:rPr lang="zh-CN" altLang="en-US" sz="2400" dirty="0">
                <a:solidFill>
                  <a:srgbClr val="FF0000"/>
                </a:solidFill>
              </a:rPr>
              <a:t>的</a:t>
            </a:r>
            <a:r>
              <a:rPr lang="zh-CN" altLang="zh-CN" sz="2400" dirty="0">
                <a:solidFill>
                  <a:srgbClr val="FF0000"/>
                </a:solidFill>
              </a:rPr>
              <a:t>，奋斗的过程是非常艰辛的</a:t>
            </a:r>
            <a:r>
              <a:rPr lang="zh-CN" altLang="en-US" sz="2400" dirty="0">
                <a:solidFill>
                  <a:srgbClr val="FF0000"/>
                </a:solidFill>
              </a:rPr>
              <a:t>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11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1010</TotalTime>
  <Words>1008</Words>
  <Application>Microsoft Office PowerPoint</Application>
  <PresentationFormat>全屏显示(4:3)</PresentationFormat>
  <Paragraphs>197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</vt:lpstr>
      <vt:lpstr>PowerPoint 演示文稿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walkinnet</cp:lastModifiedBy>
  <cp:revision>92</cp:revision>
  <dcterms:created xsi:type="dcterms:W3CDTF">2016-11-06T11:12:08Z</dcterms:created>
  <dcterms:modified xsi:type="dcterms:W3CDTF">2016-11-10T11:51:44Z</dcterms:modified>
</cp:coreProperties>
</file>