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2" r:id="rId2"/>
    <p:sldId id="256" r:id="rId3"/>
    <p:sldId id="293" r:id="rId4"/>
    <p:sldId id="263" r:id="rId5"/>
    <p:sldId id="262" r:id="rId6"/>
    <p:sldId id="261" r:id="rId7"/>
    <p:sldId id="269" r:id="rId8"/>
    <p:sldId id="258" r:id="rId9"/>
    <p:sldId id="278" r:id="rId10"/>
    <p:sldId id="279" r:id="rId11"/>
    <p:sldId id="280" r:id="rId12"/>
    <p:sldId id="289" r:id="rId13"/>
    <p:sldId id="291" r:id="rId14"/>
    <p:sldId id="288" r:id="rId15"/>
    <p:sldId id="287" r:id="rId16"/>
    <p:sldId id="286" r:id="rId17"/>
    <p:sldId id="285" r:id="rId18"/>
    <p:sldId id="284" r:id="rId19"/>
    <p:sldId id="283" r:id="rId20"/>
    <p:sldId id="290" r:id="rId2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53" autoAdjust="0"/>
    <p:restoredTop sz="94575" autoAdjust="0"/>
  </p:normalViewPr>
  <p:slideViewPr>
    <p:cSldViewPr>
      <p:cViewPr>
        <p:scale>
          <a:sx n="51" d="100"/>
          <a:sy n="51" d="100"/>
        </p:scale>
        <p:origin x="-102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2016/10/27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310S\Desktop\4528&#20260;&#20210;&#27704;.mp3" TargetMode="Externa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6M58PICJCN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i="1" dirty="0" smtClean="0"/>
              <a:t>想一想</a:t>
            </a:r>
            <a:endParaRPr lang="zh-CN" altLang="en-US" sz="5400" b="1" i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/>
              <a:t>有人说，要是一个人的智力好，那他一定能成才。同学们，你们认为对不对？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6M58PICJCN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85776"/>
            <a:ext cx="9144000" cy="7143776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/>
              <a:t>2</a:t>
            </a:r>
            <a:r>
              <a:rPr lang="zh-CN" altLang="en-US" b="1" dirty="0" smtClean="0"/>
              <a:t>、为何要说 “泯然众人矣”是为方仲永感到惋惜？他之前到底有什么不同于众人？有何过人之处？</a:t>
            </a:r>
            <a:r>
              <a:rPr lang="zh-CN" altLang="en-US" b="1" dirty="0" smtClean="0">
                <a:solidFill>
                  <a:srgbClr val="0070C0"/>
                </a:solidFill>
              </a:rPr>
              <a:t>从哪些地方可以看出他的这种过人本领？（最后一问用原文回答）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明确：方仲永幼年时不同于普通人；比一般人聪      明，是神 童；五岁能诗，且文理皆有可观者。 </a:t>
            </a:r>
            <a:r>
              <a:rPr lang="en-US" altLang="zh-CN" b="1" dirty="0" smtClean="0"/>
              <a:t> </a:t>
            </a:r>
          </a:p>
          <a:p>
            <a:pPr>
              <a:buNone/>
            </a:pPr>
            <a:r>
              <a:rPr lang="en-US" altLang="zh-CN" b="1" dirty="0" smtClean="0"/>
              <a:t>  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“仲永生五年，未尝识书具，忽啼求</a:t>
            </a:r>
            <a:r>
              <a:rPr lang="zh-CN" altLang="en-US" b="1" dirty="0" smtClean="0">
                <a:solidFill>
                  <a:srgbClr val="7030A0"/>
                </a:solidFill>
              </a:rPr>
              <a:t>之</a:t>
            </a:r>
            <a:r>
              <a:rPr lang="zh-CN" altLang="en-US" b="1" dirty="0" smtClean="0">
                <a:solidFill>
                  <a:srgbClr val="FF0000"/>
                </a:solidFill>
              </a:rPr>
              <a:t>。”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“借旁近与</a:t>
            </a:r>
            <a:r>
              <a:rPr lang="zh-CN" altLang="en-US" b="1" dirty="0" smtClean="0">
                <a:solidFill>
                  <a:srgbClr val="00B050"/>
                </a:solidFill>
              </a:rPr>
              <a:t>之</a:t>
            </a:r>
            <a:r>
              <a:rPr lang="zh-CN" altLang="en-US" b="1" dirty="0" smtClean="0">
                <a:solidFill>
                  <a:srgbClr val="FF0000"/>
                </a:solidFill>
              </a:rPr>
              <a:t>，即书诗四句，并自为其名。”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“自是指物作诗立就，其文理皆有可观者。”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 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6" name="图片 5" descr="240462-1409220P241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4929198"/>
            <a:ext cx="3071802" cy="1676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db87e4fgab6220563149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500042"/>
            <a:ext cx="9144000" cy="664368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3600" dirty="0" smtClean="0"/>
              <a:t>未尝：不曾，还没有              生：生长，长到 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>
                <a:solidFill>
                  <a:srgbClr val="7030A0"/>
                </a:solidFill>
              </a:rPr>
              <a:t>之：代词，代书写工具         </a:t>
            </a:r>
            <a:r>
              <a:rPr lang="zh-CN" altLang="en-US" sz="3600" dirty="0" smtClean="0"/>
              <a:t>旁近：邻居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>
                <a:solidFill>
                  <a:srgbClr val="00B050"/>
                </a:solidFill>
              </a:rPr>
              <a:t>之：代词，代方仲永              </a:t>
            </a:r>
            <a:r>
              <a:rPr lang="zh-CN" altLang="en-US" sz="3600" dirty="0" smtClean="0"/>
              <a:t>与：给 </a:t>
            </a:r>
            <a:endParaRPr lang="en-US" altLang="zh-CN" sz="3600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书：名词做动词，写</a:t>
            </a:r>
            <a:r>
              <a:rPr lang="zh-CN" altLang="en-US" sz="3600" dirty="0" smtClean="0"/>
              <a:t>  </a:t>
            </a:r>
            <a:r>
              <a:rPr lang="zh-CN" altLang="en-US" sz="3600" dirty="0" smtClean="0">
                <a:solidFill>
                  <a:schemeClr val="accent6">
                    <a:lumMod val="50000"/>
                  </a:schemeClr>
                </a:solidFill>
              </a:rPr>
              <a:t>（    活用）       </a:t>
            </a:r>
            <a:r>
              <a:rPr lang="zh-CN" altLang="en-US" sz="3600" dirty="0" smtClean="0"/>
              <a:t>为：写    </a:t>
            </a:r>
            <a:endParaRPr lang="en-US" altLang="zh-CN" sz="3600" dirty="0" smtClean="0"/>
          </a:p>
          <a:p>
            <a:pPr algn="r">
              <a:buNone/>
            </a:pPr>
            <a:r>
              <a:rPr lang="zh-CN" altLang="en-US" sz="3600" dirty="0" smtClean="0"/>
              <a:t>自</a:t>
            </a:r>
            <a:r>
              <a:rPr lang="zh-CN" altLang="en-US" sz="3600" dirty="0" smtClean="0">
                <a:solidFill>
                  <a:srgbClr val="FF0000"/>
                </a:solidFill>
              </a:rPr>
              <a:t>是</a:t>
            </a:r>
            <a:r>
              <a:rPr lang="zh-CN" altLang="en-US" sz="3600" dirty="0" smtClean="0"/>
              <a:t>：从</a:t>
            </a:r>
            <a:r>
              <a:rPr lang="zh-CN" altLang="en-US" sz="3600" dirty="0" smtClean="0">
                <a:solidFill>
                  <a:srgbClr val="FF0000"/>
                </a:solidFill>
              </a:rPr>
              <a:t>此</a:t>
            </a:r>
            <a:r>
              <a:rPr lang="zh-CN" altLang="en-US" sz="3600" dirty="0" smtClean="0">
                <a:solidFill>
                  <a:schemeClr val="accent6">
                    <a:lumMod val="75000"/>
                  </a:schemeClr>
                </a:solidFill>
              </a:rPr>
              <a:t>  </a:t>
            </a:r>
            <a:r>
              <a:rPr lang="zh-CN" altLang="en-US" sz="3600" dirty="0" smtClean="0">
                <a:solidFill>
                  <a:srgbClr val="FF0000"/>
                </a:solidFill>
              </a:rPr>
              <a:t>（今为判断动词</a:t>
            </a:r>
            <a:r>
              <a:rPr lang="en-US" altLang="zh-CN" sz="3600" dirty="0" smtClean="0">
                <a:solidFill>
                  <a:srgbClr val="FF0000"/>
                </a:solidFill>
              </a:rPr>
              <a:t>——</a:t>
            </a:r>
            <a:r>
              <a:rPr lang="zh-CN" altLang="en-US" sz="3600" dirty="0" smtClean="0">
                <a:solidFill>
                  <a:srgbClr val="FF0000"/>
                </a:solidFill>
              </a:rPr>
              <a:t>  古今异义）</a:t>
            </a:r>
            <a:endParaRPr lang="en-US" altLang="zh-CN" sz="36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3600" dirty="0" smtClean="0"/>
              <a:t>立就：马上完成                       可观：值得看</a:t>
            </a:r>
            <a:endParaRPr lang="en-US" altLang="zh-CN" sz="3600" dirty="0" smtClean="0"/>
          </a:p>
          <a:p>
            <a:pPr>
              <a:buNone/>
            </a:pPr>
            <a:r>
              <a:rPr lang="zh-CN" altLang="en-US" sz="3600" dirty="0" smtClean="0">
                <a:solidFill>
                  <a:srgbClr val="0070C0"/>
                </a:solidFill>
              </a:rPr>
              <a:t>文理：文采和道理（今为文章内容 词句的条</a:t>
            </a:r>
            <a:endParaRPr lang="en-US" altLang="zh-CN" sz="3600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dirty="0" smtClean="0">
                <a:solidFill>
                  <a:srgbClr val="0070C0"/>
                </a:solidFill>
              </a:rPr>
              <a:t>                理，也说文科理科 </a:t>
            </a:r>
            <a:r>
              <a:rPr lang="en-US" altLang="zh-CN" dirty="0" smtClean="0">
                <a:solidFill>
                  <a:srgbClr val="0070C0"/>
                </a:solidFill>
              </a:rPr>
              <a:t>——</a:t>
            </a:r>
            <a:r>
              <a:rPr lang="zh-CN" altLang="en-US" dirty="0" smtClean="0">
                <a:solidFill>
                  <a:srgbClr val="0070C0"/>
                </a:solidFill>
              </a:rPr>
              <a:t>古今异义）</a:t>
            </a:r>
            <a:r>
              <a:rPr lang="en-US" altLang="zh-CN" dirty="0" smtClean="0">
                <a:solidFill>
                  <a:srgbClr val="0070C0"/>
                </a:solidFill>
              </a:rPr>
              <a:t> </a:t>
            </a:r>
            <a:endParaRPr lang="zh-CN" alt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5M58PICDFC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57227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zh-CN" altLang="en-US" sz="3500" b="1" dirty="0" smtClean="0"/>
              <a:t> </a:t>
            </a:r>
            <a:r>
              <a:rPr lang="zh-CN" altLang="en-US" sz="3800" b="1" dirty="0" smtClean="0">
                <a:solidFill>
                  <a:srgbClr val="FF0000"/>
                </a:solidFill>
              </a:rPr>
              <a:t>“</a:t>
            </a:r>
            <a:r>
              <a:rPr lang="zh-CN" altLang="en-US" sz="4600" b="1" dirty="0" smtClean="0">
                <a:solidFill>
                  <a:srgbClr val="FF0000"/>
                </a:solidFill>
              </a:rPr>
              <a:t>仲永生五年，未尝识书具，忽啼求</a:t>
            </a:r>
            <a:r>
              <a:rPr lang="zh-CN" altLang="en-US" sz="4600" b="1" dirty="0" smtClean="0">
                <a:solidFill>
                  <a:srgbClr val="7030A0"/>
                </a:solidFill>
              </a:rPr>
              <a:t>之</a:t>
            </a:r>
            <a:r>
              <a:rPr lang="zh-CN" altLang="en-US" sz="4600" b="1" dirty="0" smtClean="0">
                <a:solidFill>
                  <a:srgbClr val="FF0000"/>
                </a:solidFill>
              </a:rPr>
              <a:t>。”</a:t>
            </a:r>
            <a:r>
              <a:rPr lang="zh-CN" altLang="en-US" sz="4600" b="1" dirty="0" smtClean="0"/>
              <a:t> </a:t>
            </a:r>
            <a:endParaRPr lang="en-US" altLang="zh-CN" sz="4600" b="1" dirty="0" smtClean="0"/>
          </a:p>
          <a:p>
            <a:pPr>
              <a:buNone/>
            </a:pPr>
            <a:r>
              <a:rPr lang="zh-CN" altLang="en-US" sz="4600" b="1" dirty="0" smtClean="0"/>
              <a:t>  仲永长到五岁，还不曾认识（笔、墨、纸、砚这些）书写工具，（有一天）突然就哭着要这些东西。</a:t>
            </a:r>
            <a:endParaRPr lang="en-US" altLang="zh-CN" sz="4600" b="1" dirty="0" smtClean="0"/>
          </a:p>
          <a:p>
            <a:pPr>
              <a:buNone/>
            </a:pPr>
            <a:endParaRPr lang="en-US" altLang="zh-CN" sz="4600" b="1" dirty="0" smtClean="0"/>
          </a:p>
          <a:p>
            <a:pPr>
              <a:buNone/>
            </a:pPr>
            <a:r>
              <a:rPr lang="en-US" altLang="zh-CN" sz="4600" b="1" dirty="0" smtClean="0"/>
              <a:t> </a:t>
            </a:r>
          </a:p>
          <a:p>
            <a:pPr>
              <a:buNone/>
            </a:pPr>
            <a:r>
              <a:rPr lang="zh-CN" altLang="en-US" sz="4600" b="1" dirty="0" smtClean="0">
                <a:solidFill>
                  <a:srgbClr val="FF0000"/>
                </a:solidFill>
              </a:rPr>
              <a:t>“借旁近与</a:t>
            </a:r>
            <a:r>
              <a:rPr lang="zh-CN" altLang="en-US" sz="4600" b="1" dirty="0" smtClean="0">
                <a:solidFill>
                  <a:srgbClr val="00B050"/>
                </a:solidFill>
              </a:rPr>
              <a:t>之</a:t>
            </a:r>
            <a:r>
              <a:rPr lang="zh-CN" altLang="en-US" sz="4600" b="1" dirty="0" smtClean="0">
                <a:solidFill>
                  <a:srgbClr val="FF0000"/>
                </a:solidFill>
              </a:rPr>
              <a:t>，即书诗四句，并自为其名。”</a:t>
            </a:r>
            <a:endParaRPr lang="en-US" altLang="zh-CN" sz="4600" b="1" dirty="0" smtClean="0"/>
          </a:p>
          <a:p>
            <a:pPr>
              <a:buNone/>
            </a:pPr>
            <a:r>
              <a:rPr lang="en-US" altLang="zh-CN" sz="4600" b="1" dirty="0" smtClean="0"/>
              <a:t>           </a:t>
            </a:r>
            <a:r>
              <a:rPr lang="zh-CN" altLang="en-US" sz="4600" b="1" dirty="0" smtClean="0"/>
              <a:t>从邻居家借来了给他，（他）立即书写了四句诗，并且自己题上了自己的名字。</a:t>
            </a:r>
            <a:endParaRPr lang="en-US" altLang="zh-CN" sz="4600" b="1" dirty="0" smtClean="0"/>
          </a:p>
          <a:p>
            <a:pPr>
              <a:buNone/>
            </a:pPr>
            <a:r>
              <a:rPr lang="en-US" altLang="zh-CN" sz="4600" b="1" dirty="0" smtClean="0"/>
              <a:t>  </a:t>
            </a:r>
          </a:p>
          <a:p>
            <a:pPr>
              <a:buNone/>
            </a:pPr>
            <a:endParaRPr lang="en-US" altLang="zh-CN" sz="4600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zh-CN" altLang="en-US" sz="4600" b="1" dirty="0" smtClean="0">
                <a:solidFill>
                  <a:srgbClr val="FF0000"/>
                </a:solidFill>
              </a:rPr>
              <a:t>“自是指物作诗立就，其文理皆有可观者。”</a:t>
            </a:r>
            <a:endParaRPr lang="en-US" altLang="zh-CN" sz="4600" b="1" dirty="0" smtClean="0"/>
          </a:p>
          <a:p>
            <a:pPr>
              <a:buNone/>
            </a:pPr>
            <a:r>
              <a:rPr lang="en-US" altLang="zh-CN" sz="4600" b="1" dirty="0" smtClean="0"/>
              <a:t>          </a:t>
            </a:r>
            <a:r>
              <a:rPr lang="zh-CN" altLang="en-US" sz="4600" b="1" dirty="0" smtClean="0"/>
              <a:t>从此，（大人）</a:t>
            </a:r>
            <a:r>
              <a:rPr lang="en-US" altLang="zh-CN" sz="4600" b="1" dirty="0" smtClean="0"/>
              <a:t>  </a:t>
            </a:r>
            <a:r>
              <a:rPr lang="zh-CN" altLang="en-US" sz="4600" b="1" dirty="0" smtClean="0"/>
              <a:t>指定物品（让他）作诗，（他）</a:t>
            </a:r>
            <a:endParaRPr lang="en-US" altLang="zh-CN" sz="4600" b="1" dirty="0" smtClean="0"/>
          </a:p>
          <a:p>
            <a:pPr>
              <a:buNone/>
            </a:pPr>
            <a:r>
              <a:rPr lang="zh-CN" altLang="en-US" sz="4600" b="1" dirty="0" smtClean="0"/>
              <a:t>立刻就能写好，其中的文采和道理都有值得看的地方。</a:t>
            </a:r>
            <a:endParaRPr lang="en-US" altLang="zh-CN" sz="4600" b="1" dirty="0" smtClean="0"/>
          </a:p>
          <a:p>
            <a:pPr>
              <a:buNone/>
            </a:pPr>
            <a:endParaRPr lang="en-US" altLang="zh-CN" sz="4600" dirty="0" smtClean="0"/>
          </a:p>
          <a:p>
            <a:pPr>
              <a:buNone/>
            </a:pPr>
            <a:r>
              <a:rPr lang="en-US" altLang="zh-CN" sz="4600" dirty="0" smtClean="0"/>
              <a:t>     </a:t>
            </a:r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5M58PICDFC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0"/>
            <a:ext cx="9358346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57166"/>
            <a:ext cx="9144000" cy="650083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b="1" dirty="0" smtClean="0"/>
              <a:t>3</a:t>
            </a:r>
            <a:r>
              <a:rPr lang="zh-CN" altLang="en-US" b="1" dirty="0" smtClean="0"/>
              <a:t>、当方仲永初次展露才华的时候，其他人的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反映是怎样的？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</a:t>
            </a:r>
            <a:r>
              <a:rPr lang="zh-CN" altLang="en-US" b="1" dirty="0" smtClean="0"/>
              <a:t>明确：父</a:t>
            </a:r>
            <a:r>
              <a:rPr lang="zh-CN" altLang="en-US" b="1" dirty="0" smtClean="0">
                <a:solidFill>
                  <a:srgbClr val="C00000"/>
                </a:solidFill>
              </a:rPr>
              <a:t>异</a:t>
            </a:r>
            <a:r>
              <a:rPr lang="zh-CN" altLang="en-US" b="1" dirty="0" smtClean="0"/>
              <a:t>焉                                   </a:t>
            </a:r>
            <a:r>
              <a:rPr lang="zh-CN" altLang="en-US" b="1" dirty="0" smtClean="0">
                <a:solidFill>
                  <a:srgbClr val="0070C0"/>
                </a:solidFill>
              </a:rPr>
              <a:t>（古今异义）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       </a:t>
            </a:r>
            <a:r>
              <a:rPr lang="zh-CN" altLang="en-US" b="1" dirty="0" smtClean="0"/>
              <a:t>传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一</a:t>
            </a:r>
            <a:r>
              <a:rPr lang="zh-CN" altLang="en-US" b="1" dirty="0" smtClean="0"/>
              <a:t>乡秀才观之                     </a:t>
            </a:r>
            <a:r>
              <a:rPr lang="zh-CN" altLang="en-US" b="1" dirty="0" smtClean="0">
                <a:solidFill>
                  <a:srgbClr val="0070C0"/>
                </a:solidFill>
              </a:rPr>
              <a:t>有的人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                邑人</a:t>
            </a:r>
            <a:r>
              <a:rPr lang="zh-CN" altLang="en-US" b="1" dirty="0" smtClean="0">
                <a:solidFill>
                  <a:schemeClr val="accent4">
                    <a:lumMod val="50000"/>
                  </a:schemeClr>
                </a:solidFill>
              </a:rPr>
              <a:t>奇</a:t>
            </a:r>
            <a:r>
              <a:rPr lang="zh-CN" altLang="en-US" b="1" dirty="0" smtClean="0"/>
              <a:t>之，稍稍</a:t>
            </a:r>
            <a:r>
              <a:rPr lang="zh-CN" altLang="en-US" b="1" dirty="0" smtClean="0">
                <a:solidFill>
                  <a:srgbClr val="FF0000"/>
                </a:solidFill>
              </a:rPr>
              <a:t>宾客</a:t>
            </a:r>
            <a:r>
              <a:rPr lang="zh-CN" altLang="en-US" b="1" dirty="0" smtClean="0"/>
              <a:t>其父，</a:t>
            </a:r>
            <a:r>
              <a:rPr lang="zh-CN" altLang="en-US" b="1" dirty="0" smtClean="0">
                <a:solidFill>
                  <a:srgbClr val="0070C0"/>
                </a:solidFill>
              </a:rPr>
              <a:t>或</a:t>
            </a:r>
            <a:r>
              <a:rPr lang="zh-CN" altLang="en-US" b="1" dirty="0" smtClean="0"/>
              <a:t>以钱币乞之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      </a:t>
            </a:r>
            <a:r>
              <a:rPr lang="zh-CN" altLang="en-US" b="1" dirty="0" smtClean="0"/>
              <a:t>父</a:t>
            </a:r>
            <a:r>
              <a:rPr lang="zh-CN" altLang="en-US" b="1" dirty="0" smtClean="0">
                <a:solidFill>
                  <a:srgbClr val="FF0000"/>
                </a:solidFill>
              </a:rPr>
              <a:t>利其然</a:t>
            </a:r>
            <a:r>
              <a:rPr lang="zh-CN" altLang="en-US" b="1" dirty="0" smtClean="0"/>
              <a:t>也，</a:t>
            </a:r>
            <a:r>
              <a:rPr lang="en-US" altLang="zh-CN" b="1" dirty="0" smtClean="0"/>
              <a:t> </a:t>
            </a:r>
            <a:r>
              <a:rPr lang="zh-CN" altLang="en-US" b="1" dirty="0" smtClean="0"/>
              <a:t>日</a:t>
            </a:r>
            <a:r>
              <a:rPr lang="zh-CN" altLang="en-US" b="1" dirty="0" smtClean="0">
                <a:solidFill>
                  <a:srgbClr val="00B050"/>
                </a:solidFill>
                <a:ea typeface="楷体_GB2312" pitchFamily="1" charset="-122"/>
              </a:rPr>
              <a:t>扳</a:t>
            </a:r>
            <a:r>
              <a:rPr lang="zh-CN" altLang="en-US" b="1" dirty="0" smtClean="0">
                <a:ea typeface="楷体_GB2312" pitchFamily="1" charset="-122"/>
              </a:rPr>
              <a:t>仲永环</a:t>
            </a:r>
            <a:r>
              <a:rPr lang="zh-CN" altLang="en-US" b="1" dirty="0" smtClean="0">
                <a:solidFill>
                  <a:schemeClr val="accent3">
                    <a:lumMod val="50000"/>
                  </a:schemeClr>
                </a:solidFill>
                <a:ea typeface="楷体_GB2312" pitchFamily="1" charset="-122"/>
              </a:rPr>
              <a:t>谒</a:t>
            </a:r>
            <a:r>
              <a:rPr lang="zh-CN" altLang="en-US" b="1" dirty="0" smtClean="0">
                <a:ea typeface="楷体_GB2312" pitchFamily="1" charset="-122"/>
              </a:rPr>
              <a:t>于</a:t>
            </a:r>
            <a:r>
              <a:rPr lang="zh-CN" altLang="en-US" b="1" dirty="0" smtClean="0">
                <a:solidFill>
                  <a:schemeClr val="tx2"/>
                </a:solidFill>
                <a:ea typeface="楷体_GB2312" pitchFamily="1" charset="-122"/>
              </a:rPr>
              <a:t>邑人</a:t>
            </a:r>
            <a:r>
              <a:rPr lang="zh-CN" altLang="en-US" b="1" dirty="0" smtClean="0">
                <a:ea typeface="楷体_GB2312" pitchFamily="1" charset="-122"/>
              </a:rPr>
              <a:t>，不</a:t>
            </a:r>
            <a:r>
              <a:rPr lang="zh-CN" altLang="en-US" b="1" dirty="0" smtClean="0">
                <a:solidFill>
                  <a:srgbClr val="7030A0"/>
                </a:solidFill>
                <a:ea typeface="楷体_GB2312" pitchFamily="1" charset="-122"/>
              </a:rPr>
              <a:t>使</a:t>
            </a:r>
            <a:r>
              <a:rPr lang="zh-CN" altLang="en-US" b="1" dirty="0" smtClean="0">
                <a:ea typeface="楷体_GB2312" pitchFamily="1" charset="-122"/>
              </a:rPr>
              <a:t>学</a:t>
            </a:r>
            <a:endParaRPr lang="en-US" altLang="zh-CN" b="1" dirty="0" smtClean="0">
              <a:ea typeface="楷体_GB2312" pitchFamily="1" charset="-122"/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chemeClr val="tx2"/>
                </a:solidFill>
              </a:rPr>
              <a:t>        </a:t>
            </a:r>
            <a:r>
              <a:rPr lang="zh-CN" altLang="en-US" b="1" dirty="0" smtClean="0">
                <a:solidFill>
                  <a:schemeClr val="tx2"/>
                </a:solidFill>
              </a:rPr>
              <a:t>奇：以</a:t>
            </a:r>
            <a:r>
              <a:rPr lang="en-US" altLang="zh-CN" b="1" dirty="0" smtClean="0">
                <a:solidFill>
                  <a:schemeClr val="tx2"/>
                </a:solidFill>
              </a:rPr>
              <a:t>  ……  </a:t>
            </a:r>
            <a:r>
              <a:rPr lang="zh-CN" altLang="en-US" b="1" dirty="0" smtClean="0">
                <a:solidFill>
                  <a:schemeClr val="tx2"/>
                </a:solidFill>
              </a:rPr>
              <a:t>为奇</a:t>
            </a:r>
            <a:r>
              <a:rPr lang="en-US" altLang="zh-CN" b="1" dirty="0" smtClean="0">
                <a:solidFill>
                  <a:schemeClr val="tx2"/>
                </a:solidFill>
              </a:rPr>
              <a:t>                          </a:t>
            </a:r>
            <a:r>
              <a:rPr lang="zh-CN" altLang="en-US" b="1" dirty="0" smtClean="0">
                <a:solidFill>
                  <a:schemeClr val="tx2"/>
                </a:solidFill>
              </a:rPr>
              <a:t>同</a:t>
            </a:r>
            <a:r>
              <a:rPr lang="zh-CN" altLang="en-US" b="1" dirty="0" smtClean="0">
                <a:solidFill>
                  <a:schemeClr val="tx2"/>
                </a:solidFill>
              </a:rPr>
              <a:t>县的人    </a:t>
            </a:r>
            <a:r>
              <a:rPr lang="zh-CN" altLang="en-US" b="1" dirty="0" smtClean="0">
                <a:solidFill>
                  <a:srgbClr val="7030A0"/>
                </a:solidFill>
              </a:rPr>
              <a:t>让</a:t>
            </a:r>
            <a:endParaRPr lang="en-US" altLang="zh-CN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</a:t>
            </a:r>
            <a:r>
              <a:rPr lang="zh-CN" altLang="en-US" b="1" dirty="0" smtClean="0"/>
              <a:t>异：对</a:t>
            </a:r>
            <a:r>
              <a:rPr lang="en-US" altLang="zh-CN" b="1" dirty="0" smtClean="0"/>
              <a:t>……</a:t>
            </a:r>
            <a:r>
              <a:rPr lang="zh-CN" altLang="en-US" b="1" dirty="0" smtClean="0"/>
              <a:t>感到惊异    （活用）     一：全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</a:t>
            </a:r>
            <a:r>
              <a:rPr lang="zh-CN" altLang="en-US" b="1" dirty="0" smtClean="0"/>
              <a:t>宾客：把</a:t>
            </a:r>
            <a:r>
              <a:rPr lang="en-US" altLang="zh-CN" b="1" dirty="0" smtClean="0"/>
              <a:t>……</a:t>
            </a:r>
            <a:r>
              <a:rPr lang="zh-CN" altLang="en-US" b="1" dirty="0" smtClean="0"/>
              <a:t>当做宾客对待      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ea typeface="楷体_GB2312" pitchFamily="1" charset="-122"/>
              </a:rPr>
              <a:t>扳：通“攀”，牵拉</a:t>
            </a:r>
            <a:endParaRPr lang="en-US" altLang="zh-CN" b="1" dirty="0" smtClean="0">
              <a:solidFill>
                <a:schemeClr val="bg2">
                  <a:lumMod val="10000"/>
                </a:schemeClr>
              </a:solidFill>
              <a:ea typeface="楷体_GB2312" pitchFamily="1" charset="-122"/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ea typeface="楷体_GB2312" pitchFamily="1" charset="-122"/>
              </a:rPr>
              <a:t>      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ea typeface="楷体_GB2312" pitchFamily="1" charset="-122"/>
              </a:rPr>
              <a:t>利其然：认为那样有利            </a:t>
            </a:r>
            <a:endParaRPr lang="en-US" altLang="zh-CN" b="1" dirty="0" smtClean="0">
              <a:solidFill>
                <a:schemeClr val="bg2">
                  <a:lumMod val="10000"/>
                </a:schemeClr>
              </a:solidFill>
              <a:ea typeface="楷体_GB2312" pitchFamily="1" charset="-122"/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chemeClr val="bg2">
                    <a:lumMod val="10000"/>
                  </a:schemeClr>
                </a:solidFill>
                <a:ea typeface="楷体_GB2312" pitchFamily="1" charset="-122"/>
              </a:rPr>
              <a:t>      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ea typeface="楷体_GB2312" pitchFamily="1" charset="-122"/>
              </a:rPr>
              <a:t> 谒：拜谒      </a:t>
            </a:r>
            <a:r>
              <a:rPr lang="zh-CN" altLang="en-US" b="1" dirty="0" smtClean="0">
                <a:solidFill>
                  <a:srgbClr val="0070C0"/>
                </a:solidFill>
                <a:ea typeface="楷体_GB2312" pitchFamily="1" charset="-122"/>
              </a:rPr>
              <a:t>稍稍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ea typeface="楷体_GB2312" pitchFamily="1" charset="-122"/>
              </a:rPr>
              <a:t>：纷纷 ，</a:t>
            </a:r>
            <a:r>
              <a:rPr lang="zh-CN" altLang="en-US" b="1" dirty="0" smtClean="0">
                <a:solidFill>
                  <a:srgbClr val="0070C0"/>
                </a:solidFill>
                <a:ea typeface="楷体_GB2312" pitchFamily="1" charset="-122"/>
              </a:rPr>
              <a:t>古今异义</a:t>
            </a:r>
            <a:r>
              <a:rPr lang="zh-CN" altLang="en-US" b="1" dirty="0" smtClean="0">
                <a:solidFill>
                  <a:schemeClr val="bg2">
                    <a:lumMod val="10000"/>
                  </a:schemeClr>
                </a:solidFill>
                <a:ea typeface="楷体_GB2312" pitchFamily="1" charset="-122"/>
              </a:rPr>
              <a:t> </a:t>
            </a:r>
            <a:endParaRPr lang="zh-CN" altLang="en-US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4" name="图片 3" descr="Redocn_20120601111926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86644" y="5500702"/>
            <a:ext cx="1857356" cy="1357298"/>
          </a:xfrm>
          <a:prstGeom prst="rect">
            <a:avLst/>
          </a:prstGeom>
        </p:spPr>
      </p:pic>
      <p:sp>
        <p:nvSpPr>
          <p:cNvPr id="8" name="左大括号 7"/>
          <p:cNvSpPr/>
          <p:nvPr/>
        </p:nvSpPr>
        <p:spPr>
          <a:xfrm>
            <a:off x="0" y="3929066"/>
            <a:ext cx="642942" cy="207170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箭头连接符 9"/>
          <p:cNvCxnSpPr/>
          <p:nvPr/>
        </p:nvCxnSpPr>
        <p:spPr>
          <a:xfrm rot="10800000" flipV="1">
            <a:off x="4786314" y="4786322"/>
            <a:ext cx="285752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rot="10800000">
            <a:off x="4286248" y="4643446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rot="5400000">
            <a:off x="4786314" y="4929198"/>
            <a:ext cx="1000132" cy="71438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rot="10800000">
            <a:off x="3857620" y="4071942"/>
            <a:ext cx="1085864" cy="51436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201412116040650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642918"/>
            <a:ext cx="9144000" cy="5929354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b="1" dirty="0" smtClean="0"/>
              <a:t>4</a:t>
            </a:r>
            <a:r>
              <a:rPr lang="zh-CN" altLang="en-US" b="1" dirty="0" smtClean="0"/>
              <a:t>、方仲永既是一个神童，那前途本该是不可限量的，可最终却“泯然众人”，他到底经过了那些变化？即他从神童沦为众人共经历了几个阶段？每个阶段各有什么特点？（提示：找年龄段）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明确：</a:t>
            </a:r>
            <a:r>
              <a:rPr lang="zh-CN" altLang="en-US" b="1" dirty="0" smtClean="0">
                <a:solidFill>
                  <a:srgbClr val="0070C0"/>
                </a:solidFill>
              </a:rPr>
              <a:t>三个阶段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0070C0"/>
                </a:solidFill>
              </a:rPr>
              <a:t>     </a:t>
            </a:r>
            <a:r>
              <a:rPr lang="zh-CN" altLang="en-US" b="1" dirty="0" smtClean="0">
                <a:solidFill>
                  <a:srgbClr val="0070C0"/>
                </a:solidFill>
              </a:rPr>
              <a:t>幼年时（五岁时）：天资聪明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   </a:t>
            </a:r>
            <a:r>
              <a:rPr lang="zh-CN" altLang="en-US" b="1" dirty="0" smtClean="0"/>
              <a:t>（即书诗四句；指物作诗；</a:t>
            </a:r>
            <a:r>
              <a:rPr lang="zh-CN" altLang="en-US" b="1" dirty="0" smtClean="0"/>
              <a:t>文理</a:t>
            </a:r>
            <a:r>
              <a:rPr lang="zh-CN" altLang="en-US" b="1" dirty="0" smtClean="0"/>
              <a:t>皆有可</a:t>
            </a:r>
            <a:r>
              <a:rPr lang="zh-CN" altLang="en-US" b="1" dirty="0" smtClean="0"/>
              <a:t>观</a:t>
            </a:r>
            <a:r>
              <a:rPr lang="zh-CN" altLang="en-US" b="1" dirty="0" smtClean="0"/>
              <a:t>者）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</a:t>
            </a:r>
            <a:r>
              <a:rPr lang="zh-CN" altLang="en-US" b="1" dirty="0" smtClean="0">
                <a:solidFill>
                  <a:srgbClr val="0070C0"/>
                </a:solidFill>
              </a:rPr>
              <a:t>青年时（十二三岁）：才思衰退              </a:t>
            </a:r>
            <a:r>
              <a:rPr lang="zh-CN" altLang="en-US" b="1" dirty="0" smtClean="0">
                <a:solidFill>
                  <a:srgbClr val="0070C0"/>
                </a:solidFill>
              </a:rPr>
              <a:t>      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（名声）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                            </a:t>
            </a:r>
            <a:r>
              <a:rPr lang="zh-CN" altLang="en-US" b="1" dirty="0" smtClean="0"/>
              <a:t>省略</a:t>
            </a:r>
            <a:r>
              <a:rPr lang="en-US" altLang="zh-CN" b="1" dirty="0" smtClean="0"/>
              <a:t> </a:t>
            </a:r>
            <a:r>
              <a:rPr lang="zh-CN" altLang="en-US" b="1" dirty="0" smtClean="0"/>
              <a:t>句</a:t>
            </a:r>
            <a:r>
              <a:rPr lang="en-US" altLang="zh-CN" b="1" dirty="0" smtClean="0"/>
              <a:t>   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 </a:t>
            </a:r>
            <a:r>
              <a:rPr lang="zh-CN" altLang="en-US" b="1" dirty="0" smtClean="0"/>
              <a:t>令作诗，不能</a:t>
            </a:r>
            <a:r>
              <a:rPr lang="zh-CN" altLang="en-US" b="1" dirty="0" smtClean="0">
                <a:solidFill>
                  <a:srgbClr val="7030A0"/>
                </a:solidFill>
              </a:rPr>
              <a:t>称</a:t>
            </a:r>
            <a:r>
              <a:rPr lang="zh-CN" altLang="en-US" b="1" dirty="0" smtClean="0"/>
              <a:t>前时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之</a:t>
            </a:r>
            <a:r>
              <a:rPr lang="zh-CN" altLang="en-US" b="1" dirty="0" smtClean="0">
                <a:solidFill>
                  <a:srgbClr val="FF0000"/>
                </a:solidFill>
              </a:rPr>
              <a:t>闻</a:t>
            </a:r>
            <a:r>
              <a:rPr lang="zh-CN" altLang="en-US" b="1" dirty="0" smtClean="0"/>
              <a:t>）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0070C0"/>
                </a:solidFill>
              </a:rPr>
              <a:t>     成年时（二十岁时）：才华散</a:t>
            </a:r>
            <a:r>
              <a:rPr lang="zh-CN" altLang="en-US" b="1" dirty="0" smtClean="0">
                <a:solidFill>
                  <a:srgbClr val="0070C0"/>
                </a:solidFill>
              </a:rPr>
              <a:t>尽             </a:t>
            </a:r>
            <a:r>
              <a:rPr lang="zh-CN" altLang="en-US" b="1" dirty="0" smtClean="0">
                <a:solidFill>
                  <a:srgbClr val="7030A0"/>
                </a:solidFill>
              </a:rPr>
              <a:t>（</a:t>
            </a:r>
            <a:r>
              <a:rPr lang="zh-CN" altLang="en-US" b="1" dirty="0" smtClean="0">
                <a:solidFill>
                  <a:srgbClr val="7030A0"/>
                </a:solidFill>
              </a:rPr>
              <a:t>相称   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助词，的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                               </a:t>
            </a:r>
            <a:r>
              <a:rPr lang="zh-CN" altLang="en-US" b="1" dirty="0" smtClean="0"/>
              <a:t>（泯然众人矣）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    让他作诗，（他写出来的诗已经）不能与从前的名声相称。</a:t>
            </a:r>
            <a:endParaRPr lang="zh-CN" altLang="en-US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上弧形箭头 4"/>
          <p:cNvSpPr/>
          <p:nvPr/>
        </p:nvSpPr>
        <p:spPr>
          <a:xfrm rot="4664883">
            <a:off x="7772000" y="4390843"/>
            <a:ext cx="1458150" cy="999172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5db87e4fgab6220563149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/>
              <a:t>5</a:t>
            </a:r>
            <a:r>
              <a:rPr lang="zh-CN" altLang="en-US" b="1" dirty="0" smtClean="0"/>
              <a:t>、仲永从神童沦为众人是由什么造成的？（原文回答）</a:t>
            </a:r>
            <a:r>
              <a:rPr lang="zh-CN" altLang="en-US" b="1" dirty="0" smtClean="0">
                <a:solidFill>
                  <a:srgbClr val="0070C0"/>
                </a:solidFill>
              </a:rPr>
              <a:t>（</a:t>
            </a:r>
            <a:r>
              <a:rPr lang="zh-CN" altLang="en-US" b="1" dirty="0" smtClean="0"/>
              <a:t> </a:t>
            </a:r>
            <a:r>
              <a:rPr lang="zh-CN" altLang="en-US" b="1" dirty="0" smtClean="0">
                <a:solidFill>
                  <a:srgbClr val="0070C0"/>
                </a:solidFill>
              </a:rPr>
              <a:t>百姓）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b="1" dirty="0" smtClean="0"/>
              <a:t>明确：金溪</a:t>
            </a:r>
            <a:r>
              <a:rPr lang="zh-CN" altLang="en-US" b="1" dirty="0" smtClean="0">
                <a:solidFill>
                  <a:srgbClr val="FF0000"/>
                </a:solidFill>
              </a:rPr>
              <a:t>民</a:t>
            </a:r>
            <a:r>
              <a:rPr lang="zh-CN" altLang="en-US" b="1" dirty="0" smtClean="0"/>
              <a:t>方仲永，世</a:t>
            </a:r>
            <a:r>
              <a:rPr lang="zh-CN" altLang="en-US" b="1" dirty="0" smtClean="0">
                <a:solidFill>
                  <a:srgbClr val="FF0000"/>
                </a:solidFill>
              </a:rPr>
              <a:t>隶</a:t>
            </a:r>
            <a:r>
              <a:rPr lang="zh-CN" altLang="en-US" b="1" dirty="0" smtClean="0"/>
              <a:t>耕。（想想，这句可省吗？）                      </a:t>
            </a:r>
            <a:r>
              <a:rPr lang="zh-CN" altLang="en-US" b="1" dirty="0" smtClean="0">
                <a:solidFill>
                  <a:srgbClr val="0070C0"/>
                </a:solidFill>
              </a:rPr>
              <a:t>（</a:t>
            </a:r>
            <a:r>
              <a:rPr lang="zh-CN" altLang="en-US" b="1" dirty="0" smtClean="0"/>
              <a:t>  </a:t>
            </a:r>
            <a:r>
              <a:rPr lang="zh-CN" altLang="en-US" b="1" dirty="0" smtClean="0">
                <a:solidFill>
                  <a:srgbClr val="0070C0"/>
                </a:solidFill>
              </a:rPr>
              <a:t>隶属）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0070C0"/>
                </a:solidFill>
              </a:rPr>
              <a:t>                                                           </a:t>
            </a:r>
            <a:r>
              <a:rPr lang="en-US" altLang="zh-CN" b="1" dirty="0" smtClean="0">
                <a:solidFill>
                  <a:srgbClr val="00B050"/>
                </a:solidFill>
              </a:rPr>
              <a:t>——</a:t>
            </a:r>
            <a:r>
              <a:rPr lang="zh-CN" altLang="en-US" b="1" dirty="0" smtClean="0">
                <a:solidFill>
                  <a:srgbClr val="00B050"/>
                </a:solidFill>
              </a:rPr>
              <a:t>家庭背景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00B050"/>
                </a:solidFill>
              </a:rPr>
              <a:t>             </a:t>
            </a:r>
            <a:r>
              <a:rPr lang="zh-CN" altLang="en-US" b="1" dirty="0" smtClean="0"/>
              <a:t>邑人</a:t>
            </a:r>
            <a:r>
              <a:rPr lang="zh-CN" altLang="en-US" b="1" dirty="0" smtClean="0">
                <a:solidFill>
                  <a:srgbClr val="FF0000"/>
                </a:solidFill>
              </a:rPr>
              <a:t>奇</a:t>
            </a:r>
            <a:r>
              <a:rPr lang="zh-CN" altLang="en-US" b="1" dirty="0" smtClean="0"/>
              <a:t>之，稍稍</a:t>
            </a:r>
            <a:r>
              <a:rPr lang="zh-CN" altLang="en-US" b="1" dirty="0" smtClean="0">
                <a:solidFill>
                  <a:srgbClr val="FF0000"/>
                </a:solidFill>
              </a:rPr>
              <a:t>宾客</a:t>
            </a:r>
            <a:r>
              <a:rPr lang="zh-CN" altLang="en-US" b="1" dirty="0" smtClean="0"/>
              <a:t>其父，</a:t>
            </a:r>
            <a:r>
              <a:rPr lang="zh-CN" altLang="en-US" b="1" dirty="0" smtClean="0">
                <a:solidFill>
                  <a:srgbClr val="FF0000"/>
                </a:solidFill>
              </a:rPr>
              <a:t>或</a:t>
            </a:r>
            <a:r>
              <a:rPr lang="zh-CN" altLang="en-US" b="1" dirty="0" smtClean="0"/>
              <a:t>以钱币乞之。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                                                     </a:t>
            </a:r>
            <a:r>
              <a:rPr lang="en-US" altLang="zh-CN" b="1" dirty="0" smtClean="0">
                <a:solidFill>
                  <a:srgbClr val="00B050"/>
                </a:solidFill>
              </a:rPr>
              <a:t>——</a:t>
            </a:r>
            <a:r>
              <a:rPr lang="zh-CN" altLang="en-US" b="1" dirty="0" smtClean="0">
                <a:solidFill>
                  <a:srgbClr val="00B050"/>
                </a:solidFill>
              </a:rPr>
              <a:t>社会因素</a:t>
            </a:r>
            <a:r>
              <a:rPr lang="en-US" altLang="zh-CN" b="1" dirty="0" smtClean="0">
                <a:solidFill>
                  <a:srgbClr val="00B050"/>
                </a:solidFill>
              </a:rPr>
              <a:t> </a:t>
            </a:r>
          </a:p>
          <a:p>
            <a:pPr>
              <a:buNone/>
            </a:pPr>
            <a:r>
              <a:rPr lang="en-US" altLang="zh-CN" b="1" dirty="0" smtClean="0"/>
              <a:t>            </a:t>
            </a:r>
            <a:r>
              <a:rPr lang="zh-CN" altLang="en-US" b="1" dirty="0" smtClean="0"/>
              <a:t>父</a:t>
            </a:r>
            <a:r>
              <a:rPr lang="zh-CN" altLang="en-US" b="1" dirty="0" smtClean="0">
                <a:solidFill>
                  <a:srgbClr val="FF0000"/>
                </a:solidFill>
              </a:rPr>
              <a:t>利其然</a:t>
            </a:r>
            <a:r>
              <a:rPr lang="zh-CN" altLang="en-US" b="1" dirty="0" smtClean="0"/>
              <a:t>也，日</a:t>
            </a:r>
            <a:r>
              <a:rPr lang="zh-CN" altLang="en-US" b="1" dirty="0" smtClean="0">
                <a:solidFill>
                  <a:srgbClr val="FF0000"/>
                </a:solidFill>
                <a:ea typeface="楷体_GB2312" pitchFamily="1" charset="-122"/>
              </a:rPr>
              <a:t>扳</a:t>
            </a:r>
            <a:r>
              <a:rPr lang="zh-CN" altLang="en-US" b="1" dirty="0" smtClean="0"/>
              <a:t>仲永</a:t>
            </a:r>
            <a:r>
              <a:rPr lang="zh-CN" altLang="en-US" b="1" dirty="0" smtClean="0">
                <a:solidFill>
                  <a:srgbClr val="FF0000"/>
                </a:solidFill>
              </a:rPr>
              <a:t>环谒</a:t>
            </a:r>
            <a:r>
              <a:rPr lang="zh-CN" altLang="en-US" b="1" dirty="0" smtClean="0"/>
              <a:t>于</a:t>
            </a:r>
            <a:r>
              <a:rPr lang="zh-CN" altLang="en-US" b="1" dirty="0" smtClean="0">
                <a:solidFill>
                  <a:srgbClr val="FF0000"/>
                </a:solidFill>
              </a:rPr>
              <a:t>邑人</a:t>
            </a:r>
            <a:r>
              <a:rPr lang="zh-CN" altLang="en-US" b="1" dirty="0" smtClean="0"/>
              <a:t>，不</a:t>
            </a:r>
            <a:r>
              <a:rPr lang="zh-CN" altLang="en-US" b="1" dirty="0" smtClean="0">
                <a:solidFill>
                  <a:srgbClr val="FF0000"/>
                </a:solidFill>
              </a:rPr>
              <a:t>使</a:t>
            </a:r>
            <a:r>
              <a:rPr lang="zh-CN" altLang="en-US" b="1" dirty="0" smtClean="0"/>
              <a:t>学。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                                                     </a:t>
            </a:r>
            <a:r>
              <a:rPr lang="en-US" altLang="zh-CN" b="1" dirty="0" smtClean="0">
                <a:solidFill>
                  <a:srgbClr val="00B050"/>
                </a:solidFill>
              </a:rPr>
              <a:t>——</a:t>
            </a:r>
            <a:r>
              <a:rPr lang="zh-CN" altLang="en-US" b="1" dirty="0" smtClean="0">
                <a:solidFill>
                  <a:srgbClr val="00B050"/>
                </a:solidFill>
              </a:rPr>
              <a:t>根本原因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chemeClr val="accent4">
                    <a:lumMod val="75000"/>
                  </a:schemeClr>
                </a:solidFill>
              </a:rPr>
              <a:t>      仲永的父亲贪图小利，目光短浅，愚昧无知</a:t>
            </a:r>
            <a:endParaRPr lang="en-US" altLang="zh-CN" b="1" dirty="0" smtClean="0">
              <a:solidFill>
                <a:schemeClr val="accent4">
                  <a:lumMod val="75000"/>
                </a:schemeClr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chemeClr val="accent4">
                    <a:lumMod val="75000"/>
                  </a:schemeClr>
                </a:solidFill>
              </a:rPr>
              <a:t>                           </a:t>
            </a:r>
            <a:r>
              <a:rPr lang="zh-CN" altLang="en-US" b="1" dirty="0" smtClean="0">
                <a:solidFill>
                  <a:schemeClr val="accent4">
                    <a:lumMod val="75000"/>
                  </a:schemeClr>
                </a:solidFill>
              </a:rPr>
              <a:t>“不使学”</a:t>
            </a:r>
            <a:endParaRPr lang="zh-CN" alt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db87e4fgab6220563149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572272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/>
              <a:t>6</a:t>
            </a:r>
            <a:r>
              <a:rPr lang="zh-CN" altLang="en-US" b="1" dirty="0" smtClean="0"/>
              <a:t>、认真阅读课文，说说作者是如何得知方仲永的情况的？（用原文回答）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明确：第一次：余闻</a:t>
            </a:r>
            <a:r>
              <a:rPr lang="zh-CN" altLang="en-US" b="1" dirty="0" smtClean="0">
                <a:solidFill>
                  <a:srgbClr val="FF0000"/>
                </a:solidFill>
              </a:rPr>
              <a:t>之</a:t>
            </a:r>
            <a:r>
              <a:rPr lang="zh-CN" altLang="en-US" b="1" dirty="0" smtClean="0"/>
              <a:t>也久 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闻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    </a:t>
            </a:r>
            <a:r>
              <a:rPr lang="zh-CN" altLang="en-US" b="1" dirty="0" smtClean="0">
                <a:solidFill>
                  <a:srgbClr val="00B050"/>
                </a:solidFill>
              </a:rPr>
              <a:t>（代词，代仲永能诗，被赞神童一事及其父日</a:t>
            </a:r>
            <a:r>
              <a:rPr lang="zh-CN" altLang="en-US" b="1" dirty="0" smtClean="0">
                <a:solidFill>
                  <a:srgbClr val="00B050"/>
                </a:solidFill>
                <a:ea typeface="楷体_GB2312" pitchFamily="1" charset="-122"/>
              </a:rPr>
              <a:t>扳仲永环谒于邑人一事）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    </a:t>
            </a:r>
            <a:r>
              <a:rPr lang="zh-CN" altLang="en-US" b="1" dirty="0" smtClean="0"/>
              <a:t>第二次：明道中，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从</a:t>
            </a:r>
            <a:r>
              <a:rPr lang="zh-CN" altLang="en-US" b="1" dirty="0" smtClean="0">
                <a:solidFill>
                  <a:srgbClr val="0070C0"/>
                </a:solidFill>
              </a:rPr>
              <a:t>先人</a:t>
            </a:r>
            <a:r>
              <a:rPr lang="zh-CN" altLang="en-US" b="1" dirty="0" smtClean="0"/>
              <a:t>还家，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于</a:t>
            </a:r>
            <a:r>
              <a:rPr lang="zh-CN" altLang="en-US" b="1" dirty="0" smtClean="0"/>
              <a:t>舅家见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                   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之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见      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跟随</a:t>
            </a:r>
            <a:r>
              <a:rPr lang="zh-CN" altLang="en-US" b="1" dirty="0" smtClean="0"/>
              <a:t>             </a:t>
            </a:r>
            <a:r>
              <a:rPr lang="zh-CN" altLang="en-US" b="1" dirty="0" smtClean="0">
                <a:solidFill>
                  <a:schemeClr val="accent6">
                    <a:lumMod val="50000"/>
                  </a:schemeClr>
                </a:solidFill>
              </a:rPr>
              <a:t>在</a:t>
            </a:r>
            <a:endParaRPr lang="en-US" altLang="zh-CN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</a:t>
            </a:r>
            <a:r>
              <a:rPr lang="zh-CN" altLang="en-US" b="1" dirty="0" smtClean="0">
                <a:solidFill>
                  <a:srgbClr val="00B050"/>
                </a:solidFill>
              </a:rPr>
              <a:t>（之：代词，仲永    先人：对去世的人的尊称）</a:t>
            </a:r>
            <a:r>
              <a:rPr lang="en-US" altLang="zh-CN" b="1" dirty="0" smtClean="0">
                <a:solidFill>
                  <a:srgbClr val="00B050"/>
                </a:solidFill>
              </a:rPr>
              <a:t>     </a:t>
            </a:r>
          </a:p>
          <a:p>
            <a:pPr>
              <a:buNone/>
            </a:pPr>
            <a:r>
              <a:rPr lang="en-US" altLang="zh-CN" b="1" dirty="0" smtClean="0"/>
              <a:t>               </a:t>
            </a:r>
            <a:r>
              <a:rPr lang="zh-CN" altLang="en-US" b="1" dirty="0" smtClean="0"/>
              <a:t>第三次：又七年，还自扬州，复到舅家，</a:t>
            </a:r>
          </a:p>
          <a:p>
            <a:pPr>
              <a:buNone/>
            </a:pPr>
            <a:r>
              <a:rPr lang="zh-CN" altLang="en-US" b="1" dirty="0" smtClean="0"/>
              <a:t>                                 问焉</a:t>
            </a:r>
            <a:r>
              <a:rPr lang="en-US" altLang="zh-CN" b="1" dirty="0" smtClean="0"/>
              <a:t>——</a:t>
            </a:r>
            <a:r>
              <a:rPr lang="zh-CN" altLang="en-US" b="1" dirty="0" smtClean="0"/>
              <a:t>闻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   </a:t>
            </a:r>
            <a:r>
              <a:rPr lang="zh-CN" altLang="en-US" b="1" dirty="0" smtClean="0">
                <a:solidFill>
                  <a:srgbClr val="00B050"/>
                </a:solidFill>
              </a:rPr>
              <a:t>（还自扬州</a:t>
            </a:r>
            <a:r>
              <a:rPr lang="en-US" altLang="zh-CN" b="1" dirty="0" smtClean="0">
                <a:solidFill>
                  <a:srgbClr val="00B050"/>
                </a:solidFill>
              </a:rPr>
              <a:t>—</a:t>
            </a:r>
            <a:r>
              <a:rPr lang="zh-CN" altLang="en-US" b="1" dirty="0" smtClean="0">
                <a:solidFill>
                  <a:srgbClr val="00B050"/>
                </a:solidFill>
              </a:rPr>
              <a:t>自扬州还       倒装句）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db87e4fgab6220563149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572272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solidFill>
                  <a:srgbClr val="0070C0"/>
                </a:solidFill>
              </a:rPr>
              <a:t>余闻之也久：</a:t>
            </a:r>
            <a:endParaRPr lang="en-US" altLang="zh-CN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</a:t>
            </a:r>
            <a:r>
              <a:rPr lang="zh-CN" altLang="en-US" b="1" dirty="0" smtClean="0"/>
              <a:t>我听说这件事（已经）很久了。</a:t>
            </a:r>
            <a:endParaRPr lang="en-US" altLang="zh-CN" b="1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0070C0"/>
                </a:solidFill>
              </a:rPr>
              <a:t>明道中，从先人还家，于舅家见：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</a:t>
            </a:r>
            <a:r>
              <a:rPr lang="zh-CN" altLang="en-US" b="1" dirty="0" smtClean="0"/>
              <a:t>明道年间，（我）跟随父亲回到家乡，在舅舅家里见到了方仲永。</a:t>
            </a: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>
                <a:solidFill>
                  <a:srgbClr val="0070C0"/>
                </a:solidFill>
              </a:rPr>
              <a:t>又七年，还自扬州，复到舅家，问焉：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 </a:t>
            </a:r>
            <a:r>
              <a:rPr lang="zh-CN" altLang="en-US" b="1" dirty="0" smtClean="0"/>
              <a:t>又过了七年，我从扬州回来，再次到舅家，问起方仲永的情况。</a:t>
            </a:r>
            <a:endParaRPr lang="en-US" altLang="zh-CN" b="1" dirty="0" smtClean="0"/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db87e4fgab6220563149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85728"/>
            <a:ext cx="9144000" cy="6572272"/>
          </a:xfrm>
        </p:spPr>
        <p:txBody>
          <a:bodyPr/>
          <a:lstStyle/>
          <a:p>
            <a:pPr>
              <a:buNone/>
            </a:pPr>
            <a:r>
              <a:rPr lang="en-US" altLang="zh-CN" b="1" dirty="0" smtClean="0"/>
              <a:t>7</a:t>
            </a:r>
            <a:r>
              <a:rPr lang="zh-CN" altLang="en-US" b="1" dirty="0" smtClean="0"/>
              <a:t>、本文哪部分是详写，那部分是略写？这样安排有何好处？</a:t>
            </a:r>
            <a:endParaRPr lang="en-US" altLang="zh-CN" b="1" dirty="0" smtClean="0"/>
          </a:p>
          <a:p>
            <a:pPr>
              <a:buNone/>
            </a:pP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明确：</a:t>
            </a:r>
            <a:r>
              <a:rPr lang="zh-CN" altLang="en-US" b="1" dirty="0" smtClean="0">
                <a:solidFill>
                  <a:srgbClr val="00B050"/>
                </a:solidFill>
              </a:rPr>
              <a:t>叙述仲永天资聪颖的部分是详写</a:t>
            </a:r>
            <a:r>
              <a:rPr lang="zh-CN" altLang="en-US" b="1" dirty="0" smtClean="0"/>
              <a:t>，而写仲永才能变化部分是略写。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       </a:t>
            </a:r>
            <a:r>
              <a:rPr lang="zh-CN" altLang="en-US" b="1" dirty="0" smtClean="0"/>
              <a:t>这样安排</a:t>
            </a:r>
            <a:r>
              <a:rPr lang="zh-CN" altLang="en-US" b="1" dirty="0" smtClean="0">
                <a:solidFill>
                  <a:srgbClr val="00B050"/>
                </a:solidFill>
              </a:rPr>
              <a:t>暗含</a:t>
            </a:r>
            <a:r>
              <a:rPr lang="zh-CN" altLang="en-US" b="1" dirty="0" smtClean="0"/>
              <a:t>了</a:t>
            </a:r>
            <a:r>
              <a:rPr lang="zh-CN" altLang="en-US" b="1" dirty="0" smtClean="0">
                <a:solidFill>
                  <a:srgbClr val="00B050"/>
                </a:solidFill>
              </a:rPr>
              <a:t>文章</a:t>
            </a:r>
            <a:r>
              <a:rPr lang="zh-CN" altLang="en-US" b="1" dirty="0" smtClean="0"/>
              <a:t>的</a:t>
            </a:r>
            <a:r>
              <a:rPr lang="zh-CN" altLang="en-US" b="1" dirty="0" smtClean="0">
                <a:solidFill>
                  <a:srgbClr val="00B050"/>
                </a:solidFill>
              </a:rPr>
              <a:t>主旨</a:t>
            </a:r>
            <a:r>
              <a:rPr lang="zh-CN" altLang="en-US" b="1" dirty="0" smtClean="0"/>
              <a:t>，意在</a:t>
            </a:r>
            <a:r>
              <a:rPr lang="zh-CN" altLang="en-US" b="1" dirty="0" smtClean="0">
                <a:solidFill>
                  <a:srgbClr val="00B050"/>
                </a:solidFill>
              </a:rPr>
              <a:t>说明仲永</a:t>
            </a:r>
            <a:r>
              <a:rPr lang="zh-CN" altLang="en-US" b="1" dirty="0" smtClean="0"/>
              <a:t>的</a:t>
            </a:r>
            <a:r>
              <a:rPr lang="zh-CN" altLang="en-US" b="1" dirty="0" smtClean="0">
                <a:solidFill>
                  <a:srgbClr val="00B050"/>
                </a:solidFill>
              </a:rPr>
              <a:t>聪颖有</a:t>
            </a:r>
            <a:r>
              <a:rPr lang="zh-CN" altLang="en-US" b="1" dirty="0" smtClean="0"/>
              <a:t>着</a:t>
            </a:r>
            <a:r>
              <a:rPr lang="zh-CN" altLang="en-US" b="1" dirty="0" smtClean="0">
                <a:solidFill>
                  <a:srgbClr val="00B050"/>
                </a:solidFill>
              </a:rPr>
              <a:t>先天的因素</a:t>
            </a:r>
            <a:r>
              <a:rPr lang="zh-CN" altLang="en-US" b="1" dirty="0" smtClean="0"/>
              <a:t>，按说该是前途不可限量的，</a:t>
            </a:r>
            <a:r>
              <a:rPr lang="zh-CN" altLang="en-US" b="1" dirty="0" smtClean="0">
                <a:solidFill>
                  <a:srgbClr val="00B050"/>
                </a:solidFill>
              </a:rPr>
              <a:t>却</a:t>
            </a:r>
            <a:r>
              <a:rPr lang="zh-CN" altLang="en-US" b="1" dirty="0" smtClean="0"/>
              <a:t>正是</a:t>
            </a:r>
            <a:r>
              <a:rPr lang="zh-CN" altLang="en-US" b="1" dirty="0" smtClean="0">
                <a:solidFill>
                  <a:srgbClr val="00B050"/>
                </a:solidFill>
              </a:rPr>
              <a:t>在这</a:t>
            </a:r>
            <a:r>
              <a:rPr lang="zh-CN" altLang="en-US" b="1" dirty="0" smtClean="0"/>
              <a:t>个</a:t>
            </a:r>
            <a:r>
              <a:rPr lang="zh-CN" altLang="en-US" b="1" dirty="0" smtClean="0">
                <a:solidFill>
                  <a:srgbClr val="00B050"/>
                </a:solidFill>
              </a:rPr>
              <a:t>时</a:t>
            </a:r>
            <a:r>
              <a:rPr lang="zh-CN" altLang="en-US" b="1" dirty="0" smtClean="0"/>
              <a:t>期，就已经</a:t>
            </a:r>
            <a:r>
              <a:rPr lang="zh-CN" altLang="en-US" b="1" dirty="0" smtClean="0">
                <a:solidFill>
                  <a:srgbClr val="00B050"/>
                </a:solidFill>
              </a:rPr>
              <a:t>埋下</a:t>
            </a:r>
            <a:r>
              <a:rPr lang="zh-CN" altLang="en-US" b="1" dirty="0" smtClean="0"/>
              <a:t>了</a:t>
            </a:r>
            <a:r>
              <a:rPr lang="zh-CN" altLang="en-US" b="1" dirty="0" smtClean="0">
                <a:solidFill>
                  <a:srgbClr val="00B050"/>
                </a:solidFill>
              </a:rPr>
              <a:t>才能衰退的种子</a:t>
            </a:r>
            <a:r>
              <a:rPr lang="zh-CN" altLang="en-US" b="1" dirty="0" smtClean="0"/>
              <a:t>，即“父利其然也</a:t>
            </a:r>
            <a:r>
              <a:rPr lang="en-US" altLang="zh-CN" b="1" dirty="0" smtClean="0"/>
              <a:t>……</a:t>
            </a:r>
            <a:r>
              <a:rPr lang="zh-CN" altLang="en-US" b="1" dirty="0" smtClean="0"/>
              <a:t>不使学”，这是</a:t>
            </a:r>
            <a:r>
              <a:rPr lang="zh-CN" altLang="en-US" b="1" dirty="0" smtClean="0">
                <a:solidFill>
                  <a:srgbClr val="00B050"/>
                </a:solidFill>
              </a:rPr>
              <a:t>为后面</a:t>
            </a:r>
            <a:r>
              <a:rPr lang="zh-CN" altLang="en-US" b="1" dirty="0" smtClean="0"/>
              <a:t>写仲永沦为普通人</a:t>
            </a:r>
            <a:r>
              <a:rPr lang="zh-CN" altLang="en-US" b="1" dirty="0" smtClean="0">
                <a:solidFill>
                  <a:srgbClr val="00B050"/>
                </a:solidFill>
              </a:rPr>
              <a:t>做</a:t>
            </a:r>
            <a:r>
              <a:rPr lang="zh-CN" altLang="en-US" b="1" dirty="0" smtClean="0"/>
              <a:t>的</a:t>
            </a:r>
            <a:r>
              <a:rPr lang="zh-CN" altLang="en-US" b="1" dirty="0" smtClean="0">
                <a:solidFill>
                  <a:srgbClr val="00B050"/>
                </a:solidFill>
              </a:rPr>
              <a:t>铺垫</a:t>
            </a:r>
            <a:r>
              <a:rPr lang="zh-CN" altLang="en-US" b="1" dirty="0" smtClean="0"/>
              <a:t>，</a:t>
            </a:r>
            <a:r>
              <a:rPr lang="zh-CN" altLang="en-US" b="1" dirty="0" smtClean="0">
                <a:solidFill>
                  <a:srgbClr val="00B050"/>
                </a:solidFill>
              </a:rPr>
              <a:t>先扬后抑</a:t>
            </a:r>
            <a:r>
              <a:rPr lang="zh-CN" altLang="en-US" b="1" dirty="0" smtClean="0"/>
              <a:t>，前后</a:t>
            </a:r>
            <a:r>
              <a:rPr lang="zh-CN" altLang="en-US" b="1" dirty="0" smtClean="0">
                <a:solidFill>
                  <a:srgbClr val="00B050"/>
                </a:solidFill>
              </a:rPr>
              <a:t>形成鲜明对比</a:t>
            </a:r>
            <a:r>
              <a:rPr lang="zh-CN" altLang="en-US" b="1" dirty="0" smtClean="0"/>
              <a:t>，</a:t>
            </a:r>
            <a:r>
              <a:rPr lang="zh-CN" altLang="en-US" b="1" dirty="0" smtClean="0">
                <a:solidFill>
                  <a:srgbClr val="00B050"/>
                </a:solidFill>
              </a:rPr>
              <a:t>以仲永为反面例子，来说明后天教育和学习的重要性。</a:t>
            </a:r>
            <a:endParaRPr lang="zh-CN" altLang="en-US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db87e4fgab6220563149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214290"/>
            <a:ext cx="9144000" cy="664371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altLang="zh-CN" b="1" dirty="0" smtClean="0"/>
              <a:t>8</a:t>
            </a:r>
            <a:r>
              <a:rPr lang="zh-CN" altLang="en-US" b="1" dirty="0" smtClean="0"/>
              <a:t>、默读课文试想想本文要借方仲永的事迹说明一个什么道理？假如你认为自己很聪明，读了文章后有什么感受和启发？假如你认为自己还有点笨，读了文章后，又有什么感受和启发？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明确：</a:t>
            </a:r>
            <a:r>
              <a:rPr lang="zh-CN" altLang="en-US" b="1" dirty="0" smtClean="0">
                <a:solidFill>
                  <a:srgbClr val="00B050"/>
                </a:solidFill>
              </a:rPr>
              <a:t>本文寓理于事，通过方仲永</a:t>
            </a:r>
            <a:r>
              <a:rPr lang="en-US" altLang="zh-CN" b="1" dirty="0" smtClean="0">
                <a:solidFill>
                  <a:srgbClr val="00B050"/>
                </a:solidFill>
              </a:rPr>
              <a:t>5</a:t>
            </a:r>
            <a:r>
              <a:rPr lang="zh-CN" altLang="en-US" b="1" dirty="0" smtClean="0">
                <a:solidFill>
                  <a:srgbClr val="00B050"/>
                </a:solidFill>
              </a:rPr>
              <a:t>岁到</a:t>
            </a:r>
            <a:r>
              <a:rPr lang="en-US" altLang="zh-CN" b="1" dirty="0" smtClean="0">
                <a:solidFill>
                  <a:srgbClr val="00B050"/>
                </a:solidFill>
              </a:rPr>
              <a:t>20</a:t>
            </a:r>
            <a:r>
              <a:rPr lang="zh-CN" altLang="en-US" b="1" dirty="0" smtClean="0">
                <a:solidFill>
                  <a:srgbClr val="00B050"/>
                </a:solidFill>
              </a:rPr>
              <a:t>岁才能发展变化的故事，来说明人的天资和后天成才的关系，突出强调后天教育和学习的重要性。</a:t>
            </a:r>
            <a:endParaRPr lang="en-US" altLang="zh-CN" b="1" dirty="0" smtClean="0">
              <a:solidFill>
                <a:srgbClr val="00B05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     </a:t>
            </a:r>
            <a:r>
              <a:rPr lang="zh-CN" altLang="en-US" b="1" dirty="0" smtClean="0"/>
              <a:t>由此看来，人的成长，智力好，的确会让人有个好的起点，但关键在后天接受学习提高自身素质。像方仲永这样天赋高的神童，不学习最终也变成了普通人。那我们这样的普通人就更要努力学习，不然连想做一个平常的人恐怕都办不到。伟大的发明家爱迪生曾经说过：“</a:t>
            </a:r>
            <a:r>
              <a:rPr lang="zh-CN" altLang="en-US" b="1" dirty="0" smtClean="0">
                <a:latin typeface="+mn-ea"/>
              </a:rPr>
              <a:t>天才是百分之一的灵感加上百分之九十九的血汗。”希望你们珍惜读书机会，好好学习，成为一个对国家、对社会有用的人。</a:t>
            </a:r>
            <a:endParaRPr lang="zh-CN" alt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bki-20130822165042-83739713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714612" cy="6858000"/>
          </a:xfrm>
          <a:prstGeom prst="rect">
            <a:avLst/>
          </a:prstGeom>
        </p:spPr>
      </p:pic>
      <p:pic>
        <p:nvPicPr>
          <p:cNvPr id="6" name="图片 5" descr="17c98db3-5c9c-44bf-b3c5-1336e3504f12_0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488" y="1"/>
            <a:ext cx="3143273" cy="6857999"/>
          </a:xfrm>
          <a:prstGeom prst="rect">
            <a:avLst/>
          </a:prstGeom>
        </p:spPr>
      </p:pic>
      <p:pic>
        <p:nvPicPr>
          <p:cNvPr id="7" name="图片 6" descr="4152551_163842767000_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3636" y="1"/>
            <a:ext cx="3286148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71600" y="0"/>
            <a:ext cx="7772400" cy="1470025"/>
          </a:xfrm>
        </p:spPr>
        <p:txBody>
          <a:bodyPr>
            <a:noAutofit/>
          </a:bodyPr>
          <a:lstStyle/>
          <a:p>
            <a:r>
              <a:rPr lang="zh-CN" altLang="en-US" sz="9600" b="1" dirty="0" smtClean="0">
                <a:solidFill>
                  <a:srgbClr val="7030A0"/>
                </a:solidFill>
              </a:rPr>
              <a:t>伤  仲  永</a:t>
            </a:r>
            <a:endParaRPr lang="zh-CN" altLang="en-US" sz="9600" b="1" dirty="0">
              <a:solidFill>
                <a:srgbClr val="7030A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743200" y="1571612"/>
            <a:ext cx="6400800" cy="1042998"/>
          </a:xfrm>
        </p:spPr>
        <p:txBody>
          <a:bodyPr>
            <a:noAutofit/>
          </a:bodyPr>
          <a:lstStyle/>
          <a:p>
            <a:r>
              <a:rPr lang="zh-CN" altLang="en-US" sz="66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 </a:t>
            </a:r>
            <a:r>
              <a:rPr lang="zh-CN" altLang="en-US" sz="66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王 安 石</a:t>
            </a:r>
            <a:endParaRPr lang="zh-CN" altLang="en-US" sz="66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vi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/>
              <a:t>       课后思考</a:t>
            </a:r>
            <a:endParaRPr lang="zh-CN" altLang="en-US" sz="4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r>
              <a:rPr lang="en-US" altLang="zh-CN" sz="3500" b="1" dirty="0" smtClean="0"/>
              <a:t>1</a:t>
            </a:r>
            <a:r>
              <a:rPr lang="zh-CN" altLang="en-US" sz="3500" b="1" dirty="0" smtClean="0"/>
              <a:t>、结合课文下方的注释及老师本节课的讲解翻译全文。</a:t>
            </a:r>
            <a:endParaRPr lang="en-US" altLang="zh-CN" sz="3500" b="1" dirty="0" smtClean="0"/>
          </a:p>
          <a:p>
            <a:pPr>
              <a:buNone/>
            </a:pPr>
            <a:endParaRPr lang="en-US" altLang="zh-CN" sz="3500" b="1" dirty="0" smtClean="0"/>
          </a:p>
          <a:p>
            <a:pPr>
              <a:buNone/>
            </a:pPr>
            <a:r>
              <a:rPr lang="en-US" altLang="zh-CN" sz="3500" b="1" dirty="0" smtClean="0"/>
              <a:t>2</a:t>
            </a:r>
            <a:r>
              <a:rPr lang="zh-CN" altLang="en-US" sz="3500" b="1" dirty="0" smtClean="0"/>
              <a:t>、归纳整理本文的通假字、一词多义词、古今异义词、词类活用词及特殊句式。</a:t>
            </a:r>
            <a:endParaRPr lang="en-US" altLang="zh-CN" sz="3500" b="1" dirty="0" smtClean="0"/>
          </a:p>
          <a:p>
            <a:pPr>
              <a:buNone/>
            </a:pPr>
            <a:endParaRPr lang="en-US" altLang="zh-CN" sz="3500" b="1" dirty="0" smtClean="0"/>
          </a:p>
          <a:p>
            <a:pPr>
              <a:buNone/>
            </a:pPr>
            <a:r>
              <a:rPr lang="en-US" altLang="zh-CN" sz="3500" b="1" dirty="0" smtClean="0"/>
              <a:t>3</a:t>
            </a:r>
            <a:r>
              <a:rPr lang="zh-CN" altLang="en-US" sz="3500" b="1" dirty="0" smtClean="0"/>
              <a:t>、搜集有关王安石读书学习的故事，看看这位了不起的文学家、政治家、思想家是</a:t>
            </a:r>
            <a:endParaRPr lang="en-US" altLang="zh-CN" sz="3500" b="1" dirty="0" smtClean="0"/>
          </a:p>
          <a:p>
            <a:pPr>
              <a:buNone/>
            </a:pPr>
            <a:r>
              <a:rPr lang="zh-CN" altLang="en-US" sz="3500" b="1" dirty="0" smtClean="0"/>
              <a:t>     如何成就自己的。</a:t>
            </a:r>
            <a:endParaRPr lang="zh-CN" altLang="en-US" sz="3500" b="1" dirty="0"/>
          </a:p>
        </p:txBody>
      </p:sp>
      <p:pic>
        <p:nvPicPr>
          <p:cNvPr id="4" name="图片 3" descr="11350463_230155977000_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3214678" cy="19288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6M58PICJCN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教学目标</a:t>
            </a:r>
            <a:endParaRPr lang="zh-CN" alt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</a:t>
            </a:r>
            <a:r>
              <a:rPr lang="zh-CN" altLang="en-US" b="1" dirty="0" smtClean="0"/>
              <a:t>熟读课文，读准字音，读准文言中的停顿。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</a:t>
            </a:r>
            <a:r>
              <a:rPr lang="zh-CN" altLang="en-US" b="1" dirty="0" smtClean="0"/>
              <a:t>积累文言词汇，在理解的基础上翻译全文。</a:t>
            </a:r>
            <a:endParaRPr lang="en-US" altLang="zh-CN" dirty="0" smtClean="0"/>
          </a:p>
          <a:p>
            <a:endParaRPr lang="en-US" altLang="zh-CN" dirty="0" smtClean="0"/>
          </a:p>
          <a:p>
            <a:r>
              <a:rPr lang="en-US" altLang="zh-CN" dirty="0" smtClean="0"/>
              <a:t>3</a:t>
            </a:r>
            <a:r>
              <a:rPr lang="zh-CN" altLang="en-US" dirty="0" smtClean="0"/>
              <a:t>、</a:t>
            </a:r>
            <a:r>
              <a:rPr lang="zh-CN" altLang="en-US" b="1" dirty="0" smtClean="0"/>
              <a:t>把握作者写作意图，体会作者的思想情感，领悟文中蕴含的道理。</a:t>
            </a:r>
            <a:endParaRPr lang="zh-CN" altLang="en-US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5db87e4fgab6220563149&amp;69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Autofit/>
          </a:bodyPr>
          <a:lstStyle/>
          <a:p>
            <a:r>
              <a:rPr lang="zh-CN" altLang="en-US" sz="5400" b="1" dirty="0" smtClean="0"/>
              <a:t>标题解析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142984"/>
            <a:ext cx="8929718" cy="5715016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en-US" altLang="zh-CN" sz="4400" b="1" dirty="0" smtClean="0"/>
          </a:p>
          <a:p>
            <a:pPr>
              <a:buNone/>
            </a:pPr>
            <a:r>
              <a:rPr lang="en-US" altLang="zh-CN" sz="5800" b="1" dirty="0" smtClean="0"/>
              <a:t>1</a:t>
            </a:r>
            <a:r>
              <a:rPr lang="zh-CN" altLang="en-US" sz="5800" b="1" dirty="0" smtClean="0"/>
              <a:t>、本文标题 是“伤仲永”，若让你给标题划分节奏，你会怎么划？说说你的理由。</a:t>
            </a:r>
            <a:endParaRPr lang="en-US" altLang="zh-CN" sz="5800" b="1" dirty="0" smtClean="0"/>
          </a:p>
          <a:p>
            <a:pPr>
              <a:buNone/>
            </a:pPr>
            <a:r>
              <a:rPr lang="en-US" altLang="zh-CN" sz="5800" b="1" dirty="0" smtClean="0"/>
              <a:t>                        </a:t>
            </a:r>
            <a:r>
              <a:rPr lang="zh-CN" altLang="en-US" sz="5800" b="1" dirty="0" smtClean="0"/>
              <a:t>伤</a:t>
            </a:r>
            <a:r>
              <a:rPr lang="en-US" altLang="zh-CN" sz="5800" b="1" dirty="0" smtClean="0"/>
              <a:t>/</a:t>
            </a:r>
            <a:r>
              <a:rPr lang="zh-CN" altLang="en-US" sz="5800" b="1" dirty="0" smtClean="0"/>
              <a:t>仲永</a:t>
            </a:r>
            <a:endParaRPr lang="en-US" altLang="zh-CN" sz="5800" b="1" dirty="0" smtClean="0"/>
          </a:p>
          <a:p>
            <a:pPr>
              <a:buNone/>
            </a:pPr>
            <a:r>
              <a:rPr lang="en-US" altLang="zh-CN" sz="5800" b="1" dirty="0" smtClean="0"/>
              <a:t>2</a:t>
            </a:r>
            <a:r>
              <a:rPr lang="zh-CN" altLang="en-US" sz="5800" b="1" dirty="0" smtClean="0"/>
              <a:t>、“伤”在这里是什么意思？“仲永”又该如何解释？</a:t>
            </a:r>
            <a:endParaRPr lang="en-US" altLang="zh-CN" sz="5800" b="1" dirty="0" smtClean="0"/>
          </a:p>
          <a:p>
            <a:pPr>
              <a:buNone/>
            </a:pPr>
            <a:endParaRPr lang="en-US" altLang="zh-CN" sz="5800" b="1" dirty="0" smtClean="0"/>
          </a:p>
          <a:p>
            <a:pPr>
              <a:buNone/>
            </a:pPr>
            <a:r>
              <a:rPr lang="zh-CN" altLang="en-US" sz="5800" b="1" dirty="0" smtClean="0"/>
              <a:t>  “伤”作“悲伤”讲，这里是“</a:t>
            </a:r>
            <a:r>
              <a:rPr lang="zh-CN" altLang="en-US" sz="5800" b="1" dirty="0" smtClean="0">
                <a:solidFill>
                  <a:srgbClr val="FF0000"/>
                </a:solidFill>
              </a:rPr>
              <a:t>对</a:t>
            </a:r>
            <a:r>
              <a:rPr lang="en-US" altLang="zh-CN" sz="5800" b="1" dirty="0" smtClean="0">
                <a:solidFill>
                  <a:srgbClr val="FF0000"/>
                </a:solidFill>
              </a:rPr>
              <a:t>……</a:t>
            </a:r>
            <a:r>
              <a:rPr lang="zh-CN" altLang="en-US" sz="5800" b="1" dirty="0" smtClean="0">
                <a:solidFill>
                  <a:srgbClr val="FF0000"/>
                </a:solidFill>
              </a:rPr>
              <a:t>感到惋惜</a:t>
            </a:r>
            <a:r>
              <a:rPr lang="zh-CN" altLang="en-US" sz="5800" b="1" dirty="0" smtClean="0"/>
              <a:t>”的意思，而“仲永”是人名，是作</a:t>
            </a:r>
            <a:endParaRPr lang="en-US" altLang="zh-CN" sz="5800" b="1" dirty="0" smtClean="0"/>
          </a:p>
          <a:p>
            <a:pPr>
              <a:buNone/>
            </a:pPr>
            <a:r>
              <a:rPr lang="zh-CN" altLang="en-US" sz="5800" b="1" dirty="0" smtClean="0"/>
              <a:t>   者的叙述对象，即作者的惋惜对象。</a:t>
            </a:r>
            <a:endParaRPr lang="en-US" altLang="zh-CN" sz="5800" b="1" dirty="0" smtClean="0"/>
          </a:p>
          <a:p>
            <a:pPr marL="514350" indent="-514350">
              <a:buNone/>
            </a:pPr>
            <a:endParaRPr lang="en-US" altLang="zh-CN" dirty="0" smtClean="0"/>
          </a:p>
          <a:p>
            <a:pPr marL="514350" indent="-514350">
              <a:buNone/>
            </a:pPr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5M58PICDFC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14346" y="0"/>
            <a:ext cx="9358346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5400" b="1" dirty="0" smtClean="0"/>
              <a:t>走近作者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572140"/>
          </a:xfrm>
        </p:spPr>
        <p:txBody>
          <a:bodyPr>
            <a:normAutofit/>
          </a:bodyPr>
          <a:lstStyle/>
          <a:p>
            <a:r>
              <a:rPr lang="zh-CN" altLang="en-US" b="1" dirty="0" smtClean="0"/>
              <a:t>（一）王安石</a:t>
            </a:r>
            <a:endParaRPr lang="en-US" altLang="zh-CN" b="1" dirty="0" smtClean="0"/>
          </a:p>
          <a:p>
            <a:pPr>
              <a:buNone/>
            </a:pPr>
            <a:r>
              <a:rPr lang="zh-CN" altLang="en-US" b="1" dirty="0" smtClean="0"/>
              <a:t>    北宋政治家、思想家、文学家。字介甫，晚号半山，卒谥文。</a:t>
            </a:r>
            <a:r>
              <a:rPr lang="zh-CN" altLang="en-US" b="1" dirty="0" smtClean="0">
                <a:hlinkClick r:id="rId3" action="ppaction://hlinksldjump"/>
              </a:rPr>
              <a:t>唐宋八大家</a:t>
            </a:r>
            <a:r>
              <a:rPr lang="zh-CN" altLang="en-US" b="1" dirty="0" smtClean="0"/>
              <a:t>之一。主要作品收集在</a:t>
            </a:r>
            <a:r>
              <a:rPr lang="zh-CN" altLang="zh-CN" b="1" dirty="0" smtClean="0"/>
              <a:t>《</a:t>
            </a:r>
            <a:r>
              <a:rPr lang="zh-CN" altLang="en-US" b="1" dirty="0" smtClean="0"/>
              <a:t>临川先生文集</a:t>
            </a:r>
            <a:r>
              <a:rPr lang="zh-CN" altLang="zh-CN" b="1" dirty="0" smtClean="0"/>
              <a:t>》</a:t>
            </a:r>
            <a:r>
              <a:rPr lang="zh-CN" altLang="en-US" b="1" dirty="0" smtClean="0"/>
              <a:t>和</a:t>
            </a:r>
            <a:r>
              <a:rPr lang="zh-CN" altLang="zh-CN" b="1" dirty="0" smtClean="0"/>
              <a:t>《</a:t>
            </a:r>
            <a:r>
              <a:rPr lang="zh-CN" altLang="en-US" b="1" dirty="0" smtClean="0"/>
              <a:t>王荆公诗笺注</a:t>
            </a:r>
            <a:r>
              <a:rPr lang="zh-CN" altLang="zh-CN" b="1" dirty="0" smtClean="0"/>
              <a:t>》</a:t>
            </a:r>
            <a:r>
              <a:rPr lang="en-US" altLang="zh-CN" b="1" dirty="0" smtClean="0"/>
              <a:t>《</a:t>
            </a:r>
            <a:r>
              <a:rPr lang="zh-CN" altLang="en-US" b="1" dirty="0" smtClean="0"/>
              <a:t>王文公文集</a:t>
            </a:r>
            <a:r>
              <a:rPr lang="en-US" altLang="zh-CN" b="1" dirty="0" smtClean="0"/>
              <a:t>》</a:t>
            </a:r>
            <a:r>
              <a:rPr lang="zh-CN" altLang="en-US" b="1" dirty="0" smtClean="0"/>
              <a:t>里。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一</a:t>
            </a:r>
            <a:r>
              <a:rPr lang="en-US" altLang="zh-CN" b="1" dirty="0" smtClean="0">
                <a:solidFill>
                  <a:srgbClr val="FF0000"/>
                </a:solidFill>
              </a:rPr>
              <a:t> </a:t>
            </a:r>
            <a:r>
              <a:rPr lang="zh-CN" altLang="en-US" b="1" dirty="0" smtClean="0">
                <a:solidFill>
                  <a:srgbClr val="FF0000"/>
                </a:solidFill>
              </a:rPr>
              <a:t>韩</a:t>
            </a:r>
            <a:r>
              <a:rPr lang="zh-CN" altLang="en-US" b="1" dirty="0" smtClean="0"/>
              <a:t>愈</a:t>
            </a:r>
            <a:r>
              <a:rPr lang="zh-CN" altLang="en-US" b="1" dirty="0" smtClean="0">
                <a:solidFill>
                  <a:srgbClr val="FF0000"/>
                </a:solidFill>
              </a:rPr>
              <a:t>一柳</a:t>
            </a:r>
            <a:r>
              <a:rPr lang="zh-CN" altLang="en-US" b="1" dirty="0" smtClean="0"/>
              <a:t>宗元</a:t>
            </a:r>
            <a:r>
              <a:rPr lang="zh-CN" altLang="en-US" b="1" dirty="0" smtClean="0">
                <a:solidFill>
                  <a:srgbClr val="FF0000"/>
                </a:solidFill>
              </a:rPr>
              <a:t>一欧阳</a:t>
            </a:r>
            <a:r>
              <a:rPr lang="zh-CN" altLang="en-US" b="1" dirty="0" smtClean="0"/>
              <a:t>修</a:t>
            </a:r>
            <a:endParaRPr lang="en-US" altLang="zh-CN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              </a:t>
            </a:r>
            <a:r>
              <a:rPr lang="zh-CN" altLang="en-US" b="1" dirty="0" smtClean="0"/>
              <a:t>洵</a:t>
            </a:r>
            <a:endParaRPr lang="en-US" altLang="zh-CN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     </a:t>
            </a:r>
            <a:r>
              <a:rPr lang="zh-CN" altLang="en-US" b="1" dirty="0" smtClean="0">
                <a:solidFill>
                  <a:srgbClr val="FF0000"/>
                </a:solidFill>
              </a:rPr>
              <a:t>三苏</a:t>
            </a:r>
            <a:r>
              <a:rPr lang="zh-CN" altLang="en-US" b="1" dirty="0" smtClean="0"/>
              <a:t>轼   </a:t>
            </a:r>
            <a:r>
              <a:rPr lang="zh-CN" altLang="en-US" b="1" dirty="0" smtClean="0">
                <a:solidFill>
                  <a:srgbClr val="FF0000"/>
                </a:solidFill>
              </a:rPr>
              <a:t>一</a:t>
            </a:r>
            <a:r>
              <a:rPr lang="zh-CN" altLang="en-US" b="1" dirty="0" smtClean="0"/>
              <a:t>王安</a:t>
            </a:r>
            <a:r>
              <a:rPr lang="zh-CN" altLang="en-US" b="1" dirty="0" smtClean="0">
                <a:solidFill>
                  <a:srgbClr val="FF0000"/>
                </a:solidFill>
              </a:rPr>
              <a:t>石</a:t>
            </a:r>
            <a:r>
              <a:rPr lang="zh-CN" altLang="en-US" b="1" dirty="0" smtClean="0"/>
              <a:t>带</a:t>
            </a:r>
            <a:r>
              <a:rPr lang="zh-CN" altLang="en-US" b="1" dirty="0" smtClean="0">
                <a:solidFill>
                  <a:srgbClr val="FF0000"/>
                </a:solidFill>
              </a:rPr>
              <a:t>一</a:t>
            </a:r>
            <a:r>
              <a:rPr lang="zh-CN" altLang="en-US" b="1" dirty="0" smtClean="0"/>
              <a:t>曾</a:t>
            </a:r>
            <a:r>
              <a:rPr lang="zh-CN" altLang="en-US" b="1" dirty="0" smtClean="0">
                <a:solidFill>
                  <a:srgbClr val="FF0000"/>
                </a:solidFill>
              </a:rPr>
              <a:t>巩</a:t>
            </a:r>
            <a:endParaRPr lang="en-US" altLang="zh-CN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              </a:t>
            </a:r>
            <a:r>
              <a:rPr lang="zh-CN" altLang="en-US" b="1" dirty="0" smtClean="0"/>
              <a:t>辙</a:t>
            </a:r>
            <a:endParaRPr lang="en-US" altLang="zh-CN" b="1" dirty="0" smtClean="0">
              <a:solidFill>
                <a:srgbClr val="7030A0"/>
              </a:solidFill>
            </a:endParaRPr>
          </a:p>
          <a:p>
            <a:pPr>
              <a:buNone/>
            </a:pPr>
            <a:r>
              <a:rPr lang="zh-CN" altLang="en-US" b="1" dirty="0" smtClean="0">
                <a:solidFill>
                  <a:srgbClr val="7030A0"/>
                </a:solidFill>
              </a:rPr>
              <a:t>                                              散文大家</a:t>
            </a:r>
            <a:endParaRPr lang="en-US" altLang="zh-CN" b="1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右弧形箭头 3"/>
          <p:cNvSpPr/>
          <p:nvPr/>
        </p:nvSpPr>
        <p:spPr>
          <a:xfrm>
            <a:off x="6572264" y="2786058"/>
            <a:ext cx="928694" cy="178595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412116040650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796908"/>
          </a:xfrm>
        </p:spPr>
        <p:txBody>
          <a:bodyPr>
            <a:noAutofit/>
          </a:bodyPr>
          <a:lstStyle/>
          <a:p>
            <a:pPr algn="l"/>
            <a:r>
              <a:rPr lang="zh-CN" altLang="en-US" sz="5400" b="1" dirty="0" smtClean="0"/>
              <a:t>              初读课文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071546"/>
            <a:ext cx="8929718" cy="557216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ts val="4000"/>
              </a:lnSpc>
              <a:buNone/>
            </a:pPr>
            <a:r>
              <a:rPr lang="en-US" altLang="zh-CN" sz="6500" b="1" dirty="0" smtClean="0"/>
              <a:t>                       </a:t>
            </a:r>
          </a:p>
          <a:p>
            <a:pPr>
              <a:lnSpc>
                <a:spcPts val="4000"/>
              </a:lnSpc>
              <a:buNone/>
            </a:pPr>
            <a:r>
              <a:rPr lang="en-US" altLang="zh-CN" sz="6500" b="1" dirty="0" smtClean="0"/>
              <a:t>                              </a:t>
            </a:r>
            <a:r>
              <a:rPr lang="zh-CN" altLang="en-US" sz="6500" b="1" dirty="0" smtClean="0"/>
              <a:t>伤</a:t>
            </a:r>
            <a:r>
              <a:rPr lang="en-US" altLang="zh-CN" sz="65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6500" b="1" dirty="0" smtClean="0"/>
              <a:t>仲永</a:t>
            </a:r>
            <a:endParaRPr lang="en-US" altLang="zh-CN" sz="6500" b="1" dirty="0" smtClean="0"/>
          </a:p>
          <a:p>
            <a:pPr>
              <a:lnSpc>
                <a:spcPts val="4000"/>
              </a:lnSpc>
              <a:buNone/>
            </a:pPr>
            <a:r>
              <a:rPr lang="zh-CN" altLang="en-US" sz="3800" b="1" dirty="0" smtClean="0">
                <a:solidFill>
                  <a:srgbClr val="0070C0"/>
                </a:solidFill>
              </a:rPr>
              <a:t>            金溪民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方仲永，世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隶耕。仲永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生五年，未尝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识书具，忽啼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求之。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父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异焉，借旁近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与之，即书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诗四句，并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自为其名。其诗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以养父母、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收族为意，传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一乡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秀才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观之。自是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指物作诗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立就，其文理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皆有可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观者。邑人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奇之，稍稍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宾客其父，或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以钱币乞之。父利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其然也，日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扳仲永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环谒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于邑人，不使学。</a:t>
            </a:r>
            <a:r>
              <a:rPr lang="zh-CN" altLang="en-US" sz="3800" b="1" dirty="0" smtClean="0"/>
              <a:t>  </a:t>
            </a:r>
            <a:endParaRPr lang="en-US" altLang="zh-CN" sz="3800" b="1" dirty="0" smtClean="0"/>
          </a:p>
          <a:p>
            <a:pPr>
              <a:lnSpc>
                <a:spcPts val="4000"/>
              </a:lnSpc>
              <a:buNone/>
            </a:pPr>
            <a:r>
              <a:rPr lang="en-US" altLang="zh-CN" sz="3800" b="1" dirty="0" smtClean="0"/>
              <a:t>            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余闻之也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久。明道中，从先人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还家，于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舅家见之，十二三矣。令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作诗，不能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称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前时之闻。又七年，还自扬州，复到舅家</a:t>
            </a:r>
            <a:r>
              <a:rPr lang="en-US" altLang="zh-CN" sz="3800" b="1" dirty="0" smtClean="0">
                <a:solidFill>
                  <a:srgbClr val="FF0000"/>
                </a:solidFill>
              </a:rPr>
              <a:t>/</a:t>
            </a:r>
            <a:r>
              <a:rPr lang="zh-CN" altLang="en-US" sz="3800" b="1" dirty="0" smtClean="0">
                <a:solidFill>
                  <a:srgbClr val="0070C0"/>
                </a:solidFill>
              </a:rPr>
              <a:t>问焉，曰“泯  </a:t>
            </a:r>
            <a:r>
              <a:rPr lang="zh-CN" altLang="en-US" sz="3800" b="1" dirty="0" smtClean="0">
                <a:solidFill>
                  <a:srgbClr val="7030A0"/>
                </a:solidFill>
              </a:rPr>
              <a:t>然众人矣。”   </a:t>
            </a:r>
            <a:endParaRPr lang="zh-CN" altLang="en-US" sz="3800" b="1" dirty="0">
              <a:solidFill>
                <a:srgbClr val="7030A0"/>
              </a:solidFill>
            </a:endParaRPr>
          </a:p>
        </p:txBody>
      </p:sp>
      <p:pic>
        <p:nvPicPr>
          <p:cNvPr id="4" name="4528伤仲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6500826" y="642918"/>
            <a:ext cx="1857388" cy="15001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56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08bOOOPIC40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zh-CN" altLang="en-US" sz="5400" b="1" dirty="0" smtClean="0"/>
              <a:t>字词掌握</a:t>
            </a:r>
            <a:endParaRPr lang="zh-CN" altLang="en-US" sz="5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715016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 smtClean="0">
                <a:ea typeface="楷体_GB2312" pitchFamily="1" charset="-122"/>
              </a:rPr>
              <a:t>（一）字音识记</a:t>
            </a:r>
            <a:endParaRPr lang="en-US" altLang="zh-CN" sz="3600" b="1" dirty="0" smtClean="0">
              <a:ea typeface="楷体_GB2312" pitchFamily="1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 smtClean="0">
                <a:ea typeface="楷体_GB2312" pitchFamily="1" charset="-122"/>
              </a:rPr>
              <a:t>方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仲</a:t>
            </a:r>
            <a:r>
              <a:rPr lang="zh-CN" altLang="en-US" sz="3600" b="1" dirty="0" smtClean="0">
                <a:ea typeface="楷体_GB2312" pitchFamily="1" charset="-122"/>
              </a:rPr>
              <a:t>永</a:t>
            </a:r>
            <a:endParaRPr lang="en-US" altLang="zh-CN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 smtClean="0">
                <a:ea typeface="楷体_GB2312" pitchFamily="1" charset="-122"/>
              </a:rPr>
              <a:t>世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隶</a:t>
            </a:r>
            <a:r>
              <a:rPr lang="zh-CN" altLang="en-US" sz="3600" b="1" dirty="0" smtClean="0">
                <a:ea typeface="楷体_GB2312" pitchFamily="1" charset="-122"/>
              </a:rPr>
              <a:t>耕</a:t>
            </a:r>
            <a:endParaRPr lang="en-US" altLang="zh-CN" sz="3600" b="1" dirty="0" smtClean="0"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 smtClean="0">
                <a:ea typeface="楷体_GB2312" pitchFamily="1" charset="-122"/>
              </a:rPr>
              <a:t>自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为</a:t>
            </a:r>
            <a:r>
              <a:rPr lang="zh-CN" altLang="en-US" sz="3600" b="1" dirty="0" smtClean="0">
                <a:ea typeface="楷体_GB2312" pitchFamily="1" charset="-122"/>
              </a:rPr>
              <a:t>其名</a:t>
            </a:r>
            <a:endParaRPr lang="en-US" altLang="zh-CN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一</a:t>
            </a:r>
            <a:r>
              <a:rPr lang="zh-CN" altLang="en-US" sz="3600" b="1" dirty="0" smtClean="0">
                <a:ea typeface="楷体_GB2312" pitchFamily="1" charset="-122"/>
              </a:rPr>
              <a:t>乡秀才                              </a:t>
            </a:r>
            <a:r>
              <a:rPr lang="zh-CN" altLang="en-US" sz="3600" b="1" dirty="0" smtClean="0">
                <a:solidFill>
                  <a:srgbClr val="00B050"/>
                </a:solidFill>
                <a:ea typeface="楷体_GB2312" pitchFamily="1" charset="-122"/>
              </a:rPr>
              <a:t> </a:t>
            </a:r>
            <a:endParaRPr lang="en-US" altLang="zh-CN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邑</a:t>
            </a:r>
            <a:r>
              <a:rPr lang="zh-CN" altLang="en-US" sz="3600" b="1" dirty="0" smtClean="0">
                <a:ea typeface="楷体_GB2312" pitchFamily="1" charset="-122"/>
              </a:rPr>
              <a:t>人奇之                              </a:t>
            </a:r>
            <a:endParaRPr lang="en-US" altLang="zh-CN" sz="3600" b="1" dirty="0" smtClean="0">
              <a:solidFill>
                <a:srgbClr val="00B050"/>
              </a:solidFill>
              <a:latin typeface="宋体" pitchFamily="2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 smtClean="0">
                <a:ea typeface="楷体_GB2312" pitchFamily="1" charset="-122"/>
              </a:rPr>
              <a:t>日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扳</a:t>
            </a:r>
            <a:r>
              <a:rPr lang="zh-CN" altLang="en-US" sz="3600" b="1" dirty="0" smtClean="0">
                <a:ea typeface="楷体_GB2312" pitchFamily="1" charset="-122"/>
              </a:rPr>
              <a:t>仲永</a:t>
            </a:r>
            <a:r>
              <a:rPr lang="en-US" altLang="zh-CN" sz="3600" b="1" dirty="0" smtClean="0">
                <a:ea typeface="楷体_GB2312" pitchFamily="1" charset="-122"/>
              </a:rPr>
              <a:t>                              </a:t>
            </a:r>
            <a:endParaRPr lang="zh-CN" altLang="en-US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 smtClean="0">
                <a:ea typeface="楷体_GB2312" pitchFamily="1" charset="-122"/>
              </a:rPr>
              <a:t>环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谒</a:t>
            </a:r>
            <a:r>
              <a:rPr lang="zh-CN" altLang="en-US" sz="3600" b="1" dirty="0" smtClean="0">
                <a:ea typeface="楷体_GB2312" pitchFamily="1" charset="-122"/>
              </a:rPr>
              <a:t>于邑人</a:t>
            </a:r>
            <a:r>
              <a:rPr lang="en-US" altLang="zh-CN" sz="3600" b="1" dirty="0" smtClean="0">
                <a:ea typeface="楷体_GB2312" pitchFamily="1" charset="-122"/>
              </a:rPr>
              <a:t>                          </a:t>
            </a:r>
            <a:endParaRPr lang="zh-CN" altLang="en-US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 smtClean="0">
                <a:ea typeface="楷体_GB2312" pitchFamily="1" charset="-122"/>
              </a:rPr>
              <a:t>不能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称</a:t>
            </a:r>
            <a:r>
              <a:rPr lang="zh-CN" altLang="en-US" sz="3600" b="1" dirty="0" smtClean="0">
                <a:ea typeface="楷体_GB2312" pitchFamily="1" charset="-122"/>
              </a:rPr>
              <a:t>前时之闻</a:t>
            </a:r>
            <a:r>
              <a:rPr lang="en-US" altLang="zh-CN" sz="3600" b="1" dirty="0" smtClean="0">
                <a:ea typeface="楷体_GB2312" pitchFamily="1" charset="-122"/>
              </a:rPr>
              <a:t>                </a:t>
            </a:r>
            <a:endParaRPr lang="zh-CN" altLang="en-US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泯</a:t>
            </a:r>
            <a:r>
              <a:rPr lang="zh-CN" altLang="en-US" sz="3600" b="1" dirty="0" smtClean="0">
                <a:ea typeface="楷体_GB2312" pitchFamily="1" charset="-122"/>
              </a:rPr>
              <a:t>然众人矣</a:t>
            </a:r>
            <a:r>
              <a:rPr lang="en-US" altLang="zh-CN" sz="3600" b="1" dirty="0" smtClean="0">
                <a:ea typeface="楷体_GB2312" pitchFamily="1" charset="-122"/>
              </a:rPr>
              <a:t>                         </a:t>
            </a:r>
            <a:endParaRPr lang="zh-CN" altLang="zh-CN" sz="3600" b="1" dirty="0" smtClean="0">
              <a:solidFill>
                <a:srgbClr val="00B050"/>
              </a:solidFill>
              <a:latin typeface="宋体" pitchFamily="2" charset="-122"/>
            </a:endParaRPr>
          </a:p>
          <a:p>
            <a:pPr>
              <a:lnSpc>
                <a:spcPct val="90000"/>
              </a:lnSpc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16pic_1696900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591187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 smtClean="0">
                <a:ea typeface="楷体_GB2312" pitchFamily="1" charset="-122"/>
              </a:rPr>
              <a:t>方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仲</a:t>
            </a:r>
            <a:r>
              <a:rPr lang="zh-CN" altLang="en-US" sz="3600" b="1" dirty="0" smtClean="0">
                <a:ea typeface="楷体_GB2312" pitchFamily="1" charset="-122"/>
              </a:rPr>
              <a:t>永                  </a:t>
            </a:r>
            <a:r>
              <a:rPr lang="en-US" sz="3600" b="1" dirty="0" err="1" smtClean="0">
                <a:solidFill>
                  <a:srgbClr val="00B050"/>
                </a:solidFill>
              </a:rPr>
              <a:t>zhòng</a:t>
            </a:r>
            <a:endParaRPr lang="en-US" altLang="zh-CN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 smtClean="0">
                <a:ea typeface="楷体_GB2312" pitchFamily="1" charset="-122"/>
              </a:rPr>
              <a:t>世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隶</a:t>
            </a:r>
            <a:r>
              <a:rPr lang="zh-CN" altLang="en-US" sz="3600" b="1" dirty="0" smtClean="0">
                <a:ea typeface="楷体_GB2312" pitchFamily="1" charset="-122"/>
              </a:rPr>
              <a:t>耕                   </a:t>
            </a:r>
            <a:r>
              <a:rPr lang="en-US" sz="3600" b="1" dirty="0" err="1" smtClean="0">
                <a:solidFill>
                  <a:srgbClr val="00B050"/>
                </a:solidFill>
              </a:rPr>
              <a:t>lì</a:t>
            </a:r>
            <a:r>
              <a:rPr lang="en-US" sz="3600" b="1" dirty="0" smtClean="0">
                <a:solidFill>
                  <a:srgbClr val="00B050"/>
                </a:solidFill>
              </a:rPr>
              <a:t> </a:t>
            </a:r>
            <a:r>
              <a:rPr lang="zh-CN" altLang="en-US" sz="3600" b="1" dirty="0" smtClean="0">
                <a:ea typeface="楷体_GB2312" pitchFamily="1" charset="-122"/>
              </a:rPr>
              <a:t> </a:t>
            </a:r>
            <a:endParaRPr lang="en-US" altLang="zh-CN" sz="3600" b="1" dirty="0" smtClean="0"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 smtClean="0">
                <a:ea typeface="楷体_GB2312" pitchFamily="1" charset="-122"/>
              </a:rPr>
              <a:t>自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为</a:t>
            </a:r>
            <a:r>
              <a:rPr lang="zh-CN" altLang="en-US" sz="3600" b="1" dirty="0" smtClean="0">
                <a:ea typeface="楷体_GB2312" pitchFamily="1" charset="-122"/>
              </a:rPr>
              <a:t>其名</a:t>
            </a:r>
            <a:r>
              <a:rPr lang="en-US" altLang="zh-CN" sz="3600" b="1" dirty="0" smtClean="0">
                <a:ea typeface="楷体_GB2312" pitchFamily="1" charset="-122"/>
              </a:rPr>
              <a:t>               </a:t>
            </a:r>
            <a:r>
              <a:rPr lang="zh-CN" altLang="zh-CN" sz="3600" b="1" dirty="0" smtClean="0">
                <a:solidFill>
                  <a:srgbClr val="00B050"/>
                </a:solidFill>
                <a:latin typeface="宋体" pitchFamily="2" charset="-122"/>
              </a:rPr>
              <a:t>wéi</a:t>
            </a:r>
            <a:endParaRPr lang="en-US" altLang="zh-CN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一</a:t>
            </a:r>
            <a:r>
              <a:rPr lang="zh-CN" altLang="en-US" sz="3600" b="1" dirty="0" smtClean="0">
                <a:ea typeface="楷体_GB2312" pitchFamily="1" charset="-122"/>
              </a:rPr>
              <a:t>乡秀才               </a:t>
            </a:r>
            <a:r>
              <a:rPr lang="zh-CN" altLang="zh-CN" sz="3600" b="1" dirty="0" smtClean="0">
                <a:solidFill>
                  <a:srgbClr val="00B050"/>
                </a:solidFill>
                <a:latin typeface="宋体" pitchFamily="2" charset="-122"/>
              </a:rPr>
              <a:t>yì</a:t>
            </a:r>
            <a:r>
              <a:rPr lang="zh-CN" altLang="en-US" sz="3600" b="1" dirty="0" smtClean="0">
                <a:solidFill>
                  <a:srgbClr val="00B050"/>
                </a:solidFill>
                <a:ea typeface="楷体_GB2312" pitchFamily="1" charset="-122"/>
              </a:rPr>
              <a:t> </a:t>
            </a:r>
            <a:endParaRPr lang="en-US" altLang="zh-CN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邑</a:t>
            </a:r>
            <a:r>
              <a:rPr lang="zh-CN" altLang="en-US" sz="3600" b="1" dirty="0" smtClean="0">
                <a:ea typeface="楷体_GB2312" pitchFamily="1" charset="-122"/>
              </a:rPr>
              <a:t>人奇之                </a:t>
            </a:r>
            <a:r>
              <a:rPr lang="zh-CN" altLang="zh-CN" sz="3600" b="1" dirty="0" smtClean="0">
                <a:solidFill>
                  <a:srgbClr val="00B050"/>
                </a:solidFill>
                <a:latin typeface="宋体" pitchFamily="2" charset="-122"/>
              </a:rPr>
              <a:t>yì</a:t>
            </a:r>
            <a:r>
              <a:rPr lang="zh-CN" altLang="en-US" sz="3600" b="1" dirty="0" smtClean="0">
                <a:solidFill>
                  <a:srgbClr val="00B050"/>
                </a:solidFill>
                <a:ea typeface="楷体_GB2312" pitchFamily="1" charset="-122"/>
              </a:rPr>
              <a:t> </a:t>
            </a:r>
            <a:endParaRPr lang="en-US" altLang="zh-CN" sz="3600" b="1" dirty="0" smtClean="0"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endParaRPr lang="en-US" altLang="zh-CN" sz="3600" b="1" dirty="0" smtClean="0"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b="1" dirty="0" smtClean="0">
                <a:solidFill>
                  <a:srgbClr val="00B050"/>
                </a:solidFill>
                <a:ea typeface="楷体_GB2312" pitchFamily="1" charset="-122"/>
              </a:rPr>
              <a:t>    </a:t>
            </a:r>
            <a:endParaRPr lang="zh-CN" altLang="zh-CN" b="1" dirty="0" smtClean="0">
              <a:solidFill>
                <a:srgbClr val="00B050"/>
              </a:solidFill>
              <a:latin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0034" y="3571876"/>
            <a:ext cx="6072230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Tx/>
              <a:buNone/>
            </a:pPr>
            <a:r>
              <a:rPr lang="zh-CN" altLang="en-US" sz="3600" b="1" dirty="0" smtClean="0">
                <a:ea typeface="楷体_GB2312" pitchFamily="1" charset="-122"/>
              </a:rPr>
              <a:t>日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扳</a:t>
            </a:r>
            <a:r>
              <a:rPr lang="zh-CN" altLang="en-US" sz="3600" b="1" dirty="0" smtClean="0">
                <a:ea typeface="楷体_GB2312" pitchFamily="1" charset="-122"/>
              </a:rPr>
              <a:t>仲永</a:t>
            </a:r>
            <a:r>
              <a:rPr lang="en-US" altLang="zh-CN" sz="3600" b="1" dirty="0" smtClean="0">
                <a:ea typeface="楷体_GB2312" pitchFamily="1" charset="-122"/>
              </a:rPr>
              <a:t>                </a:t>
            </a:r>
            <a:r>
              <a:rPr lang="zh-CN" altLang="zh-CN" sz="3600" b="1" dirty="0" smtClean="0">
                <a:solidFill>
                  <a:srgbClr val="00B050"/>
                </a:solidFill>
                <a:latin typeface="宋体" pitchFamily="2" charset="-122"/>
              </a:rPr>
              <a:t>pān</a:t>
            </a:r>
            <a:endParaRPr lang="zh-CN" altLang="en-US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 smtClean="0">
                <a:ea typeface="楷体_GB2312" pitchFamily="1" charset="-122"/>
              </a:rPr>
              <a:t>环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谒</a:t>
            </a:r>
            <a:r>
              <a:rPr lang="zh-CN" altLang="en-US" sz="3600" b="1" dirty="0" smtClean="0">
                <a:ea typeface="楷体_GB2312" pitchFamily="1" charset="-122"/>
              </a:rPr>
              <a:t>于邑人</a:t>
            </a:r>
            <a:r>
              <a:rPr lang="en-US" altLang="zh-CN" sz="3600" b="1" dirty="0" smtClean="0">
                <a:ea typeface="楷体_GB2312" pitchFamily="1" charset="-122"/>
              </a:rPr>
              <a:t>           </a:t>
            </a:r>
            <a:r>
              <a:rPr lang="zh-CN" altLang="zh-CN" sz="3600" b="1" dirty="0" smtClean="0">
                <a:solidFill>
                  <a:srgbClr val="00B050"/>
                </a:solidFill>
                <a:latin typeface="宋体" pitchFamily="2" charset="-122"/>
              </a:rPr>
              <a:t>yè</a:t>
            </a:r>
            <a:endParaRPr lang="zh-CN" altLang="en-US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 smtClean="0">
                <a:ea typeface="楷体_GB2312" pitchFamily="1" charset="-122"/>
              </a:rPr>
              <a:t>不能</a:t>
            </a: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称</a:t>
            </a:r>
            <a:r>
              <a:rPr lang="zh-CN" altLang="en-US" sz="3600" b="1" dirty="0" smtClean="0">
                <a:ea typeface="楷体_GB2312" pitchFamily="1" charset="-122"/>
              </a:rPr>
              <a:t>前时之闻</a:t>
            </a:r>
            <a:r>
              <a:rPr lang="en-US" altLang="zh-CN" sz="3600" b="1" dirty="0" smtClean="0">
                <a:ea typeface="楷体_GB2312" pitchFamily="1" charset="-122"/>
              </a:rPr>
              <a:t>  </a:t>
            </a:r>
            <a:r>
              <a:rPr lang="zh-CN" altLang="zh-CN" sz="3600" b="1" dirty="0" smtClean="0">
                <a:solidFill>
                  <a:srgbClr val="00B050"/>
                </a:solidFill>
                <a:latin typeface="宋体" pitchFamily="2" charset="-122"/>
              </a:rPr>
              <a:t>chèn</a:t>
            </a:r>
            <a:endParaRPr lang="zh-CN" altLang="en-US" sz="3600" b="1" dirty="0" smtClean="0">
              <a:solidFill>
                <a:srgbClr val="00B050"/>
              </a:solidFill>
              <a:ea typeface="楷体_GB2312" pitchFamily="1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600" b="1" dirty="0" smtClean="0">
                <a:solidFill>
                  <a:srgbClr val="FF0000"/>
                </a:solidFill>
                <a:ea typeface="楷体_GB2312" pitchFamily="1" charset="-122"/>
              </a:rPr>
              <a:t>泯</a:t>
            </a:r>
            <a:r>
              <a:rPr lang="zh-CN" altLang="en-US" sz="3600" b="1" dirty="0" smtClean="0">
                <a:ea typeface="楷体_GB2312" pitchFamily="1" charset="-122"/>
              </a:rPr>
              <a:t>然众人矣</a:t>
            </a:r>
            <a:r>
              <a:rPr lang="en-US" altLang="zh-CN" sz="3600" b="1" dirty="0" smtClean="0">
                <a:ea typeface="楷体_GB2312" pitchFamily="1" charset="-122"/>
              </a:rPr>
              <a:t>               </a:t>
            </a:r>
            <a:r>
              <a:rPr lang="zh-CN" altLang="zh-CN" sz="3600" b="1" dirty="0" smtClean="0">
                <a:solidFill>
                  <a:srgbClr val="00B050"/>
                </a:solidFill>
                <a:latin typeface="宋体" pitchFamily="2" charset="-122"/>
              </a:rPr>
              <a:t>mǐn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view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/>
              <a:t>课文解读</a:t>
            </a:r>
            <a:endParaRPr lang="zh-CN" altLang="en-US" b="1" dirty="0"/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、再次默读课文，想想作者为何要为方仲永感到惋惜呢？（用原文回答）</a:t>
            </a:r>
            <a:endParaRPr lang="en-US" altLang="zh-CN" sz="3600" b="1" dirty="0" smtClean="0"/>
          </a:p>
          <a:p>
            <a:pPr>
              <a:buNone/>
            </a:pPr>
            <a:r>
              <a:rPr lang="zh-CN" altLang="en-US" b="1" dirty="0" smtClean="0"/>
              <a:t>    明确：</a:t>
            </a:r>
            <a:r>
              <a:rPr lang="zh-CN" altLang="en-US" b="1" dirty="0" smtClean="0">
                <a:solidFill>
                  <a:srgbClr val="FF0000"/>
                </a:solidFill>
              </a:rPr>
              <a:t>泯然众人矣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en-US" altLang="zh-CN" b="1" dirty="0" smtClean="0"/>
              <a:t>                 </a:t>
            </a:r>
            <a:r>
              <a:rPr lang="zh-CN" altLang="en-US" b="1" dirty="0" smtClean="0"/>
              <a:t>泯：消失     </a:t>
            </a:r>
            <a:r>
              <a:rPr lang="zh-CN" altLang="en-US" b="1" dirty="0" smtClean="0">
                <a:solidFill>
                  <a:srgbClr val="0070C0"/>
                </a:solidFill>
              </a:rPr>
              <a:t>众人</a:t>
            </a:r>
            <a:r>
              <a:rPr lang="zh-CN" altLang="en-US" b="1" dirty="0" smtClean="0"/>
              <a:t>：普通人、一般人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           </a:t>
            </a:r>
            <a:r>
              <a:rPr lang="zh-CN" altLang="en-US" b="1" dirty="0" smtClean="0"/>
              <a:t>今“众人”是“很多人”的意思</a:t>
            </a:r>
            <a:endParaRPr lang="en-US" altLang="zh-CN" b="1" dirty="0" smtClean="0"/>
          </a:p>
          <a:p>
            <a:pPr>
              <a:buNone/>
            </a:pPr>
            <a:r>
              <a:rPr lang="en-US" altLang="zh-CN" b="1" dirty="0" smtClean="0"/>
              <a:t>                </a:t>
            </a:r>
            <a:r>
              <a:rPr lang="zh-CN" altLang="en-US" b="1" dirty="0" smtClean="0"/>
              <a:t>如：众人拾柴，火焰高。</a:t>
            </a:r>
            <a:r>
              <a:rPr lang="zh-CN" altLang="en-US" b="1" dirty="0" smtClean="0">
                <a:solidFill>
                  <a:srgbClr val="0070C0"/>
                </a:solidFill>
              </a:rPr>
              <a:t>（古今异义）</a:t>
            </a:r>
            <a:endParaRPr lang="en-US" altLang="zh-CN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en-US" altLang="zh-CN" b="1" dirty="0" smtClean="0">
                <a:solidFill>
                  <a:srgbClr val="FF0000"/>
                </a:solidFill>
              </a:rPr>
              <a:t>        </a:t>
            </a:r>
            <a:r>
              <a:rPr lang="zh-CN" altLang="en-US" b="1" dirty="0" smtClean="0">
                <a:solidFill>
                  <a:srgbClr val="FF0000"/>
                </a:solidFill>
              </a:rPr>
              <a:t>（方仲永的才华）消失尽了，（完全）与普通人没什么区别了。</a:t>
            </a:r>
            <a:r>
              <a:rPr lang="en-US" altLang="zh-CN" b="1" dirty="0" smtClean="0">
                <a:solidFill>
                  <a:srgbClr val="FF0000"/>
                </a:solidFill>
              </a:rPr>
              <a:t>——</a:t>
            </a:r>
            <a:r>
              <a:rPr lang="zh-CN" altLang="en-US" b="1" dirty="0" smtClean="0">
                <a:solidFill>
                  <a:srgbClr val="FF0000"/>
                </a:solidFill>
              </a:rPr>
              <a:t>省略句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pic>
        <p:nvPicPr>
          <p:cNvPr id="6" name="图片 5" descr="0130053437526613509201881508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2428860" cy="15001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2288</TotalTime>
  <Words>1954</Words>
  <PresentationFormat>全屏显示(4:3)</PresentationFormat>
  <Paragraphs>152</Paragraphs>
  <Slides>20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想一想</vt:lpstr>
      <vt:lpstr>伤  仲  永</vt:lpstr>
      <vt:lpstr>教学目标</vt:lpstr>
      <vt:lpstr>标题解析</vt:lpstr>
      <vt:lpstr>走近作者</vt:lpstr>
      <vt:lpstr>              初读课文</vt:lpstr>
      <vt:lpstr>字词掌握</vt:lpstr>
      <vt:lpstr> </vt:lpstr>
      <vt:lpstr>课文解读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       课后思考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310S</dc:creator>
  <cp:lastModifiedBy>310S</cp:lastModifiedBy>
  <cp:revision>66</cp:revision>
  <dcterms:created xsi:type="dcterms:W3CDTF">2016-10-22T07:38:26Z</dcterms:created>
  <dcterms:modified xsi:type="dcterms:W3CDTF">2016-10-27T16:11:34Z</dcterms:modified>
</cp:coreProperties>
</file>