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576" r:id="rId4"/>
    <p:sldId id="577" r:id="rId5"/>
    <p:sldId id="281" r:id="rId6"/>
    <p:sldId id="294" r:id="rId7"/>
    <p:sldId id="284" r:id="rId8"/>
    <p:sldId id="295" r:id="rId9"/>
    <p:sldId id="579" r:id="rId10"/>
    <p:sldId id="296" r:id="rId11"/>
    <p:sldId id="580" r:id="rId12"/>
    <p:sldId id="451" r:id="rId13"/>
    <p:sldId id="559" r:id="rId14"/>
    <p:sldId id="583" r:id="rId15"/>
    <p:sldId id="560" r:id="rId16"/>
    <p:sldId id="584" r:id="rId17"/>
    <p:sldId id="585" r:id="rId18"/>
    <p:sldId id="586" r:id="rId19"/>
    <p:sldId id="587" r:id="rId20"/>
    <p:sldId id="589" r:id="rId21"/>
  </p:sldIdLst>
  <p:sldSz cx="9144000" cy="5143500"/>
  <p:notesSz cx="6858000" cy="9144000"/>
  <p:custDataLst>
    <p:tags r:id="rId2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/>
    <p:restoredTop sz="95179"/>
  </p:normalViewPr>
  <p:slideViewPr>
    <p:cSldViewPr showGuides="1">
      <p:cViewPr varScale="1">
        <p:scale>
          <a:sx n="76" d="100"/>
          <a:sy n="76" d="100"/>
        </p:scale>
        <p:origin x="1050" y="54"/>
      </p:cViewPr>
      <p:guideLst>
        <p:guide orient="horz" pos="2150"/>
        <p:guide orient="horz" pos="1076"/>
        <p:guide pos="3860"/>
        <p:guide pos="195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6" cy="72006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tags" Target="tags/tag1.xml" /><Relationship Id="rId23" Type="http://schemas.openxmlformats.org/officeDocument/2006/relationships/presProps" Target="presProps.xml" /><Relationship Id="rId24" Type="http://schemas.openxmlformats.org/officeDocument/2006/relationships/viewProps" Target="viewProps.xml" /><Relationship Id="rId25" Type="http://schemas.openxmlformats.org/officeDocument/2006/relationships/theme" Target="theme/theme1.xml" /><Relationship Id="rId26" Type="http://schemas.openxmlformats.org/officeDocument/2006/relationships/tableStyles" Target="tableStyles.xml" /><Relationship Id="rId3" Type="http://schemas.openxmlformats.org/officeDocument/2006/relationships/handoutMaster" Target="handoutMasters/handout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66B56024-E033-460B-B461-F9C8C93C904B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895472FC-EDD4-43B4-B218-6888597E2A21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BD403541-C361-4440-AA44-DBB6527DDBFB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18436" name="幻灯片图像占位符 3"/>
          <p:cNvSpPr>
            <a:spLocks noGrp="1" noRot="1" noChangeAspect="1"/>
          </p:cNvSpPr>
          <p:nvPr>
            <p:ph type="sldImg" idx="6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8437" name="备注占位符 4"/>
          <p:cNvSpPr>
            <a:spLocks noGrp="1"/>
          </p:cNvSpPr>
          <p:nvPr>
            <p:ph type="body" sz="quarter" idx="7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C89461BB-BB29-447B-86E6-652C097B04C1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和内容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椭圆 1"/>
          <p:cNvSpPr/>
          <p:nvPr userDrawn="1"/>
        </p:nvSpPr>
        <p:spPr>
          <a:xfrm rot="5400000">
            <a:off x="1790700" y="425450"/>
            <a:ext cx="2028825" cy="1177925"/>
          </a:xfrm>
          <a:custGeom>
            <a:rect l="l" t="t" r="r" b="b"/>
            <a:pathLst>
              <a:path w="2028376" h="1177563">
                <a:moveTo>
                  <a:pt x="0" y="1177563"/>
                </a:moveTo>
                <a:lnTo>
                  <a:pt x="0" y="0"/>
                </a:lnTo>
                <a:lnTo>
                  <a:pt x="2028376" y="0"/>
                </a:lnTo>
                <a:cubicBezTo>
                  <a:pt x="1624320" y="702037"/>
                  <a:pt x="867468" y="1174384"/>
                  <a:pt x="0" y="1177563"/>
                </a:cubicBezTo>
                <a:close/>
              </a:path>
            </a:pathLst>
          </a:custGeom>
          <a:solidFill>
            <a:srgbClr val="E862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3" name="矩形 7"/>
          <p:cNvSpPr/>
          <p:nvPr userDrawn="1"/>
        </p:nvSpPr>
        <p:spPr>
          <a:xfrm rot="5400000">
            <a:off x="2809875" y="584200"/>
            <a:ext cx="2346325" cy="1177925"/>
          </a:xfrm>
          <a:custGeom>
            <a:rect l="l" t="t" r="r" b="b"/>
            <a:pathLst>
              <a:path w="2346109" h="1177890">
                <a:moveTo>
                  <a:pt x="0" y="1177890"/>
                </a:moveTo>
                <a:lnTo>
                  <a:pt x="0" y="0"/>
                </a:lnTo>
                <a:lnTo>
                  <a:pt x="2346109" y="0"/>
                </a:lnTo>
                <a:cubicBezTo>
                  <a:pt x="2346109" y="429552"/>
                  <a:pt x="2231144" y="832251"/>
                  <a:pt x="2028377" y="1177890"/>
                </a:cubicBezTo>
                <a:close/>
              </a:path>
            </a:pathLst>
          </a:custGeom>
          <a:solidFill>
            <a:srgbClr val="354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4" name="椭圆 12"/>
          <p:cNvSpPr/>
          <p:nvPr userDrawn="1"/>
        </p:nvSpPr>
        <p:spPr>
          <a:xfrm rot="5400000">
            <a:off x="5324475" y="425450"/>
            <a:ext cx="2028825" cy="1177925"/>
          </a:xfrm>
          <a:custGeom>
            <a:rect l="l" t="t" r="r" b="b"/>
            <a:pathLst>
              <a:path w="2028375" h="1177562">
                <a:moveTo>
                  <a:pt x="0" y="1177562"/>
                </a:moveTo>
                <a:lnTo>
                  <a:pt x="0" y="0"/>
                </a:lnTo>
                <a:cubicBezTo>
                  <a:pt x="867468" y="3179"/>
                  <a:pt x="1624319" y="475526"/>
                  <a:pt x="2028375" y="1177562"/>
                </a:cubicBezTo>
                <a:close/>
              </a:path>
            </a:pathLst>
          </a:custGeom>
          <a:solidFill>
            <a:srgbClr val="354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5" name="椭圆 13"/>
          <p:cNvSpPr/>
          <p:nvPr userDrawn="1"/>
        </p:nvSpPr>
        <p:spPr>
          <a:xfrm rot="5400000">
            <a:off x="3987800" y="584200"/>
            <a:ext cx="2346325" cy="1177925"/>
          </a:xfrm>
          <a:custGeom>
            <a:rect l="l" t="t" r="r" b="b"/>
            <a:pathLst>
              <a:path w="2346724" h="1177890">
                <a:moveTo>
                  <a:pt x="0" y="1177890"/>
                </a:moveTo>
                <a:lnTo>
                  <a:pt x="0" y="0"/>
                </a:lnTo>
                <a:lnTo>
                  <a:pt x="2028990" y="0"/>
                </a:lnTo>
                <a:cubicBezTo>
                  <a:pt x="2231759" y="345641"/>
                  <a:pt x="2346724" y="748340"/>
                  <a:pt x="2346724" y="1177890"/>
                </a:cubicBezTo>
                <a:close/>
              </a:path>
            </a:pathLst>
          </a:custGeom>
          <a:solidFill>
            <a:srgbClr val="E862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6" name="弧形 5"/>
          <p:cNvSpPr/>
          <p:nvPr userDrawn="1"/>
        </p:nvSpPr>
        <p:spPr>
          <a:xfrm>
            <a:off x="2074863" y="-2513012"/>
            <a:ext cx="4994275" cy="4994275"/>
          </a:xfrm>
          <a:prstGeom prst="arc">
            <a:avLst>
              <a:gd name="adj1" fmla="val 3404"/>
              <a:gd name="adj2" fmla="val 10819516"/>
            </a:avLst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7" name="椭圆 6"/>
          <p:cNvSpPr/>
          <p:nvPr userDrawn="1"/>
        </p:nvSpPr>
        <p:spPr>
          <a:xfrm>
            <a:off x="4492625" y="2414588"/>
            <a:ext cx="158750" cy="15716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/>
          <a:lstStyle/>
          <a:p>
            <a:pPr fontAlgn="auto"/>
            <a:fld id="{0C913308-F349-4B6D-A68A-DD1791B4A57B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/>
          <a:lstStyle/>
          <a:p>
            <a:pPr fontAlgn="auto"/>
            <a:fld id="{0C913308-F349-4B6D-A68A-DD1791B4A57B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/>
          <a:lstStyle/>
          <a:p>
            <a:pPr fontAlgn="auto"/>
            <a:fld id="{0C913308-F349-4B6D-A68A-DD1791B4A57B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/>
          <a:lstStyle/>
          <a:p>
            <a:pPr fontAlgn="auto"/>
            <a:fld id="{0C913308-F349-4B6D-A68A-DD1791B4A57B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/>
          <a:lstStyle/>
          <a:p>
            <a:pPr fontAlgn="auto"/>
            <a:fld id="{0C913308-F349-4B6D-A68A-DD1791B4A57B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>
  <p:cSld name="标题和内容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71450"/>
            <a:ext cx="9144000" cy="571500"/>
          </a:xfrm>
          <a:prstGeom prst="rect">
            <a:avLst/>
          </a:prstGeo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42950"/>
            <a:ext cx="8229600" cy="457200"/>
          </a:xfrm>
          <a:prstGeom prst="rect">
            <a:avLst/>
          </a:prstGeo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3125"/>
            <a:ext cx="2133600" cy="342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6300"/>
            <a:ext cx="2895600" cy="342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3125"/>
            <a:ext cx="2133600" cy="342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/>
            <a:fld id="{FA263F6F-A5D6-45B0-A891-329B4013B7CE}" type="slidenum">
              <a:rPr lang="en-US" altLang="zh-CN" strike="noStrike" noProof="1">
                <a:latin typeface="+mn-lt"/>
                <a:ea typeface="+mn-ea"/>
                <a:cs typeface="+mn-cs"/>
              </a:rPr>
              <a:t/>
            </a:fld>
            <a:endParaRPr lang="en-US" altLang="zh-CN" strike="noStrike" noProof="1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>
  <p:cSld name="1_仅标题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 flipH="1">
            <a:off x="0" y="0"/>
            <a:ext cx="0" cy="0"/>
          </a:xfrm>
        </p:spPr>
        <p:txBody>
          <a:bodyPr/>
          <a:lstStyle/>
          <a:p>
            <a:pPr fontAlgn="auto"/>
            <a:fld id="{A7012137-2B2F-4F6C-8D84-1060E067E241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 flipH="1">
            <a:off x="0" y="0"/>
            <a:ext cx="0" cy="0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 flipH="1">
            <a:off x="0" y="0"/>
            <a:ext cx="0" cy="0"/>
          </a:xfrm>
        </p:spPr>
        <p:txBody>
          <a:bodyPr/>
          <a:lstStyle/>
          <a:p>
            <a:pPr fontAlgn="auto"/>
            <a:fld id="{8F160A9C-8360-4A1C-9072-E6F86D56E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386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8650" y="1410027"/>
            <a:ext cx="6348415" cy="738071"/>
          </a:xfrm>
        </p:spPr>
        <p:txBody>
          <a:bodyPr>
            <a:normAutofit/>
          </a:bodyPr>
          <a:lstStyle>
            <a:lvl1pPr algn="ctr">
              <a:lnSpc>
                <a:spcPct val="110000"/>
              </a:lnSpc>
              <a:defRPr sz="2550" b="1" i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fontAlgn="auto"/>
            <a:r>
              <a:rPr lang="zh-CN" altLang="en-US" sz="2550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28650" y="2215030"/>
            <a:ext cx="6348415" cy="317521"/>
          </a:xfrm>
        </p:spPr>
        <p:txBody>
          <a:bodyPr>
            <a:normAutofit/>
          </a:bodyPr>
          <a:lstStyle>
            <a:lvl1pPr marL="0" indent="0" algn="ctr">
              <a:buNone/>
              <a:defRPr sz="135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z="1350" strike="noStrike" noProof="1"/>
              <a:t>单击以编辑母版副标题样式</a:t>
            </a:r>
            <a:endParaRPr lang="en-US" strike="noStrike" noProof="1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8"/>
          </a:xfrm>
        </p:spPr>
        <p:txBody>
          <a:bodyPr/>
          <a:lstStyle>
            <a:lvl1pPr>
              <a:defRPr/>
            </a:lvl1pPr>
          </a:lstStyle>
          <a:p>
            <a:pPr fontAlgn="auto">
              <a:defRPr/>
            </a:pPr>
            <a:endParaRPr lang="en-US" altLang="zh-CN" strike="noStrike" noProof="1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8"/>
          </a:xfrm>
        </p:spPr>
        <p:txBody>
          <a:bodyPr/>
          <a:lstStyle>
            <a:lvl1pPr>
              <a:defRPr/>
            </a:lvl1pPr>
          </a:lstStyle>
          <a:p>
            <a:pPr fontAlgn="auto">
              <a:defRPr/>
            </a:pPr>
            <a:endParaRPr lang="en-US" altLang="zh-CN" strike="noStrike" noProof="1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8"/>
          </a:xfrm>
        </p:spPr>
        <p:txBody>
          <a:bodyPr/>
          <a:lstStyle>
            <a:lvl1pPr>
              <a:defRPr/>
            </a:lvl1pPr>
          </a:lstStyle>
          <a:p>
            <a:pPr fontAlgn="auto">
              <a:defRPr/>
            </a:pPr>
            <a:fld id="{D8DF1A4E-7C7C-4FC8-9BD1-4C49A62F03F5}" type="slidenum">
              <a:rPr lang="en-US" altLang="zh-CN" strike="noStrike" noProof="1">
                <a:latin typeface="+mn-lt"/>
                <a:ea typeface="+mn-ea"/>
                <a:cs typeface="+mn-cs"/>
              </a:rPr>
              <a:t/>
            </a:fld>
            <a:endParaRPr lang="en-US" altLang="zh-CN" strike="noStrike" noProof="1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标题和内容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281524" y="0"/>
            <a:ext cx="105725" cy="721610"/>
            <a:chOff x="281524" y="0"/>
            <a:chExt cx="105725" cy="721610"/>
          </a:xfrm>
          <a:solidFill>
            <a:srgbClr val="1A7BAE"/>
          </a:solidFill>
        </p:grpSpPr>
        <p:sp>
          <p:nvSpPr>
            <p:cNvPr id="5" name="矩形 4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6" name="矩形 5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grpSp>
        <p:nvGrpSpPr>
          <p:cNvPr id="7" name="组合 6"/>
          <p:cNvGrpSpPr/>
          <p:nvPr userDrawn="1"/>
        </p:nvGrpSpPr>
        <p:grpSpPr>
          <a:xfrm rot="10800000">
            <a:off x="8801756" y="4963098"/>
            <a:ext cx="105725" cy="180402"/>
            <a:chOff x="281524" y="0"/>
            <a:chExt cx="105725" cy="721610"/>
          </a:xfrm>
          <a:solidFill>
            <a:srgbClr val="1A7BAE"/>
          </a:solidFill>
        </p:grpSpPr>
        <p:sp>
          <p:nvSpPr>
            <p:cNvPr id="10" name="矩形 9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11" name="矩形 10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标题和内容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281524" y="0"/>
            <a:ext cx="105725" cy="721610"/>
            <a:chOff x="281524" y="0"/>
            <a:chExt cx="105725" cy="721610"/>
          </a:xfrm>
          <a:solidFill>
            <a:srgbClr val="95BC49"/>
          </a:solidFill>
        </p:grpSpPr>
        <p:sp>
          <p:nvSpPr>
            <p:cNvPr id="5" name="矩形 4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6" name="矩形 5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grpSp>
        <p:nvGrpSpPr>
          <p:cNvPr id="7" name="组合 6"/>
          <p:cNvGrpSpPr/>
          <p:nvPr userDrawn="1"/>
        </p:nvGrpSpPr>
        <p:grpSpPr>
          <a:xfrm rot="10800000">
            <a:off x="8801756" y="4963098"/>
            <a:ext cx="105725" cy="180402"/>
            <a:chOff x="281524" y="0"/>
            <a:chExt cx="105725" cy="721610"/>
          </a:xfrm>
          <a:solidFill>
            <a:srgbClr val="95BC49"/>
          </a:solidFill>
        </p:grpSpPr>
        <p:sp>
          <p:nvSpPr>
            <p:cNvPr id="10" name="矩形 9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11" name="矩形 10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6_标题和内容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281524" y="0"/>
            <a:ext cx="105725" cy="721610"/>
            <a:chOff x="281524" y="0"/>
            <a:chExt cx="105725" cy="721610"/>
          </a:xfrm>
          <a:solidFill>
            <a:srgbClr val="FDA907"/>
          </a:solidFill>
        </p:grpSpPr>
        <p:sp>
          <p:nvSpPr>
            <p:cNvPr id="5" name="矩形 4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6" name="矩形 5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grpSp>
        <p:nvGrpSpPr>
          <p:cNvPr id="7" name="组合 6"/>
          <p:cNvGrpSpPr/>
          <p:nvPr userDrawn="1"/>
        </p:nvGrpSpPr>
        <p:grpSpPr>
          <a:xfrm rot="10800000">
            <a:off x="8801756" y="4963098"/>
            <a:ext cx="105725" cy="180402"/>
            <a:chOff x="281524" y="0"/>
            <a:chExt cx="105725" cy="721610"/>
          </a:xfrm>
          <a:solidFill>
            <a:srgbClr val="FDA907"/>
          </a:solidFill>
        </p:grpSpPr>
        <p:sp>
          <p:nvSpPr>
            <p:cNvPr id="10" name="矩形 9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11" name="矩形 10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标题和内容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281524" y="0"/>
            <a:ext cx="105725" cy="721610"/>
            <a:chOff x="281524" y="0"/>
            <a:chExt cx="105725" cy="721610"/>
          </a:xfrm>
          <a:solidFill>
            <a:srgbClr val="BF3420"/>
          </a:solidFill>
        </p:grpSpPr>
        <p:sp>
          <p:nvSpPr>
            <p:cNvPr id="5" name="矩形 4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6" name="矩形 5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grpSp>
        <p:nvGrpSpPr>
          <p:cNvPr id="7" name="组合 6"/>
          <p:cNvGrpSpPr/>
          <p:nvPr userDrawn="1"/>
        </p:nvGrpSpPr>
        <p:grpSpPr>
          <a:xfrm rot="10800000">
            <a:off x="8801756" y="4963098"/>
            <a:ext cx="105725" cy="180402"/>
            <a:chOff x="281524" y="0"/>
            <a:chExt cx="105725" cy="721610"/>
          </a:xfrm>
          <a:solidFill>
            <a:srgbClr val="BF3420"/>
          </a:solidFill>
        </p:grpSpPr>
        <p:sp>
          <p:nvSpPr>
            <p:cNvPr id="10" name="矩形 9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11" name="矩形 10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7_标题和内容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170" name="组合 1"/>
          <p:cNvGrpSpPr/>
          <p:nvPr userDrawn="1"/>
        </p:nvGrpSpPr>
        <p:grpSpPr>
          <a:xfrm>
            <a:off x="161925" y="0"/>
            <a:ext cx="225425" cy="722313"/>
            <a:chOff x="161510" y="0"/>
            <a:chExt cx="225739" cy="721610"/>
          </a:xfrm>
        </p:grpSpPr>
        <p:sp>
          <p:nvSpPr>
            <p:cNvPr id="3" name="矩形 2"/>
            <p:cNvSpPr/>
            <p:nvPr/>
          </p:nvSpPr>
          <p:spPr>
            <a:xfrm>
              <a:off x="161510" y="0"/>
              <a:ext cx="45719" cy="721610"/>
            </a:xfrm>
            <a:prstGeom prst="rect">
              <a:avLst/>
            </a:prstGeom>
            <a:solidFill>
              <a:srgbClr val="1A7B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4" name="矩形 3"/>
            <p:cNvSpPr/>
            <p:nvPr/>
          </p:nvSpPr>
          <p:spPr>
            <a:xfrm>
              <a:off x="221517" y="0"/>
              <a:ext cx="45719" cy="721610"/>
            </a:xfrm>
            <a:prstGeom prst="rect">
              <a:avLst/>
            </a:prstGeom>
            <a:solidFill>
              <a:srgbClr val="95BC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5" name="矩形 4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solidFill>
              <a:srgbClr val="FDA9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6" name="矩形 5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solidFill>
              <a:srgbClr val="BF34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grpSp>
        <p:nvGrpSpPr>
          <p:cNvPr id="7175" name="组合 6"/>
          <p:cNvGrpSpPr/>
          <p:nvPr userDrawn="1"/>
        </p:nvGrpSpPr>
        <p:grpSpPr>
          <a:xfrm rot="10800000">
            <a:off x="8801100" y="4962525"/>
            <a:ext cx="227013" cy="180975"/>
            <a:chOff x="161510" y="0"/>
            <a:chExt cx="225739" cy="721610"/>
          </a:xfrm>
        </p:grpSpPr>
        <p:sp>
          <p:nvSpPr>
            <p:cNvPr id="8" name="矩形 7"/>
            <p:cNvSpPr/>
            <p:nvPr/>
          </p:nvSpPr>
          <p:spPr>
            <a:xfrm>
              <a:off x="161510" y="0"/>
              <a:ext cx="45719" cy="721610"/>
            </a:xfrm>
            <a:prstGeom prst="rect">
              <a:avLst/>
            </a:prstGeom>
            <a:solidFill>
              <a:srgbClr val="1A7B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9" name="矩形 8"/>
            <p:cNvSpPr/>
            <p:nvPr/>
          </p:nvSpPr>
          <p:spPr>
            <a:xfrm>
              <a:off x="221517" y="0"/>
              <a:ext cx="45719" cy="721610"/>
            </a:xfrm>
            <a:prstGeom prst="rect">
              <a:avLst/>
            </a:prstGeom>
            <a:solidFill>
              <a:srgbClr val="95BC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10" name="矩形 9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solidFill>
              <a:srgbClr val="FDA9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11" name="矩形 10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solidFill>
              <a:srgbClr val="BF34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仅标题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矩形 11"/>
          <p:cNvSpPr/>
          <p:nvPr userDrawn="1"/>
        </p:nvSpPr>
        <p:spPr>
          <a:xfrm>
            <a:off x="0" y="2706688"/>
            <a:ext cx="9144000" cy="1350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pic>
        <p:nvPicPr>
          <p:cNvPr id="8195" name="Picture 2" descr="C:\Documents and Settings\yangweizhou\桌面\2.jpg"/>
          <p:cNvPicPr>
            <a:picLocks noChangeAspect="1"/>
          </p:cNvPicPr>
          <p:nvPr userDrawn="1"/>
        </p:nvPicPr>
        <p:blipFill>
          <a:blip r:embed="rId1"/>
          <a:srcRect b="2046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hemeOverride" Target="../theme/themeOverride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hemeOverride" Target="../theme/themeOverride8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Override" Target="../theme/themeOverride9.xml" /><Relationship Id="rId3" Type="http://schemas.openxmlformats.org/officeDocument/2006/relationships/image" Target="../media/image3.jpeg" /><Relationship Id="rId4" Type="http://schemas.openxmlformats.org/officeDocument/2006/relationships/image" Target="../media/image4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Override" Target="../theme/themeOverride1.xml" /><Relationship Id="rId3" Type="http://schemas.openxmlformats.org/officeDocument/2006/relationships/image" Target="../media/image3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hemeOverride" Target="../theme/themeOverride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hemeOverride" Target="../theme/themeOverride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hemeOverride" Target="../theme/themeOverride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hemeOverride" Target="../theme/themeOverride5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hemeOverride" Target="../theme/themeOverride6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143000" y="49213"/>
            <a:ext cx="2563813" cy="582613"/>
          </a:xfrm>
          <a:prstGeom prst="rect">
            <a:avLst/>
          </a:prstGeom>
          <a:gradFill>
            <a:gsLst>
              <a:gs pos="0">
                <a:schemeClr val="bg1"/>
              </a:gs>
              <a:gs pos="50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59213" y="84736"/>
            <a:ext cx="1859280" cy="5067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kumimoji="0" lang="zh-CN" altLang="en-US" sz="2700" b="1" kern="1200" cap="none" spc="600" normalizeH="0" baseline="0" noProof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accent4">
                      <a:lumMod val="20000"/>
                      <a:lumOff val="8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感情调节</a:t>
            </a:r>
            <a:endParaRPr kumimoji="0" lang="zh-CN" altLang="en-US" sz="2700" b="1" kern="1200" cap="none" spc="600" normalizeH="0" baseline="0" noProof="0">
              <a:ln w="9525">
                <a:solidFill>
                  <a:schemeClr val="bg1"/>
                </a:solidFill>
                <a:prstDash val="solid"/>
              </a:ln>
              <a:solidFill>
                <a:srgbClr val="FFC000"/>
              </a:solidFill>
              <a:effectLst>
                <a:outerShdw blurRad="12700" dist="38100" dir="2700000" algn="tl" rotWithShape="0">
                  <a:schemeClr val="accent4">
                    <a:lumMod val="20000"/>
                    <a:lumOff val="8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022725" y="344488"/>
            <a:ext cx="1708150" cy="508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700" b="1" i="0" u="none" strike="noStrike" kern="1200" cap="none" spc="30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慧眼识珠</a:t>
            </a:r>
            <a:endParaRPr kumimoji="0" lang="zh-CN" altLang="zh-CN" sz="2700" b="1" i="0" u="none" strike="noStrike" kern="1200" cap="none" spc="30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自由: 形状 10"/>
          <p:cNvSpPr/>
          <p:nvPr/>
        </p:nvSpPr>
        <p:spPr>
          <a:xfrm>
            <a:off x="461963" y="1422400"/>
            <a:ext cx="3941763" cy="3492500"/>
          </a:xfrm>
          <a:custGeom>
            <a:gdLst>
              <a:gd name="connsiteX0" fmla="*/ 0 w 2447656"/>
              <a:gd name="connsiteY0" fmla="*/ 0 h 3788031"/>
              <a:gd name="connsiteX1" fmla="*/ 2447656 w 2447656"/>
              <a:gd name="connsiteY1" fmla="*/ 0 h 3788031"/>
              <a:gd name="connsiteX2" fmla="*/ 2447656 w 2447656"/>
              <a:gd name="connsiteY2" fmla="*/ 3788031 h 3788031"/>
              <a:gd name="connsiteX3" fmla="*/ 0 w 2447656"/>
              <a:gd name="connsiteY3" fmla="*/ 3788031 h 3788031"/>
              <a:gd name="connsiteX4" fmla="*/ 0 w 2447656"/>
              <a:gd name="connsiteY4" fmla="*/ 0 h 378803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7656" h="3788030">
                <a:moveTo>
                  <a:pt x="0" y="0"/>
                </a:moveTo>
                <a:lnTo>
                  <a:pt x="2447656" y="0"/>
                </a:lnTo>
                <a:lnTo>
                  <a:pt x="2447656" y="3788031"/>
                </a:lnTo>
                <a:lnTo>
                  <a:pt x="0" y="378803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96012" tIns="325035" rIns="96012" bIns="96012"/>
          <a:lstStyle/>
          <a:p>
            <a:pPr marL="88900" marR="0" lvl="1" indent="0" algn="l" defTabSz="6223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None/>
              <a:defRPr/>
            </a:pPr>
            <a:r>
              <a:rPr lang="zh-CN" altLang="en-US" sz="1500" b="1" strike="noStrike" noProof="1">
                <a:solidFill>
                  <a:schemeClr val="tx1"/>
                </a:solidFill>
                <a:latin typeface="微软雅黑" panose="020b0503020204020204" pitchFamily="34" charset="-122"/>
                <a:sym typeface="+mn-ea"/>
              </a:rPr>
              <a:t>①在南坡，带状分布的原始云杉林海连绵不断，棵棵巨杉像一把把利剑，直插云天。</a:t>
            </a:r>
            <a:br>
              <a:rPr lang="zh-CN" altLang="en-US" sz="1500" b="1">
                <a:solidFill>
                  <a:schemeClr val="tx1"/>
                </a:solidFill>
                <a:latin typeface="微软雅黑" panose="020b0503020204020204" pitchFamily="34" charset="-122"/>
                <a:sym typeface="+mn-ea"/>
              </a:rPr>
            </a:br>
            <a:r>
              <a:rPr lang="zh-CN" altLang="en-US" sz="1500" b="1" strike="noStrike" noProof="1">
                <a:solidFill>
                  <a:schemeClr val="tx1"/>
                </a:solidFill>
                <a:latin typeface="微软雅黑" panose="020b0503020204020204" pitchFamily="34" charset="-122"/>
                <a:sym typeface="+mn-ea"/>
              </a:rPr>
              <a:t>②在北坡，五花甸草原上，你可以看见新疆细毛羊群和奔驰的伊犁马群。 </a:t>
            </a:r>
            <a:br>
              <a:rPr lang="zh-CN" altLang="en-US" sz="1500" b="1">
                <a:solidFill>
                  <a:schemeClr val="tx1"/>
                </a:solidFill>
                <a:latin typeface="微软雅黑" panose="020b0503020204020204" pitchFamily="34" charset="-122"/>
                <a:sym typeface="+mn-ea"/>
              </a:rPr>
            </a:br>
            <a:r>
              <a:rPr lang="zh-CN" altLang="en-US" sz="1500" b="1" strike="noStrike" noProof="1">
                <a:solidFill>
                  <a:schemeClr val="tx1"/>
                </a:solidFill>
                <a:latin typeface="微软雅黑" panose="020b0503020204020204" pitchFamily="34" charset="-122"/>
                <a:sym typeface="+mn-ea"/>
              </a:rPr>
              <a:t>③在连天蔽日的杉木下，马鹿、狍鹿、棕熊、雪豹等野生动物出没其间。</a:t>
            </a:r>
            <a:br>
              <a:rPr lang="zh-CN" altLang="en-US" sz="1500" b="1">
                <a:solidFill>
                  <a:schemeClr val="tx1"/>
                </a:solidFill>
                <a:latin typeface="微软雅黑" panose="020b0503020204020204" pitchFamily="34" charset="-122"/>
                <a:sym typeface="+mn-ea"/>
              </a:rPr>
            </a:br>
            <a:r>
              <a:rPr lang="zh-CN" altLang="en-US" sz="1500" b="1" strike="noStrike" noProof="1">
                <a:solidFill>
                  <a:schemeClr val="tx1"/>
                </a:solidFill>
                <a:latin typeface="微软雅黑" panose="020b0503020204020204" pitchFamily="34" charset="-122"/>
                <a:sym typeface="+mn-ea"/>
              </a:rPr>
              <a:t>④吃完早饭后，继续南下，就进入喀什河和巩乃斯河的草原和森林带。 </a:t>
            </a:r>
            <a:br>
              <a:rPr lang="zh-CN" altLang="en-US" sz="1500" b="1">
                <a:solidFill>
                  <a:schemeClr val="tx1"/>
                </a:solidFill>
                <a:latin typeface="微软雅黑" panose="020b0503020204020204" pitchFamily="34" charset="-122"/>
                <a:sym typeface="+mn-ea"/>
              </a:rPr>
            </a:br>
            <a:r>
              <a:rPr lang="zh-CN" altLang="en-US" sz="1500" b="1" strike="noStrike" noProof="1">
                <a:solidFill>
                  <a:schemeClr val="tx1"/>
                </a:solidFill>
                <a:latin typeface="微软雅黑" panose="020b0503020204020204" pitchFamily="34" charset="-122"/>
                <a:sym typeface="+mn-ea"/>
              </a:rPr>
              <a:t>⑤各种森林鸟类，鸣声不断。</a:t>
            </a:r>
            <a:br>
              <a:rPr lang="zh-CN" altLang="en-US" sz="1500">
                <a:solidFill>
                  <a:schemeClr val="tx1"/>
                </a:solidFill>
                <a:ea typeface="宋体" panose="02010600030101010101" pitchFamily="2" charset="-122"/>
                <a:sym typeface="+mn-ea"/>
              </a:rPr>
            </a:b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8" name="自由: 形状 7"/>
          <p:cNvSpPr/>
          <p:nvPr/>
        </p:nvSpPr>
        <p:spPr>
          <a:xfrm>
            <a:off x="1016000" y="2665413"/>
            <a:ext cx="2840038" cy="369888"/>
          </a:xfrm>
          <a:custGeom>
            <a:gdLst>
              <a:gd name="connsiteX0" fmla="*/ 0 w 3788031"/>
              <a:gd name="connsiteY0" fmla="*/ 0 h 491392"/>
              <a:gd name="connsiteX1" fmla="*/ 3788031 w 3788031"/>
              <a:gd name="connsiteY1" fmla="*/ 0 h 491392"/>
              <a:gd name="connsiteX2" fmla="*/ 3788031 w 3788031"/>
              <a:gd name="connsiteY2" fmla="*/ 491392 h 491392"/>
              <a:gd name="connsiteX3" fmla="*/ 0 w 3788031"/>
              <a:gd name="connsiteY3" fmla="*/ 491392 h 491392"/>
              <a:gd name="connsiteX4" fmla="*/ 0 w 3788031"/>
              <a:gd name="connsiteY4" fmla="*/ 0 h 49139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88030" h="491392">
                <a:moveTo>
                  <a:pt x="0" y="0"/>
                </a:moveTo>
                <a:lnTo>
                  <a:pt x="3788031" y="0"/>
                </a:lnTo>
                <a:lnTo>
                  <a:pt x="3788031" y="491392"/>
                </a:lnTo>
                <a:lnTo>
                  <a:pt x="0" y="49139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0" tIns="0" rIns="325035" bIns="0"/>
          <a:lstStyle/>
          <a:p>
            <a:pPr marL="0" marR="0" lvl="0" indent="0" algn="r" defTabSz="1066800" rtl="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b="0" i="0" u="none" strike="noStrike" kern="1200" cap="none" spc="0" normalizeH="0" baseline="0" noProof="0">
              <a:ln>
                <a:noFill/>
              </a:ln>
              <a:solidFill>
                <a:schemeClr val="tx1">
                  <a:hueOff val="0"/>
                  <a:satOff val="0"/>
                  <a:lumOff val="0"/>
                  <a:alphaOff val="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60375" y="995363"/>
            <a:ext cx="3943350" cy="427038"/>
          </a:xfrm>
          <a:prstGeom prst="rect">
            <a:avLst/>
          </a:prstGeom>
          <a:solidFill>
            <a:srgbClr val="FCDCCC"/>
          </a:solidFill>
          <a:ln>
            <a:solidFill>
              <a:srgbClr val="E183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650" b="1" strike="noStrike" noProof="1">
                <a:solidFill>
                  <a:srgbClr val="0B0B52"/>
                </a:solidFill>
                <a:latin typeface="微软雅黑" panose="020b0503020204020204" pitchFamily="34" charset="-122"/>
                <a:sym typeface="+mn-ea"/>
              </a:rPr>
              <a:t>把下面的句子组合成语意连贯的一段话。</a:t>
            </a:r>
            <a:endParaRPr kumimoji="0" lang="zh-CN" altLang="zh-CN" sz="1650" b="1" i="0" u="none" strike="noStrike" kern="1200" cap="none" spc="0" normalizeH="0" baseline="0" noProof="0">
              <a:ln>
                <a:noFill/>
              </a:ln>
              <a:solidFill>
                <a:schemeClr val="tx1">
                  <a:hueOff val="0"/>
                  <a:satOff val="0"/>
                  <a:lumOff val="0"/>
                  <a:alphaOff val="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64075" y="995363"/>
            <a:ext cx="3943350" cy="427038"/>
          </a:xfrm>
          <a:prstGeom prst="rect">
            <a:avLst/>
          </a:prstGeom>
          <a:solidFill>
            <a:srgbClr val="FCDCCC"/>
          </a:solidFill>
          <a:ln>
            <a:solidFill>
              <a:srgbClr val="E183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650" b="1" strike="noStrike" noProof="1">
                <a:solidFill>
                  <a:srgbClr val="0B0B52"/>
                </a:solidFill>
                <a:latin typeface="微软雅黑" panose="020b0503020204020204" pitchFamily="34" charset="-122"/>
                <a:sym typeface="+mn-ea"/>
              </a:rPr>
              <a:t>正确的顺序</a:t>
            </a:r>
            <a:endParaRPr lang="zh-CN" altLang="en-US" sz="1650" b="1" strike="noStrike" noProof="1">
              <a:solidFill>
                <a:srgbClr val="0B0B52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7" name="自由: 形状 10"/>
          <p:cNvSpPr/>
          <p:nvPr/>
        </p:nvSpPr>
        <p:spPr>
          <a:xfrm>
            <a:off x="4664075" y="1422400"/>
            <a:ext cx="3941763" cy="3492500"/>
          </a:xfrm>
          <a:custGeom>
            <a:gdLst>
              <a:gd name="connsiteX0" fmla="*/ 0 w 2447656"/>
              <a:gd name="connsiteY0" fmla="*/ 0 h 3788031"/>
              <a:gd name="connsiteX1" fmla="*/ 2447656 w 2447656"/>
              <a:gd name="connsiteY1" fmla="*/ 0 h 3788031"/>
              <a:gd name="connsiteX2" fmla="*/ 2447656 w 2447656"/>
              <a:gd name="connsiteY2" fmla="*/ 3788031 h 3788031"/>
              <a:gd name="connsiteX3" fmla="*/ 0 w 2447656"/>
              <a:gd name="connsiteY3" fmla="*/ 3788031 h 3788031"/>
              <a:gd name="connsiteX4" fmla="*/ 0 w 2447656"/>
              <a:gd name="connsiteY4" fmla="*/ 0 h 378803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7656" h="3788030">
                <a:moveTo>
                  <a:pt x="0" y="0"/>
                </a:moveTo>
                <a:lnTo>
                  <a:pt x="2447656" y="0"/>
                </a:lnTo>
                <a:lnTo>
                  <a:pt x="2447656" y="3788031"/>
                </a:lnTo>
                <a:lnTo>
                  <a:pt x="0" y="378803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96012" tIns="325035" rIns="96012" bIns="96012"/>
          <a:lstStyle/>
          <a:p>
            <a:pPr marL="88900" marR="0" lvl="1" indent="0" algn="l" defTabSz="6223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None/>
              <a:defRPr/>
            </a:pPr>
            <a:r>
              <a:rPr lang="zh-CN" altLang="en-US" sz="1500" b="1" strike="noStrike" noProof="1">
                <a:solidFill>
                  <a:schemeClr val="tx1"/>
                </a:solidFill>
                <a:latin typeface="微软雅黑" panose="020b0503020204020204" pitchFamily="34" charset="-122"/>
                <a:sym typeface="+mn-ea"/>
              </a:rPr>
              <a:t>④吃完早饭后，继续南下，就进入喀什河和巩乃斯河的草原和森林带。</a:t>
            </a:r>
            <a:endParaRPr lang="zh-CN" altLang="en-US" sz="1500" b="1" strike="noStrike" noProof="1">
              <a:solidFill>
                <a:schemeClr val="tx1"/>
              </a:solidFill>
              <a:latin typeface="微软雅黑" panose="020b0503020204020204" pitchFamily="34" charset="-122"/>
              <a:sym typeface="+mn-ea"/>
            </a:endParaRPr>
          </a:p>
          <a:p>
            <a:pPr marL="88900" marR="0" lvl="1" indent="0" algn="l" defTabSz="6223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None/>
              <a:defRPr/>
            </a:pPr>
            <a:r>
              <a:rPr lang="zh-CN" altLang="en-US" sz="1500" b="1" strike="noStrike" noProof="1">
                <a:solidFill>
                  <a:schemeClr val="tx1"/>
                </a:solidFill>
                <a:latin typeface="微软雅黑" panose="020b0503020204020204" pitchFamily="34" charset="-122"/>
                <a:sym typeface="+mn-ea"/>
              </a:rPr>
              <a:t>②在北坡，五花甸草原上，你可以看见新疆细毛羊群和奔驰的伊犁马群。 </a:t>
            </a:r>
            <a:br>
              <a:rPr lang="zh-CN" altLang="en-US" sz="1500" b="1">
                <a:solidFill>
                  <a:schemeClr val="tx1"/>
                </a:solidFill>
                <a:latin typeface="微软雅黑" panose="020b0503020204020204" pitchFamily="34" charset="-122"/>
                <a:sym typeface="+mn-ea"/>
              </a:rPr>
            </a:br>
            <a:r>
              <a:rPr lang="zh-CN" altLang="en-US" sz="1500" b="1" strike="noStrike" noProof="1">
                <a:solidFill>
                  <a:schemeClr val="tx1"/>
                </a:solidFill>
                <a:latin typeface="微软雅黑" panose="020b0503020204020204" pitchFamily="34" charset="-122"/>
                <a:sym typeface="+mn-ea"/>
              </a:rPr>
              <a:t>①在南坡，带状分布的原始云杉林海连绵不断，棵棵巨杉像一把把利剑，直插云天。</a:t>
            </a:r>
            <a:br>
              <a:rPr lang="zh-CN" altLang="en-US" sz="1500" b="1">
                <a:solidFill>
                  <a:schemeClr val="tx1"/>
                </a:solidFill>
                <a:latin typeface="微软雅黑" panose="020b0503020204020204" pitchFamily="34" charset="-122"/>
                <a:sym typeface="+mn-ea"/>
              </a:rPr>
            </a:br>
            <a:r>
              <a:rPr lang="zh-CN" altLang="en-US" sz="1500" b="1" strike="noStrike" noProof="1">
                <a:solidFill>
                  <a:schemeClr val="tx1"/>
                </a:solidFill>
                <a:latin typeface="微软雅黑" panose="020b0503020204020204" pitchFamily="34" charset="-122"/>
                <a:sym typeface="+mn-ea"/>
              </a:rPr>
              <a:t>③在连天蔽日的杉木下，马鹿、狍鹿、棕熊、雪豹等野生动物出没其间。</a:t>
            </a:r>
            <a:br>
              <a:rPr lang="zh-CN" altLang="en-US" sz="1500" b="1">
                <a:solidFill>
                  <a:schemeClr val="tx1"/>
                </a:solidFill>
                <a:latin typeface="微软雅黑" panose="020b0503020204020204" pitchFamily="34" charset="-122"/>
                <a:sym typeface="+mn-ea"/>
              </a:rPr>
            </a:br>
            <a:r>
              <a:rPr lang="zh-CN" altLang="en-US" sz="1500" b="1" strike="noStrike" noProof="1">
                <a:solidFill>
                  <a:schemeClr val="tx1"/>
                </a:solidFill>
                <a:latin typeface="微软雅黑" panose="020b0503020204020204" pitchFamily="34" charset="-122"/>
                <a:sym typeface="+mn-ea"/>
              </a:rPr>
              <a:t> ⑤各种森林鸟类，鸣声不断。</a:t>
            </a:r>
            <a:br>
              <a:rPr lang="zh-CN" altLang="en-US" sz="1500">
                <a:solidFill>
                  <a:schemeClr val="tx1"/>
                </a:solidFill>
                <a:ea typeface="宋体" panose="02010600030101010101" pitchFamily="2" charset="-122"/>
                <a:sym typeface="+mn-ea"/>
              </a:rPr>
            </a:br>
            <a:br>
              <a:rPr lang="zh-CN" altLang="en-US" sz="1500" b="1">
                <a:solidFill>
                  <a:schemeClr val="tx1"/>
                </a:solidFill>
                <a:latin typeface="微软雅黑" panose="020b0503020204020204" pitchFamily="34" charset="-122"/>
                <a:sym typeface="+mn-ea"/>
              </a:rPr>
            </a:b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65663" y="995363"/>
            <a:ext cx="3941763" cy="3917950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812800" y="3651250"/>
            <a:ext cx="1022350" cy="793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677863" y="2568575"/>
            <a:ext cx="1023938" cy="635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62000" y="1984375"/>
            <a:ext cx="796925" cy="2063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2752725" y="1987550"/>
            <a:ext cx="665163" cy="1746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1558925" y="3035300"/>
            <a:ext cx="1023938" cy="635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862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0" y="2166938"/>
            <a:ext cx="9144000" cy="449263"/>
          </a:xfrm>
          <a:prstGeom prst="rect">
            <a:avLst/>
          </a:prstGeom>
          <a:solidFill>
            <a:srgbClr val="354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988" y="-1433512"/>
            <a:ext cx="3879850" cy="8094663"/>
          </a:xfrm>
          <a:prstGeom prst="rect">
            <a:avLst/>
          </a:prstGeom>
          <a:noFill/>
          <a:effectLst>
            <a:outerShdw blurRad="165100" dist="76200" dir="1200000" algn="tl" rotWithShape="0">
              <a:prstClr val="black">
                <a:alpha val="10000"/>
              </a:prstClr>
            </a:outerShdw>
          </a:effectLst>
        </p:spPr>
        <p:txBody>
          <a:bodyPr wrap="none" rtlCol="0">
            <a:spAutoFit/>
          </a:bodyPr>
          <a:lstStyle/>
          <a:p>
            <a:pPr fontAlgn="auto"/>
            <a:r>
              <a:rPr lang="en-US" altLang="zh-CN" sz="52000" noProof="1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cs typeface="+mn-cs"/>
              </a:rPr>
              <a:t>4</a:t>
            </a:r>
            <a:endParaRPr lang="zh-CN" altLang="en-US" sz="52000" noProof="1">
              <a:solidFill>
                <a:schemeClr val="bg1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8676" name="矩形 4"/>
          <p:cNvSpPr/>
          <p:nvPr/>
        </p:nvSpPr>
        <p:spPr>
          <a:xfrm>
            <a:off x="4200525" y="2763838"/>
            <a:ext cx="3857625" cy="1198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注意选择恰当的说明方法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注意说明文语言的准确性、严密性，还要不乏生动性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77" name="矩形 2"/>
          <p:cNvSpPr/>
          <p:nvPr/>
        </p:nvSpPr>
        <p:spPr>
          <a:xfrm>
            <a:off x="4538663" y="1271588"/>
            <a:ext cx="2417762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r"/>
            <a:r>
              <a:rPr lang="zh-CN" altLang="zh-CN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还需注意</a:t>
            </a:r>
            <a:endParaRPr lang="zh-CN" altLang="zh-CN" sz="4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862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2754313" y="2166938"/>
            <a:ext cx="6242050" cy="449263"/>
          </a:xfrm>
          <a:prstGeom prst="rect">
            <a:avLst/>
          </a:prstGeom>
          <a:solidFill>
            <a:srgbClr val="354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fontAlgn="auto"/>
            <a:r>
              <a:rPr lang="zh-CN" altLang="en-US" b="1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任选一题，运用合适的说明顺序，写一篇</a:t>
            </a:r>
            <a:r>
              <a:rPr lang="en-US" altLang="zh-CN" b="1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</a:t>
            </a:r>
            <a:r>
              <a:rPr lang="zh-CN" altLang="en-US" b="1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00左右的说明文</a:t>
            </a:r>
            <a:endParaRPr lang="zh-CN" altLang="en-US" strike="noStrike" noProof="1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9699" name="矩形 4"/>
          <p:cNvSpPr/>
          <p:nvPr/>
        </p:nvSpPr>
        <p:spPr>
          <a:xfrm>
            <a:off x="2879725" y="2616200"/>
            <a:ext cx="6264275" cy="18462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一、我熟悉的一种用具（手机，汽车、钢笔等）。</a:t>
            </a: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二、我最喜欢的美食。</a:t>
            </a: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三、我可爱的校园。</a:t>
            </a: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四、说明一种植物，如茉莉花、菊花、柳树等；或说明一种动物，如狗、猫、猪、大公鸡等。</a:t>
            </a: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400" b="1">
              <a:solidFill>
                <a:schemeClr val="bg1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9700" name="矩形 2"/>
          <p:cNvSpPr/>
          <p:nvPr/>
        </p:nvSpPr>
        <p:spPr>
          <a:xfrm>
            <a:off x="4538663" y="1271588"/>
            <a:ext cx="2417762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r"/>
            <a:r>
              <a:rPr lang="zh-CN" altLang="zh-CN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实战演练</a:t>
            </a:r>
            <a:endParaRPr lang="zh-CN" altLang="zh-CN" sz="4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2490" y="-447040"/>
            <a:ext cx="1882140" cy="62471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 fontAlgn="auto"/>
            <a:r>
              <a:rPr lang="en-US" altLang="zh-CN" sz="40000" b="1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+mn-cs"/>
              </a:rPr>
              <a:t>5</a:t>
            </a:r>
            <a:endParaRPr lang="zh-CN" altLang="en-US" sz="40000" b="1" strike="noStrike" cap="none" spc="0" noProof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矩形 14"/>
          <p:cNvSpPr/>
          <p:nvPr/>
        </p:nvSpPr>
        <p:spPr>
          <a:xfrm>
            <a:off x="3706813" y="627063"/>
            <a:ext cx="271463" cy="53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自由: 形状 19"/>
          <p:cNvSpPr/>
          <p:nvPr/>
        </p:nvSpPr>
        <p:spPr>
          <a:xfrm>
            <a:off x="530225" y="482600"/>
            <a:ext cx="755650" cy="4017963"/>
          </a:xfrm>
          <a:custGeom>
            <a:gdLst>
              <a:gd name="connsiteX0" fmla="*/ 0 w 2336903"/>
              <a:gd name="connsiteY0" fmla="*/ 0 h 444011"/>
              <a:gd name="connsiteX1" fmla="*/ 2336903 w 2336903"/>
              <a:gd name="connsiteY1" fmla="*/ 0 h 444011"/>
              <a:gd name="connsiteX2" fmla="*/ 2336903 w 2336903"/>
              <a:gd name="connsiteY2" fmla="*/ 444011 h 444011"/>
              <a:gd name="connsiteX3" fmla="*/ 0 w 2336903"/>
              <a:gd name="connsiteY3" fmla="*/ 444011 h 444011"/>
              <a:gd name="connsiteX4" fmla="*/ 0 w 2336903"/>
              <a:gd name="connsiteY4" fmla="*/ 0 h 44401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6903" h="444011">
                <a:moveTo>
                  <a:pt x="0" y="0"/>
                </a:moveTo>
                <a:lnTo>
                  <a:pt x="2336903" y="0"/>
                </a:lnTo>
                <a:lnTo>
                  <a:pt x="2336903" y="444011"/>
                </a:lnTo>
                <a:lnTo>
                  <a:pt x="0" y="444011"/>
                </a:lnTo>
                <a:lnTo>
                  <a:pt x="0" y="0"/>
                </a:lnTo>
                <a:close/>
              </a:path>
            </a:pathLst>
          </a:custGeom>
          <a:solidFill>
            <a:srgbClr val="E8626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286" tIns="4286" rIns="4286" bIns="4286" numCol="1" spcCol="1270" anchor="ctr" anchorCtr="0">
            <a:noAutofit/>
          </a:bodyPr>
          <a:lstStyle/>
          <a:p>
            <a:pPr marL="176530" marR="0" lvl="0" indent="0" algn="l" defTabSz="40005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sz="2800" b="1" i="0" u="none" strike="noStrike" kern="1200" cap="none" spc="0" normalizeH="0" baseline="0" noProof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当堂写作要求</a:t>
            </a:r>
            <a:endParaRPr kumimoji="0" lang="zh-CN" sz="2800" b="1" i="0" u="none" strike="noStrike" kern="1200" cap="none" spc="0" normalizeH="0" baseline="0" noProof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自由: 形状 20"/>
          <p:cNvSpPr/>
          <p:nvPr/>
        </p:nvSpPr>
        <p:spPr>
          <a:xfrm>
            <a:off x="1450975" y="482600"/>
            <a:ext cx="6864350" cy="727075"/>
          </a:xfrm>
          <a:custGeom>
            <a:gdLst>
              <a:gd name="connsiteX0" fmla="*/ 0 w 3289300"/>
              <a:gd name="connsiteY0" fmla="*/ 0 h 540002"/>
              <a:gd name="connsiteX1" fmla="*/ 3289300 w 3289300"/>
              <a:gd name="connsiteY1" fmla="*/ 0 h 540002"/>
              <a:gd name="connsiteX2" fmla="*/ 3289300 w 3289300"/>
              <a:gd name="connsiteY2" fmla="*/ 540002 h 540002"/>
              <a:gd name="connsiteX3" fmla="*/ 0 w 3289300"/>
              <a:gd name="connsiteY3" fmla="*/ 540002 h 540002"/>
              <a:gd name="connsiteX4" fmla="*/ 0 w 3289300"/>
              <a:gd name="connsiteY4" fmla="*/ 0 h 54000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89300" h="540002">
                <a:moveTo>
                  <a:pt x="0" y="0"/>
                </a:moveTo>
                <a:lnTo>
                  <a:pt x="3289300" y="0"/>
                </a:lnTo>
                <a:lnTo>
                  <a:pt x="3289300" y="540002"/>
                </a:lnTo>
                <a:lnTo>
                  <a:pt x="0" y="540002"/>
                </a:lnTo>
                <a:lnTo>
                  <a:pt x="0" y="0"/>
                </a:lnTo>
                <a:close/>
              </a:path>
            </a:pathLst>
          </a:custGeom>
          <a:solidFill>
            <a:srgbClr val="354B5E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marR="0" lvl="0" indent="0" algn="l" defTabSz="1066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en-US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在写作中能够根据</a:t>
            </a:r>
            <a:r>
              <a:rPr kumimoji="0" lang="zh-CN" sz="20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自己确定的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说明对象的特征，</a:t>
            </a:r>
            <a:r>
              <a:rPr kumimoji="0" lang="zh-CN" sz="20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选择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适合的说明顺序</a:t>
            </a:r>
            <a:r>
              <a:rPr kumimoji="0" lang="zh-CN" sz="20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，言之有物，条理清楚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sz="20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2" name="自由: 形状 21"/>
          <p:cNvSpPr/>
          <p:nvPr/>
        </p:nvSpPr>
        <p:spPr>
          <a:xfrm>
            <a:off x="1450975" y="1285875"/>
            <a:ext cx="5886450" cy="546100"/>
          </a:xfrm>
          <a:custGeom>
            <a:gdLst>
              <a:gd name="connsiteX0" fmla="*/ 0 w 3289300"/>
              <a:gd name="connsiteY0" fmla="*/ 0 h 540002"/>
              <a:gd name="connsiteX1" fmla="*/ 3289300 w 3289300"/>
              <a:gd name="connsiteY1" fmla="*/ 0 h 540002"/>
              <a:gd name="connsiteX2" fmla="*/ 3289300 w 3289300"/>
              <a:gd name="connsiteY2" fmla="*/ 540002 h 540002"/>
              <a:gd name="connsiteX3" fmla="*/ 0 w 3289300"/>
              <a:gd name="connsiteY3" fmla="*/ 540002 h 540002"/>
              <a:gd name="connsiteX4" fmla="*/ 0 w 3289300"/>
              <a:gd name="connsiteY4" fmla="*/ 0 h 54000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89300" h="540002">
                <a:moveTo>
                  <a:pt x="0" y="0"/>
                </a:moveTo>
                <a:lnTo>
                  <a:pt x="3289300" y="0"/>
                </a:lnTo>
                <a:lnTo>
                  <a:pt x="3289300" y="540002"/>
                </a:lnTo>
                <a:lnTo>
                  <a:pt x="0" y="540002"/>
                </a:lnTo>
                <a:lnTo>
                  <a:pt x="0" y="0"/>
                </a:lnTo>
                <a:close/>
              </a:path>
            </a:pathLst>
          </a:custGeom>
          <a:solidFill>
            <a:srgbClr val="354B5E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marR="0" lvl="0" indent="0" algn="l" defTabSz="1066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en-US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sz="20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能采用恰当的说明方法，多种说明方法结合使用</a:t>
            </a:r>
            <a:endParaRPr kumimoji="0" lang="zh-CN" sz="20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3" name="自由: 形状 22"/>
          <p:cNvSpPr/>
          <p:nvPr/>
        </p:nvSpPr>
        <p:spPr>
          <a:xfrm>
            <a:off x="1450975" y="1930400"/>
            <a:ext cx="5424488" cy="547688"/>
          </a:xfrm>
          <a:custGeom>
            <a:gdLst>
              <a:gd name="connsiteX0" fmla="*/ 0 w 3289300"/>
              <a:gd name="connsiteY0" fmla="*/ 0 h 540002"/>
              <a:gd name="connsiteX1" fmla="*/ 3289300 w 3289300"/>
              <a:gd name="connsiteY1" fmla="*/ 0 h 540002"/>
              <a:gd name="connsiteX2" fmla="*/ 3289300 w 3289300"/>
              <a:gd name="connsiteY2" fmla="*/ 540002 h 540002"/>
              <a:gd name="connsiteX3" fmla="*/ 0 w 3289300"/>
              <a:gd name="connsiteY3" fmla="*/ 540002 h 540002"/>
              <a:gd name="connsiteX4" fmla="*/ 0 w 3289300"/>
              <a:gd name="connsiteY4" fmla="*/ 0 h 54000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89300" h="540002">
                <a:moveTo>
                  <a:pt x="0" y="0"/>
                </a:moveTo>
                <a:lnTo>
                  <a:pt x="3289300" y="0"/>
                </a:lnTo>
                <a:lnTo>
                  <a:pt x="3289300" y="540002"/>
                </a:lnTo>
                <a:lnTo>
                  <a:pt x="0" y="540002"/>
                </a:lnTo>
                <a:lnTo>
                  <a:pt x="0" y="0"/>
                </a:lnTo>
                <a:close/>
              </a:path>
            </a:pathLst>
          </a:custGeom>
          <a:solidFill>
            <a:srgbClr val="354B5E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marR="0" lvl="0" indent="0" algn="l" defTabSz="1066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en-US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语言准确简洁，比较严密，基于生活，不乏生动</a:t>
            </a:r>
            <a:endParaRPr kumimoji="0" lang="zh-CN" altLang="en-US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自由: 形状 22"/>
          <p:cNvSpPr/>
          <p:nvPr/>
        </p:nvSpPr>
        <p:spPr>
          <a:xfrm>
            <a:off x="1450975" y="2573338"/>
            <a:ext cx="4313238" cy="579438"/>
          </a:xfrm>
          <a:custGeom>
            <a:gdLst>
              <a:gd name="connsiteX0" fmla="*/ 0 w 3289300"/>
              <a:gd name="connsiteY0" fmla="*/ 0 h 540002"/>
              <a:gd name="connsiteX1" fmla="*/ 3289300 w 3289300"/>
              <a:gd name="connsiteY1" fmla="*/ 0 h 540002"/>
              <a:gd name="connsiteX2" fmla="*/ 3289300 w 3289300"/>
              <a:gd name="connsiteY2" fmla="*/ 540002 h 540002"/>
              <a:gd name="connsiteX3" fmla="*/ 0 w 3289300"/>
              <a:gd name="connsiteY3" fmla="*/ 540002 h 540002"/>
              <a:gd name="connsiteX4" fmla="*/ 0 w 3289300"/>
              <a:gd name="connsiteY4" fmla="*/ 0 h 54000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89300" h="540002">
                <a:moveTo>
                  <a:pt x="0" y="0"/>
                </a:moveTo>
                <a:lnTo>
                  <a:pt x="3289300" y="0"/>
                </a:lnTo>
                <a:lnTo>
                  <a:pt x="3289300" y="540002"/>
                </a:lnTo>
                <a:lnTo>
                  <a:pt x="0" y="540002"/>
                </a:lnTo>
                <a:lnTo>
                  <a:pt x="0" y="0"/>
                </a:lnTo>
                <a:close/>
              </a:path>
            </a:pathLst>
          </a:custGeom>
          <a:solidFill>
            <a:srgbClr val="354B5E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marR="0" lvl="0" indent="0" algn="l" defTabSz="1066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en-US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详略得当，中心明确，情感表达自然</a:t>
            </a:r>
            <a:endParaRPr kumimoji="0" lang="zh-CN" altLang="en-US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自由: 形状 22"/>
          <p:cNvSpPr/>
          <p:nvPr/>
        </p:nvSpPr>
        <p:spPr>
          <a:xfrm>
            <a:off x="1450975" y="3238500"/>
            <a:ext cx="3105150" cy="603250"/>
          </a:xfrm>
          <a:custGeom>
            <a:gdLst>
              <a:gd name="connsiteX0" fmla="*/ 0 w 3289300"/>
              <a:gd name="connsiteY0" fmla="*/ 0 h 540002"/>
              <a:gd name="connsiteX1" fmla="*/ 3289300 w 3289300"/>
              <a:gd name="connsiteY1" fmla="*/ 0 h 540002"/>
              <a:gd name="connsiteX2" fmla="*/ 3289300 w 3289300"/>
              <a:gd name="connsiteY2" fmla="*/ 540002 h 540002"/>
              <a:gd name="connsiteX3" fmla="*/ 0 w 3289300"/>
              <a:gd name="connsiteY3" fmla="*/ 540002 h 540002"/>
              <a:gd name="connsiteX4" fmla="*/ 0 w 3289300"/>
              <a:gd name="connsiteY4" fmla="*/ 0 h 54000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89300" h="540002">
                <a:moveTo>
                  <a:pt x="0" y="0"/>
                </a:moveTo>
                <a:lnTo>
                  <a:pt x="3289300" y="0"/>
                </a:lnTo>
                <a:lnTo>
                  <a:pt x="3289300" y="540002"/>
                </a:lnTo>
                <a:lnTo>
                  <a:pt x="0" y="540002"/>
                </a:lnTo>
                <a:lnTo>
                  <a:pt x="0" y="0"/>
                </a:lnTo>
                <a:close/>
              </a:path>
            </a:pathLst>
          </a:custGeom>
          <a:solidFill>
            <a:srgbClr val="354B5E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marR="0" lvl="0" indent="0" algn="l" defTabSz="1066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en-US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文从字顺，错别字少</a:t>
            </a:r>
            <a:endParaRPr kumimoji="0" lang="zh-CN" altLang="en-US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自由: 形状 22"/>
          <p:cNvSpPr/>
          <p:nvPr/>
        </p:nvSpPr>
        <p:spPr>
          <a:xfrm>
            <a:off x="1450975" y="3959225"/>
            <a:ext cx="4203700" cy="541338"/>
          </a:xfrm>
          <a:custGeom>
            <a:gdLst>
              <a:gd name="connsiteX0" fmla="*/ 0 w 3289300"/>
              <a:gd name="connsiteY0" fmla="*/ 0 h 540002"/>
              <a:gd name="connsiteX1" fmla="*/ 3289300 w 3289300"/>
              <a:gd name="connsiteY1" fmla="*/ 0 h 540002"/>
              <a:gd name="connsiteX2" fmla="*/ 3289300 w 3289300"/>
              <a:gd name="connsiteY2" fmla="*/ 540002 h 540002"/>
              <a:gd name="connsiteX3" fmla="*/ 0 w 3289300"/>
              <a:gd name="connsiteY3" fmla="*/ 540002 h 540002"/>
              <a:gd name="connsiteX4" fmla="*/ 0 w 3289300"/>
              <a:gd name="connsiteY4" fmla="*/ 0 h 54000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89300" h="540002">
                <a:moveTo>
                  <a:pt x="0" y="0"/>
                </a:moveTo>
                <a:lnTo>
                  <a:pt x="3289300" y="0"/>
                </a:lnTo>
                <a:lnTo>
                  <a:pt x="3289300" y="540002"/>
                </a:lnTo>
                <a:lnTo>
                  <a:pt x="0" y="540002"/>
                </a:lnTo>
                <a:lnTo>
                  <a:pt x="0" y="0"/>
                </a:lnTo>
                <a:close/>
              </a:path>
            </a:pathLst>
          </a:custGeom>
          <a:solidFill>
            <a:srgbClr val="354B5E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marR="0" lvl="0" indent="0" algn="l" defTabSz="1066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字迹工整，按时完成，</a:t>
            </a:r>
            <a:r>
              <a:rPr kumimoji="0" lang="en-US" altLang="zh-CN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600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字以上</a:t>
            </a:r>
            <a:endParaRPr kumimoji="0" lang="zh-CN" altLang="en-US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511" name="KSO_Shape"/>
          <p:cNvSpPr/>
          <p:nvPr/>
        </p:nvSpPr>
        <p:spPr>
          <a:xfrm>
            <a:off x="5764213" y="3152775"/>
            <a:ext cx="1243012" cy="1228725"/>
          </a:xfrm>
          <a:custGeom>
            <a:cxnLst>
              <a:cxn ang="0">
                <a:pos x="182561777" y="2364350"/>
              </a:cxn>
              <a:cxn ang="0">
                <a:pos x="233653854" y="18048086"/>
              </a:cxn>
              <a:cxn ang="0">
                <a:pos x="235149621" y="18836203"/>
              </a:cxn>
              <a:cxn ang="0">
                <a:pos x="319227119" y="128621815"/>
              </a:cxn>
              <a:cxn ang="0">
                <a:pos x="319620742" y="130198048"/>
              </a:cxn>
              <a:cxn ang="0">
                <a:pos x="242156109" y="302560874"/>
              </a:cxn>
              <a:cxn ang="0">
                <a:pos x="140365397" y="322815760"/>
              </a:cxn>
              <a:cxn ang="0">
                <a:pos x="47313296" y="276868131"/>
              </a:cxn>
              <a:cxn ang="0">
                <a:pos x="17004511" y="90319025"/>
              </a:cxn>
              <a:cxn ang="0">
                <a:pos x="17791757" y="88821567"/>
              </a:cxn>
              <a:cxn ang="0">
                <a:pos x="127454746" y="4649924"/>
              </a:cxn>
              <a:cxn ang="0">
                <a:pos x="129029238" y="4334641"/>
              </a:cxn>
              <a:cxn ang="0">
                <a:pos x="85730714" y="87403067"/>
              </a:cxn>
              <a:cxn ang="0">
                <a:pos x="78409509" y="73374338"/>
              </a:cxn>
              <a:cxn ang="0">
                <a:pos x="85730714" y="87403067"/>
              </a:cxn>
              <a:cxn ang="0">
                <a:pos x="240030545" y="90082517"/>
              </a:cxn>
              <a:cxn ang="0">
                <a:pos x="247273026" y="76132746"/>
              </a:cxn>
              <a:cxn ang="0">
                <a:pos x="237196460" y="237856000"/>
              </a:cxn>
              <a:cxn ang="0">
                <a:pos x="244517665" y="251884546"/>
              </a:cxn>
              <a:cxn ang="0">
                <a:pos x="237196460" y="237856000"/>
              </a:cxn>
              <a:cxn ang="0">
                <a:pos x="82896629" y="235097410"/>
              </a:cxn>
              <a:cxn ang="0">
                <a:pos x="75654148" y="249126139"/>
              </a:cxn>
              <a:cxn ang="0">
                <a:pos x="164770020" y="251963322"/>
              </a:cxn>
              <a:cxn ang="0">
                <a:pos x="154220925" y="285537412"/>
              </a:cxn>
              <a:cxn ang="0">
                <a:pos x="164770020" y="251963322"/>
              </a:cxn>
              <a:cxn ang="0">
                <a:pos x="154220925" y="42085822"/>
              </a:cxn>
              <a:cxn ang="0">
                <a:pos x="164770020" y="75659912"/>
              </a:cxn>
              <a:cxn ang="0">
                <a:pos x="247587924" y="158491831"/>
              </a:cxn>
              <a:cxn ang="0">
                <a:pos x="281045875" y="169131403"/>
              </a:cxn>
              <a:cxn ang="0">
                <a:pos x="247587924" y="158491831"/>
              </a:cxn>
              <a:cxn ang="0">
                <a:pos x="37945070" y="169131403"/>
              </a:cxn>
              <a:cxn ang="0">
                <a:pos x="71481745" y="158491831"/>
              </a:cxn>
              <a:cxn ang="0">
                <a:pos x="162723181" y="137212503"/>
              </a:cxn>
              <a:cxn ang="0">
                <a:pos x="107616150" y="60606742"/>
              </a:cxn>
              <a:cxn ang="0">
                <a:pos x="142176063" y="148009808"/>
              </a:cxn>
              <a:cxn ang="0">
                <a:pos x="162723181" y="187179490"/>
              </a:cxn>
              <a:cxn ang="0">
                <a:pos x="187206528" y="157230881"/>
              </a:cxn>
              <a:cxn ang="0">
                <a:pos x="216728067" y="98357923"/>
              </a:cxn>
              <a:cxn ang="0">
                <a:pos x="162723181" y="137212503"/>
              </a:cxn>
              <a:cxn ang="0">
                <a:pos x="289941753" y="178116150"/>
              </a:cxn>
              <a:cxn ang="0">
                <a:pos x="287894914" y="135163254"/>
              </a:cxn>
              <a:cxn ang="0">
                <a:pos x="287658740" y="133823529"/>
              </a:cxn>
              <a:cxn ang="0">
                <a:pos x="264041363" y="83698810"/>
              </a:cxn>
              <a:cxn ang="0">
                <a:pos x="221845165" y="47996696"/>
              </a:cxn>
              <a:cxn ang="0">
                <a:pos x="220743021" y="47445087"/>
              </a:cxn>
              <a:cxn ang="0">
                <a:pos x="178782997" y="34204657"/>
              </a:cxn>
              <a:cxn ang="0">
                <a:pos x="177680853" y="34125699"/>
              </a:cxn>
              <a:cxn ang="0">
                <a:pos x="133988887" y="36017215"/>
              </a:cxn>
              <a:cxn ang="0">
                <a:pos x="132729294" y="36253723"/>
              </a:cxn>
              <a:cxn ang="0">
                <a:pos x="82975353" y="59582117"/>
              </a:cxn>
              <a:cxn ang="0">
                <a:pos x="82739180" y="59739850"/>
              </a:cxn>
              <a:cxn ang="0">
                <a:pos x="69907253" y="71009989"/>
              </a:cxn>
              <a:cxn ang="0">
                <a:pos x="47628195" y="100958780"/>
              </a:cxn>
              <a:cxn ang="0">
                <a:pos x="46604775" y="102771339"/>
              </a:cxn>
              <a:cxn ang="0">
                <a:pos x="37157824" y="126493973"/>
              </a:cxn>
              <a:cxn ang="0">
                <a:pos x="32040726" y="162589964"/>
              </a:cxn>
              <a:cxn ang="0">
                <a:pos x="113284320" y="282857780"/>
              </a:cxn>
              <a:cxn ang="0">
                <a:pos x="127927094" y="287744211"/>
              </a:cxn>
              <a:cxn ang="0">
                <a:pos x="144301627" y="290975453"/>
              </a:cxn>
              <a:cxn ang="0">
                <a:pos x="158786951" y="292157627"/>
              </a:cxn>
              <a:cxn ang="0">
                <a:pos x="226096293" y="274818882"/>
              </a:cxn>
              <a:cxn ang="0">
                <a:pos x="289941753" y="178116150"/>
              </a:cxn>
            </a:cxnLst>
            <a:rect l="l" t="t" r="r" b="b"/>
            <a:pathLst>
              <a:path w="4122" h="4156">
                <a:moveTo>
                  <a:pt x="2309" y="29"/>
                </a:moveTo>
                <a:cubicBezTo>
                  <a:pt x="2319" y="30"/>
                  <a:pt x="2319" y="30"/>
                  <a:pt x="2319" y="30"/>
                </a:cubicBezTo>
                <a:cubicBezTo>
                  <a:pt x="2328" y="31"/>
                  <a:pt x="2328" y="31"/>
                  <a:pt x="2328" y="31"/>
                </a:cubicBezTo>
                <a:cubicBezTo>
                  <a:pt x="2555" y="62"/>
                  <a:pt x="2770" y="130"/>
                  <a:pt x="2968" y="229"/>
                </a:cubicBezTo>
                <a:cubicBezTo>
                  <a:pt x="2976" y="233"/>
                  <a:pt x="2976" y="233"/>
                  <a:pt x="2976" y="233"/>
                </a:cubicBezTo>
                <a:cubicBezTo>
                  <a:pt x="2987" y="239"/>
                  <a:pt x="2987" y="239"/>
                  <a:pt x="2987" y="239"/>
                </a:cubicBezTo>
                <a:cubicBezTo>
                  <a:pt x="3262" y="380"/>
                  <a:pt x="3496" y="578"/>
                  <a:pt x="3677" y="815"/>
                </a:cubicBezTo>
                <a:cubicBezTo>
                  <a:pt x="3859" y="1052"/>
                  <a:pt x="3991" y="1329"/>
                  <a:pt x="4055" y="1632"/>
                </a:cubicBezTo>
                <a:cubicBezTo>
                  <a:pt x="4058" y="1645"/>
                  <a:pt x="4058" y="1645"/>
                  <a:pt x="4058" y="1645"/>
                </a:cubicBezTo>
                <a:cubicBezTo>
                  <a:pt x="4060" y="1652"/>
                  <a:pt x="4060" y="1652"/>
                  <a:pt x="4060" y="1652"/>
                </a:cubicBezTo>
                <a:cubicBezTo>
                  <a:pt x="4122" y="1954"/>
                  <a:pt x="4116" y="2275"/>
                  <a:pt x="4031" y="2594"/>
                </a:cubicBezTo>
                <a:cubicBezTo>
                  <a:pt x="3885" y="3141"/>
                  <a:pt x="3530" y="3576"/>
                  <a:pt x="3076" y="3839"/>
                </a:cubicBezTo>
                <a:cubicBezTo>
                  <a:pt x="2697" y="4058"/>
                  <a:pt x="2248" y="4156"/>
                  <a:pt x="1793" y="4098"/>
                </a:cubicBezTo>
                <a:cubicBezTo>
                  <a:pt x="1783" y="4096"/>
                  <a:pt x="1783" y="4096"/>
                  <a:pt x="1783" y="4096"/>
                </a:cubicBezTo>
                <a:cubicBezTo>
                  <a:pt x="1774" y="4095"/>
                  <a:pt x="1774" y="4095"/>
                  <a:pt x="1774" y="4095"/>
                </a:cubicBezTo>
                <a:cubicBezTo>
                  <a:pt x="1318" y="4033"/>
                  <a:pt x="910" y="3823"/>
                  <a:pt x="601" y="3513"/>
                </a:cubicBezTo>
                <a:cubicBezTo>
                  <a:pt x="230" y="3142"/>
                  <a:pt x="0" y="2629"/>
                  <a:pt x="0" y="2063"/>
                </a:cubicBezTo>
                <a:cubicBezTo>
                  <a:pt x="0" y="1734"/>
                  <a:pt x="78" y="1422"/>
                  <a:pt x="216" y="1146"/>
                </a:cubicBezTo>
                <a:cubicBezTo>
                  <a:pt x="220" y="1139"/>
                  <a:pt x="220" y="1139"/>
                  <a:pt x="220" y="1139"/>
                </a:cubicBezTo>
                <a:cubicBezTo>
                  <a:pt x="226" y="1127"/>
                  <a:pt x="226" y="1127"/>
                  <a:pt x="226" y="1127"/>
                </a:cubicBezTo>
                <a:cubicBezTo>
                  <a:pt x="367" y="851"/>
                  <a:pt x="566" y="617"/>
                  <a:pt x="803" y="436"/>
                </a:cubicBezTo>
                <a:cubicBezTo>
                  <a:pt x="1040" y="255"/>
                  <a:pt x="1317" y="123"/>
                  <a:pt x="1619" y="59"/>
                </a:cubicBezTo>
                <a:cubicBezTo>
                  <a:pt x="1632" y="56"/>
                  <a:pt x="1632" y="56"/>
                  <a:pt x="1632" y="56"/>
                </a:cubicBezTo>
                <a:cubicBezTo>
                  <a:pt x="1639" y="55"/>
                  <a:pt x="1639" y="55"/>
                  <a:pt x="1639" y="55"/>
                </a:cubicBezTo>
                <a:cubicBezTo>
                  <a:pt x="1855" y="10"/>
                  <a:pt x="2081" y="0"/>
                  <a:pt x="2309" y="29"/>
                </a:cubicBezTo>
                <a:close/>
                <a:moveTo>
                  <a:pt x="1089" y="1109"/>
                </a:moveTo>
                <a:cubicBezTo>
                  <a:pt x="1131" y="1066"/>
                  <a:pt x="1131" y="1066"/>
                  <a:pt x="1131" y="1066"/>
                </a:cubicBezTo>
                <a:cubicBezTo>
                  <a:pt x="996" y="931"/>
                  <a:pt x="996" y="931"/>
                  <a:pt x="996" y="931"/>
                </a:cubicBezTo>
                <a:cubicBezTo>
                  <a:pt x="954" y="973"/>
                  <a:pt x="954" y="973"/>
                  <a:pt x="954" y="973"/>
                </a:cubicBezTo>
                <a:cubicBezTo>
                  <a:pt x="1089" y="1109"/>
                  <a:pt x="1089" y="1109"/>
                  <a:pt x="1089" y="1109"/>
                </a:cubicBezTo>
                <a:close/>
                <a:moveTo>
                  <a:pt x="3006" y="1101"/>
                </a:moveTo>
                <a:cubicBezTo>
                  <a:pt x="3049" y="1143"/>
                  <a:pt x="3049" y="1143"/>
                  <a:pt x="3049" y="1143"/>
                </a:cubicBezTo>
                <a:cubicBezTo>
                  <a:pt x="3183" y="1009"/>
                  <a:pt x="3183" y="1009"/>
                  <a:pt x="3183" y="1009"/>
                </a:cubicBezTo>
                <a:cubicBezTo>
                  <a:pt x="3141" y="966"/>
                  <a:pt x="3141" y="966"/>
                  <a:pt x="3141" y="966"/>
                </a:cubicBezTo>
                <a:cubicBezTo>
                  <a:pt x="3006" y="1101"/>
                  <a:pt x="3006" y="1101"/>
                  <a:pt x="3006" y="1101"/>
                </a:cubicBezTo>
                <a:close/>
                <a:moveTo>
                  <a:pt x="3013" y="3018"/>
                </a:moveTo>
                <a:cubicBezTo>
                  <a:pt x="2971" y="3061"/>
                  <a:pt x="2971" y="3061"/>
                  <a:pt x="2971" y="3061"/>
                </a:cubicBezTo>
                <a:cubicBezTo>
                  <a:pt x="3106" y="3196"/>
                  <a:pt x="3106" y="3196"/>
                  <a:pt x="3106" y="3196"/>
                </a:cubicBezTo>
                <a:cubicBezTo>
                  <a:pt x="3148" y="3153"/>
                  <a:pt x="3148" y="3153"/>
                  <a:pt x="3148" y="3153"/>
                </a:cubicBezTo>
                <a:cubicBezTo>
                  <a:pt x="3013" y="3018"/>
                  <a:pt x="3013" y="3018"/>
                  <a:pt x="3013" y="3018"/>
                </a:cubicBezTo>
                <a:close/>
                <a:moveTo>
                  <a:pt x="1096" y="3026"/>
                </a:moveTo>
                <a:cubicBezTo>
                  <a:pt x="1053" y="2983"/>
                  <a:pt x="1053" y="2983"/>
                  <a:pt x="1053" y="2983"/>
                </a:cubicBezTo>
                <a:cubicBezTo>
                  <a:pt x="919" y="3118"/>
                  <a:pt x="919" y="3118"/>
                  <a:pt x="919" y="3118"/>
                </a:cubicBezTo>
                <a:cubicBezTo>
                  <a:pt x="961" y="3161"/>
                  <a:pt x="961" y="3161"/>
                  <a:pt x="961" y="3161"/>
                </a:cubicBezTo>
                <a:cubicBezTo>
                  <a:pt x="1096" y="3026"/>
                  <a:pt x="1096" y="3026"/>
                  <a:pt x="1096" y="3026"/>
                </a:cubicBezTo>
                <a:close/>
                <a:moveTo>
                  <a:pt x="2093" y="3197"/>
                </a:moveTo>
                <a:cubicBezTo>
                  <a:pt x="1959" y="3197"/>
                  <a:pt x="1959" y="3197"/>
                  <a:pt x="1959" y="3197"/>
                </a:cubicBezTo>
                <a:cubicBezTo>
                  <a:pt x="1959" y="3623"/>
                  <a:pt x="1959" y="3623"/>
                  <a:pt x="1959" y="3623"/>
                </a:cubicBezTo>
                <a:cubicBezTo>
                  <a:pt x="2093" y="3623"/>
                  <a:pt x="2093" y="3623"/>
                  <a:pt x="2093" y="3623"/>
                </a:cubicBezTo>
                <a:cubicBezTo>
                  <a:pt x="2093" y="3197"/>
                  <a:pt x="2093" y="3197"/>
                  <a:pt x="2093" y="3197"/>
                </a:cubicBezTo>
                <a:close/>
                <a:moveTo>
                  <a:pt x="2093" y="534"/>
                </a:moveTo>
                <a:cubicBezTo>
                  <a:pt x="1959" y="534"/>
                  <a:pt x="1959" y="534"/>
                  <a:pt x="1959" y="534"/>
                </a:cubicBezTo>
                <a:cubicBezTo>
                  <a:pt x="1959" y="960"/>
                  <a:pt x="1959" y="960"/>
                  <a:pt x="1959" y="960"/>
                </a:cubicBezTo>
                <a:cubicBezTo>
                  <a:pt x="2093" y="960"/>
                  <a:pt x="2093" y="960"/>
                  <a:pt x="2093" y="960"/>
                </a:cubicBezTo>
                <a:cubicBezTo>
                  <a:pt x="2093" y="534"/>
                  <a:pt x="2093" y="534"/>
                  <a:pt x="2093" y="534"/>
                </a:cubicBezTo>
                <a:close/>
                <a:moveTo>
                  <a:pt x="3145" y="2011"/>
                </a:moveTo>
                <a:cubicBezTo>
                  <a:pt x="3145" y="2146"/>
                  <a:pt x="3145" y="2146"/>
                  <a:pt x="3145" y="2146"/>
                </a:cubicBezTo>
                <a:cubicBezTo>
                  <a:pt x="3570" y="2146"/>
                  <a:pt x="3570" y="2146"/>
                  <a:pt x="3570" y="2146"/>
                </a:cubicBezTo>
                <a:cubicBezTo>
                  <a:pt x="3570" y="2011"/>
                  <a:pt x="3570" y="2011"/>
                  <a:pt x="3570" y="2011"/>
                </a:cubicBezTo>
                <a:cubicBezTo>
                  <a:pt x="3145" y="2011"/>
                  <a:pt x="3145" y="2011"/>
                  <a:pt x="3145" y="2011"/>
                </a:cubicBezTo>
                <a:close/>
                <a:moveTo>
                  <a:pt x="482" y="2011"/>
                </a:moveTo>
                <a:cubicBezTo>
                  <a:pt x="482" y="2146"/>
                  <a:pt x="482" y="2146"/>
                  <a:pt x="482" y="2146"/>
                </a:cubicBezTo>
                <a:cubicBezTo>
                  <a:pt x="908" y="2146"/>
                  <a:pt x="908" y="2146"/>
                  <a:pt x="908" y="2146"/>
                </a:cubicBezTo>
                <a:cubicBezTo>
                  <a:pt x="908" y="2011"/>
                  <a:pt x="908" y="2011"/>
                  <a:pt x="908" y="2011"/>
                </a:cubicBezTo>
                <a:cubicBezTo>
                  <a:pt x="482" y="2011"/>
                  <a:pt x="482" y="2011"/>
                  <a:pt x="482" y="2011"/>
                </a:cubicBezTo>
                <a:close/>
                <a:moveTo>
                  <a:pt x="2067" y="1741"/>
                </a:moveTo>
                <a:cubicBezTo>
                  <a:pt x="2035" y="1741"/>
                  <a:pt x="2004" y="1746"/>
                  <a:pt x="1975" y="1755"/>
                </a:cubicBezTo>
                <a:cubicBezTo>
                  <a:pt x="1807" y="1412"/>
                  <a:pt x="1602" y="1084"/>
                  <a:pt x="1367" y="769"/>
                </a:cubicBezTo>
                <a:cubicBezTo>
                  <a:pt x="1314" y="798"/>
                  <a:pt x="1261" y="827"/>
                  <a:pt x="1208" y="856"/>
                </a:cubicBezTo>
                <a:cubicBezTo>
                  <a:pt x="1372" y="1222"/>
                  <a:pt x="1572" y="1561"/>
                  <a:pt x="1806" y="1878"/>
                </a:cubicBezTo>
                <a:cubicBezTo>
                  <a:pt x="1771" y="1929"/>
                  <a:pt x="1750" y="1991"/>
                  <a:pt x="1750" y="2058"/>
                </a:cubicBezTo>
                <a:cubicBezTo>
                  <a:pt x="1750" y="2234"/>
                  <a:pt x="1892" y="2375"/>
                  <a:pt x="2067" y="2375"/>
                </a:cubicBezTo>
                <a:cubicBezTo>
                  <a:pt x="2242" y="2375"/>
                  <a:pt x="2384" y="2234"/>
                  <a:pt x="2384" y="2058"/>
                </a:cubicBezTo>
                <a:cubicBezTo>
                  <a:pt x="2384" y="2037"/>
                  <a:pt x="2382" y="2015"/>
                  <a:pt x="2378" y="1995"/>
                </a:cubicBezTo>
                <a:cubicBezTo>
                  <a:pt x="2572" y="1823"/>
                  <a:pt x="2750" y="1624"/>
                  <a:pt x="2904" y="1390"/>
                </a:cubicBezTo>
                <a:cubicBezTo>
                  <a:pt x="2854" y="1343"/>
                  <a:pt x="2804" y="1295"/>
                  <a:pt x="2753" y="1248"/>
                </a:cubicBezTo>
                <a:cubicBezTo>
                  <a:pt x="2549" y="1400"/>
                  <a:pt x="2368" y="1576"/>
                  <a:pt x="2206" y="1773"/>
                </a:cubicBezTo>
                <a:cubicBezTo>
                  <a:pt x="2164" y="1753"/>
                  <a:pt x="2117" y="1741"/>
                  <a:pt x="2067" y="1741"/>
                </a:cubicBezTo>
                <a:close/>
                <a:moveTo>
                  <a:pt x="3683" y="2260"/>
                </a:moveTo>
                <a:cubicBezTo>
                  <a:pt x="3683" y="2260"/>
                  <a:pt x="3683" y="2260"/>
                  <a:pt x="3683" y="2260"/>
                </a:cubicBezTo>
                <a:cubicBezTo>
                  <a:pt x="3690" y="2195"/>
                  <a:pt x="3694" y="2129"/>
                  <a:pt x="3694" y="2063"/>
                </a:cubicBezTo>
                <a:cubicBezTo>
                  <a:pt x="3694" y="1943"/>
                  <a:pt x="3682" y="1827"/>
                  <a:pt x="3657" y="1715"/>
                </a:cubicBezTo>
                <a:cubicBezTo>
                  <a:pt x="3655" y="1704"/>
                  <a:pt x="3655" y="1704"/>
                  <a:pt x="3655" y="1704"/>
                </a:cubicBezTo>
                <a:cubicBezTo>
                  <a:pt x="3654" y="1698"/>
                  <a:pt x="3654" y="1698"/>
                  <a:pt x="3654" y="1698"/>
                </a:cubicBezTo>
                <a:cubicBezTo>
                  <a:pt x="3617" y="1537"/>
                  <a:pt x="3556" y="1383"/>
                  <a:pt x="3474" y="1242"/>
                </a:cubicBezTo>
                <a:cubicBezTo>
                  <a:pt x="3438" y="1179"/>
                  <a:pt x="3398" y="1120"/>
                  <a:pt x="3354" y="1062"/>
                </a:cubicBezTo>
                <a:cubicBezTo>
                  <a:pt x="3311" y="1006"/>
                  <a:pt x="3263" y="951"/>
                  <a:pt x="3213" y="901"/>
                </a:cubicBezTo>
                <a:cubicBezTo>
                  <a:pt x="3097" y="785"/>
                  <a:pt x="2964" y="687"/>
                  <a:pt x="2818" y="609"/>
                </a:cubicBezTo>
                <a:cubicBezTo>
                  <a:pt x="2813" y="607"/>
                  <a:pt x="2813" y="607"/>
                  <a:pt x="2813" y="607"/>
                </a:cubicBezTo>
                <a:cubicBezTo>
                  <a:pt x="2804" y="602"/>
                  <a:pt x="2804" y="602"/>
                  <a:pt x="2804" y="602"/>
                </a:cubicBezTo>
                <a:cubicBezTo>
                  <a:pt x="2701" y="549"/>
                  <a:pt x="2592" y="507"/>
                  <a:pt x="2476" y="476"/>
                </a:cubicBezTo>
                <a:cubicBezTo>
                  <a:pt x="2408" y="457"/>
                  <a:pt x="2340" y="444"/>
                  <a:pt x="2271" y="434"/>
                </a:cubicBezTo>
                <a:cubicBezTo>
                  <a:pt x="2269" y="434"/>
                  <a:pt x="2269" y="434"/>
                  <a:pt x="2269" y="434"/>
                </a:cubicBezTo>
                <a:cubicBezTo>
                  <a:pt x="2257" y="433"/>
                  <a:pt x="2257" y="433"/>
                  <a:pt x="2257" y="433"/>
                </a:cubicBezTo>
                <a:cubicBezTo>
                  <a:pt x="2189" y="424"/>
                  <a:pt x="2121" y="420"/>
                  <a:pt x="2051" y="420"/>
                </a:cubicBezTo>
                <a:cubicBezTo>
                  <a:pt x="1931" y="420"/>
                  <a:pt x="1814" y="432"/>
                  <a:pt x="1702" y="457"/>
                </a:cubicBezTo>
                <a:cubicBezTo>
                  <a:pt x="1692" y="459"/>
                  <a:pt x="1692" y="459"/>
                  <a:pt x="1692" y="459"/>
                </a:cubicBezTo>
                <a:cubicBezTo>
                  <a:pt x="1686" y="460"/>
                  <a:pt x="1686" y="460"/>
                  <a:pt x="1686" y="460"/>
                </a:cubicBezTo>
                <a:cubicBezTo>
                  <a:pt x="1525" y="497"/>
                  <a:pt x="1371" y="558"/>
                  <a:pt x="1229" y="640"/>
                </a:cubicBezTo>
                <a:cubicBezTo>
                  <a:pt x="1168" y="675"/>
                  <a:pt x="1110" y="714"/>
                  <a:pt x="1054" y="756"/>
                </a:cubicBezTo>
                <a:cubicBezTo>
                  <a:pt x="1053" y="757"/>
                  <a:pt x="1053" y="757"/>
                  <a:pt x="1053" y="757"/>
                </a:cubicBezTo>
                <a:cubicBezTo>
                  <a:pt x="1051" y="758"/>
                  <a:pt x="1051" y="758"/>
                  <a:pt x="1051" y="758"/>
                </a:cubicBezTo>
                <a:cubicBezTo>
                  <a:pt x="1048" y="761"/>
                  <a:pt x="1048" y="761"/>
                  <a:pt x="1048" y="761"/>
                </a:cubicBezTo>
                <a:cubicBezTo>
                  <a:pt x="992" y="804"/>
                  <a:pt x="939" y="851"/>
                  <a:pt x="888" y="901"/>
                </a:cubicBezTo>
                <a:cubicBezTo>
                  <a:pt x="777" y="1012"/>
                  <a:pt x="682" y="1139"/>
                  <a:pt x="606" y="1279"/>
                </a:cubicBezTo>
                <a:cubicBezTo>
                  <a:pt x="605" y="1281"/>
                  <a:pt x="605" y="1281"/>
                  <a:pt x="605" y="1281"/>
                </a:cubicBezTo>
                <a:cubicBezTo>
                  <a:pt x="599" y="1292"/>
                  <a:pt x="599" y="1292"/>
                  <a:pt x="599" y="1292"/>
                </a:cubicBezTo>
                <a:cubicBezTo>
                  <a:pt x="592" y="1304"/>
                  <a:pt x="592" y="1304"/>
                  <a:pt x="592" y="1304"/>
                </a:cubicBezTo>
                <a:cubicBezTo>
                  <a:pt x="592" y="1305"/>
                  <a:pt x="592" y="1305"/>
                  <a:pt x="592" y="1305"/>
                </a:cubicBezTo>
                <a:cubicBezTo>
                  <a:pt x="543" y="1399"/>
                  <a:pt x="503" y="1499"/>
                  <a:pt x="472" y="1605"/>
                </a:cubicBezTo>
                <a:cubicBezTo>
                  <a:pt x="472" y="1605"/>
                  <a:pt x="472" y="1605"/>
                  <a:pt x="472" y="1605"/>
                </a:cubicBezTo>
                <a:cubicBezTo>
                  <a:pt x="429" y="1750"/>
                  <a:pt x="407" y="1904"/>
                  <a:pt x="407" y="2063"/>
                </a:cubicBezTo>
                <a:cubicBezTo>
                  <a:pt x="407" y="2517"/>
                  <a:pt x="591" y="2928"/>
                  <a:pt x="888" y="3225"/>
                </a:cubicBezTo>
                <a:cubicBezTo>
                  <a:pt x="1044" y="3381"/>
                  <a:pt x="1231" y="3506"/>
                  <a:pt x="1439" y="3589"/>
                </a:cubicBezTo>
                <a:cubicBezTo>
                  <a:pt x="1439" y="3589"/>
                  <a:pt x="1439" y="3589"/>
                  <a:pt x="1439" y="3589"/>
                </a:cubicBezTo>
                <a:cubicBezTo>
                  <a:pt x="1499" y="3613"/>
                  <a:pt x="1561" y="3634"/>
                  <a:pt x="1625" y="3651"/>
                </a:cubicBezTo>
                <a:cubicBezTo>
                  <a:pt x="1692" y="3669"/>
                  <a:pt x="1760" y="3682"/>
                  <a:pt x="1827" y="3692"/>
                </a:cubicBezTo>
                <a:cubicBezTo>
                  <a:pt x="1833" y="3692"/>
                  <a:pt x="1833" y="3692"/>
                  <a:pt x="1833" y="3692"/>
                </a:cubicBezTo>
                <a:cubicBezTo>
                  <a:pt x="1835" y="3693"/>
                  <a:pt x="1835" y="3693"/>
                  <a:pt x="1835" y="3693"/>
                </a:cubicBezTo>
                <a:cubicBezTo>
                  <a:pt x="1894" y="3701"/>
                  <a:pt x="1955" y="3705"/>
                  <a:pt x="2017" y="3707"/>
                </a:cubicBezTo>
                <a:cubicBezTo>
                  <a:pt x="2016" y="3707"/>
                  <a:pt x="2016" y="3707"/>
                  <a:pt x="2016" y="3707"/>
                </a:cubicBezTo>
                <a:cubicBezTo>
                  <a:pt x="2321" y="3714"/>
                  <a:pt x="2617" y="3634"/>
                  <a:pt x="2872" y="3487"/>
                </a:cubicBezTo>
                <a:cubicBezTo>
                  <a:pt x="3237" y="3276"/>
                  <a:pt x="3521" y="2927"/>
                  <a:pt x="3638" y="2489"/>
                </a:cubicBezTo>
                <a:cubicBezTo>
                  <a:pt x="3659" y="2412"/>
                  <a:pt x="3674" y="2336"/>
                  <a:pt x="3683" y="2260"/>
                </a:cubicBez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12000" y="3444875"/>
            <a:ext cx="1965325" cy="6445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60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幼圆" pitchFamily="49" charset="-122"/>
                <a:sym typeface="Arial" panose="020b0604020202020204" pitchFamily="34" charset="0"/>
              </a:rPr>
              <a:t>45</a:t>
            </a:r>
            <a:r>
              <a:rPr kumimoji="0" lang="zh-CN" altLang="en-US" sz="3600" b="1" i="0" u="none" strike="noStrike" kern="1200" cap="none" spc="60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幼圆" pitchFamily="49" charset="-122"/>
                <a:sym typeface="Arial" panose="020b0604020202020204" pitchFamily="34" charset="0"/>
              </a:rPr>
              <a:t>分钟</a:t>
            </a:r>
            <a:endParaRPr kumimoji="0" lang="zh-CN" altLang="en-US" sz="3600" b="1" i="0" u="none" strike="noStrike" kern="1200" cap="none" spc="60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幼圆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" grpId="0"/>
      <p:bldP spid="3" grpId="0"/>
      <p:bldP spid="5" grpId="0"/>
      <p:bldP spid="21511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流程图: 可选过程 1"/>
          <p:cNvSpPr/>
          <p:nvPr/>
        </p:nvSpPr>
        <p:spPr>
          <a:xfrm>
            <a:off x="6618605" y="4482465"/>
            <a:ext cx="1482090" cy="485139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strike="noStrike" spc="300" noProof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当堂互批</a:t>
            </a:r>
            <a:endParaRPr lang="zh-CN" altLang="en-US" b="1" strike="noStrike" spc="300" noProof="1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4013" y="109538"/>
            <a:ext cx="2582863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/>
            <a:r>
              <a:rPr lang="zh-CN" altLang="en-US" sz="2400" b="1" spc="300" noProof="1">
                <a:solidFill>
                  <a:srgbClr val="775D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三人行必有我师</a:t>
            </a:r>
            <a:endParaRPr lang="zh-CN" altLang="en-US" sz="2400" b="1" spc="300" noProof="1">
              <a:solidFill>
                <a:srgbClr val="775D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708400" y="627063"/>
            <a:ext cx="269875" cy="53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350" strike="noStrike" noProof="1"/>
          </a:p>
        </p:txBody>
      </p:sp>
      <p:sp>
        <p:nvSpPr>
          <p:cNvPr id="31748" name="矩形 4"/>
          <p:cNvSpPr/>
          <p:nvPr/>
        </p:nvSpPr>
        <p:spPr>
          <a:xfrm>
            <a:off x="3978275" y="627063"/>
            <a:ext cx="2011363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作文批改要求</a:t>
            </a:r>
            <a:endParaRPr lang="zh-CN" altLang="en-US" sz="2400" b="1">
              <a:solidFill>
                <a:srgbClr val="FF33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7100" y="1162050"/>
            <a:ext cx="7475538" cy="3055938"/>
          </a:xfrm>
          <a:prstGeom prst="rect">
            <a:avLst/>
          </a:prstGeom>
          <a:solidFill>
            <a:srgbClr val="FFFFFF">
              <a:alpha val="60000"/>
            </a:srgbClr>
          </a:solidFill>
        </p:spPr>
        <p:txBody>
          <a:bodyPr wrap="square">
            <a:spAutoFit/>
          </a:bodyPr>
          <a:lstStyle/>
          <a:p>
            <a:pPr marL="457200" indent="-457200" eaLnBrk="1" fontAlgn="auto" hangingPunct="1">
              <a:lnSpc>
                <a:spcPct val="12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zh-CN" altLang="en-US" b="1" strike="noStrike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按老师的要求各组交换作文本；</a:t>
            </a:r>
            <a:endParaRPr lang="zh-CN" altLang="en-US" b="1" strike="noStrike" noProof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457200" indent="-457200" eaLnBrk="1" fontAlgn="auto" hangingPunct="1">
              <a:lnSpc>
                <a:spcPct val="12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zh-CN" altLang="zh-CN" b="1" strike="noStrike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进入批改（</a:t>
            </a:r>
            <a:r>
              <a:rPr lang="en-US" altLang="zh-CN" b="1" strike="noStrike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zh-CN" b="1" strike="noStrike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）—（</a:t>
            </a:r>
            <a:r>
              <a:rPr lang="en-US" altLang="zh-CN" b="1" strike="noStrike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zh-CN" b="1" strike="noStrike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）号同学，各负其责</a:t>
            </a:r>
            <a:r>
              <a:rPr lang="en-US" altLang="zh-CN" b="1" strike="noStrike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zh-CN" b="1" strike="noStrike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流水作业，每人必须把四篇作品都认真读完，再酌情打分；</a:t>
            </a:r>
            <a:endParaRPr lang="zh-CN" altLang="zh-CN" b="1" strike="noStrike" noProof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457200" indent="-457200" eaLnBrk="1" fontAlgn="auto" hangingPunct="1">
              <a:lnSpc>
                <a:spcPct val="12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zh-CN" altLang="en-US" b="1" strike="noStrike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正确使用批改符号，保留批改痕迹；</a:t>
            </a:r>
            <a:endParaRPr lang="zh-CN" altLang="en-US" b="1" strike="noStrike" noProof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  <a:p>
            <a:pPr marL="457200" indent="-457200" eaLnBrk="1" fontAlgn="auto" hangingPunct="1">
              <a:lnSpc>
                <a:spcPct val="12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zh-CN" altLang="en-US" b="1" strike="noStrike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每位同学根据自己负责的项目，写</a:t>
            </a:r>
            <a:r>
              <a:rPr lang="en-US" altLang="zh-CN" b="1" strike="noStrike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1</a:t>
            </a:r>
            <a:r>
              <a:rPr lang="zh-CN" altLang="en-US" b="1" strike="noStrike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句简短评语。</a:t>
            </a:r>
            <a:r>
              <a:rPr lang="en-US" altLang="zh-CN" b="1" strike="noStrike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1</a:t>
            </a:r>
            <a:r>
              <a:rPr lang="zh-CN" altLang="en-US" b="1" strike="noStrike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号同学最后写出综合性评价，</a:t>
            </a:r>
            <a:r>
              <a:rPr lang="en-US" altLang="zh-CN" b="1" strike="noStrike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15</a:t>
            </a:r>
            <a:r>
              <a:rPr lang="zh-CN" altLang="en-US" b="1" strike="noStrike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字以上，语言中肯，鼓励为主，避免消极</a:t>
            </a:r>
            <a:r>
              <a:rPr lang="zh-CN" altLang="en-US" b="1" strike="noStrike" noProof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打击忠言未必；</a:t>
            </a:r>
            <a:endParaRPr lang="zh-CN" altLang="en-US" b="1" strike="noStrike" noProof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449580" indent="-449580" eaLnBrk="1" fontAlgn="auto" hangingPunct="1">
              <a:lnSpc>
                <a:spcPct val="12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en-US" altLang="zh-CN" b="1" strike="noStrike" noProof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b="1" strike="noStrike" noProof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定时</a:t>
            </a:r>
            <a:r>
              <a:rPr lang="zh-CN" altLang="en-US" b="1" strike="noStrike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完成批阅，选出优秀习作并把作文本交还原组，准备互评。</a:t>
            </a:r>
            <a:endParaRPr lang="zh-CN" altLang="en-US" b="1" strike="noStrike" noProof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矩形 14"/>
          <p:cNvSpPr/>
          <p:nvPr/>
        </p:nvSpPr>
        <p:spPr>
          <a:xfrm>
            <a:off x="3706813" y="627063"/>
            <a:ext cx="271463" cy="53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自由: 形状 19"/>
          <p:cNvSpPr/>
          <p:nvPr/>
        </p:nvSpPr>
        <p:spPr>
          <a:xfrm>
            <a:off x="530225" y="482600"/>
            <a:ext cx="755650" cy="4017963"/>
          </a:xfrm>
          <a:custGeom>
            <a:gdLst>
              <a:gd name="connsiteX0" fmla="*/ 0 w 2336903"/>
              <a:gd name="connsiteY0" fmla="*/ 0 h 444011"/>
              <a:gd name="connsiteX1" fmla="*/ 2336903 w 2336903"/>
              <a:gd name="connsiteY1" fmla="*/ 0 h 444011"/>
              <a:gd name="connsiteX2" fmla="*/ 2336903 w 2336903"/>
              <a:gd name="connsiteY2" fmla="*/ 444011 h 444011"/>
              <a:gd name="connsiteX3" fmla="*/ 0 w 2336903"/>
              <a:gd name="connsiteY3" fmla="*/ 444011 h 444011"/>
              <a:gd name="connsiteX4" fmla="*/ 0 w 2336903"/>
              <a:gd name="connsiteY4" fmla="*/ 0 h 44401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6903" h="444011">
                <a:moveTo>
                  <a:pt x="0" y="0"/>
                </a:moveTo>
                <a:lnTo>
                  <a:pt x="2336903" y="0"/>
                </a:lnTo>
                <a:lnTo>
                  <a:pt x="2336903" y="444011"/>
                </a:lnTo>
                <a:lnTo>
                  <a:pt x="0" y="444011"/>
                </a:lnTo>
                <a:lnTo>
                  <a:pt x="0" y="0"/>
                </a:lnTo>
                <a:close/>
              </a:path>
            </a:pathLst>
          </a:custGeom>
          <a:solidFill>
            <a:srgbClr val="E8626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286" tIns="4286" rIns="4286" bIns="4286" numCol="1" spcCol="1270" anchor="ctr" anchorCtr="0">
            <a:noAutofit/>
          </a:bodyPr>
          <a:lstStyle/>
          <a:p>
            <a:pPr marL="176530" marR="0" lvl="0" indent="0" algn="l" defTabSz="40005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sz="2800" b="1" i="0" u="none" strike="noStrike" kern="1200" cap="none" spc="0" normalizeH="0" baseline="0" noProof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当堂批改要求</a:t>
            </a:r>
            <a:endParaRPr kumimoji="0" lang="zh-CN" sz="2800" b="1" i="0" u="none" strike="noStrike" kern="1200" cap="none" spc="0" normalizeH="0" baseline="0" noProof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自由: 形状 20"/>
          <p:cNvSpPr/>
          <p:nvPr/>
        </p:nvSpPr>
        <p:spPr>
          <a:xfrm>
            <a:off x="1450975" y="482600"/>
            <a:ext cx="6864350" cy="727075"/>
          </a:xfrm>
          <a:custGeom>
            <a:gdLst>
              <a:gd name="connsiteX0" fmla="*/ 0 w 3289300"/>
              <a:gd name="connsiteY0" fmla="*/ 0 h 540002"/>
              <a:gd name="connsiteX1" fmla="*/ 3289300 w 3289300"/>
              <a:gd name="connsiteY1" fmla="*/ 0 h 540002"/>
              <a:gd name="connsiteX2" fmla="*/ 3289300 w 3289300"/>
              <a:gd name="connsiteY2" fmla="*/ 540002 h 540002"/>
              <a:gd name="connsiteX3" fmla="*/ 0 w 3289300"/>
              <a:gd name="connsiteY3" fmla="*/ 540002 h 540002"/>
              <a:gd name="connsiteX4" fmla="*/ 0 w 3289300"/>
              <a:gd name="connsiteY4" fmla="*/ 0 h 54000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89300" h="540002">
                <a:moveTo>
                  <a:pt x="0" y="0"/>
                </a:moveTo>
                <a:lnTo>
                  <a:pt x="3289300" y="0"/>
                </a:lnTo>
                <a:lnTo>
                  <a:pt x="3289300" y="540002"/>
                </a:lnTo>
                <a:lnTo>
                  <a:pt x="0" y="540002"/>
                </a:lnTo>
                <a:lnTo>
                  <a:pt x="0" y="0"/>
                </a:lnTo>
                <a:close/>
              </a:path>
            </a:pathLst>
          </a:custGeom>
          <a:solidFill>
            <a:srgbClr val="354B5E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marR="0" lvl="0" indent="0" algn="l" defTabSz="1066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en-US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在写作中能够根据</a:t>
            </a:r>
            <a:r>
              <a:rPr kumimoji="0" lang="zh-CN" sz="20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自己确定的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说明对象的特征，</a:t>
            </a:r>
            <a:r>
              <a:rPr kumimoji="0" lang="zh-CN" sz="20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选择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适合的说明顺序</a:t>
            </a:r>
            <a:r>
              <a:rPr kumimoji="0" lang="zh-CN" sz="20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，言之有物，条理清楚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r>
              <a:rPr kumimoji="0" lang="zh-CN" sz="2000" b="1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（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30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分</a:t>
            </a:r>
            <a:r>
              <a:rPr kumimoji="0" lang="zh-CN" sz="2000" b="1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）</a:t>
            </a:r>
            <a:endParaRPr kumimoji="0" lang="zh-CN" sz="2000" b="1" i="0" u="none" strike="noStrike" kern="120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2" name="自由: 形状 21"/>
          <p:cNvSpPr/>
          <p:nvPr/>
        </p:nvSpPr>
        <p:spPr>
          <a:xfrm>
            <a:off x="1450975" y="1285875"/>
            <a:ext cx="6780213" cy="546100"/>
          </a:xfrm>
          <a:custGeom>
            <a:gdLst>
              <a:gd name="connsiteX0" fmla="*/ 0 w 3289300"/>
              <a:gd name="connsiteY0" fmla="*/ 0 h 540002"/>
              <a:gd name="connsiteX1" fmla="*/ 3289300 w 3289300"/>
              <a:gd name="connsiteY1" fmla="*/ 0 h 540002"/>
              <a:gd name="connsiteX2" fmla="*/ 3289300 w 3289300"/>
              <a:gd name="connsiteY2" fmla="*/ 540002 h 540002"/>
              <a:gd name="connsiteX3" fmla="*/ 0 w 3289300"/>
              <a:gd name="connsiteY3" fmla="*/ 540002 h 540002"/>
              <a:gd name="connsiteX4" fmla="*/ 0 w 3289300"/>
              <a:gd name="connsiteY4" fmla="*/ 0 h 54000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89300" h="540002">
                <a:moveTo>
                  <a:pt x="0" y="0"/>
                </a:moveTo>
                <a:lnTo>
                  <a:pt x="3289300" y="0"/>
                </a:lnTo>
                <a:lnTo>
                  <a:pt x="3289300" y="540002"/>
                </a:lnTo>
                <a:lnTo>
                  <a:pt x="0" y="540002"/>
                </a:lnTo>
                <a:lnTo>
                  <a:pt x="0" y="0"/>
                </a:lnTo>
                <a:close/>
              </a:path>
            </a:pathLst>
          </a:custGeom>
          <a:solidFill>
            <a:srgbClr val="354B5E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marR="0" lvl="0" indent="0" algn="l" defTabSz="1066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en-US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sz="20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能采用恰当的说明方法，多种说明方法结合使用</a:t>
            </a:r>
            <a:r>
              <a:rPr lang="zh-CN" sz="2000" b="1" strike="noStrike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000" b="1" strike="noStrike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</a:t>
            </a:r>
            <a:r>
              <a:rPr lang="zh-CN" altLang="en-US" sz="2000" b="1" strike="noStrike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</a:t>
            </a:r>
            <a:r>
              <a:rPr lang="zh-CN" sz="2000" b="1" strike="noStrike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endParaRPr kumimoji="0" lang="zh-CN" sz="20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3" name="自由: 形状 22"/>
          <p:cNvSpPr/>
          <p:nvPr/>
        </p:nvSpPr>
        <p:spPr>
          <a:xfrm>
            <a:off x="1450975" y="1930400"/>
            <a:ext cx="6391275" cy="547688"/>
          </a:xfrm>
          <a:custGeom>
            <a:gdLst>
              <a:gd name="connsiteX0" fmla="*/ 0 w 3289300"/>
              <a:gd name="connsiteY0" fmla="*/ 0 h 540002"/>
              <a:gd name="connsiteX1" fmla="*/ 3289300 w 3289300"/>
              <a:gd name="connsiteY1" fmla="*/ 0 h 540002"/>
              <a:gd name="connsiteX2" fmla="*/ 3289300 w 3289300"/>
              <a:gd name="connsiteY2" fmla="*/ 540002 h 540002"/>
              <a:gd name="connsiteX3" fmla="*/ 0 w 3289300"/>
              <a:gd name="connsiteY3" fmla="*/ 540002 h 540002"/>
              <a:gd name="connsiteX4" fmla="*/ 0 w 3289300"/>
              <a:gd name="connsiteY4" fmla="*/ 0 h 54000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89300" h="540002">
                <a:moveTo>
                  <a:pt x="0" y="0"/>
                </a:moveTo>
                <a:lnTo>
                  <a:pt x="3289300" y="0"/>
                </a:lnTo>
                <a:lnTo>
                  <a:pt x="3289300" y="540002"/>
                </a:lnTo>
                <a:lnTo>
                  <a:pt x="0" y="540002"/>
                </a:lnTo>
                <a:lnTo>
                  <a:pt x="0" y="0"/>
                </a:lnTo>
                <a:close/>
              </a:path>
            </a:pathLst>
          </a:custGeom>
          <a:solidFill>
            <a:srgbClr val="354B5E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marR="0" lvl="0" indent="0" algn="l" defTabSz="1066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en-US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语言准确简洁，比较严密，基于生活，不乏生动</a:t>
            </a:r>
            <a:r>
              <a:rPr lang="zh-CN" b="1" strike="noStrike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b="1" strike="noStrike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</a:t>
            </a:r>
            <a:r>
              <a:rPr lang="zh-CN" altLang="en-US" b="1" strike="noStrike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</a:t>
            </a:r>
            <a:r>
              <a:rPr lang="zh-CN" b="1" strike="noStrike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endParaRPr kumimoji="0" lang="zh-CN" altLang="en-US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自由: 形状 22"/>
          <p:cNvSpPr/>
          <p:nvPr/>
        </p:nvSpPr>
        <p:spPr>
          <a:xfrm>
            <a:off x="1450975" y="2573338"/>
            <a:ext cx="5403850" cy="579438"/>
          </a:xfrm>
          <a:custGeom>
            <a:gdLst>
              <a:gd name="connsiteX0" fmla="*/ 0 w 3289300"/>
              <a:gd name="connsiteY0" fmla="*/ 0 h 540002"/>
              <a:gd name="connsiteX1" fmla="*/ 3289300 w 3289300"/>
              <a:gd name="connsiteY1" fmla="*/ 0 h 540002"/>
              <a:gd name="connsiteX2" fmla="*/ 3289300 w 3289300"/>
              <a:gd name="connsiteY2" fmla="*/ 540002 h 540002"/>
              <a:gd name="connsiteX3" fmla="*/ 0 w 3289300"/>
              <a:gd name="connsiteY3" fmla="*/ 540002 h 540002"/>
              <a:gd name="connsiteX4" fmla="*/ 0 w 3289300"/>
              <a:gd name="connsiteY4" fmla="*/ 0 h 54000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89300" h="540002">
                <a:moveTo>
                  <a:pt x="0" y="0"/>
                </a:moveTo>
                <a:lnTo>
                  <a:pt x="3289300" y="0"/>
                </a:lnTo>
                <a:lnTo>
                  <a:pt x="3289300" y="540002"/>
                </a:lnTo>
                <a:lnTo>
                  <a:pt x="0" y="540002"/>
                </a:lnTo>
                <a:lnTo>
                  <a:pt x="0" y="0"/>
                </a:lnTo>
                <a:close/>
              </a:path>
            </a:pathLst>
          </a:custGeom>
          <a:solidFill>
            <a:srgbClr val="354B5E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marR="0" lvl="0" indent="0" algn="l" defTabSz="1066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en-US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详略得当，中心明确，情感表达自然</a:t>
            </a:r>
            <a:r>
              <a:rPr lang="zh-CN" b="1" strike="noStrike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b="1" strike="noStrike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10</a:t>
            </a:r>
            <a:r>
              <a:rPr lang="zh-CN" altLang="en-US" b="1" strike="noStrike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</a:t>
            </a:r>
            <a:r>
              <a:rPr lang="zh-CN" b="1" strike="noStrike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endParaRPr kumimoji="0" lang="zh-CN" altLang="en-US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自由: 形状 22"/>
          <p:cNvSpPr/>
          <p:nvPr/>
        </p:nvSpPr>
        <p:spPr>
          <a:xfrm>
            <a:off x="1450975" y="3238500"/>
            <a:ext cx="3811588" cy="603250"/>
          </a:xfrm>
          <a:custGeom>
            <a:gdLst>
              <a:gd name="connsiteX0" fmla="*/ 0 w 3289300"/>
              <a:gd name="connsiteY0" fmla="*/ 0 h 540002"/>
              <a:gd name="connsiteX1" fmla="*/ 3289300 w 3289300"/>
              <a:gd name="connsiteY1" fmla="*/ 0 h 540002"/>
              <a:gd name="connsiteX2" fmla="*/ 3289300 w 3289300"/>
              <a:gd name="connsiteY2" fmla="*/ 540002 h 540002"/>
              <a:gd name="connsiteX3" fmla="*/ 0 w 3289300"/>
              <a:gd name="connsiteY3" fmla="*/ 540002 h 540002"/>
              <a:gd name="connsiteX4" fmla="*/ 0 w 3289300"/>
              <a:gd name="connsiteY4" fmla="*/ 0 h 54000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89300" h="540002">
                <a:moveTo>
                  <a:pt x="0" y="0"/>
                </a:moveTo>
                <a:lnTo>
                  <a:pt x="3289300" y="0"/>
                </a:lnTo>
                <a:lnTo>
                  <a:pt x="3289300" y="540002"/>
                </a:lnTo>
                <a:lnTo>
                  <a:pt x="0" y="540002"/>
                </a:lnTo>
                <a:lnTo>
                  <a:pt x="0" y="0"/>
                </a:lnTo>
                <a:close/>
              </a:path>
            </a:pathLst>
          </a:custGeom>
          <a:solidFill>
            <a:srgbClr val="354B5E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marR="0" lvl="0" indent="0" algn="l" defTabSz="1066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en-US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文从字顺，错别字少</a:t>
            </a:r>
            <a:r>
              <a:rPr lang="zh-CN" b="1" strike="noStrike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b="1" strike="noStrike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10</a:t>
            </a:r>
            <a:r>
              <a:rPr lang="zh-CN" altLang="en-US" b="1" strike="noStrike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</a:t>
            </a:r>
            <a:r>
              <a:rPr lang="zh-CN" b="1" strike="noStrike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endParaRPr kumimoji="0" lang="zh-CN" altLang="en-US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自由: 形状 22"/>
          <p:cNvSpPr/>
          <p:nvPr/>
        </p:nvSpPr>
        <p:spPr>
          <a:xfrm>
            <a:off x="1450975" y="3959225"/>
            <a:ext cx="4613275" cy="541338"/>
          </a:xfrm>
          <a:custGeom>
            <a:gdLst>
              <a:gd name="connsiteX0" fmla="*/ 0 w 3289300"/>
              <a:gd name="connsiteY0" fmla="*/ 0 h 540002"/>
              <a:gd name="connsiteX1" fmla="*/ 3289300 w 3289300"/>
              <a:gd name="connsiteY1" fmla="*/ 0 h 540002"/>
              <a:gd name="connsiteX2" fmla="*/ 3289300 w 3289300"/>
              <a:gd name="connsiteY2" fmla="*/ 540002 h 540002"/>
              <a:gd name="connsiteX3" fmla="*/ 0 w 3289300"/>
              <a:gd name="connsiteY3" fmla="*/ 540002 h 540002"/>
              <a:gd name="connsiteX4" fmla="*/ 0 w 3289300"/>
              <a:gd name="connsiteY4" fmla="*/ 0 h 54000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89300" h="540002">
                <a:moveTo>
                  <a:pt x="0" y="0"/>
                </a:moveTo>
                <a:lnTo>
                  <a:pt x="3289300" y="0"/>
                </a:lnTo>
                <a:lnTo>
                  <a:pt x="3289300" y="540002"/>
                </a:lnTo>
                <a:lnTo>
                  <a:pt x="0" y="540002"/>
                </a:lnTo>
                <a:lnTo>
                  <a:pt x="0" y="0"/>
                </a:lnTo>
                <a:close/>
              </a:path>
            </a:pathLst>
          </a:custGeom>
          <a:solidFill>
            <a:srgbClr val="354B5E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marR="0" lvl="0" indent="0" algn="l" defTabSz="1066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字迹工整，按时完成，</a:t>
            </a:r>
            <a:r>
              <a:rPr kumimoji="0" lang="en-US" altLang="zh-CN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600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字以上</a:t>
            </a:r>
            <a:r>
              <a:rPr lang="zh-CN" b="1" strike="noStrike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b="1" strike="noStrike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10</a:t>
            </a:r>
            <a:r>
              <a:rPr lang="zh-CN" altLang="en-US" b="1" strike="noStrike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</a:t>
            </a:r>
            <a:r>
              <a:rPr lang="zh-CN" b="1" strike="noStrike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endParaRPr kumimoji="0" lang="zh-CN" altLang="en-US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511" name="KSO_Shape"/>
          <p:cNvSpPr/>
          <p:nvPr/>
        </p:nvSpPr>
        <p:spPr>
          <a:xfrm>
            <a:off x="6229350" y="3238500"/>
            <a:ext cx="882650" cy="873125"/>
          </a:xfrm>
          <a:custGeom>
            <a:cxnLst>
              <a:cxn ang="0">
                <a:pos x="182561777" y="2364350"/>
              </a:cxn>
              <a:cxn ang="0">
                <a:pos x="233653854" y="18048086"/>
              </a:cxn>
              <a:cxn ang="0">
                <a:pos x="235149621" y="18836203"/>
              </a:cxn>
              <a:cxn ang="0">
                <a:pos x="319227119" y="128621815"/>
              </a:cxn>
              <a:cxn ang="0">
                <a:pos x="319620742" y="130198048"/>
              </a:cxn>
              <a:cxn ang="0">
                <a:pos x="242156109" y="302560874"/>
              </a:cxn>
              <a:cxn ang="0">
                <a:pos x="140365397" y="322815760"/>
              </a:cxn>
              <a:cxn ang="0">
                <a:pos x="47313296" y="276868131"/>
              </a:cxn>
              <a:cxn ang="0">
                <a:pos x="17004511" y="90319025"/>
              </a:cxn>
              <a:cxn ang="0">
                <a:pos x="17791757" y="88821567"/>
              </a:cxn>
              <a:cxn ang="0">
                <a:pos x="127454746" y="4649924"/>
              </a:cxn>
              <a:cxn ang="0">
                <a:pos x="129029238" y="4334641"/>
              </a:cxn>
              <a:cxn ang="0">
                <a:pos x="85730714" y="87403067"/>
              </a:cxn>
              <a:cxn ang="0">
                <a:pos x="78409509" y="73374338"/>
              </a:cxn>
              <a:cxn ang="0">
                <a:pos x="85730714" y="87403067"/>
              </a:cxn>
              <a:cxn ang="0">
                <a:pos x="240030545" y="90082517"/>
              </a:cxn>
              <a:cxn ang="0">
                <a:pos x="247273026" y="76132746"/>
              </a:cxn>
              <a:cxn ang="0">
                <a:pos x="237196460" y="237856000"/>
              </a:cxn>
              <a:cxn ang="0">
                <a:pos x="244517665" y="251884546"/>
              </a:cxn>
              <a:cxn ang="0">
                <a:pos x="237196460" y="237856000"/>
              </a:cxn>
              <a:cxn ang="0">
                <a:pos x="82896629" y="235097410"/>
              </a:cxn>
              <a:cxn ang="0">
                <a:pos x="75654148" y="249126139"/>
              </a:cxn>
              <a:cxn ang="0">
                <a:pos x="164770020" y="251963322"/>
              </a:cxn>
              <a:cxn ang="0">
                <a:pos x="154220925" y="285537412"/>
              </a:cxn>
              <a:cxn ang="0">
                <a:pos x="164770020" y="251963322"/>
              </a:cxn>
              <a:cxn ang="0">
                <a:pos x="154220925" y="42085822"/>
              </a:cxn>
              <a:cxn ang="0">
                <a:pos x="164770020" y="75659912"/>
              </a:cxn>
              <a:cxn ang="0">
                <a:pos x="247587924" y="158491831"/>
              </a:cxn>
              <a:cxn ang="0">
                <a:pos x="281045875" y="169131403"/>
              </a:cxn>
              <a:cxn ang="0">
                <a:pos x="247587924" y="158491831"/>
              </a:cxn>
              <a:cxn ang="0">
                <a:pos x="37945070" y="169131403"/>
              </a:cxn>
              <a:cxn ang="0">
                <a:pos x="71481745" y="158491831"/>
              </a:cxn>
              <a:cxn ang="0">
                <a:pos x="162723181" y="137212503"/>
              </a:cxn>
              <a:cxn ang="0">
                <a:pos x="107616150" y="60606742"/>
              </a:cxn>
              <a:cxn ang="0">
                <a:pos x="142176063" y="148009808"/>
              </a:cxn>
              <a:cxn ang="0">
                <a:pos x="162723181" y="187179490"/>
              </a:cxn>
              <a:cxn ang="0">
                <a:pos x="187206528" y="157230881"/>
              </a:cxn>
              <a:cxn ang="0">
                <a:pos x="216728067" y="98357923"/>
              </a:cxn>
              <a:cxn ang="0">
                <a:pos x="162723181" y="137212503"/>
              </a:cxn>
              <a:cxn ang="0">
                <a:pos x="289941753" y="178116150"/>
              </a:cxn>
              <a:cxn ang="0">
                <a:pos x="287894914" y="135163254"/>
              </a:cxn>
              <a:cxn ang="0">
                <a:pos x="287658740" y="133823529"/>
              </a:cxn>
              <a:cxn ang="0">
                <a:pos x="264041363" y="83698810"/>
              </a:cxn>
              <a:cxn ang="0">
                <a:pos x="221845165" y="47996696"/>
              </a:cxn>
              <a:cxn ang="0">
                <a:pos x="220743021" y="47445087"/>
              </a:cxn>
              <a:cxn ang="0">
                <a:pos x="178782997" y="34204657"/>
              </a:cxn>
              <a:cxn ang="0">
                <a:pos x="177680853" y="34125699"/>
              </a:cxn>
              <a:cxn ang="0">
                <a:pos x="133988887" y="36017215"/>
              </a:cxn>
              <a:cxn ang="0">
                <a:pos x="132729294" y="36253723"/>
              </a:cxn>
              <a:cxn ang="0">
                <a:pos x="82975353" y="59582117"/>
              </a:cxn>
              <a:cxn ang="0">
                <a:pos x="82739180" y="59739850"/>
              </a:cxn>
              <a:cxn ang="0">
                <a:pos x="69907253" y="71009989"/>
              </a:cxn>
              <a:cxn ang="0">
                <a:pos x="47628195" y="100958780"/>
              </a:cxn>
              <a:cxn ang="0">
                <a:pos x="46604775" y="102771339"/>
              </a:cxn>
              <a:cxn ang="0">
                <a:pos x="37157824" y="126493973"/>
              </a:cxn>
              <a:cxn ang="0">
                <a:pos x="32040726" y="162589964"/>
              </a:cxn>
              <a:cxn ang="0">
                <a:pos x="113284320" y="282857780"/>
              </a:cxn>
              <a:cxn ang="0">
                <a:pos x="127927094" y="287744211"/>
              </a:cxn>
              <a:cxn ang="0">
                <a:pos x="144301627" y="290975453"/>
              </a:cxn>
              <a:cxn ang="0">
                <a:pos x="158786951" y="292157627"/>
              </a:cxn>
              <a:cxn ang="0">
                <a:pos x="226096293" y="274818882"/>
              </a:cxn>
              <a:cxn ang="0">
                <a:pos x="289941753" y="178116150"/>
              </a:cxn>
            </a:cxnLst>
            <a:rect l="l" t="t" r="r" b="b"/>
            <a:pathLst>
              <a:path w="4122" h="4156">
                <a:moveTo>
                  <a:pt x="2309" y="29"/>
                </a:moveTo>
                <a:cubicBezTo>
                  <a:pt x="2319" y="30"/>
                  <a:pt x="2319" y="30"/>
                  <a:pt x="2319" y="30"/>
                </a:cubicBezTo>
                <a:cubicBezTo>
                  <a:pt x="2328" y="31"/>
                  <a:pt x="2328" y="31"/>
                  <a:pt x="2328" y="31"/>
                </a:cubicBezTo>
                <a:cubicBezTo>
                  <a:pt x="2555" y="62"/>
                  <a:pt x="2770" y="130"/>
                  <a:pt x="2968" y="229"/>
                </a:cubicBezTo>
                <a:cubicBezTo>
                  <a:pt x="2976" y="233"/>
                  <a:pt x="2976" y="233"/>
                  <a:pt x="2976" y="233"/>
                </a:cubicBezTo>
                <a:cubicBezTo>
                  <a:pt x="2987" y="239"/>
                  <a:pt x="2987" y="239"/>
                  <a:pt x="2987" y="239"/>
                </a:cubicBezTo>
                <a:cubicBezTo>
                  <a:pt x="3262" y="380"/>
                  <a:pt x="3496" y="578"/>
                  <a:pt x="3677" y="815"/>
                </a:cubicBezTo>
                <a:cubicBezTo>
                  <a:pt x="3859" y="1052"/>
                  <a:pt x="3991" y="1329"/>
                  <a:pt x="4055" y="1632"/>
                </a:cubicBezTo>
                <a:cubicBezTo>
                  <a:pt x="4058" y="1645"/>
                  <a:pt x="4058" y="1645"/>
                  <a:pt x="4058" y="1645"/>
                </a:cubicBezTo>
                <a:cubicBezTo>
                  <a:pt x="4060" y="1652"/>
                  <a:pt x="4060" y="1652"/>
                  <a:pt x="4060" y="1652"/>
                </a:cubicBezTo>
                <a:cubicBezTo>
                  <a:pt x="4122" y="1954"/>
                  <a:pt x="4116" y="2275"/>
                  <a:pt x="4031" y="2594"/>
                </a:cubicBezTo>
                <a:cubicBezTo>
                  <a:pt x="3885" y="3141"/>
                  <a:pt x="3530" y="3576"/>
                  <a:pt x="3076" y="3839"/>
                </a:cubicBezTo>
                <a:cubicBezTo>
                  <a:pt x="2697" y="4058"/>
                  <a:pt x="2248" y="4156"/>
                  <a:pt x="1793" y="4098"/>
                </a:cubicBezTo>
                <a:cubicBezTo>
                  <a:pt x="1783" y="4096"/>
                  <a:pt x="1783" y="4096"/>
                  <a:pt x="1783" y="4096"/>
                </a:cubicBezTo>
                <a:cubicBezTo>
                  <a:pt x="1774" y="4095"/>
                  <a:pt x="1774" y="4095"/>
                  <a:pt x="1774" y="4095"/>
                </a:cubicBezTo>
                <a:cubicBezTo>
                  <a:pt x="1318" y="4033"/>
                  <a:pt x="910" y="3823"/>
                  <a:pt x="601" y="3513"/>
                </a:cubicBezTo>
                <a:cubicBezTo>
                  <a:pt x="230" y="3142"/>
                  <a:pt x="0" y="2629"/>
                  <a:pt x="0" y="2063"/>
                </a:cubicBezTo>
                <a:cubicBezTo>
                  <a:pt x="0" y="1734"/>
                  <a:pt x="78" y="1422"/>
                  <a:pt x="216" y="1146"/>
                </a:cubicBezTo>
                <a:cubicBezTo>
                  <a:pt x="220" y="1139"/>
                  <a:pt x="220" y="1139"/>
                  <a:pt x="220" y="1139"/>
                </a:cubicBezTo>
                <a:cubicBezTo>
                  <a:pt x="226" y="1127"/>
                  <a:pt x="226" y="1127"/>
                  <a:pt x="226" y="1127"/>
                </a:cubicBezTo>
                <a:cubicBezTo>
                  <a:pt x="367" y="851"/>
                  <a:pt x="566" y="617"/>
                  <a:pt x="803" y="436"/>
                </a:cubicBezTo>
                <a:cubicBezTo>
                  <a:pt x="1040" y="255"/>
                  <a:pt x="1317" y="123"/>
                  <a:pt x="1619" y="59"/>
                </a:cubicBezTo>
                <a:cubicBezTo>
                  <a:pt x="1632" y="56"/>
                  <a:pt x="1632" y="56"/>
                  <a:pt x="1632" y="56"/>
                </a:cubicBezTo>
                <a:cubicBezTo>
                  <a:pt x="1639" y="55"/>
                  <a:pt x="1639" y="55"/>
                  <a:pt x="1639" y="55"/>
                </a:cubicBezTo>
                <a:cubicBezTo>
                  <a:pt x="1855" y="10"/>
                  <a:pt x="2081" y="0"/>
                  <a:pt x="2309" y="29"/>
                </a:cubicBezTo>
                <a:close/>
                <a:moveTo>
                  <a:pt x="1089" y="1109"/>
                </a:moveTo>
                <a:cubicBezTo>
                  <a:pt x="1131" y="1066"/>
                  <a:pt x="1131" y="1066"/>
                  <a:pt x="1131" y="1066"/>
                </a:cubicBezTo>
                <a:cubicBezTo>
                  <a:pt x="996" y="931"/>
                  <a:pt x="996" y="931"/>
                  <a:pt x="996" y="931"/>
                </a:cubicBezTo>
                <a:cubicBezTo>
                  <a:pt x="954" y="973"/>
                  <a:pt x="954" y="973"/>
                  <a:pt x="954" y="973"/>
                </a:cubicBezTo>
                <a:cubicBezTo>
                  <a:pt x="1089" y="1109"/>
                  <a:pt x="1089" y="1109"/>
                  <a:pt x="1089" y="1109"/>
                </a:cubicBezTo>
                <a:close/>
                <a:moveTo>
                  <a:pt x="3006" y="1101"/>
                </a:moveTo>
                <a:cubicBezTo>
                  <a:pt x="3049" y="1143"/>
                  <a:pt x="3049" y="1143"/>
                  <a:pt x="3049" y="1143"/>
                </a:cubicBezTo>
                <a:cubicBezTo>
                  <a:pt x="3183" y="1009"/>
                  <a:pt x="3183" y="1009"/>
                  <a:pt x="3183" y="1009"/>
                </a:cubicBezTo>
                <a:cubicBezTo>
                  <a:pt x="3141" y="966"/>
                  <a:pt x="3141" y="966"/>
                  <a:pt x="3141" y="966"/>
                </a:cubicBezTo>
                <a:cubicBezTo>
                  <a:pt x="3006" y="1101"/>
                  <a:pt x="3006" y="1101"/>
                  <a:pt x="3006" y="1101"/>
                </a:cubicBezTo>
                <a:close/>
                <a:moveTo>
                  <a:pt x="3013" y="3018"/>
                </a:moveTo>
                <a:cubicBezTo>
                  <a:pt x="2971" y="3061"/>
                  <a:pt x="2971" y="3061"/>
                  <a:pt x="2971" y="3061"/>
                </a:cubicBezTo>
                <a:cubicBezTo>
                  <a:pt x="3106" y="3196"/>
                  <a:pt x="3106" y="3196"/>
                  <a:pt x="3106" y="3196"/>
                </a:cubicBezTo>
                <a:cubicBezTo>
                  <a:pt x="3148" y="3153"/>
                  <a:pt x="3148" y="3153"/>
                  <a:pt x="3148" y="3153"/>
                </a:cubicBezTo>
                <a:cubicBezTo>
                  <a:pt x="3013" y="3018"/>
                  <a:pt x="3013" y="3018"/>
                  <a:pt x="3013" y="3018"/>
                </a:cubicBezTo>
                <a:close/>
                <a:moveTo>
                  <a:pt x="1096" y="3026"/>
                </a:moveTo>
                <a:cubicBezTo>
                  <a:pt x="1053" y="2983"/>
                  <a:pt x="1053" y="2983"/>
                  <a:pt x="1053" y="2983"/>
                </a:cubicBezTo>
                <a:cubicBezTo>
                  <a:pt x="919" y="3118"/>
                  <a:pt x="919" y="3118"/>
                  <a:pt x="919" y="3118"/>
                </a:cubicBezTo>
                <a:cubicBezTo>
                  <a:pt x="961" y="3161"/>
                  <a:pt x="961" y="3161"/>
                  <a:pt x="961" y="3161"/>
                </a:cubicBezTo>
                <a:cubicBezTo>
                  <a:pt x="1096" y="3026"/>
                  <a:pt x="1096" y="3026"/>
                  <a:pt x="1096" y="3026"/>
                </a:cubicBezTo>
                <a:close/>
                <a:moveTo>
                  <a:pt x="2093" y="3197"/>
                </a:moveTo>
                <a:cubicBezTo>
                  <a:pt x="1959" y="3197"/>
                  <a:pt x="1959" y="3197"/>
                  <a:pt x="1959" y="3197"/>
                </a:cubicBezTo>
                <a:cubicBezTo>
                  <a:pt x="1959" y="3623"/>
                  <a:pt x="1959" y="3623"/>
                  <a:pt x="1959" y="3623"/>
                </a:cubicBezTo>
                <a:cubicBezTo>
                  <a:pt x="2093" y="3623"/>
                  <a:pt x="2093" y="3623"/>
                  <a:pt x="2093" y="3623"/>
                </a:cubicBezTo>
                <a:cubicBezTo>
                  <a:pt x="2093" y="3197"/>
                  <a:pt x="2093" y="3197"/>
                  <a:pt x="2093" y="3197"/>
                </a:cubicBezTo>
                <a:close/>
                <a:moveTo>
                  <a:pt x="2093" y="534"/>
                </a:moveTo>
                <a:cubicBezTo>
                  <a:pt x="1959" y="534"/>
                  <a:pt x="1959" y="534"/>
                  <a:pt x="1959" y="534"/>
                </a:cubicBezTo>
                <a:cubicBezTo>
                  <a:pt x="1959" y="960"/>
                  <a:pt x="1959" y="960"/>
                  <a:pt x="1959" y="960"/>
                </a:cubicBezTo>
                <a:cubicBezTo>
                  <a:pt x="2093" y="960"/>
                  <a:pt x="2093" y="960"/>
                  <a:pt x="2093" y="960"/>
                </a:cubicBezTo>
                <a:cubicBezTo>
                  <a:pt x="2093" y="534"/>
                  <a:pt x="2093" y="534"/>
                  <a:pt x="2093" y="534"/>
                </a:cubicBezTo>
                <a:close/>
                <a:moveTo>
                  <a:pt x="3145" y="2011"/>
                </a:moveTo>
                <a:cubicBezTo>
                  <a:pt x="3145" y="2146"/>
                  <a:pt x="3145" y="2146"/>
                  <a:pt x="3145" y="2146"/>
                </a:cubicBezTo>
                <a:cubicBezTo>
                  <a:pt x="3570" y="2146"/>
                  <a:pt x="3570" y="2146"/>
                  <a:pt x="3570" y="2146"/>
                </a:cubicBezTo>
                <a:cubicBezTo>
                  <a:pt x="3570" y="2011"/>
                  <a:pt x="3570" y="2011"/>
                  <a:pt x="3570" y="2011"/>
                </a:cubicBezTo>
                <a:cubicBezTo>
                  <a:pt x="3145" y="2011"/>
                  <a:pt x="3145" y="2011"/>
                  <a:pt x="3145" y="2011"/>
                </a:cubicBezTo>
                <a:close/>
                <a:moveTo>
                  <a:pt x="482" y="2011"/>
                </a:moveTo>
                <a:cubicBezTo>
                  <a:pt x="482" y="2146"/>
                  <a:pt x="482" y="2146"/>
                  <a:pt x="482" y="2146"/>
                </a:cubicBezTo>
                <a:cubicBezTo>
                  <a:pt x="908" y="2146"/>
                  <a:pt x="908" y="2146"/>
                  <a:pt x="908" y="2146"/>
                </a:cubicBezTo>
                <a:cubicBezTo>
                  <a:pt x="908" y="2011"/>
                  <a:pt x="908" y="2011"/>
                  <a:pt x="908" y="2011"/>
                </a:cubicBezTo>
                <a:cubicBezTo>
                  <a:pt x="482" y="2011"/>
                  <a:pt x="482" y="2011"/>
                  <a:pt x="482" y="2011"/>
                </a:cubicBezTo>
                <a:close/>
                <a:moveTo>
                  <a:pt x="2067" y="1741"/>
                </a:moveTo>
                <a:cubicBezTo>
                  <a:pt x="2035" y="1741"/>
                  <a:pt x="2004" y="1746"/>
                  <a:pt x="1975" y="1755"/>
                </a:cubicBezTo>
                <a:cubicBezTo>
                  <a:pt x="1807" y="1412"/>
                  <a:pt x="1602" y="1084"/>
                  <a:pt x="1367" y="769"/>
                </a:cubicBezTo>
                <a:cubicBezTo>
                  <a:pt x="1314" y="798"/>
                  <a:pt x="1261" y="827"/>
                  <a:pt x="1208" y="856"/>
                </a:cubicBezTo>
                <a:cubicBezTo>
                  <a:pt x="1372" y="1222"/>
                  <a:pt x="1572" y="1561"/>
                  <a:pt x="1806" y="1878"/>
                </a:cubicBezTo>
                <a:cubicBezTo>
                  <a:pt x="1771" y="1929"/>
                  <a:pt x="1750" y="1991"/>
                  <a:pt x="1750" y="2058"/>
                </a:cubicBezTo>
                <a:cubicBezTo>
                  <a:pt x="1750" y="2234"/>
                  <a:pt x="1892" y="2375"/>
                  <a:pt x="2067" y="2375"/>
                </a:cubicBezTo>
                <a:cubicBezTo>
                  <a:pt x="2242" y="2375"/>
                  <a:pt x="2384" y="2234"/>
                  <a:pt x="2384" y="2058"/>
                </a:cubicBezTo>
                <a:cubicBezTo>
                  <a:pt x="2384" y="2037"/>
                  <a:pt x="2382" y="2015"/>
                  <a:pt x="2378" y="1995"/>
                </a:cubicBezTo>
                <a:cubicBezTo>
                  <a:pt x="2572" y="1823"/>
                  <a:pt x="2750" y="1624"/>
                  <a:pt x="2904" y="1390"/>
                </a:cubicBezTo>
                <a:cubicBezTo>
                  <a:pt x="2854" y="1343"/>
                  <a:pt x="2804" y="1295"/>
                  <a:pt x="2753" y="1248"/>
                </a:cubicBezTo>
                <a:cubicBezTo>
                  <a:pt x="2549" y="1400"/>
                  <a:pt x="2368" y="1576"/>
                  <a:pt x="2206" y="1773"/>
                </a:cubicBezTo>
                <a:cubicBezTo>
                  <a:pt x="2164" y="1753"/>
                  <a:pt x="2117" y="1741"/>
                  <a:pt x="2067" y="1741"/>
                </a:cubicBezTo>
                <a:close/>
                <a:moveTo>
                  <a:pt x="3683" y="2260"/>
                </a:moveTo>
                <a:cubicBezTo>
                  <a:pt x="3683" y="2260"/>
                  <a:pt x="3683" y="2260"/>
                  <a:pt x="3683" y="2260"/>
                </a:cubicBezTo>
                <a:cubicBezTo>
                  <a:pt x="3690" y="2195"/>
                  <a:pt x="3694" y="2129"/>
                  <a:pt x="3694" y="2063"/>
                </a:cubicBezTo>
                <a:cubicBezTo>
                  <a:pt x="3694" y="1943"/>
                  <a:pt x="3682" y="1827"/>
                  <a:pt x="3657" y="1715"/>
                </a:cubicBezTo>
                <a:cubicBezTo>
                  <a:pt x="3655" y="1704"/>
                  <a:pt x="3655" y="1704"/>
                  <a:pt x="3655" y="1704"/>
                </a:cubicBezTo>
                <a:cubicBezTo>
                  <a:pt x="3654" y="1698"/>
                  <a:pt x="3654" y="1698"/>
                  <a:pt x="3654" y="1698"/>
                </a:cubicBezTo>
                <a:cubicBezTo>
                  <a:pt x="3617" y="1537"/>
                  <a:pt x="3556" y="1383"/>
                  <a:pt x="3474" y="1242"/>
                </a:cubicBezTo>
                <a:cubicBezTo>
                  <a:pt x="3438" y="1179"/>
                  <a:pt x="3398" y="1120"/>
                  <a:pt x="3354" y="1062"/>
                </a:cubicBezTo>
                <a:cubicBezTo>
                  <a:pt x="3311" y="1006"/>
                  <a:pt x="3263" y="951"/>
                  <a:pt x="3213" y="901"/>
                </a:cubicBezTo>
                <a:cubicBezTo>
                  <a:pt x="3097" y="785"/>
                  <a:pt x="2964" y="687"/>
                  <a:pt x="2818" y="609"/>
                </a:cubicBezTo>
                <a:cubicBezTo>
                  <a:pt x="2813" y="607"/>
                  <a:pt x="2813" y="607"/>
                  <a:pt x="2813" y="607"/>
                </a:cubicBezTo>
                <a:cubicBezTo>
                  <a:pt x="2804" y="602"/>
                  <a:pt x="2804" y="602"/>
                  <a:pt x="2804" y="602"/>
                </a:cubicBezTo>
                <a:cubicBezTo>
                  <a:pt x="2701" y="549"/>
                  <a:pt x="2592" y="507"/>
                  <a:pt x="2476" y="476"/>
                </a:cubicBezTo>
                <a:cubicBezTo>
                  <a:pt x="2408" y="457"/>
                  <a:pt x="2340" y="444"/>
                  <a:pt x="2271" y="434"/>
                </a:cubicBezTo>
                <a:cubicBezTo>
                  <a:pt x="2269" y="434"/>
                  <a:pt x="2269" y="434"/>
                  <a:pt x="2269" y="434"/>
                </a:cubicBezTo>
                <a:cubicBezTo>
                  <a:pt x="2257" y="433"/>
                  <a:pt x="2257" y="433"/>
                  <a:pt x="2257" y="433"/>
                </a:cubicBezTo>
                <a:cubicBezTo>
                  <a:pt x="2189" y="424"/>
                  <a:pt x="2121" y="420"/>
                  <a:pt x="2051" y="420"/>
                </a:cubicBezTo>
                <a:cubicBezTo>
                  <a:pt x="1931" y="420"/>
                  <a:pt x="1814" y="432"/>
                  <a:pt x="1702" y="457"/>
                </a:cubicBezTo>
                <a:cubicBezTo>
                  <a:pt x="1692" y="459"/>
                  <a:pt x="1692" y="459"/>
                  <a:pt x="1692" y="459"/>
                </a:cubicBezTo>
                <a:cubicBezTo>
                  <a:pt x="1686" y="460"/>
                  <a:pt x="1686" y="460"/>
                  <a:pt x="1686" y="460"/>
                </a:cubicBezTo>
                <a:cubicBezTo>
                  <a:pt x="1525" y="497"/>
                  <a:pt x="1371" y="558"/>
                  <a:pt x="1229" y="640"/>
                </a:cubicBezTo>
                <a:cubicBezTo>
                  <a:pt x="1168" y="675"/>
                  <a:pt x="1110" y="714"/>
                  <a:pt x="1054" y="756"/>
                </a:cubicBezTo>
                <a:cubicBezTo>
                  <a:pt x="1053" y="757"/>
                  <a:pt x="1053" y="757"/>
                  <a:pt x="1053" y="757"/>
                </a:cubicBezTo>
                <a:cubicBezTo>
                  <a:pt x="1051" y="758"/>
                  <a:pt x="1051" y="758"/>
                  <a:pt x="1051" y="758"/>
                </a:cubicBezTo>
                <a:cubicBezTo>
                  <a:pt x="1048" y="761"/>
                  <a:pt x="1048" y="761"/>
                  <a:pt x="1048" y="761"/>
                </a:cubicBezTo>
                <a:cubicBezTo>
                  <a:pt x="992" y="804"/>
                  <a:pt x="939" y="851"/>
                  <a:pt x="888" y="901"/>
                </a:cubicBezTo>
                <a:cubicBezTo>
                  <a:pt x="777" y="1012"/>
                  <a:pt x="682" y="1139"/>
                  <a:pt x="606" y="1279"/>
                </a:cubicBezTo>
                <a:cubicBezTo>
                  <a:pt x="605" y="1281"/>
                  <a:pt x="605" y="1281"/>
                  <a:pt x="605" y="1281"/>
                </a:cubicBezTo>
                <a:cubicBezTo>
                  <a:pt x="599" y="1292"/>
                  <a:pt x="599" y="1292"/>
                  <a:pt x="599" y="1292"/>
                </a:cubicBezTo>
                <a:cubicBezTo>
                  <a:pt x="592" y="1304"/>
                  <a:pt x="592" y="1304"/>
                  <a:pt x="592" y="1304"/>
                </a:cubicBezTo>
                <a:cubicBezTo>
                  <a:pt x="592" y="1305"/>
                  <a:pt x="592" y="1305"/>
                  <a:pt x="592" y="1305"/>
                </a:cubicBezTo>
                <a:cubicBezTo>
                  <a:pt x="543" y="1399"/>
                  <a:pt x="503" y="1499"/>
                  <a:pt x="472" y="1605"/>
                </a:cubicBezTo>
                <a:cubicBezTo>
                  <a:pt x="472" y="1605"/>
                  <a:pt x="472" y="1605"/>
                  <a:pt x="472" y="1605"/>
                </a:cubicBezTo>
                <a:cubicBezTo>
                  <a:pt x="429" y="1750"/>
                  <a:pt x="407" y="1904"/>
                  <a:pt x="407" y="2063"/>
                </a:cubicBezTo>
                <a:cubicBezTo>
                  <a:pt x="407" y="2517"/>
                  <a:pt x="591" y="2928"/>
                  <a:pt x="888" y="3225"/>
                </a:cubicBezTo>
                <a:cubicBezTo>
                  <a:pt x="1044" y="3381"/>
                  <a:pt x="1231" y="3506"/>
                  <a:pt x="1439" y="3589"/>
                </a:cubicBezTo>
                <a:cubicBezTo>
                  <a:pt x="1439" y="3589"/>
                  <a:pt x="1439" y="3589"/>
                  <a:pt x="1439" y="3589"/>
                </a:cubicBezTo>
                <a:cubicBezTo>
                  <a:pt x="1499" y="3613"/>
                  <a:pt x="1561" y="3634"/>
                  <a:pt x="1625" y="3651"/>
                </a:cubicBezTo>
                <a:cubicBezTo>
                  <a:pt x="1692" y="3669"/>
                  <a:pt x="1760" y="3682"/>
                  <a:pt x="1827" y="3692"/>
                </a:cubicBezTo>
                <a:cubicBezTo>
                  <a:pt x="1833" y="3692"/>
                  <a:pt x="1833" y="3692"/>
                  <a:pt x="1833" y="3692"/>
                </a:cubicBezTo>
                <a:cubicBezTo>
                  <a:pt x="1835" y="3693"/>
                  <a:pt x="1835" y="3693"/>
                  <a:pt x="1835" y="3693"/>
                </a:cubicBezTo>
                <a:cubicBezTo>
                  <a:pt x="1894" y="3701"/>
                  <a:pt x="1955" y="3705"/>
                  <a:pt x="2017" y="3707"/>
                </a:cubicBezTo>
                <a:cubicBezTo>
                  <a:pt x="2016" y="3707"/>
                  <a:pt x="2016" y="3707"/>
                  <a:pt x="2016" y="3707"/>
                </a:cubicBezTo>
                <a:cubicBezTo>
                  <a:pt x="2321" y="3714"/>
                  <a:pt x="2617" y="3634"/>
                  <a:pt x="2872" y="3487"/>
                </a:cubicBezTo>
                <a:cubicBezTo>
                  <a:pt x="3237" y="3276"/>
                  <a:pt x="3521" y="2927"/>
                  <a:pt x="3638" y="2489"/>
                </a:cubicBezTo>
                <a:cubicBezTo>
                  <a:pt x="3659" y="2412"/>
                  <a:pt x="3674" y="2336"/>
                  <a:pt x="3683" y="2260"/>
                </a:cubicBez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35825" y="3413125"/>
            <a:ext cx="2032000" cy="5222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60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幼圆" pitchFamily="49" charset="-122"/>
                <a:sym typeface="Arial" panose="020b0604020202020204" pitchFamily="34" charset="0"/>
              </a:rPr>
              <a:t>20</a:t>
            </a:r>
            <a:r>
              <a:rPr kumimoji="0" lang="zh-CN" altLang="en-US" sz="2800" b="1" i="0" u="none" strike="noStrike" kern="1200" cap="none" spc="60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幼圆" pitchFamily="49" charset="-122"/>
                <a:sym typeface="Arial" panose="020b0604020202020204" pitchFamily="34" charset="0"/>
              </a:rPr>
              <a:t>分钟</a:t>
            </a:r>
            <a:endParaRPr kumimoji="0" lang="zh-CN" altLang="en-US" sz="2800" b="1" i="0" u="none" strike="noStrike" kern="1200" cap="none" spc="60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幼圆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" grpId="0"/>
      <p:bldP spid="3" grpId="0"/>
      <p:bldP spid="5" grpId="0"/>
      <p:bldP spid="21511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流程图: 可选过程 1"/>
          <p:cNvSpPr/>
          <p:nvPr/>
        </p:nvSpPr>
        <p:spPr>
          <a:xfrm>
            <a:off x="6704855" y="4730657"/>
            <a:ext cx="1296145" cy="386202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300" normalizeH="0" baseline="0" noProof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当堂互评</a:t>
            </a:r>
            <a:endParaRPr kumimoji="0" lang="zh-CN" altLang="en-US" b="1" i="0" u="none" strike="noStrike" kern="1200" cap="none" spc="300" normalizeH="0" baseline="0" noProof="1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4013" y="111125"/>
            <a:ext cx="1897063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altLang="en-US" sz="2400" b="1" kern="1200" cap="none" spc="300" normalizeH="0" baseline="0" noProof="0">
                <a:solidFill>
                  <a:srgbClr val="775D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见贤思齐焉</a:t>
            </a:r>
            <a:endParaRPr kumimoji="0" lang="zh-CN" altLang="en-US" sz="2400" b="1" kern="1200" cap="none" spc="300" normalizeH="0" baseline="0" noProof="0">
              <a:solidFill>
                <a:srgbClr val="775D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706813" y="627063"/>
            <a:ext cx="271463" cy="53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02125" y="954088"/>
            <a:ext cx="1595438" cy="5064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700" b="1" i="0" u="none" strike="noStrike" kern="1200" cap="none" spc="60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幼圆" pitchFamily="49" charset="-122"/>
                <a:sym typeface="Arial" panose="020b0604020202020204" pitchFamily="34" charset="0"/>
              </a:rPr>
              <a:t>15</a:t>
            </a:r>
            <a:r>
              <a:rPr kumimoji="0" lang="zh-CN" altLang="en-US" sz="2700" b="1" i="0" u="none" strike="noStrike" kern="1200" cap="none" spc="60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幼圆" pitchFamily="49" charset="-122"/>
                <a:sym typeface="Arial" panose="020b0604020202020204" pitchFamily="34" charset="0"/>
              </a:rPr>
              <a:t>分钟</a:t>
            </a:r>
            <a:endParaRPr kumimoji="0" lang="zh-CN" altLang="en-US" sz="2700" b="1" i="0" u="none" strike="noStrike" kern="1200" cap="none" spc="60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幼圆" pitchFamily="49" charset="-122"/>
              <a:sym typeface="Arial" panose="020b0604020202020204" pitchFamily="34" charset="0"/>
            </a:endParaRPr>
          </a:p>
        </p:txBody>
      </p:sp>
      <p:sp>
        <p:nvSpPr>
          <p:cNvPr id="33797" name="Text Box 6"/>
          <p:cNvSpPr txBox="1"/>
          <p:nvPr/>
        </p:nvSpPr>
        <p:spPr>
          <a:xfrm>
            <a:off x="1763713" y="1924050"/>
            <a:ext cx="5788025" cy="19478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514350" indent="-514350">
              <a:lnSpc>
                <a:spcPct val="120000"/>
              </a:lnSpc>
              <a:spcBef>
                <a:spcPts val="1200"/>
              </a:spcBef>
              <a:buClrTx/>
              <a:buSzTx/>
              <a:buFont typeface="Arial" panose="020b0604020202020204" pitchFamily="34" charset="0"/>
              <a:buAutoNum type="arabicPeriod"/>
            </a:pPr>
            <a:r>
              <a:rPr lang="zh-CN" altLang="en-US" sz="2100" b="1">
                <a:latin typeface="黑体" panose="02010609060101010101" pitchFamily="49" charset="-122"/>
                <a:ea typeface="黑体" panose="02010609060101010101" pitchFamily="49" charset="-122"/>
              </a:rPr>
              <a:t>优秀习作的作者上台朗读习作。其他同学认真听，注意记下优秀的方面和建议。</a:t>
            </a:r>
            <a:endParaRPr lang="zh-CN" altLang="en-US" sz="21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514350" indent="-514350">
              <a:lnSpc>
                <a:spcPct val="120000"/>
              </a:lnSpc>
              <a:spcBef>
                <a:spcPts val="1200"/>
              </a:spcBef>
              <a:buClrTx/>
              <a:buSzTx/>
              <a:buFont typeface="Arial" panose="020b0604020202020204" pitchFamily="34" charset="0"/>
              <a:buAutoNum type="arabicPeriod"/>
            </a:pPr>
            <a:r>
              <a:rPr lang="zh-CN" altLang="en-US" sz="2100" b="1">
                <a:latin typeface="黑体" panose="02010609060101010101" pitchFamily="49" charset="-122"/>
                <a:ea typeface="黑体" panose="02010609060101010101" pitchFamily="49" charset="-122"/>
              </a:rPr>
              <a:t>自由发言，评议优秀作文，提出修改建议。</a:t>
            </a:r>
            <a:endParaRPr lang="zh-CN" altLang="en-US" sz="21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514350" indent="-514350">
              <a:lnSpc>
                <a:spcPct val="120000"/>
              </a:lnSpc>
              <a:spcBef>
                <a:spcPts val="1200"/>
              </a:spcBef>
              <a:buClrTx/>
              <a:buSzTx/>
              <a:buFont typeface="Arial" panose="020b0604020202020204" pitchFamily="34" charset="0"/>
              <a:buAutoNum type="arabicPeriod"/>
            </a:pPr>
            <a:r>
              <a:rPr lang="zh-CN" altLang="en-US" sz="2100" b="1">
                <a:latin typeface="黑体" panose="02010609060101010101" pitchFamily="49" charset="-122"/>
                <a:ea typeface="黑体" panose="02010609060101010101" pitchFamily="49" charset="-122"/>
              </a:rPr>
              <a:t>老师对学生说的不到或者不妥之处进行补充。</a:t>
            </a:r>
            <a:endParaRPr lang="zh-CN" altLang="en-US" sz="21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11" name="KSO_Shape"/>
          <p:cNvSpPr/>
          <p:nvPr/>
        </p:nvSpPr>
        <p:spPr>
          <a:xfrm>
            <a:off x="3562350" y="912813"/>
            <a:ext cx="561975" cy="566738"/>
          </a:xfrm>
          <a:custGeom>
            <a:cxnLst>
              <a:cxn ang="0">
                <a:pos x="182561777" y="2364350"/>
              </a:cxn>
              <a:cxn ang="0">
                <a:pos x="233653854" y="18048086"/>
              </a:cxn>
              <a:cxn ang="0">
                <a:pos x="235149621" y="18836203"/>
              </a:cxn>
              <a:cxn ang="0">
                <a:pos x="319227119" y="128621815"/>
              </a:cxn>
              <a:cxn ang="0">
                <a:pos x="319620742" y="130198048"/>
              </a:cxn>
              <a:cxn ang="0">
                <a:pos x="242156109" y="302560874"/>
              </a:cxn>
              <a:cxn ang="0">
                <a:pos x="140365397" y="322815760"/>
              </a:cxn>
              <a:cxn ang="0">
                <a:pos x="47313296" y="276868131"/>
              </a:cxn>
              <a:cxn ang="0">
                <a:pos x="17004511" y="90319025"/>
              </a:cxn>
              <a:cxn ang="0">
                <a:pos x="17791757" y="88821567"/>
              </a:cxn>
              <a:cxn ang="0">
                <a:pos x="127454746" y="4649924"/>
              </a:cxn>
              <a:cxn ang="0">
                <a:pos x="129029238" y="4334641"/>
              </a:cxn>
              <a:cxn ang="0">
                <a:pos x="85730714" y="87403067"/>
              </a:cxn>
              <a:cxn ang="0">
                <a:pos x="78409509" y="73374338"/>
              </a:cxn>
              <a:cxn ang="0">
                <a:pos x="85730714" y="87403067"/>
              </a:cxn>
              <a:cxn ang="0">
                <a:pos x="240030545" y="90082517"/>
              </a:cxn>
              <a:cxn ang="0">
                <a:pos x="247273026" y="76132746"/>
              </a:cxn>
              <a:cxn ang="0">
                <a:pos x="237196460" y="237856000"/>
              </a:cxn>
              <a:cxn ang="0">
                <a:pos x="244517665" y="251884546"/>
              </a:cxn>
              <a:cxn ang="0">
                <a:pos x="237196460" y="237856000"/>
              </a:cxn>
              <a:cxn ang="0">
                <a:pos x="82896629" y="235097410"/>
              </a:cxn>
              <a:cxn ang="0">
                <a:pos x="75654148" y="249126139"/>
              </a:cxn>
              <a:cxn ang="0">
                <a:pos x="164770020" y="251963322"/>
              </a:cxn>
              <a:cxn ang="0">
                <a:pos x="154220925" y="285537412"/>
              </a:cxn>
              <a:cxn ang="0">
                <a:pos x="164770020" y="251963322"/>
              </a:cxn>
              <a:cxn ang="0">
                <a:pos x="154220925" y="42085822"/>
              </a:cxn>
              <a:cxn ang="0">
                <a:pos x="164770020" y="75659912"/>
              </a:cxn>
              <a:cxn ang="0">
                <a:pos x="247587924" y="158491831"/>
              </a:cxn>
              <a:cxn ang="0">
                <a:pos x="281045875" y="169131403"/>
              </a:cxn>
              <a:cxn ang="0">
                <a:pos x="247587924" y="158491831"/>
              </a:cxn>
              <a:cxn ang="0">
                <a:pos x="37945070" y="169131403"/>
              </a:cxn>
              <a:cxn ang="0">
                <a:pos x="71481745" y="158491831"/>
              </a:cxn>
              <a:cxn ang="0">
                <a:pos x="162723181" y="137212503"/>
              </a:cxn>
              <a:cxn ang="0">
                <a:pos x="107616150" y="60606742"/>
              </a:cxn>
              <a:cxn ang="0">
                <a:pos x="142176063" y="148009808"/>
              </a:cxn>
              <a:cxn ang="0">
                <a:pos x="162723181" y="187179490"/>
              </a:cxn>
              <a:cxn ang="0">
                <a:pos x="187206528" y="157230881"/>
              </a:cxn>
              <a:cxn ang="0">
                <a:pos x="216728067" y="98357923"/>
              </a:cxn>
              <a:cxn ang="0">
                <a:pos x="162723181" y="137212503"/>
              </a:cxn>
              <a:cxn ang="0">
                <a:pos x="289941753" y="178116150"/>
              </a:cxn>
              <a:cxn ang="0">
                <a:pos x="287894914" y="135163254"/>
              </a:cxn>
              <a:cxn ang="0">
                <a:pos x="287658740" y="133823529"/>
              </a:cxn>
              <a:cxn ang="0">
                <a:pos x="264041363" y="83698810"/>
              </a:cxn>
              <a:cxn ang="0">
                <a:pos x="221845165" y="47996696"/>
              </a:cxn>
              <a:cxn ang="0">
                <a:pos x="220743021" y="47445087"/>
              </a:cxn>
              <a:cxn ang="0">
                <a:pos x="178782997" y="34204657"/>
              </a:cxn>
              <a:cxn ang="0">
                <a:pos x="177680853" y="34125699"/>
              </a:cxn>
              <a:cxn ang="0">
                <a:pos x="133988887" y="36017215"/>
              </a:cxn>
              <a:cxn ang="0">
                <a:pos x="132729294" y="36253723"/>
              </a:cxn>
              <a:cxn ang="0">
                <a:pos x="82975353" y="59582117"/>
              </a:cxn>
              <a:cxn ang="0">
                <a:pos x="82739180" y="59739850"/>
              </a:cxn>
              <a:cxn ang="0">
                <a:pos x="69907253" y="71009989"/>
              </a:cxn>
              <a:cxn ang="0">
                <a:pos x="47628195" y="100958780"/>
              </a:cxn>
              <a:cxn ang="0">
                <a:pos x="46604775" y="102771339"/>
              </a:cxn>
              <a:cxn ang="0">
                <a:pos x="37157824" y="126493973"/>
              </a:cxn>
              <a:cxn ang="0">
                <a:pos x="32040726" y="162589964"/>
              </a:cxn>
              <a:cxn ang="0">
                <a:pos x="113284320" y="282857780"/>
              </a:cxn>
              <a:cxn ang="0">
                <a:pos x="127927094" y="287744211"/>
              </a:cxn>
              <a:cxn ang="0">
                <a:pos x="144301627" y="290975453"/>
              </a:cxn>
              <a:cxn ang="0">
                <a:pos x="158786951" y="292157627"/>
              </a:cxn>
              <a:cxn ang="0">
                <a:pos x="226096293" y="274818882"/>
              </a:cxn>
              <a:cxn ang="0">
                <a:pos x="289941753" y="178116150"/>
              </a:cxn>
            </a:cxnLst>
            <a:rect l="l" t="t" r="r" b="b"/>
            <a:pathLst>
              <a:path w="4122" h="4156">
                <a:moveTo>
                  <a:pt x="2309" y="29"/>
                </a:moveTo>
                <a:cubicBezTo>
                  <a:pt x="2319" y="30"/>
                  <a:pt x="2319" y="30"/>
                  <a:pt x="2319" y="30"/>
                </a:cubicBezTo>
                <a:cubicBezTo>
                  <a:pt x="2328" y="31"/>
                  <a:pt x="2328" y="31"/>
                  <a:pt x="2328" y="31"/>
                </a:cubicBezTo>
                <a:cubicBezTo>
                  <a:pt x="2555" y="62"/>
                  <a:pt x="2770" y="130"/>
                  <a:pt x="2968" y="229"/>
                </a:cubicBezTo>
                <a:cubicBezTo>
                  <a:pt x="2976" y="233"/>
                  <a:pt x="2976" y="233"/>
                  <a:pt x="2976" y="233"/>
                </a:cubicBezTo>
                <a:cubicBezTo>
                  <a:pt x="2987" y="239"/>
                  <a:pt x="2987" y="239"/>
                  <a:pt x="2987" y="239"/>
                </a:cubicBezTo>
                <a:cubicBezTo>
                  <a:pt x="3262" y="380"/>
                  <a:pt x="3496" y="578"/>
                  <a:pt x="3677" y="815"/>
                </a:cubicBezTo>
                <a:cubicBezTo>
                  <a:pt x="3859" y="1052"/>
                  <a:pt x="3991" y="1329"/>
                  <a:pt x="4055" y="1632"/>
                </a:cubicBezTo>
                <a:cubicBezTo>
                  <a:pt x="4058" y="1645"/>
                  <a:pt x="4058" y="1645"/>
                  <a:pt x="4058" y="1645"/>
                </a:cubicBezTo>
                <a:cubicBezTo>
                  <a:pt x="4060" y="1652"/>
                  <a:pt x="4060" y="1652"/>
                  <a:pt x="4060" y="1652"/>
                </a:cubicBezTo>
                <a:cubicBezTo>
                  <a:pt x="4122" y="1954"/>
                  <a:pt x="4116" y="2275"/>
                  <a:pt x="4031" y="2594"/>
                </a:cubicBezTo>
                <a:cubicBezTo>
                  <a:pt x="3885" y="3141"/>
                  <a:pt x="3530" y="3576"/>
                  <a:pt x="3076" y="3839"/>
                </a:cubicBezTo>
                <a:cubicBezTo>
                  <a:pt x="2697" y="4058"/>
                  <a:pt x="2248" y="4156"/>
                  <a:pt x="1793" y="4098"/>
                </a:cubicBezTo>
                <a:cubicBezTo>
                  <a:pt x="1783" y="4096"/>
                  <a:pt x="1783" y="4096"/>
                  <a:pt x="1783" y="4096"/>
                </a:cubicBezTo>
                <a:cubicBezTo>
                  <a:pt x="1774" y="4095"/>
                  <a:pt x="1774" y="4095"/>
                  <a:pt x="1774" y="4095"/>
                </a:cubicBezTo>
                <a:cubicBezTo>
                  <a:pt x="1318" y="4033"/>
                  <a:pt x="910" y="3823"/>
                  <a:pt x="601" y="3513"/>
                </a:cubicBezTo>
                <a:cubicBezTo>
                  <a:pt x="230" y="3142"/>
                  <a:pt x="0" y="2629"/>
                  <a:pt x="0" y="2063"/>
                </a:cubicBezTo>
                <a:cubicBezTo>
                  <a:pt x="0" y="1734"/>
                  <a:pt x="78" y="1422"/>
                  <a:pt x="216" y="1146"/>
                </a:cubicBezTo>
                <a:cubicBezTo>
                  <a:pt x="220" y="1139"/>
                  <a:pt x="220" y="1139"/>
                  <a:pt x="220" y="1139"/>
                </a:cubicBezTo>
                <a:cubicBezTo>
                  <a:pt x="226" y="1127"/>
                  <a:pt x="226" y="1127"/>
                  <a:pt x="226" y="1127"/>
                </a:cubicBezTo>
                <a:cubicBezTo>
                  <a:pt x="367" y="851"/>
                  <a:pt x="566" y="617"/>
                  <a:pt x="803" y="436"/>
                </a:cubicBezTo>
                <a:cubicBezTo>
                  <a:pt x="1040" y="255"/>
                  <a:pt x="1317" y="123"/>
                  <a:pt x="1619" y="59"/>
                </a:cubicBezTo>
                <a:cubicBezTo>
                  <a:pt x="1632" y="56"/>
                  <a:pt x="1632" y="56"/>
                  <a:pt x="1632" y="56"/>
                </a:cubicBezTo>
                <a:cubicBezTo>
                  <a:pt x="1639" y="55"/>
                  <a:pt x="1639" y="55"/>
                  <a:pt x="1639" y="55"/>
                </a:cubicBezTo>
                <a:cubicBezTo>
                  <a:pt x="1855" y="10"/>
                  <a:pt x="2081" y="0"/>
                  <a:pt x="2309" y="29"/>
                </a:cubicBezTo>
                <a:close/>
                <a:moveTo>
                  <a:pt x="1089" y="1109"/>
                </a:moveTo>
                <a:cubicBezTo>
                  <a:pt x="1131" y="1066"/>
                  <a:pt x="1131" y="1066"/>
                  <a:pt x="1131" y="1066"/>
                </a:cubicBezTo>
                <a:cubicBezTo>
                  <a:pt x="996" y="931"/>
                  <a:pt x="996" y="931"/>
                  <a:pt x="996" y="931"/>
                </a:cubicBezTo>
                <a:cubicBezTo>
                  <a:pt x="954" y="973"/>
                  <a:pt x="954" y="973"/>
                  <a:pt x="954" y="973"/>
                </a:cubicBezTo>
                <a:cubicBezTo>
                  <a:pt x="1089" y="1109"/>
                  <a:pt x="1089" y="1109"/>
                  <a:pt x="1089" y="1109"/>
                </a:cubicBezTo>
                <a:close/>
                <a:moveTo>
                  <a:pt x="3006" y="1101"/>
                </a:moveTo>
                <a:cubicBezTo>
                  <a:pt x="3049" y="1143"/>
                  <a:pt x="3049" y="1143"/>
                  <a:pt x="3049" y="1143"/>
                </a:cubicBezTo>
                <a:cubicBezTo>
                  <a:pt x="3183" y="1009"/>
                  <a:pt x="3183" y="1009"/>
                  <a:pt x="3183" y="1009"/>
                </a:cubicBezTo>
                <a:cubicBezTo>
                  <a:pt x="3141" y="966"/>
                  <a:pt x="3141" y="966"/>
                  <a:pt x="3141" y="966"/>
                </a:cubicBezTo>
                <a:cubicBezTo>
                  <a:pt x="3006" y="1101"/>
                  <a:pt x="3006" y="1101"/>
                  <a:pt x="3006" y="1101"/>
                </a:cubicBezTo>
                <a:close/>
                <a:moveTo>
                  <a:pt x="3013" y="3018"/>
                </a:moveTo>
                <a:cubicBezTo>
                  <a:pt x="2971" y="3061"/>
                  <a:pt x="2971" y="3061"/>
                  <a:pt x="2971" y="3061"/>
                </a:cubicBezTo>
                <a:cubicBezTo>
                  <a:pt x="3106" y="3196"/>
                  <a:pt x="3106" y="3196"/>
                  <a:pt x="3106" y="3196"/>
                </a:cubicBezTo>
                <a:cubicBezTo>
                  <a:pt x="3148" y="3153"/>
                  <a:pt x="3148" y="3153"/>
                  <a:pt x="3148" y="3153"/>
                </a:cubicBezTo>
                <a:cubicBezTo>
                  <a:pt x="3013" y="3018"/>
                  <a:pt x="3013" y="3018"/>
                  <a:pt x="3013" y="3018"/>
                </a:cubicBezTo>
                <a:close/>
                <a:moveTo>
                  <a:pt x="1096" y="3026"/>
                </a:moveTo>
                <a:cubicBezTo>
                  <a:pt x="1053" y="2983"/>
                  <a:pt x="1053" y="2983"/>
                  <a:pt x="1053" y="2983"/>
                </a:cubicBezTo>
                <a:cubicBezTo>
                  <a:pt x="919" y="3118"/>
                  <a:pt x="919" y="3118"/>
                  <a:pt x="919" y="3118"/>
                </a:cubicBezTo>
                <a:cubicBezTo>
                  <a:pt x="961" y="3161"/>
                  <a:pt x="961" y="3161"/>
                  <a:pt x="961" y="3161"/>
                </a:cubicBezTo>
                <a:cubicBezTo>
                  <a:pt x="1096" y="3026"/>
                  <a:pt x="1096" y="3026"/>
                  <a:pt x="1096" y="3026"/>
                </a:cubicBezTo>
                <a:close/>
                <a:moveTo>
                  <a:pt x="2093" y="3197"/>
                </a:moveTo>
                <a:cubicBezTo>
                  <a:pt x="1959" y="3197"/>
                  <a:pt x="1959" y="3197"/>
                  <a:pt x="1959" y="3197"/>
                </a:cubicBezTo>
                <a:cubicBezTo>
                  <a:pt x="1959" y="3623"/>
                  <a:pt x="1959" y="3623"/>
                  <a:pt x="1959" y="3623"/>
                </a:cubicBezTo>
                <a:cubicBezTo>
                  <a:pt x="2093" y="3623"/>
                  <a:pt x="2093" y="3623"/>
                  <a:pt x="2093" y="3623"/>
                </a:cubicBezTo>
                <a:cubicBezTo>
                  <a:pt x="2093" y="3197"/>
                  <a:pt x="2093" y="3197"/>
                  <a:pt x="2093" y="3197"/>
                </a:cubicBezTo>
                <a:close/>
                <a:moveTo>
                  <a:pt x="2093" y="534"/>
                </a:moveTo>
                <a:cubicBezTo>
                  <a:pt x="1959" y="534"/>
                  <a:pt x="1959" y="534"/>
                  <a:pt x="1959" y="534"/>
                </a:cubicBezTo>
                <a:cubicBezTo>
                  <a:pt x="1959" y="960"/>
                  <a:pt x="1959" y="960"/>
                  <a:pt x="1959" y="960"/>
                </a:cubicBezTo>
                <a:cubicBezTo>
                  <a:pt x="2093" y="960"/>
                  <a:pt x="2093" y="960"/>
                  <a:pt x="2093" y="960"/>
                </a:cubicBezTo>
                <a:cubicBezTo>
                  <a:pt x="2093" y="534"/>
                  <a:pt x="2093" y="534"/>
                  <a:pt x="2093" y="534"/>
                </a:cubicBezTo>
                <a:close/>
                <a:moveTo>
                  <a:pt x="3145" y="2011"/>
                </a:moveTo>
                <a:cubicBezTo>
                  <a:pt x="3145" y="2146"/>
                  <a:pt x="3145" y="2146"/>
                  <a:pt x="3145" y="2146"/>
                </a:cubicBezTo>
                <a:cubicBezTo>
                  <a:pt x="3570" y="2146"/>
                  <a:pt x="3570" y="2146"/>
                  <a:pt x="3570" y="2146"/>
                </a:cubicBezTo>
                <a:cubicBezTo>
                  <a:pt x="3570" y="2011"/>
                  <a:pt x="3570" y="2011"/>
                  <a:pt x="3570" y="2011"/>
                </a:cubicBezTo>
                <a:cubicBezTo>
                  <a:pt x="3145" y="2011"/>
                  <a:pt x="3145" y="2011"/>
                  <a:pt x="3145" y="2011"/>
                </a:cubicBezTo>
                <a:close/>
                <a:moveTo>
                  <a:pt x="482" y="2011"/>
                </a:moveTo>
                <a:cubicBezTo>
                  <a:pt x="482" y="2146"/>
                  <a:pt x="482" y="2146"/>
                  <a:pt x="482" y="2146"/>
                </a:cubicBezTo>
                <a:cubicBezTo>
                  <a:pt x="908" y="2146"/>
                  <a:pt x="908" y="2146"/>
                  <a:pt x="908" y="2146"/>
                </a:cubicBezTo>
                <a:cubicBezTo>
                  <a:pt x="908" y="2011"/>
                  <a:pt x="908" y="2011"/>
                  <a:pt x="908" y="2011"/>
                </a:cubicBezTo>
                <a:cubicBezTo>
                  <a:pt x="482" y="2011"/>
                  <a:pt x="482" y="2011"/>
                  <a:pt x="482" y="2011"/>
                </a:cubicBezTo>
                <a:close/>
                <a:moveTo>
                  <a:pt x="2067" y="1741"/>
                </a:moveTo>
                <a:cubicBezTo>
                  <a:pt x="2035" y="1741"/>
                  <a:pt x="2004" y="1746"/>
                  <a:pt x="1975" y="1755"/>
                </a:cubicBezTo>
                <a:cubicBezTo>
                  <a:pt x="1807" y="1412"/>
                  <a:pt x="1602" y="1084"/>
                  <a:pt x="1367" y="769"/>
                </a:cubicBezTo>
                <a:cubicBezTo>
                  <a:pt x="1314" y="798"/>
                  <a:pt x="1261" y="827"/>
                  <a:pt x="1208" y="856"/>
                </a:cubicBezTo>
                <a:cubicBezTo>
                  <a:pt x="1372" y="1222"/>
                  <a:pt x="1572" y="1561"/>
                  <a:pt x="1806" y="1878"/>
                </a:cubicBezTo>
                <a:cubicBezTo>
                  <a:pt x="1771" y="1929"/>
                  <a:pt x="1750" y="1991"/>
                  <a:pt x="1750" y="2058"/>
                </a:cubicBezTo>
                <a:cubicBezTo>
                  <a:pt x="1750" y="2234"/>
                  <a:pt x="1892" y="2375"/>
                  <a:pt x="2067" y="2375"/>
                </a:cubicBezTo>
                <a:cubicBezTo>
                  <a:pt x="2242" y="2375"/>
                  <a:pt x="2384" y="2234"/>
                  <a:pt x="2384" y="2058"/>
                </a:cubicBezTo>
                <a:cubicBezTo>
                  <a:pt x="2384" y="2037"/>
                  <a:pt x="2382" y="2015"/>
                  <a:pt x="2378" y="1995"/>
                </a:cubicBezTo>
                <a:cubicBezTo>
                  <a:pt x="2572" y="1823"/>
                  <a:pt x="2750" y="1624"/>
                  <a:pt x="2904" y="1390"/>
                </a:cubicBezTo>
                <a:cubicBezTo>
                  <a:pt x="2854" y="1343"/>
                  <a:pt x="2804" y="1295"/>
                  <a:pt x="2753" y="1248"/>
                </a:cubicBezTo>
                <a:cubicBezTo>
                  <a:pt x="2549" y="1400"/>
                  <a:pt x="2368" y="1576"/>
                  <a:pt x="2206" y="1773"/>
                </a:cubicBezTo>
                <a:cubicBezTo>
                  <a:pt x="2164" y="1753"/>
                  <a:pt x="2117" y="1741"/>
                  <a:pt x="2067" y="1741"/>
                </a:cubicBezTo>
                <a:close/>
                <a:moveTo>
                  <a:pt x="3683" y="2260"/>
                </a:moveTo>
                <a:cubicBezTo>
                  <a:pt x="3683" y="2260"/>
                  <a:pt x="3683" y="2260"/>
                  <a:pt x="3683" y="2260"/>
                </a:cubicBezTo>
                <a:cubicBezTo>
                  <a:pt x="3690" y="2195"/>
                  <a:pt x="3694" y="2129"/>
                  <a:pt x="3694" y="2063"/>
                </a:cubicBezTo>
                <a:cubicBezTo>
                  <a:pt x="3694" y="1943"/>
                  <a:pt x="3682" y="1827"/>
                  <a:pt x="3657" y="1715"/>
                </a:cubicBezTo>
                <a:cubicBezTo>
                  <a:pt x="3655" y="1704"/>
                  <a:pt x="3655" y="1704"/>
                  <a:pt x="3655" y="1704"/>
                </a:cubicBezTo>
                <a:cubicBezTo>
                  <a:pt x="3654" y="1698"/>
                  <a:pt x="3654" y="1698"/>
                  <a:pt x="3654" y="1698"/>
                </a:cubicBezTo>
                <a:cubicBezTo>
                  <a:pt x="3617" y="1537"/>
                  <a:pt x="3556" y="1383"/>
                  <a:pt x="3474" y="1242"/>
                </a:cubicBezTo>
                <a:cubicBezTo>
                  <a:pt x="3438" y="1179"/>
                  <a:pt x="3398" y="1120"/>
                  <a:pt x="3354" y="1062"/>
                </a:cubicBezTo>
                <a:cubicBezTo>
                  <a:pt x="3311" y="1006"/>
                  <a:pt x="3263" y="951"/>
                  <a:pt x="3213" y="901"/>
                </a:cubicBezTo>
                <a:cubicBezTo>
                  <a:pt x="3097" y="785"/>
                  <a:pt x="2964" y="687"/>
                  <a:pt x="2818" y="609"/>
                </a:cubicBezTo>
                <a:cubicBezTo>
                  <a:pt x="2813" y="607"/>
                  <a:pt x="2813" y="607"/>
                  <a:pt x="2813" y="607"/>
                </a:cubicBezTo>
                <a:cubicBezTo>
                  <a:pt x="2804" y="602"/>
                  <a:pt x="2804" y="602"/>
                  <a:pt x="2804" y="602"/>
                </a:cubicBezTo>
                <a:cubicBezTo>
                  <a:pt x="2701" y="549"/>
                  <a:pt x="2592" y="507"/>
                  <a:pt x="2476" y="476"/>
                </a:cubicBezTo>
                <a:cubicBezTo>
                  <a:pt x="2408" y="457"/>
                  <a:pt x="2340" y="444"/>
                  <a:pt x="2271" y="434"/>
                </a:cubicBezTo>
                <a:cubicBezTo>
                  <a:pt x="2269" y="434"/>
                  <a:pt x="2269" y="434"/>
                  <a:pt x="2269" y="434"/>
                </a:cubicBezTo>
                <a:cubicBezTo>
                  <a:pt x="2257" y="433"/>
                  <a:pt x="2257" y="433"/>
                  <a:pt x="2257" y="433"/>
                </a:cubicBezTo>
                <a:cubicBezTo>
                  <a:pt x="2189" y="424"/>
                  <a:pt x="2121" y="420"/>
                  <a:pt x="2051" y="420"/>
                </a:cubicBezTo>
                <a:cubicBezTo>
                  <a:pt x="1931" y="420"/>
                  <a:pt x="1814" y="432"/>
                  <a:pt x="1702" y="457"/>
                </a:cubicBezTo>
                <a:cubicBezTo>
                  <a:pt x="1692" y="459"/>
                  <a:pt x="1692" y="459"/>
                  <a:pt x="1692" y="459"/>
                </a:cubicBezTo>
                <a:cubicBezTo>
                  <a:pt x="1686" y="460"/>
                  <a:pt x="1686" y="460"/>
                  <a:pt x="1686" y="460"/>
                </a:cubicBezTo>
                <a:cubicBezTo>
                  <a:pt x="1525" y="497"/>
                  <a:pt x="1371" y="558"/>
                  <a:pt x="1229" y="640"/>
                </a:cubicBezTo>
                <a:cubicBezTo>
                  <a:pt x="1168" y="675"/>
                  <a:pt x="1110" y="714"/>
                  <a:pt x="1054" y="756"/>
                </a:cubicBezTo>
                <a:cubicBezTo>
                  <a:pt x="1053" y="757"/>
                  <a:pt x="1053" y="757"/>
                  <a:pt x="1053" y="757"/>
                </a:cubicBezTo>
                <a:cubicBezTo>
                  <a:pt x="1051" y="758"/>
                  <a:pt x="1051" y="758"/>
                  <a:pt x="1051" y="758"/>
                </a:cubicBezTo>
                <a:cubicBezTo>
                  <a:pt x="1048" y="761"/>
                  <a:pt x="1048" y="761"/>
                  <a:pt x="1048" y="761"/>
                </a:cubicBezTo>
                <a:cubicBezTo>
                  <a:pt x="992" y="804"/>
                  <a:pt x="939" y="851"/>
                  <a:pt x="888" y="901"/>
                </a:cubicBezTo>
                <a:cubicBezTo>
                  <a:pt x="777" y="1012"/>
                  <a:pt x="682" y="1139"/>
                  <a:pt x="606" y="1279"/>
                </a:cubicBezTo>
                <a:cubicBezTo>
                  <a:pt x="605" y="1281"/>
                  <a:pt x="605" y="1281"/>
                  <a:pt x="605" y="1281"/>
                </a:cubicBezTo>
                <a:cubicBezTo>
                  <a:pt x="599" y="1292"/>
                  <a:pt x="599" y="1292"/>
                  <a:pt x="599" y="1292"/>
                </a:cubicBezTo>
                <a:cubicBezTo>
                  <a:pt x="592" y="1304"/>
                  <a:pt x="592" y="1304"/>
                  <a:pt x="592" y="1304"/>
                </a:cubicBezTo>
                <a:cubicBezTo>
                  <a:pt x="592" y="1305"/>
                  <a:pt x="592" y="1305"/>
                  <a:pt x="592" y="1305"/>
                </a:cubicBezTo>
                <a:cubicBezTo>
                  <a:pt x="543" y="1399"/>
                  <a:pt x="503" y="1499"/>
                  <a:pt x="472" y="1605"/>
                </a:cubicBezTo>
                <a:cubicBezTo>
                  <a:pt x="472" y="1605"/>
                  <a:pt x="472" y="1605"/>
                  <a:pt x="472" y="1605"/>
                </a:cubicBezTo>
                <a:cubicBezTo>
                  <a:pt x="429" y="1750"/>
                  <a:pt x="407" y="1904"/>
                  <a:pt x="407" y="2063"/>
                </a:cubicBezTo>
                <a:cubicBezTo>
                  <a:pt x="407" y="2517"/>
                  <a:pt x="591" y="2928"/>
                  <a:pt x="888" y="3225"/>
                </a:cubicBezTo>
                <a:cubicBezTo>
                  <a:pt x="1044" y="3381"/>
                  <a:pt x="1231" y="3506"/>
                  <a:pt x="1439" y="3589"/>
                </a:cubicBezTo>
                <a:cubicBezTo>
                  <a:pt x="1439" y="3589"/>
                  <a:pt x="1439" y="3589"/>
                  <a:pt x="1439" y="3589"/>
                </a:cubicBezTo>
                <a:cubicBezTo>
                  <a:pt x="1499" y="3613"/>
                  <a:pt x="1561" y="3634"/>
                  <a:pt x="1625" y="3651"/>
                </a:cubicBezTo>
                <a:cubicBezTo>
                  <a:pt x="1692" y="3669"/>
                  <a:pt x="1760" y="3682"/>
                  <a:pt x="1827" y="3692"/>
                </a:cubicBezTo>
                <a:cubicBezTo>
                  <a:pt x="1833" y="3692"/>
                  <a:pt x="1833" y="3692"/>
                  <a:pt x="1833" y="3692"/>
                </a:cubicBezTo>
                <a:cubicBezTo>
                  <a:pt x="1835" y="3693"/>
                  <a:pt x="1835" y="3693"/>
                  <a:pt x="1835" y="3693"/>
                </a:cubicBezTo>
                <a:cubicBezTo>
                  <a:pt x="1894" y="3701"/>
                  <a:pt x="1955" y="3705"/>
                  <a:pt x="2017" y="3707"/>
                </a:cubicBezTo>
                <a:cubicBezTo>
                  <a:pt x="2016" y="3707"/>
                  <a:pt x="2016" y="3707"/>
                  <a:pt x="2016" y="3707"/>
                </a:cubicBezTo>
                <a:cubicBezTo>
                  <a:pt x="2321" y="3714"/>
                  <a:pt x="2617" y="3634"/>
                  <a:pt x="2872" y="3487"/>
                </a:cubicBezTo>
                <a:cubicBezTo>
                  <a:pt x="3237" y="3276"/>
                  <a:pt x="3521" y="2927"/>
                  <a:pt x="3638" y="2489"/>
                </a:cubicBezTo>
                <a:cubicBezTo>
                  <a:pt x="3659" y="2412"/>
                  <a:pt x="3674" y="2336"/>
                  <a:pt x="3683" y="2260"/>
                </a:cubicBezTo>
                <a:close/>
              </a:path>
            </a:pathLst>
          </a:custGeom>
          <a:solidFill>
            <a:srgbClr val="FF0000">
              <a:alpha val="100000"/>
            </a:srgbClr>
          </a:solidFill>
          <a:ln w="9525">
            <a:noFill/>
          </a:ln>
        </p:spPr>
        <p:txBody>
          <a:bodyPr/>
          <a:lstStyle/>
          <a:p>
            <a:pPr fontAlgn="auto"/>
            <a:endParaRPr lang="zh-CN" altLang="en-US" sz="1350" strike="noStrike" noProof="1"/>
          </a:p>
        </p:txBody>
      </p:sp>
    </p:spTree>
  </p:cSld>
  <p:clrMapOvr>
    <a:masterClrMapping/>
  </p:clrMapOvr>
  <p:transition spd="slow">
    <p:fade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流程图: 可选过程 1"/>
          <p:cNvSpPr/>
          <p:nvPr/>
        </p:nvSpPr>
        <p:spPr>
          <a:xfrm>
            <a:off x="6516216" y="4730657"/>
            <a:ext cx="1484784" cy="386202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300" normalizeH="0" baseline="0" noProof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课后跟踪</a:t>
            </a:r>
            <a:endParaRPr kumimoji="0" lang="zh-CN" altLang="en-US" b="1" i="0" u="none" strike="noStrike" kern="1200" cap="none" spc="300" normalizeH="0" baseline="0" noProof="1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4013" y="111125"/>
            <a:ext cx="1897063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altLang="en-US" sz="2400" b="1" kern="1200" cap="none" spc="300" normalizeH="0" baseline="0" noProof="0">
                <a:solidFill>
                  <a:srgbClr val="775D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最小作业量</a:t>
            </a:r>
            <a:endParaRPr kumimoji="0" lang="zh-CN" altLang="en-US" sz="2400" b="1" kern="1200" cap="none" spc="300" normalizeH="0" baseline="0" noProof="0">
              <a:solidFill>
                <a:srgbClr val="775D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706813" y="627063"/>
            <a:ext cx="271463" cy="53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820" name="TextBox 7"/>
          <p:cNvSpPr txBox="1"/>
          <p:nvPr/>
        </p:nvSpPr>
        <p:spPr>
          <a:xfrm>
            <a:off x="2271713" y="1492250"/>
            <a:ext cx="5378450" cy="22447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ts val="3000"/>
              </a:spcBef>
            </a:pPr>
            <a:r>
              <a:rPr lang="zh-CN" altLang="en-US" sz="3000" b="1">
                <a:latin typeface="微软雅黑" panose="020b0503020204020204" pitchFamily="34" charset="-122"/>
                <a:ea typeface="微软雅黑" panose="020b0503020204020204" pitchFamily="34" charset="-122"/>
              </a:rPr>
              <a:t>根据小组评价</a:t>
            </a:r>
            <a:endParaRPr lang="en-US" altLang="zh-CN" sz="3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ts val="3000"/>
              </a:spcBef>
            </a:pPr>
            <a:r>
              <a:rPr lang="zh-CN" altLang="en-US" sz="3000" b="1">
                <a:latin typeface="微软雅黑" panose="020b0503020204020204" pitchFamily="34" charset="-122"/>
                <a:ea typeface="微软雅黑" panose="020b0503020204020204" pitchFamily="34" charset="-122"/>
              </a:rPr>
              <a:t>课后对自己的练笔进行修改</a:t>
            </a:r>
            <a:endParaRPr lang="en-US" altLang="zh-CN" sz="3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ts val="3000"/>
              </a:spcBef>
            </a:pPr>
            <a:r>
              <a:rPr lang="zh-CN" altLang="en-US" sz="3000" b="1">
                <a:latin typeface="微软雅黑" panose="020b0503020204020204" pitchFamily="34" charset="-122"/>
                <a:ea typeface="微软雅黑" panose="020b0503020204020204" pitchFamily="34" charset="-122"/>
              </a:rPr>
              <a:t>明天早读课交作业</a:t>
            </a:r>
            <a:endParaRPr lang="zh-CN" altLang="en-US" sz="33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ll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流程图: 可选过程 1"/>
          <p:cNvSpPr/>
          <p:nvPr/>
        </p:nvSpPr>
        <p:spPr>
          <a:xfrm>
            <a:off x="6704855" y="4730657"/>
            <a:ext cx="1296145" cy="386202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300" normalizeH="0" baseline="0" noProof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课堂小结</a:t>
            </a:r>
            <a:endParaRPr kumimoji="0" lang="zh-CN" altLang="en-US" b="1" i="0" u="none" strike="noStrike" kern="1200" cap="none" spc="300" normalizeH="0" baseline="0" noProof="1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4013" y="111125"/>
            <a:ext cx="1554163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altLang="en-US" sz="2400" b="1" kern="1200" cap="none" spc="300" normalizeH="0" baseline="0" noProof="0">
                <a:solidFill>
                  <a:srgbClr val="775D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学有所获</a:t>
            </a:r>
            <a:endParaRPr kumimoji="0" lang="zh-CN" altLang="en-US" sz="2400" b="1" kern="1200" cap="none" spc="300" normalizeH="0" baseline="0" noProof="0">
              <a:solidFill>
                <a:srgbClr val="775D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706813" y="627063"/>
            <a:ext cx="271463" cy="53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33588" y="1289050"/>
            <a:ext cx="5184775" cy="1722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 fontAlgn="auto">
              <a:spcBef>
                <a:spcPts val="300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kumimoji="0" lang="zh-CN" altLang="en-US" sz="3600" b="1" kern="1200" cap="none" spc="0" normalizeH="0" baseline="0" noProof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通过本次当堂作文训练</a:t>
            </a:r>
            <a:endParaRPr kumimoji="0" lang="en-US" altLang="zh-CN" sz="3600" b="1" kern="1200" cap="none" spc="0" normalizeH="0" baseline="0" noProof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R="0" algn="ctr" defTabSz="914400" fontAlgn="auto">
              <a:spcBef>
                <a:spcPts val="300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kumimoji="0" lang="zh-CN" altLang="en-US" sz="4500" b="1" kern="1200" cap="none" spc="0" normalizeH="0" baseline="0" noProof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你有什么收获</a:t>
            </a:r>
            <a:endParaRPr kumimoji="0" lang="zh-CN" altLang="en-US" sz="4050" b="1" kern="1200" cap="none" spc="0" normalizeH="0" baseline="0" noProof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17688" y="3598863"/>
            <a:ext cx="6319838" cy="412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可以从</a:t>
            </a: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方法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</a:t>
            </a: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批改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</a:t>
            </a: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评价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等方面，说简短的一两句话</a:t>
            </a: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 descr="DSCF7468"/>
          <p:cNvPicPr>
            <a:picLocks noChangeAspect="1"/>
          </p:cNvPicPr>
          <p:nvPr/>
        </p:nvPicPr>
        <p:blipFill>
          <a:blip r:embed="rId3"/>
          <a:srcRect t="12004" b="22301"/>
          <a:stretch>
            <a:fillRect/>
          </a:stretch>
        </p:blipFill>
        <p:spPr>
          <a:xfrm>
            <a:off x="2944813" y="0"/>
            <a:ext cx="3282950" cy="1708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601663" y="1708150"/>
            <a:ext cx="1554163" cy="460375"/>
          </a:xfrm>
          <a:prstGeom prst="rect">
            <a:avLst/>
          </a:prstGeom>
          <a:solidFill>
            <a:srgbClr val="88C2EA"/>
          </a:solidFill>
        </p:spPr>
        <p:txBody>
          <a:bodyPr wrap="none" rtlCol="0">
            <a:spAutoFit/>
          </a:bodyPr>
          <a:lstStyle/>
          <a:p>
            <a:pPr marR="0" defTabSz="914400" fontAlgn="auto">
              <a:buClrTx/>
              <a:buSzTx/>
              <a:buFontTx/>
              <a:defRPr/>
            </a:pPr>
            <a:r>
              <a:rPr kumimoji="0" lang="zh-CN" altLang="en-US" sz="2400" b="1" kern="1200" cap="none" spc="300" normalizeH="0" baseline="0" noProof="0">
                <a:solidFill>
                  <a:srgbClr val="775D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教师赠言</a:t>
            </a:r>
            <a:endParaRPr kumimoji="0" lang="zh-CN" altLang="en-US" sz="2400" b="1" kern="1200" cap="none" spc="300" normalizeH="0" baseline="0" noProof="0">
              <a:solidFill>
                <a:srgbClr val="775D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2244492" y="2704463"/>
            <a:ext cx="4860540" cy="1476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 fontAlgn="auto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3600" b="1" kern="1200" cap="none" spc="300" normalizeH="0" baseline="0" noProof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E86262"/>
                </a:solidFill>
                <a:effectLst>
                  <a:outerShdw blurRad="12700" dist="12700" dir="2700000" algn="tl" rotWithShape="0">
                    <a:srgbClr val="FF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说明顺序要合理</a:t>
            </a:r>
            <a:endParaRPr kumimoji="0" lang="en-US" altLang="zh-CN" sz="3600" b="1" kern="1200" cap="none" spc="300" normalizeH="0" baseline="0" noProof="0">
              <a:ln w="9525">
                <a:solidFill>
                  <a:schemeClr val="bg1"/>
                </a:solidFill>
                <a:prstDash val="solid"/>
              </a:ln>
              <a:solidFill>
                <a:srgbClr val="E86262"/>
              </a:solidFill>
              <a:effectLst>
                <a:outerShdw blurRad="12700" dist="12700" dir="2700000" algn="tl" rotWithShape="0">
                  <a:srgbClr val="FF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R="0" algn="ctr" defTabSz="914400" fontAlgn="auto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3600" b="1" kern="1200" cap="none" spc="300" normalizeH="0" baseline="0" noProof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E86262"/>
                </a:solidFill>
                <a:effectLst>
                  <a:outerShdw blurRad="12700" dist="12700" dir="2700000" algn="tl" rotWithShape="0">
                    <a:srgbClr val="FF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言之有序最重要</a:t>
            </a:r>
            <a:endParaRPr kumimoji="0" lang="zh-CN" altLang="en-US" sz="3600" b="1" kern="1200" cap="none" spc="300" normalizeH="0" baseline="0" noProof="0">
              <a:ln w="9525">
                <a:solidFill>
                  <a:schemeClr val="bg1"/>
                </a:solidFill>
                <a:prstDash val="solid"/>
              </a:ln>
              <a:solidFill>
                <a:srgbClr val="E86262"/>
              </a:solidFill>
              <a:effectLst>
                <a:outerShdw blurRad="12700" dist="12700" dir="2700000" algn="tl" rotWithShape="0">
                  <a:srgbClr val="FF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0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176000" y="10553700"/>
            <a:ext cx="3429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143000" y="49213"/>
            <a:ext cx="2563813" cy="582613"/>
          </a:xfrm>
          <a:prstGeom prst="rect">
            <a:avLst/>
          </a:prstGeom>
          <a:gradFill>
            <a:gsLst>
              <a:gs pos="0">
                <a:schemeClr val="bg1"/>
              </a:gs>
              <a:gs pos="50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59213" y="84736"/>
            <a:ext cx="1859280" cy="5067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kumimoji="0" lang="zh-CN" altLang="en-US" sz="2700" b="1" kern="1200" cap="none" spc="600" normalizeH="0" baseline="0" noProof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accent4">
                      <a:lumMod val="20000"/>
                      <a:lumOff val="8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感情调节</a:t>
            </a:r>
            <a:endParaRPr kumimoji="0" lang="zh-CN" altLang="en-US" sz="2700" b="1" kern="1200" cap="none" spc="600" normalizeH="0" baseline="0" noProof="0">
              <a:ln w="9525">
                <a:solidFill>
                  <a:schemeClr val="bg1"/>
                </a:solidFill>
                <a:prstDash val="solid"/>
              </a:ln>
              <a:solidFill>
                <a:srgbClr val="FFC000"/>
              </a:solidFill>
              <a:effectLst>
                <a:outerShdw blurRad="12700" dist="38100" dir="2700000" algn="tl" rotWithShape="0">
                  <a:schemeClr val="accent4">
                    <a:lumMod val="20000"/>
                    <a:lumOff val="8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022725" y="344488"/>
            <a:ext cx="1708150" cy="508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700" b="1" i="0" u="none" strike="noStrike" kern="1200" cap="none" spc="30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慧眼识珠</a:t>
            </a:r>
            <a:endParaRPr kumimoji="0" lang="zh-CN" altLang="zh-CN" sz="2700" b="1" i="0" u="none" strike="noStrike" kern="1200" cap="none" spc="30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自由: 形状 10"/>
          <p:cNvSpPr/>
          <p:nvPr/>
        </p:nvSpPr>
        <p:spPr>
          <a:xfrm>
            <a:off x="461963" y="1422400"/>
            <a:ext cx="3941763" cy="3492500"/>
          </a:xfrm>
          <a:custGeom>
            <a:gdLst>
              <a:gd name="connsiteX0" fmla="*/ 0 w 2447656"/>
              <a:gd name="connsiteY0" fmla="*/ 0 h 3788031"/>
              <a:gd name="connsiteX1" fmla="*/ 2447656 w 2447656"/>
              <a:gd name="connsiteY1" fmla="*/ 0 h 3788031"/>
              <a:gd name="connsiteX2" fmla="*/ 2447656 w 2447656"/>
              <a:gd name="connsiteY2" fmla="*/ 3788031 h 3788031"/>
              <a:gd name="connsiteX3" fmla="*/ 0 w 2447656"/>
              <a:gd name="connsiteY3" fmla="*/ 3788031 h 3788031"/>
              <a:gd name="connsiteX4" fmla="*/ 0 w 2447656"/>
              <a:gd name="connsiteY4" fmla="*/ 0 h 378803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7656" h="3788030">
                <a:moveTo>
                  <a:pt x="0" y="0"/>
                </a:moveTo>
                <a:lnTo>
                  <a:pt x="2447656" y="0"/>
                </a:lnTo>
                <a:lnTo>
                  <a:pt x="2447656" y="3788031"/>
                </a:lnTo>
                <a:lnTo>
                  <a:pt x="0" y="378803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96012" tIns="325035" rIns="96012" bIns="96012"/>
          <a:lstStyle/>
          <a:p>
            <a:pPr marL="88900" marR="0" lvl="1" indent="0" algn="l" defTabSz="6223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None/>
              <a:defRPr/>
            </a:pPr>
            <a:r>
              <a:rPr lang="zh-CN" altLang="en-US" sz="1600" b="1" strike="noStrike" noProof="1">
                <a:ea typeface="微软雅黑" panose="020b0503020204020204" pitchFamily="34" charset="-122"/>
                <a:sym typeface="+mn-ea"/>
              </a:rPr>
              <a:t>①太清宫，又名下清宫或下宫，是宋太祖（公元</a:t>
            </a:r>
            <a:r>
              <a:rPr lang="en-US" altLang="zh-CN" sz="1600" b="1" strike="noStrike" noProof="1">
                <a:ea typeface="微软雅黑" panose="020b0503020204020204" pitchFamily="34" charset="-122"/>
                <a:sym typeface="+mn-ea"/>
              </a:rPr>
              <a:t>960—967</a:t>
            </a:r>
            <a:r>
              <a:rPr lang="zh-CN" altLang="en-US" sz="1600" b="1" strike="noStrike" noProof="1">
                <a:ea typeface="微软雅黑" panose="020b0503020204020204" pitchFamily="34" charset="-122"/>
                <a:sym typeface="+mn-ea"/>
              </a:rPr>
              <a:t>）为华盖真人刘若拙建的道场。</a:t>
            </a:r>
            <a:br>
              <a:rPr lang="zh-CN" altLang="en-US" sz="1600" b="1">
                <a:ea typeface="微软雅黑" panose="020b0503020204020204" pitchFamily="34" charset="-122"/>
                <a:sym typeface="+mn-ea"/>
              </a:rPr>
            </a:br>
            <a:r>
              <a:rPr lang="zh-CN" altLang="en-US" sz="1600" b="1" strike="noStrike" noProof="1">
                <a:ea typeface="微软雅黑" panose="020b0503020204020204" pitchFamily="34" charset="-122"/>
                <a:sym typeface="+mn-ea"/>
              </a:rPr>
              <a:t>③明万历年间，太清宫近乎荒废。</a:t>
            </a:r>
            <a:br>
              <a:rPr lang="zh-CN" altLang="en-US" sz="1600" b="1">
                <a:ea typeface="微软雅黑" panose="020b0503020204020204" pitchFamily="34" charset="-122"/>
                <a:sym typeface="+mn-ea"/>
              </a:rPr>
            </a:br>
            <a:r>
              <a:rPr lang="zh-CN" altLang="en-US" sz="1600" b="1" strike="noStrike" noProof="1">
                <a:ea typeface="微软雅黑" panose="020b0503020204020204" pitchFamily="34" charset="-122"/>
                <a:sym typeface="+mn-ea"/>
              </a:rPr>
              <a:t>④后海印寺被毁，又建了太清宫。</a:t>
            </a:r>
            <a:br>
              <a:rPr lang="en-US" altLang="zh-CN" sz="1600" b="1">
                <a:ea typeface="微软雅黑" panose="020b0503020204020204" pitchFamily="34" charset="-122"/>
                <a:sym typeface="+mn-ea"/>
              </a:rPr>
            </a:br>
            <a:r>
              <a:rPr lang="zh-CN" altLang="en-US" sz="1600" b="1" strike="noStrike" noProof="1">
                <a:ea typeface="微软雅黑" panose="020b0503020204020204" pitchFamily="34" charset="-122"/>
                <a:sym typeface="+mn-ea"/>
              </a:rPr>
              <a:t>⑤元太祖成吉思汗的国师邱长春曾再此宫修道。</a:t>
            </a:r>
            <a:br>
              <a:rPr lang="zh-CN" altLang="en-US" sz="1600" b="1">
                <a:solidFill>
                  <a:schemeClr val="tx1"/>
                </a:solidFill>
                <a:ea typeface="微软雅黑" panose="020b0503020204020204" pitchFamily="34" charset="-122"/>
                <a:sym typeface="+mn-ea"/>
              </a:rPr>
            </a:br>
            <a:r>
              <a:rPr lang="zh-CN" altLang="en-US" sz="1600" b="1" strike="noStrike" noProof="1">
                <a:ea typeface="微软雅黑" panose="020b0503020204020204" pitchFamily="34" charset="-122"/>
                <a:sym typeface="+mn-ea"/>
              </a:rPr>
              <a:t>②南京报恩寺的和尚憨山买下宫前的一块空地，建了一座海印寺。</a:t>
            </a:r>
            <a:br>
              <a:rPr lang="zh-CN" altLang="en-US" sz="1600" b="1">
                <a:ea typeface="微软雅黑" panose="020b0503020204020204" pitchFamily="34" charset="-122"/>
                <a:sym typeface="+mn-ea"/>
              </a:rPr>
            </a:br>
            <a:endParaRPr kumimoji="0" lang="zh-CN" altLang="en-US" sz="1600" b="1" i="0" strike="noStrike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8" name="自由: 形状 7"/>
          <p:cNvSpPr/>
          <p:nvPr/>
        </p:nvSpPr>
        <p:spPr>
          <a:xfrm>
            <a:off x="1016000" y="2665413"/>
            <a:ext cx="2840038" cy="369888"/>
          </a:xfrm>
          <a:custGeom>
            <a:gdLst>
              <a:gd name="connsiteX0" fmla="*/ 0 w 3788031"/>
              <a:gd name="connsiteY0" fmla="*/ 0 h 491392"/>
              <a:gd name="connsiteX1" fmla="*/ 3788031 w 3788031"/>
              <a:gd name="connsiteY1" fmla="*/ 0 h 491392"/>
              <a:gd name="connsiteX2" fmla="*/ 3788031 w 3788031"/>
              <a:gd name="connsiteY2" fmla="*/ 491392 h 491392"/>
              <a:gd name="connsiteX3" fmla="*/ 0 w 3788031"/>
              <a:gd name="connsiteY3" fmla="*/ 491392 h 491392"/>
              <a:gd name="connsiteX4" fmla="*/ 0 w 3788031"/>
              <a:gd name="connsiteY4" fmla="*/ 0 h 49139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88030" h="491392">
                <a:moveTo>
                  <a:pt x="0" y="0"/>
                </a:moveTo>
                <a:lnTo>
                  <a:pt x="3788031" y="0"/>
                </a:lnTo>
                <a:lnTo>
                  <a:pt x="3788031" y="491392"/>
                </a:lnTo>
                <a:lnTo>
                  <a:pt x="0" y="49139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0" tIns="0" rIns="325035" bIns="0"/>
          <a:lstStyle/>
          <a:p>
            <a:pPr marL="0" marR="0" lvl="0" indent="0" algn="r" defTabSz="1066800" rtl="0" fontAlgn="auto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b="0" i="0" u="none" strike="noStrike" kern="1200" cap="none" spc="0" normalizeH="0" baseline="0" noProof="0">
              <a:ln>
                <a:noFill/>
              </a:ln>
              <a:solidFill>
                <a:schemeClr val="tx1">
                  <a:hueOff val="0"/>
                  <a:satOff val="0"/>
                  <a:lumOff val="0"/>
                  <a:alphaOff val="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60375" y="995363"/>
            <a:ext cx="3943350" cy="427038"/>
          </a:xfrm>
          <a:prstGeom prst="rect">
            <a:avLst/>
          </a:prstGeom>
          <a:solidFill>
            <a:srgbClr val="FCDCCC"/>
          </a:solidFill>
          <a:ln>
            <a:solidFill>
              <a:srgbClr val="E183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650" b="1" strike="noStrike" noProof="1">
                <a:solidFill>
                  <a:srgbClr val="0B0B52"/>
                </a:solidFill>
                <a:latin typeface="微软雅黑" panose="020b0503020204020204" pitchFamily="34" charset="-122"/>
                <a:sym typeface="+mn-ea"/>
              </a:rPr>
              <a:t>把下面的句子组合成语意连贯的一段话。</a:t>
            </a:r>
            <a:endParaRPr kumimoji="0" lang="zh-CN" altLang="zh-CN" sz="1650" b="1" i="0" u="none" strike="noStrike" kern="1200" cap="none" spc="0" normalizeH="0" baseline="0" noProof="0">
              <a:ln>
                <a:noFill/>
              </a:ln>
              <a:solidFill>
                <a:schemeClr val="tx1">
                  <a:hueOff val="0"/>
                  <a:satOff val="0"/>
                  <a:lumOff val="0"/>
                  <a:alphaOff val="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64075" y="995363"/>
            <a:ext cx="3943350" cy="427038"/>
          </a:xfrm>
          <a:prstGeom prst="rect">
            <a:avLst/>
          </a:prstGeom>
          <a:solidFill>
            <a:srgbClr val="FCDCCC"/>
          </a:solidFill>
          <a:ln>
            <a:solidFill>
              <a:srgbClr val="E183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650" b="1" strike="noStrike" noProof="1">
                <a:solidFill>
                  <a:srgbClr val="0B0B52"/>
                </a:solidFill>
                <a:latin typeface="微软雅黑" panose="020b0503020204020204" pitchFamily="34" charset="-122"/>
                <a:sym typeface="+mn-ea"/>
              </a:rPr>
              <a:t>正确的顺序</a:t>
            </a:r>
            <a:endParaRPr lang="zh-CN" altLang="en-US" sz="1650" b="1" strike="noStrike" noProof="1">
              <a:solidFill>
                <a:srgbClr val="0B0B52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7" name="自由: 形状 10"/>
          <p:cNvSpPr/>
          <p:nvPr/>
        </p:nvSpPr>
        <p:spPr>
          <a:xfrm>
            <a:off x="4664075" y="1422400"/>
            <a:ext cx="3941763" cy="3492500"/>
          </a:xfrm>
          <a:custGeom>
            <a:gdLst>
              <a:gd name="connsiteX0" fmla="*/ 0 w 2447656"/>
              <a:gd name="connsiteY0" fmla="*/ 0 h 3788031"/>
              <a:gd name="connsiteX1" fmla="*/ 2447656 w 2447656"/>
              <a:gd name="connsiteY1" fmla="*/ 0 h 3788031"/>
              <a:gd name="connsiteX2" fmla="*/ 2447656 w 2447656"/>
              <a:gd name="connsiteY2" fmla="*/ 3788031 h 3788031"/>
              <a:gd name="connsiteX3" fmla="*/ 0 w 2447656"/>
              <a:gd name="connsiteY3" fmla="*/ 3788031 h 3788031"/>
              <a:gd name="connsiteX4" fmla="*/ 0 w 2447656"/>
              <a:gd name="connsiteY4" fmla="*/ 0 h 378803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7656" h="3788030">
                <a:moveTo>
                  <a:pt x="0" y="0"/>
                </a:moveTo>
                <a:lnTo>
                  <a:pt x="2447656" y="0"/>
                </a:lnTo>
                <a:lnTo>
                  <a:pt x="2447656" y="3788031"/>
                </a:lnTo>
                <a:lnTo>
                  <a:pt x="0" y="378803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96012" tIns="325035" rIns="96012" bIns="96012"/>
          <a:lstStyle/>
          <a:p>
            <a:pPr marL="88900" marR="0" lvl="1" indent="0" algn="l" defTabSz="6223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None/>
              <a:defRPr/>
            </a:pPr>
            <a:r>
              <a:rPr lang="zh-CN" altLang="en-US" sz="1500" b="1" strike="noStrike" noProof="1">
                <a:ea typeface="微软雅黑" panose="020b0503020204020204" pitchFamily="34" charset="-122"/>
                <a:sym typeface="+mn-ea"/>
              </a:rPr>
              <a:t>①太清宫，又名下清宫或下宫，是宋太祖（公元</a:t>
            </a:r>
            <a:r>
              <a:rPr lang="en-US" altLang="zh-CN" sz="1500" b="1" strike="noStrike" noProof="1">
                <a:ea typeface="微软雅黑" panose="020b0503020204020204" pitchFamily="34" charset="-122"/>
                <a:sym typeface="+mn-ea"/>
              </a:rPr>
              <a:t>960—967</a:t>
            </a:r>
            <a:r>
              <a:rPr lang="zh-CN" altLang="en-US" sz="1500" b="1" strike="noStrike" noProof="1">
                <a:ea typeface="微软雅黑" panose="020b0503020204020204" pitchFamily="34" charset="-122"/>
                <a:sym typeface="+mn-ea"/>
              </a:rPr>
              <a:t>）为华盖真人刘若拙建的道场。</a:t>
            </a:r>
            <a:endParaRPr lang="zh-CN" altLang="en-US" sz="1500" b="1" strike="noStrike" noProof="1">
              <a:ea typeface="微软雅黑" panose="020b0503020204020204" pitchFamily="34" charset="-122"/>
              <a:sym typeface="+mn-ea"/>
            </a:endParaRPr>
          </a:p>
          <a:p>
            <a:pPr marL="88900" marR="0" lvl="1" indent="0" algn="l" defTabSz="6223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None/>
              <a:defRPr/>
            </a:pPr>
            <a:r>
              <a:rPr lang="zh-CN" altLang="en-US" sz="1500" b="1" strike="noStrike" noProof="1">
                <a:ea typeface="微软雅黑" panose="020b0503020204020204" pitchFamily="34" charset="-122"/>
                <a:sym typeface="+mn-ea"/>
              </a:rPr>
              <a:t>⑤元太祖成吉思汗的国师邱长春曾再此宫修道。</a:t>
            </a:r>
            <a:br>
              <a:rPr lang="zh-CN" altLang="en-US" sz="1500" b="1">
                <a:ea typeface="微软雅黑" panose="020b0503020204020204" pitchFamily="34" charset="-122"/>
                <a:sym typeface="+mn-ea"/>
              </a:rPr>
            </a:br>
            <a:r>
              <a:rPr lang="zh-CN" altLang="en-US" sz="1500" b="1" strike="noStrike" noProof="1">
                <a:ea typeface="微软雅黑" panose="020b0503020204020204" pitchFamily="34" charset="-122"/>
                <a:sym typeface="+mn-ea"/>
              </a:rPr>
              <a:t>③明万历年间，太清宫近乎荒废。</a:t>
            </a:r>
            <a:br>
              <a:rPr lang="zh-CN" altLang="en-US" sz="1500" b="1">
                <a:ea typeface="微软雅黑" panose="020b0503020204020204" pitchFamily="34" charset="-122"/>
                <a:sym typeface="+mn-ea"/>
              </a:rPr>
            </a:br>
            <a:r>
              <a:rPr lang="zh-CN" altLang="en-US" sz="1500" b="1" strike="noStrike" noProof="1">
                <a:ea typeface="微软雅黑" panose="020b0503020204020204" pitchFamily="34" charset="-122"/>
                <a:sym typeface="+mn-ea"/>
              </a:rPr>
              <a:t>②南京报恩寺的和尚憨山买下宫前的一块空地，建了一座海印寺。</a:t>
            </a:r>
            <a:br>
              <a:rPr lang="zh-CN" altLang="en-US" sz="1500" b="1">
                <a:ea typeface="微软雅黑" panose="020b0503020204020204" pitchFamily="34" charset="-122"/>
                <a:sym typeface="+mn-ea"/>
              </a:rPr>
            </a:br>
            <a:r>
              <a:rPr lang="zh-CN" altLang="en-US" sz="1500" b="1" strike="noStrike" noProof="1">
                <a:ea typeface="微软雅黑" panose="020b0503020204020204" pitchFamily="34" charset="-122"/>
                <a:sym typeface="+mn-ea"/>
              </a:rPr>
              <a:t>④后海印寺被毁，又建了太清宫。</a:t>
            </a:r>
            <a:br>
              <a:rPr lang="en-US" altLang="zh-CN" sz="1500" b="1">
                <a:ea typeface="微软雅黑" panose="020b0503020204020204" pitchFamily="34" charset="-122"/>
                <a:sym typeface="+mn-ea"/>
              </a:rPr>
            </a:b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65663" y="1422400"/>
            <a:ext cx="3941763" cy="3492500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779838" y="2066925"/>
            <a:ext cx="623888" cy="952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1016000" y="3508375"/>
            <a:ext cx="1022350" cy="635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143000" y="2944813"/>
            <a:ext cx="796925" cy="1905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016000" y="4375150"/>
            <a:ext cx="979488" cy="254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146300" y="3157538"/>
            <a:ext cx="866775" cy="2063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" name="TextBox 24"/>
          <p:cNvSpPr txBox="1"/>
          <p:nvPr/>
        </p:nvSpPr>
        <p:spPr>
          <a:xfrm>
            <a:off x="755650" y="2500313"/>
            <a:ext cx="8137525" cy="64452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3600" b="1" noProof="1">
                <a:solidFill>
                  <a:srgbClr val="E8626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合理安排言之有序    条理清晰言之有物  </a:t>
            </a:r>
            <a:endParaRPr lang="zh-CN" altLang="en-US" sz="3600" b="1" noProof="1">
              <a:solidFill>
                <a:srgbClr val="E8626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506" name="矩形 25"/>
          <p:cNvSpPr/>
          <p:nvPr/>
        </p:nvSpPr>
        <p:spPr>
          <a:xfrm>
            <a:off x="755650" y="3306763"/>
            <a:ext cx="7488238" cy="5064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</a:rPr>
              <a:t>————</a:t>
            </a: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</a:rPr>
              <a:t>八年级下册第二单元《说明的顺序》写作指导</a:t>
            </a: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5" name="图片 4" descr="DSCF7468"/>
          <p:cNvPicPr>
            <a:picLocks noChangeAspect="1"/>
          </p:cNvPicPr>
          <p:nvPr/>
        </p:nvPicPr>
        <p:blipFill>
          <a:blip r:embed="rId3"/>
          <a:srcRect t="12004" b="22301"/>
          <a:stretch>
            <a:fillRect/>
          </a:stretch>
        </p:blipFill>
        <p:spPr>
          <a:xfrm>
            <a:off x="2944813" y="0"/>
            <a:ext cx="3282950" cy="1708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862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0" y="2166938"/>
            <a:ext cx="9144000" cy="449263"/>
          </a:xfrm>
          <a:prstGeom prst="rect">
            <a:avLst/>
          </a:prstGeom>
          <a:solidFill>
            <a:srgbClr val="354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-1249362"/>
            <a:ext cx="3879850" cy="8094663"/>
          </a:xfrm>
          <a:prstGeom prst="rect">
            <a:avLst/>
          </a:prstGeom>
          <a:noFill/>
          <a:effectLst>
            <a:outerShdw blurRad="165100" dist="76200" dir="1200000" algn="tl" rotWithShape="0">
              <a:prstClr val="black">
                <a:alpha val="10000"/>
              </a:prstClr>
            </a:outerShdw>
          </a:effectLst>
        </p:spPr>
        <p:txBody>
          <a:bodyPr wrap="none" rtlCol="0">
            <a:spAutoFit/>
          </a:bodyPr>
          <a:lstStyle/>
          <a:p>
            <a:pPr fontAlgn="auto"/>
            <a:r>
              <a:rPr lang="en-US" altLang="zh-CN" sz="52000" noProof="1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cs typeface="+mn-cs"/>
              </a:rPr>
              <a:t>1</a:t>
            </a:r>
            <a:endParaRPr lang="zh-CN" altLang="en-US" sz="52000" noProof="1">
              <a:solidFill>
                <a:schemeClr val="bg1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2532" name="矩形 4"/>
          <p:cNvSpPr/>
          <p:nvPr/>
        </p:nvSpPr>
        <p:spPr>
          <a:xfrm>
            <a:off x="2571750" y="2789238"/>
            <a:ext cx="6327775" cy="19383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sz="2400" b="1">
                <a:solidFill>
                  <a:srgbClr val="354B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写好说明文，首先要抓住说明对象的特征，其次最重要的是运用合理的说明顺序。所谓合理的说明顺序，是指能充分表现事物或事理本身特征的顺序，也是符合人们认识事物、事物规律的顺序。</a:t>
            </a:r>
            <a:endParaRPr lang="zh-CN" sz="2400" b="1">
              <a:solidFill>
                <a:srgbClr val="354B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3" name="矩形 2"/>
          <p:cNvSpPr/>
          <p:nvPr/>
        </p:nvSpPr>
        <p:spPr>
          <a:xfrm>
            <a:off x="2571750" y="1152525"/>
            <a:ext cx="6442075" cy="708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什么是</a:t>
            </a:r>
            <a:r>
              <a:rPr lang="zh-CN" altLang="zh-CN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说明文</a:t>
            </a:r>
            <a:r>
              <a:rPr lang="zh-CN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的顺序</a:t>
            </a:r>
            <a:endParaRPr lang="zh-CN" sz="4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3" name="TextBox 6"/>
          <p:cNvSpPr txBox="1"/>
          <p:nvPr/>
        </p:nvSpPr>
        <p:spPr>
          <a:xfrm>
            <a:off x="476250" y="96838"/>
            <a:ext cx="3556000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354B5E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常见的说明顺序</a:t>
            </a:r>
            <a:endParaRPr lang="zh-CN" altLang="en-US" sz="2800" b="1">
              <a:solidFill>
                <a:srgbClr val="354B5E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22288" y="681038"/>
            <a:ext cx="350996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椭圆 33"/>
          <p:cNvSpPr/>
          <p:nvPr/>
        </p:nvSpPr>
        <p:spPr>
          <a:xfrm>
            <a:off x="3198813" y="996950"/>
            <a:ext cx="2746375" cy="2744788"/>
          </a:xfrm>
          <a:prstGeom prst="ellipse">
            <a:avLst/>
          </a:prstGeom>
          <a:noFill/>
          <a:ln>
            <a:solidFill>
              <a:srgbClr val="00B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9" name="椭圆 8"/>
          <p:cNvSpPr/>
          <p:nvPr/>
        </p:nvSpPr>
        <p:spPr>
          <a:xfrm>
            <a:off x="588963" y="996950"/>
            <a:ext cx="2744788" cy="2744788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3" name="矩形 22"/>
          <p:cNvSpPr/>
          <p:nvPr/>
        </p:nvSpPr>
        <p:spPr>
          <a:xfrm>
            <a:off x="725488" y="1570038"/>
            <a:ext cx="2608263" cy="1760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ts val="1860"/>
              </a:lnSpc>
            </a:pPr>
            <a:r>
              <a:rPr lang="zh-CN" altLang="en-US" sz="1200" b="1" strike="noStrike" noProof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</a:t>
            </a:r>
            <a:r>
              <a:rPr lang="zh-CN" altLang="en-US" b="1" strike="noStrike" noProof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</a:t>
            </a:r>
            <a:r>
              <a:rPr lang="zh-CN" altLang="en-US" b="1" strike="noStrike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多用于介绍事物的发展变化过程、工序流程，一般采用时间顺序。如说明生产技术、产品制作、工作方法、历史发展、文字演变、生物成长等。</a:t>
            </a:r>
            <a:endParaRPr lang="zh-CN" altLang="en-US" b="1" strike="noStrike" noProof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62075" y="1171575"/>
            <a:ext cx="1200150" cy="3984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000" b="1">
                <a:solidFill>
                  <a:srgbClr val="E86262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时间顺序</a:t>
            </a:r>
            <a:endParaRPr lang="zh-CN" altLang="en-US" sz="2000" b="1">
              <a:solidFill>
                <a:srgbClr val="E86262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578225" y="1731963"/>
            <a:ext cx="2230438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1200" b="1" strike="noStrike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    </a:t>
            </a:r>
            <a:r>
              <a:rPr lang="zh-CN" altLang="en-US" b="1" strike="noStrike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  一般有从上到下，从前到后，从中间到两边等，常用于介绍建筑物、景点或具体物品。</a:t>
            </a:r>
            <a:endParaRPr lang="zh-CN" altLang="en-US" b="1" strike="noStrike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971925" y="1211263"/>
            <a:ext cx="1198563" cy="3984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000" b="1">
                <a:solidFill>
                  <a:srgbClr val="E86262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空间顺序</a:t>
            </a:r>
            <a:endParaRPr lang="zh-CN" altLang="en-US" sz="2000" b="1">
              <a:solidFill>
                <a:srgbClr val="E86262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5810250" y="996950"/>
            <a:ext cx="2744788" cy="2744788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38" name="矩形 37"/>
          <p:cNvSpPr/>
          <p:nvPr/>
        </p:nvSpPr>
        <p:spPr>
          <a:xfrm>
            <a:off x="6129338" y="1609725"/>
            <a:ext cx="2425700" cy="17430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ts val="1840"/>
              </a:lnSpc>
            </a:pPr>
            <a:r>
              <a:rPr lang="zh-CN" altLang="en-US" sz="1200" b="1" strike="noStrike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   </a:t>
            </a:r>
            <a:r>
              <a:rPr lang="zh-CN" altLang="en-US" sz="1400" b="1" strike="noStrike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  </a:t>
            </a:r>
            <a:r>
              <a:rPr lang="zh-CN" altLang="en-US" b="1" strike="noStrike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 是介绍事理时通常采用的顺序，具体地说，有先总说后分说、从概括到具体、从现象到本质、从主到次、从原因到结果、由具体到抽象，等等。</a:t>
            </a:r>
            <a:endParaRPr lang="zh-CN" altLang="en-US" b="1" strike="noStrike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605588" y="1233488"/>
            <a:ext cx="1198562" cy="3984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000" b="1">
                <a:solidFill>
                  <a:srgbClr val="E86262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逻辑顺序</a:t>
            </a:r>
            <a:endParaRPr lang="zh-CN" altLang="en-US" sz="2000" b="1">
              <a:solidFill>
                <a:srgbClr val="E86262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757238" y="1233488"/>
            <a:ext cx="393700" cy="393700"/>
          </a:xfrm>
          <a:prstGeom prst="ellipse">
            <a:avLst/>
          </a:prstGeom>
          <a:solidFill>
            <a:srgbClr val="E862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r>
              <a:rPr lang="en-US" altLang="zh-CN" strike="noStrike" noProof="1"/>
              <a:t>1</a:t>
            </a:r>
            <a:endParaRPr lang="zh-CN" altLang="en-US" strike="noStrike" noProof="1"/>
          </a:p>
        </p:txBody>
      </p:sp>
      <p:sp>
        <p:nvSpPr>
          <p:cNvPr id="16" name="椭圆 15"/>
          <p:cNvSpPr/>
          <p:nvPr/>
        </p:nvSpPr>
        <p:spPr>
          <a:xfrm>
            <a:off x="3368675" y="1233488"/>
            <a:ext cx="393700" cy="393700"/>
          </a:xfrm>
          <a:prstGeom prst="ellipse">
            <a:avLst/>
          </a:prstGeom>
          <a:solidFill>
            <a:srgbClr val="E862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r>
              <a:rPr lang="en-US" altLang="zh-CN" strike="noStrike" noProof="1"/>
              <a:t>2</a:t>
            </a:r>
            <a:endParaRPr lang="zh-CN" altLang="en-US" strike="noStrike" noProof="1"/>
          </a:p>
        </p:txBody>
      </p:sp>
      <p:sp>
        <p:nvSpPr>
          <p:cNvPr id="17" name="椭圆 16"/>
          <p:cNvSpPr/>
          <p:nvPr/>
        </p:nvSpPr>
        <p:spPr>
          <a:xfrm>
            <a:off x="5978525" y="1233488"/>
            <a:ext cx="393700" cy="393700"/>
          </a:xfrm>
          <a:prstGeom prst="ellipse">
            <a:avLst/>
          </a:prstGeom>
          <a:solidFill>
            <a:srgbClr val="E862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r>
              <a:rPr lang="en-US" altLang="zh-CN" strike="noStrike" noProof="1"/>
              <a:t>3</a:t>
            </a:r>
            <a:endParaRPr lang="zh-CN" altLang="en-US" strike="noStrike" noProof="1"/>
          </a:p>
        </p:txBody>
      </p:sp>
      <p:sp>
        <p:nvSpPr>
          <p:cNvPr id="4" name="文本框 3"/>
          <p:cNvSpPr txBox="1"/>
          <p:nvPr/>
        </p:nvSpPr>
        <p:spPr>
          <a:xfrm>
            <a:off x="1240790" y="3861435"/>
            <a:ext cx="12096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2400" b="1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+mn-lt"/>
                <a:ea typeface="+mn-ea"/>
                <a:cs typeface="+mn-cs"/>
              </a:rPr>
              <a:t>《蝉》</a:t>
            </a:r>
            <a:endParaRPr lang="zh-CN" altLang="en-US" sz="2400" b="1" noProof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77590" y="3741420"/>
            <a:ext cx="19792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2400" b="1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+mn-lt"/>
                <a:ea typeface="+mn-ea"/>
                <a:cs typeface="+mn-cs"/>
              </a:rPr>
              <a:t>《梦回繁华》</a:t>
            </a:r>
            <a:endParaRPr lang="zh-CN" altLang="en-US" sz="2400" b="1" noProof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68040" y="4201795"/>
            <a:ext cx="222757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2400" b="1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+mn-lt"/>
                <a:ea typeface="+mn-ea"/>
                <a:cs typeface="+mn-cs"/>
              </a:rPr>
              <a:t>《清明上河图</a:t>
            </a:r>
            <a:r>
              <a:rPr lang="zh-CN" altLang="en-US" sz="2400" b="1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+mn-lt"/>
                <a:ea typeface="+mn-ea"/>
                <a:cs typeface="+mn-cs"/>
                <a:sym typeface="+mn-ea"/>
              </a:rPr>
              <a:t>》</a:t>
            </a:r>
            <a:endParaRPr lang="zh-CN" altLang="en-US" sz="2400" b="1" noProof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29655" y="3741420"/>
            <a:ext cx="24136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2400" b="1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+mn-lt"/>
                <a:ea typeface="+mn-ea"/>
                <a:cs typeface="+mn-cs"/>
              </a:rPr>
              <a:t>《大自然的语言》</a:t>
            </a:r>
            <a:endParaRPr lang="zh-CN" altLang="en-US" sz="2400" b="1" noProof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29655" y="4102735"/>
            <a:ext cx="24136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2400" b="1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+mn-lt"/>
                <a:ea typeface="+mn-ea"/>
                <a:cs typeface="+mn-cs"/>
              </a:rPr>
              <a:t>《恐龙无处不有》</a:t>
            </a:r>
            <a:endParaRPr lang="zh-CN" altLang="en-US" sz="2400" b="1" noProof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29655" y="4563110"/>
            <a:ext cx="24136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2400" b="1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+mn-lt"/>
                <a:ea typeface="+mn-ea"/>
                <a:cs typeface="+mn-cs"/>
              </a:rPr>
              <a:t>《被压扁的沙子》</a:t>
            </a:r>
            <a:endParaRPr lang="zh-CN" altLang="en-US" sz="2400" b="1" noProof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3" grpId="0"/>
      <p:bldP spid="4" grpId="0"/>
      <p:bldP spid="16" grpId="0"/>
      <p:bldP spid="36" grpId="0"/>
      <p:bldP spid="35" grpId="0"/>
      <p:bldP spid="5" grpId="0"/>
      <p:bldP spid="6" grpId="0"/>
      <p:bldP spid="17" grpId="0"/>
      <p:bldP spid="39" grpId="0"/>
      <p:bldP spid="38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862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0" y="2166938"/>
            <a:ext cx="9144000" cy="449263"/>
          </a:xfrm>
          <a:prstGeom prst="rect">
            <a:avLst/>
          </a:prstGeom>
          <a:solidFill>
            <a:srgbClr val="354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988" y="-1433512"/>
            <a:ext cx="3879850" cy="8094663"/>
          </a:xfrm>
          <a:prstGeom prst="rect">
            <a:avLst/>
          </a:prstGeom>
          <a:noFill/>
          <a:effectLst>
            <a:outerShdw blurRad="165100" dist="76200" dir="1200000" algn="tl" rotWithShape="0">
              <a:prstClr val="black">
                <a:alpha val="10000"/>
              </a:prstClr>
            </a:outerShdw>
          </a:effectLst>
        </p:spPr>
        <p:txBody>
          <a:bodyPr wrap="none" rtlCol="0">
            <a:spAutoFit/>
          </a:bodyPr>
          <a:lstStyle/>
          <a:p>
            <a:pPr fontAlgn="auto"/>
            <a:r>
              <a:rPr lang="en-US" altLang="zh-CN" sz="52000" noProof="1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cs typeface="+mn-cs"/>
              </a:rPr>
              <a:t>2</a:t>
            </a:r>
            <a:endParaRPr lang="zh-CN" altLang="en-US" sz="52000" noProof="1">
              <a:solidFill>
                <a:schemeClr val="bg1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4580" name="矩形 4"/>
          <p:cNvSpPr/>
          <p:nvPr/>
        </p:nvSpPr>
        <p:spPr>
          <a:xfrm>
            <a:off x="4772025" y="2166938"/>
            <a:ext cx="2624138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与说明对象有关</a:t>
            </a:r>
            <a:endParaRPr lang="zh-CN" altLang="en-US" sz="2400" b="1">
              <a:solidFill>
                <a:schemeClr val="bg1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4581" name="矩形 2"/>
          <p:cNvSpPr/>
          <p:nvPr/>
        </p:nvSpPr>
        <p:spPr>
          <a:xfrm>
            <a:off x="3703638" y="1387475"/>
            <a:ext cx="521335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r"/>
            <a:r>
              <a:rPr lang="zh-CN" altLang="en-US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如何确定说明的顺序</a:t>
            </a:r>
            <a:endParaRPr lang="zh-CN" altLang="en-US" sz="4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矩形 14"/>
          <p:cNvSpPr/>
          <p:nvPr/>
        </p:nvSpPr>
        <p:spPr>
          <a:xfrm>
            <a:off x="3706813" y="627063"/>
            <a:ext cx="271463" cy="53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自由: 形状 19"/>
          <p:cNvSpPr/>
          <p:nvPr/>
        </p:nvSpPr>
        <p:spPr>
          <a:xfrm>
            <a:off x="530225" y="482600"/>
            <a:ext cx="755650" cy="4017963"/>
          </a:xfrm>
          <a:custGeom>
            <a:gdLst>
              <a:gd name="connsiteX0" fmla="*/ 0 w 2336903"/>
              <a:gd name="connsiteY0" fmla="*/ 0 h 444011"/>
              <a:gd name="connsiteX1" fmla="*/ 2336903 w 2336903"/>
              <a:gd name="connsiteY1" fmla="*/ 0 h 444011"/>
              <a:gd name="connsiteX2" fmla="*/ 2336903 w 2336903"/>
              <a:gd name="connsiteY2" fmla="*/ 444011 h 444011"/>
              <a:gd name="connsiteX3" fmla="*/ 0 w 2336903"/>
              <a:gd name="connsiteY3" fmla="*/ 444011 h 444011"/>
              <a:gd name="connsiteX4" fmla="*/ 0 w 2336903"/>
              <a:gd name="connsiteY4" fmla="*/ 0 h 44401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6903" h="444011">
                <a:moveTo>
                  <a:pt x="0" y="0"/>
                </a:moveTo>
                <a:lnTo>
                  <a:pt x="2336903" y="0"/>
                </a:lnTo>
                <a:lnTo>
                  <a:pt x="2336903" y="444011"/>
                </a:lnTo>
                <a:lnTo>
                  <a:pt x="0" y="444011"/>
                </a:lnTo>
                <a:lnTo>
                  <a:pt x="0" y="0"/>
                </a:lnTo>
                <a:close/>
              </a:path>
            </a:pathLst>
          </a:custGeom>
          <a:solidFill>
            <a:srgbClr val="E8626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286" tIns="4286" rIns="4286" bIns="4286" numCol="1" spcCol="1270" anchor="ctr" anchorCtr="0">
            <a:noAutofit/>
          </a:bodyPr>
          <a:lstStyle/>
          <a:p>
            <a:pPr marL="176530" marR="0" lvl="0" indent="0" algn="l" defTabSz="40005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sz="2800" b="1" i="0" u="none" strike="noStrike" kern="1200" cap="none" spc="0" normalizeH="0" baseline="0" noProof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与说明对象有关</a:t>
            </a:r>
            <a:endParaRPr kumimoji="0" lang="zh-CN" sz="2800" b="1" i="0" u="none" strike="noStrike" kern="1200" cap="none" spc="0" normalizeH="0" baseline="0" noProof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自由: 形状 20"/>
          <p:cNvSpPr/>
          <p:nvPr/>
        </p:nvSpPr>
        <p:spPr>
          <a:xfrm>
            <a:off x="2055813" y="681038"/>
            <a:ext cx="5522913" cy="727075"/>
          </a:xfrm>
          <a:custGeom>
            <a:gdLst>
              <a:gd name="connsiteX0" fmla="*/ 0 w 3289300"/>
              <a:gd name="connsiteY0" fmla="*/ 0 h 540002"/>
              <a:gd name="connsiteX1" fmla="*/ 3289300 w 3289300"/>
              <a:gd name="connsiteY1" fmla="*/ 0 h 540002"/>
              <a:gd name="connsiteX2" fmla="*/ 3289300 w 3289300"/>
              <a:gd name="connsiteY2" fmla="*/ 540002 h 540002"/>
              <a:gd name="connsiteX3" fmla="*/ 0 w 3289300"/>
              <a:gd name="connsiteY3" fmla="*/ 540002 h 540002"/>
              <a:gd name="connsiteX4" fmla="*/ 0 w 3289300"/>
              <a:gd name="connsiteY4" fmla="*/ 0 h 54000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89300" h="540002">
                <a:moveTo>
                  <a:pt x="0" y="0"/>
                </a:moveTo>
                <a:lnTo>
                  <a:pt x="3289300" y="0"/>
                </a:lnTo>
                <a:lnTo>
                  <a:pt x="3289300" y="540002"/>
                </a:lnTo>
                <a:lnTo>
                  <a:pt x="0" y="540002"/>
                </a:lnTo>
                <a:lnTo>
                  <a:pt x="0" y="0"/>
                </a:lnTo>
                <a:close/>
              </a:path>
            </a:pathLst>
          </a:custGeom>
          <a:solidFill>
            <a:srgbClr val="354B5E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marR="0" lvl="0" indent="0" algn="l" defTabSz="1066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en-US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介绍一座建筑物或者景点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——</a:t>
            </a: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空间顺序</a:t>
            </a:r>
            <a:endParaRPr kumimoji="0" sz="24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2" name="自由: 形状 21"/>
          <p:cNvSpPr/>
          <p:nvPr/>
        </p:nvSpPr>
        <p:spPr>
          <a:xfrm>
            <a:off x="2055813" y="2159000"/>
            <a:ext cx="5522913" cy="666750"/>
          </a:xfrm>
          <a:custGeom>
            <a:gdLst>
              <a:gd name="connsiteX0" fmla="*/ 0 w 3289300"/>
              <a:gd name="connsiteY0" fmla="*/ 0 h 540002"/>
              <a:gd name="connsiteX1" fmla="*/ 3289300 w 3289300"/>
              <a:gd name="connsiteY1" fmla="*/ 0 h 540002"/>
              <a:gd name="connsiteX2" fmla="*/ 3289300 w 3289300"/>
              <a:gd name="connsiteY2" fmla="*/ 540002 h 540002"/>
              <a:gd name="connsiteX3" fmla="*/ 0 w 3289300"/>
              <a:gd name="connsiteY3" fmla="*/ 540002 h 540002"/>
              <a:gd name="connsiteX4" fmla="*/ 0 w 3289300"/>
              <a:gd name="connsiteY4" fmla="*/ 0 h 54000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89300" h="540002">
                <a:moveTo>
                  <a:pt x="0" y="0"/>
                </a:moveTo>
                <a:lnTo>
                  <a:pt x="3289300" y="0"/>
                </a:lnTo>
                <a:lnTo>
                  <a:pt x="3289300" y="540002"/>
                </a:lnTo>
                <a:lnTo>
                  <a:pt x="0" y="540002"/>
                </a:lnTo>
                <a:lnTo>
                  <a:pt x="0" y="0"/>
                </a:lnTo>
                <a:close/>
              </a:path>
            </a:pathLst>
          </a:custGeom>
          <a:solidFill>
            <a:srgbClr val="354B5E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marR="0" lvl="0" indent="0" algn="l" defTabSz="1066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en-US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介绍事物的发展过程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——</a:t>
            </a: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时间顺序</a:t>
            </a:r>
            <a:endParaRPr kumimoji="0" sz="24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3" name="自由: 形状 22"/>
          <p:cNvSpPr/>
          <p:nvPr/>
        </p:nvSpPr>
        <p:spPr>
          <a:xfrm>
            <a:off x="2055813" y="3571875"/>
            <a:ext cx="5522913" cy="688975"/>
          </a:xfrm>
          <a:custGeom>
            <a:gdLst>
              <a:gd name="connsiteX0" fmla="*/ 0 w 3289300"/>
              <a:gd name="connsiteY0" fmla="*/ 0 h 540002"/>
              <a:gd name="connsiteX1" fmla="*/ 3289300 w 3289300"/>
              <a:gd name="connsiteY1" fmla="*/ 0 h 540002"/>
              <a:gd name="connsiteX2" fmla="*/ 3289300 w 3289300"/>
              <a:gd name="connsiteY2" fmla="*/ 540002 h 540002"/>
              <a:gd name="connsiteX3" fmla="*/ 0 w 3289300"/>
              <a:gd name="connsiteY3" fmla="*/ 540002 h 540002"/>
              <a:gd name="connsiteX4" fmla="*/ 0 w 3289300"/>
              <a:gd name="connsiteY4" fmla="*/ 0 h 54000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89300" h="540002">
                <a:moveTo>
                  <a:pt x="0" y="0"/>
                </a:moveTo>
                <a:lnTo>
                  <a:pt x="3289300" y="0"/>
                </a:lnTo>
                <a:lnTo>
                  <a:pt x="3289300" y="540002"/>
                </a:lnTo>
                <a:lnTo>
                  <a:pt x="0" y="540002"/>
                </a:lnTo>
                <a:lnTo>
                  <a:pt x="0" y="0"/>
                </a:lnTo>
                <a:close/>
              </a:path>
            </a:pathLst>
          </a:custGeom>
          <a:solidFill>
            <a:srgbClr val="354B5E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marR="0" lvl="0" indent="0" algn="l" defTabSz="1066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en-US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事物的道理，一般采用的是逻辑顺序</a:t>
            </a:r>
            <a:endParaRPr kumimoji="0" sz="24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8444" name="组合 26"/>
          <p:cNvGrpSpPr/>
          <p:nvPr/>
        </p:nvGrpSpPr>
        <p:grpSpPr>
          <a:xfrm>
            <a:off x="1371600" y="826135"/>
            <a:ext cx="483235" cy="3330575"/>
            <a:chOff x="4302637" y="1892906"/>
            <a:chExt cx="644901" cy="1302010"/>
          </a:xfrm>
          <a:solidFill>
            <a:srgbClr val="354B5E"/>
          </a:solidFill>
        </p:grpSpPr>
        <p:sp>
          <p:nvSpPr>
            <p:cNvPr id="17" name="自由: 形状 16"/>
            <p:cNvSpPr/>
            <p:nvPr/>
          </p:nvSpPr>
          <p:spPr>
            <a:xfrm>
              <a:off x="4302637" y="2541722"/>
              <a:ext cx="644901" cy="653194"/>
            </a:xfrm>
            <a:custGeom>
              <a:gdLst>
                <a:gd name="connsiteX0" fmla="*/ 0 w 644901"/>
                <a:gd name="connsiteY0" fmla="*/ 0 h 661918"/>
                <a:gd name="connsiteX1" fmla="*/ 322450 w 644901"/>
                <a:gd name="connsiteY1" fmla="*/ 0 h 661918"/>
                <a:gd name="connsiteX2" fmla="*/ 322450 w 644901"/>
                <a:gd name="connsiteY2" fmla="*/ 661918 h 661918"/>
                <a:gd name="connsiteX3" fmla="*/ 644901 w 644901"/>
                <a:gd name="connsiteY3" fmla="*/ 661918 h 66191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4901" h="661918">
                  <a:moveTo>
                    <a:pt x="0" y="0"/>
                  </a:moveTo>
                  <a:lnTo>
                    <a:pt x="322450" y="0"/>
                  </a:lnTo>
                  <a:lnTo>
                    <a:pt x="322450" y="661918"/>
                  </a:lnTo>
                  <a:lnTo>
                    <a:pt x="644901" y="661918"/>
                  </a:lnTo>
                </a:path>
              </a:pathLst>
            </a:custGeom>
            <a:grpFill/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34035" tIns="230892" rIns="234036" bIns="230892" numCol="1" spcCol="1270" anchor="ctr" anchorCtr="0">
              <a:noAutofit/>
            </a:bodyPr>
            <a:lstStyle/>
            <a:p>
              <a:pPr marL="0" marR="0" lvl="0" indent="0" algn="ctr" defTabSz="22225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zh-CN" altLang="en-US" sz="375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自由: 形状 18"/>
            <p:cNvSpPr/>
            <p:nvPr/>
          </p:nvSpPr>
          <p:spPr>
            <a:xfrm>
              <a:off x="4302637" y="1892906"/>
              <a:ext cx="644901" cy="648816"/>
            </a:xfrm>
            <a:custGeom>
              <a:gdLst>
                <a:gd name="connsiteX0" fmla="*/ 0 w 644901"/>
                <a:gd name="connsiteY0" fmla="*/ 640091 h 640091"/>
                <a:gd name="connsiteX1" fmla="*/ 322450 w 644901"/>
                <a:gd name="connsiteY1" fmla="*/ 640091 h 640091"/>
                <a:gd name="connsiteX2" fmla="*/ 322450 w 644901"/>
                <a:gd name="connsiteY2" fmla="*/ 0 h 640091"/>
                <a:gd name="connsiteX3" fmla="*/ 644901 w 644901"/>
                <a:gd name="connsiteY3" fmla="*/ 0 h 64009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4901" h="640091">
                  <a:moveTo>
                    <a:pt x="0" y="640091"/>
                  </a:moveTo>
                  <a:lnTo>
                    <a:pt x="322450" y="640091"/>
                  </a:lnTo>
                  <a:lnTo>
                    <a:pt x="322450" y="0"/>
                  </a:lnTo>
                  <a:lnTo>
                    <a:pt x="644901" y="0"/>
                  </a:lnTo>
                </a:path>
              </a:pathLst>
            </a:custGeom>
            <a:grpFill/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34326" tIns="222997" rIns="234326" bIns="222997" numCol="1" spcCol="1270" anchor="ctr" anchorCtr="0">
              <a:noAutofit/>
            </a:bodyPr>
            <a:lstStyle/>
            <a:p>
              <a:pPr marL="0" marR="0" lvl="0" indent="0" algn="ctr" defTabSz="22225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zh-CN" altLang="en-US" sz="375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直接连接符 24"/>
            <p:cNvSpPr/>
            <p:nvPr/>
          </p:nvSpPr>
          <p:spPr>
            <a:xfrm>
              <a:off x="4625087" y="2541722"/>
              <a:ext cx="258013" cy="0"/>
            </a:xfrm>
            <a:prstGeom prst="line">
              <a:avLst/>
            </a:prstGeom>
            <a:grpFill/>
            <a:ln>
              <a:solidFill>
                <a:srgbClr val="EA57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/>
            <a:lstStyle/>
            <a:p/>
          </p:txBody>
        </p:sp>
      </p:grpSp>
      <p:sp>
        <p:nvSpPr>
          <p:cNvPr id="4" name="自由: 形状 19"/>
          <p:cNvSpPr/>
          <p:nvPr/>
        </p:nvSpPr>
        <p:spPr>
          <a:xfrm>
            <a:off x="8001000" y="681038"/>
            <a:ext cx="744538" cy="3673475"/>
          </a:xfrm>
          <a:custGeom>
            <a:gdLst>
              <a:gd name="connsiteX0" fmla="*/ 0 w 2336903"/>
              <a:gd name="connsiteY0" fmla="*/ 0 h 444011"/>
              <a:gd name="connsiteX1" fmla="*/ 2336903 w 2336903"/>
              <a:gd name="connsiteY1" fmla="*/ 0 h 444011"/>
              <a:gd name="connsiteX2" fmla="*/ 2336903 w 2336903"/>
              <a:gd name="connsiteY2" fmla="*/ 444011 h 444011"/>
              <a:gd name="connsiteX3" fmla="*/ 0 w 2336903"/>
              <a:gd name="connsiteY3" fmla="*/ 444011 h 444011"/>
              <a:gd name="connsiteX4" fmla="*/ 0 w 2336903"/>
              <a:gd name="connsiteY4" fmla="*/ 0 h 44401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6903" h="444011">
                <a:moveTo>
                  <a:pt x="0" y="0"/>
                </a:moveTo>
                <a:lnTo>
                  <a:pt x="2336903" y="0"/>
                </a:lnTo>
                <a:lnTo>
                  <a:pt x="2336903" y="444011"/>
                </a:lnTo>
                <a:lnTo>
                  <a:pt x="0" y="444011"/>
                </a:lnTo>
                <a:lnTo>
                  <a:pt x="0" y="0"/>
                </a:lnTo>
                <a:close/>
              </a:path>
            </a:pathLst>
          </a:custGeom>
          <a:solidFill>
            <a:srgbClr val="E8626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286" tIns="4286" rIns="4286" bIns="4286" numCol="1" spcCol="1270" anchor="ctr" anchorCtr="0">
            <a:noAutofit/>
          </a:bodyPr>
          <a:lstStyle/>
          <a:p>
            <a:pPr marL="176530" marR="0" lvl="0" indent="0" algn="l" defTabSz="40005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sz="2800" b="1" i="0" u="none" strike="noStrike" kern="1200" cap="none" spc="0" normalizeH="0" baseline="0" noProof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也可结合使用</a:t>
            </a:r>
            <a:endParaRPr kumimoji="0" lang="zh-CN" sz="2800" b="1" i="0" u="none" strike="noStrike" kern="1200" cap="none" spc="0" normalizeH="0" baseline="0" noProof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862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0" y="2166938"/>
            <a:ext cx="9144000" cy="449263"/>
          </a:xfrm>
          <a:prstGeom prst="rect">
            <a:avLst/>
          </a:prstGeom>
          <a:solidFill>
            <a:srgbClr val="354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-1389062"/>
            <a:ext cx="3879850" cy="8094663"/>
          </a:xfrm>
          <a:prstGeom prst="rect">
            <a:avLst/>
          </a:prstGeom>
          <a:noFill/>
          <a:effectLst>
            <a:outerShdw blurRad="165100" dist="76200" dir="1200000" algn="tl" rotWithShape="0">
              <a:prstClr val="black">
                <a:alpha val="10000"/>
              </a:prstClr>
            </a:outerShdw>
          </a:effectLst>
        </p:spPr>
        <p:txBody>
          <a:bodyPr wrap="none" rtlCol="0">
            <a:spAutoFit/>
          </a:bodyPr>
          <a:lstStyle/>
          <a:p>
            <a:pPr fontAlgn="auto"/>
            <a:r>
              <a:rPr lang="en-US" altLang="zh-CN" sz="52000" noProof="1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cs typeface="+mn-cs"/>
              </a:rPr>
              <a:t>3</a:t>
            </a:r>
            <a:endParaRPr lang="zh-CN" altLang="en-US" sz="52000" noProof="1">
              <a:solidFill>
                <a:schemeClr val="bg1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6628" name="矩形 4"/>
          <p:cNvSpPr/>
          <p:nvPr/>
        </p:nvSpPr>
        <p:spPr>
          <a:xfrm>
            <a:off x="3636963" y="2166938"/>
            <a:ext cx="4795837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r"/>
            <a:r>
              <a:rPr lang="zh-CN" altLang="en-US" sz="2400" b="1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说明对象、语言标志、分清主次    </a:t>
            </a:r>
            <a:r>
              <a:rPr lang="zh-CN" altLang="en-US" sz="2800" b="1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 </a:t>
            </a:r>
            <a:endParaRPr lang="zh-CN" altLang="en-US" sz="2800" b="1">
              <a:solidFill>
                <a:srgbClr val="354B5E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6629" name="矩形 2"/>
          <p:cNvSpPr/>
          <p:nvPr/>
        </p:nvSpPr>
        <p:spPr>
          <a:xfrm>
            <a:off x="3386138" y="1387475"/>
            <a:ext cx="529907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r"/>
            <a:r>
              <a:rPr lang="zh-CN" altLang="en-US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如何理清说明顺序</a:t>
            </a:r>
            <a:endParaRPr lang="zh-CN" altLang="en-US" sz="4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49" name="TextBox 6"/>
          <p:cNvSpPr txBox="1"/>
          <p:nvPr/>
        </p:nvSpPr>
        <p:spPr>
          <a:xfrm>
            <a:off x="476250" y="96838"/>
            <a:ext cx="3556000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如何理清说明顺序</a:t>
            </a:r>
            <a:endParaRPr lang="zh-CN" altLang="en-US" sz="28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22288" y="681038"/>
            <a:ext cx="350996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椭圆 33"/>
          <p:cNvSpPr/>
          <p:nvPr/>
        </p:nvSpPr>
        <p:spPr>
          <a:xfrm>
            <a:off x="3198813" y="996950"/>
            <a:ext cx="2746375" cy="2744788"/>
          </a:xfrm>
          <a:prstGeom prst="ellipse">
            <a:avLst/>
          </a:prstGeom>
          <a:noFill/>
          <a:ln>
            <a:solidFill>
              <a:srgbClr val="00B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9" name="椭圆 8"/>
          <p:cNvSpPr/>
          <p:nvPr/>
        </p:nvSpPr>
        <p:spPr>
          <a:xfrm>
            <a:off x="588963" y="996950"/>
            <a:ext cx="2744788" cy="2744788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3" name="矩形 22"/>
          <p:cNvSpPr/>
          <p:nvPr/>
        </p:nvSpPr>
        <p:spPr>
          <a:xfrm>
            <a:off x="927100" y="1570038"/>
            <a:ext cx="2271713" cy="1998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ts val="1860"/>
              </a:lnSpc>
            </a:pPr>
            <a:r>
              <a:rPr lang="zh-CN" altLang="en-US" sz="1200" b="1" strike="noStrike" noProof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</a:t>
            </a:r>
            <a:r>
              <a:rPr lang="zh-CN" altLang="en-US" b="1" strike="noStrike" noProof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lang="zh-CN" altLang="en-US" sz="1600" b="1" strike="noStrike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说明对象的特点决定了说明顺序的选择。有些事物内部构造比较复杂，通常按空间顺序说明，或由前到后，或由上而下，或由外及里，或由中间到四周，或按东西南北方位顺序。</a:t>
            </a:r>
            <a:endParaRPr lang="zh-CN" altLang="en-US" sz="1600" b="1" strike="noStrike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08075" y="1171575"/>
            <a:ext cx="1708150" cy="3984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000" b="1">
                <a:solidFill>
                  <a:srgbClr val="E86262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认清说明对象</a:t>
            </a:r>
            <a:endParaRPr lang="zh-CN" altLang="en-US" sz="2000" b="1">
              <a:solidFill>
                <a:srgbClr val="E86262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578225" y="1731963"/>
            <a:ext cx="2230438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1200" b="1" strike="noStrike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    </a:t>
            </a:r>
            <a:r>
              <a:rPr lang="zh-CN" altLang="en-US" b="1" strike="noStrike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  在正确地选择了合理的说明顺序以后，还要学会恰当地使用标志性的词语。</a:t>
            </a:r>
            <a:endParaRPr lang="zh-CN" altLang="en-US" b="1" strike="noStrike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717925" y="1211263"/>
            <a:ext cx="1706563" cy="3984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000" b="1">
                <a:solidFill>
                  <a:srgbClr val="E86262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把握语言标志</a:t>
            </a:r>
            <a:endParaRPr lang="zh-CN" altLang="en-US" sz="2000" b="1">
              <a:solidFill>
                <a:srgbClr val="E86262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5810250" y="996950"/>
            <a:ext cx="2744788" cy="2744788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38" name="矩形 37"/>
          <p:cNvSpPr/>
          <p:nvPr/>
        </p:nvSpPr>
        <p:spPr>
          <a:xfrm>
            <a:off x="6129338" y="1609725"/>
            <a:ext cx="2425700" cy="1506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ts val="1840"/>
              </a:lnSpc>
            </a:pPr>
            <a:r>
              <a:rPr lang="zh-CN" altLang="en-US" sz="1200" b="1" strike="noStrike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   </a:t>
            </a:r>
            <a:r>
              <a:rPr lang="zh-CN" altLang="en-US" sz="1400" b="1" strike="noStrike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  </a:t>
            </a:r>
            <a:r>
              <a:rPr lang="zh-CN" altLang="en-US" b="1" strike="noStrike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一篇文章不仅采用一种说明顺序，而是将几种方式揉合起来，交叉使用几种说明顺序，从而达到说明透彻的效果</a:t>
            </a:r>
            <a:endParaRPr lang="zh-CN" altLang="en-US" b="1" strike="noStrike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605588" y="1233488"/>
            <a:ext cx="1198562" cy="3984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000" b="1">
                <a:solidFill>
                  <a:srgbClr val="E86262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分清主次</a:t>
            </a:r>
            <a:endParaRPr lang="zh-CN" altLang="en-US" sz="2000" b="1">
              <a:solidFill>
                <a:srgbClr val="E86262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757238" y="1233488"/>
            <a:ext cx="393700" cy="393700"/>
          </a:xfrm>
          <a:prstGeom prst="ellipse">
            <a:avLst/>
          </a:prstGeom>
          <a:solidFill>
            <a:srgbClr val="E862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r>
              <a:rPr lang="en-US" altLang="zh-CN" strike="noStrike" noProof="1"/>
              <a:t>1</a:t>
            </a:r>
            <a:endParaRPr lang="zh-CN" altLang="en-US" strike="noStrike" noProof="1"/>
          </a:p>
        </p:txBody>
      </p:sp>
      <p:sp>
        <p:nvSpPr>
          <p:cNvPr id="16" name="椭圆 15"/>
          <p:cNvSpPr/>
          <p:nvPr/>
        </p:nvSpPr>
        <p:spPr>
          <a:xfrm>
            <a:off x="3368675" y="1233488"/>
            <a:ext cx="393700" cy="393700"/>
          </a:xfrm>
          <a:prstGeom prst="ellipse">
            <a:avLst/>
          </a:prstGeom>
          <a:solidFill>
            <a:srgbClr val="E862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r>
              <a:rPr lang="en-US" altLang="zh-CN" strike="noStrike" noProof="1"/>
              <a:t>2</a:t>
            </a:r>
            <a:endParaRPr lang="zh-CN" altLang="en-US" strike="noStrike" noProof="1"/>
          </a:p>
        </p:txBody>
      </p:sp>
      <p:sp>
        <p:nvSpPr>
          <p:cNvPr id="17" name="椭圆 16"/>
          <p:cNvSpPr/>
          <p:nvPr/>
        </p:nvSpPr>
        <p:spPr>
          <a:xfrm>
            <a:off x="5978525" y="1233488"/>
            <a:ext cx="393700" cy="393700"/>
          </a:xfrm>
          <a:prstGeom prst="ellipse">
            <a:avLst/>
          </a:prstGeom>
          <a:solidFill>
            <a:srgbClr val="E862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r>
              <a:rPr lang="en-US" altLang="zh-CN" strike="noStrike" noProof="1"/>
              <a:t>3</a:t>
            </a:r>
            <a:endParaRPr lang="zh-CN" altLang="en-US" strike="noStrike" noProof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3" grpId="0"/>
      <p:bldP spid="16" grpId="0"/>
      <p:bldP spid="36" grpId="0"/>
      <p:bldP spid="35" grpId="0"/>
      <p:bldP spid="17" grpId="0"/>
      <p:bldP spid="39" grpId="0"/>
      <p:bldP spid="38" grpId="0"/>
    </p:bldLst>
  </p:timing>
</p:sld>
</file>

<file path=ppt/tags/tag1.xml><?xml version="1.0" encoding="utf-8"?>
<p:tagLst xmlns:p="http://schemas.openxmlformats.org/presentationml/2006/main">
  <p:tag name="[PLUGINVER]" val="10"/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BE384B"/>
      </a:accent1>
      <a:accent2>
        <a:srgbClr val="6A868F"/>
      </a:accent2>
      <a:accent3>
        <a:srgbClr val="32788E"/>
      </a:accent3>
      <a:accent4>
        <a:srgbClr val="D6C88B"/>
      </a:accent4>
      <a:accent5>
        <a:srgbClr val="D66E49"/>
      </a:accent5>
      <a:accent6>
        <a:srgbClr val="BFBFBF"/>
      </a:accent6>
      <a:hlink>
        <a:srgbClr val="49B6DF"/>
      </a:hlink>
      <a:folHlink>
        <a:srgbClr val="A8D08D"/>
      </a:folHlink>
    </a:clrScheme>
    <a:fontScheme name="常用字体2">
      <a:majorFont>
        <a:latin typeface="Impact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A7BAE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BE384B"/>
    </a:accent1>
    <a:accent2>
      <a:srgbClr val="6A868F"/>
    </a:accent2>
    <a:accent3>
      <a:srgbClr val="32788E"/>
    </a:accent3>
    <a:accent4>
      <a:srgbClr val="D6C88B"/>
    </a:accent4>
    <a:accent5>
      <a:srgbClr val="D66E49"/>
    </a:accent5>
    <a:accent6>
      <a:srgbClr val="BFBFBF"/>
    </a:accent6>
    <a:hlink>
      <a:srgbClr val="49B6DF"/>
    </a:hlink>
    <a:folHlink>
      <a:srgbClr val="A8D08D"/>
    </a:folHlink>
  </a:clrScheme>
</a:themeOverride>
</file>

<file path=ppt/theme/themeOverride2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BE384B"/>
    </a:accent1>
    <a:accent2>
      <a:srgbClr val="6A868F"/>
    </a:accent2>
    <a:accent3>
      <a:srgbClr val="32788E"/>
    </a:accent3>
    <a:accent4>
      <a:srgbClr val="D6C88B"/>
    </a:accent4>
    <a:accent5>
      <a:srgbClr val="D66E49"/>
    </a:accent5>
    <a:accent6>
      <a:srgbClr val="BFBFBF"/>
    </a:accent6>
    <a:hlink>
      <a:srgbClr val="49B6DF"/>
    </a:hlink>
    <a:folHlink>
      <a:srgbClr val="A8D08D"/>
    </a:folHlink>
  </a:clrScheme>
</a:themeOverride>
</file>

<file path=ppt/theme/themeOverride3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BE384B"/>
    </a:accent1>
    <a:accent2>
      <a:srgbClr val="6A868F"/>
    </a:accent2>
    <a:accent3>
      <a:srgbClr val="32788E"/>
    </a:accent3>
    <a:accent4>
      <a:srgbClr val="D6C88B"/>
    </a:accent4>
    <a:accent5>
      <a:srgbClr val="D66E49"/>
    </a:accent5>
    <a:accent6>
      <a:srgbClr val="BFBFBF"/>
    </a:accent6>
    <a:hlink>
      <a:srgbClr val="49B6DF"/>
    </a:hlink>
    <a:folHlink>
      <a:srgbClr val="A8D08D"/>
    </a:folHlink>
  </a:clrScheme>
</a:themeOverride>
</file>

<file path=ppt/theme/themeOverride4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BE384B"/>
    </a:accent1>
    <a:accent2>
      <a:srgbClr val="6A868F"/>
    </a:accent2>
    <a:accent3>
      <a:srgbClr val="32788E"/>
    </a:accent3>
    <a:accent4>
      <a:srgbClr val="D6C88B"/>
    </a:accent4>
    <a:accent5>
      <a:srgbClr val="D66E49"/>
    </a:accent5>
    <a:accent6>
      <a:srgbClr val="BFBFBF"/>
    </a:accent6>
    <a:hlink>
      <a:srgbClr val="49B6DF"/>
    </a:hlink>
    <a:folHlink>
      <a:srgbClr val="A8D08D"/>
    </a:folHlink>
  </a:clrScheme>
</a:themeOverride>
</file>

<file path=ppt/theme/themeOverride5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BE384B"/>
    </a:accent1>
    <a:accent2>
      <a:srgbClr val="6A868F"/>
    </a:accent2>
    <a:accent3>
      <a:srgbClr val="32788E"/>
    </a:accent3>
    <a:accent4>
      <a:srgbClr val="D6C88B"/>
    </a:accent4>
    <a:accent5>
      <a:srgbClr val="D66E49"/>
    </a:accent5>
    <a:accent6>
      <a:srgbClr val="BFBFBF"/>
    </a:accent6>
    <a:hlink>
      <a:srgbClr val="49B6DF"/>
    </a:hlink>
    <a:folHlink>
      <a:srgbClr val="A8D08D"/>
    </a:folHlink>
  </a:clrScheme>
</a:themeOverride>
</file>

<file path=ppt/theme/themeOverride6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BE384B"/>
    </a:accent1>
    <a:accent2>
      <a:srgbClr val="6A868F"/>
    </a:accent2>
    <a:accent3>
      <a:srgbClr val="32788E"/>
    </a:accent3>
    <a:accent4>
      <a:srgbClr val="D6C88B"/>
    </a:accent4>
    <a:accent5>
      <a:srgbClr val="D66E49"/>
    </a:accent5>
    <a:accent6>
      <a:srgbClr val="BFBFBF"/>
    </a:accent6>
    <a:hlink>
      <a:srgbClr val="49B6DF"/>
    </a:hlink>
    <a:folHlink>
      <a:srgbClr val="A8D08D"/>
    </a:folHlink>
  </a:clrScheme>
</a:themeOverride>
</file>

<file path=ppt/theme/themeOverride7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BE384B"/>
    </a:accent1>
    <a:accent2>
      <a:srgbClr val="6A868F"/>
    </a:accent2>
    <a:accent3>
      <a:srgbClr val="32788E"/>
    </a:accent3>
    <a:accent4>
      <a:srgbClr val="D6C88B"/>
    </a:accent4>
    <a:accent5>
      <a:srgbClr val="D66E49"/>
    </a:accent5>
    <a:accent6>
      <a:srgbClr val="BFBFBF"/>
    </a:accent6>
    <a:hlink>
      <a:srgbClr val="49B6DF"/>
    </a:hlink>
    <a:folHlink>
      <a:srgbClr val="A8D08D"/>
    </a:folHlink>
  </a:clrScheme>
</a:themeOverride>
</file>

<file path=ppt/theme/themeOverride8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BE384B"/>
    </a:accent1>
    <a:accent2>
      <a:srgbClr val="6A868F"/>
    </a:accent2>
    <a:accent3>
      <a:srgbClr val="32788E"/>
    </a:accent3>
    <a:accent4>
      <a:srgbClr val="D6C88B"/>
    </a:accent4>
    <a:accent5>
      <a:srgbClr val="D66E49"/>
    </a:accent5>
    <a:accent6>
      <a:srgbClr val="BFBFBF"/>
    </a:accent6>
    <a:hlink>
      <a:srgbClr val="49B6DF"/>
    </a:hlink>
    <a:folHlink>
      <a:srgbClr val="A8D08D"/>
    </a:folHlink>
  </a:clrScheme>
</a:themeOverride>
</file>

<file path=ppt/theme/themeOverride9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BE384B"/>
    </a:accent1>
    <a:accent2>
      <a:srgbClr val="6A868F"/>
    </a:accent2>
    <a:accent3>
      <a:srgbClr val="32788E"/>
    </a:accent3>
    <a:accent4>
      <a:srgbClr val="D6C88B"/>
    </a:accent4>
    <a:accent5>
      <a:srgbClr val="D66E49"/>
    </a:accent5>
    <a:accent6>
      <a:srgbClr val="BFBFBF"/>
    </a:accent6>
    <a:hlink>
      <a:srgbClr val="49B6DF"/>
    </a:hlink>
    <a:folHlink>
      <a:srgbClr val="A8D08D"/>
    </a:folHlink>
  </a:clrScheme>
</a:themeOverrid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110</Paragraphs>
  <Slides>18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baseType="lpstr" size="28">
      <vt:lpstr>Arial</vt:lpstr>
      <vt:lpstr>Impact</vt:lpstr>
      <vt:lpstr>微软雅黑</vt:lpstr>
      <vt:lpstr>Calibri</vt:lpstr>
      <vt:lpstr>宋体</vt:lpstr>
      <vt:lpstr>华文细黑</vt:lpstr>
      <vt:lpstr>仿宋</vt:lpstr>
      <vt:lpstr>幼圆</vt:lpstr>
      <vt:lpstr>黑体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2021-02-10T11:30:32.973</cp:lastPrinted>
  <dcterms:created xsi:type="dcterms:W3CDTF">2021-02-10T11:30:32Z</dcterms:created>
  <dcterms:modified xsi:type="dcterms:W3CDTF">2021-02-10T03:30:49Z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