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4314;&#23159;\&#31227;&#27665;&#65288;&#39118;&#31515;&#65289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5945;&#26696;,&#35838;&#20214;&#65292;MP3\7&#24180;&#19979;\6&#12289;7&#21333;&#20803;\6&#21333;&#20803;\22&#38475;&#23460;&#38125;\&#12298;&#38475;&#23460;&#38125;&#12299;&#35838;&#25991;&#26391;&#35835;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1011" name="Picture 3" descr="2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4437063"/>
            <a:ext cx="1065213" cy="1165225"/>
          </a:xfrm>
          <a:prstGeom prst="rect">
            <a:avLst/>
          </a:prstGeom>
          <a:noFill/>
        </p:spPr>
      </p:pic>
      <p:pic>
        <p:nvPicPr>
          <p:cNvPr id="171012" name="Picture 4" descr="2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9963" y="3352800"/>
            <a:ext cx="644525" cy="708025"/>
          </a:xfrm>
          <a:prstGeom prst="rect">
            <a:avLst/>
          </a:prstGeom>
          <a:noFill/>
        </p:spPr>
      </p:pic>
      <p:pic>
        <p:nvPicPr>
          <p:cNvPr id="171013" name="移民（风笛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657975" y="908050"/>
            <a:ext cx="304800" cy="304800"/>
          </a:xfrm>
          <a:prstGeom prst="rect">
            <a:avLst/>
          </a:prstGeom>
          <a:noFill/>
        </p:spPr>
      </p:pic>
      <p:sp>
        <p:nvSpPr>
          <p:cNvPr id="171014" name="Text Box 6"/>
          <p:cNvSpPr txBox="1">
            <a:spLocks noChangeArrowheads="1"/>
          </p:cNvSpPr>
          <p:nvPr/>
        </p:nvSpPr>
        <p:spPr bwMode="auto">
          <a:xfrm>
            <a:off x="5029200" y="18288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200" b="1">
              <a:latin typeface="Times New Roman" pitchFamily="18" charset="0"/>
            </a:endParaRPr>
          </a:p>
        </p:txBody>
      </p:sp>
      <p:pic>
        <p:nvPicPr>
          <p:cNvPr id="171016" name="Picture 8" descr="sw10-03s32-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643438" cy="3429000"/>
          </a:xfrm>
          <a:prstGeom prst="rect">
            <a:avLst/>
          </a:prstGeom>
          <a:noFill/>
        </p:spPr>
      </p:pic>
      <p:pic>
        <p:nvPicPr>
          <p:cNvPr id="171017" name="Picture 9" descr="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500438"/>
            <a:ext cx="4643438" cy="3357562"/>
          </a:xfrm>
          <a:prstGeom prst="rect">
            <a:avLst/>
          </a:prstGeom>
          <a:noFill/>
        </p:spPr>
      </p:pic>
      <p:sp>
        <p:nvSpPr>
          <p:cNvPr id="171018" name="Text Box 10"/>
          <p:cNvSpPr txBox="1">
            <a:spLocks noChangeArrowheads="1"/>
          </p:cNvSpPr>
          <p:nvPr/>
        </p:nvSpPr>
        <p:spPr bwMode="auto">
          <a:xfrm>
            <a:off x="4859338" y="188913"/>
            <a:ext cx="1873250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itchFamily="18" charset="0"/>
              </a:rPr>
              <a:t>如果给你一次选择自己住所的机会，你会为自己选择哪一个呢？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10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1013"/>
                </p:tgtEl>
              </p:cMediaNode>
            </p:audio>
          </p:childTnLst>
        </p:cTn>
      </p:par>
    </p:tnLst>
    <p:bldLst>
      <p:bldP spid="1710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38175"/>
            <a:ext cx="8001000" cy="5638800"/>
          </a:xfrm>
          <a:prstGeom prst="rect">
            <a:avLst/>
          </a:prstGeom>
          <a:noFill/>
        </p:spPr>
      </p:pic>
      <p:sp>
        <p:nvSpPr>
          <p:cNvPr id="202755" name="WordArt 3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466725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水不在深，有龙则灵。</a:t>
            </a: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4356100" y="1484313"/>
            <a:ext cx="2808288" cy="52863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（灵验，神奇）</a:t>
            </a:r>
          </a:p>
        </p:txBody>
      </p:sp>
    </p:spTree>
  </p:cSld>
  <p:clrMapOvr>
    <a:masterClrMapping/>
  </p:clrMapOvr>
  <p:transition advTm="5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728663"/>
            <a:ext cx="7924800" cy="5543550"/>
          </a:xfrm>
          <a:prstGeom prst="rect">
            <a:avLst/>
          </a:prstGeom>
          <a:noFill/>
        </p:spPr>
      </p:pic>
      <p:sp>
        <p:nvSpPr>
          <p:cNvPr id="203779" name="WordArt 3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466725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斯是陋室，惟吾德馨。</a:t>
            </a:r>
          </a:p>
        </p:txBody>
      </p:sp>
      <p:sp>
        <p:nvSpPr>
          <p:cNvPr id="203780" name="WordArt 4"/>
          <p:cNvSpPr>
            <a:spLocks noChangeArrowheads="1" noChangeShapeType="1" noTextEdit="1"/>
          </p:cNvSpPr>
          <p:nvPr/>
        </p:nvSpPr>
        <p:spPr bwMode="auto">
          <a:xfrm>
            <a:off x="1042988" y="5373688"/>
            <a:ext cx="4724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苔痕上阶绿，草色入帘青。</a:t>
            </a:r>
          </a:p>
        </p:txBody>
      </p:sp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2195513" y="1484313"/>
            <a:ext cx="3673475" cy="95567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（散布得远的香气，这里指品德高尚。）</a:t>
            </a:r>
          </a:p>
        </p:txBody>
      </p:sp>
      <p:sp>
        <p:nvSpPr>
          <p:cNvPr id="203782" name="Text Box 6"/>
          <p:cNvSpPr txBox="1">
            <a:spLocks noChangeArrowheads="1"/>
          </p:cNvSpPr>
          <p:nvPr/>
        </p:nvSpPr>
        <p:spPr bwMode="auto">
          <a:xfrm>
            <a:off x="5580063" y="5445125"/>
            <a:ext cx="26670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（长到，蔓到）</a:t>
            </a:r>
          </a:p>
        </p:txBody>
      </p:sp>
    </p:spTree>
    <p:custDataLst>
      <p:tags r:id="rId1"/>
    </p:custDataLst>
  </p:cSld>
  <p:clrMapOvr>
    <a:masterClrMapping/>
  </p:clrMapOvr>
  <p:transition advTm="129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1" grpId="0" animBg="1" autoUpdateAnimBg="0"/>
      <p:bldP spid="203782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38175"/>
            <a:ext cx="8001000" cy="5638800"/>
          </a:xfrm>
          <a:prstGeom prst="rect">
            <a:avLst/>
          </a:prstGeom>
          <a:noFill/>
        </p:spPr>
      </p:pic>
      <p:sp>
        <p:nvSpPr>
          <p:cNvPr id="204803" name="WordArt 3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466725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谈笑有鸿儒，往来无白丁。</a:t>
            </a:r>
          </a:p>
        </p:txBody>
      </p:sp>
    </p:spTree>
  </p:cSld>
  <p:clrMapOvr>
    <a:masterClrMapping/>
  </p:clrMapOvr>
  <p:transition advTm="525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图片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638175"/>
            <a:ext cx="7924800" cy="5638800"/>
          </a:xfrm>
          <a:prstGeom prst="rect">
            <a:avLst/>
          </a:prstGeom>
          <a:noFill/>
        </p:spPr>
      </p:pic>
      <p:sp>
        <p:nvSpPr>
          <p:cNvPr id="205827" name="WordArt 3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419100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可以调素琴，阅金经。</a:t>
            </a:r>
          </a:p>
        </p:txBody>
      </p:sp>
      <p:sp>
        <p:nvSpPr>
          <p:cNvPr id="205828" name="WordArt 4"/>
          <p:cNvSpPr>
            <a:spLocks noChangeArrowheads="1" noChangeShapeType="1" noTextEdit="1"/>
          </p:cNvSpPr>
          <p:nvPr/>
        </p:nvSpPr>
        <p:spPr bwMode="auto">
          <a:xfrm>
            <a:off x="838200" y="1524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无丝竹之乱耳，无案牍之劳形。</a:t>
            </a:r>
          </a:p>
        </p:txBody>
      </p:sp>
      <p:sp>
        <p:nvSpPr>
          <p:cNvPr id="205829" name="Text Box 5"/>
          <p:cNvSpPr txBox="1">
            <a:spLocks noChangeArrowheads="1"/>
          </p:cNvSpPr>
          <p:nvPr/>
        </p:nvSpPr>
        <p:spPr bwMode="auto">
          <a:xfrm>
            <a:off x="1403350" y="2205038"/>
            <a:ext cx="2057400" cy="52863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（使</a:t>
            </a:r>
            <a:r>
              <a:rPr kumimoji="1" lang="en-US" altLang="zh-CN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······</a:t>
            </a: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乱）</a:t>
            </a:r>
          </a:p>
        </p:txBody>
      </p:sp>
      <p:sp>
        <p:nvSpPr>
          <p:cNvPr id="205830" name="Text Box 6"/>
          <p:cNvSpPr txBox="1">
            <a:spLocks noChangeArrowheads="1"/>
          </p:cNvSpPr>
          <p:nvPr/>
        </p:nvSpPr>
        <p:spPr bwMode="auto">
          <a:xfrm>
            <a:off x="4211638" y="2205038"/>
            <a:ext cx="2590800" cy="52863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（使</a:t>
            </a:r>
            <a:r>
              <a:rPr kumimoji="1" lang="en-US" altLang="zh-CN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······</a:t>
            </a: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劳累）</a:t>
            </a:r>
          </a:p>
        </p:txBody>
      </p:sp>
    </p:spTree>
    <p:custDataLst>
      <p:tags r:id="rId1"/>
    </p:custDataLst>
  </p:cSld>
  <p:clrMapOvr>
    <a:masterClrMapping/>
  </p:clrMapOvr>
  <p:transition advTm="97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9" grpId="0" animBg="1" autoUpdateAnimBg="0"/>
      <p:bldP spid="20583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60400"/>
            <a:ext cx="8001000" cy="5616575"/>
          </a:xfrm>
          <a:prstGeom prst="rect">
            <a:avLst/>
          </a:prstGeom>
          <a:noFill/>
        </p:spPr>
      </p:pic>
      <p:sp>
        <p:nvSpPr>
          <p:cNvPr id="206851" name="WordArt 3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487680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南阳诸葛庐，西蜀子云亭。</a:t>
            </a:r>
          </a:p>
        </p:txBody>
      </p:sp>
      <p:sp>
        <p:nvSpPr>
          <p:cNvPr id="206852" name="WordArt 4"/>
          <p:cNvSpPr>
            <a:spLocks noChangeArrowheads="1" noChangeShapeType="1" noTextEdit="1"/>
          </p:cNvSpPr>
          <p:nvPr/>
        </p:nvSpPr>
        <p:spPr bwMode="auto">
          <a:xfrm>
            <a:off x="755650" y="4797425"/>
            <a:ext cx="426720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孔子云</a:t>
            </a:r>
            <a:r>
              <a:rPr lang="en-US" altLang="zh-CN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:“</a:t>
            </a:r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何陋之有？”</a:t>
            </a:r>
          </a:p>
        </p:txBody>
      </p:sp>
      <p:sp>
        <p:nvSpPr>
          <p:cNvPr id="206853" name="Text Box 5"/>
          <p:cNvSpPr txBox="1">
            <a:spLocks noChangeArrowheads="1"/>
          </p:cNvSpPr>
          <p:nvPr/>
        </p:nvSpPr>
        <p:spPr bwMode="auto">
          <a:xfrm>
            <a:off x="2916238" y="5445125"/>
            <a:ext cx="489585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（宾语前置的标志，无实义）</a:t>
            </a:r>
          </a:p>
        </p:txBody>
      </p:sp>
    </p:spTree>
    <p:custDataLst>
      <p:tags r:id="rId1"/>
    </p:custDataLst>
  </p:cSld>
  <p:clrMapOvr>
    <a:masterClrMapping/>
  </p:clrMapOvr>
  <p:transition advTm="12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500" name="Picture 12" descr="p_large_UVEx_014800002e0d2d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5999"/>
            </a:schemeClr>
          </a:solidFill>
        </p:spPr>
      </p:pic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1187450" y="476250"/>
            <a:ext cx="69135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、请你找出文中表明作者观点的概括性的句子。</a:t>
            </a:r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1042988" y="1844675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斯是陋室，惟吾</a:t>
            </a:r>
            <a:r>
              <a:rPr kumimoji="1"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德馨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1187450" y="2781300"/>
            <a:ext cx="72247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、作者又是从哪几方面具体介绍陋室不陋的？（试结合文章的语句加以分析）</a:t>
            </a:r>
          </a:p>
        </p:txBody>
      </p:sp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1835150" y="5229225"/>
            <a:ext cx="2116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陋室不陋</a:t>
            </a:r>
          </a:p>
        </p:txBody>
      </p:sp>
      <p:sp>
        <p:nvSpPr>
          <p:cNvPr id="191494" name="AutoShape 6"/>
          <p:cNvSpPr>
            <a:spLocks/>
          </p:cNvSpPr>
          <p:nvPr/>
        </p:nvSpPr>
        <p:spPr bwMode="auto">
          <a:xfrm>
            <a:off x="4067175" y="4797425"/>
            <a:ext cx="381000" cy="15240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4500563" y="4508500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自然环境清幽</a:t>
            </a:r>
          </a:p>
        </p:txBody>
      </p:sp>
      <p:sp>
        <p:nvSpPr>
          <p:cNvPr id="191496" name="Rectangle 8"/>
          <p:cNvSpPr>
            <a:spLocks noChangeArrowheads="1"/>
          </p:cNvSpPr>
          <p:nvPr/>
        </p:nvSpPr>
        <p:spPr bwMode="auto">
          <a:xfrm>
            <a:off x="4500563" y="5229225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交往人物不俗</a:t>
            </a:r>
          </a:p>
        </p:txBody>
      </p:sp>
      <p:sp>
        <p:nvSpPr>
          <p:cNvPr id="191497" name="Rectangle 9"/>
          <p:cNvSpPr>
            <a:spLocks noChangeArrowheads="1"/>
          </p:cNvSpPr>
          <p:nvPr/>
        </p:nvSpPr>
        <p:spPr bwMode="auto">
          <a:xfrm>
            <a:off x="4500563" y="6021388"/>
            <a:ext cx="2819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生活情趣高雅</a:t>
            </a:r>
          </a:p>
        </p:txBody>
      </p:sp>
      <p:sp>
        <p:nvSpPr>
          <p:cNvPr id="191498" name="AutoShape 10"/>
          <p:cNvSpPr>
            <a:spLocks noChangeArrowheads="1"/>
          </p:cNvSpPr>
          <p:nvPr/>
        </p:nvSpPr>
        <p:spPr bwMode="auto">
          <a:xfrm>
            <a:off x="5867400" y="2133600"/>
            <a:ext cx="762000" cy="152400"/>
          </a:xfrm>
          <a:prstGeom prst="leftArrow">
            <a:avLst>
              <a:gd name="adj1" fmla="val 50000"/>
              <a:gd name="adj2" fmla="val 1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9" name="Text Box 11"/>
          <p:cNvSpPr txBox="1">
            <a:spLocks noChangeArrowheads="1"/>
          </p:cNvSpPr>
          <p:nvPr/>
        </p:nvSpPr>
        <p:spPr bwMode="auto">
          <a:xfrm>
            <a:off x="6732588" y="1916113"/>
            <a:ext cx="1676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主旨句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 autoUpdateAnimBg="0"/>
      <p:bldP spid="191492" grpId="0" autoUpdateAnimBg="0"/>
      <p:bldP spid="191493" grpId="0" autoUpdateAnimBg="0"/>
      <p:bldP spid="191494" grpId="0" animBg="1" autoUpdateAnimBg="0"/>
      <p:bldP spid="191495" grpId="0" autoUpdateAnimBg="0"/>
      <p:bldP spid="191496" grpId="0" autoUpdateAnimBg="0"/>
      <p:bldP spid="191497" grpId="0" autoUpdateAnimBg="0"/>
      <p:bldP spid="191498" grpId="0" animBg="1"/>
      <p:bldP spid="19149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59" name="Picture 23" descr="large_QfdC_41530i2060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323850" y="836613"/>
            <a:ext cx="8610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山不在高，有仙则名。水不在深，有龙则灵。</a:t>
            </a:r>
          </a:p>
        </p:txBody>
      </p:sp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323850" y="1628775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以山水作类比，引出陋室，暗示陋室不陋。</a:t>
            </a: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2195513" y="2492375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山</a:t>
            </a:r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2195513" y="3573463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水</a:t>
            </a:r>
          </a:p>
        </p:txBody>
      </p:sp>
      <p:sp>
        <p:nvSpPr>
          <p:cNvPr id="193542" name="Line 6"/>
          <p:cNvSpPr>
            <a:spLocks noChangeShapeType="1"/>
          </p:cNvSpPr>
          <p:nvPr/>
        </p:nvSpPr>
        <p:spPr bwMode="auto">
          <a:xfrm>
            <a:off x="2555875" y="32131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3543" name="Line 7"/>
          <p:cNvSpPr>
            <a:spLocks noChangeShapeType="1"/>
          </p:cNvSpPr>
          <p:nvPr/>
        </p:nvSpPr>
        <p:spPr bwMode="auto">
          <a:xfrm>
            <a:off x="2484438" y="4221163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2051050" y="5013325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陋室</a:t>
            </a:r>
          </a:p>
        </p:txBody>
      </p:sp>
      <p:sp>
        <p:nvSpPr>
          <p:cNvPr id="193545" name="Text Box 9"/>
          <p:cNvSpPr txBox="1">
            <a:spLocks noChangeArrowheads="1"/>
          </p:cNvSpPr>
          <p:nvPr/>
        </p:nvSpPr>
        <p:spPr bwMode="auto">
          <a:xfrm>
            <a:off x="5003800" y="2492375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仙</a:t>
            </a:r>
          </a:p>
        </p:txBody>
      </p:sp>
      <p:sp>
        <p:nvSpPr>
          <p:cNvPr id="193546" name="Text Box 10"/>
          <p:cNvSpPr txBox="1">
            <a:spLocks noChangeArrowheads="1"/>
          </p:cNvSpPr>
          <p:nvPr/>
        </p:nvSpPr>
        <p:spPr bwMode="auto">
          <a:xfrm>
            <a:off x="5003800" y="3573463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龙</a:t>
            </a:r>
          </a:p>
        </p:txBody>
      </p:sp>
      <p:sp>
        <p:nvSpPr>
          <p:cNvPr id="193547" name="Line 11"/>
          <p:cNvSpPr>
            <a:spLocks noChangeShapeType="1"/>
          </p:cNvSpPr>
          <p:nvPr/>
        </p:nvSpPr>
        <p:spPr bwMode="auto">
          <a:xfrm>
            <a:off x="5364163" y="314166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3548" name="Line 12"/>
          <p:cNvSpPr>
            <a:spLocks noChangeShapeType="1"/>
          </p:cNvSpPr>
          <p:nvPr/>
        </p:nvSpPr>
        <p:spPr bwMode="auto">
          <a:xfrm>
            <a:off x="5364163" y="4149725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3549" name="Text Box 13"/>
          <p:cNvSpPr txBox="1">
            <a:spLocks noChangeArrowheads="1"/>
          </p:cNvSpPr>
          <p:nvPr/>
        </p:nvSpPr>
        <p:spPr bwMode="auto">
          <a:xfrm>
            <a:off x="5003800" y="5013325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德</a:t>
            </a:r>
          </a:p>
        </p:txBody>
      </p:sp>
      <p:sp>
        <p:nvSpPr>
          <p:cNvPr id="193550" name="Text Box 14"/>
          <p:cNvSpPr txBox="1">
            <a:spLocks noChangeArrowheads="1"/>
          </p:cNvSpPr>
          <p:nvPr/>
        </p:nvSpPr>
        <p:spPr bwMode="auto">
          <a:xfrm>
            <a:off x="6877050" y="2492375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名</a:t>
            </a:r>
          </a:p>
        </p:txBody>
      </p:sp>
      <p:sp>
        <p:nvSpPr>
          <p:cNvPr id="193551" name="Text Box 15"/>
          <p:cNvSpPr txBox="1">
            <a:spLocks noChangeArrowheads="1"/>
          </p:cNvSpPr>
          <p:nvPr/>
        </p:nvSpPr>
        <p:spPr bwMode="auto">
          <a:xfrm>
            <a:off x="6948488" y="36449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灵</a:t>
            </a:r>
          </a:p>
        </p:txBody>
      </p:sp>
      <p:sp>
        <p:nvSpPr>
          <p:cNvPr id="193552" name="Text Box 16"/>
          <p:cNvSpPr txBox="1">
            <a:spLocks noChangeArrowheads="1"/>
          </p:cNvSpPr>
          <p:nvPr/>
        </p:nvSpPr>
        <p:spPr bwMode="auto">
          <a:xfrm>
            <a:off x="6877050" y="5013325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馨</a:t>
            </a:r>
          </a:p>
        </p:txBody>
      </p:sp>
      <p:sp>
        <p:nvSpPr>
          <p:cNvPr id="193553" name="Line 17"/>
          <p:cNvSpPr>
            <a:spLocks noChangeShapeType="1"/>
          </p:cNvSpPr>
          <p:nvPr/>
        </p:nvSpPr>
        <p:spPr bwMode="auto">
          <a:xfrm>
            <a:off x="7235825" y="32131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3554" name="Line 18"/>
          <p:cNvSpPr>
            <a:spLocks noChangeShapeType="1"/>
          </p:cNvSpPr>
          <p:nvPr/>
        </p:nvSpPr>
        <p:spPr bwMode="auto">
          <a:xfrm>
            <a:off x="7235825" y="4221163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3555" name="Text Box 19"/>
          <p:cNvSpPr txBox="1">
            <a:spLocks noChangeArrowheads="1"/>
          </p:cNvSpPr>
          <p:nvPr/>
        </p:nvSpPr>
        <p:spPr bwMode="auto">
          <a:xfrm>
            <a:off x="3059113" y="2565400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不在高，有</a:t>
            </a:r>
          </a:p>
        </p:txBody>
      </p:sp>
      <p:sp>
        <p:nvSpPr>
          <p:cNvPr id="193556" name="Text Box 20"/>
          <p:cNvSpPr txBox="1">
            <a:spLocks noChangeArrowheads="1"/>
          </p:cNvSpPr>
          <p:nvPr/>
        </p:nvSpPr>
        <p:spPr bwMode="auto">
          <a:xfrm>
            <a:off x="6300788" y="25654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则</a:t>
            </a:r>
          </a:p>
        </p:txBody>
      </p:sp>
      <p:sp>
        <p:nvSpPr>
          <p:cNvPr id="193557" name="Text Box 21"/>
          <p:cNvSpPr txBox="1">
            <a:spLocks noChangeArrowheads="1"/>
          </p:cNvSpPr>
          <p:nvPr/>
        </p:nvSpPr>
        <p:spPr bwMode="auto">
          <a:xfrm>
            <a:off x="3059113" y="3644900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不在深，有</a:t>
            </a:r>
          </a:p>
        </p:txBody>
      </p:sp>
      <p:sp>
        <p:nvSpPr>
          <p:cNvPr id="193558" name="Text Box 22"/>
          <p:cNvSpPr txBox="1">
            <a:spLocks noChangeArrowheads="1"/>
          </p:cNvSpPr>
          <p:nvPr/>
        </p:nvSpPr>
        <p:spPr bwMode="auto">
          <a:xfrm>
            <a:off x="6300788" y="3716338"/>
            <a:ext cx="838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autoUpdateAnimBg="0"/>
      <p:bldP spid="193540" grpId="0" autoUpdateAnimBg="0"/>
      <p:bldP spid="193541" grpId="0" autoUpdateAnimBg="0"/>
      <p:bldP spid="193542" grpId="0" animBg="1"/>
      <p:bldP spid="193543" grpId="0" animBg="1"/>
      <p:bldP spid="193544" grpId="0" autoUpdateAnimBg="0"/>
      <p:bldP spid="193545" grpId="0" autoUpdateAnimBg="0"/>
      <p:bldP spid="193546" grpId="0" autoUpdateAnimBg="0"/>
      <p:bldP spid="193547" grpId="0" animBg="1"/>
      <p:bldP spid="193548" grpId="0" animBg="1"/>
      <p:bldP spid="193549" grpId="0" autoUpdateAnimBg="0"/>
      <p:bldP spid="193550" grpId="0" autoUpdateAnimBg="0"/>
      <p:bldP spid="193551" grpId="0" autoUpdateAnimBg="0"/>
      <p:bldP spid="193552" grpId="0" autoUpdateAnimBg="0"/>
      <p:bldP spid="193553" grpId="0" animBg="1"/>
      <p:bldP spid="1935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 descr="p_large_rr63_04a6000191a32d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611188" y="908050"/>
            <a:ext cx="8280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引申</a:t>
            </a:r>
            <a:r>
              <a:rPr kumimoji="1" lang="en-US" altLang="zh-CN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：既然</a:t>
            </a:r>
            <a:r>
              <a:rPr kumimoji="1" lang="zh-CN" altLang="en-US" sz="28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陋室不陋</a:t>
            </a:r>
            <a:r>
              <a:rPr kumimoji="1" lang="zh-CN" altLang="en-US" sz="28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，甚至应当称</a:t>
            </a:r>
            <a:r>
              <a:rPr kumimoji="1" lang="zh-CN" altLang="en-US" sz="28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雅室</a:t>
            </a:r>
            <a:r>
              <a:rPr kumimoji="1" lang="zh-CN" altLang="en-US" sz="28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28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，那请同学们从文中找出表现景色之雅、交往之雅、情趣之雅的句子。</a:t>
            </a:r>
          </a:p>
        </p:txBody>
      </p:sp>
      <p:sp>
        <p:nvSpPr>
          <p:cNvPr id="232454" name="Rectangle 6"/>
          <p:cNvSpPr>
            <a:spLocks noChangeArrowheads="1"/>
          </p:cNvSpPr>
          <p:nvPr/>
        </p:nvSpPr>
        <p:spPr bwMode="auto">
          <a:xfrm>
            <a:off x="1116013" y="2636838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ea typeface="楷体_GB2312" pitchFamily="49" charset="-122"/>
              </a:rPr>
              <a:t>景色之雅：</a:t>
            </a:r>
          </a:p>
        </p:txBody>
      </p:sp>
      <p:sp>
        <p:nvSpPr>
          <p:cNvPr id="232455" name="Rectangle 7"/>
          <p:cNvSpPr>
            <a:spLocks noChangeArrowheads="1"/>
          </p:cNvSpPr>
          <p:nvPr/>
        </p:nvSpPr>
        <p:spPr bwMode="auto">
          <a:xfrm>
            <a:off x="1116013" y="3573463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ea typeface="楷体_GB2312" pitchFamily="49" charset="-122"/>
              </a:rPr>
              <a:t>交往之雅：</a:t>
            </a:r>
          </a:p>
        </p:txBody>
      </p:sp>
      <p:sp>
        <p:nvSpPr>
          <p:cNvPr id="232456" name="Rectangle 8"/>
          <p:cNvSpPr>
            <a:spLocks noChangeArrowheads="1"/>
          </p:cNvSpPr>
          <p:nvPr/>
        </p:nvSpPr>
        <p:spPr bwMode="auto">
          <a:xfrm>
            <a:off x="1143000" y="43434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ea typeface="楷体_GB2312" pitchFamily="49" charset="-122"/>
              </a:rPr>
              <a:t>情趣之雅：</a:t>
            </a:r>
          </a:p>
        </p:txBody>
      </p:sp>
      <p:sp>
        <p:nvSpPr>
          <p:cNvPr id="232457" name="Rectangle 9"/>
          <p:cNvSpPr>
            <a:spLocks noChangeArrowheads="1"/>
          </p:cNvSpPr>
          <p:nvPr/>
        </p:nvSpPr>
        <p:spPr bwMode="auto">
          <a:xfrm>
            <a:off x="2987675" y="2565400"/>
            <a:ext cx="447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苔痕上阶绿，草色入帘青。</a:t>
            </a:r>
          </a:p>
        </p:txBody>
      </p:sp>
      <p:sp>
        <p:nvSpPr>
          <p:cNvPr id="232458" name="Rectangle 10"/>
          <p:cNvSpPr>
            <a:spLocks noChangeArrowheads="1"/>
          </p:cNvSpPr>
          <p:nvPr/>
        </p:nvSpPr>
        <p:spPr bwMode="auto">
          <a:xfrm>
            <a:off x="2987675" y="3500438"/>
            <a:ext cx="4368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谈笑有鸿儒，往来无白丁</a:t>
            </a:r>
            <a:r>
              <a:rPr lang="zh-CN" altLang="en-US" sz="2000" b="1">
                <a:ea typeface="楷体_GB2312" pitchFamily="49" charset="-122"/>
              </a:rPr>
              <a:t>。</a:t>
            </a:r>
          </a:p>
        </p:txBody>
      </p:sp>
      <p:sp>
        <p:nvSpPr>
          <p:cNvPr id="232459" name="Rectangle 11"/>
          <p:cNvSpPr>
            <a:spLocks noChangeArrowheads="1"/>
          </p:cNvSpPr>
          <p:nvPr/>
        </p:nvSpPr>
        <p:spPr bwMode="auto">
          <a:xfrm>
            <a:off x="2987675" y="4365625"/>
            <a:ext cx="47847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可以调素琴，阅金经。无丝竹之乱耳，无案牍之劳形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24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4" grpId="0"/>
      <p:bldP spid="232455" grpId="0"/>
      <p:bldP spid="232456" grpId="0"/>
      <p:bldP spid="232457" grpId="0"/>
      <p:bldP spid="232458" grpId="0"/>
      <p:bldP spid="2324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5" name="Picture 5" descr="p_large_QC0K_765d00063c7f2d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22" name="WordArt 2"/>
          <p:cNvSpPr>
            <a:spLocks noChangeArrowheads="1" noChangeShapeType="1" noTextEdit="1"/>
          </p:cNvSpPr>
          <p:nvPr/>
        </p:nvSpPr>
        <p:spPr bwMode="auto">
          <a:xfrm>
            <a:off x="533400" y="381000"/>
            <a:ext cx="15240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  <a:ea typeface="华文行楷"/>
              </a:rPr>
              <a:t>赏析</a:t>
            </a:r>
          </a:p>
        </p:txBody>
      </p:sp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827088" y="1700213"/>
            <a:ext cx="764698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赏析“苔痕上阶绿，草色入帘青”一句，指出该句是怎样应了作者的心意的？好在哪里？</a:t>
            </a:r>
          </a:p>
        </p:txBody>
      </p:sp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827088" y="3357563"/>
            <a:ext cx="77200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该句用了对偶的修辞手法，并且一个“上”字和“入”字让正个景色呈现出动态美，达到了化静为动的效果，充分表现出作者不以陋室为陋、安贫乐道的高尚志趣。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09" name="Picture 13" descr="p_large_rr63_04a6000191a32d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8907" name="Rectangle 11"/>
          <p:cNvSpPr>
            <a:spLocks noChangeArrowheads="1"/>
          </p:cNvSpPr>
          <p:nvPr/>
        </p:nvSpPr>
        <p:spPr bwMode="auto">
          <a:xfrm>
            <a:off x="611188" y="1268413"/>
            <a:ext cx="7924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写</a:t>
            </a:r>
            <a:r>
              <a:rPr kumimoji="1" lang="zh-CN" altLang="en-US" sz="32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32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南阳诸葛庐，西蜀子云亭</a:t>
            </a:r>
            <a:r>
              <a:rPr kumimoji="1" lang="zh-CN" altLang="en-US" sz="32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32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有何作用？</a:t>
            </a:r>
          </a:p>
        </p:txBody>
      </p:sp>
      <p:sp>
        <p:nvSpPr>
          <p:cNvPr id="208908" name="Rectangle 12"/>
          <p:cNvSpPr>
            <a:spLocks noChangeArrowheads="1"/>
          </p:cNvSpPr>
          <p:nvPr/>
        </p:nvSpPr>
        <p:spPr bwMode="auto">
          <a:xfrm>
            <a:off x="755650" y="2205038"/>
            <a:ext cx="7921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>
                <a:ea typeface="楷体_GB2312" pitchFamily="49" charset="-122"/>
              </a:rPr>
              <a:t>以古人自比，衬托出“陋室不陋”，自己德行高洁。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89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图片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700" y="609600"/>
            <a:ext cx="8102600" cy="5662613"/>
          </a:xfrm>
          <a:prstGeom prst="rect">
            <a:avLst/>
          </a:prstGeom>
          <a:noFill/>
        </p:spPr>
      </p:pic>
      <p:sp>
        <p:nvSpPr>
          <p:cNvPr id="197635" name="WordArt 3"/>
          <p:cNvSpPr>
            <a:spLocks noChangeArrowheads="1" noChangeShapeType="1" noTextEdit="1"/>
          </p:cNvSpPr>
          <p:nvPr/>
        </p:nvSpPr>
        <p:spPr bwMode="auto">
          <a:xfrm>
            <a:off x="539750" y="765175"/>
            <a:ext cx="4267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宋体"/>
                <a:ea typeface="宋体"/>
              </a:rPr>
              <a:t>修复后的安徽和州刘禹锡故居</a:t>
            </a:r>
          </a:p>
        </p:txBody>
      </p:sp>
      <p:sp>
        <p:nvSpPr>
          <p:cNvPr id="197636" name="WordArt 4"/>
          <p:cNvSpPr>
            <a:spLocks noChangeArrowheads="1" noChangeShapeType="1" noTextEdit="1"/>
          </p:cNvSpPr>
          <p:nvPr/>
        </p:nvSpPr>
        <p:spPr bwMode="auto">
          <a:xfrm rot="5400000">
            <a:off x="-678656" y="3498056"/>
            <a:ext cx="4191000" cy="5476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方正硬笔行书简体"/>
              </a:rPr>
              <a:t>花香不在多</a:t>
            </a:r>
          </a:p>
        </p:txBody>
      </p:sp>
      <p:sp>
        <p:nvSpPr>
          <p:cNvPr id="197637" name="WordArt 5"/>
          <p:cNvSpPr>
            <a:spLocks noChangeArrowheads="1" noChangeShapeType="1" noTextEdit="1"/>
          </p:cNvSpPr>
          <p:nvPr/>
        </p:nvSpPr>
        <p:spPr bwMode="auto">
          <a:xfrm rot="5400000">
            <a:off x="5150644" y="3459956"/>
            <a:ext cx="4114800" cy="5476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方正硬笔行书简体"/>
              </a:rPr>
              <a:t>室雅何须大</a:t>
            </a:r>
          </a:p>
        </p:txBody>
      </p:sp>
      <p:pic>
        <p:nvPicPr>
          <p:cNvPr id="197638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古筝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76800" y="609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76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7638"/>
                </p:tgtEl>
              </p:cMediaNode>
            </p:audio>
          </p:childTnLst>
        </p:cTn>
      </p:par>
    </p:tnLst>
    <p:bldLst>
      <p:bldP spid="197635" grpId="0" animBg="1"/>
      <p:bldP spid="197636" grpId="0" animBg="1"/>
      <p:bldP spid="1976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9" name="Picture 7" descr="p_large_hvDU_22db000014c92d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533400" y="533400"/>
            <a:ext cx="8077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6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文章题目为</a:t>
            </a:r>
            <a:r>
              <a:rPr kumimoji="1" lang="zh-CN" altLang="en-US" sz="36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36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陋室铭</a:t>
            </a:r>
            <a:r>
              <a:rPr kumimoji="1" lang="zh-CN" altLang="en-US" sz="36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36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，文中又说</a:t>
            </a:r>
            <a:r>
              <a:rPr kumimoji="1" lang="zh-CN" altLang="en-US" sz="36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36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何陋之有</a:t>
            </a:r>
            <a:r>
              <a:rPr kumimoji="1" lang="zh-CN" altLang="en-US" sz="3600" b="1">
                <a:solidFill>
                  <a:srgbClr val="CC0066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3600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，这些矛盾吗？</a:t>
            </a:r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468313" y="2060575"/>
            <a:ext cx="80645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/>
              <a:t>         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不矛盾。题中之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“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陋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”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为房屋的形陋，尾句的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“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陋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”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“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鄙俗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”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之义，指屋中主人的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“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德馨</a:t>
            </a:r>
            <a:r>
              <a:rPr lang="zh-CN" altLang="en-US" sz="4000" b="1">
                <a:latin typeface="Arial"/>
                <a:ea typeface="楷体_GB2312" pitchFamily="49" charset="-122"/>
              </a:rPr>
              <a:t>”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不鄙俗。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5" name="Picture 5" descr="large_MBno_41875g2060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62" name="WordArt 2"/>
          <p:cNvSpPr>
            <a:spLocks noChangeArrowheads="1" noChangeShapeType="1" noTextEdit="1"/>
          </p:cNvSpPr>
          <p:nvPr/>
        </p:nvSpPr>
        <p:spPr bwMode="auto">
          <a:xfrm>
            <a:off x="2700338" y="549275"/>
            <a:ext cx="32004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合作探究</a:t>
            </a:r>
          </a:p>
        </p:txBody>
      </p:sp>
      <p:sp>
        <p:nvSpPr>
          <p:cNvPr id="194563" name="Text Box 3"/>
          <p:cNvSpPr txBox="1">
            <a:spLocks noChangeArrowheads="1"/>
          </p:cNvSpPr>
          <p:nvPr/>
        </p:nvSpPr>
        <p:spPr bwMode="auto">
          <a:xfrm>
            <a:off x="1835150" y="1916113"/>
            <a:ext cx="5688013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30000"/>
              </a:spcBef>
            </a:pPr>
            <a:r>
              <a:rPr kumimoji="1" lang="zh-CN" altLang="en-US" sz="3600" b="1">
                <a:latin typeface="方正大标宋简体" pitchFamily="2" charset="-122"/>
                <a:ea typeface="方正大标宋简体" pitchFamily="2" charset="-122"/>
              </a:rPr>
              <a:t>结尾为何又引用孔子的话？</a:t>
            </a: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1763713" y="2852738"/>
            <a:ext cx="6153150" cy="2289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ea typeface="华文隶书" pitchFamily="2" charset="-122"/>
              </a:rPr>
              <a:t>      </a:t>
            </a:r>
            <a:r>
              <a:rPr lang="zh-CN" altLang="en-US" sz="3600" b="1">
                <a:solidFill>
                  <a:srgbClr val="0033CC"/>
                </a:solidFill>
                <a:ea typeface="楷体_GB2312" pitchFamily="49" charset="-122"/>
              </a:rPr>
              <a:t>画龙点睛，总结全文，与篇首的“惟吾德馨”遥相呼应，有力地表现了作者甘居陋室，不以为陋的高尚情操。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91" name="Picture 7" descr="d7de8dfcda14dc61d6887d2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5586" name="WordArt 2"/>
          <p:cNvSpPr>
            <a:spLocks noChangeArrowheads="1" noChangeShapeType="1" noTextEdit="1"/>
          </p:cNvSpPr>
          <p:nvPr/>
        </p:nvSpPr>
        <p:spPr bwMode="auto">
          <a:xfrm>
            <a:off x="2987675" y="836613"/>
            <a:ext cx="28956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  <a:ea typeface="华文行楷"/>
              </a:rPr>
              <a:t>总结反思</a:t>
            </a:r>
          </a:p>
        </p:txBody>
      </p:sp>
      <p:sp>
        <p:nvSpPr>
          <p:cNvPr id="195587" name="Text Box 3"/>
          <p:cNvSpPr txBox="1">
            <a:spLocks noChangeArrowheads="1"/>
          </p:cNvSpPr>
          <p:nvPr/>
        </p:nvSpPr>
        <p:spPr bwMode="auto">
          <a:xfrm>
            <a:off x="684213" y="1916113"/>
            <a:ext cx="876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作者写陋室不陋，抒发了怎样的情怀？</a:t>
            </a: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1331913" y="2852738"/>
            <a:ext cx="5867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</a:rPr>
              <a:t>表达了作者不慕荣利、保持高尚节操的愿望和不求闻达、安贫乐道的生活情趣。</a:t>
            </a:r>
          </a:p>
        </p:txBody>
      </p: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1619250" y="4868863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托物言志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 autoUpdateAnimBg="0"/>
      <p:bldP spid="19558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91" name="Picture 7" descr="p_large_bkSZ_780f00002b7c2d0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84763"/>
          </a:xfrm>
          <a:prstGeom prst="rect">
            <a:avLst/>
          </a:prstGeom>
          <a:noFill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331913" y="3860800"/>
            <a:ext cx="6640512" cy="2238375"/>
            <a:chOff x="720" y="960"/>
            <a:chExt cx="4182" cy="1410"/>
          </a:xfrm>
        </p:grpSpPr>
        <p:pic>
          <p:nvPicPr>
            <p:cNvPr id="169987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8" y="1008"/>
              <a:ext cx="1014" cy="132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169988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8" y="960"/>
              <a:ext cx="1044" cy="141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169989" name="Picture 5" descr="未定标题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0" y="1056"/>
              <a:ext cx="1113" cy="129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6" name="Picture 6" descr="p_large_eKGj_3ef80000a3cd2d0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9682" name="WordArt 2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华文新魏"/>
                <a:ea typeface="华文新魏"/>
              </a:rPr>
              <a:t>文学常识</a:t>
            </a:r>
          </a:p>
        </p:txBody>
      </p:sp>
      <p:sp>
        <p:nvSpPr>
          <p:cNvPr id="199683" name="Text Box 3"/>
          <p:cNvSpPr txBox="1">
            <a:spLocks noChangeArrowheads="1"/>
          </p:cNvSpPr>
          <p:nvPr/>
        </p:nvSpPr>
        <p:spPr bwMode="auto">
          <a:xfrm>
            <a:off x="838200" y="1295400"/>
            <a:ext cx="7696200" cy="1563688"/>
          </a:xfrm>
          <a:prstGeom prst="rect">
            <a:avLst/>
          </a:prstGeom>
          <a:solidFill>
            <a:schemeClr val="bg1">
              <a:alpha val="67999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铭：</a:t>
            </a: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是古代刻在器物上用来警戒自己或者称述功德的文字，后来成为一种文体。这种文体一般都是用韵的。</a:t>
            </a:r>
          </a:p>
        </p:txBody>
      </p:sp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827088" y="3141663"/>
            <a:ext cx="7696200" cy="1196975"/>
          </a:xfrm>
          <a:prstGeom prst="rect">
            <a:avLst/>
          </a:prstGeom>
          <a:solidFill>
            <a:schemeClr val="bg1">
              <a:alpha val="67999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座右铭：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座右铭的铭文比其他铭文更为简短，有的只是一两句话或格言，置于座位的旁边，用以自警。座右铭的内容是勉励自己，鞭策自己，或约束自己行为的准则。 </a:t>
            </a:r>
          </a:p>
        </p:txBody>
      </p:sp>
      <p:sp>
        <p:nvSpPr>
          <p:cNvPr id="199685" name="Text Box 5"/>
          <p:cNvSpPr txBox="1">
            <a:spLocks noChangeArrowheads="1"/>
          </p:cNvSpPr>
          <p:nvPr/>
        </p:nvSpPr>
        <p:spPr bwMode="auto">
          <a:xfrm>
            <a:off x="827088" y="4652963"/>
            <a:ext cx="7696200" cy="1562100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墓志铭：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是中国古代一种悼念性的文体。一般由志和铭两部分组成。志多用散文撰写，叙述死者的姓名、籍贯、生平事略；铭则用韵文概括全篇，赞扬死者的功业成就。可以是自己生前写的，也可以是别人写的。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199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199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199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200"/>
                                        <p:tgtEl>
                                          <p:spTgt spid="1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200"/>
                                        <p:tgtEl>
                                          <p:spTgt spid="1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200"/>
                                        <p:tgtEl>
                                          <p:spTgt spid="1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300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300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300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5" name="Picture 3" descr="p_large_L0KJ_191e00066beb2d0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7154" name="Text Box 2"/>
          <p:cNvSpPr txBox="1">
            <a:spLocks noChangeArrowheads="1"/>
          </p:cNvSpPr>
          <p:nvPr/>
        </p:nvSpPr>
        <p:spPr bwMode="auto">
          <a:xfrm>
            <a:off x="2484438" y="3744913"/>
            <a:ext cx="853281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本节课学习目标</a:t>
            </a:r>
            <a:r>
              <a:rPr lang="en-US" altLang="zh-CN" sz="3600" b="1"/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了解文学常识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朗读课文</a:t>
            </a:r>
            <a:r>
              <a:rPr lang="en-US" altLang="zh-CN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,</a:t>
            </a:r>
            <a:r>
              <a:rPr lang="zh-CN" altLang="en-US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体会节律美和音韵美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3600" b="1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疏通文意 背诵课文</a:t>
            </a:r>
          </a:p>
        </p:txBody>
      </p:sp>
    </p:spTree>
  </p:cSld>
  <p:clrMapOvr>
    <a:masterClrMapping/>
  </p:clrMapOvr>
  <p:transition spd="slow">
    <p:cover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1" name="Picture 3" descr="p_large_Lkwy_51c3000557d52d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2210" name="Text Box 2"/>
          <p:cNvSpPr txBox="1">
            <a:spLocks noChangeArrowheads="1"/>
          </p:cNvSpPr>
          <p:nvPr/>
        </p:nvSpPr>
        <p:spPr bwMode="auto">
          <a:xfrm>
            <a:off x="323850" y="0"/>
            <a:ext cx="8515350" cy="6643688"/>
          </a:xfrm>
          <a:prstGeom prst="rect">
            <a:avLst/>
          </a:prstGeom>
          <a:solidFill>
            <a:schemeClr val="bg1">
              <a:alpha val="84000"/>
            </a:schemeClr>
          </a:solidFill>
          <a:ln w="22225">
            <a:solidFill>
              <a:srgbClr val="80008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刘禹锡与 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</a:rPr>
              <a:t>陋室铭</a:t>
            </a:r>
            <a:r>
              <a:rPr kumimoji="1" lang="en-US" altLang="zh-CN" sz="3600" b="1">
                <a:solidFill>
                  <a:srgbClr val="FF0000"/>
                </a:solidFill>
                <a:latin typeface="宋体" pitchFamily="2" charset="-122"/>
              </a:rPr>
              <a:t>》 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刘禹锡因得罪了当朝权贵，被贬至安徽和州县。按规定，他应在县衙里住三间三厢的房子。可地方官故意刁难。先安排他在城南面江而居，刘禹锡不但无怨言，反而很高兴，还随意写下两句话，贴在门上：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/>
                <a:ea typeface="仿宋_GB2312" pitchFamily="49" charset="-122"/>
              </a:rPr>
              <a:t>“</a:t>
            </a: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面对大江观白帆，身在和州思争辩。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/>
                <a:ea typeface="仿宋_GB2312" pitchFamily="49" charset="-122"/>
              </a:rPr>
              <a:t>”</a:t>
            </a: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地方官很生气，吩咐差役把刘禹锡的住处迁到县城北门，由三间减少到一间半。新居附近垂柳依依，刘禹锡见景生情，在门上写了两句话：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/>
                <a:ea typeface="仿宋_GB2312" pitchFamily="49" charset="-122"/>
              </a:rPr>
              <a:t>“</a:t>
            </a: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垂柳青青江水边，人在历阳心在京。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/>
                <a:ea typeface="仿宋_GB2312" pitchFamily="49" charset="-122"/>
              </a:rPr>
              <a:t>”</a:t>
            </a: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　  地方官见其仍然悠闲自乐，又派人把他调到县城中部，而且只给一间只能容下一床、一桌、一椅的小屋。刘禹锡身居斗室，提笔写下了这篇超凡脱俗、情趣高雅的</a:t>
            </a:r>
            <a:r>
              <a:rPr kumimoji="1" lang="en-US" altLang="zh-CN" sz="28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《</a:t>
            </a:r>
            <a:r>
              <a:rPr kumimoji="1" lang="zh-CN" altLang="en-US" sz="28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陋室铭</a:t>
            </a:r>
            <a:r>
              <a:rPr kumimoji="1" lang="en-US" altLang="zh-CN" sz="28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》</a:t>
            </a:r>
            <a:r>
              <a:rPr kumimoji="1" lang="zh-CN" altLang="en-US" sz="28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，并请人刻上石碑，立在门前。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36548" name="Picture 4" descr="0084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36549" name="《陋室铭》课文朗读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86775" y="6200775"/>
            <a:ext cx="657225" cy="65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813" fill="hold"/>
                                        <p:tgtEl>
                                          <p:spTgt spid="2365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654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5" name="Picture 5" descr="p_large_AkJG_4b710001ef5c2d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9442" name="Text Box 2"/>
          <p:cNvSpPr txBox="1">
            <a:spLocks noChangeArrowheads="1"/>
          </p:cNvSpPr>
          <p:nvPr/>
        </p:nvSpPr>
        <p:spPr bwMode="auto">
          <a:xfrm>
            <a:off x="304800" y="1828800"/>
            <a:ext cx="86106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        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山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不在高，有仙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则名。水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不在深，有龙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则灵。斯是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陋室，惟吾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德馨。苔痕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上阶</a:t>
            </a:r>
            <a:r>
              <a:rPr kumimoji="1" lang="en-US" altLang="zh-CN" sz="4000" b="1"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绿，草色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入帘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青。谈笑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有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鸿儒，往来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无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白丁。可以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调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素琴，阅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金经。无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丝竹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之乱耳，无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案牍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之劳形。南阳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诸葛庐，西蜀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子云亭。孔子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云：何陋</a:t>
            </a:r>
            <a:r>
              <a:rPr kumimoji="1" lang="en-US" altLang="zh-CN" sz="4000" b="1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|</a:t>
            </a:r>
            <a:r>
              <a:rPr kumimoji="1" lang="zh-CN" altLang="en-US" sz="4000" b="1">
                <a:latin typeface="仿宋_GB2312" pitchFamily="49" charset="-122"/>
                <a:ea typeface="仿宋_GB2312" pitchFamily="49" charset="-122"/>
              </a:rPr>
              <a:t>之有？</a:t>
            </a:r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1908175" y="620713"/>
            <a:ext cx="5257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000" b="1">
                <a:latin typeface="Times New Roman" pitchFamily="18" charset="0"/>
                <a:ea typeface="隶书" pitchFamily="49" charset="-122"/>
              </a:rPr>
              <a:t>陋室铭  </a:t>
            </a:r>
            <a:r>
              <a:rPr kumimoji="1" lang="zh-CN" altLang="en-US" sz="2800" b="1">
                <a:solidFill>
                  <a:srgbClr val="FF0000"/>
                </a:solidFill>
              </a:rPr>
              <a:t>刘禹锡</a:t>
            </a:r>
          </a:p>
          <a:p>
            <a:pPr algn="ctr">
              <a:spcBef>
                <a:spcPct val="50000"/>
              </a:spcBef>
            </a:pPr>
            <a:endParaRPr kumimoji="1" lang="en-US" altLang="zh-CN" sz="2800" b="1"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古筝曲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38175"/>
            <a:ext cx="8077200" cy="5638800"/>
          </a:xfrm>
          <a:prstGeom prst="rect">
            <a:avLst/>
          </a:prstGeom>
          <a:noFill/>
        </p:spPr>
      </p:pic>
      <p:sp>
        <p:nvSpPr>
          <p:cNvPr id="201731" name="WordArt 3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466725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山不在高，有仙则名。</a:t>
            </a:r>
          </a:p>
        </p:txBody>
      </p:sp>
      <p:sp>
        <p:nvSpPr>
          <p:cNvPr id="201733" name="Text Box 5"/>
          <p:cNvSpPr txBox="1">
            <a:spLocks noChangeArrowheads="1"/>
          </p:cNvSpPr>
          <p:nvPr/>
        </p:nvSpPr>
        <p:spPr bwMode="auto">
          <a:xfrm>
            <a:off x="4284663" y="1412875"/>
            <a:ext cx="16002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（出名）</a:t>
            </a:r>
          </a:p>
        </p:txBody>
      </p:sp>
    </p:spTree>
    <p:custDataLst>
      <p:tags r:id="rId1"/>
    </p:custDataLst>
  </p:cSld>
  <p:clrMapOvr>
    <a:masterClrMapping/>
  </p:clrMapOvr>
  <p:transition advTm="9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3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1049</Words>
  <PresentationFormat>全屏显示(4:3)</PresentationFormat>
  <Paragraphs>77</Paragraphs>
  <Slides>22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</cp:lastModifiedBy>
  <cp:revision>1</cp:revision>
  <dcterms:created xsi:type="dcterms:W3CDTF">2017-03-01T03:12:09Z</dcterms:created>
  <dcterms:modified xsi:type="dcterms:W3CDTF">2017-03-01T03:12:41Z</dcterms:modified>
</cp:coreProperties>
</file>