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2"/>
  </p:notesMasterIdLst>
  <p:sldIdLst>
    <p:sldId id="268" r:id="rId2"/>
    <p:sldId id="257" r:id="rId3"/>
    <p:sldId id="258" r:id="rId4"/>
    <p:sldId id="260" r:id="rId5"/>
    <p:sldId id="259" r:id="rId6"/>
    <p:sldId id="271" r:id="rId7"/>
    <p:sldId id="270" r:id="rId8"/>
    <p:sldId id="264" r:id="rId9"/>
    <p:sldId id="265" r:id="rId10"/>
    <p:sldId id="263" r:id="rId11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FF"/>
    <a:srgbClr val="FF999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2" d="100"/>
          <a:sy n="82" d="100"/>
        </p:scale>
        <p:origin x="-917" y="-91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C5972B0-027B-4922-8C4D-91A55B4A9675}" type="datetimeFigureOut">
              <a:rPr lang="zh-CN" altLang="en-US" smtClean="0"/>
              <a:pPr/>
              <a:t>2016/5/16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438BD9B-0644-4638-8C2C-F5D525A0395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38BD9B-0644-4638-8C2C-F5D525A03957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jpeg"/><Relationship Id="rId4" Type="http://schemas.openxmlformats.org/officeDocument/2006/relationships/image" Target="../media/image4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itle" preserve="1">
  <p:cSld name="标题幻灯片">
    <p:bg bwMode="gray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5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221038" y="1285875"/>
            <a:ext cx="1220788" cy="500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4" descr="5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1928813" y="1500188"/>
            <a:ext cx="1714500" cy="81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5" descr="5.pn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-2000250" y="857250"/>
            <a:ext cx="720725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183" descr="图片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-304800" y="-228600"/>
            <a:ext cx="9753600" cy="731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09600" y="3429000"/>
            <a:ext cx="7010400" cy="381000"/>
          </a:xfrm>
        </p:spPr>
        <p:txBody>
          <a:bodyPr/>
          <a:lstStyle>
            <a:lvl1pPr marL="0" indent="0">
              <a:buFont typeface="Wingdings" pitchFamily="2" charset="2"/>
              <a:buNone/>
              <a:defRPr sz="2000" b="0">
                <a:solidFill>
                  <a:srgbClr val="000000"/>
                </a:solidFill>
              </a:defRPr>
            </a:lvl1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09600" y="2667000"/>
            <a:ext cx="7010400" cy="685800"/>
          </a:xfrm>
          <a:effectLst/>
        </p:spPr>
        <p:txBody>
          <a:bodyPr/>
          <a:lstStyle>
            <a:lvl1pPr>
              <a:defRPr sz="4800">
                <a:latin typeface="Arial" charset="0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0"/>
          </p:nvPr>
        </p:nvSpPr>
        <p:spPr bwMode="gray">
          <a:xfrm>
            <a:off x="76200" y="6553200"/>
            <a:ext cx="2895600" cy="304800"/>
          </a:xfrm>
        </p:spPr>
        <p:txBody>
          <a:bodyPr/>
          <a:lstStyle>
            <a:lvl1pPr algn="l">
              <a:defRPr sz="1700">
                <a:solidFill>
                  <a:srgbClr val="000000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9" name="Rectangle 154"/>
          <p:cNvSpPr>
            <a:spLocks noGrp="1" noChangeArrowheads="1"/>
          </p:cNvSpPr>
          <p:nvPr>
            <p:ph type="dt" sz="quarter" idx="11"/>
          </p:nvPr>
        </p:nvSpPr>
        <p:spPr bwMode="auto">
          <a:xfrm>
            <a:off x="4876800" y="6613525"/>
            <a:ext cx="2133600" cy="244475"/>
          </a:xfrm>
        </p:spPr>
        <p:txBody>
          <a:bodyPr/>
          <a:lstStyle>
            <a:lvl1pPr algn="ctr">
              <a:defRPr sz="1400" b="0">
                <a:latin typeface="Arial" charset="0"/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2016/5/16</a:t>
            </a:fld>
            <a:endParaRPr lang="zh-CN" altLang="en-US"/>
          </a:p>
        </p:txBody>
      </p:sp>
      <p:sp>
        <p:nvSpPr>
          <p:cNvPr id="10" name="Rectangle 155"/>
          <p:cNvSpPr>
            <a:spLocks noGrp="1" noChangeArrowheads="1"/>
          </p:cNvSpPr>
          <p:nvPr>
            <p:ph type="sldNum" sz="quarter" idx="12"/>
          </p:nvPr>
        </p:nvSpPr>
        <p:spPr bwMode="auto">
          <a:xfrm>
            <a:off x="8534400" y="6553200"/>
            <a:ext cx="457200" cy="244475"/>
          </a:xfrm>
        </p:spPr>
        <p:txBody>
          <a:bodyPr/>
          <a:lstStyle>
            <a:lvl1pPr algn="ctr">
              <a:defRPr sz="1400">
                <a:latin typeface="Arial" charset="0"/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2.5E-6 2.13873E-6 C 0.09028 -0.04994 0.17136 -0.08324 0.29948 -0.03052 C 0.29948 -0.03029 0.38056 0.03329 0.51111 0.03884 C 0.62847 0.03607 0.74167 -0.03075 0.74167 -0.03052 C 0.79688 -0.0474 0.81858 -0.03607 0.84532 -0.00532 " pathEditMode="relative" rAng="0" ptsTypes="fffff">
                                      <p:cBhvr>
                                        <p:cTn id="6" dur="18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23" y="-2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3.81503E-6 C 0.09375 -0.04994 0.179 -0.08323 0.31216 -0.03052 C 0.31216 -0.03029 0.39636 0.0333 0.5323 0.03885 C 0.65452 0.03607 0.77223 -0.03075 0.77223 -0.03052 C 0.82986 -0.0474 0.85226 -0.03607 0.87986 -0.00531 " pathEditMode="relative" rAng="0" ptsTypes="fffff">
                                      <p:cBhvr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40" y="-22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0" presetClass="path" presetSubtype="0" accel="50000" decel="5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2.77778E-7 -3.98844E-6 C 0.09288 -0.04994 0.17674 -0.08323 0.30799 -0.03052 C 0.30799 -0.03029 0.39115 0.0333 0.52517 0.03885 C 0.64583 0.03607 0.76198 -0.03075 0.76198 -0.03052 C 0.81892 -0.04739 0.84097 -0.03607 0.8684 -0.00531 " pathEditMode="relative" rAng="0" ptsTypes="fffff">
                                      <p:cBhvr>
                                        <p:cTn id="11" dur="17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34" y="-2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30820CF-B880-4189-942D-D702A7CBA730}" type="datetimeFigureOut">
              <a:rPr lang="zh-CN" altLang="en-US" smtClean="0"/>
              <a:pPr/>
              <a:t>2016/5/16</a:t>
            </a:fld>
            <a:endParaRPr lang="zh-CN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6" name="Rectangle 159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91300" y="350838"/>
            <a:ext cx="2095500" cy="5973762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04800" y="350838"/>
            <a:ext cx="6134100" cy="5973762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30820CF-B880-4189-942D-D702A7CBA730}" type="datetimeFigureOut">
              <a:rPr lang="zh-CN" altLang="en-US" smtClean="0"/>
              <a:pPr/>
              <a:t>2016/5/16</a:t>
            </a:fld>
            <a:endParaRPr lang="zh-CN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6" name="Rectangle 159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50838"/>
            <a:ext cx="7239000" cy="56356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304800" y="1219200"/>
            <a:ext cx="8382000" cy="5105400"/>
          </a:xfrm>
        </p:spPr>
        <p:txBody>
          <a:bodyPr/>
          <a:lstStyle/>
          <a:p>
            <a:pPr lvl="0"/>
            <a:r>
              <a:rPr lang="zh-CN" altLang="en-US" noProof="0" smtClean="0"/>
              <a:t>单击图标添加表格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30820CF-B880-4189-942D-D702A7CBA730}" type="datetimeFigureOut">
              <a:rPr lang="zh-CN" altLang="en-US" smtClean="0"/>
              <a:pPr/>
              <a:t>2016/5/16</a:t>
            </a:fld>
            <a:endParaRPr lang="zh-CN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6" name="Rectangle 159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标题和图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50838"/>
            <a:ext cx="7239000" cy="56356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表占位符 2"/>
          <p:cNvSpPr>
            <a:spLocks noGrp="1"/>
          </p:cNvSpPr>
          <p:nvPr>
            <p:ph type="chart" idx="1"/>
          </p:nvPr>
        </p:nvSpPr>
        <p:spPr>
          <a:xfrm>
            <a:off x="304800" y="1219200"/>
            <a:ext cx="8382000" cy="5105400"/>
          </a:xfrm>
        </p:spPr>
        <p:txBody>
          <a:bodyPr/>
          <a:lstStyle/>
          <a:p>
            <a:pPr lvl="0"/>
            <a:r>
              <a:rPr lang="zh-CN" altLang="en-US" noProof="0" smtClean="0"/>
              <a:t>单击图标添加图表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30820CF-B880-4189-942D-D702A7CBA730}" type="datetimeFigureOut">
              <a:rPr lang="zh-CN" altLang="en-US" smtClean="0"/>
              <a:pPr/>
              <a:t>2016/5/16</a:t>
            </a:fld>
            <a:endParaRPr lang="zh-CN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6" name="Rectangle 159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30820CF-B880-4189-942D-D702A7CBA730}" type="datetimeFigureOut">
              <a:rPr lang="zh-CN" altLang="en-US" smtClean="0"/>
              <a:pPr/>
              <a:t>2016/5/16</a:t>
            </a:fld>
            <a:endParaRPr lang="zh-CN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6" name="Rectangle 159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30820CF-B880-4189-942D-D702A7CBA730}" type="datetimeFigureOut">
              <a:rPr lang="zh-CN" altLang="en-US" smtClean="0"/>
              <a:pPr/>
              <a:t>2016/5/16</a:t>
            </a:fld>
            <a:endParaRPr lang="zh-CN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6" name="Rectangle 159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04800" y="1219200"/>
            <a:ext cx="4114800" cy="5105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0" y="1219200"/>
            <a:ext cx="4114800" cy="5105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30820CF-B880-4189-942D-D702A7CBA730}" type="datetimeFigureOut">
              <a:rPr lang="zh-CN" altLang="en-US" smtClean="0"/>
              <a:pPr/>
              <a:t>2016/5/16</a:t>
            </a:fld>
            <a:endParaRPr lang="zh-CN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Rectangle 159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30820CF-B880-4189-942D-D702A7CBA730}" type="datetimeFigureOut">
              <a:rPr lang="zh-CN" altLang="en-US" smtClean="0"/>
              <a:pPr/>
              <a:t>2016/5/16</a:t>
            </a:fld>
            <a:endParaRPr lang="zh-CN" altLang="en-US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9" name="Rectangle 159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30820CF-B880-4189-942D-D702A7CBA730}" type="datetimeFigureOut">
              <a:rPr lang="zh-CN" altLang="en-US" smtClean="0"/>
              <a:pPr/>
              <a:t>2016/5/16</a:t>
            </a:fld>
            <a:endParaRPr lang="zh-CN" alt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5" name="Rectangle 159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30820CF-B880-4189-942D-D702A7CBA730}" type="datetimeFigureOut">
              <a:rPr lang="zh-CN" altLang="en-US" smtClean="0"/>
              <a:pPr/>
              <a:t>2016/5/16</a:t>
            </a:fld>
            <a:endParaRPr lang="zh-CN" altLang="en-US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4" name="Rectangle 159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30820CF-B880-4189-942D-D702A7CBA730}" type="datetimeFigureOut">
              <a:rPr lang="zh-CN" altLang="en-US" smtClean="0"/>
              <a:pPr/>
              <a:t>2016/5/16</a:t>
            </a:fld>
            <a:endParaRPr lang="zh-CN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Rectangle 159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30820CF-B880-4189-942D-D702A7CBA730}" type="datetimeFigureOut">
              <a:rPr lang="zh-CN" altLang="en-US" smtClean="0"/>
              <a:pPr/>
              <a:t>2016/5/16</a:t>
            </a:fld>
            <a:endParaRPr lang="zh-CN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Rectangle 159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gray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gray">
          <a:xfrm>
            <a:off x="4114800" y="6448425"/>
            <a:ext cx="21336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000" b="1">
                <a:latin typeface="+mn-lt"/>
                <a:ea typeface="宋体" charset="-122"/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2016/5/16</a:t>
            </a:fld>
            <a:endParaRPr lang="zh-CN" altLang="en-US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gray">
          <a:xfrm>
            <a:off x="304800" y="1219200"/>
            <a:ext cx="8382000" cy="510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gray">
          <a:xfrm>
            <a:off x="304800" y="6448425"/>
            <a:ext cx="5334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spcBef>
                <a:spcPct val="0"/>
              </a:spcBef>
              <a:defRPr sz="1000">
                <a:latin typeface="+mn-lt"/>
                <a:ea typeface="宋体" charset="-122"/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159" name="Line 135"/>
          <p:cNvSpPr>
            <a:spLocks noChangeShapeType="1"/>
          </p:cNvSpPr>
          <p:nvPr/>
        </p:nvSpPr>
        <p:spPr bwMode="white">
          <a:xfrm>
            <a:off x="9525" y="5967413"/>
            <a:ext cx="641350" cy="0"/>
          </a:xfrm>
          <a:prstGeom prst="line">
            <a:avLst/>
          </a:prstGeom>
          <a:noFill/>
          <a:ln w="12700">
            <a:solidFill>
              <a:srgbClr val="FFFFFF"/>
            </a:solidFill>
            <a:round/>
            <a:headEnd/>
            <a:tailEnd/>
          </a:ln>
          <a:effectLst/>
        </p:spPr>
        <p:txBody>
          <a:bodyPr/>
          <a:lstStyle/>
          <a:p>
            <a:pPr algn="r">
              <a:spcBef>
                <a:spcPct val="0"/>
              </a:spcBef>
              <a:defRPr/>
            </a:pPr>
            <a:endParaRPr lang="zh-CN" altLang="en-US" sz="1800"/>
          </a:p>
        </p:txBody>
      </p:sp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gray">
          <a:xfrm>
            <a:off x="838200" y="350838"/>
            <a:ext cx="7239000" cy="563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28398" dir="1593903" algn="ctr" rotWithShape="0">
              <a:schemeClr val="bg1">
                <a:alpha val="50000"/>
              </a:schemeClr>
            </a:outerShdw>
          </a:effec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183" name="Rectangle 15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914400" y="6448425"/>
            <a:ext cx="28956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spcBef>
                <a:spcPct val="0"/>
              </a:spcBef>
              <a:defRPr sz="1400">
                <a:ea typeface="宋体" charset="-122"/>
              </a:defRPr>
            </a:lvl1pPr>
          </a:lstStyle>
          <a:p>
            <a:endParaRPr lang="zh-CN" altLang="en-US"/>
          </a:p>
        </p:txBody>
      </p:sp>
      <p:pic>
        <p:nvPicPr>
          <p:cNvPr id="1032" name="Picture 172" descr="图片1"/>
          <p:cNvPicPr>
            <a:picLocks noChangeAspect="1" noChangeArrowheads="1"/>
          </p:cNvPicPr>
          <p:nvPr/>
        </p:nvPicPr>
        <p:blipFill>
          <a:blip r:embed="rId15"/>
          <a:srcRect/>
          <a:stretch>
            <a:fillRect/>
          </a:stretch>
        </p:blipFill>
        <p:spPr bwMode="auto">
          <a:xfrm>
            <a:off x="-304800" y="-228600"/>
            <a:ext cx="9753600" cy="731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</p:sldLayoutIdLst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6" grpId="0"/>
    </p:bldLst>
  </p:timing>
  <p:txStyles>
    <p:titleStyle>
      <a:lvl1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000000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000000"/>
          </a:solidFill>
          <a:latin typeface="Verdana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000000"/>
          </a:solidFill>
          <a:latin typeface="Verdana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000000"/>
          </a:solidFill>
          <a:latin typeface="Verdana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000000"/>
          </a:solidFill>
          <a:latin typeface="Verdana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000000"/>
          </a:solidFill>
          <a:latin typeface="Verdana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000000"/>
          </a:solidFill>
          <a:latin typeface="Verdana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000000"/>
          </a:solidFill>
          <a:latin typeface="Verdana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000000"/>
          </a:solidFill>
          <a:latin typeface="Verdana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Wingdings" pitchFamily="2" charset="2"/>
        <a:buChar char="v"/>
        <a:defRPr sz="2800" b="1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Font typeface="Wingdings" pitchFamily="2" charset="2"/>
        <a:buChar char="§"/>
        <a:defRPr sz="2800">
          <a:solidFill>
            <a:schemeClr val="tx1"/>
          </a:solidFill>
          <a:latin typeface="Arial" charset="0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Char char="•"/>
        <a:defRPr sz="2400">
          <a:solidFill>
            <a:schemeClr val="tx1"/>
          </a:solidFill>
          <a:latin typeface="Arial" charset="0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Arial" charset="0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副标题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标题 2"/>
          <p:cNvSpPr>
            <a:spLocks noGrp="1"/>
          </p:cNvSpPr>
          <p:nvPr>
            <p:ph type="ctrTitle"/>
          </p:nvPr>
        </p:nvSpPr>
        <p:spPr>
          <a:xfrm>
            <a:off x="3071802" y="2643182"/>
            <a:ext cx="5724516" cy="685800"/>
          </a:xfrm>
        </p:spPr>
        <p:txBody>
          <a:bodyPr/>
          <a:lstStyle/>
          <a:p>
            <a:r>
              <a:rPr lang="zh-CN" altLang="en-US" dirty="0" smtClean="0"/>
              <a:t>“惊心动魄，可谓几乎一字千金。”</a:t>
            </a:r>
            <a:r>
              <a:rPr lang="en-US" altLang="zh-CN" dirty="0" smtClean="0"/>
              <a:t>——</a:t>
            </a:r>
            <a:r>
              <a:rPr lang="zh-CN" altLang="en-US" dirty="0" smtClean="0"/>
              <a:t>钟嵘</a:t>
            </a:r>
            <a:r>
              <a:rPr lang="en-US" altLang="zh-CN" dirty="0" smtClean="0"/>
              <a:t>《</a:t>
            </a:r>
            <a:r>
              <a:rPr lang="zh-CN" altLang="en-US" dirty="0" smtClean="0"/>
              <a:t>诗品</a:t>
            </a:r>
            <a:r>
              <a:rPr lang="en-US" altLang="zh-CN" dirty="0" smtClean="0"/>
              <a:t>》</a:t>
            </a:r>
            <a:endParaRPr lang="zh-CN" alt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作业：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1</a:t>
            </a:r>
            <a:r>
              <a:rPr lang="zh-CN" altLang="en-US" dirty="0" smtClean="0"/>
              <a:t>、背诵并默写全诗。</a:t>
            </a:r>
          </a:p>
          <a:p>
            <a:r>
              <a:rPr lang="en-US" dirty="0" smtClean="0"/>
              <a:t>2</a:t>
            </a:r>
            <a:r>
              <a:rPr lang="zh-CN" altLang="en-US" dirty="0" smtClean="0"/>
              <a:t>、课后上网查阅资料，了解</a:t>
            </a:r>
            <a:r>
              <a:rPr lang="en-US" altLang="zh-CN" dirty="0" smtClean="0"/>
              <a:t>《</a:t>
            </a:r>
            <a:r>
              <a:rPr lang="zh-CN" altLang="en-US" dirty="0" smtClean="0"/>
              <a:t>古诗十九首</a:t>
            </a:r>
            <a:r>
              <a:rPr lang="en-US" altLang="zh-CN" dirty="0" smtClean="0"/>
              <a:t>》</a:t>
            </a:r>
            <a:r>
              <a:rPr lang="zh-CN" altLang="en-US" dirty="0" smtClean="0"/>
              <a:t>还有哪些诗歌，选一首最喜欢的进行鉴赏品味，下节课班上交流。</a:t>
            </a:r>
            <a:endParaRPr lang="zh-CN" altLang="en-US" dirty="0"/>
          </a:p>
        </p:txBody>
      </p:sp>
      <p:pic>
        <p:nvPicPr>
          <p:cNvPr id="4" name="内容占位符 4" descr="00-40-59-53-1.jp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gray">
          <a:xfrm>
            <a:off x="-642974" y="4000500"/>
            <a:ext cx="3810000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blinds dir="vert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WordArt 3"/>
          <p:cNvSpPr>
            <a:spLocks noChangeArrowheads="1" noChangeShapeType="1" noTextEdit="1"/>
          </p:cNvSpPr>
          <p:nvPr/>
        </p:nvSpPr>
        <p:spPr bwMode="auto">
          <a:xfrm rot="5400000">
            <a:off x="4787900" y="2781300"/>
            <a:ext cx="4392613" cy="792163"/>
          </a:xfrm>
          <a:prstGeom prst="rect">
            <a:avLst/>
          </a:prstGeom>
        </p:spPr>
        <p:txBody>
          <a:bodyPr vert="eaVert"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auto"/>
            <a:r>
              <a:rPr lang="zh-CN" altLang="en-US" sz="3600" kern="10">
                <a:ln w="317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8000"/>
                </a:solidFill>
                <a:latin typeface="+mn-ea"/>
                <a:cs typeface="+mn-ea"/>
              </a:rPr>
              <a:t>涉江采芙蓉</a:t>
            </a:r>
          </a:p>
        </p:txBody>
      </p:sp>
      <p:sp>
        <p:nvSpPr>
          <p:cNvPr id="51204" name="Rectangle 27"/>
          <p:cNvSpPr>
            <a:spLocks noChangeArrowheads="1"/>
          </p:cNvSpPr>
          <p:nvPr/>
        </p:nvSpPr>
        <p:spPr bwMode="gray">
          <a:xfrm>
            <a:off x="5364163" y="3068638"/>
            <a:ext cx="576262" cy="3024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  <a:buClr>
                <a:schemeClr val="tx1"/>
              </a:buClr>
              <a:buFont typeface="Wingdings" pitchFamily="2" charset="2"/>
              <a:buNone/>
            </a:pPr>
            <a:r>
              <a:rPr lang="zh-CN" altLang="en-US" sz="2800" b="1">
                <a:latin typeface="Verdana" pitchFamily="34" charset="0"/>
                <a:ea typeface="宋体" charset="-122"/>
              </a:rPr>
              <a:t>   </a:t>
            </a:r>
            <a:r>
              <a:rPr lang="zh-CN" altLang="en-US" sz="2800" b="1">
                <a:latin typeface="Verdana" pitchFamily="34" charset="0"/>
                <a:ea typeface="書法家淡古印" pitchFamily="49" charset="-120"/>
              </a:rPr>
              <a:t>古诗十九首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284173" y="1000108"/>
            <a:ext cx="7940635" cy="4857784"/>
          </a:xfrm>
          <a:prstGeom prst="rect">
            <a:avLst/>
          </a:prstGeom>
          <a:solidFill>
            <a:srgbClr val="DDDDDD"/>
          </a:solidFill>
          <a:ln w="9525">
            <a:noFill/>
            <a:miter lim="800000"/>
            <a:headEnd/>
            <a:tailEnd/>
          </a:ln>
        </p:spPr>
        <p:txBody>
          <a:bodyPr vert="eaVert" wrap="square">
            <a:spAutoFit/>
          </a:bodyPr>
          <a:lstStyle/>
          <a:p>
            <a:pPr algn="ctr">
              <a:spcBef>
                <a:spcPct val="0"/>
              </a:spcBef>
            </a:pPr>
            <a:r>
              <a:rPr lang="zh-CN" altLang="en-US" sz="4800" b="1" dirty="0">
                <a:solidFill>
                  <a:srgbClr val="000099"/>
                </a:solidFill>
                <a:latin typeface="Times New Roman" pitchFamily="18" charset="0"/>
                <a:ea typeface="华文行楷" pitchFamily="2" charset="-122"/>
              </a:rPr>
              <a:t>涉江采芙蓉</a:t>
            </a:r>
          </a:p>
          <a:p>
            <a:pPr algn="ctr">
              <a:spcBef>
                <a:spcPct val="0"/>
              </a:spcBef>
            </a:pPr>
            <a:r>
              <a:rPr lang="en-US" altLang="zh-CN" sz="4800" b="1" dirty="0">
                <a:solidFill>
                  <a:srgbClr val="000099"/>
                </a:solidFill>
                <a:latin typeface="Times New Roman" pitchFamily="18" charset="0"/>
                <a:ea typeface="华文行楷" pitchFamily="2" charset="-122"/>
              </a:rPr>
              <a:t>《</a:t>
            </a:r>
            <a:r>
              <a:rPr lang="zh-CN" altLang="en-US" sz="4800" b="1" dirty="0">
                <a:solidFill>
                  <a:srgbClr val="000099"/>
                </a:solidFill>
                <a:latin typeface="Times New Roman" pitchFamily="18" charset="0"/>
                <a:ea typeface="华文行楷" pitchFamily="2" charset="-122"/>
              </a:rPr>
              <a:t>古诗十九首</a:t>
            </a:r>
            <a:r>
              <a:rPr lang="en-US" altLang="zh-CN" sz="4800" b="1" dirty="0">
                <a:solidFill>
                  <a:srgbClr val="000099"/>
                </a:solidFill>
                <a:latin typeface="Times New Roman" pitchFamily="18" charset="0"/>
                <a:ea typeface="华文行楷" pitchFamily="2" charset="-122"/>
              </a:rPr>
              <a:t>》</a:t>
            </a:r>
          </a:p>
          <a:p>
            <a:pPr algn="ctr">
              <a:spcBef>
                <a:spcPct val="0"/>
              </a:spcBef>
            </a:pPr>
            <a:endParaRPr lang="en-US" altLang="zh-CN" sz="2400" b="1" dirty="0">
              <a:solidFill>
                <a:srgbClr val="000099"/>
              </a:solidFill>
              <a:latin typeface="Times New Roman" pitchFamily="18" charset="0"/>
              <a:ea typeface="华文行楷" pitchFamily="2" charset="-122"/>
            </a:endParaRPr>
          </a:p>
          <a:p>
            <a:pPr algn="ctr">
              <a:spcBef>
                <a:spcPct val="0"/>
              </a:spcBef>
            </a:pPr>
            <a:r>
              <a:rPr lang="zh-CN" altLang="en-US" sz="4800" b="1" dirty="0">
                <a:solidFill>
                  <a:srgbClr val="000099"/>
                </a:solidFill>
                <a:latin typeface="Times New Roman" pitchFamily="18" charset="0"/>
                <a:ea typeface="华文行楷" pitchFamily="2" charset="-122"/>
              </a:rPr>
              <a:t>涉</a:t>
            </a:r>
            <a:r>
              <a:rPr lang="zh-CN" altLang="en-US" sz="4800" b="1" dirty="0" smtClean="0">
                <a:solidFill>
                  <a:srgbClr val="FF0000"/>
                </a:solidFill>
                <a:latin typeface="Times New Roman" pitchFamily="18" charset="0"/>
                <a:ea typeface="华文行楷" pitchFamily="2" charset="-122"/>
              </a:rPr>
              <a:t>江</a:t>
            </a:r>
            <a:r>
              <a:rPr lang="en-US" altLang="zh-CN" sz="4800" b="1" dirty="0" smtClean="0">
                <a:solidFill>
                  <a:srgbClr val="FF0000"/>
                </a:solidFill>
                <a:latin typeface="Times New Roman" pitchFamily="18" charset="0"/>
                <a:ea typeface="华文行楷" pitchFamily="2" charset="-122"/>
              </a:rPr>
              <a:t>/</a:t>
            </a:r>
            <a:r>
              <a:rPr lang="zh-CN" altLang="en-US" sz="4800" b="1" dirty="0" smtClean="0">
                <a:solidFill>
                  <a:srgbClr val="000099"/>
                </a:solidFill>
                <a:latin typeface="Times New Roman" pitchFamily="18" charset="0"/>
                <a:ea typeface="华文行楷" pitchFamily="2" charset="-122"/>
              </a:rPr>
              <a:t>采</a:t>
            </a:r>
            <a:r>
              <a:rPr lang="zh-CN" altLang="en-US" sz="4800" b="1" dirty="0">
                <a:solidFill>
                  <a:srgbClr val="FF0000"/>
                </a:solidFill>
                <a:latin typeface="Times New Roman" pitchFamily="18" charset="0"/>
                <a:ea typeface="华文行楷" pitchFamily="2" charset="-122"/>
              </a:rPr>
              <a:t>芙蓉</a:t>
            </a:r>
            <a:r>
              <a:rPr lang="zh-CN" altLang="en-US" sz="4800" b="1" dirty="0">
                <a:solidFill>
                  <a:srgbClr val="000099"/>
                </a:solidFill>
                <a:latin typeface="Times New Roman" pitchFamily="18" charset="0"/>
                <a:ea typeface="华文行楷" pitchFamily="2" charset="-122"/>
              </a:rPr>
              <a:t>，</a:t>
            </a:r>
          </a:p>
          <a:p>
            <a:pPr algn="ctr">
              <a:spcBef>
                <a:spcPct val="0"/>
              </a:spcBef>
            </a:pPr>
            <a:r>
              <a:rPr lang="zh-CN" altLang="en-US" sz="4800" b="1" dirty="0" smtClean="0">
                <a:solidFill>
                  <a:srgbClr val="000099"/>
                </a:solidFill>
                <a:latin typeface="Times New Roman" pitchFamily="18" charset="0"/>
                <a:ea typeface="华文行楷" pitchFamily="2" charset="-122"/>
              </a:rPr>
              <a:t>兰</a:t>
            </a:r>
            <a:r>
              <a:rPr lang="zh-CN" altLang="en-US" sz="4800" b="1" dirty="0" smtClean="0">
                <a:solidFill>
                  <a:srgbClr val="FF0000"/>
                </a:solidFill>
                <a:latin typeface="Times New Roman" pitchFamily="18" charset="0"/>
                <a:ea typeface="华文行楷" pitchFamily="2" charset="-122"/>
              </a:rPr>
              <a:t>泽</a:t>
            </a:r>
            <a:r>
              <a:rPr lang="en-US" altLang="zh-CN" sz="4800" b="1" dirty="0" smtClean="0">
                <a:solidFill>
                  <a:srgbClr val="FF0000"/>
                </a:solidFill>
                <a:latin typeface="Times New Roman" pitchFamily="18" charset="0"/>
                <a:ea typeface="华文行楷" pitchFamily="2" charset="-122"/>
              </a:rPr>
              <a:t>/</a:t>
            </a:r>
            <a:r>
              <a:rPr lang="zh-CN" altLang="en-US" sz="4800" b="1" dirty="0" smtClean="0">
                <a:solidFill>
                  <a:srgbClr val="000099"/>
                </a:solidFill>
                <a:latin typeface="Times New Roman" pitchFamily="18" charset="0"/>
                <a:ea typeface="华文行楷" pitchFamily="2" charset="-122"/>
              </a:rPr>
              <a:t>多</a:t>
            </a:r>
            <a:r>
              <a:rPr lang="zh-CN" altLang="en-US" sz="4800" b="1" dirty="0">
                <a:solidFill>
                  <a:srgbClr val="FF0000"/>
                </a:solidFill>
                <a:latin typeface="Times New Roman" pitchFamily="18" charset="0"/>
                <a:ea typeface="华文行楷" pitchFamily="2" charset="-122"/>
              </a:rPr>
              <a:t>芳草</a:t>
            </a:r>
            <a:r>
              <a:rPr lang="zh-CN" altLang="en-US" sz="4800" b="1" dirty="0">
                <a:solidFill>
                  <a:srgbClr val="000099"/>
                </a:solidFill>
                <a:latin typeface="Times New Roman" pitchFamily="18" charset="0"/>
                <a:ea typeface="华文行楷" pitchFamily="2" charset="-122"/>
              </a:rPr>
              <a:t>。</a:t>
            </a:r>
          </a:p>
          <a:p>
            <a:pPr algn="ctr">
              <a:spcBef>
                <a:spcPct val="0"/>
              </a:spcBef>
            </a:pPr>
            <a:r>
              <a:rPr lang="zh-CN" altLang="en-US" sz="4800" b="1" dirty="0">
                <a:solidFill>
                  <a:srgbClr val="000099"/>
                </a:solidFill>
                <a:latin typeface="Times New Roman" pitchFamily="18" charset="0"/>
                <a:ea typeface="华文行楷" pitchFamily="2" charset="-122"/>
              </a:rPr>
              <a:t>采</a:t>
            </a:r>
            <a:r>
              <a:rPr lang="zh-CN" altLang="en-US" sz="4800" b="1" dirty="0" smtClean="0">
                <a:solidFill>
                  <a:srgbClr val="000099"/>
                </a:solidFill>
                <a:latin typeface="Times New Roman" pitchFamily="18" charset="0"/>
                <a:ea typeface="华文行楷" pitchFamily="2" charset="-122"/>
              </a:rPr>
              <a:t>之</a:t>
            </a:r>
            <a:r>
              <a:rPr lang="en-US" altLang="zh-CN" sz="4800" b="1" dirty="0" smtClean="0">
                <a:solidFill>
                  <a:srgbClr val="000099"/>
                </a:solidFill>
                <a:latin typeface="Times New Roman" pitchFamily="18" charset="0"/>
                <a:ea typeface="华文行楷" pitchFamily="2" charset="-122"/>
              </a:rPr>
              <a:t>/</a:t>
            </a:r>
            <a:r>
              <a:rPr lang="zh-CN" altLang="en-US" sz="4800" b="1" dirty="0" smtClean="0">
                <a:solidFill>
                  <a:srgbClr val="000099"/>
                </a:solidFill>
                <a:latin typeface="Times New Roman" pitchFamily="18" charset="0"/>
                <a:ea typeface="华文行楷" pitchFamily="2" charset="-122"/>
              </a:rPr>
              <a:t>欲</a:t>
            </a:r>
            <a:r>
              <a:rPr lang="zh-CN" altLang="en-US" sz="4800" b="1" u="sng" dirty="0">
                <a:solidFill>
                  <a:srgbClr val="000099"/>
                </a:solidFill>
                <a:latin typeface="Times New Roman" pitchFamily="18" charset="0"/>
                <a:ea typeface="华文行楷" pitchFamily="2" charset="-122"/>
              </a:rPr>
              <a:t>遗</a:t>
            </a:r>
            <a:r>
              <a:rPr lang="zh-CN" altLang="en-US" sz="4800" b="1" dirty="0">
                <a:solidFill>
                  <a:srgbClr val="000099"/>
                </a:solidFill>
                <a:latin typeface="Times New Roman" pitchFamily="18" charset="0"/>
                <a:ea typeface="华文行楷" pitchFamily="2" charset="-122"/>
              </a:rPr>
              <a:t>谁？</a:t>
            </a:r>
          </a:p>
          <a:p>
            <a:pPr algn="ctr">
              <a:spcBef>
                <a:spcPct val="0"/>
              </a:spcBef>
            </a:pPr>
            <a:r>
              <a:rPr lang="zh-CN" altLang="en-US" sz="4800" b="1" dirty="0">
                <a:solidFill>
                  <a:srgbClr val="000099"/>
                </a:solidFill>
                <a:latin typeface="Times New Roman" pitchFamily="18" charset="0"/>
                <a:ea typeface="华文行楷" pitchFamily="2" charset="-122"/>
              </a:rPr>
              <a:t>所</a:t>
            </a:r>
            <a:r>
              <a:rPr lang="zh-CN" altLang="en-US" sz="4800" b="1" dirty="0" smtClean="0">
                <a:solidFill>
                  <a:srgbClr val="000099"/>
                </a:solidFill>
                <a:latin typeface="Times New Roman" pitchFamily="18" charset="0"/>
                <a:ea typeface="华文行楷" pitchFamily="2" charset="-122"/>
              </a:rPr>
              <a:t>思</a:t>
            </a:r>
            <a:r>
              <a:rPr lang="en-US" altLang="zh-CN" sz="4800" b="1" dirty="0" smtClean="0">
                <a:solidFill>
                  <a:srgbClr val="000099"/>
                </a:solidFill>
                <a:latin typeface="Times New Roman" pitchFamily="18" charset="0"/>
                <a:ea typeface="华文行楷" pitchFamily="2" charset="-122"/>
              </a:rPr>
              <a:t>/</a:t>
            </a:r>
            <a:r>
              <a:rPr lang="zh-CN" altLang="en-US" sz="4800" b="1" dirty="0" smtClean="0">
                <a:solidFill>
                  <a:srgbClr val="000099"/>
                </a:solidFill>
                <a:latin typeface="Times New Roman" pitchFamily="18" charset="0"/>
                <a:ea typeface="华文行楷" pitchFamily="2" charset="-122"/>
              </a:rPr>
              <a:t>在</a:t>
            </a:r>
            <a:r>
              <a:rPr lang="zh-CN" altLang="en-US" sz="4800" b="1" dirty="0">
                <a:solidFill>
                  <a:srgbClr val="000099"/>
                </a:solidFill>
                <a:latin typeface="Times New Roman" pitchFamily="18" charset="0"/>
                <a:ea typeface="华文行楷" pitchFamily="2" charset="-122"/>
              </a:rPr>
              <a:t>远道。</a:t>
            </a:r>
          </a:p>
          <a:p>
            <a:pPr algn="ctr">
              <a:spcBef>
                <a:spcPct val="0"/>
              </a:spcBef>
            </a:pPr>
            <a:r>
              <a:rPr lang="zh-CN" altLang="en-US" sz="4800" b="1" dirty="0">
                <a:solidFill>
                  <a:srgbClr val="000099"/>
                </a:solidFill>
                <a:latin typeface="Times New Roman" pitchFamily="18" charset="0"/>
                <a:ea typeface="华文行楷" pitchFamily="2" charset="-122"/>
              </a:rPr>
              <a:t>还</a:t>
            </a:r>
            <a:r>
              <a:rPr lang="zh-CN" altLang="en-US" sz="4800" b="1" dirty="0" smtClean="0">
                <a:solidFill>
                  <a:srgbClr val="000099"/>
                </a:solidFill>
                <a:latin typeface="Times New Roman" pitchFamily="18" charset="0"/>
                <a:ea typeface="华文行楷" pitchFamily="2" charset="-122"/>
              </a:rPr>
              <a:t>顾</a:t>
            </a:r>
            <a:r>
              <a:rPr lang="en-US" altLang="zh-CN" sz="4800" b="1" dirty="0" smtClean="0">
                <a:solidFill>
                  <a:srgbClr val="000099"/>
                </a:solidFill>
                <a:latin typeface="Times New Roman" pitchFamily="18" charset="0"/>
                <a:ea typeface="华文行楷" pitchFamily="2" charset="-122"/>
              </a:rPr>
              <a:t>/</a:t>
            </a:r>
            <a:r>
              <a:rPr lang="zh-CN" altLang="en-US" sz="4800" b="1" dirty="0" smtClean="0">
                <a:solidFill>
                  <a:srgbClr val="000099"/>
                </a:solidFill>
                <a:latin typeface="Times New Roman" pitchFamily="18" charset="0"/>
                <a:ea typeface="华文行楷" pitchFamily="2" charset="-122"/>
              </a:rPr>
              <a:t>望</a:t>
            </a:r>
            <a:r>
              <a:rPr lang="zh-CN" altLang="en-US" sz="4800" b="1" dirty="0">
                <a:solidFill>
                  <a:srgbClr val="000099"/>
                </a:solidFill>
                <a:latin typeface="Times New Roman" pitchFamily="18" charset="0"/>
                <a:ea typeface="华文行楷" pitchFamily="2" charset="-122"/>
              </a:rPr>
              <a:t>旧乡，</a:t>
            </a:r>
          </a:p>
          <a:p>
            <a:pPr algn="ctr">
              <a:spcBef>
                <a:spcPct val="0"/>
              </a:spcBef>
            </a:pPr>
            <a:r>
              <a:rPr lang="zh-CN" altLang="en-US" sz="4800" b="1" dirty="0">
                <a:solidFill>
                  <a:srgbClr val="000099"/>
                </a:solidFill>
                <a:latin typeface="Times New Roman" pitchFamily="18" charset="0"/>
                <a:ea typeface="华文行楷" pitchFamily="2" charset="-122"/>
              </a:rPr>
              <a:t>长</a:t>
            </a:r>
            <a:r>
              <a:rPr lang="zh-CN" altLang="en-US" sz="4800" b="1" dirty="0" smtClean="0">
                <a:solidFill>
                  <a:srgbClr val="000099"/>
                </a:solidFill>
                <a:latin typeface="Times New Roman" pitchFamily="18" charset="0"/>
                <a:ea typeface="华文行楷" pitchFamily="2" charset="-122"/>
              </a:rPr>
              <a:t>路</a:t>
            </a:r>
            <a:r>
              <a:rPr lang="en-US" altLang="zh-CN" sz="4800" b="1" dirty="0" smtClean="0">
                <a:solidFill>
                  <a:srgbClr val="000099"/>
                </a:solidFill>
                <a:latin typeface="Times New Roman" pitchFamily="18" charset="0"/>
                <a:ea typeface="华文行楷" pitchFamily="2" charset="-122"/>
              </a:rPr>
              <a:t>/</a:t>
            </a:r>
            <a:r>
              <a:rPr lang="zh-CN" altLang="en-US" sz="4800" b="1" dirty="0" smtClean="0">
                <a:solidFill>
                  <a:srgbClr val="000099"/>
                </a:solidFill>
                <a:latin typeface="Times New Roman" pitchFamily="18" charset="0"/>
                <a:ea typeface="华文行楷" pitchFamily="2" charset="-122"/>
              </a:rPr>
              <a:t>漫</a:t>
            </a:r>
            <a:r>
              <a:rPr lang="zh-CN" altLang="en-US" sz="4800" b="1" dirty="0">
                <a:solidFill>
                  <a:srgbClr val="000099"/>
                </a:solidFill>
                <a:latin typeface="Times New Roman" pitchFamily="18" charset="0"/>
                <a:ea typeface="华文行楷" pitchFamily="2" charset="-122"/>
              </a:rPr>
              <a:t>浩浩。</a:t>
            </a:r>
          </a:p>
          <a:p>
            <a:pPr algn="ctr">
              <a:spcBef>
                <a:spcPct val="0"/>
              </a:spcBef>
            </a:pPr>
            <a:r>
              <a:rPr lang="zh-CN" altLang="en-US" sz="4800" b="1" dirty="0" smtClean="0">
                <a:solidFill>
                  <a:srgbClr val="000099"/>
                </a:solidFill>
                <a:latin typeface="Times New Roman" pitchFamily="18" charset="0"/>
                <a:ea typeface="华文行楷" pitchFamily="2" charset="-122"/>
              </a:rPr>
              <a:t>同心</a:t>
            </a:r>
            <a:r>
              <a:rPr lang="en-US" altLang="zh-CN" sz="4800" b="1" dirty="0" smtClean="0">
                <a:solidFill>
                  <a:srgbClr val="000099"/>
                </a:solidFill>
                <a:latin typeface="Times New Roman" pitchFamily="18" charset="0"/>
                <a:ea typeface="华文行楷" pitchFamily="2" charset="-122"/>
              </a:rPr>
              <a:t>/</a:t>
            </a:r>
            <a:r>
              <a:rPr lang="zh-CN" altLang="en-US" sz="4800" b="1" dirty="0" smtClean="0">
                <a:solidFill>
                  <a:srgbClr val="000099"/>
                </a:solidFill>
                <a:latin typeface="Times New Roman" pitchFamily="18" charset="0"/>
                <a:ea typeface="华文行楷" pitchFamily="2" charset="-122"/>
              </a:rPr>
              <a:t>而</a:t>
            </a:r>
            <a:r>
              <a:rPr lang="zh-CN" altLang="en-US" sz="4800" b="1" dirty="0">
                <a:solidFill>
                  <a:srgbClr val="000099"/>
                </a:solidFill>
                <a:latin typeface="Times New Roman" pitchFamily="18" charset="0"/>
                <a:ea typeface="华文行楷" pitchFamily="2" charset="-122"/>
              </a:rPr>
              <a:t>离居，</a:t>
            </a:r>
          </a:p>
          <a:p>
            <a:pPr algn="ctr">
              <a:spcBef>
                <a:spcPct val="0"/>
              </a:spcBef>
            </a:pPr>
            <a:r>
              <a:rPr lang="zh-CN" altLang="en-US" sz="4800" b="1" dirty="0" smtClean="0">
                <a:solidFill>
                  <a:srgbClr val="000099"/>
                </a:solidFill>
                <a:latin typeface="Times New Roman" pitchFamily="18" charset="0"/>
                <a:ea typeface="华文行楷" pitchFamily="2" charset="-122"/>
              </a:rPr>
              <a:t>忧伤</a:t>
            </a:r>
            <a:r>
              <a:rPr lang="en-US" altLang="zh-CN" sz="4800" b="1" dirty="0" smtClean="0">
                <a:solidFill>
                  <a:srgbClr val="000099"/>
                </a:solidFill>
                <a:latin typeface="Times New Roman" pitchFamily="18" charset="0"/>
                <a:ea typeface="华文行楷" pitchFamily="2" charset="-122"/>
              </a:rPr>
              <a:t>/</a:t>
            </a:r>
            <a:r>
              <a:rPr lang="zh-CN" altLang="en-US" sz="4800" b="1" dirty="0" smtClean="0">
                <a:solidFill>
                  <a:srgbClr val="000099"/>
                </a:solidFill>
                <a:latin typeface="Times New Roman" pitchFamily="18" charset="0"/>
                <a:ea typeface="华文行楷" pitchFamily="2" charset="-122"/>
              </a:rPr>
              <a:t>以</a:t>
            </a:r>
            <a:r>
              <a:rPr lang="zh-CN" altLang="en-US" sz="4800" b="1" dirty="0">
                <a:solidFill>
                  <a:srgbClr val="000099"/>
                </a:solidFill>
                <a:latin typeface="Times New Roman" pitchFamily="18" charset="0"/>
                <a:ea typeface="华文行楷" pitchFamily="2" charset="-122"/>
              </a:rPr>
              <a:t>终老。</a:t>
            </a:r>
            <a:endParaRPr lang="zh-CN" altLang="en-US" sz="3200" b="1" dirty="0">
              <a:solidFill>
                <a:srgbClr val="000099"/>
              </a:solidFill>
              <a:latin typeface="Times New Roman" pitchFamily="18" charset="0"/>
              <a:ea typeface="华文行楷" pitchFamily="2" charset="-122"/>
            </a:endParaRPr>
          </a:p>
        </p:txBody>
      </p:sp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357158" y="1000108"/>
            <a:ext cx="7920038" cy="4895850"/>
          </a:xfrm>
          <a:prstGeom prst="rect">
            <a:avLst/>
          </a:prstGeom>
          <a:noFill/>
          <a:ln w="57150">
            <a:solidFill>
              <a:schemeClr val="tx1"/>
            </a:solidFill>
            <a:miter lim="800000"/>
            <a:headEnd/>
            <a:tailEnd/>
          </a:ln>
          <a:effectLst>
            <a:prstShdw prst="shdw17" dist="17961" dir="2700000">
              <a:schemeClr val="tx1">
                <a:gamma/>
                <a:shade val="60000"/>
                <a:invGamma/>
              </a:schemeClr>
            </a:prstShdw>
          </a:effectLst>
        </p:spPr>
        <p:txBody>
          <a:bodyPr wrap="none" anchor="ctr"/>
          <a:lstStyle/>
          <a:p>
            <a:endParaRPr lang="zh-CN" altLang="en-US">
              <a:ea typeface="宋体" charset="-122"/>
            </a:endParaRP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0034" y="642918"/>
            <a:ext cx="7239000" cy="563562"/>
          </a:xfrm>
        </p:spPr>
        <p:txBody>
          <a:bodyPr/>
          <a:lstStyle/>
          <a:p>
            <a:r>
              <a:rPr lang="zh-CN" altLang="en-US" dirty="0" smtClean="0"/>
              <a:t>问题</a:t>
            </a:r>
            <a:r>
              <a:rPr lang="en-US" dirty="0" smtClean="0"/>
              <a:t>1</a:t>
            </a:r>
            <a:r>
              <a:rPr lang="zh-CN" altLang="en-US" dirty="0" smtClean="0"/>
              <a:t>：本诗中的意象有哪些？这些意象有什么作用呢？</a:t>
            </a:r>
            <a:br>
              <a:rPr lang="zh-CN" altLang="en-US" dirty="0" smtClean="0"/>
            </a:br>
            <a:endParaRPr lang="zh-CN" altLang="en-US" dirty="0"/>
          </a:p>
        </p:txBody>
      </p:sp>
      <p:pic>
        <p:nvPicPr>
          <p:cNvPr id="5" name="内容占位符 4" descr="00-40-59-53-1.jpg"/>
          <p:cNvPicPr>
            <a:picLocks noGrp="1" noChangeAspect="1"/>
          </p:cNvPicPr>
          <p:nvPr>
            <p:ph idx="1"/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-642974" y="4000500"/>
            <a:ext cx="3810000" cy="2857500"/>
          </a:xfrm>
          <a:ln>
            <a:noFill/>
          </a:ln>
        </p:spPr>
      </p:pic>
    </p:spTree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600" dirty="0" smtClean="0"/>
              <a:t>《</a:t>
            </a:r>
            <a:r>
              <a:rPr lang="zh-CN" altLang="en-US" sz="3600" dirty="0" smtClean="0"/>
              <a:t>爱莲说</a:t>
            </a:r>
            <a:r>
              <a:rPr lang="en-US" altLang="zh-CN" sz="3600" dirty="0" smtClean="0"/>
              <a:t>》</a:t>
            </a:r>
            <a:r>
              <a:rPr lang="zh-CN" altLang="en-US" sz="3600" dirty="0" smtClean="0"/>
              <a:t>周敦颐</a:t>
            </a:r>
            <a:r>
              <a:rPr lang="zh-CN" altLang="en-US" dirty="0" smtClean="0"/>
              <a:t/>
            </a:r>
            <a:br>
              <a:rPr lang="zh-CN" altLang="en-US" dirty="0" smtClean="0"/>
            </a:b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sz="3600" dirty="0" smtClean="0"/>
              <a:t>予独爱莲之出淤泥而不染，濯清涟而不妖，中通外直，不蔓不枝，香远益清，亭亭净植，可远观而不可亵玩焉</a:t>
            </a:r>
            <a:r>
              <a:rPr lang="en-US" altLang="zh-CN" sz="3600" dirty="0" smtClean="0"/>
              <a:t>……</a:t>
            </a:r>
            <a:r>
              <a:rPr lang="zh-CN" altLang="en-US" sz="3600" dirty="0" smtClean="0"/>
              <a:t>莲，花之君子者也。</a:t>
            </a:r>
          </a:p>
          <a:p>
            <a:endParaRPr lang="zh-CN" altLang="en-US" dirty="0"/>
          </a:p>
        </p:txBody>
      </p:sp>
      <p:pic>
        <p:nvPicPr>
          <p:cNvPr id="4" name="内容占位符 4" descr="00-40-59-53-1.jp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gray">
          <a:xfrm>
            <a:off x="-642974" y="4000500"/>
            <a:ext cx="3810000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 dirty="0"/>
          </a:p>
        </p:txBody>
      </p:sp>
      <p:pic>
        <p:nvPicPr>
          <p:cNvPr id="4" name="图片 5" descr="untitled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47813" y="0"/>
            <a:ext cx="49688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143372" y="2643182"/>
            <a:ext cx="5143536" cy="3429024"/>
          </a:xfrm>
        </p:spPr>
        <p:txBody>
          <a:bodyPr/>
          <a:lstStyle/>
          <a:p>
            <a:r>
              <a:rPr lang="zh-CN" altLang="en-US" dirty="0" smtClean="0"/>
              <a:t>还顾望旧乡，长路漫浩浩。</a:t>
            </a:r>
            <a:endParaRPr lang="zh-CN" altLang="en-US" dirty="0"/>
          </a:p>
        </p:txBody>
      </p:sp>
      <p:pic>
        <p:nvPicPr>
          <p:cNvPr id="4" name="Picture 7" descr="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gray">
          <a:xfrm>
            <a:off x="285720" y="214290"/>
            <a:ext cx="3857652" cy="6408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pull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1928802"/>
            <a:ext cx="8382000" cy="5105400"/>
          </a:xfrm>
        </p:spPr>
        <p:txBody>
          <a:bodyPr/>
          <a:lstStyle/>
          <a:p>
            <a:r>
              <a:rPr lang="zh-CN" altLang="en-US" sz="3200" dirty="0" smtClean="0"/>
              <a:t>同心而离居，忧伤以终老。</a:t>
            </a:r>
            <a:endParaRPr lang="zh-CN" altLang="en-US" sz="3200" dirty="0"/>
          </a:p>
        </p:txBody>
      </p:sp>
      <p:pic>
        <p:nvPicPr>
          <p:cNvPr id="4" name="内容占位符 4" descr="00-40-59-53-1.jp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gray">
          <a:xfrm>
            <a:off x="-642974" y="4000500"/>
            <a:ext cx="3810000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Text Box 2"/>
          <p:cNvSpPr txBox="1">
            <a:spLocks noGrp="1" noChangeArrowheads="1"/>
          </p:cNvSpPr>
          <p:nvPr>
            <p:ph idx="1"/>
          </p:nvPr>
        </p:nvSpPr>
        <p:spPr bwMode="auto">
          <a:xfrm>
            <a:off x="304800" y="1219200"/>
            <a:ext cx="8382000" cy="4745915"/>
          </a:xfrm>
          <a:prstGeom prst="rect">
            <a:avLst/>
          </a:prstGeom>
          <a:noFill/>
          <a:ln w="25400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2800" dirty="0">
                <a:latin typeface="华文新魏" pitchFamily="2" charset="-122"/>
                <a:ea typeface="华文新魏" pitchFamily="2" charset="-122"/>
              </a:rPr>
              <a:t>    </a:t>
            </a:r>
            <a:r>
              <a:rPr lang="zh-CN" altLang="en-US" sz="2800" b="1" dirty="0">
                <a:latin typeface="黑体" pitchFamily="49" charset="-122"/>
                <a:ea typeface="黑体" pitchFamily="49" charset="-122"/>
              </a:rPr>
              <a:t>世界上最远的距离 </a:t>
            </a:r>
            <a:r>
              <a:rPr lang="en-US" altLang="zh-CN" sz="2800" b="1" dirty="0">
                <a:latin typeface="黑体" pitchFamily="49" charset="-122"/>
                <a:ea typeface="黑体" pitchFamily="49" charset="-122"/>
              </a:rPr>
              <a:t>// </a:t>
            </a:r>
            <a:r>
              <a:rPr lang="zh-CN" altLang="en-US" sz="2800" b="1" dirty="0">
                <a:latin typeface="黑体" pitchFamily="49" charset="-122"/>
                <a:ea typeface="黑体" pitchFamily="49" charset="-122"/>
              </a:rPr>
              <a:t>不是生与死的距离 </a:t>
            </a:r>
            <a:r>
              <a:rPr lang="en-US" altLang="zh-CN" sz="2800" b="1" dirty="0">
                <a:latin typeface="黑体" pitchFamily="49" charset="-122"/>
                <a:ea typeface="黑体" pitchFamily="49" charset="-122"/>
              </a:rPr>
              <a:t>//  </a:t>
            </a:r>
            <a:r>
              <a:rPr lang="zh-CN" altLang="en-US" sz="2800" b="1" dirty="0">
                <a:latin typeface="黑体" pitchFamily="49" charset="-122"/>
                <a:ea typeface="黑体" pitchFamily="49" charset="-122"/>
              </a:rPr>
              <a:t>而是我站在你面前 </a:t>
            </a:r>
            <a:r>
              <a:rPr lang="en-US" altLang="zh-CN" sz="2800" b="1" dirty="0">
                <a:latin typeface="黑体" pitchFamily="49" charset="-122"/>
                <a:ea typeface="黑体" pitchFamily="49" charset="-122"/>
              </a:rPr>
              <a:t>//  </a:t>
            </a:r>
            <a:r>
              <a:rPr lang="zh-CN" altLang="en-US" sz="2800" b="1" dirty="0">
                <a:latin typeface="黑体" pitchFamily="49" charset="-122"/>
                <a:ea typeface="黑体" pitchFamily="49" charset="-122"/>
              </a:rPr>
              <a:t>你不知道我爱你 </a:t>
            </a:r>
            <a:endParaRPr lang="en-US" altLang="zh-CN" sz="2800" b="1" dirty="0"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2800" b="1" dirty="0">
                <a:latin typeface="黑体" pitchFamily="49" charset="-122"/>
                <a:ea typeface="黑体" pitchFamily="49" charset="-122"/>
              </a:rPr>
              <a:t>    世界上最远的距离</a:t>
            </a:r>
            <a:r>
              <a:rPr lang="en-US" altLang="zh-CN" sz="2800" b="1" dirty="0">
                <a:latin typeface="黑体" pitchFamily="49" charset="-122"/>
                <a:ea typeface="黑体" pitchFamily="49" charset="-122"/>
              </a:rPr>
              <a:t>//  </a:t>
            </a:r>
            <a:r>
              <a:rPr lang="zh-CN" altLang="en-US" sz="2800" b="1" dirty="0">
                <a:latin typeface="黑体" pitchFamily="49" charset="-122"/>
                <a:ea typeface="黑体" pitchFamily="49" charset="-122"/>
              </a:rPr>
              <a:t>不是我站在你面前 </a:t>
            </a:r>
            <a:r>
              <a:rPr lang="en-US" altLang="zh-CN" sz="2800" b="1" dirty="0">
                <a:latin typeface="黑体" pitchFamily="49" charset="-122"/>
                <a:ea typeface="黑体" pitchFamily="49" charset="-122"/>
              </a:rPr>
              <a:t>//  </a:t>
            </a:r>
            <a:r>
              <a:rPr lang="zh-CN" altLang="en-US" sz="2800" b="1" dirty="0">
                <a:latin typeface="黑体" pitchFamily="49" charset="-122"/>
                <a:ea typeface="黑体" pitchFamily="49" charset="-122"/>
              </a:rPr>
              <a:t>你不知道我爱你 </a:t>
            </a:r>
            <a:r>
              <a:rPr lang="en-US" altLang="zh-CN" sz="2800" b="1" dirty="0">
                <a:latin typeface="黑体" pitchFamily="49" charset="-122"/>
                <a:ea typeface="黑体" pitchFamily="49" charset="-122"/>
              </a:rPr>
              <a:t>// </a:t>
            </a:r>
            <a:r>
              <a:rPr lang="zh-CN" altLang="en-US" sz="2800" b="1" dirty="0">
                <a:latin typeface="黑体" pitchFamily="49" charset="-122"/>
                <a:ea typeface="黑体" pitchFamily="49" charset="-122"/>
              </a:rPr>
              <a:t>而是爱到痴迷 </a:t>
            </a:r>
            <a:r>
              <a:rPr lang="en-US" altLang="zh-CN" sz="2800" b="1" dirty="0">
                <a:latin typeface="黑体" pitchFamily="49" charset="-122"/>
                <a:ea typeface="黑体" pitchFamily="49" charset="-122"/>
              </a:rPr>
              <a:t>// </a:t>
            </a:r>
            <a:r>
              <a:rPr lang="zh-CN" altLang="en-US" sz="2800" b="1" dirty="0">
                <a:latin typeface="黑体" pitchFamily="49" charset="-122"/>
                <a:ea typeface="黑体" pitchFamily="49" charset="-122"/>
              </a:rPr>
              <a:t>却不能说我爱你 </a:t>
            </a:r>
            <a:endParaRPr lang="en-US" altLang="zh-CN" sz="2800" b="1" dirty="0"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2800" b="1" dirty="0">
                <a:latin typeface="黑体" pitchFamily="49" charset="-122"/>
                <a:ea typeface="黑体" pitchFamily="49" charset="-122"/>
              </a:rPr>
              <a:t>    世界上最远的距离 </a:t>
            </a:r>
            <a:r>
              <a:rPr lang="en-US" altLang="zh-CN" sz="2800" b="1" dirty="0">
                <a:latin typeface="黑体" pitchFamily="49" charset="-122"/>
                <a:ea typeface="黑体" pitchFamily="49" charset="-122"/>
              </a:rPr>
              <a:t>// </a:t>
            </a:r>
            <a:r>
              <a:rPr lang="zh-CN" altLang="en-US" sz="2800" b="1" dirty="0">
                <a:latin typeface="黑体" pitchFamily="49" charset="-122"/>
                <a:ea typeface="黑体" pitchFamily="49" charset="-122"/>
              </a:rPr>
              <a:t>不是我不能说我爱你 </a:t>
            </a:r>
            <a:r>
              <a:rPr lang="en-US" altLang="zh-CN" sz="2800" b="1" dirty="0">
                <a:latin typeface="黑体" pitchFamily="49" charset="-122"/>
                <a:ea typeface="黑体" pitchFamily="49" charset="-122"/>
              </a:rPr>
              <a:t>// </a:t>
            </a:r>
            <a:r>
              <a:rPr lang="zh-CN" altLang="en-US" sz="2800" b="1" dirty="0">
                <a:latin typeface="黑体" pitchFamily="49" charset="-122"/>
                <a:ea typeface="黑体" pitchFamily="49" charset="-122"/>
              </a:rPr>
              <a:t>而是想你痛彻心脾 </a:t>
            </a:r>
            <a:r>
              <a:rPr lang="en-US" altLang="zh-CN" sz="2800" b="1" dirty="0">
                <a:latin typeface="黑体" pitchFamily="49" charset="-122"/>
                <a:ea typeface="黑体" pitchFamily="49" charset="-122"/>
              </a:rPr>
              <a:t>// </a:t>
            </a:r>
            <a:r>
              <a:rPr lang="zh-CN" altLang="en-US" sz="2800" b="1" dirty="0">
                <a:latin typeface="黑体" pitchFamily="49" charset="-122"/>
                <a:ea typeface="黑体" pitchFamily="49" charset="-122"/>
              </a:rPr>
              <a:t>却只能深埋心底 </a:t>
            </a:r>
            <a:endParaRPr lang="en-US" altLang="zh-CN" sz="2800" b="1" dirty="0"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28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    世界上最远的距离 </a:t>
            </a:r>
            <a:r>
              <a:rPr lang="en-US" altLang="zh-CN" sz="28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//</a:t>
            </a:r>
            <a:r>
              <a:rPr lang="zh-CN" altLang="en-US" sz="28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不是我不能说我想你 </a:t>
            </a:r>
            <a:r>
              <a:rPr lang="en-US" altLang="zh-CN" sz="28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//  </a:t>
            </a:r>
            <a:r>
              <a:rPr lang="zh-CN" altLang="en-US" sz="28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而是彼此相爱</a:t>
            </a:r>
            <a:r>
              <a:rPr lang="en-US" altLang="zh-CN" sz="28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//  </a:t>
            </a:r>
            <a:r>
              <a:rPr lang="zh-CN" altLang="en-US" sz="28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却不能够在一起 </a:t>
            </a:r>
          </a:p>
          <a:p>
            <a:r>
              <a:rPr lang="zh-CN" altLang="en-US" sz="2800" b="1" dirty="0">
                <a:latin typeface="黑体" pitchFamily="49" charset="-122"/>
                <a:ea typeface="黑体" pitchFamily="49" charset="-122"/>
              </a:rPr>
              <a:t>                                 </a:t>
            </a:r>
            <a:r>
              <a:rPr lang="en-US" altLang="zh-CN" sz="2800" b="1" dirty="0">
                <a:latin typeface="Arial"/>
                <a:ea typeface="黑体" pitchFamily="49" charset="-122"/>
              </a:rPr>
              <a:t>——</a:t>
            </a:r>
            <a:r>
              <a:rPr lang="zh-CN" altLang="en-US" sz="2800" b="1" dirty="0">
                <a:latin typeface="黑体" pitchFamily="49" charset="-122"/>
                <a:ea typeface="黑体" pitchFamily="49" charset="-122"/>
              </a:rPr>
              <a:t>泰戈尔</a:t>
            </a: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主题1">
  <a:themeElements>
    <a:clrScheme name="中国荷花 1">
      <a:dk1>
        <a:srgbClr val="000000"/>
      </a:dk1>
      <a:lt1>
        <a:srgbClr val="FFFFFF"/>
      </a:lt1>
      <a:dk2>
        <a:srgbClr val="51944E"/>
      </a:dk2>
      <a:lt2>
        <a:srgbClr val="DDDDDD"/>
      </a:lt2>
      <a:accent1>
        <a:srgbClr val="646ADE"/>
      </a:accent1>
      <a:accent2>
        <a:srgbClr val="1BAFC3"/>
      </a:accent2>
      <a:accent3>
        <a:srgbClr val="FFFFFF"/>
      </a:accent3>
      <a:accent4>
        <a:srgbClr val="000000"/>
      </a:accent4>
      <a:accent5>
        <a:srgbClr val="B8B9EC"/>
      </a:accent5>
      <a:accent6>
        <a:srgbClr val="179EB0"/>
      </a:accent6>
      <a:hlink>
        <a:srgbClr val="98BF1D"/>
      </a:hlink>
      <a:folHlink>
        <a:srgbClr val="90A8B0"/>
      </a:folHlink>
    </a:clrScheme>
    <a:fontScheme name="中国荷花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中国荷花 1">
        <a:dk1>
          <a:srgbClr val="000000"/>
        </a:dk1>
        <a:lt1>
          <a:srgbClr val="FFFFFF"/>
        </a:lt1>
        <a:dk2>
          <a:srgbClr val="51944E"/>
        </a:dk2>
        <a:lt2>
          <a:srgbClr val="DDDDDD"/>
        </a:lt2>
        <a:accent1>
          <a:srgbClr val="646ADE"/>
        </a:accent1>
        <a:accent2>
          <a:srgbClr val="1BAFC3"/>
        </a:accent2>
        <a:accent3>
          <a:srgbClr val="FFFFFF"/>
        </a:accent3>
        <a:accent4>
          <a:srgbClr val="000000"/>
        </a:accent4>
        <a:accent5>
          <a:srgbClr val="B8B9EC"/>
        </a:accent5>
        <a:accent6>
          <a:srgbClr val="179EB0"/>
        </a:accent6>
        <a:hlink>
          <a:srgbClr val="98BF1D"/>
        </a:hlink>
        <a:folHlink>
          <a:srgbClr val="90A8B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中国荷花 2">
        <a:dk1>
          <a:srgbClr val="000000"/>
        </a:dk1>
        <a:lt1>
          <a:srgbClr val="FFFFFF"/>
        </a:lt1>
        <a:dk2>
          <a:srgbClr val="1A578E"/>
        </a:dk2>
        <a:lt2>
          <a:srgbClr val="C0C0C0"/>
        </a:lt2>
        <a:accent1>
          <a:srgbClr val="5EB52D"/>
        </a:accent1>
        <a:accent2>
          <a:srgbClr val="F26D00"/>
        </a:accent2>
        <a:accent3>
          <a:srgbClr val="FFFFFF"/>
        </a:accent3>
        <a:accent4>
          <a:srgbClr val="000000"/>
        </a:accent4>
        <a:accent5>
          <a:srgbClr val="B6D7AD"/>
        </a:accent5>
        <a:accent6>
          <a:srgbClr val="DB6200"/>
        </a:accent6>
        <a:hlink>
          <a:srgbClr val="5983D7"/>
        </a:hlink>
        <a:folHlink>
          <a:srgbClr val="AAAD25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中国荷花 3">
        <a:dk1>
          <a:srgbClr val="000000"/>
        </a:dk1>
        <a:lt1>
          <a:srgbClr val="FFFFFF"/>
        </a:lt1>
        <a:dk2>
          <a:srgbClr val="347436"/>
        </a:dk2>
        <a:lt2>
          <a:srgbClr val="DDDDDD"/>
        </a:lt2>
        <a:accent1>
          <a:srgbClr val="F28C1C"/>
        </a:accent1>
        <a:accent2>
          <a:srgbClr val="77AE26"/>
        </a:accent2>
        <a:accent3>
          <a:srgbClr val="FFFFFF"/>
        </a:accent3>
        <a:accent4>
          <a:srgbClr val="000000"/>
        </a:accent4>
        <a:accent5>
          <a:srgbClr val="F7C5AB"/>
        </a:accent5>
        <a:accent6>
          <a:srgbClr val="6B9D21"/>
        </a:accent6>
        <a:hlink>
          <a:srgbClr val="449878"/>
        </a:hlink>
        <a:folHlink>
          <a:srgbClr val="90A8B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主题1</Template>
  <TotalTime>120</TotalTime>
  <Words>331</Words>
  <PresentationFormat>全屏显示(4:3)</PresentationFormat>
  <Paragraphs>28</Paragraphs>
  <Slides>10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1" baseType="lpstr">
      <vt:lpstr>主题1</vt:lpstr>
      <vt:lpstr>“惊心动魄，可谓几乎一字千金。”——钟嵘《诗品》</vt:lpstr>
      <vt:lpstr>幻灯片 2</vt:lpstr>
      <vt:lpstr>幻灯片 3</vt:lpstr>
      <vt:lpstr>问题1：本诗中的意象有哪些？这些意象有什么作用呢？ </vt:lpstr>
      <vt:lpstr>《爱莲说》周敦颐 </vt:lpstr>
      <vt:lpstr>幻灯片 6</vt:lpstr>
      <vt:lpstr>幻灯片 7</vt:lpstr>
      <vt:lpstr>幻灯片 8</vt:lpstr>
      <vt:lpstr>幻灯片 9</vt:lpstr>
      <vt:lpstr>作业：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dreamsummit</cp:lastModifiedBy>
  <cp:revision>15</cp:revision>
  <dcterms:created xsi:type="dcterms:W3CDTF">2016-05-09T02:39:59Z</dcterms:created>
  <dcterms:modified xsi:type="dcterms:W3CDTF">2016-05-16T09:46:05Z</dcterms:modified>
</cp:coreProperties>
</file>