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96" r:id="rId4"/>
    <p:sldId id="275" r:id="rId5"/>
    <p:sldId id="278" r:id="rId6"/>
    <p:sldId id="285" r:id="rId7"/>
    <p:sldId id="288" r:id="rId8"/>
    <p:sldId id="258" r:id="rId9"/>
    <p:sldId id="269" r:id="rId10"/>
    <p:sldId id="292" r:id="rId11"/>
    <p:sldId id="271" r:id="rId12"/>
    <p:sldId id="291" r:id="rId13"/>
    <p:sldId id="310" r:id="rId14"/>
    <p:sldId id="297" r:id="rId15"/>
    <p:sldId id="260" r:id="rId16"/>
    <p:sldId id="26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新宋体-18030" pitchFamily="1" charset="-122"/>
        <a:ea typeface="新宋体-18030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  <a:srgbClr val="FF0000"/>
    <a:srgbClr val="00CC00"/>
    <a:srgbClr val="FF0066"/>
    <a:srgbClr val="FFFF00"/>
    <a:srgbClr val="99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41071-E79D-4C74-A59B-90BF441400FD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6DAA-BD14-4029-B562-D823FB6825F0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55F7B-9BAA-4E6F-A7E6-B9580CBDB041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55078-B3D5-48D0-AE8A-DD689D56905F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5762A-0E8B-437C-9170-4A906F905BC1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8F5C1-2EF2-4E76-9625-4BD9C5387C46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E25A8-0D4B-4537-A109-DF420415DFBE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28BB9-3541-4349-8573-97AAB2DB79A9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C8C21-0693-45A4-9217-40CD3E55899D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28DF-DAF1-4E6C-9C7C-57B52EFC94FC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B422-3C8A-4321-9B99-EB1842C7EAD4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95931-EA4D-47FA-805F-C5096918C189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fld id="{0FBDACCA-7740-4685-BF29-529B2129912C}" type="slidenum">
              <a:rPr lang="zh-CN" altLang="zh-CN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22825;&#20142;&#2010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flash_swf_14-4558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62200" y="1676400"/>
            <a:ext cx="4038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7200">
                <a:solidFill>
                  <a:srgbClr val="FFFF00"/>
                </a:solidFill>
                <a:effectLst/>
                <a:latin typeface="Times New Roman" pitchFamily="18" charset="0"/>
                <a:ea typeface="华文新魏" pitchFamily="2" charset="-122"/>
              </a:rPr>
              <a:t>七颗钻石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71800" y="3124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FFFF00"/>
                </a:solidFill>
                <a:effectLst/>
                <a:latin typeface="Times New Roman" pitchFamily="18" charset="0"/>
                <a:ea typeface="宋体" pitchFamily="2" charset="-122"/>
              </a:rPr>
              <a:t>列夫</a:t>
            </a:r>
            <a:r>
              <a:rPr lang="en-US" sz="3200" b="1">
                <a:solidFill>
                  <a:srgbClr val="FFFF00"/>
                </a:solidFill>
                <a:effectLst/>
                <a:latin typeface="Times New Roman" pitchFamily="18" charset="0"/>
                <a:ea typeface="宋体" pitchFamily="2" charset="-122"/>
              </a:rPr>
              <a:t>·</a:t>
            </a:r>
            <a:r>
              <a:rPr lang="zh-CN" sz="3200" b="1">
                <a:solidFill>
                  <a:srgbClr val="FFFF00"/>
                </a:solidFill>
                <a:effectLst/>
                <a:latin typeface="Times New Roman" pitchFamily="18" charset="0"/>
                <a:ea typeface="宋体" pitchFamily="2" charset="-122"/>
              </a:rPr>
              <a:t>托尔斯泰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9200" y="53340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>
                <a:solidFill>
                  <a:srgbClr val="FFFF66"/>
                </a:solidFill>
                <a:effectLst/>
                <a:latin typeface="方正舒体" pitchFamily="2" charset="-122"/>
                <a:ea typeface="方正舒体" pitchFamily="2" charset="-122"/>
              </a:rPr>
              <a:t>   </a:t>
            </a:r>
            <a:r>
              <a:rPr lang="zh-CN" altLang="zh-CN" sz="3600" b="1">
                <a:solidFill>
                  <a:srgbClr val="FFFF00"/>
                </a:solidFill>
                <a:effectLst/>
                <a:latin typeface="方正舒体" pitchFamily="2" charset="-122"/>
                <a:ea typeface="方正舒体" pitchFamily="2" charset="-122"/>
              </a:rPr>
              <a:t>    </a:t>
            </a:r>
          </a:p>
        </p:txBody>
      </p:sp>
      <p:pic>
        <p:nvPicPr>
          <p:cNvPr id="3077" name="Picture 5" descr="白雪公主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0663"/>
            <a:ext cx="9448800" cy="73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 descr="窄竖线"/>
          <p:cNvSpPr>
            <a:spLocks noChangeArrowheads="1" noChangeShapeType="1"/>
          </p:cNvSpPr>
          <p:nvPr/>
        </p:nvSpPr>
        <p:spPr bwMode="auto">
          <a:xfrm>
            <a:off x="2209800" y="0"/>
            <a:ext cx="4495800" cy="8683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4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宋体"/>
                <a:ea typeface="宋体"/>
              </a:rPr>
              <a:t>还记得他们吗？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>
          <a:xfrm>
            <a:off x="0" y="1752600"/>
            <a:ext cx="7772400" cy="1143000"/>
          </a:xfrm>
        </p:spPr>
        <p:txBody>
          <a:bodyPr/>
          <a:lstStyle/>
          <a:p>
            <a:r>
              <a:rPr lang="zh-CN" alt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大胆想象</a:t>
            </a:r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>
          <a:xfrm>
            <a:off x="762000" y="3124200"/>
            <a:ext cx="7772400" cy="4114800"/>
          </a:xfrm>
        </p:spPr>
        <p:txBody>
          <a:bodyPr/>
          <a:lstStyle/>
          <a:p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童话中说：“小姑娘哪儿也找不到水，累得倒在草地上睡着了。”如果小姑娘这时候做了一个梦，她会做一个什么样的梦呢？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525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隶书" pitchFamily="49" charset="-122"/>
              </a:rPr>
              <a:t>发挥你的想象说说梦中的情景。</a:t>
            </a:r>
          </a:p>
        </p:txBody>
      </p:sp>
      <p:pic>
        <p:nvPicPr>
          <p:cNvPr id="12293" name="Picture 5" descr="t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3838" y="0"/>
            <a:ext cx="16716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52600" y="6858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练一练</a:t>
            </a:r>
          </a:p>
        </p:txBody>
      </p:sp>
      <p:pic>
        <p:nvPicPr>
          <p:cNvPr id="12295" name="Picture 7" descr="27c1118fe4b90e1e9006300339d3ea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0"/>
      <p:bldP spid="12292" grpId="0" autoUpdateAnimBg="0"/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345363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zh-CN" altLang="zh-CN" b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</a:t>
            </a:r>
            <a:r>
              <a:rPr lang="zh-CN" b="1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动听的歌曲里动人的故事</a:t>
            </a:r>
            <a:r>
              <a:rPr lang="zh-CN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/>
            </a:r>
            <a:br>
              <a:rPr lang="zh-CN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</a:br>
            <a:r>
              <a:rPr lang="zh-CN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       </a:t>
            </a:r>
            <a:r>
              <a:rPr lang="en-US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1999</a:t>
            </a:r>
            <a:r>
              <a:rPr lang="zh-CN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年</a:t>
            </a:r>
            <a:r>
              <a:rPr lang="en-US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10</a:t>
            </a:r>
            <a:r>
              <a:rPr lang="zh-CN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月</a:t>
            </a:r>
            <a:r>
              <a:rPr lang="en-US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3</a:t>
            </a:r>
            <a:r>
              <a:rPr lang="zh-CN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日，本该愉快的假日里，一个幸福的三口之家在高高的缆车上放飞他们的欢笑，欣赏着被枫叶染红的峡谷美景。就在这时，缆车突然间离开了缆索，急速地坠落。十几条生命一瞬间就要消失了。就在缆车坠地的一刹那，父母用双手奋力托起了年仅</a:t>
            </a:r>
            <a:r>
              <a:rPr lang="en-US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2</a:t>
            </a:r>
            <a:r>
              <a:rPr lang="zh-CN" sz="2400" b="1">
                <a:solidFill>
                  <a:schemeClr val="accent2"/>
                </a:solidFill>
                <a:effectLst/>
                <a:latin typeface="宋体" pitchFamily="2" charset="-122"/>
                <a:ea typeface="宋体" pitchFamily="2" charset="-122"/>
              </a:rPr>
              <a:t>岁的孩子。父母双双遇难了，而他们却用双手托起了孩子的重生。这个孩子叫潘子洁。</a:t>
            </a:r>
            <a:r>
              <a:rPr lang="zh-CN" sz="2400" b="1">
                <a:solidFill>
                  <a:schemeClr val="accent2"/>
                </a:solidFill>
                <a:effectLst/>
                <a:latin typeface="Tahoma" pitchFamily="34" charset="0"/>
                <a:ea typeface="宋体" pitchFamily="2" charset="-122"/>
              </a:rPr>
              <a:t>韩红把孩子接到家里做自己的儿子，就这样韩红当了一个未婚妈妈。每年到了孩子父母的遇难日子，韩红总带着孩子去他亲生父母的坟前祭拜他们，每次看到孩子那副伤心的样子，就感到心酸，于是发誓要把孩子抚养成人，重新给他一个温暖的家。然后，韩红写下了</a:t>
            </a:r>
            <a:r>
              <a:rPr lang="en-US" sz="2400" b="1">
                <a:solidFill>
                  <a:schemeClr val="accent2"/>
                </a:solidFill>
                <a:effectLst/>
                <a:latin typeface="Tahoma" pitchFamily="34" charset="0"/>
                <a:ea typeface="宋体" pitchFamily="2" charset="-122"/>
              </a:rPr>
              <a:t>《</a:t>
            </a:r>
            <a:r>
              <a:rPr lang="zh-CN" sz="2400" b="1">
                <a:solidFill>
                  <a:schemeClr val="accent2"/>
                </a:solidFill>
                <a:effectLst/>
                <a:latin typeface="Tahoma" pitchFamily="34" charset="0"/>
                <a:ea typeface="宋体" pitchFamily="2" charset="-122"/>
              </a:rPr>
              <a:t>天亮了</a:t>
            </a:r>
            <a:r>
              <a:rPr lang="en-US" sz="2400" b="1">
                <a:solidFill>
                  <a:schemeClr val="accent2"/>
                </a:solidFill>
                <a:effectLst/>
                <a:latin typeface="Tahoma" pitchFamily="34" charset="0"/>
                <a:ea typeface="宋体" pitchFamily="2" charset="-122"/>
              </a:rPr>
              <a:t>》</a:t>
            </a:r>
            <a:r>
              <a:rPr lang="zh-CN" sz="2400" b="1">
                <a:solidFill>
                  <a:schemeClr val="accent2"/>
                </a:solidFill>
                <a:effectLst/>
                <a:latin typeface="Tahoma" pitchFamily="34" charset="0"/>
                <a:ea typeface="宋体" pitchFamily="2" charset="-122"/>
              </a:rPr>
              <a:t>这首歌。</a:t>
            </a:r>
            <a:br>
              <a:rPr lang="zh-CN" sz="2400" b="1">
                <a:solidFill>
                  <a:schemeClr val="accent2"/>
                </a:solidFill>
                <a:effectLst/>
                <a:latin typeface="Tahoma" pitchFamily="34" charset="0"/>
                <a:ea typeface="宋体" pitchFamily="2" charset="-122"/>
              </a:rPr>
            </a:br>
            <a:endParaRPr lang="zh-CN" sz="2400" b="1"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315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/>
                <a:ea typeface="宋体"/>
              </a:rPr>
              <a:t>爱心故事</a:t>
            </a:r>
          </a:p>
        </p:txBody>
      </p:sp>
      <p:pic>
        <p:nvPicPr>
          <p:cNvPr id="13316" name="Picture 4" descr="Gif0405_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1228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509041546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 descr="纸袋"/>
          <p:cNvSpPr>
            <a:spLocks noChangeArrowheads="1" noChangeShapeType="1"/>
          </p:cNvSpPr>
          <p:nvPr/>
        </p:nvSpPr>
        <p:spPr bwMode="auto">
          <a:xfrm>
            <a:off x="685800" y="457200"/>
            <a:ext cx="2743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727"/>
              </a:avLst>
            </a:prstTxWarp>
          </a:bodyPr>
          <a:lstStyle/>
          <a:p>
            <a:pPr algn="ctr"/>
            <a:r>
              <a:rPr lang="zh-CN" altLang="en-US" sz="4400" b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华文中宋"/>
              </a:rPr>
              <a:t>品一品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7225" y="2528888"/>
            <a:ext cx="7167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      </a:t>
            </a:r>
            <a:r>
              <a:rPr lang="zh-CN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在这个故事里，爱心体现在</a:t>
            </a:r>
          </a:p>
          <a:p>
            <a:r>
              <a:rPr lang="zh-CN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哪里？爱心创造了什么奇迹？</a:t>
            </a:r>
          </a:p>
        </p:txBody>
      </p:sp>
      <p:pic>
        <p:nvPicPr>
          <p:cNvPr id="14341" name="天亮了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85113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4330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612775" y="1125538"/>
            <a:ext cx="7848600" cy="48244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4400" b="1" i="1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关注盐城  热爱家乡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>
                <a:latin typeface="隶书" pitchFamily="49" charset="-122"/>
                <a:ea typeface="隶书" pitchFamily="49" charset="-122"/>
              </a:rPr>
              <a:t>     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这是一个真实的故事，故事里的女孩叫徐秀娟。她从小爱鹤，跟随父亲在扎龙养鹤。</a:t>
            </a:r>
            <a:r>
              <a:rPr lang="en-US" altLang="zh-CN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1986</a:t>
            </a:r>
            <a:r>
              <a:rPr lang="zh-CN" altLang="en-US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年，盐城丹顶鹤自然保护区刚成立不久，她应邀到盐城，帮助那里的工作人员进行人工孵化丹顶鹤的工作。可是，在一个风雨交加的黑夜，她为了拯救一只受伤的丹顶鹤，不幸落水身亡。那一年，她年仅</a:t>
            </a:r>
            <a:r>
              <a:rPr lang="en-US" altLang="zh-CN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24</a:t>
            </a:r>
            <a:r>
              <a:rPr lang="zh-CN" altLang="en-US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岁。</a:t>
            </a:r>
            <a:r>
              <a:rPr lang="en-US" altLang="zh-CN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hlinkClick r:id="rId2" action="ppaction://hlinkfile"/>
              </a:rPr>
              <a:t>hflash_swf_14-4558.swf</a:t>
            </a:r>
            <a:endParaRPr lang="en-US" altLang="zh-CN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339975" y="6526213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x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21336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200" b="1">
                <a:solidFill>
                  <a:srgbClr val="00FF00"/>
                </a:solidFill>
                <a:effectLst/>
                <a:latin typeface="Times New Roman" pitchFamily="18" charset="0"/>
                <a:ea typeface="楷体_GB2312" pitchFamily="49" charset="-122"/>
              </a:rPr>
              <a:t>说说你准备的爱心故事！</a:t>
            </a:r>
            <a:r>
              <a:rPr lang="zh-CN" sz="3200" b="1">
                <a:solidFill>
                  <a:srgbClr val="00FF00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1" name="Picture 3" descr="船上看星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6888"/>
          </a:xfrm>
          <a:noFill/>
          <a:ln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让我们用爱的箴言结束这堂课。</a:t>
            </a:r>
          </a:p>
          <a:p>
            <a:pPr>
              <a:spcBef>
                <a:spcPct val="50000"/>
              </a:spcBef>
            </a:pPr>
            <a:r>
              <a:rPr 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请以“从这里，我懂得了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……”</a:t>
            </a:r>
            <a:r>
              <a:rPr 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的句式写出你的感想。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船上看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00200" y="304800"/>
            <a:ext cx="64531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        </a:t>
            </a:r>
            <a:r>
              <a:rPr 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从这里</a:t>
            </a:r>
            <a:r>
              <a:rPr lang="en-US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,</a:t>
            </a:r>
            <a:r>
              <a:rPr 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我懂得了</a:t>
            </a:r>
            <a:r>
              <a:rPr lang="en-US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:</a:t>
            </a:r>
            <a:r>
              <a:rPr lang="zh-CN" sz="3600" b="1">
                <a:solidFill>
                  <a:srgbClr val="FFFFCC"/>
                </a:solidFill>
                <a:effectLst/>
                <a:latin typeface="Times New Roman" pitchFamily="18" charset="0"/>
                <a:ea typeface="宋体" pitchFamily="2" charset="-122"/>
              </a:rPr>
              <a:t>爱心是一片照射在冬日的阳光，使贫病交加的人感到人间的温暖。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6643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从这里</a:t>
            </a:r>
            <a:r>
              <a:rPr lang="en-US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,</a:t>
            </a:r>
            <a:r>
              <a:rPr 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我懂得了</a:t>
            </a:r>
            <a:r>
              <a:rPr lang="en-US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:</a:t>
            </a:r>
            <a:r>
              <a:rPr lang="zh-CN" sz="3600" b="1">
                <a:solidFill>
                  <a:srgbClr val="FFFFFF"/>
                </a:solidFill>
                <a:effectLst/>
                <a:latin typeface="Times New Roman" pitchFamily="18" charset="0"/>
                <a:ea typeface="宋体" pitchFamily="2" charset="-122"/>
              </a:rPr>
              <a:t>爱心是一泓出现在沙漠的泉水，使长途跋涉的人品味到滋润甘甜。</a:t>
            </a:r>
          </a:p>
          <a:p>
            <a:pPr>
              <a:spcBef>
                <a:spcPct val="50000"/>
              </a:spcBef>
            </a:pPr>
            <a:endParaRPr lang="zh-CN" altLang="zh-CN" sz="3600" b="1">
              <a:solidFill>
                <a:srgbClr val="FFFF66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76400" y="2133600"/>
            <a:ext cx="68405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         </a:t>
            </a:r>
            <a:r>
              <a:rPr 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从这里</a:t>
            </a:r>
            <a:r>
              <a:rPr lang="en-US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,</a:t>
            </a:r>
            <a:r>
              <a:rPr lang="zh-CN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我懂得了</a:t>
            </a:r>
            <a:r>
              <a:rPr lang="en-US" sz="2800" b="1">
                <a:solidFill>
                  <a:srgbClr val="FF9900"/>
                </a:solidFill>
                <a:effectLst/>
                <a:latin typeface="Times New Roman" pitchFamily="18" charset="0"/>
                <a:ea typeface="宋体" pitchFamily="2" charset="-122"/>
              </a:rPr>
              <a:t>:</a:t>
            </a:r>
            <a:r>
              <a:rPr lang="zh-CN" sz="3600" b="1">
                <a:solidFill>
                  <a:srgbClr val="FFFFCC"/>
                </a:solidFill>
                <a:effectLst/>
                <a:latin typeface="Times New Roman" pitchFamily="18" charset="0"/>
                <a:ea typeface="宋体" pitchFamily="2" charset="-122"/>
              </a:rPr>
              <a:t>爱心是一座连接你我的桥梁，使人们之间的距离缩短。</a:t>
            </a:r>
          </a:p>
          <a:p>
            <a:pPr>
              <a:spcBef>
                <a:spcPct val="50000"/>
              </a:spcBef>
            </a:pPr>
            <a:endParaRPr lang="zh-CN" altLang="zh-CN" sz="3600" b="1">
              <a:solidFill>
                <a:srgbClr val="FFFFCC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8439" name="Picture 7" descr="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-1414463" y="990600"/>
            <a:ext cx="25574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6600">
                <a:solidFill>
                  <a:srgbClr val="FF0000"/>
                </a:solidFill>
                <a:effectLst/>
                <a:latin typeface="Times New Roman" pitchFamily="18" charset="0"/>
                <a:ea typeface="华文行楷" pitchFamily="2" charset="-122"/>
              </a:rPr>
              <a:t>心的领悟</a:t>
            </a:r>
          </a:p>
          <a:p>
            <a:pPr>
              <a:spcBef>
                <a:spcPct val="50000"/>
              </a:spcBef>
            </a:pPr>
            <a:endParaRPr lang="zh-CN" altLang="zh-CN" sz="6000">
              <a:solidFill>
                <a:schemeClr val="tx1"/>
              </a:solidFill>
              <a:effectLst/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953375" y="1295400"/>
            <a:ext cx="1190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6600">
                <a:solidFill>
                  <a:srgbClr val="FF3300"/>
                </a:solidFill>
                <a:effectLst/>
                <a:latin typeface="Times New Roman" pitchFamily="18" charset="0"/>
                <a:ea typeface="华文行楷" pitchFamily="2" charset="-122"/>
              </a:rPr>
              <a:t>爱的箴言</a:t>
            </a:r>
          </a:p>
        </p:txBody>
      </p:sp>
      <p:pic>
        <p:nvPicPr>
          <p:cNvPr id="18444" name="Picture 12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28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33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64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143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4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066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143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743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91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3" descr="sta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utoUpdateAnimBg="0"/>
      <p:bldP spid="18438" grpId="0" autoUpdateAnimBg="0"/>
      <p:bldP spid="18442" grpId="0" autoUpdateAnimBg="0"/>
      <p:bldP spid="184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 descr="海的女儿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nghuan"/>
          <p:cNvPicPr>
            <a:picLocks noChangeAspect="1" noChangeArrowheads="1"/>
          </p:cNvPicPr>
          <p:nvPr/>
        </p:nvPicPr>
        <p:blipFill>
          <a:blip r:embed="rId2">
            <a:lum bright="5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1547813"/>
            <a:ext cx="799623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FF00"/>
                </a:solidFill>
                <a:effectLst/>
                <a:latin typeface="隶书" pitchFamily="49" charset="-122"/>
                <a:ea typeface="隶书" pitchFamily="49" charset="-122"/>
              </a:rPr>
              <a:t>   </a:t>
            </a:r>
            <a:r>
              <a:rPr lang="zh-CN" sz="3600" b="1">
                <a:solidFill>
                  <a:srgbClr val="1C1C1C"/>
                </a:solidFill>
                <a:effectLst/>
                <a:latin typeface="隶书" pitchFamily="49" charset="-122"/>
                <a:ea typeface="隶书" pitchFamily="49" charset="-122"/>
              </a:rPr>
              <a:t>童话，是儿童文学的一种。这种作品通过丰富的</a:t>
            </a:r>
            <a:r>
              <a:rPr lang="zh-CN" sz="3600" b="1">
                <a:solidFill>
                  <a:srgbClr val="FF0066"/>
                </a:solidFill>
                <a:effectLst/>
                <a:latin typeface="隶书" pitchFamily="49" charset="-122"/>
                <a:ea typeface="隶书" pitchFamily="49" charset="-122"/>
              </a:rPr>
              <a:t>想象、幻想和夸张</a:t>
            </a:r>
            <a:r>
              <a:rPr lang="zh-CN" sz="3600" b="1">
                <a:solidFill>
                  <a:srgbClr val="1C1C1C"/>
                </a:solidFill>
                <a:effectLst/>
                <a:latin typeface="隶书" pitchFamily="49" charset="-122"/>
                <a:ea typeface="隶书" pitchFamily="49" charset="-122"/>
              </a:rPr>
              <a:t>来塑造形象，反映生活，对儿童进行思想教育。</a:t>
            </a:r>
            <a:r>
              <a:rPr lang="zh-CN" sz="3600" b="1">
                <a:solidFill>
                  <a:srgbClr val="FF0066"/>
                </a:solidFill>
                <a:effectLst/>
                <a:latin typeface="隶书" pitchFamily="49" charset="-122"/>
                <a:ea typeface="隶书" pitchFamily="49" charset="-122"/>
              </a:rPr>
              <a:t>语言通俗、生动</a:t>
            </a:r>
            <a:r>
              <a:rPr lang="zh-CN" sz="3600" b="1">
                <a:solidFill>
                  <a:srgbClr val="1C1C1C"/>
                </a:solidFill>
                <a:effectLst/>
                <a:latin typeface="隶书" pitchFamily="49" charset="-122"/>
                <a:ea typeface="隶书" pitchFamily="49" charset="-122"/>
              </a:rPr>
              <a:t>，故事情节往往</a:t>
            </a:r>
            <a:r>
              <a:rPr lang="zh-CN" sz="3600" b="1">
                <a:solidFill>
                  <a:srgbClr val="FF0066"/>
                </a:solidFill>
                <a:effectLst/>
                <a:latin typeface="隶书" pitchFamily="49" charset="-122"/>
                <a:ea typeface="隶书" pitchFamily="49" charset="-122"/>
              </a:rPr>
              <a:t>离奇曲折</a:t>
            </a:r>
            <a:r>
              <a:rPr lang="zh-CN" sz="3600" b="1">
                <a:solidFill>
                  <a:srgbClr val="1C1C1C"/>
                </a:solidFill>
                <a:effectLst/>
                <a:latin typeface="隶书" pitchFamily="49" charset="-122"/>
                <a:ea typeface="隶书" pitchFamily="49" charset="-122"/>
              </a:rPr>
              <a:t>，引人入胜。童话又往往采用</a:t>
            </a:r>
            <a:r>
              <a:rPr lang="zh-CN" sz="3600" b="1">
                <a:solidFill>
                  <a:srgbClr val="FF0066"/>
                </a:solidFill>
                <a:effectLst/>
                <a:latin typeface="隶书" pitchFamily="49" charset="-122"/>
                <a:ea typeface="隶书" pitchFamily="49" charset="-122"/>
              </a:rPr>
              <a:t>拟人</a:t>
            </a:r>
            <a:r>
              <a:rPr lang="zh-CN" sz="3600" b="1">
                <a:solidFill>
                  <a:srgbClr val="1C1C1C"/>
                </a:solidFill>
                <a:effectLst/>
                <a:latin typeface="隶书" pitchFamily="49" charset="-122"/>
                <a:ea typeface="隶书" pitchFamily="49" charset="-122"/>
              </a:rPr>
              <a:t>的方法，让整个大自然以及家具、玩具都赋予生命，注入思想感情，使它们人格化</a:t>
            </a:r>
            <a:r>
              <a:rPr lang="zh-CN" sz="3600" b="1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endParaRPr lang="zh-CN" altLang="zh-CN" sz="3600" b="1">
              <a:solidFill>
                <a:srgbClr val="FF0000"/>
              </a:solidFill>
              <a:effectLst/>
              <a:latin typeface="Times New Roman" pitchFamily="18" charset="0"/>
              <a:ea typeface="方正舒体" pitchFamily="2" charset="-122"/>
            </a:endParaRPr>
          </a:p>
        </p:txBody>
      </p:sp>
      <p:pic>
        <p:nvPicPr>
          <p:cNvPr id="5124" name="Picture 4" descr="0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7" name="Rectangle 3"/>
          <p:cNvSpPr txBox="1">
            <a:spLocks noChangeArrowheads="1"/>
          </p:cNvSpPr>
          <p:nvPr>
            <p:ph type="body" sz="half" idx="1"/>
          </p:nvPr>
        </p:nvSpPr>
        <p:spPr>
          <a:xfrm>
            <a:off x="685800" y="1981200"/>
            <a:ext cx="3816350" cy="4114800"/>
          </a:xfrm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endParaRPr lang="zh-CN" altLang="en-US" sz="1600"/>
          </a:p>
        </p:txBody>
      </p:sp>
      <p:pic>
        <p:nvPicPr>
          <p:cNvPr id="6148" name="Picture 4" descr="82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37288" y="2654300"/>
            <a:ext cx="623887" cy="638175"/>
          </a:xfrm>
          <a:noFill/>
          <a:ln/>
        </p:spPr>
      </p:pic>
      <p:pic>
        <p:nvPicPr>
          <p:cNvPr id="6149" name="Picture 5" descr="meng36"/>
          <p:cNvPicPr>
            <a:picLocks noChangeAspect="1" noChangeArrowheads="1"/>
          </p:cNvPicPr>
          <p:nvPr/>
        </p:nvPicPr>
        <p:blipFill>
          <a:blip r:embed="rId3"/>
          <a:srcRect b="4724"/>
          <a:stretch>
            <a:fillRect/>
          </a:stretch>
        </p:blipFill>
        <p:spPr bwMode="auto">
          <a:xfrm>
            <a:off x="-681038" y="-1062038"/>
            <a:ext cx="10723563" cy="784383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36675" y="376238"/>
            <a:ext cx="6324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6600" b="1">
                <a:solidFill>
                  <a:srgbClr val="CC00CC"/>
                </a:solidFill>
                <a:effectLst/>
                <a:latin typeface="Times New Roman" pitchFamily="18" charset="0"/>
                <a:ea typeface="方正舒体" pitchFamily="2" charset="-122"/>
              </a:rPr>
              <a:t>  </a:t>
            </a:r>
            <a:r>
              <a:rPr lang="zh-CN" sz="10600" b="1">
                <a:solidFill>
                  <a:srgbClr val="FF0000"/>
                </a:solidFill>
                <a:effectLst/>
                <a:latin typeface="Times New Roman" pitchFamily="18" charset="0"/>
                <a:ea typeface="方正舒体" pitchFamily="2" charset="-122"/>
              </a:rPr>
              <a:t>七颗钻石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2708275"/>
            <a:ext cx="4378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>
                <a:solidFill>
                  <a:srgbClr val="04A022"/>
                </a:solidFill>
                <a:effectLst/>
                <a:latin typeface="Times New Roman" pitchFamily="18" charset="0"/>
                <a:ea typeface="方正舒体" pitchFamily="2" charset="-122"/>
              </a:rPr>
              <a:t>列夫  </a:t>
            </a:r>
            <a:r>
              <a:rPr lang="en-US">
                <a:solidFill>
                  <a:srgbClr val="04A022"/>
                </a:solidFill>
                <a:effectLst/>
                <a:latin typeface="Times New Roman" pitchFamily="18" charset="0"/>
                <a:ea typeface="方正舒体" pitchFamily="2" charset="-122"/>
              </a:rPr>
              <a:t>• </a:t>
            </a:r>
            <a:r>
              <a:rPr lang="zh-CN">
                <a:solidFill>
                  <a:srgbClr val="04A022"/>
                </a:solidFill>
                <a:effectLst/>
                <a:latin typeface="Times New Roman" pitchFamily="18" charset="0"/>
                <a:ea typeface="方正舒体" pitchFamily="2" charset="-122"/>
              </a:rPr>
              <a:t>托尔斯泰</a:t>
            </a:r>
            <a:r>
              <a:rPr lang="zh-CN" sz="2800" b="1">
                <a:solidFill>
                  <a:srgbClr val="FFFF00"/>
                </a:solidFill>
                <a:effectLst/>
                <a:latin typeface="Times New Roman" pitchFamily="18" charset="0"/>
                <a:ea typeface="仿宋_GB2312" pitchFamily="49" charset="-122"/>
              </a:rPr>
              <a:t>                                    </a:t>
            </a:r>
          </a:p>
        </p:txBody>
      </p:sp>
      <p:pic>
        <p:nvPicPr>
          <p:cNvPr id="6152" name="Picture 8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65400"/>
            <a:ext cx="4016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213100"/>
            <a:ext cx="4016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3890963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4395788"/>
            <a:ext cx="4016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4611688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063" y="4899025"/>
            <a:ext cx="4016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08400" y="900113"/>
            <a:ext cx="51816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sz="3200" b="1">
                <a:effectLst/>
                <a:latin typeface="隶书" pitchFamily="49" charset="-122"/>
                <a:ea typeface="隶书" pitchFamily="49" charset="-122"/>
              </a:rPr>
              <a:t>列夫</a:t>
            </a:r>
            <a:r>
              <a:rPr lang="en-US" sz="3200" b="1">
                <a:effectLst/>
                <a:latin typeface="Arial"/>
                <a:ea typeface="隶书" pitchFamily="49" charset="-122"/>
              </a:rPr>
              <a:t>·</a:t>
            </a:r>
            <a:r>
              <a:rPr lang="zh-CN" sz="3200" b="1">
                <a:effectLst/>
                <a:latin typeface="隶书" pitchFamily="49" charset="-122"/>
                <a:ea typeface="隶书" pitchFamily="49" charset="-122"/>
              </a:rPr>
              <a:t>托尔斯泰：</a:t>
            </a:r>
            <a:r>
              <a:rPr lang="en-US" sz="3600" b="1">
                <a:solidFill>
                  <a:srgbClr val="FF0000"/>
                </a:solidFill>
                <a:effectLst/>
                <a:latin typeface="隶书" pitchFamily="49" charset="-122"/>
                <a:ea typeface="隶书" pitchFamily="49" charset="-122"/>
              </a:rPr>
              <a:t>19</a:t>
            </a:r>
            <a:r>
              <a:rPr lang="zh-CN" sz="3600" b="1">
                <a:solidFill>
                  <a:srgbClr val="FF0000"/>
                </a:solidFill>
                <a:effectLst/>
                <a:latin typeface="隶书" pitchFamily="49" charset="-122"/>
                <a:ea typeface="隶书" pitchFamily="49" charset="-122"/>
              </a:rPr>
              <a:t>世纪俄国</a:t>
            </a:r>
            <a:r>
              <a:rPr lang="zh-CN" sz="3200" b="1">
                <a:effectLst/>
                <a:latin typeface="隶书" pitchFamily="49" charset="-122"/>
                <a:ea typeface="隶书" pitchFamily="49" charset="-122"/>
              </a:rPr>
              <a:t>最伟大的作家！</a:t>
            </a:r>
            <a:r>
              <a:rPr lang="zh-CN" sz="3200" b="1">
                <a:effectLst/>
                <a:latin typeface="Arial" pitchFamily="34" charset="0"/>
                <a:ea typeface="隶书" pitchFamily="49" charset="-122"/>
              </a:rPr>
              <a:t>作品：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《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复活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》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、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《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战争与和平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》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、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《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安娜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·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卡列尼娜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》</a:t>
            </a:r>
            <a:endParaRPr lang="en-US" sz="3600" b="1">
              <a:solidFill>
                <a:srgbClr val="FF0000"/>
              </a:solidFill>
              <a:effectLst/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zh-CN" altLang="zh-CN" sz="3600" b="1">
              <a:solidFill>
                <a:srgbClr val="FF0000"/>
              </a:solidFill>
              <a:effectLst/>
              <a:latin typeface="Tahoma" pitchFamily="34" charset="0"/>
              <a:ea typeface="隶书" pitchFamily="49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5400" b="1">
                <a:solidFill>
                  <a:srgbClr val="990099"/>
                </a:solidFill>
                <a:effectLst/>
                <a:latin typeface="Tahoma" pitchFamily="34" charset="0"/>
                <a:ea typeface="华文行楷" pitchFamily="2" charset="-122"/>
              </a:rPr>
              <a:t>亲近作者</a:t>
            </a:r>
          </a:p>
        </p:txBody>
      </p:sp>
      <p:pic>
        <p:nvPicPr>
          <p:cNvPr id="7172" name="Picture 4" descr="托尔斯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095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581400" y="3352800"/>
            <a:ext cx="5562600" cy="1676400"/>
          </a:xfrm>
          <a:prstGeom prst="cloudCallout">
            <a:avLst>
              <a:gd name="adj1" fmla="val -13782"/>
              <a:gd name="adj2" fmla="val 981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zh-CN" sz="36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他可是位了不起的大作家！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195" name="Rectangle 3"/>
          <p:cNvSpPr>
            <a:spLocks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6" name="Picture 4" descr="menghuan"/>
          <p:cNvPicPr>
            <a:picLocks noChangeAspect="1" noChangeArrowheads="1"/>
          </p:cNvPicPr>
          <p:nvPr/>
        </p:nvPicPr>
        <p:blipFill>
          <a:blip r:embed="rId2">
            <a:lum bright="5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8198" name="Picture 6" descr="boy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93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743200" y="6096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6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</a:rPr>
              <a:t>展示自己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2057400"/>
            <a:ext cx="8153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600" b="1">
                <a:solidFill>
                  <a:schemeClr val="tx1"/>
                </a:solidFill>
                <a:effectLst/>
                <a:latin typeface="楷体_GB2312" pitchFamily="49" charset="-122"/>
                <a:ea typeface="楷体_GB2312" pitchFamily="49" charset="-122"/>
              </a:rPr>
              <a:t>如果</a:t>
            </a:r>
            <a:r>
              <a:rPr 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电视台来我们中学招聘少儿节目的主持人，要求就是给现场的小观众讲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《</a:t>
            </a:r>
            <a:r>
              <a:rPr 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七颗钻石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》</a:t>
            </a:r>
            <a:r>
              <a:rPr 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这则童话故事。</a:t>
            </a:r>
          </a:p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3400" y="4038600"/>
            <a:ext cx="7924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华文新魏" pitchFamily="2" charset="-122"/>
              </a:rPr>
              <a:t>你能用简洁的语言为大家讲述这个故事吗？勇敢一点！你能行！</a:t>
            </a:r>
          </a:p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  <p:bldP spid="82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0492811931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 descr="weave"/>
          <p:cNvSpPr>
            <a:spLocks noChangeArrowheads="1" noChangeShapeType="1"/>
          </p:cNvSpPr>
          <p:nvPr/>
        </p:nvSpPr>
        <p:spPr bwMode="auto">
          <a:xfrm>
            <a:off x="228600" y="1143000"/>
            <a:ext cx="2571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楷体_GB2312"/>
                <a:ea typeface="楷体_GB2312"/>
              </a:rPr>
              <a:t>思考交流：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40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1</a:t>
            </a:r>
            <a:r>
              <a:rPr lang="zh-CN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、童话中水罐和罐内经历了怎样</a:t>
            </a:r>
          </a:p>
          <a:p>
            <a:r>
              <a:rPr lang="zh-CN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的变化过程？</a:t>
            </a:r>
          </a:p>
          <a:p>
            <a:endParaRPr lang="zh-CN" b="1"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  <a:p>
            <a:r>
              <a:rPr lang="zh-CN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  </a:t>
            </a:r>
            <a:r>
              <a:rPr lang="en-US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2</a:t>
            </a:r>
            <a:r>
              <a:rPr lang="zh-CN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、这些神奇的变化是在人物什么</a:t>
            </a:r>
          </a:p>
          <a:p>
            <a:r>
              <a:rPr lang="zh-CN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行动后发生的？作者为什么把水罐</a:t>
            </a:r>
          </a:p>
          <a:p>
            <a:r>
              <a:rPr lang="zh-CN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写得这么神奇呢？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1616075"/>
            <a:ext cx="1524000" cy="4667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变出了水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752600" y="2590800"/>
            <a:ext cx="457200" cy="1295400"/>
          </a:xfrm>
          <a:prstGeom prst="downArrow">
            <a:avLst>
              <a:gd name="adj1" fmla="val 50000"/>
              <a:gd name="adj2" fmla="val 708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19200" y="4197350"/>
            <a:ext cx="1524000" cy="13795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变得端端正正</a:t>
            </a:r>
          </a:p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86200" y="4191000"/>
            <a:ext cx="1371600" cy="13795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木的变成银的</a:t>
            </a:r>
          </a:p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895600" y="4419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553200" y="4197350"/>
            <a:ext cx="1600200" cy="13795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银的变成金的</a:t>
            </a:r>
          </a:p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91200" y="1676400"/>
            <a:ext cx="2286000" cy="4667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  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宋体" pitchFamily="2" charset="-122"/>
              </a:rPr>
              <a:t>变成了星星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-542925" y="1828800"/>
            <a:ext cx="1457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为生病的母亲找水</a:t>
            </a:r>
          </a:p>
          <a:p>
            <a:pPr>
              <a:spcBef>
                <a:spcPct val="50000"/>
              </a:spcBef>
            </a:pPr>
            <a:endParaRPr lang="zh-CN" altLang="zh-CN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38125" y="3611563"/>
            <a:ext cx="5492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zh-CN" altLang="zh-CN" sz="2400"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3657600"/>
            <a:ext cx="549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将水省给母亲喝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581400" y="5791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倒水给小狗喝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5486400" y="4419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400800" y="55626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母亲让水给小姑娘喝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6934200" y="2743200"/>
            <a:ext cx="457200" cy="12192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696200" y="22860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rPr>
              <a:t>小姑娘把水让给过路人喝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3276600" y="1981200"/>
            <a:ext cx="2438400" cy="1905000"/>
            <a:chOff x="0" y="0"/>
            <a:chExt cx="1536" cy="1200"/>
          </a:xfrm>
        </p:grpSpPr>
        <p:sp>
          <p:nvSpPr>
            <p:cNvPr id="10258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536" cy="120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40" y="240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华文行楷" pitchFamily="2" charset="-122"/>
                </a:rPr>
                <a:t>爱  心</a:t>
              </a:r>
            </a:p>
          </p:txBody>
        </p:sp>
      </p:grp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038600" y="5334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nimBg="1"/>
      <p:bldP spid="10244" grpId="0" animBg="1" autoUpdateAnimBg="0"/>
      <p:bldP spid="10245" grpId="0" animBg="1" autoUpdateAnimBg="0"/>
      <p:bldP spid="10246" grpId="0" animBg="1"/>
      <p:bldP spid="10247" grpId="0" animBg="1" autoUpdateAnimBg="0"/>
      <p:bldP spid="10248" grpId="0" animBg="1" autoUpdateAnimBg="0"/>
      <p:bldP spid="10249" grpId="0" autoUpdateAnimBg="0"/>
      <p:bldP spid="10251" grpId="0" autoUpdateAnimBg="0"/>
      <p:bldP spid="10252" grpId="0" autoUpdateAnimBg="0"/>
      <p:bldP spid="10253" grpId="0" animBg="1"/>
      <p:bldP spid="10254" grpId="0" autoUpdateAnimBg="0"/>
      <p:bldP spid="10255" grpId="0" animBg="1"/>
      <p:bldP spid="10256" grpId="0" autoUpdateAnimBg="0"/>
      <p:bldP spid="102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星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蓝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133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514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34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562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133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3340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0668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9624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5814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943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672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5516563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276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10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1430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181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1336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862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24200"/>
            <a:ext cx="193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89" name="Group 25"/>
          <p:cNvGrpSpPr>
            <a:grpSpLocks noChangeAspect="1"/>
          </p:cNvGrpSpPr>
          <p:nvPr/>
        </p:nvGrpSpPr>
        <p:grpSpPr bwMode="auto">
          <a:xfrm>
            <a:off x="1600200" y="609600"/>
            <a:ext cx="3581400" cy="2286000"/>
            <a:chOff x="0" y="0"/>
            <a:chExt cx="2256" cy="1440"/>
          </a:xfrm>
        </p:grpSpPr>
        <p:pic>
          <p:nvPicPr>
            <p:cNvPr id="11290" name="Picture 26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27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5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28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9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29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0" y="67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30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124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5" name="Picture 31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67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6" name="Picture 32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97" name="Picture 33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7262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8" name="AutoShape 34">
            <a:hlinkClick r:id="" action="ppaction://hlinkshowjump?jump=nextslide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5181600"/>
            <a:ext cx="381000" cy="381000"/>
          </a:xfrm>
          <a:prstGeom prst="star4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584325" y="477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 sz="2400"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1300" name="Picture 36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572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144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6764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39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4384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40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5908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41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5052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42" descr="五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5052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43" descr="爱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36838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468313" y="4221163"/>
            <a:ext cx="8496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b="1">
                <a:effectLst/>
                <a:latin typeface="Times New Roman" pitchFamily="18" charset="0"/>
                <a:ea typeface="宋体" pitchFamily="2" charset="-122"/>
              </a:rPr>
              <a:t>      </a:t>
            </a:r>
            <a:r>
              <a:rPr lang="zh-CN" b="1">
                <a:effectLst/>
                <a:latin typeface="Times New Roman" pitchFamily="18" charset="0"/>
                <a:ea typeface="宋体" pitchFamily="2" charset="-122"/>
              </a:rPr>
              <a:t>愿</a:t>
            </a:r>
            <a:r>
              <a:rPr lang="zh-CN" sz="5400" b="1">
                <a:solidFill>
                  <a:srgbClr val="FF0000"/>
                </a:solidFill>
                <a:effectLst/>
                <a:latin typeface="Times New Roman" pitchFamily="18" charset="0"/>
                <a:ea typeface="隶书" pitchFamily="49" charset="-122"/>
              </a:rPr>
              <a:t>爱心</a:t>
            </a:r>
            <a:r>
              <a:rPr lang="zh-CN" b="1">
                <a:effectLst/>
                <a:latin typeface="Times New Roman" pitchFamily="18" charset="0"/>
                <a:ea typeface="宋体" pitchFamily="2" charset="-122"/>
              </a:rPr>
              <a:t>像大熊星座一样在人们需要的时候，</a:t>
            </a:r>
            <a:r>
              <a:rPr lang="zh-CN" sz="6000" b="1">
                <a:solidFill>
                  <a:srgbClr val="FF0000"/>
                </a:solidFill>
                <a:effectLst/>
                <a:latin typeface="Times New Roman" pitchFamily="18" charset="0"/>
                <a:ea typeface="隶书" pitchFamily="49" charset="-122"/>
              </a:rPr>
              <a:t>普照人间</a:t>
            </a:r>
            <a:r>
              <a:rPr lang="zh-CN" b="1">
                <a:effectLst/>
                <a:latin typeface="Times New Roman" pitchFamily="18" charset="0"/>
                <a:ea typeface="宋体" pitchFamily="2" charset="-122"/>
              </a:rPr>
              <a:t>，温暖人间！</a:t>
            </a:r>
            <a:br>
              <a:rPr lang="zh-CN" b="1">
                <a:effectLst/>
                <a:latin typeface="Times New Roman" pitchFamily="18" charset="0"/>
                <a:ea typeface="宋体" pitchFamily="2" charset="-122"/>
              </a:rPr>
            </a:br>
            <a:endParaRPr lang="zh-CN" b="1"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75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8" grpId="0" animBg="1"/>
      <p:bldP spid="11308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新宋体-18030" pitchFamily="1" charset="-122"/>
            <a:ea typeface="新宋体-18030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新宋体-18030" pitchFamily="1" charset="-122"/>
            <a:ea typeface="新宋体-18030" pitchFamily="1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Pages>0</Pages>
  <Words>886</Words>
  <Characters>0</Characters>
  <Application>Microsoft PowerPoint</Application>
  <DocSecurity>0</DocSecurity>
  <PresentationFormat>全屏显示(4:3)</PresentationFormat>
  <Lines>0</Lines>
  <Paragraphs>52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Times New Roman</vt:lpstr>
      <vt:lpstr>宋体</vt:lpstr>
      <vt:lpstr>华文新魏</vt:lpstr>
      <vt:lpstr>方正舒体</vt:lpstr>
      <vt:lpstr>隶书</vt:lpstr>
      <vt:lpstr>BatangChe</vt:lpstr>
      <vt:lpstr>Arial</vt:lpstr>
      <vt:lpstr>仿宋_GB2312</vt:lpstr>
      <vt:lpstr>Tahoma</vt:lpstr>
      <vt:lpstr>华文行楷</vt:lpstr>
      <vt:lpstr>楷体_GB2312</vt:lpstr>
      <vt:lpstr>新宋体-18030</vt:lpstr>
      <vt:lpstr>Wingdings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大胆想象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Manager/>
  <Company> 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七颗钻石</dc:title>
  <dc:subject/>
  <dc:creator>孙大升</dc:creator>
  <cp:keywords/>
  <dc:description/>
  <cp:lastModifiedBy>Administrator</cp:lastModifiedBy>
  <cp:revision>62</cp:revision>
  <cp:lastPrinted>1899-12-30T00:00:00Z</cp:lastPrinted>
  <dcterms:created xsi:type="dcterms:W3CDTF">2006-10-10T02:20:15Z</dcterms:created>
  <dcterms:modified xsi:type="dcterms:W3CDTF">2010-09-19T06:32:22Z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