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339966"/>
    <a:srgbClr val="660033"/>
    <a:srgbClr val="3366CC"/>
    <a:srgbClr val="CC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428" autoAdjust="0"/>
  </p:normalViewPr>
  <p:slideViewPr>
    <p:cSldViewPr>
      <p:cViewPr varScale="1">
        <p:scale>
          <a:sx n="69" d="100"/>
          <a:sy n="69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0B82-816B-4B37-BC0B-3A044406A368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D3AD2-3695-4084-B039-E8A945EE68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D3AD2-3695-4084-B039-E8A945EE686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140AF-C1C1-4207-90FA-1CABBEC98CB7}" type="datetimeFigureOut">
              <a:rPr lang="zh-CN" altLang="en-US" smtClean="0"/>
              <a:t>2010-12-3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0E875-ACD1-4C62-A411-A723EF551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37011;&#20029;&#21531;%20-%20&#22312;&#27700;&#19968;&#26041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7011;&#20029;&#21531;%20-%20&#22312;&#27700;&#19968;&#26041;.mp3" TargetMode="Externa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3977;&#33901;&#26391;&#35835;%20&#22899;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9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楷体_GB2312" pitchFamily="49" charset="-122"/>
                <a:ea typeface="楷体_GB2312" pitchFamily="49" charset="-122"/>
              </a:rPr>
              <a:t>蒹葭</a:t>
            </a:r>
            <a:endParaRPr lang="zh-CN" altLang="en-US" sz="9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>
              <a:solidFill>
                <a:schemeClr val="accent5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>
              <a:solidFill>
                <a:schemeClr val="accent5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dirty="0" smtClean="0">
                <a:solidFill>
                  <a:schemeClr val="accent5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请同学们先欣赏音乐！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邓丽君 - 在水一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928662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277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166" y="1643050"/>
            <a:ext cx="571504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2" charset="-122"/>
                <a:ea typeface="黑体" pitchFamily="2" charset="-122"/>
              </a:rPr>
              <a:t>这时，请同学们在仔细欣赏一下这首音乐！！！！！！</a:t>
            </a:r>
            <a:r>
              <a:rPr lang="en-US" altLang="zh-CN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2" charset="-122"/>
                <a:ea typeface="黑体" pitchFamily="2" charset="-122"/>
              </a:rPr>
              <a:t>O(∩_∩)O</a:t>
            </a:r>
            <a:r>
              <a:rPr lang="en-US" altLang="zh-CN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2" charset="-122"/>
                <a:ea typeface="黑体" pitchFamily="2" charset="-122"/>
              </a:rPr>
              <a:t>~</a:t>
            </a:r>
            <a:endParaRPr lang="zh-CN" altLang="en-US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邓丽君 - 在水一方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43768" y="4786322"/>
            <a:ext cx="1357322" cy="135732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scene3d>
            <a:camera prst="orthographicFront">
              <a:rot lat="0" lon="11699976" rev="0"/>
            </a:camera>
            <a:lightRig rig="freezing" dir="t"/>
          </a:scene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77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ae10edde892dcc6d95ee377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642918"/>
            <a:ext cx="2540000" cy="1905000"/>
          </a:xfrm>
        </p:spPr>
      </p:pic>
      <p:sp>
        <p:nvSpPr>
          <p:cNvPr id="5" name="矩形 4"/>
          <p:cNvSpPr/>
          <p:nvPr/>
        </p:nvSpPr>
        <p:spPr>
          <a:xfrm>
            <a:off x="357158" y="857232"/>
            <a:ext cx="1132234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选自</a:t>
            </a:r>
            <a:r>
              <a:rPr lang="en-US" altLang="zh-CN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诗经</a:t>
            </a:r>
            <a:r>
              <a:rPr lang="en-US" altLang="zh-CN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国风</a:t>
            </a:r>
            <a:r>
              <a:rPr lang="en-US" altLang="zh-CN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秦风</a:t>
            </a:r>
            <a:r>
              <a:rPr lang="en-US" altLang="zh-CN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en-US" altLang="zh-CN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大约来源于</a:t>
            </a:r>
            <a:r>
              <a:rPr lang="en-US" altLang="zh-CN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2500</a:t>
            </a:r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年以前产生在秦地的</a:t>
            </a:r>
            <a:endParaRPr lang="en-US" altLang="zh-CN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_GB2312" pitchFamily="49" charset="-122"/>
                <a:ea typeface="楷体_GB2312" pitchFamily="49" charset="-122"/>
              </a:rPr>
              <a:t>一首民歌。 </a:t>
            </a:r>
            <a:endParaRPr lang="zh-CN" alt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928934"/>
            <a:ext cx="7643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990099"/>
                </a:solidFill>
              </a:rPr>
              <a:t>《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诗经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简介 </a:t>
            </a:r>
          </a:p>
          <a:p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　　诗经是我国第一部诗歌总集，它收集了自西周初年至春秋中叶的诗歌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305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首，故又称“诗三百”。从思想内容上看，它可以分为风，雅，颂三类。其中“风”的数量最多，是各地的歌谣。从表现手法看，它可以分为赋，比，兴的手法。从结构形式上看，它常采用重章叠句的形式，有一唱三叹的韵味。 </a:t>
            </a:r>
          </a:p>
          <a:p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　　诗经中的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国风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和屈原的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离骚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并称“风骚”。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诗经</a:t>
            </a:r>
            <a:r>
              <a:rPr lang="en-US" altLang="zh-CN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dirty="0" smtClean="0">
                <a:solidFill>
                  <a:srgbClr val="990099"/>
                </a:solidFill>
                <a:latin typeface="黑体" pitchFamily="2" charset="-122"/>
                <a:ea typeface="黑体" pitchFamily="2" charset="-122"/>
              </a:rPr>
              <a:t>开创了我国现实主义文学传统的先河。 </a:t>
            </a:r>
            <a:endParaRPr lang="zh-CN" altLang="en-US" sz="2400" dirty="0">
              <a:solidFill>
                <a:srgbClr val="990099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chemeClr val="accent4"/>
                </a:solidFill>
                <a:latin typeface="Symbol" pitchFamily="18" charset="2"/>
              </a:rPr>
              <a:t>蒹葭</a:t>
            </a:r>
            <a:endParaRPr lang="zh-CN" altLang="en-US" sz="5400" dirty="0">
              <a:solidFill>
                <a:schemeClr val="accent4"/>
              </a:solidFill>
              <a:latin typeface="Symbol" pitchFamily="18" charset="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仿宋_GB2312" pitchFamily="49" charset="-122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蒹葭苍苍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，白露为霜，所谓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伊人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，在水一方。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溯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洄从之，道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阻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且长。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溯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游从之，宛在水中央。</a:t>
            </a:r>
            <a:endParaRPr lang="en-US" altLang="zh-CN" dirty="0" smtClean="0">
              <a:solidFill>
                <a:schemeClr val="tx2">
                  <a:lumMod val="60000"/>
                  <a:lumOff val="40000"/>
                </a:schemeClr>
              </a:solidFill>
              <a:ea typeface="仿宋_GB2312" pitchFamily="49" charset="-122"/>
            </a:endParaRPr>
          </a:p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蒹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葭</a:t>
            </a:r>
            <a:r>
              <a:rPr lang="zh-CN" altLang="en-US" dirty="0">
                <a:solidFill>
                  <a:srgbClr val="FF0000"/>
                </a:solidFill>
                <a:ea typeface="仿宋_GB2312" pitchFamily="49" charset="-122"/>
              </a:rPr>
              <a:t>萋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萋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，白露未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晞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。所谓伊人，在水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之湄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 溯洄从之，道阻且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跻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[</a:t>
            </a:r>
            <a:r>
              <a:rPr lang="en-US" altLang="zh-CN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ji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]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 溯游从之，宛在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水中坻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[chi]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60000"/>
                  <a:lumOff val="40000"/>
                </a:schemeClr>
              </a:solidFill>
              <a:ea typeface="仿宋_GB2312" pitchFamily="49" charset="-122"/>
            </a:endParaRPr>
          </a:p>
          <a:p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 蒹葭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采采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，白露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未已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 所谓伊人，在水</a:t>
            </a:r>
            <a:r>
              <a:rPr lang="zh-CN" altLang="en-US" dirty="0" smtClean="0">
                <a:solidFill>
                  <a:srgbClr val="FF0000"/>
                </a:solidFill>
                <a:ea typeface="仿宋_GB2312" pitchFamily="49" charset="-122"/>
              </a:rPr>
              <a:t>之涘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[</a:t>
            </a:r>
            <a:r>
              <a:rPr lang="en-US" altLang="zh-CN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si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]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 溯洄从之，道阻且右。 溯游从之，宛在水中沚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[</a:t>
            </a:r>
            <a:r>
              <a:rPr lang="en-US" altLang="zh-CN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zhi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]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仿宋_GB2312" pitchFamily="49" charset="-122"/>
              </a:rPr>
              <a:t>。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蒹葭朗读 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572396" y="428604"/>
            <a:ext cx="876304" cy="87630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914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苍苍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：茂盛的样子。下文“凄凄”“采采”义同。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白露为霜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：晶莹的露水凝结成了霜。为，凝结成。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：所说，这里指所怀念的。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：那个人，这里指诗人所思念追寻的人。意中人。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在水一方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：在水的另一边。一方，那一边，即水的彼岸。方，边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溯洄（</a:t>
            </a:r>
            <a:r>
              <a:rPr lang="en-US" altLang="zh-CN" sz="2400" dirty="0" err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sù</a:t>
            </a:r>
            <a:r>
              <a:rPr lang="en-US" altLang="zh-CN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dirty="0" err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huí</a:t>
            </a:r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）从之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：沿着弯曲的河边道路到上游去找伊人。溯洄，逆流而上，逆着河流向上游走。洄，曲折盘旋的水道。从，跟随、追赶，这里指追求、寻找。之，这里指伊人。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：道路上障碍多，很难走。阻，险阻，道路难走。 </a:t>
            </a:r>
          </a:p>
        </p:txBody>
      </p:sp>
      <p:pic>
        <p:nvPicPr>
          <p:cNvPr id="4" name="图片 3" descr="u=1555640030,3096191842&amp;fm=0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500042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 fontScale="25000" lnSpcReduction="20000"/>
          </a:bodyPr>
          <a:lstStyle/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溯游从之：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顺流而下寻找她。溯游，顺流而下。“游”通“流”，指直流的水道。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宛在水中央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：（那个人）仿佛在河的中间。意思是相距不远却无法到达。宛，宛然，好像。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萋萋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：茂盛的样子。与下文“采采”义同。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晞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9600" dirty="0" err="1" smtClean="0">
                <a:latin typeface="楷体_GB2312" pitchFamily="49" charset="-122"/>
                <a:ea typeface="楷体_GB2312" pitchFamily="49" charset="-122"/>
              </a:rPr>
              <a:t>xī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）：晒干。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湄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9600" dirty="0" err="1" smtClean="0">
                <a:latin typeface="楷体_GB2312" pitchFamily="49" charset="-122"/>
                <a:ea typeface="楷体_GB2312" pitchFamily="49" charset="-122"/>
              </a:rPr>
              <a:t>méi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）：水和草交接的地方，指岸边。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跻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9600" dirty="0" err="1" smtClean="0">
                <a:latin typeface="楷体_GB2312" pitchFamily="49" charset="-122"/>
                <a:ea typeface="楷体_GB2312" pitchFamily="49" charset="-122"/>
              </a:rPr>
              <a:t>jī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）：升高，意思是地势越来越高，行走费力。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坻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9600" dirty="0" err="1" smtClean="0">
                <a:latin typeface="楷体_GB2312" pitchFamily="49" charset="-122"/>
                <a:ea typeface="楷体_GB2312" pitchFamily="49" charset="-122"/>
              </a:rPr>
              <a:t>chí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）：水中的小沙洲。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采采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：茂盛的样子。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未已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：指露水尚未被阳光蒸发完毕。已：完毕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涘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9600" dirty="0" err="1" smtClean="0">
                <a:latin typeface="楷体_GB2312" pitchFamily="49" charset="-122"/>
                <a:ea typeface="楷体_GB2312" pitchFamily="49" charset="-122"/>
              </a:rPr>
              <a:t>sì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）：水边。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右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：迂回，弯曲，意思是道路弯曲。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：代“伊人” </a:t>
            </a:r>
          </a:p>
          <a:p>
            <a:r>
              <a:rPr lang="zh-CN" altLang="en-US" sz="960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沚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9600" dirty="0" err="1" smtClean="0">
                <a:latin typeface="楷体_GB2312" pitchFamily="49" charset="-122"/>
                <a:ea typeface="楷体_GB2312" pitchFamily="49" charset="-122"/>
              </a:rPr>
              <a:t>zhǐ</a:t>
            </a:r>
            <a:r>
              <a:rPr lang="zh-CN" altLang="en-US" sz="9600" dirty="0" smtClean="0">
                <a:latin typeface="楷体_GB2312" pitchFamily="49" charset="-122"/>
                <a:ea typeface="楷体_GB2312" pitchFamily="49" charset="-122"/>
              </a:rPr>
              <a:t>）：水中沙滩。 </a:t>
            </a:r>
          </a:p>
          <a:p>
            <a:endParaRPr lang="zh-CN" altLang="en-US" dirty="0"/>
          </a:p>
        </p:txBody>
      </p:sp>
      <p:pic>
        <p:nvPicPr>
          <p:cNvPr id="6" name="图片 5" descr="u=2653506942,1540740236&amp;fm=15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5357826"/>
            <a:ext cx="1333500" cy="9620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黑体" pitchFamily="2" charset="-122"/>
                <a:ea typeface="黑体" pitchFamily="2" charset="-122"/>
              </a:rPr>
              <a:t>今译</a:t>
            </a:r>
            <a:endParaRPr lang="zh-CN" alt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河畔芦苇碧色苍苍，深秋白露凝结成霜。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我那日思夜想的人，就在河水对岸一方。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逆流而上去追寻她，道路险阻而又漫长。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顺流而下寻寻觅觅，仿佛就在水的中央。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河畔芦苇一片茂盛，清晨露水尚未晒干。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逆流而上去追寻她，道路坎坷艰险难攀。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顺流而下寻寻觅觅，仿佛就在沙洲中间。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河畔芦苇更为繁茂，清晨白露依然逗留。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我那苦苦追求的人，就在河水对岸一头。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逆流而上去追寻她，道路险阻迂回难走。 </a:t>
            </a:r>
          </a:p>
          <a:p>
            <a:r>
              <a:rPr lang="zh-CN" altLang="en-US" sz="3400" dirty="0" smtClean="0">
                <a:solidFill>
                  <a:srgbClr val="3366CC"/>
                </a:solidFill>
                <a:latin typeface="黑体" pitchFamily="2" charset="-122"/>
                <a:ea typeface="黑体" pitchFamily="2" charset="-122"/>
              </a:rPr>
              <a:t>顺流而下寻寻觅觅，仿佛就在水中沙洲。 </a:t>
            </a:r>
          </a:p>
          <a:p>
            <a:endParaRPr lang="zh-CN" altLang="en-US" dirty="0"/>
          </a:p>
        </p:txBody>
      </p:sp>
      <p:pic>
        <p:nvPicPr>
          <p:cNvPr id="4" name="图片 3" descr="b7bc4c6658b5491daa184c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285728"/>
            <a:ext cx="2540000" cy="1905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358246" cy="6143668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dirty="0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蒹葭</a:t>
            </a:r>
            <a:r>
              <a:rPr lang="en-US" altLang="zh-CN" sz="2800" dirty="0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dirty="0" smtClean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是诗经中最优秀的篇章之一。它的主要特点，集中体现在事实虚化、意象空灵、整体象征这紧密相关的三个方面。 </a:t>
            </a:r>
            <a:endParaRPr lang="en-US" altLang="zh-CN" sz="2800" dirty="0" smtClean="0">
              <a:solidFill>
                <a:srgbClr val="66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339966"/>
                </a:solidFill>
                <a:latin typeface="黑体" pitchFamily="2" charset="-122"/>
                <a:ea typeface="黑体" pitchFamily="2" charset="-122"/>
              </a:rPr>
              <a:t>事实虚</a:t>
            </a:r>
            <a:r>
              <a:rPr lang="zh-CN" altLang="en-US" sz="2800" dirty="0" smtClean="0">
                <a:solidFill>
                  <a:srgbClr val="339966"/>
                </a:solidFill>
                <a:latin typeface="黑体" pitchFamily="2" charset="-122"/>
                <a:ea typeface="黑体" pitchFamily="2" charset="-122"/>
              </a:rPr>
              <a:t>化：</a:t>
            </a:r>
            <a:r>
              <a:rPr lang="zh-CN" altLang="en-US" sz="2800" dirty="0" smtClean="0">
                <a:solidFill>
                  <a:srgbClr val="339966"/>
                </a:solidFill>
              </a:rPr>
              <a:t>一般说来，抒情诗的创作是导发于对具体事物的感触，因而在它的意境中，总可看到一些实实在在的人事场景。</a:t>
            </a:r>
            <a:endParaRPr lang="en-US" altLang="zh-CN" sz="2800" dirty="0" smtClean="0">
              <a:solidFill>
                <a:srgbClr val="339966"/>
              </a:solidFill>
            </a:endParaRPr>
          </a:p>
          <a:p>
            <a:r>
              <a:rPr lang="zh-CN" altLang="en-US" sz="2800" dirty="0">
                <a:solidFill>
                  <a:srgbClr val="339966"/>
                </a:solidFill>
                <a:latin typeface="黑体" pitchFamily="2" charset="-122"/>
                <a:ea typeface="黑体" pitchFamily="2" charset="-122"/>
              </a:rPr>
              <a:t>意</a:t>
            </a:r>
            <a:r>
              <a:rPr lang="zh-CN" altLang="en-US" sz="2800" dirty="0" smtClean="0">
                <a:solidFill>
                  <a:srgbClr val="339966"/>
                </a:solidFill>
                <a:latin typeface="黑体" pitchFamily="2" charset="-122"/>
                <a:ea typeface="黑体" pitchFamily="2" charset="-122"/>
              </a:rPr>
              <a:t>象空灵：</a:t>
            </a:r>
            <a:r>
              <a:rPr lang="zh-CN" altLang="en-US" sz="2800" dirty="0" smtClean="0">
                <a:solidFill>
                  <a:srgbClr val="339966"/>
                </a:solidFill>
              </a:rPr>
              <a:t>实际上，诗中所描述的景象，并非目之所存的现实人事，而是一种心家。这种心象，也不是对曾经阅历过的某件真事的回忆，而是由许多类似事件、类似感受所综合、凝聚、虚化成的一种典型化的心理情境。</a:t>
            </a:r>
            <a:endParaRPr lang="en-US" altLang="zh-CN" sz="2800" dirty="0" smtClean="0">
              <a:solidFill>
                <a:srgbClr val="339966"/>
              </a:solidFill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rgbClr val="339966"/>
                </a:solidFill>
              </a:rPr>
              <a:t>   </a:t>
            </a:r>
            <a:r>
              <a:rPr lang="zh-CN" altLang="en-US" sz="2800" dirty="0" smtClean="0">
                <a:solidFill>
                  <a:srgbClr val="339966"/>
                </a:solidFill>
                <a:latin typeface="黑体" pitchFamily="2" charset="-122"/>
                <a:ea typeface="黑体" pitchFamily="2" charset="-122"/>
              </a:rPr>
              <a:t>整体象征</a:t>
            </a:r>
            <a:r>
              <a:rPr lang="en-US" altLang="zh-CN" sz="2800" dirty="0" smtClean="0">
                <a:solidFill>
                  <a:srgbClr val="339966"/>
                </a:solidFill>
              </a:rPr>
              <a:t> </a:t>
            </a:r>
            <a:r>
              <a:rPr lang="zh-CN" altLang="en-US" sz="2800" dirty="0" smtClean="0">
                <a:solidFill>
                  <a:srgbClr val="339966"/>
                </a:solidFill>
              </a:rPr>
              <a:t>：诗的象征，不是某词某句用了象征辞格或手法，而是意境的整体象征。</a:t>
            </a:r>
            <a:endParaRPr lang="en-US" altLang="zh-CN" sz="2800" dirty="0" smtClean="0">
              <a:solidFill>
                <a:srgbClr val="339966"/>
              </a:solidFill>
            </a:endParaRPr>
          </a:p>
          <a:p>
            <a:endParaRPr lang="zh-CN" altLang="en-US" sz="2800" dirty="0">
              <a:solidFill>
                <a:srgbClr val="3399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19288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                           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全诗读来情调凄婉、意境幽远，神韵缥缈，情景交融，令人遐思，呈现出朦胧迷离之美。             </a:t>
            </a:r>
            <a:endParaRPr lang="zh-CN" altLang="en-US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内容占位符 3" descr="u=2407283680,108979167&amp;fm=0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8148" y="0"/>
            <a:ext cx="952500" cy="1266825"/>
          </a:xfrm>
        </p:spPr>
      </p:pic>
      <p:pic>
        <p:nvPicPr>
          <p:cNvPr id="5" name="图片 4" descr="u=2407283680,108979167&amp;fm=0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0"/>
            <a:ext cx="952500" cy="1266825"/>
          </a:xfrm>
          <a:prstGeom prst="rect">
            <a:avLst/>
          </a:prstGeom>
        </p:spPr>
      </p:pic>
      <p:pic>
        <p:nvPicPr>
          <p:cNvPr id="6" name="图片 5" descr="u=3091018562,1063343406&amp;fm=15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68" y="5500702"/>
            <a:ext cx="1333500" cy="9620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0000FF"/>
                </a:solidFill>
              </a:rPr>
              <a:t>时间推移：</a:t>
            </a:r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白露为霜</a:t>
            </a:r>
            <a:r>
              <a:rPr lang="en-US" altLang="zh-CN" dirty="0" smtClean="0">
                <a:solidFill>
                  <a:schemeClr val="accent5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未晞</a:t>
            </a:r>
            <a:r>
              <a:rPr lang="en-US" altLang="zh-CN" dirty="0" smtClean="0">
                <a:solidFill>
                  <a:schemeClr val="accent5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未已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en-US" altLang="zh-CN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0000FF"/>
                </a:solidFill>
              </a:rPr>
              <a:t>地点转移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在水一方</a:t>
            </a:r>
            <a:r>
              <a:rPr lang="en-US" altLang="zh-CN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之湄</a:t>
            </a:r>
            <a:r>
              <a:rPr lang="en-US" altLang="zh-CN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之涘</a:t>
            </a:r>
            <a:endParaRPr lang="en-US" altLang="zh-CN" dirty="0" smtClean="0">
              <a:solidFill>
                <a:srgbClr val="3399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          宛在水中央</a:t>
            </a:r>
            <a:r>
              <a:rPr lang="en-US" altLang="zh-CN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水中坻</a:t>
            </a:r>
            <a:r>
              <a:rPr lang="en-US" altLang="zh-CN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rgbClr val="339966"/>
                </a:solidFill>
                <a:latin typeface="楷体_GB2312" pitchFamily="49" charset="-122"/>
                <a:ea typeface="楷体_GB2312" pitchFamily="49" charset="-122"/>
              </a:rPr>
              <a:t>水中沚</a:t>
            </a:r>
            <a:endParaRPr lang="en-US" altLang="zh-CN" dirty="0" smtClean="0">
              <a:solidFill>
                <a:srgbClr val="3399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en-US" altLang="zh-CN" dirty="0">
              <a:solidFill>
                <a:srgbClr val="339966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0000FF"/>
                </a:solidFill>
              </a:rPr>
              <a:t>过程艰难</a:t>
            </a:r>
            <a:r>
              <a:rPr lang="zh-CN" altLang="en-US" dirty="0" smtClean="0">
                <a:solidFill>
                  <a:srgbClr val="339966"/>
                </a:solidFill>
              </a:rPr>
              <a:t>：</a:t>
            </a:r>
            <a:r>
              <a:rPr lang="zh-CN" altLang="en-US" dirty="0" smtClean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道阻且长</a:t>
            </a:r>
            <a:r>
              <a:rPr lang="en-US" altLang="zh-CN" dirty="0" smtClean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且跻</a:t>
            </a:r>
            <a:r>
              <a:rPr lang="en-US" altLang="zh-CN" dirty="0" smtClean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dirty="0" smtClean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且右</a:t>
            </a:r>
            <a:endParaRPr lang="en-US" altLang="zh-CN" dirty="0" smtClean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 descr="u=52132963,3182576973&amp;fm=0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82" y="5072074"/>
            <a:ext cx="1066800" cy="1333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1188</Words>
  <Application>Microsoft Office PowerPoint</Application>
  <PresentationFormat>全屏显示(4:3)</PresentationFormat>
  <Paragraphs>60</Paragraphs>
  <Slides>10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蒹葭</vt:lpstr>
      <vt:lpstr>幻灯片 2</vt:lpstr>
      <vt:lpstr>蒹葭</vt:lpstr>
      <vt:lpstr>注释</vt:lpstr>
      <vt:lpstr>幻灯片 5</vt:lpstr>
      <vt:lpstr>今译</vt:lpstr>
      <vt:lpstr>幻灯片 7</vt:lpstr>
      <vt:lpstr>                           全诗读来情调凄婉、意境幽远，神韵缥缈，情景交融，令人遐思，呈现出朦胧迷离之美。             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蒹葭</dc:title>
  <dc:creator>Administrator</dc:creator>
  <cp:lastModifiedBy>Administrator</cp:lastModifiedBy>
  <cp:revision>7</cp:revision>
  <dcterms:created xsi:type="dcterms:W3CDTF">2010-12-03T11:37:13Z</dcterms:created>
  <dcterms:modified xsi:type="dcterms:W3CDTF">2010-12-03T13:48:27Z</dcterms:modified>
</cp:coreProperties>
</file>