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6" r:id="rId4"/>
    <p:sldId id="264" r:id="rId5"/>
    <p:sldId id="257" r:id="rId6"/>
    <p:sldId id="263" r:id="rId7"/>
    <p:sldId id="265" r:id="rId8"/>
    <p:sldId id="260" r:id="rId9"/>
    <p:sldId id="262" r:id="rId10"/>
    <p:sldId id="261" r:id="rId11"/>
    <p:sldId id="258" r:id="rId12"/>
    <p:sldId id="266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01725" y="1209040"/>
            <a:ext cx="104228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我们今天倡导终身学习的学习理念，鼓励人们探索有效的学习方法，如金字塔学习效果理论中的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教人学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的方法，就是一种高效的学习方法。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        我们今天提倡社会主义核心价值观：富强、民主、文明、和谐；自由、平等、公正、法治；爱国、敬业、诚信、友善。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        关于学习，关于政治、社会建设，我们的前哲先贤也作了深刻的思考、不倦的探究，为我们留下了宝贵的精神财富，值得我们思考、借鉴。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665" y="379095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导入新课</a:t>
            </a:r>
            <a:endParaRPr lang="zh-CN" altLang="en-US" sz="4800" b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7065" y="281305"/>
            <a:ext cx="379984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理解和探究：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535" y="783590"/>
            <a:ext cx="106064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1.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《最有佳肴》中的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教学相长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和今天的教学相长含义一样吗？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不一样。文本中的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教学相长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是一个人的学习过程的两个方面：一是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学然后知不足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，而后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自反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；一个是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教然后知困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，而后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自强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。在同一个主体上，学和教互相促进。现代教育意义上的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教学相长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是对师生关系的一种描述，教师的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不仅传授学生知识，培养学生能力，引导学生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，使学生受益，而且学生在被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的时候，也反过来对教师的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有启发。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2.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《虽有佳肴》给你怎样的收获、启迪？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重视学习，终身学习，提高能力，修养品德，含润心灵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学习中要重视反思，发现和改进不足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教别人，也是一种有效的学习方式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7065" y="281305"/>
            <a:ext cx="379984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理解和探究：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535" y="783590"/>
            <a:ext cx="106064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3.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《大道之行也》中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大同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社会的核心本质是什么？有怎样的基本特征？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核心本质：天下为公。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基本特征：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）人人得到全社会的关爱；（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）人人都能安居乐业；（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）货尽其用，人尽其力。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4.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赏析《虽有佳肴》中的对偶和《大道之行也》中的排比修辞手法的运用。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对偶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：内容相关、句式基本一致的两个句子构成对偶。效果：句式均齐，朗朗上口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排比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内容相关、句式基本、语气一贯的三个或三个以上的句子组合在一起。效果：句式均齐，形成铺排效果，增强气势和感染力。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7065" y="281305"/>
            <a:ext cx="379984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理解和探究：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535" y="783590"/>
            <a:ext cx="1060640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5.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怎么评价《大道之行也》中孔子的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大同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社会理想？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孔子为我们展示了一幅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大同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社会的美好图景，是对当时现实社会中种种黑暗、不合理现象的一种批判和否定，是我国社会思想史上的一笔宝贵的财富。这个理想社会在当时不可能实现，但两千多年来，一直激励着一代代仁人志士为建设美好社会而奋斗。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66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《礼记》二则</a:t>
            </a:r>
            <a:endParaRPr lang="zh-CN" altLang="en-US" sz="66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</a:rPr>
              <a:t>临平五中   江贵生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</a:rPr>
              <a:t>2018.3.19</a:t>
            </a:r>
            <a:endParaRPr lang="en-US" altLang="zh-CN" sz="36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2515" y="1247775"/>
            <a:ext cx="56946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《礼记》，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儒家经典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之一 ，是中国秦汉以前各种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礼仪论著的选本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，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中国古代一部重要的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典章制度书籍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 反映了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儒家的政治﹑哲学﹑伦理思想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  版本之一由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西汉经学家戴圣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辑录而成。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3365" y="2303145"/>
            <a:ext cx="4768850" cy="3081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800" y="339090"/>
            <a:ext cx="381889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预习检测：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4255" y="922655"/>
            <a:ext cx="100266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1.</a:t>
            </a:r>
            <a:r>
              <a:rPr lang="zh-CN" altLang="en-US" sz="2800" b="1"/>
              <a:t>正读音</a:t>
            </a:r>
            <a:endParaRPr lang="zh-CN" altLang="en-US" sz="2800" b="1"/>
          </a:p>
          <a:p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嘉肴</a:t>
            </a:r>
            <a:r>
              <a:rPr lang="zh-CN" altLang="en-US" sz="2800" b="1"/>
              <a:t>　　     教学相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长</a:t>
            </a:r>
            <a:r>
              <a:rPr lang="zh-CN" altLang="en-US" sz="2800" b="1"/>
              <a:t>　　    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 兑</a:t>
            </a:r>
            <a:r>
              <a:rPr lang="zh-CN" altLang="en-US" sz="2800" b="1"/>
              <a:t>命　　     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学</a:t>
            </a:r>
            <a:r>
              <a:rPr lang="zh-CN" altLang="en-US" sz="2800" b="1"/>
              <a:t>学半</a:t>
            </a:r>
            <a:endParaRPr lang="zh-CN" altLang="en-US" sz="2800" b="1"/>
          </a:p>
          <a:p>
            <a:r>
              <a:rPr lang="zh-CN" altLang="en-US" sz="2800" b="1"/>
              <a:t>选贤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与</a:t>
            </a:r>
            <a:r>
              <a:rPr lang="zh-CN" altLang="en-US" sz="2800" b="1"/>
              <a:t>能                         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矜</a:t>
            </a:r>
            <a:r>
              <a:rPr lang="zh-CN" altLang="en-US" sz="2800" b="1"/>
              <a:t>寡孤独                           货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恶</a:t>
            </a:r>
            <a:r>
              <a:rPr lang="zh-CN" altLang="en-US" sz="2800" b="1"/>
              <a:t>弃于地</a:t>
            </a:r>
            <a:endParaRPr lang="zh-CN" altLang="en-US" sz="2800" b="1"/>
          </a:p>
          <a:p>
            <a:r>
              <a:rPr lang="en-US" altLang="zh-CN" sz="2800" b="1"/>
              <a:t>2.</a:t>
            </a:r>
            <a:r>
              <a:rPr lang="zh-CN" altLang="en-US" sz="2800" b="1"/>
              <a:t>解释下列加点词语的意思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不知其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旨</a:t>
            </a:r>
            <a:r>
              <a:rPr lang="zh-CN" altLang="en-US" sz="2800" b="1">
                <a:sym typeface="+mn-ea"/>
              </a:rPr>
              <a:t>也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ym typeface="+mn-ea"/>
              </a:rPr>
              <a:t>然后能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自强</a:t>
            </a:r>
            <a:r>
              <a:rPr lang="zh-CN" altLang="en-US" sz="2800" b="1">
                <a:sym typeface="+mn-ea"/>
              </a:rPr>
              <a:t>也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虽有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至道</a:t>
            </a:r>
            <a:endParaRPr lang="zh-CN" altLang="en-US" sz="28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r>
              <a:rPr lang="zh-CN" altLang="en-US" sz="2800" b="1">
                <a:sym typeface="+mn-ea"/>
              </a:rPr>
              <a:t>教学相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长</a:t>
            </a:r>
            <a:endParaRPr lang="zh-CN" altLang="en-US" sz="28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是故</a:t>
            </a:r>
            <a:r>
              <a:rPr lang="zh-CN" altLang="en-US" sz="2800" b="1">
                <a:sym typeface="+mn-ea"/>
              </a:rPr>
              <a:t>学然后知不足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教然后知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困</a:t>
            </a:r>
            <a:endParaRPr lang="zh-CN" altLang="en-US" sz="28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r>
              <a:rPr lang="zh-CN" altLang="en-US" sz="2800" b="1">
                <a:sym typeface="+mn-ea"/>
              </a:rPr>
              <a:t>然后能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自反</a:t>
            </a:r>
            <a:r>
              <a:rPr lang="zh-CN" altLang="en-US" sz="2800" b="1">
                <a:sym typeface="+mn-ea"/>
              </a:rPr>
              <a:t>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43100" y="1412240"/>
            <a:ext cx="880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(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jiā yáo</a:t>
            </a:r>
            <a:r>
              <a:rPr lang="zh-CN" altLang="en-US" b="1">
                <a:sym typeface="+mn-ea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54750" y="1412240"/>
            <a:ext cx="774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(yuè)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6305" y="1412240"/>
            <a:ext cx="996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(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xiào)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7695" y="1412240"/>
            <a:ext cx="1034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zhǎng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90800" y="1780540"/>
            <a:ext cx="24371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（通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举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jǔ）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32500" y="1780540"/>
            <a:ext cx="2291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通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鳏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guā n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64115" y="1719580"/>
            <a:ext cx="13728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（wù）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2280" y="2734310"/>
            <a:ext cx="1179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(味美)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79240" y="3102610"/>
            <a:ext cx="1566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(自我勉励)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896360" y="3615055"/>
            <a:ext cx="1555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(最好的道理)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156710" y="3983355"/>
            <a:ext cx="1750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(增长，促进)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417695" y="4497070"/>
            <a:ext cx="2039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(因此)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079240" y="4865370"/>
            <a:ext cx="1614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(困惑)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18610" y="5294630"/>
            <a:ext cx="2910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(自我反思)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9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1055" y="628650"/>
            <a:ext cx="30651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/>
              <a:t>选贤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与</a:t>
            </a:r>
            <a:r>
              <a:rPr lang="zh-CN" altLang="en-US" sz="2800" b="1"/>
              <a:t>能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大道</a:t>
            </a:r>
            <a:r>
              <a:rPr lang="zh-CN" altLang="en-US" sz="2800" b="1"/>
              <a:t>之行也</a:t>
            </a:r>
            <a:endParaRPr lang="zh-CN" altLang="en-US" sz="2800" b="1"/>
          </a:p>
          <a:p>
            <a:pPr>
              <a:lnSpc>
                <a:spcPct val="150000"/>
              </a:lnSpc>
            </a:pP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女有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归</a:t>
            </a:r>
            <a:endParaRPr lang="zh-CN" altLang="en-US" sz="28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/>
              <a:t>盗窃乱贼而不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作</a:t>
            </a:r>
            <a:endParaRPr lang="zh-CN" altLang="en-US" sz="28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/>
              <a:t>是</a:t>
            </a:r>
            <a:r>
              <a:rPr lang="zh-CN" altLang="en-US" sz="28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谓</a:t>
            </a:r>
            <a:r>
              <a:rPr lang="zh-CN" altLang="en-US" sz="2800" b="1"/>
              <a:t>大同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196715" y="755650"/>
            <a:ext cx="68643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“与”同“举”，推举，选举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指儒家推崇的上古时代的政治制度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女子出嫁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兴起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叫作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800" y="339090"/>
            <a:ext cx="381889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预习检测：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1215" y="1019810"/>
            <a:ext cx="1052957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3.</a:t>
            </a:r>
            <a:r>
              <a:rPr lang="zh-CN" altLang="en-US" sz="2800" b="1"/>
              <a:t>翻译下列句子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000099"/>
                </a:solidFill>
              </a:rPr>
              <a:t>（</a:t>
            </a:r>
            <a:r>
              <a:rPr lang="en-US" altLang="zh-CN" sz="2800" b="1">
                <a:solidFill>
                  <a:srgbClr val="000099"/>
                </a:solidFill>
              </a:rPr>
              <a:t>1</a:t>
            </a:r>
            <a:r>
              <a:rPr lang="zh-CN" altLang="en-US" sz="2800" b="1">
                <a:solidFill>
                  <a:srgbClr val="000099"/>
                </a:solidFill>
              </a:rPr>
              <a:t>）虽有嘉肴，弗食，不知其旨也；虽有至道，弗学，不知其善也。</a:t>
            </a:r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/>
              <a:t>虽然有美味的肉食，不亲自品尝，就不会知道它的味美；虽然有</a:t>
            </a:r>
            <a:r>
              <a:rPr lang="zh-CN" altLang="en-US" sz="2800" b="1">
                <a:solidFill>
                  <a:srgbClr val="FF0000"/>
                </a:solidFill>
              </a:rPr>
              <a:t>最好的道理</a:t>
            </a:r>
            <a:r>
              <a:rPr lang="zh-CN" altLang="en-US" sz="2800" b="1"/>
              <a:t>，不去学习，就不知道它的</a:t>
            </a:r>
            <a:r>
              <a:rPr lang="zh-CN" altLang="en-US" sz="2800" b="1">
                <a:solidFill>
                  <a:srgbClr val="FF0000"/>
                </a:solidFill>
              </a:rPr>
              <a:t>好处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000099"/>
                </a:solidFill>
              </a:rPr>
              <a:t>（</a:t>
            </a:r>
            <a:r>
              <a:rPr lang="en-US" altLang="zh-CN" sz="2800" b="1">
                <a:solidFill>
                  <a:srgbClr val="000099"/>
                </a:solidFill>
              </a:rPr>
              <a:t>2</a:t>
            </a:r>
            <a:r>
              <a:rPr lang="zh-CN" altLang="en-US" sz="2800" b="1">
                <a:solidFill>
                  <a:srgbClr val="000099"/>
                </a:solidFill>
              </a:rPr>
              <a:t>）是故学然后知不足，教然后知困。</a:t>
            </a:r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因此</a:t>
            </a:r>
            <a:r>
              <a:rPr lang="zh-CN" altLang="en-US" sz="2800" b="1"/>
              <a:t>学习以后才知道自己的不足，教人以后才知道自己的</a:t>
            </a:r>
            <a:r>
              <a:rPr lang="zh-CN" altLang="en-US" sz="2800" b="1">
                <a:solidFill>
                  <a:srgbClr val="FF0000"/>
                </a:solidFill>
              </a:rPr>
              <a:t>困惑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000099"/>
                </a:solidFill>
              </a:rPr>
              <a:t>（</a:t>
            </a:r>
            <a:r>
              <a:rPr lang="en-US" altLang="zh-CN" sz="2800" b="1">
                <a:solidFill>
                  <a:srgbClr val="000099"/>
                </a:solidFill>
              </a:rPr>
              <a:t>3</a:t>
            </a:r>
            <a:r>
              <a:rPr lang="zh-CN" altLang="en-US" sz="2800" b="1">
                <a:solidFill>
                  <a:srgbClr val="000099"/>
                </a:solidFill>
              </a:rPr>
              <a:t>）知不足，然后能自反也；知困，然后能自强也。故曰：教学相长也。</a:t>
            </a:r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/>
              <a:t>知道不足，然后才能</a:t>
            </a:r>
            <a:r>
              <a:rPr lang="zh-CN" altLang="en-US" sz="2800" b="1">
                <a:solidFill>
                  <a:srgbClr val="FF0000"/>
                </a:solidFill>
              </a:rPr>
              <a:t>自我反思</a:t>
            </a:r>
            <a:r>
              <a:rPr lang="zh-CN" altLang="en-US" sz="2800" b="1"/>
              <a:t>；知道自己有困惑，然后才能</a:t>
            </a:r>
            <a:r>
              <a:rPr lang="zh-CN" altLang="en-US" sz="2800" b="1">
                <a:solidFill>
                  <a:srgbClr val="FF0000"/>
                </a:solidFill>
              </a:rPr>
              <a:t>自我勉励</a:t>
            </a:r>
            <a:r>
              <a:rPr lang="zh-CN" altLang="en-US" sz="2800" b="1"/>
              <a:t>。因此说，</a:t>
            </a:r>
            <a:r>
              <a:rPr lang="zh-CN" altLang="en-US" sz="2800" b="1">
                <a:solidFill>
                  <a:srgbClr val="FF0000"/>
                </a:solidFill>
              </a:rPr>
              <a:t>教和学互相促进</a:t>
            </a:r>
            <a:r>
              <a:rPr lang="zh-CN" altLang="en-US" sz="2800" b="1"/>
              <a:t>。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9280" y="483870"/>
            <a:ext cx="1100137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ym typeface="+mn-ea"/>
              </a:rPr>
              <a:t>4.</a:t>
            </a:r>
            <a:r>
              <a:rPr lang="zh-CN" altLang="en-US" b="1">
                <a:sym typeface="+mn-ea"/>
              </a:rPr>
              <a:t>大道之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行</a:t>
            </a:r>
            <a:r>
              <a:rPr lang="zh-CN" altLang="en-US" b="1">
                <a:sym typeface="+mn-ea"/>
              </a:rPr>
              <a:t>也，天下为公。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选贤与能</a:t>
            </a:r>
            <a:r>
              <a:rPr lang="zh-CN" altLang="en-US" b="1">
                <a:sym typeface="+mn-ea"/>
              </a:rPr>
              <a:t>，讲信修睦。</a:t>
            </a:r>
            <a:endParaRPr lang="zh-CN" altLang="en-US" b="1">
              <a:sym typeface="+mn-ea"/>
            </a:endParaRPr>
          </a:p>
          <a:p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在大道施行的时候，天下是人们所共有的。把品德高尚的人、能干的人选拔出来，（人人）讲求诚信，培养和睦（气氛）。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5.</a:t>
            </a:r>
            <a:r>
              <a:rPr lang="zh-CN" altLang="en-US" b="1">
                <a:sym typeface="+mn-ea"/>
              </a:rPr>
              <a:t>故人不独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亲其亲</a:t>
            </a:r>
            <a:r>
              <a:rPr lang="zh-CN" altLang="en-US" b="1">
                <a:sym typeface="+mn-ea"/>
              </a:rPr>
              <a:t>，不独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子其子</a:t>
            </a:r>
            <a:r>
              <a:rPr lang="zh-CN" altLang="en-US" b="1">
                <a:sym typeface="+mn-ea"/>
              </a:rPr>
              <a:t>，使老有所终，壮有所用，幼有所长，矜、寡、孤、独、废疾者皆有所养。</a:t>
            </a:r>
            <a:endParaRPr lang="zh-CN" altLang="en-US" b="1">
              <a:sym typeface="+mn-ea"/>
            </a:endParaRPr>
          </a:p>
          <a:p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因此人们不单奉养自己的父母，不单抚育自己的子女，要使老年人能终其天年，中年人能为社会效力，幼童能顺利地成长，使老而无妻的人、老而无夫的人、幼年丧父的孩子、老而无子的人、残疾而不能做事的人都能得到供养。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6.</a:t>
            </a:r>
            <a:r>
              <a:rPr lang="zh-CN" altLang="en-US" b="1">
                <a:sym typeface="+mn-ea"/>
              </a:rPr>
              <a:t>货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恶</a:t>
            </a:r>
            <a:r>
              <a:rPr lang="zh-CN" altLang="en-US" b="1">
                <a:sym typeface="+mn-ea"/>
              </a:rPr>
              <a:t>其弃于地也，不必藏于己；力恶其不出于身也，不必为己。</a:t>
            </a:r>
            <a:endParaRPr lang="zh-CN" altLang="en-US" b="1">
              <a:sym typeface="+mn-ea"/>
            </a:endParaRPr>
          </a:p>
          <a:p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对于财货，人们憎恨把它扔在地上的现象，却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不一定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要自己私藏；都憎恨那种在共同劳动中不肯尽力的行为，而不一定为自己谋私利。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7.</a:t>
            </a:r>
            <a:r>
              <a:rPr lang="zh-CN" altLang="en-US" b="1">
                <a:sym typeface="+mn-ea"/>
              </a:rPr>
              <a:t>是故谋闭而不兴，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盗窃乱贼而不作</a:t>
            </a:r>
            <a:r>
              <a:rPr lang="zh-CN" altLang="en-US" b="1">
                <a:sym typeface="+mn-ea"/>
              </a:rPr>
              <a:t>，故外户而不闭。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是谓大同</a:t>
            </a:r>
            <a:r>
              <a:rPr lang="zh-CN" altLang="en-US" b="1">
                <a:sym typeface="+mn-ea"/>
              </a:rPr>
              <a:t>。</a:t>
            </a:r>
            <a:endParaRPr lang="zh-CN" altLang="en-US" b="1">
              <a:sym typeface="+mn-ea"/>
            </a:endParaRPr>
          </a:p>
          <a:p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因此奸邪之谋不会发生，盗窃、造反和害人的事情不发生。所以大门都不用关上了。这叫做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大同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社会。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2005" y="1006475"/>
            <a:ext cx="40601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华文仿宋" panose="02010600040101010101" charset="-122"/>
                <a:ea typeface="华文仿宋" panose="02010600040101010101" charset="-122"/>
              </a:rPr>
              <a:t>       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虽有嘉肴，弗食，不知其旨也；虽有至道，弗学，不知其善也。是故学然后知不足，教然后知困。知不足，然后能自反也；知困，然后能自强也。故曰：教学相长也。《兑命》曰：“学学半。”其此之谓乎？</a:t>
            </a:r>
            <a:endParaRPr lang="zh-CN" altLang="en-US" sz="32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0650" y="513715"/>
            <a:ext cx="630364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   </a:t>
            </a:r>
            <a:r>
              <a:rPr lang="en-US" altLang="zh-CN" sz="3200" b="1">
                <a:solidFill>
                  <a:srgbClr val="000099"/>
                </a:solidFill>
              </a:rPr>
              <a:t> </a:t>
            </a:r>
            <a:r>
              <a:rPr lang="zh-CN" altLang="en-US" sz="3200" b="1">
                <a:solidFill>
                  <a:srgbClr val="000099"/>
                </a:solidFill>
              </a:rPr>
              <a:t>虽然有美味的内食，但不去品尝，就不知道其味道的甘美。虽然有最好的道理，但不去学习，就不知道它的好处。所以，学习之后才知道自己的不足，教人之后才知道自己有困惑的地方；知道了自己的不足，然后就能自我反省；知道了自己困惑的地方，然后才能勉励自己。所以说教和学是相互促进的。《尚书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</a:rPr>
              <a:t>•</a:t>
            </a:r>
            <a:r>
              <a:rPr lang="zh-CN" altLang="en-US" sz="3200" b="1">
                <a:solidFill>
                  <a:srgbClr val="000099"/>
                </a:solidFill>
              </a:rPr>
              <a:t>说命》说：“教别人，占自己学习的一半。”这话说的就是这个道理吧。</a:t>
            </a:r>
            <a:endParaRPr lang="zh-CN" altLang="en-US" sz="3200" b="1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6590" y="522605"/>
            <a:ext cx="395478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大道之行也，天下为公。选贤与能，讲信修睦。故人不独亲其亲，不独子其子，使老有所终，壮有所用，幼有所长，矜、寡、孤、独、废疾者皆有所养，男有分，女有归。货恶其弃于地也，不必藏于己；力恶其不出于身也，不必为己。是故谋闭而不兴，</a:t>
            </a:r>
            <a:r>
              <a:rPr lang="zh-CN" altLang="en-US" sz="2800" b="1">
                <a:solidFill>
                  <a:srgbClr val="FF0000"/>
                </a:solidFill>
              </a:rPr>
              <a:t>盗窃乱贼而不作</a:t>
            </a:r>
            <a:r>
              <a:rPr lang="zh-CN" altLang="en-US" sz="2800" b="1"/>
              <a:t>，故外户而不闭。是谓大同。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612005" y="262255"/>
            <a:ext cx="708596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在大道施行的时候，天下是人们所共有的。把品德高尚的人、能干的人选拔出来，（人人）讲求诚信，培养和睦（气氛）。因此人们不单奉养自己的父母，不单抚育自己的子女，要使老年人能终其天年，中年人能为社会效力，幼童能顺利地成长，使老而无妻的人、老而无夫的人、幼年丧父的孩子、老而无子的人、残疾而不能做事的人都能得到供养。男子有职业，女子有婚配。对于财货，人们憎恨把它扔在地上的现象，却不一定要自己私藏；都憎恨那种在共同劳动中不肯尽力的行为，而不一定为自己谋私利。因此奸邪之谋不会发生，盗窃、造反和害人的事情不发生。所以大门都不用关上了。这叫做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大同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社会。</a:t>
            </a:r>
            <a:endParaRPr lang="zh-CN" altLang="en-US" sz="2800" b="1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2576</Words>
  <Application>WPS 演示</Application>
  <PresentationFormat>宽屏</PresentationFormat>
  <Paragraphs>123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华文新魏</vt:lpstr>
      <vt:lpstr>华文楷体</vt:lpstr>
      <vt:lpstr>华文仿宋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《礼记》二则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江贵生</cp:lastModifiedBy>
  <cp:revision>13</cp:revision>
  <dcterms:created xsi:type="dcterms:W3CDTF">2018-03-19T02:43:00Z</dcterms:created>
  <dcterms:modified xsi:type="dcterms:W3CDTF">2018-03-19T07:04:36Z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