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0" r:id="rId4"/>
    <p:sldId id="904" r:id="rId5"/>
    <p:sldId id="1698" r:id="rId6"/>
    <p:sldId id="1446" r:id="rId7"/>
    <p:sldId id="1539" r:id="rId8"/>
    <p:sldId id="1541" r:id="rId9"/>
    <p:sldId id="1699" r:id="rId10"/>
    <p:sldId id="1700" r:id="rId11"/>
    <p:sldId id="1496" r:id="rId12"/>
    <p:sldId id="1701" r:id="rId13"/>
    <p:sldId id="1702" r:id="rId14"/>
    <p:sldId id="1498" r:id="rId15"/>
    <p:sldId id="1703" r:id="rId16"/>
    <p:sldId id="1705" r:id="rId17"/>
    <p:sldId id="1704" r:id="rId18"/>
    <p:sldId id="1706" r:id="rId19"/>
    <p:sldId id="1552" r:id="rId20"/>
    <p:sldId id="1505" r:id="rId21"/>
    <p:sldId id="1749" r:id="rId22"/>
    <p:sldId id="1750" r:id="rId23"/>
    <p:sldId id="1751" r:id="rId24"/>
    <p:sldId id="1567" r:id="rId25"/>
    <p:sldId id="1753" r:id="rId26"/>
    <p:sldId id="1754" r:id="rId27"/>
    <p:sldId id="1371" r:id="rId28"/>
    <p:sldId id="1512" r:id="rId29"/>
    <p:sldId id="1514" r:id="rId30"/>
    <p:sldId id="1515" r:id="rId31"/>
    <p:sldId id="1569" r:id="rId32"/>
    <p:sldId id="1571" r:id="rId33"/>
    <p:sldId id="1516" r:id="rId34"/>
    <p:sldId id="1572" r:id="rId35"/>
    <p:sldId id="1573" r:id="rId36"/>
    <p:sldId id="1755" r:id="rId37"/>
    <p:sldId id="1518" r:id="rId38"/>
    <p:sldId id="1756" r:id="rId39"/>
    <p:sldId id="1380" r:id="rId40"/>
    <p:sldId id="1758" r:id="rId41"/>
    <p:sldId id="1520" r:id="rId42"/>
    <p:sldId id="1757" r:id="rId43"/>
  </p:sldIdLst>
  <p:sldSz cx="12190413" cy="6859588"/>
  <p:notesSz cx="6858000" cy="9144000"/>
  <p:custDataLst>
    <p:tags r:id="rId44"/>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p15:clr>
            <a:srgbClr val="A4A3A4"/>
          </p15:clr>
        </p15:guide>
        <p15:guide id="2" pos="3840">
          <p15:clr>
            <a:srgbClr val="A4A3A4"/>
          </p15:clr>
        </p15:guide>
      </p15:sldGuideLst>
    </p:ext>
    <p:ext uri="{2D200454-40CA-4A62-9FC3-DE9A4176ACB9}">
      <p15:notesGuideLst xmlns:p15="http://schemas.microsoft.com/office/powerpoint/2012/main">
        <p15:guide id="1" orient="horz" pos="2916">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51" d="100"/>
          <a:sy n="51" d="100"/>
        </p:scale>
        <p:origin x="84" y="930"/>
      </p:cViewPr>
      <p:guideLst>
        <p:guide orient="horz" pos="2187"/>
        <p:guide pos="384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916"/>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tags" Target="tags/tag2.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3689096686"/>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48994427"/>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a:t>
            </a:fld>
            <a:endParaRPr lang="en-US" altLang="zh-CN"/>
          </a:p>
        </p:txBody>
      </p:sp>
    </p:spTree>
    <p:extLst>
      <p:ext uri="{BB962C8B-B14F-4D97-AF65-F5344CB8AC3E}">
        <p14:creationId xmlns:p14="http://schemas.microsoft.com/office/powerpoint/2010/main" val="81231336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extLst>
      <p:ext uri="{BB962C8B-B14F-4D97-AF65-F5344CB8AC3E}">
        <p14:creationId xmlns:p14="http://schemas.microsoft.com/office/powerpoint/2010/main" val="311665980"/>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10</a:t>
            </a:fld>
            <a:endParaRPr lang="en-US" altLang="zh-CN"/>
          </a:p>
        </p:txBody>
      </p:sp>
    </p:spTree>
    <p:extLst>
      <p:ext uri="{BB962C8B-B14F-4D97-AF65-F5344CB8AC3E}">
        <p14:creationId xmlns:p14="http://schemas.microsoft.com/office/powerpoint/2010/main" val="414307248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16</a:t>
            </a:fld>
            <a:endParaRPr lang="en-US" altLang="zh-CN"/>
          </a:p>
        </p:txBody>
      </p:sp>
    </p:spTree>
    <p:extLst>
      <p:ext uri="{BB962C8B-B14F-4D97-AF65-F5344CB8AC3E}">
        <p14:creationId xmlns:p14="http://schemas.microsoft.com/office/powerpoint/2010/main" val="103759044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19</a:t>
            </a:fld>
            <a:endParaRPr lang="en-US" altLang="zh-CN"/>
          </a:p>
        </p:txBody>
      </p:sp>
    </p:spTree>
    <p:extLst>
      <p:ext uri="{BB962C8B-B14F-4D97-AF65-F5344CB8AC3E}">
        <p14:creationId xmlns:p14="http://schemas.microsoft.com/office/powerpoint/2010/main" val="90636682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20</a:t>
            </a:fld>
            <a:endParaRPr lang="en-US" altLang="zh-CN"/>
          </a:p>
        </p:txBody>
      </p:sp>
    </p:spTree>
    <p:extLst>
      <p:ext uri="{BB962C8B-B14F-4D97-AF65-F5344CB8AC3E}">
        <p14:creationId xmlns:p14="http://schemas.microsoft.com/office/powerpoint/2010/main" val="283306027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21</a:t>
            </a:fld>
            <a:endParaRPr lang="en-US" altLang="zh-CN"/>
          </a:p>
        </p:txBody>
      </p:sp>
    </p:spTree>
    <p:extLst>
      <p:ext uri="{BB962C8B-B14F-4D97-AF65-F5344CB8AC3E}">
        <p14:creationId xmlns:p14="http://schemas.microsoft.com/office/powerpoint/2010/main" val="118241275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24</a:t>
            </a:fld>
            <a:endParaRPr lang="en-US" altLang="zh-CN"/>
          </a:p>
        </p:txBody>
      </p:sp>
    </p:spTree>
    <p:extLst>
      <p:ext uri="{BB962C8B-B14F-4D97-AF65-F5344CB8AC3E}">
        <p14:creationId xmlns:p14="http://schemas.microsoft.com/office/powerpoint/2010/main" val="248920081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25</a:t>
            </a:fld>
            <a:endParaRPr lang="en-US" altLang="zh-CN"/>
          </a:p>
        </p:txBody>
      </p:sp>
    </p:spTree>
    <p:extLst>
      <p:ext uri="{BB962C8B-B14F-4D97-AF65-F5344CB8AC3E}">
        <p14:creationId xmlns:p14="http://schemas.microsoft.com/office/powerpoint/2010/main" val="25761511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2.wdp"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image" Target="../media/image1.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9">
            <a:duotone>
              <a:schemeClr val="bg2">
                <a:shade val="45000"/>
                <a:satMod val="135000"/>
              </a:schemeClr>
              <a:prstClr val="white"/>
            </a:duotone>
            <a:extLst>
              <a:ext uri="{BEBA8EAE-BF5A-486C-A8C5-ECC9F3942E4B}">
                <a14:imgProps xmlns:a14="http://schemas.microsoft.com/office/drawing/2010/main">
                  <a14:imgLayer r:embed="rId10">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3.png" /><Relationship Id="rId4" Type="http://schemas.openxmlformats.org/officeDocument/2006/relationships/image" Target="../media/image1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 Id="rId3" Type="http://schemas.openxmlformats.org/officeDocument/2006/relationships/image" Target="../media/image2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2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23.png" /><Relationship Id="rId4" Type="http://schemas.openxmlformats.org/officeDocument/2006/relationships/image" Target="../media/image24.jpeg" /><Relationship Id="rId5" Type="http://schemas.openxmlformats.org/officeDocument/2006/relationships/image" Target="../media/image2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26.png" /><Relationship Id="rId4" Type="http://schemas.openxmlformats.org/officeDocument/2006/relationships/image" Target="../media/image2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28.png" /><Relationship Id="rId4" Type="http://schemas.openxmlformats.org/officeDocument/2006/relationships/image" Target="../media/image29.png" /><Relationship Id="rId5" Type="http://schemas.openxmlformats.org/officeDocument/2006/relationships/image" Target="../media/image3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8.xml" /><Relationship Id="rId3" Type="http://schemas.openxmlformats.org/officeDocument/2006/relationships/image" Target="../media/image3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7.png" /><Relationship Id="rId4"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3.png" /><Relationship Id="rId3" Type="http://schemas.openxmlformats.org/officeDocument/2006/relationships/image" Target="../media/image3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5.png" /><Relationship Id="rId3" Type="http://schemas.openxmlformats.org/officeDocument/2006/relationships/image" Target="../media/image3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5.png" /><Relationship Id="rId3" Type="http://schemas.openxmlformats.org/officeDocument/2006/relationships/image" Target="../media/image3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png" /><Relationship Id="rId3" Type="http://schemas.openxmlformats.org/officeDocument/2006/relationships/image" Target="../media/image28.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png" /><Relationship Id="rId3" Type="http://schemas.openxmlformats.org/officeDocument/2006/relationships/image" Target="../media/image28.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7.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3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image" Target="../media/image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 Id="rId3" Type="http://schemas.openxmlformats.org/officeDocument/2006/relationships/tags" Target="../tags/tag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51803"/>
          <a:stretch>
            <a:fillRect/>
          </a:stretch>
        </p:blipFill>
        <p:spPr bwMode="auto">
          <a:xfrm>
            <a:off x="446405" y="629920"/>
            <a:ext cx="5445125" cy="587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a:stretch>
            <a:fillRect/>
          </a:stretch>
        </p:blipFill>
        <p:spPr>
          <a:xfrm>
            <a:off x="622300" y="4293870"/>
            <a:ext cx="1561465" cy="2118995"/>
          </a:xfrm>
          <a:prstGeom prst="rect">
            <a:avLst/>
          </a:prstGeom>
        </p:spPr>
      </p:pic>
      <p:pic>
        <p:nvPicPr>
          <p:cNvPr id="7"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3559"/>
          <a:stretch>
            <a:fillRect/>
          </a:stretch>
        </p:blipFill>
        <p:spPr bwMode="auto">
          <a:xfrm>
            <a:off x="7319010" y="359410"/>
            <a:ext cx="2851785" cy="335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5560"/>
          <a:stretch>
            <a:fillRect/>
          </a:stretch>
        </p:blipFill>
        <p:spPr bwMode="auto">
          <a:xfrm>
            <a:off x="6167120" y="3285490"/>
            <a:ext cx="5021580" cy="334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物</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5" name="图片 4"/>
          <p:cNvPicPr>
            <a:picLocks noChangeAspect="1"/>
          </p:cNvPicPr>
          <p:nvPr/>
        </p:nvPicPr>
        <p:blipFill>
          <a:blip r:embed="rId3"/>
          <a:stretch>
            <a:fillRect/>
          </a:stretch>
        </p:blipFill>
        <p:spPr>
          <a:xfrm>
            <a:off x="1353185" y="676275"/>
            <a:ext cx="7491730" cy="6115050"/>
          </a:xfrm>
          <a:prstGeom prst="rect">
            <a:avLst/>
          </a:prstGeom>
        </p:spPr>
      </p:pic>
      <p:pic>
        <p:nvPicPr>
          <p:cNvPr id="7" name="图片 6"/>
          <p:cNvPicPr>
            <a:picLocks noChangeAspect="1"/>
          </p:cNvPicPr>
          <p:nvPr/>
        </p:nvPicPr>
        <p:blipFill>
          <a:blip r:embed="rId4"/>
          <a:stretch>
            <a:fillRect/>
          </a:stretch>
        </p:blipFill>
        <p:spPr>
          <a:xfrm>
            <a:off x="9119235" y="1269365"/>
            <a:ext cx="2571750" cy="490537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260786"/>
            <a:ext cx="11412000"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请分析侧面描写对塑造赵一曼女士的作用。</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9" name="矩形 8"/>
          <p:cNvSpPr/>
          <p:nvPr/>
        </p:nvSpPr>
        <p:spPr>
          <a:xfrm>
            <a:off x="6454775" y="1269365"/>
            <a:ext cx="5363210" cy="5067935"/>
          </a:xfrm>
          <a:prstGeom prst="rect">
            <a:avLst/>
          </a:prstGeom>
        </p:spPr>
        <p:txBody>
          <a:bodyPr wrap="square">
            <a:spAutoFit/>
          </a:bodyPr>
          <a:lstStyle/>
          <a:p>
            <a:pPr algn="ctr">
              <a:lnSpc>
                <a:spcPct val="150000"/>
              </a:lnSpc>
              <a:spcAft>
                <a:spcPct val="0"/>
              </a:spcAft>
              <a:tabLst>
                <a:tab pos="2250440"/>
              </a:tabLst>
            </a:pP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a:t>
            </a:r>
            <a:r>
              <a:rPr lang="en-US"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阿成</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白色的小柜上有一个玻璃花瓶，里面插着丁香花。赵一曼女士喜欢丁香花。这束丁香花，是女护士韩勇义折来摆放在那里的。听说，丁香花现在已经成为这座城市的“市花”了。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她是在山区中了日军的子弹后被捕的。滨江省警务厅的大野泰治对赵一曼女士进行了严刑拷问，始终没有得到有价值的回答，他觉得很没面子。</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大野泰治在向上司呈送的审讯报告上写道：</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赵一曼是中国共产党珠河县委委员，在该党工作上有与赵尚志同等的权力。她是北满共产党的重要干部，通过对此人的严厉审讯，有可能澄清中共与苏联的关系。</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1936年初，赵一曼女士以假名“王氏”被送到医院监禁治疗。</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《滨江省警务厅关于赵一曼的情况》扼要地介绍了赵一曼女士从市立医院逃走和被害的情况。</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是在6月28日逃走的。夜里，看守董宪勋在他叔叔的协助下，将赵一曼抬出医院的后门。一辆雇好的出租车已等在那里。几个人上了车，车立刻就开走了。出租车开到文庙屠宰场的后面，韩勇义早就等候在那里，扶着赵一曼女士上了雇好的轿子，大家立刻向宾县方向逃去。</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赵一曼女士住院期间，发现警士董宪勋似乎可以争取。经过一段时间的观察、分析，她觉得有把握去试一试。</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她躺在病床上，和蔼地问董警士：“董先生，您一个月的薪俸是多少？”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董警士显得有些忸怩，“十多块钱吧……”</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赵一曼女士遗憾地笑了，说：“真没有想到，薪俸会这样少。”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董警士更加忸怩了。</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赵一曼女士神情端庄地说：“七尺男儿，为着区区十几块钱，甘为日本人役使，不是太愚蠢了吗？”</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董警士无法再正视这位成熟女性的眼睛了，只是哆哆嗦嗦给自己点了一颗烟。</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此后，赵一曼女士经常与董警士聊抗联的战斗和生活，聊小兴安岭的风光，飞鸟走兽。她用通俗的、有吸引力的小说体记述日军侵略东北的罪行，写在包药的纸上。董警士对这些纸片很有兴趣，以为这是赵一曼女士记述的一些资料，并不知道是专门写给他看的。看了这些记述，董警士非常向往“山区生活”，愿意救赵一曼女士出去，和她一道上山。</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赵一曼女士对董警士的争取，共用了20天时间。</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对女护士韩勇义，赵一曼女士采取的则是“女人对女人”的攻心术。</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半年多的相处，使韩勇义对赵一曼女士十分信赖。她讲述了自己幼年丧母、恋爱不幸、工作受欺负，等等。赵一曼女士向她讲述自己和其他女战士在抗日队伍中的生活，有趣的、欢乐的生活。语调是深情的、甜蜜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韩护士真诚地问：“如果中国实现了共产主义，我应当是什么样的地位呢？”</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赵一曼女士说：“你到了山区，一切都能明白了。”</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南岗警察署在赵一曼女士逃走后，马上开车去追。</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追到阿什河以东20多公里的地方，发现了赵一曼、韩勇义、董宪勋及他的叔父，将他们逮捕。</a:t>
            </a:r>
          </a:p>
          <a:p>
            <a:pPr algn="l">
              <a:lnSpc>
                <a:spcPct val="100000"/>
              </a:lnSpc>
              <a:spcAft>
                <a:spcPct val="0"/>
              </a:spcAft>
              <a:tabLst>
                <a:tab pos="2250440"/>
              </a:tabLst>
            </a:pPr>
            <a:r>
              <a:rPr lang="zh-CN" altLang="zh-CN" sz="700" b="1" kern="100">
                <a:solidFill>
                  <a:srgbClr val="00000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赵一曼女士淡淡地笑了。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赵一曼女士是在珠河县被日本宪兵枪杀的。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那个地方我去过，有一座纪念碑。环境十分幽静，周围种植着一些松树。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我去的时候，在那里遇到一位年迈的老人。他指着石碑说，赵一曼？我说，对，赵一曼。</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赵一曼被枪杀前，写了一份遗书：</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宁儿：</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母亲对于你没有能尽到教育的责任，实在是遗憾的事情。</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母亲因为坚决地做了反满抗日的斗争，今天已经到了牺牲的前夕了。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母亲和你在生前是永久没有再见的机会了。希望你，宁儿啊！赶快成人，来安慰你地下的母亲！我最亲爱的孩子啊！母亲不用千言万语来教育你，就用实行来教育你。</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在你长大成人之后，希望不要忘记你的母亲是为国而牺牲的！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一九三六年八月二日</a:t>
            </a:r>
          </a:p>
          <a:p>
            <a:pPr algn="l">
              <a:lnSpc>
                <a:spcPct val="120000"/>
              </a:lnSpc>
              <a:spcAft>
                <a:spcPct val="0"/>
              </a:spcAft>
              <a:tabLst>
                <a:tab pos="2250440"/>
              </a:tabLst>
            </a:pPr>
            <a:endPar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622300" y="1485265"/>
            <a:ext cx="5633720" cy="459867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260786"/>
            <a:ext cx="11412000"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请分析侧面描写对塑造赵一曼女士的作用。</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矩形 1"/>
          <p:cNvSpPr/>
          <p:nvPr/>
        </p:nvSpPr>
        <p:spPr>
          <a:xfrm>
            <a:off x="334645" y="909320"/>
            <a:ext cx="5865495" cy="5732145"/>
          </a:xfrm>
          <a:prstGeom prst="rect">
            <a:avLst/>
          </a:prstGeom>
        </p:spPr>
        <p:txBody>
          <a:bodyPr wrap="square" lIns="121898" tIns="60948" rIns="121898" bIns="60948">
            <a:spAutoFit/>
          </a:bodyPr>
          <a:lstStyle/>
          <a:p>
            <a:pPr algn="ctr">
              <a:lnSpc>
                <a:spcPct val="12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2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小说通过</a:t>
            </a:r>
            <a:r>
              <a:rPr lang="zh-CN" altLang="zh-CN" sz="2000" kern="100">
                <a:solidFill>
                  <a:srgbClr val="0000FF"/>
                </a:solidFill>
                <a:latin typeface="Times New Roman" panose="02020603050405020304" pitchFamily="18" charset="0"/>
                <a:cs typeface="Times New Roman" panose="02020603050405020304" pitchFamily="18" charset="0"/>
              </a:rPr>
              <a:t>其他人物</a:t>
            </a:r>
            <a:r>
              <a:rPr lang="zh-CN" altLang="zh-CN" sz="2000" kern="100">
                <a:solidFill>
                  <a:srgbClr val="C00000"/>
                </a:solidFill>
                <a:latin typeface="Times New Roman" panose="02020603050405020304" pitchFamily="18" charset="0"/>
                <a:cs typeface="Times New Roman" panose="02020603050405020304" pitchFamily="18" charset="0"/>
              </a:rPr>
              <a:t>来表现赵一曼女士。</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20000"/>
              </a:lnSpc>
              <a:spcAft>
                <a:spcPct val="0"/>
              </a:spcAft>
              <a:tabLst>
                <a:tab pos="2250440"/>
              </a:tabLst>
            </a:pPr>
            <a:r>
              <a:rPr lang="en-US" altLang="zh-CN" sz="1800" kern="100">
                <a:solidFill>
                  <a:srgbClr val="002060"/>
                </a:solidFill>
                <a:latin typeface="宋体" panose="02010600030101010101" pitchFamily="2" charset="-122"/>
                <a:cs typeface="Times New Roman" panose="02020603050405020304" pitchFamily="18" charset="0"/>
              </a:rPr>
              <a:t>①</a:t>
            </a:r>
            <a:r>
              <a:rPr lang="zh-CN" altLang="zh-CN" sz="1800" kern="100">
                <a:solidFill>
                  <a:srgbClr val="002060"/>
                </a:solidFill>
                <a:latin typeface="Times New Roman" panose="02020603050405020304" pitchFamily="18" charset="0"/>
                <a:cs typeface="Times New Roman" panose="02020603050405020304" pitchFamily="18" charset="0"/>
              </a:rPr>
              <a:t>通过审讯官大野泰治的审讯及其报告，写出了赵一曼女士所受的酷刑，从而表现了其作为共产党人的英勇不屈。</a:t>
            </a:r>
            <a:endParaRPr lang="zh-CN" altLang="zh-CN" sz="800"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20000"/>
              </a:lnSpc>
              <a:spcAft>
                <a:spcPct val="0"/>
              </a:spcAft>
              <a:tabLst>
                <a:tab pos="2250440"/>
              </a:tabLst>
            </a:pPr>
            <a:r>
              <a:rPr lang="en-US" altLang="zh-CN" sz="1800" kern="100">
                <a:solidFill>
                  <a:srgbClr val="002060"/>
                </a:solidFill>
                <a:latin typeface="宋体" panose="02010600030101010101" pitchFamily="2" charset="-122"/>
                <a:cs typeface="Times New Roman" panose="02020603050405020304" pitchFamily="18" charset="0"/>
              </a:rPr>
              <a:t>②</a:t>
            </a:r>
            <a:r>
              <a:rPr lang="zh-CN" altLang="zh-CN" sz="1800" kern="100">
                <a:solidFill>
                  <a:srgbClr val="002060"/>
                </a:solidFill>
                <a:latin typeface="Times New Roman" panose="02020603050405020304" pitchFamily="18" charset="0"/>
                <a:cs typeface="Times New Roman" panose="02020603050405020304" pitchFamily="18" charset="0"/>
              </a:rPr>
              <a:t>通过看守董宪勋与护士韩勇义营救赵一曼的英勇行为，表现了赵一曼女士的聪慧细心、善于表达的能力与高尚的人格魅力。</a:t>
            </a:r>
            <a:endParaRPr lang="zh-CN" altLang="zh-CN" sz="800"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20000"/>
              </a:lnSpc>
              <a:spcAft>
                <a:spcPct val="0"/>
              </a:spcAft>
              <a:tabLst>
                <a:tab pos="2250440"/>
              </a:tabLst>
            </a:pPr>
            <a:r>
              <a:rPr lang="en-US" altLang="zh-CN" sz="1800" kern="100">
                <a:solidFill>
                  <a:srgbClr val="002060"/>
                </a:solidFill>
                <a:latin typeface="宋体" panose="02010600030101010101" pitchFamily="2" charset="-122"/>
                <a:cs typeface="Times New Roman" panose="02020603050405020304" pitchFamily="18" charset="0"/>
              </a:rPr>
              <a:t>③</a:t>
            </a:r>
            <a:r>
              <a:rPr lang="zh-CN" altLang="zh-CN" sz="1800" kern="100">
                <a:solidFill>
                  <a:srgbClr val="002060"/>
                </a:solidFill>
                <a:latin typeface="Times New Roman" panose="02020603050405020304" pitchFamily="18" charset="0"/>
                <a:cs typeface="Times New Roman" panose="02020603050405020304" pitchFamily="18" charset="0"/>
              </a:rPr>
              <a:t>通过</a:t>
            </a:r>
            <a:r>
              <a:rPr lang="en-US" altLang="zh-CN" sz="1800" kern="100">
                <a:solidFill>
                  <a:srgbClr val="002060"/>
                </a:solidFill>
                <a:latin typeface="宋体" panose="02010600030101010101" pitchFamily="2" charset="-122"/>
                <a:cs typeface="Times New Roman" panose="02020603050405020304" pitchFamily="18" charset="0"/>
              </a:rPr>
              <a:t>“</a:t>
            </a:r>
            <a:r>
              <a:rPr lang="zh-CN" altLang="zh-CN" sz="1800" kern="100">
                <a:solidFill>
                  <a:srgbClr val="002060"/>
                </a:solidFill>
                <a:latin typeface="Times New Roman" panose="02020603050405020304" pitchFamily="18" charset="0"/>
                <a:cs typeface="Times New Roman" panose="02020603050405020304" pitchFamily="18" charset="0"/>
              </a:rPr>
              <a:t>我</a:t>
            </a:r>
            <a:r>
              <a:rPr lang="en-US" altLang="zh-CN" sz="1800" kern="100">
                <a:solidFill>
                  <a:srgbClr val="002060"/>
                </a:solidFill>
                <a:latin typeface="宋体" panose="02010600030101010101" pitchFamily="2" charset="-122"/>
                <a:cs typeface="Times New Roman" panose="02020603050405020304" pitchFamily="18" charset="0"/>
              </a:rPr>
              <a:t>”</a:t>
            </a:r>
            <a:r>
              <a:rPr lang="zh-CN" altLang="zh-CN" sz="1800" kern="100">
                <a:solidFill>
                  <a:srgbClr val="002060"/>
                </a:solidFill>
                <a:latin typeface="Times New Roman" panose="02020603050405020304" pitchFamily="18" charset="0"/>
                <a:cs typeface="Times New Roman" panose="02020603050405020304" pitchFamily="18" charset="0"/>
              </a:rPr>
              <a:t>的探寻及老人的语言，表现了后人对赵一曼女士的尊敬</a:t>
            </a:r>
            <a:r>
              <a:rPr lang="zh-CN" altLang="zh-CN" sz="1800" kern="100" smtClean="0">
                <a:solidFill>
                  <a:srgbClr val="002060"/>
                </a:solidFill>
                <a:latin typeface="Times New Roman" panose="02020603050405020304" pitchFamily="18" charset="0"/>
                <a:cs typeface="Times New Roman" panose="02020603050405020304" pitchFamily="18" charset="0"/>
              </a:rPr>
              <a:t>。</a:t>
            </a:r>
            <a:endParaRPr lang="en-US" altLang="zh-CN" sz="1800" kern="100" smtClean="0">
              <a:solidFill>
                <a:srgbClr val="002060"/>
              </a:solidFill>
              <a:latin typeface="Times New Roman" panose="02020603050405020304" pitchFamily="18" charset="0"/>
              <a:cs typeface="Times New Roman" panose="02020603050405020304" pitchFamily="18" charset="0"/>
            </a:endParaRPr>
          </a:p>
          <a:p>
            <a:pPr algn="just">
              <a:lnSpc>
                <a:spcPct val="12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小说通过对</a:t>
            </a:r>
            <a:r>
              <a:rPr lang="zh-CN" altLang="zh-CN" sz="2000" kern="100">
                <a:solidFill>
                  <a:srgbClr val="0000FF"/>
                </a:solidFill>
                <a:latin typeface="Times New Roman" panose="02020603050405020304" pitchFamily="18" charset="0"/>
                <a:cs typeface="Times New Roman" panose="02020603050405020304" pitchFamily="18" charset="0"/>
              </a:rPr>
              <a:t>丁香花</a:t>
            </a:r>
            <a:r>
              <a:rPr lang="zh-CN" altLang="zh-CN" sz="2000" kern="100">
                <a:solidFill>
                  <a:srgbClr val="C00000"/>
                </a:solidFill>
                <a:latin typeface="Times New Roman" panose="02020603050405020304" pitchFamily="18" charset="0"/>
                <a:cs typeface="Times New Roman" panose="02020603050405020304" pitchFamily="18" charset="0"/>
              </a:rPr>
              <a:t>的描写，表现了赵一曼女士即使在受刑养伤期间也充满了对生命和美的热爱以及浓浓的文人气质。</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2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(3)</a:t>
            </a:r>
            <a:r>
              <a:rPr lang="zh-CN" altLang="zh-CN" sz="2000" kern="100">
                <a:solidFill>
                  <a:srgbClr val="C00000"/>
                </a:solidFill>
                <a:latin typeface="Times New Roman" panose="02020603050405020304" pitchFamily="18" charset="0"/>
                <a:cs typeface="Times New Roman" panose="02020603050405020304" pitchFamily="18" charset="0"/>
              </a:rPr>
              <a:t>小说通过赵一曼女士的遗物</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0000FF"/>
                </a:solidFill>
                <a:latin typeface="Times New Roman" panose="02020603050405020304" pitchFamily="18" charset="0"/>
                <a:cs typeface="Times New Roman" panose="02020603050405020304" pitchFamily="18" charset="0"/>
              </a:rPr>
              <a:t>遗书</a:t>
            </a:r>
            <a:r>
              <a:rPr lang="zh-CN" altLang="zh-CN" sz="2000" kern="100">
                <a:solidFill>
                  <a:srgbClr val="C00000"/>
                </a:solidFill>
                <a:latin typeface="Times New Roman" panose="02020603050405020304" pitchFamily="18" charset="0"/>
                <a:cs typeface="Times New Roman" panose="02020603050405020304" pitchFamily="18" charset="0"/>
              </a:rPr>
              <a:t>，表现了赵一曼女士作为一位母亲对孩子的疼爱与牵挂，以及为民族大义而牺牲自己的高尚情怀。</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矩形 8"/>
          <p:cNvSpPr/>
          <p:nvPr/>
        </p:nvSpPr>
        <p:spPr>
          <a:xfrm>
            <a:off x="6454775" y="1269365"/>
            <a:ext cx="5363210" cy="5067935"/>
          </a:xfrm>
          <a:prstGeom prst="rect">
            <a:avLst/>
          </a:prstGeom>
        </p:spPr>
        <p:txBody>
          <a:bodyPr wrap="square">
            <a:spAutoFit/>
          </a:bodyPr>
          <a:lstStyle/>
          <a:p>
            <a:pPr algn="ctr">
              <a:lnSpc>
                <a:spcPct val="150000"/>
              </a:lnSpc>
              <a:spcAft>
                <a:spcPct val="0"/>
              </a:spcAft>
              <a:tabLst>
                <a:tab pos="2250440"/>
              </a:tabLst>
            </a:pP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a:t>
            </a:r>
            <a:r>
              <a:rPr lang="en-US"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阿成</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白色的小柜上有一个玻璃花瓶，里面插着丁香花。赵一曼女士喜欢丁香花。这束丁香花，是女护士韩勇义折来摆放在那里的。听说，丁香花现在已经成为这座城市的“市花”了。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她是在山区中了日军的子弹后被捕的。滨江省警务厅的大野泰治对赵一曼女士进行了严刑拷问，始终没有得到有价值的回答，他觉得很没面子。</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大野泰治在向上司呈送的审讯报告上写道：</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赵一曼是中国共产党珠河县委委员，在该党工作上有与赵尚志同等的权力。她是北满共产党的重要干部，通过对此人的严厉审讯，有可能澄清中共与苏联的关系。</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1936年初，赵一曼女士以假名“王氏”被送到医院监禁治疗。</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《滨江省警务厅关于赵一曼的情况》扼要地介绍了赵一曼女士从市立医院逃走和被害的情况。</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是在6月28日逃走的。夜里，看守董宪勋在他叔叔的协助下，将赵一曼抬出医院的后门。一辆雇好的出租车已等在那里。几个人上了车，车立刻就开走了。出租车开到文庙屠宰场的后面，韩勇义早就等候在那里，扶着赵一曼女士上了雇好的轿子，大家立刻向宾县方向逃去。</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赵一曼女士住院期间，发现警士董宪勋似乎可以争取。经过一段时间的观察、分析，她觉得有把握去试一试。</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她躺在病床上，和蔼地问董警士：“董先生，您一个月的薪俸是多少？”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董警士显得有些忸怩，“十多块钱吧……”</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赵一曼女士遗憾地笑了，说：“真没有想到，薪俸会这样少。”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董警士更加忸怩了。</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赵一曼女士神情端庄地说：“七尺男儿，为着区区十几块钱，甘为日本人役使，不是太愚蠢了吗？”</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董警士无法再正视这位成熟女性的眼睛了，只是哆哆嗦嗦给自己点了一颗烟。</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此后，赵一曼女士经常与董警士聊抗联的战斗和生活，聊小兴安岭的风光，飞鸟走兽。她用通俗的、有吸引力的小说体记述日军侵略东北的罪行，写在包药的纸上。董警士对这些纸片很有兴趣，以为这是赵一曼女士记述的一些资料，并不知道是专门写给他看的。看了这些记述，董警士非常向往“山区生活”，愿意救赵一曼女士出去，和她一道上山。</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赵一曼女士对董警士的争取，共用了20天时间。</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对女护士韩勇义，赵一曼女士采取的则是“女人对女人”的攻心术。</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半年多的相处，使韩勇义对赵一曼女士十分信赖。她讲述了自己幼年丧母、恋爱不幸、工作受欺负，等等。赵一曼女士向她讲述自己和其他女战士在抗日队伍中的生活，有趣的、欢乐的生活。语调是深情的、甜蜜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韩护士真诚地问：“如果中国实现了共产主义，我应当是什么样的地位呢？”</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赵一曼女士说：“你到了山区，一切都能明白了。”</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南岗警察署在赵一曼女士逃走后，马上开车去追。</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追到阿什河以东20多公里的地方，发现了赵一曼、韩勇义、董宪勋及他的叔父，将他们逮捕。</a:t>
            </a:r>
          </a:p>
          <a:p>
            <a:pPr algn="l">
              <a:lnSpc>
                <a:spcPct val="100000"/>
              </a:lnSpc>
              <a:spcAft>
                <a:spcPct val="0"/>
              </a:spcAft>
              <a:tabLst>
                <a:tab pos="2250440"/>
              </a:tabLst>
            </a:pPr>
            <a:r>
              <a:rPr lang="zh-CN" altLang="zh-CN" sz="700" b="1" kern="100">
                <a:solidFill>
                  <a:srgbClr val="00000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赵一曼女士淡淡地笑了。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赵一曼女士是在珠河县被日本宪兵枪杀的。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那个地方我去过，有一座纪念碑。环境十分幽静，周围种植着一些松树。</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我去的时候，在那里遇到一位年迈的老人。他指着石碑说，赵一曼？我说，对，赵一曼。</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赵一曼被枪杀前，写了一份遗书：</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宁儿：</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母亲对于你没有能尽到教育的责任，实在是遗憾的事情。</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母亲因为坚决地做了反满抗日的斗争，今天已经到了牺牲的前夕了。</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母亲和你在生前是永久没有再见的机会了。希望你，宁儿啊！赶快成人，来安慰你地下的母亲！我最亲爱的孩子啊！母亲不用千言万语来教育你，就用实行来教育你。</a:t>
            </a:r>
          </a:p>
          <a:p>
            <a:pPr algn="l">
              <a:lnSpc>
                <a:spcPct val="100000"/>
              </a:lnSpc>
              <a:spcAft>
                <a:spcPct val="0"/>
              </a:spcAft>
              <a:tabLst>
                <a:tab pos="2250440"/>
              </a:tabLst>
            </a:pPr>
            <a:r>
              <a:rPr lang="zh-CN" altLang="zh-CN" sz="7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在你长大成人之后，希望不要忘记你的母亲是为国而牺牲的！</a:t>
            </a:r>
          </a:p>
          <a:p>
            <a:pPr algn="l">
              <a:lnSpc>
                <a:spcPct val="10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一九三六年八月二日</a:t>
            </a:r>
          </a:p>
          <a:p>
            <a:pPr algn="l">
              <a:lnSpc>
                <a:spcPct val="120000"/>
              </a:lnSpc>
              <a:spcAft>
                <a:spcPct val="0"/>
              </a:spcAft>
              <a:tabLst>
                <a:tab pos="2250440"/>
              </a:tabLst>
            </a:pPr>
            <a:endPar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12" name="图片 11"/>
          <p:cNvPicPr>
            <a:picLocks noChangeAspect="1"/>
          </p:cNvPicPr>
          <p:nvPr/>
        </p:nvPicPr>
        <p:blipFill>
          <a:blip r:embed="rId2"/>
          <a:stretch>
            <a:fillRect/>
          </a:stretch>
        </p:blipFill>
        <p:spPr>
          <a:xfrm>
            <a:off x="6527165" y="1917065"/>
            <a:ext cx="2679065" cy="2137410"/>
          </a:xfrm>
          <a:prstGeom prst="rect">
            <a:avLst/>
          </a:prstGeom>
        </p:spPr>
      </p:pic>
      <p:pic>
        <p:nvPicPr>
          <p:cNvPr id="13" name="图片 12"/>
          <p:cNvPicPr>
            <a:picLocks noChangeAspect="1"/>
          </p:cNvPicPr>
          <p:nvPr/>
        </p:nvPicPr>
        <p:blipFill>
          <a:blip r:embed="rId3"/>
          <a:stretch>
            <a:fillRect/>
          </a:stretch>
        </p:blipFill>
        <p:spPr>
          <a:xfrm>
            <a:off x="9387205" y="4077335"/>
            <a:ext cx="2257425" cy="1981200"/>
          </a:xfrm>
          <a:prstGeom prst="rect">
            <a:avLst/>
          </a:prstGeom>
        </p:spPr>
      </p:pic>
      <p:pic>
        <p:nvPicPr>
          <p:cNvPr id="3" name="图片 2"/>
          <p:cNvPicPr>
            <a:picLocks noChangeAspect="1"/>
          </p:cNvPicPr>
          <p:nvPr/>
        </p:nvPicPr>
        <p:blipFill>
          <a:blip r:embed="rId4"/>
          <a:stretch>
            <a:fillRect/>
          </a:stretch>
        </p:blipFill>
        <p:spPr>
          <a:xfrm>
            <a:off x="6527165" y="4077335"/>
            <a:ext cx="2860040" cy="1981835"/>
          </a:xfrm>
          <a:prstGeom prst="rect">
            <a:avLst/>
          </a:prstGeom>
        </p:spPr>
      </p:pic>
      <p:pic>
        <p:nvPicPr>
          <p:cNvPr id="4" name="图片 3"/>
          <p:cNvPicPr>
            <a:picLocks noChangeAspect="1"/>
          </p:cNvPicPr>
          <p:nvPr/>
        </p:nvPicPr>
        <p:blipFill>
          <a:blip r:embed="rId5"/>
          <a:stretch>
            <a:fillRect/>
          </a:stretch>
        </p:blipFill>
        <p:spPr>
          <a:xfrm>
            <a:off x="9206230" y="1917065"/>
            <a:ext cx="2470150" cy="213804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blinds(horizontal)">
                                      <p:cBhvr>
                                        <p:cTn id="20" dur="500"/>
                                        <p:tgtEl>
                                          <p:spTgt spid="2">
                                            <p:txEl>
                                              <p:pRg st="2" end="2"/>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blinds(horizontal)">
                                      <p:cBhvr>
                                        <p:cTn id="25" dur="500"/>
                                        <p:tgtEl>
                                          <p:spTgt spid="2">
                                            <p:txEl>
                                              <p:pRg st="3" end="3"/>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blinds(horizontal)">
                                      <p:cBhvr>
                                        <p:cTn id="30" dur="500"/>
                                        <p:tgtEl>
                                          <p:spTgt spid="2">
                                            <p:txEl>
                                              <p:pRg st="4" end="4"/>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animEffect transition="in" filter="blinds(horizontal)">
                                      <p:cBhvr>
                                        <p:cTn id="40" dur="500"/>
                                        <p:tgtEl>
                                          <p:spTgt spid="2">
                                            <p:txEl>
                                              <p:pRg st="5" end="5"/>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4"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2">
                                            <p:txEl>
                                              <p:pRg st="6" end="6"/>
                                            </p:txEl>
                                          </p:spTgt>
                                        </p:tgtEl>
                                        <p:attrNameLst>
                                          <p:attrName>style.visibility</p:attrName>
                                        </p:attrNameLst>
                                      </p:cBhvr>
                                      <p:to>
                                        <p:strVal val="visible"/>
                                      </p:to>
                                    </p:set>
                                    <p:animEffect transition="in" filter="blinds(horizontal)">
                                      <p:cBhvr>
                                        <p:cTn id="5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292735"/>
            <a:ext cx="5620385" cy="3192145"/>
          </a:xfrm>
          <a:prstGeom prst="rect">
            <a:avLst/>
          </a:prstGeom>
        </p:spPr>
        <p:txBody>
          <a:bodyPr wrap="square">
            <a:spAutoFit/>
          </a:bodyPr>
          <a:lstStyle/>
          <a:p>
            <a:pPr algn="just">
              <a:lnSpc>
                <a:spcPct val="14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b="1" kern="100">
                <a:solidFill>
                  <a:srgbClr val="002060"/>
                </a:solidFill>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鲁迅是位细节描写大师。他在《祝福》中对祥林嫂集中进行了三次外貌描写，在这三次描写中，鲁迅都对其眼睛进行了极其精细、精彩的刻画，试分析这三次眼睛细节描写的内涵和作用</a:t>
            </a:r>
            <a:r>
              <a:rPr lang="zh-CN" altLang="zh-CN" b="1" kern="100" smtClean="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40000"/>
              </a:lnSpc>
              <a:spcAft>
                <a:spcPct val="0"/>
              </a:spcAft>
              <a:tabLst>
                <a:tab pos="2250440"/>
              </a:tabLst>
            </a:pPr>
            <a:endParaRPr lang="en-US" altLang="zh-CN" b="1" kern="100" smtClean="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6022975" y="292735"/>
            <a:ext cx="5814695" cy="6182995"/>
          </a:xfrm>
          <a:prstGeom prst="rect">
            <a:avLst/>
          </a:prstGeom>
        </p:spPr>
        <p:txBody>
          <a:bodyPr wrap="square">
            <a:spAutoFit/>
          </a:bodyPr>
          <a:lstStyle/>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rPr>
              <a:t>第一处：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rPr>
              <a:t>她不是鲁镇人。有一年的冬初，四叔家里要换女工，做中人的卫老婆子带她进来了，头上扎着白头绳，乌裙，蓝夹袄，月白背心，年纪大约二十六七，脸色青黄，但两颊却还是红的。卫老婆子叫她祥林嫂，说是自己母家的邻舍，死了当家人，所以出来做工了。四叔皱了皱眉，四婶已经知道了他的意思，是在讨厌她是一个寡妇。但看她模样还周正，手脚都壮大，又只是顺着眼，不开一句口，很像一个安分耐劳的人，便不管四叔的皱眉，将她留下了。</a:t>
            </a: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第二处：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但有一年的秋季，大约是得到祥林嫂好运的消息之后的又过了两个新年，她竟又站在四叔家的堂前了。桌上放着一个荸荠式的圆篮，檐下一个小铺盖。她仍然头上扎着白头绳，乌裙，蓝夹袄，月白背心，脸色青黄，只是两颊上已经消失了血色，顺着眼，眼角上带些泪痕，眼光也没有先前那样精神了。</a:t>
            </a:r>
            <a:endParaRPr lang="zh-CN" altLang="zh-CN" sz="18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第三处：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我这回在鲁镇所见的人们中，改变之大，可以说无过于她的了：五年前的花白的头发，即今已经全白，全不像四十上下的人；脸上瘦削不堪，黄中带黑，而且消尽了先前悲哀的神色，仿佛是木刻似的；只有那眼珠间或一轮，还可以表示她是一个活物</a:t>
            </a:r>
            <a:r>
              <a:rPr lang="zh-CN" altLang="zh-CN" sz="18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800" b="1" kern="100" smtClean="0">
              <a:effectLst/>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630045" y="2997200"/>
            <a:ext cx="2595880" cy="362521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292735"/>
            <a:ext cx="5620385" cy="1641475"/>
          </a:xfrm>
          <a:prstGeom prst="rect">
            <a:avLst/>
          </a:prstGeom>
        </p:spPr>
        <p:txBody>
          <a:bodyPr wrap="square">
            <a:spAutoFit/>
          </a:bodyPr>
          <a:lstStyle/>
          <a:p>
            <a:pPr algn="just">
              <a:lnSpc>
                <a:spcPct val="14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b="1" kern="100">
                <a:solidFill>
                  <a:srgbClr val="002060"/>
                </a:solidFill>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分析这三次眼睛细节描写的内涵和作用</a:t>
            </a:r>
            <a:r>
              <a:rPr lang="zh-CN" altLang="zh-CN" b="1" kern="100" smtClean="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40000"/>
              </a:lnSpc>
              <a:spcAft>
                <a:spcPct val="0"/>
              </a:spcAft>
              <a:tabLst>
                <a:tab pos="2250440"/>
              </a:tabLst>
            </a:pPr>
            <a:endParaRPr lang="en-US" altLang="zh-CN" b="1" kern="100" smtClean="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6022975" y="292735"/>
            <a:ext cx="5814695" cy="6182995"/>
          </a:xfrm>
          <a:prstGeom prst="rect">
            <a:avLst/>
          </a:prstGeom>
        </p:spPr>
        <p:txBody>
          <a:bodyPr wrap="square">
            <a:spAutoFit/>
          </a:bodyPr>
          <a:lstStyle/>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rPr>
              <a:t>第一处：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rPr>
              <a:t>她不是鲁镇人。有一年的冬初，四叔家里要换女工，做中人的卫老婆子带她进来了，头上扎着白头绳，乌裙，蓝夹袄，月白背心，年纪大约二十六七，脸色青黄，但两颊却还是红的。卫老婆子叫她祥林嫂，说是自己母家的邻舍，死了当家人，所以出来做工了。四叔皱了皱眉，四婶已经知道了他的意思，是在讨厌她是一个寡妇。但看她模样还周正，手脚都壮大，又只是</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顺着眼</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rPr>
              <a:t>，不开一句口，很像一个安分耐劳的人，便不管四叔的皱眉，将她留下了。</a:t>
            </a: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第二处：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但有一年的秋季，大约是得到祥林嫂好运的消息之后的又过了两个新年，她竟又站在四叔家的堂前了。桌上放着一个荸荠式的圆篮，檐下一个小铺盖。她仍然头上扎着白头绳，乌裙，蓝夹袄，月白背心，脸色青黄，只是两颊上已经消失了血色，</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顺着眼，眼角上带些泪痕，眼光也没有先前那样精神了</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第三处：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我这回在鲁镇所见的人们中，改变之大，可以说无过于她的了：五年前的花白的头发，即今已经全白，全不像四十上下的人；脸上瘦削不堪，黄中带黑，而且消尽了先前悲哀的神色，仿佛是木刻似的；</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只有那眼珠间或一轮，还可以表示她是一个活物</a:t>
            </a:r>
            <a:r>
              <a:rPr lang="zh-CN" altLang="zh-CN" sz="1800" b="1" kern="100" smtClean="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b="1" kern="100" smtClean="0">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sym typeface="+mn-ea"/>
            </a:endParaRPr>
          </a:p>
        </p:txBody>
      </p:sp>
      <p:pic>
        <p:nvPicPr>
          <p:cNvPr id="3" name="图片 2"/>
          <p:cNvPicPr>
            <a:picLocks noChangeAspect="1"/>
          </p:cNvPicPr>
          <p:nvPr/>
        </p:nvPicPr>
        <p:blipFill>
          <a:blip r:embed="rId2"/>
          <a:srcRect b="46518"/>
          <a:stretch>
            <a:fillRect/>
          </a:stretch>
        </p:blipFill>
        <p:spPr>
          <a:xfrm>
            <a:off x="4078605" y="981075"/>
            <a:ext cx="1527175" cy="1141095"/>
          </a:xfrm>
          <a:prstGeom prst="rect">
            <a:avLst/>
          </a:prstGeom>
        </p:spPr>
      </p:pic>
      <p:sp>
        <p:nvSpPr>
          <p:cNvPr id="5" name="矩形 4"/>
          <p:cNvSpPr/>
          <p:nvPr/>
        </p:nvSpPr>
        <p:spPr>
          <a:xfrm>
            <a:off x="262255" y="1845310"/>
            <a:ext cx="5625465" cy="4739005"/>
          </a:xfrm>
          <a:prstGeom prst="rect">
            <a:avLst/>
          </a:prstGeom>
        </p:spPr>
        <p:txBody>
          <a:bodyPr wrap="square">
            <a:spAutoFit/>
          </a:bodyPr>
          <a:lstStyle/>
          <a:p>
            <a:pPr algn="ctr">
              <a:lnSpc>
                <a:spcPct val="14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第一处：写祥林嫂</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0000FF"/>
                </a:solidFill>
                <a:latin typeface="Times New Roman" panose="02020603050405020304" pitchFamily="18" charset="0"/>
                <a:cs typeface="Times New Roman" panose="02020603050405020304" pitchFamily="18" charset="0"/>
              </a:rPr>
              <a:t>顺着眼</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，写出了她初到鲁家的怯生，性格的温顺与善良。</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Times New Roman" panose="02020603050405020304" pitchFamily="18" charset="0"/>
              </a:rPr>
              <a:t>  </a:t>
            </a:r>
            <a:r>
              <a:rPr lang="zh-CN" altLang="zh-CN" sz="2000" kern="100">
                <a:solidFill>
                  <a:srgbClr val="C00000"/>
                </a:solidFill>
                <a:latin typeface="Times New Roman" panose="02020603050405020304" pitchFamily="18" charset="0"/>
                <a:cs typeface="Times New Roman" panose="02020603050405020304" pitchFamily="18" charset="0"/>
              </a:rPr>
              <a:t>第二处：写祥林嫂</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0000FF"/>
                </a:solidFill>
                <a:latin typeface="Times New Roman" panose="02020603050405020304" pitchFamily="18" charset="0"/>
                <a:cs typeface="Times New Roman" panose="02020603050405020304" pitchFamily="18" charset="0"/>
              </a:rPr>
              <a:t>顺着眼</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，但</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0000FF"/>
                </a:solidFill>
                <a:latin typeface="Times New Roman" panose="02020603050405020304" pitchFamily="18" charset="0"/>
                <a:cs typeface="Times New Roman" panose="02020603050405020304" pitchFamily="18" charset="0"/>
              </a:rPr>
              <a:t>眼角上带些泪痕，眼光也没有先前那样精神了</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，表明祥林嫂依然那么温顺、善良，但经过丧夫丧子的重大打击，已极度悲哀，几乎失去了生活的希望。</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Times New Roman" panose="02020603050405020304" pitchFamily="18" charset="0"/>
              </a:rPr>
              <a:t>   </a:t>
            </a:r>
            <a:r>
              <a:rPr lang="zh-CN" altLang="zh-CN" sz="2000" kern="100">
                <a:solidFill>
                  <a:srgbClr val="C00000"/>
                </a:solidFill>
                <a:latin typeface="Times New Roman" panose="02020603050405020304" pitchFamily="18" charset="0"/>
                <a:cs typeface="Times New Roman" panose="02020603050405020304" pitchFamily="18" charset="0"/>
              </a:rPr>
              <a:t>第三处：写祥林嫂的</a:t>
            </a:r>
            <a:r>
              <a:rPr lang="zh-CN" altLang="zh-CN" sz="2000" kern="100">
                <a:solidFill>
                  <a:srgbClr val="0000FF"/>
                </a:solidFill>
                <a:latin typeface="Times New Roman" panose="02020603050405020304" pitchFamily="18" charset="0"/>
                <a:cs typeface="Times New Roman" panose="02020603050405020304" pitchFamily="18" charset="0"/>
              </a:rPr>
              <a:t>眼珠</a:t>
            </a:r>
            <a:r>
              <a:rPr lang="en-US" altLang="zh-CN" sz="2000" kern="100">
                <a:solidFill>
                  <a:srgbClr val="0000FF"/>
                </a:solidFill>
                <a:latin typeface="宋体" panose="02010600030101010101" pitchFamily="2" charset="-122"/>
                <a:cs typeface="Times New Roman" panose="02020603050405020304" pitchFamily="18" charset="0"/>
              </a:rPr>
              <a:t>“</a:t>
            </a:r>
            <a:r>
              <a:rPr lang="zh-CN" altLang="zh-CN" sz="2000" kern="100">
                <a:solidFill>
                  <a:srgbClr val="0000FF"/>
                </a:solidFill>
                <a:latin typeface="Times New Roman" panose="02020603050405020304" pitchFamily="18" charset="0"/>
                <a:cs typeface="Times New Roman" panose="02020603050405020304" pitchFamily="18" charset="0"/>
              </a:rPr>
              <a:t>间或一轮</a:t>
            </a:r>
            <a:r>
              <a:rPr lang="en-US" altLang="zh-CN" sz="2000" kern="100">
                <a:solidFill>
                  <a:srgbClr val="0000FF"/>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，表明祥林嫂在被鲁家赶出后沦落为乞丐，已经完全绝望、麻木，仅仅是个</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活物</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罢了。</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10000"/>
              </a:lnSpc>
              <a:spcAft>
                <a:spcPct val="0"/>
              </a:spcAft>
              <a:tabLst>
                <a:tab pos="2250440"/>
              </a:tabLst>
            </a:pPr>
            <a:endParaRPr lang="zh-CN" altLang="zh-CN" sz="2000" kern="100">
              <a:solidFill>
                <a:srgbClr val="7030A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292735"/>
            <a:ext cx="5620385" cy="1641475"/>
          </a:xfrm>
          <a:prstGeom prst="rect">
            <a:avLst/>
          </a:prstGeom>
        </p:spPr>
        <p:txBody>
          <a:bodyPr wrap="square">
            <a:spAutoFit/>
          </a:bodyPr>
          <a:lstStyle/>
          <a:p>
            <a:pPr algn="just">
              <a:lnSpc>
                <a:spcPct val="14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b="1" kern="100">
                <a:solidFill>
                  <a:srgbClr val="002060"/>
                </a:solidFill>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分析这三次眼睛细节描写的内涵和作用</a:t>
            </a:r>
            <a:r>
              <a:rPr lang="zh-CN" altLang="zh-CN" b="1" kern="100" smtClean="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40000"/>
              </a:lnSpc>
              <a:spcAft>
                <a:spcPct val="0"/>
              </a:spcAft>
              <a:tabLst>
                <a:tab pos="2250440"/>
              </a:tabLst>
            </a:pPr>
            <a:endParaRPr lang="en-US" altLang="zh-CN" b="1" kern="100" smtClean="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6022975" y="292735"/>
            <a:ext cx="5814695" cy="6182995"/>
          </a:xfrm>
          <a:prstGeom prst="rect">
            <a:avLst/>
          </a:prstGeom>
        </p:spPr>
        <p:txBody>
          <a:bodyPr wrap="square">
            <a:spAutoFit/>
          </a:bodyPr>
          <a:lstStyle/>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rPr>
              <a:t>第一处：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rPr>
              <a:t>她不是鲁镇人。有一年的冬初，四叔家里要换女工，做中人的卫老婆子带她进来了，头上扎着白头绳，乌裙，蓝夹袄，月白背心，年纪大约二十六七，脸色青黄，但两颊却还是红的。卫老婆子叫她祥林嫂，说是自己母家的邻舍，死了当家人，所以出来做工了。四叔皱了皱眉，四婶已经知道了他的意思，是在讨厌她是一个寡妇。但看她模样还周正，手脚都壮大，又只是</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顺着眼</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rPr>
              <a:t>，不开一句口，很像一个安分耐劳的人，便不管四叔的皱眉，将她留下了。</a:t>
            </a: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第二处：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但有一年的秋季，大约是得到祥林嫂好运的消息之后的又过了两个新年，她竟又站在四叔家的堂前了。桌上放着一个荸荠式的圆篮，檐下一个小铺盖。她仍然头上扎着白头绳，乌裙，蓝夹袄，月白背心，脸色青黄，只是两颊上已经消失了血色，</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顺着眼，眼角上带些泪痕，眼光也没有先前那样精神了</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第三处：</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我这回在鲁镇所见的人们中，改变之大，可以说无过于她的了：五年前的花白的头发，即今已经全白，全不像四十上下的人；脸上瘦削不堪，黄中带黑，而且消尽了先前悲哀的神色，仿佛是木刻似的；</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只有那眼珠间或一轮，还可以表示她是一个活物</a:t>
            </a:r>
            <a:r>
              <a:rPr lang="zh-CN" altLang="zh-CN" sz="1800" b="1" kern="100" smtClean="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b="1" kern="100" smtClean="0">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sym typeface="+mn-ea"/>
            </a:endParaRPr>
          </a:p>
        </p:txBody>
      </p:sp>
      <p:pic>
        <p:nvPicPr>
          <p:cNvPr id="3" name="图片 2"/>
          <p:cNvPicPr>
            <a:picLocks noChangeAspect="1"/>
          </p:cNvPicPr>
          <p:nvPr/>
        </p:nvPicPr>
        <p:blipFill>
          <a:blip r:embed="rId2"/>
          <a:srcRect b="46518"/>
          <a:stretch>
            <a:fillRect/>
          </a:stretch>
        </p:blipFill>
        <p:spPr>
          <a:xfrm>
            <a:off x="4078605" y="981075"/>
            <a:ext cx="1527175" cy="1141095"/>
          </a:xfrm>
          <a:prstGeom prst="rect">
            <a:avLst/>
          </a:prstGeom>
        </p:spPr>
      </p:pic>
      <p:sp>
        <p:nvSpPr>
          <p:cNvPr id="5" name="矩形 4"/>
          <p:cNvSpPr/>
          <p:nvPr/>
        </p:nvSpPr>
        <p:spPr>
          <a:xfrm>
            <a:off x="262255" y="1845310"/>
            <a:ext cx="5625465" cy="1445260"/>
          </a:xfrm>
          <a:prstGeom prst="rect">
            <a:avLst/>
          </a:prstGeom>
        </p:spPr>
        <p:txBody>
          <a:bodyPr wrap="square">
            <a:spAutoFit/>
          </a:bodyPr>
          <a:lstStyle/>
          <a:p>
            <a:pPr algn="ctr">
              <a:lnSpc>
                <a:spcPct val="11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1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三次眼睛细节的描写，写出了</a:t>
            </a:r>
            <a:r>
              <a:rPr lang="zh-CN" altLang="zh-CN" sz="2000" kern="100">
                <a:solidFill>
                  <a:srgbClr val="7030A0"/>
                </a:solidFill>
                <a:latin typeface="Times New Roman" panose="02020603050405020304" pitchFamily="18" charset="0"/>
                <a:cs typeface="Times New Roman" panose="02020603050405020304" pitchFamily="18" charset="0"/>
              </a:rPr>
              <a:t>祥林嫂命运的每况愈下</a:t>
            </a:r>
            <a:r>
              <a:rPr lang="zh-CN" altLang="zh-CN" sz="2000" kern="100">
                <a:solidFill>
                  <a:srgbClr val="C00000"/>
                </a:solidFill>
                <a:latin typeface="Times New Roman" panose="02020603050405020304" pitchFamily="18" charset="0"/>
                <a:cs typeface="Times New Roman" panose="02020603050405020304" pitchFamily="18" charset="0"/>
              </a:rPr>
              <a:t>；三次描写</a:t>
            </a:r>
            <a:r>
              <a:rPr lang="zh-CN" altLang="zh-CN" sz="2000" kern="100">
                <a:solidFill>
                  <a:srgbClr val="7030A0"/>
                </a:solidFill>
                <a:latin typeface="Times New Roman" panose="02020603050405020304" pitchFamily="18" charset="0"/>
                <a:cs typeface="Times New Roman" panose="02020603050405020304" pitchFamily="18" charset="0"/>
              </a:rPr>
              <a:t>层层深入，对照鲜明，震撼人心。</a:t>
            </a:r>
            <a:endParaRPr lang="zh-CN" altLang="zh-CN" sz="2000" kern="100">
              <a:solidFill>
                <a:srgbClr val="7030A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406400" y="3357245"/>
            <a:ext cx="5553075" cy="247459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景</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sp>
        <p:nvSpPr>
          <p:cNvPr id="4" name="矩形 3"/>
          <p:cNvSpPr/>
          <p:nvPr/>
        </p:nvSpPr>
        <p:spPr>
          <a:xfrm>
            <a:off x="1445260" y="765175"/>
            <a:ext cx="7458075" cy="5921375"/>
          </a:xfrm>
          <a:prstGeom prst="rect">
            <a:avLst/>
          </a:prstGeom>
        </p:spPr>
        <p:txBody>
          <a:bodyPr wrap="square">
            <a:spAutoFit/>
          </a:bodyPr>
          <a:lstStyle/>
          <a:p>
            <a:pPr indent="718185" algn="just">
              <a:lnSpc>
                <a:spcPct val="130000"/>
              </a:lnSpc>
              <a:spcAft>
                <a:spcPct val="0"/>
              </a:spcAft>
              <a:tabLst>
                <a:tab pos="2250440"/>
              </a:tabLst>
            </a:pPr>
            <a:r>
              <a:rPr lang="zh-CN" altLang="zh-CN" kern="100">
                <a:solidFill>
                  <a:srgbClr val="7030A0"/>
                </a:solidFill>
                <a:latin typeface="黑体" panose="02010609060101010101" charset="-122"/>
                <a:ea typeface="黑体" panose="02010609060101010101" charset="-122"/>
                <a:cs typeface="黑体" panose="02010609060101010101" charset="-122"/>
              </a:rPr>
              <a:t>场景描写</a:t>
            </a:r>
            <a:r>
              <a:rPr lang="zh-CN" altLang="zh-CN" kern="100">
                <a:latin typeface="黑体" panose="02010609060101010101" charset="-122"/>
                <a:ea typeface="黑体" panose="02010609060101010101" charset="-122"/>
                <a:cs typeface="黑体" panose="02010609060101010101" charset="-122"/>
              </a:rPr>
              <a:t>就是我们常常说的</a:t>
            </a:r>
            <a:r>
              <a:rPr lang="zh-CN" altLang="zh-CN" kern="100">
                <a:solidFill>
                  <a:srgbClr val="7030A0"/>
                </a:solidFill>
                <a:latin typeface="黑体" panose="02010609060101010101" charset="-122"/>
                <a:ea typeface="黑体" panose="02010609060101010101" charset="-122"/>
                <a:cs typeface="黑体" panose="02010609060101010101" charset="-122"/>
              </a:rPr>
              <a:t>场面描写</a:t>
            </a:r>
            <a:r>
              <a:rPr lang="zh-CN" altLang="zh-CN" kern="100">
                <a:latin typeface="黑体" panose="02010609060101010101" charset="-122"/>
                <a:ea typeface="黑体" panose="02010609060101010101" charset="-122"/>
                <a:cs typeface="黑体" panose="02010609060101010101" charset="-122"/>
              </a:rPr>
              <a:t>。它与单纯的环境描写不同，它是</a:t>
            </a:r>
            <a:r>
              <a:rPr lang="zh-CN" altLang="zh-CN" kern="100">
                <a:solidFill>
                  <a:srgbClr val="7030A0"/>
                </a:solidFill>
                <a:latin typeface="黑体" panose="02010609060101010101" charset="-122"/>
                <a:ea typeface="黑体" panose="02010609060101010101" charset="-122"/>
                <a:cs typeface="黑体" panose="02010609060101010101" charset="-122"/>
              </a:rPr>
              <a:t>以人物为中心的环境描写</a:t>
            </a:r>
            <a:r>
              <a:rPr lang="zh-CN" altLang="zh-CN" kern="100">
                <a:latin typeface="黑体" panose="02010609060101010101" charset="-122"/>
                <a:ea typeface="黑体" panose="02010609060101010101" charset="-122"/>
                <a:cs typeface="黑体" panose="02010609060101010101" charset="-122"/>
              </a:rPr>
              <a:t>，一般由人物、事件和环境组成。它是某一段时间内社会生活的横截面，小说就是由一个接一个这样的</a:t>
            </a:r>
            <a:r>
              <a:rPr lang="en-US" altLang="zh-CN" kern="100">
                <a:latin typeface="黑体" panose="02010609060101010101" charset="-122"/>
                <a:ea typeface="黑体" panose="02010609060101010101" charset="-122"/>
                <a:cs typeface="黑体" panose="02010609060101010101" charset="-122"/>
              </a:rPr>
              <a:t>“</a:t>
            </a:r>
            <a:r>
              <a:rPr lang="zh-CN" altLang="zh-CN" kern="100">
                <a:latin typeface="黑体" panose="02010609060101010101" charset="-122"/>
                <a:ea typeface="黑体" panose="02010609060101010101" charset="-122"/>
                <a:cs typeface="黑体" panose="02010609060101010101" charset="-122"/>
              </a:rPr>
              <a:t>面</a:t>
            </a:r>
            <a:r>
              <a:rPr lang="en-US" altLang="zh-CN" kern="100">
                <a:latin typeface="黑体" panose="02010609060101010101" charset="-122"/>
                <a:ea typeface="黑体" panose="02010609060101010101" charset="-122"/>
                <a:cs typeface="黑体" panose="02010609060101010101" charset="-122"/>
              </a:rPr>
              <a:t>”</a:t>
            </a:r>
            <a:r>
              <a:rPr lang="zh-CN" altLang="zh-CN" kern="100">
                <a:latin typeface="黑体" panose="02010609060101010101" charset="-122"/>
                <a:ea typeface="黑体" panose="02010609060101010101" charset="-122"/>
                <a:cs typeface="黑体" panose="02010609060101010101" charset="-122"/>
              </a:rPr>
              <a:t>构成的</a:t>
            </a:r>
            <a:r>
              <a:rPr lang="zh-CN" altLang="zh-CN" kern="100" smtClean="0">
                <a:latin typeface="黑体" panose="02010609060101010101" charset="-122"/>
                <a:ea typeface="黑体" panose="02010609060101010101" charset="-122"/>
                <a:cs typeface="黑体" panose="02010609060101010101" charset="-122"/>
              </a:rPr>
              <a:t>。</a:t>
            </a:r>
            <a:endParaRPr lang="en-US" altLang="zh-CN" kern="100" smtClean="0">
              <a:latin typeface="黑体" panose="02010609060101010101" charset="-122"/>
              <a:ea typeface="黑体" panose="02010609060101010101" charset="-122"/>
              <a:cs typeface="黑体" panose="02010609060101010101" charset="-122"/>
            </a:endParaRPr>
          </a:p>
          <a:p>
            <a:pPr indent="718185" algn="ctr">
              <a:lnSpc>
                <a:spcPct val="130000"/>
              </a:lnSpc>
              <a:spcAft>
                <a:spcPct val="0"/>
              </a:spcAft>
              <a:tabLst>
                <a:tab pos="2250440"/>
              </a:tabLst>
            </a:pPr>
            <a:r>
              <a:rPr lang="zh-CN" altLang="zh-CN" kern="100">
                <a:solidFill>
                  <a:srgbClr val="FF0000"/>
                </a:solidFill>
                <a:latin typeface="黑体" panose="02010609060101010101" charset="-122"/>
                <a:ea typeface="黑体" panose="02010609060101010101" charset="-122"/>
                <a:cs typeface="黑体" panose="02010609060101010101" charset="-122"/>
                <a:sym typeface="+mn-ea"/>
              </a:rPr>
              <a:t>场景描写的作用</a:t>
            </a:r>
            <a:endParaRPr lang="zh-CN" altLang="zh-CN" kern="100">
              <a:latin typeface="黑体" panose="02010609060101010101" charset="-122"/>
              <a:ea typeface="黑体" panose="02010609060101010101" charset="-122"/>
              <a:cs typeface="黑体" panose="02010609060101010101" charset="-122"/>
              <a:sym typeface="+mn-ea"/>
            </a:endParaRPr>
          </a:p>
          <a:p>
            <a:pPr indent="718185" algn="just">
              <a:lnSpc>
                <a:spcPct val="130000"/>
              </a:lnSpc>
              <a:spcAft>
                <a:spcPct val="0"/>
              </a:spcAft>
              <a:tabLst>
                <a:tab pos="2250440"/>
              </a:tabLst>
            </a:pPr>
            <a:r>
              <a:rPr lang="en-US" altLang="zh-CN" kern="100">
                <a:latin typeface="黑体" panose="02010609060101010101" charset="-122"/>
                <a:ea typeface="黑体" panose="02010609060101010101" charset="-122"/>
                <a:cs typeface="黑体" panose="02010609060101010101" charset="-122"/>
                <a:sym typeface="+mn-ea"/>
              </a:rPr>
              <a:t>①</a:t>
            </a:r>
            <a:r>
              <a:rPr lang="zh-CN" altLang="zh-CN" kern="100">
                <a:latin typeface="黑体" panose="02010609060101010101" charset="-122"/>
                <a:ea typeface="黑体" panose="02010609060101010101" charset="-122"/>
                <a:cs typeface="黑体" panose="02010609060101010101" charset="-122"/>
                <a:sym typeface="+mn-ea"/>
              </a:rPr>
              <a:t>给全篇</a:t>
            </a:r>
            <a:r>
              <a:rPr lang="en-US" altLang="zh-CN" kern="100">
                <a:latin typeface="黑体" panose="02010609060101010101" charset="-122"/>
                <a:ea typeface="黑体" panose="02010609060101010101" charset="-122"/>
                <a:cs typeface="黑体" panose="02010609060101010101" charset="-122"/>
                <a:sym typeface="+mn-ea"/>
              </a:rPr>
              <a:t>“</a:t>
            </a:r>
            <a:r>
              <a:rPr lang="zh-CN" altLang="zh-CN" kern="100">
                <a:latin typeface="黑体" panose="02010609060101010101" charset="-122"/>
                <a:ea typeface="黑体" panose="02010609060101010101" charset="-122"/>
                <a:cs typeface="黑体" panose="02010609060101010101" charset="-122"/>
                <a:sym typeface="+mn-ea"/>
              </a:rPr>
              <a:t>定调</a:t>
            </a:r>
            <a:r>
              <a:rPr lang="en-US" altLang="zh-CN" kern="100">
                <a:latin typeface="黑体" panose="02010609060101010101" charset="-122"/>
                <a:ea typeface="黑体" panose="02010609060101010101" charset="-122"/>
                <a:cs typeface="黑体" panose="02010609060101010101" charset="-122"/>
                <a:sym typeface="+mn-ea"/>
              </a:rPr>
              <a:t>”</a:t>
            </a:r>
            <a:r>
              <a:rPr lang="zh-CN" altLang="zh-CN" kern="100">
                <a:latin typeface="黑体" panose="02010609060101010101" charset="-122"/>
                <a:ea typeface="黑体" panose="02010609060101010101" charset="-122"/>
                <a:cs typeface="黑体" panose="02010609060101010101" charset="-122"/>
                <a:sym typeface="+mn-ea"/>
              </a:rPr>
              <a:t>，使叙述更加自然；</a:t>
            </a:r>
          </a:p>
          <a:p>
            <a:pPr indent="718185" algn="just">
              <a:lnSpc>
                <a:spcPct val="130000"/>
              </a:lnSpc>
              <a:spcAft>
                <a:spcPct val="0"/>
              </a:spcAft>
              <a:tabLst>
                <a:tab pos="2250440"/>
              </a:tabLst>
            </a:pPr>
            <a:r>
              <a:rPr lang="en-US" altLang="zh-CN" kern="100">
                <a:latin typeface="黑体" panose="02010609060101010101" charset="-122"/>
                <a:ea typeface="黑体" panose="02010609060101010101" charset="-122"/>
                <a:cs typeface="黑体" panose="02010609060101010101" charset="-122"/>
                <a:sym typeface="+mn-ea"/>
              </a:rPr>
              <a:t>②</a:t>
            </a:r>
            <a:r>
              <a:rPr lang="zh-CN" altLang="zh-CN" kern="100">
                <a:latin typeface="黑体" panose="02010609060101010101" charset="-122"/>
                <a:ea typeface="黑体" panose="02010609060101010101" charset="-122"/>
                <a:cs typeface="黑体" panose="02010609060101010101" charset="-122"/>
                <a:sym typeface="+mn-ea"/>
              </a:rPr>
              <a:t>营造意境和渲染气氛；</a:t>
            </a:r>
          </a:p>
          <a:p>
            <a:pPr indent="718185" algn="just">
              <a:lnSpc>
                <a:spcPct val="130000"/>
              </a:lnSpc>
              <a:spcAft>
                <a:spcPct val="0"/>
              </a:spcAft>
              <a:tabLst>
                <a:tab pos="2250440"/>
              </a:tabLst>
            </a:pPr>
            <a:r>
              <a:rPr lang="en-US" altLang="zh-CN" kern="100">
                <a:latin typeface="黑体" panose="02010609060101010101" charset="-122"/>
                <a:ea typeface="黑体" panose="02010609060101010101" charset="-122"/>
                <a:cs typeface="黑体" panose="02010609060101010101" charset="-122"/>
                <a:sym typeface="+mn-ea"/>
              </a:rPr>
              <a:t>③</a:t>
            </a:r>
            <a:r>
              <a:rPr lang="zh-CN" altLang="zh-CN" kern="100">
                <a:latin typeface="黑体" panose="02010609060101010101" charset="-122"/>
                <a:ea typeface="黑体" panose="02010609060101010101" charset="-122"/>
                <a:cs typeface="黑体" panose="02010609060101010101" charset="-122"/>
                <a:sym typeface="+mn-ea"/>
              </a:rPr>
              <a:t>导引人物出场；</a:t>
            </a:r>
          </a:p>
          <a:p>
            <a:pPr indent="718185" algn="just">
              <a:lnSpc>
                <a:spcPct val="130000"/>
              </a:lnSpc>
              <a:spcAft>
                <a:spcPct val="0"/>
              </a:spcAft>
              <a:tabLst>
                <a:tab pos="2250440"/>
              </a:tabLst>
            </a:pPr>
            <a:r>
              <a:rPr lang="en-US" altLang="zh-CN" kern="100">
                <a:latin typeface="黑体" panose="02010609060101010101" charset="-122"/>
                <a:ea typeface="黑体" panose="02010609060101010101" charset="-122"/>
                <a:cs typeface="黑体" panose="02010609060101010101" charset="-122"/>
                <a:sym typeface="+mn-ea"/>
              </a:rPr>
              <a:t>④</a:t>
            </a:r>
            <a:r>
              <a:rPr lang="zh-CN" altLang="zh-CN" kern="100">
                <a:latin typeface="黑体" panose="02010609060101010101" charset="-122"/>
                <a:ea typeface="黑体" panose="02010609060101010101" charset="-122"/>
                <a:cs typeface="黑体" panose="02010609060101010101" charset="-122"/>
                <a:sym typeface="+mn-ea"/>
              </a:rPr>
              <a:t>揭示人物性格；</a:t>
            </a:r>
          </a:p>
          <a:p>
            <a:pPr indent="718185" algn="just">
              <a:lnSpc>
                <a:spcPct val="130000"/>
              </a:lnSpc>
              <a:spcAft>
                <a:spcPct val="0"/>
              </a:spcAft>
              <a:tabLst>
                <a:tab pos="2250440"/>
              </a:tabLst>
            </a:pPr>
            <a:r>
              <a:rPr lang="en-US" altLang="zh-CN" kern="100">
                <a:latin typeface="黑体" panose="02010609060101010101" charset="-122"/>
                <a:ea typeface="黑体" panose="02010609060101010101" charset="-122"/>
                <a:cs typeface="黑体" panose="02010609060101010101" charset="-122"/>
                <a:sym typeface="+mn-ea"/>
              </a:rPr>
              <a:t>⑤</a:t>
            </a:r>
            <a:r>
              <a:rPr lang="zh-CN" altLang="zh-CN" kern="100">
                <a:latin typeface="黑体" panose="02010609060101010101" charset="-122"/>
                <a:ea typeface="黑体" panose="02010609060101010101" charset="-122"/>
                <a:cs typeface="黑体" panose="02010609060101010101" charset="-122"/>
                <a:sym typeface="+mn-ea"/>
              </a:rPr>
              <a:t>作为一种象征。</a:t>
            </a:r>
            <a:endParaRPr lang="zh-CN" altLang="zh-CN"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10" name="图片 9"/>
          <p:cNvPicPr>
            <a:picLocks noChangeAspect="1"/>
          </p:cNvPicPr>
          <p:nvPr/>
        </p:nvPicPr>
        <p:blipFill>
          <a:blip r:embed="rId3"/>
          <a:stretch>
            <a:fillRect/>
          </a:stretch>
        </p:blipFill>
        <p:spPr>
          <a:xfrm>
            <a:off x="8975090" y="2565400"/>
            <a:ext cx="2743200" cy="306895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4010" y="189230"/>
            <a:ext cx="11510010" cy="7230110"/>
          </a:xfrm>
          <a:prstGeom prst="rect">
            <a:avLst/>
          </a:prstGeom>
        </p:spPr>
        <p:txBody>
          <a:bodyPr wrap="square" lIns="121898" tIns="60948" rIns="121898" bIns="60948">
            <a:spAutoFit/>
          </a:bodyPr>
          <a:lstStyle/>
          <a:p>
            <a:pPr lvl="0" algn="just">
              <a:lnSpc>
                <a:spcPct val="120000"/>
              </a:lnSpc>
              <a:tabLst>
                <a:tab pos="2250440"/>
              </a:tabLst>
            </a:pPr>
            <a:r>
              <a:rPr lang="zh-CN"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2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酒馆也分三六九等。首善街那家小酒馆得算顶末尾的一等。不插幌子，不挂字号，屋里连座位也没有；柜台上不卖菜，单摆一缸酒。来喝酒的，都是扛活拉车卖苦力的底层人。有的手捏一块酱肠头，有的衣兜里装着一把五香花生，进门要上二三两，倚着墙角窗台独饮。逢到人挤人，便端着酒碗到门外边，靠树一站，把酒一点点倒进嘴里，这才叫过瘾解馋其乐无穷呢！</a:t>
            </a:r>
          </a:p>
          <a:p>
            <a:pPr indent="718185" algn="just">
              <a:lnSpc>
                <a:spcPct val="12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这酒馆只卖一种酒，是山芋干造的，价钱贱，酒味大。首善街养的猫从来不丢，跑迷了路，也会循着酒味找回来。这酒不讲余味，只讲冲劲，进嘴赛镪水，非得赶紧咽，不然烧烂了舌头嘴巴牙花嗓子眼儿。可一落进肚里，马上一股劲</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腾</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地蹿上来，直撞脑袋，晕晕乎乎，劲头很猛。好赛大年夜里放的那种炮仗</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，点着一炸，红灯蹿天。这酒就叫作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。好酒应是温厚绵长，绝不上头。但穷汉子们挣一天命，筋酸骨乏，心里憋闷，不就为了花钱不多，马上来劲，晕头涨脑地洒脱洒脱放纵放纵吗？</a:t>
            </a:r>
          </a:p>
          <a:p>
            <a:pPr indent="718185" algn="just">
              <a:lnSpc>
                <a:spcPct val="12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要说最洒脱，还得数酒婆。天天下晌，这老婆子一准来到小酒馆，衣衫破烂，像叫花子；头发乱，脸色黯，没人说清她啥长相，更没人知道她叫什么，却都知道她是这小酒馆的头号酒鬼，尊称酒婆。她一进门，照例打怀里摸出个四四方方小布包，打开布包，里头是个报纸包，报纸有时新有时旧；打开报纸包，又是个绵纸包，好像里头包着一个翡翠别针；再打开这绵纸包，原来只是两角钱！她拿钱撂在柜台上，老板照例把多半碗</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递过去，她接过酒碗，举手扬脖，碗底一翻，酒便直落肚中，好像倒进酒桶。待这婆子两脚一出门坎，就像在地上划天书了。</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有删改</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3941" y="260706"/>
            <a:ext cx="11299010"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小说开头的场景有何特点？场景描写有何作用？</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445770" y="1704340"/>
            <a:ext cx="5561965" cy="4645025"/>
          </a:xfrm>
          <a:prstGeom prst="rect">
            <a:avLst/>
          </a:prstGeom>
        </p:spPr>
        <p:txBody>
          <a:bodyPr wrap="square" lIns="121898" tIns="60948" rIns="121898" bIns="60948">
            <a:spAutoFit/>
          </a:bodyPr>
          <a:lstStyle/>
          <a:p>
            <a:pPr algn="ctr">
              <a:lnSpc>
                <a:spcPct val="150000"/>
              </a:lnSpc>
              <a:spcAft>
                <a:spcPct val="0"/>
              </a:spcAft>
              <a:tabLst>
                <a:tab pos="225044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en-US" altLang="zh-CN" sz="2800" kern="100">
                <a:solidFill>
                  <a:srgbClr val="C00000"/>
                </a:solidFill>
                <a:latin typeface="Times New Roman" panose="02020603050405020304" pitchFamily="18" charset="0"/>
                <a:cs typeface="Courier New" panose="02070309020205020404" pitchFamily="49" charset="0"/>
              </a:rPr>
              <a:t>(1)</a:t>
            </a:r>
            <a:r>
              <a:rPr lang="zh-CN" altLang="zh-CN" sz="2800" kern="100">
                <a:solidFill>
                  <a:srgbClr val="C00000"/>
                </a:solidFill>
                <a:latin typeface="Times New Roman" panose="02020603050405020304" pitchFamily="18" charset="0"/>
                <a:cs typeface="Times New Roman" panose="02020603050405020304" pitchFamily="18" charset="0"/>
              </a:rPr>
              <a:t>场景特点：简陋，嘈杂</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800" kern="100" smtClean="0">
                <a:solidFill>
                  <a:srgbClr val="C00000"/>
                </a:solidFill>
                <a:latin typeface="Times New Roman" panose="02020603050405020304" pitchFamily="18" charset="0"/>
                <a:cs typeface="Courier New" panose="02070309020205020404" pitchFamily="49" charset="0"/>
              </a:rPr>
              <a:t>(</a:t>
            </a:r>
            <a:r>
              <a:rPr lang="en-US" altLang="zh-CN" sz="2800" kern="100">
                <a:solidFill>
                  <a:srgbClr val="C00000"/>
                </a:solidFill>
                <a:latin typeface="Times New Roman" panose="02020603050405020304" pitchFamily="18" charset="0"/>
                <a:cs typeface="Courier New" panose="02070309020205020404" pitchFamily="49" charset="0"/>
              </a:rPr>
              <a:t>2)</a:t>
            </a:r>
            <a:r>
              <a:rPr lang="zh-CN" altLang="zh-CN" sz="2800" kern="100">
                <a:solidFill>
                  <a:srgbClr val="C00000"/>
                </a:solidFill>
                <a:latin typeface="Times New Roman" panose="02020603050405020304" pitchFamily="18" charset="0"/>
                <a:cs typeface="Times New Roman" panose="02020603050405020304" pitchFamily="18" charset="0"/>
              </a:rPr>
              <a:t>场景描写的作用：</a:t>
            </a:r>
          </a:p>
          <a:p>
            <a:pPr algn="just">
              <a:lnSpc>
                <a:spcPct val="150000"/>
              </a:lnSpc>
              <a:spcAft>
                <a:spcPct val="0"/>
              </a:spcAft>
              <a:tabLst>
                <a:tab pos="2250440"/>
              </a:tabLst>
            </a:pPr>
            <a:r>
              <a:rPr lang="en-US" altLang="zh-CN" sz="2800" kern="100">
                <a:solidFill>
                  <a:srgbClr val="C00000"/>
                </a:solidFill>
                <a:latin typeface="Times New Roman" panose="02020603050405020304" pitchFamily="18" charset="0"/>
                <a:cs typeface="Times New Roman" panose="02020603050405020304" pitchFamily="18" charset="0"/>
              </a:rPr>
              <a:t>      </a:t>
            </a:r>
            <a:r>
              <a:rPr lang="zh-CN" altLang="zh-CN" sz="2800" kern="100">
                <a:solidFill>
                  <a:srgbClr val="C00000"/>
                </a:solidFill>
                <a:latin typeface="Times New Roman" panose="02020603050405020304" pitchFamily="18" charset="0"/>
                <a:cs typeface="Times New Roman" panose="02020603050405020304" pitchFamily="18" charset="0"/>
              </a:rPr>
              <a:t>突出了下层人民生活的贫困和思想的麻木，</a:t>
            </a:r>
          </a:p>
          <a:p>
            <a:pPr algn="just">
              <a:lnSpc>
                <a:spcPct val="150000"/>
              </a:lnSpc>
              <a:spcAft>
                <a:spcPct val="0"/>
              </a:spcAft>
              <a:tabLst>
                <a:tab pos="2250440"/>
              </a:tabLst>
            </a:pPr>
            <a:r>
              <a:rPr lang="en-US" altLang="zh-CN" sz="2800" kern="100">
                <a:solidFill>
                  <a:srgbClr val="C00000"/>
                </a:solidFill>
                <a:latin typeface="Times New Roman" panose="02020603050405020304" pitchFamily="18" charset="0"/>
                <a:cs typeface="Times New Roman" panose="02020603050405020304" pitchFamily="18" charset="0"/>
              </a:rPr>
              <a:t>      </a:t>
            </a:r>
            <a:r>
              <a:rPr lang="zh-CN" altLang="zh-CN" sz="2800" kern="100">
                <a:solidFill>
                  <a:srgbClr val="C00000"/>
                </a:solidFill>
                <a:latin typeface="Times New Roman" panose="02020603050405020304" pitchFamily="18" charset="0"/>
                <a:cs typeface="Times New Roman" panose="02020603050405020304" pitchFamily="18" charset="0"/>
              </a:rPr>
              <a:t>营造出压抑的氛围，</a:t>
            </a:r>
          </a:p>
          <a:p>
            <a:pPr algn="just">
              <a:lnSpc>
                <a:spcPct val="150000"/>
              </a:lnSpc>
              <a:spcAft>
                <a:spcPct val="0"/>
              </a:spcAft>
              <a:tabLst>
                <a:tab pos="2250440"/>
              </a:tabLst>
            </a:pPr>
            <a:r>
              <a:rPr lang="en-US" altLang="zh-CN" sz="2800" kern="100">
                <a:solidFill>
                  <a:srgbClr val="C00000"/>
                </a:solidFill>
                <a:latin typeface="Times New Roman" panose="02020603050405020304" pitchFamily="18" charset="0"/>
                <a:cs typeface="Times New Roman" panose="02020603050405020304" pitchFamily="18" charset="0"/>
              </a:rPr>
              <a:t>      </a:t>
            </a:r>
            <a:r>
              <a:rPr lang="zh-CN" altLang="zh-CN" sz="2800" kern="100">
                <a:solidFill>
                  <a:srgbClr val="C00000"/>
                </a:solidFill>
                <a:latin typeface="Times New Roman" panose="02020603050405020304" pitchFamily="18" charset="0"/>
                <a:cs typeface="Times New Roman" panose="02020603050405020304" pitchFamily="18" charset="0"/>
              </a:rPr>
              <a:t>为酒婆的出场蓄势。</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矩形 1"/>
          <p:cNvSpPr/>
          <p:nvPr/>
        </p:nvSpPr>
        <p:spPr>
          <a:xfrm>
            <a:off x="6094730" y="1052830"/>
            <a:ext cx="5808345" cy="6122035"/>
          </a:xfrm>
          <a:prstGeom prst="rect">
            <a:avLst/>
          </a:prstGeom>
        </p:spPr>
        <p:txBody>
          <a:bodyPr wrap="square" lIns="121898" tIns="60948" rIns="121898" bIns="60948">
            <a:spAutoFit/>
          </a:bodyPr>
          <a:lstStyle/>
          <a:p>
            <a:pPr indent="718185" algn="just">
              <a:lnSpc>
                <a:spcPct val="12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酒馆也分三六九等。首善街那家小酒馆得算顶末尾的一等。不插幌子，不挂字号，屋里连座位也没有；柜台上不卖菜，单摆一缸酒。来喝酒的，都是扛活拉车卖苦力的底层人。有的手捏一块酱肠头，有的衣兜里装着一把五香花生，进门要上二三两，倚着墙角窗台独饮。逢到人挤人，便端着酒碗到门外边，靠树一站，把酒一点点倒进嘴里，这才叫过瘾解馋其乐无穷呢！</a:t>
            </a:r>
          </a:p>
          <a:p>
            <a:pPr indent="718185" algn="just">
              <a:lnSpc>
                <a:spcPct val="120000"/>
              </a:lnSpc>
              <a:spcAft>
                <a:spcPct val="0"/>
              </a:spcAft>
              <a:tabLst>
                <a:tab pos="2250440"/>
              </a:tabLst>
            </a:pP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这酒馆只卖一种酒，是山芋干造的，价钱贱，酒味大。首善街养的猫从来不丢，跑迷了路，也会循着酒味找回来。这酒不讲余味，只讲冲劲，进嘴赛镪水，非得赶紧咽，不然烧烂了舌头嘴巴牙花嗓子眼儿。可一落进肚里，马上一股劲</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腾</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地蹿上来，直撞脑袋，晕晕乎乎，劲头很猛。好赛大年夜里放的那种炮仗</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，点着一炸，红灯蹿天。这酒就叫作</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。好酒应是温厚绵长，绝不上头。但穷汉子们挣一天命，筋酸骨乏，心里憋闷，不就为了花钱不多，马上来劲，晕头涨脑地洒脱洒脱放纵放纵吗？</a:t>
            </a:r>
          </a:p>
          <a:p>
            <a:pPr indent="718185" algn="just">
              <a:lnSpc>
                <a:spcPct val="120000"/>
              </a:lnSpc>
              <a:spcAft>
                <a:spcPct val="0"/>
              </a:spcAft>
              <a:tabLst>
                <a:tab pos="2250440"/>
              </a:tabLst>
            </a:pP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要说最洒脱，还得数酒婆。天天下晌，这老婆子一准来到小酒馆，衣衫破烂，像叫花子；头发乱，脸色黯，没人说清她啥长相，更没人知道她叫什么，却都知道她是这小酒馆的头号酒鬼，尊称酒婆。她一进门，照例打怀里摸出个四四方方小布包，打开布包，里头是个报纸包，报纸有时新有时旧；打开报纸包，又是个绵纸包，好像里头包着一个翡翠别针；再打开这绵纸包，原来只是两角钱！她拿钱撂在柜台上，老板照例把多半碗</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炮打灯</a:t>
            </a:r>
            <a:r>
              <a:rPr lang="en-US"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递过去，她接过酒碗，举手扬脖，碗底一翻，酒便直落肚中，好像倒进酒桶。待这婆子两脚一出门坎，就像在地上划天书了。</a:t>
            </a:r>
            <a:r>
              <a:rPr lang="en-US"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Times New Roman" panose="02020603050405020304" pitchFamily="18" charset="0"/>
                <a:sym typeface="+mn-ea"/>
              </a:rPr>
              <a:t>有删改</a:t>
            </a:r>
            <a:r>
              <a:rPr lang="en-US" altLang="zh-CN" sz="1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1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endParaRPr lang="zh-CN" altLang="zh-CN" sz="2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2"/>
          <a:stretch>
            <a:fillRect/>
          </a:stretch>
        </p:blipFill>
        <p:spPr>
          <a:xfrm>
            <a:off x="7391400" y="4149725"/>
            <a:ext cx="3150870" cy="204914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语</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言</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5" name="图片 4"/>
          <p:cNvPicPr>
            <a:picLocks noChangeAspect="1"/>
          </p:cNvPicPr>
          <p:nvPr/>
        </p:nvPicPr>
        <p:blipFill>
          <a:blip r:embed="rId3"/>
          <a:stretch>
            <a:fillRect/>
          </a:stretch>
        </p:blipFill>
        <p:spPr>
          <a:xfrm>
            <a:off x="1414145" y="765175"/>
            <a:ext cx="8060055" cy="3103245"/>
          </a:xfrm>
          <a:prstGeom prst="rect">
            <a:avLst/>
          </a:prstGeom>
        </p:spPr>
      </p:pic>
      <p:pic>
        <p:nvPicPr>
          <p:cNvPr id="100" name="图片 99"/>
          <p:cNvPicPr/>
          <p:nvPr/>
        </p:nvPicPr>
        <p:blipFill>
          <a:blip r:embed="rId4"/>
          <a:stretch>
            <a:fillRect/>
          </a:stretch>
        </p:blipFill>
        <p:spPr>
          <a:xfrm>
            <a:off x="1558290" y="3861435"/>
            <a:ext cx="4486275" cy="2667635"/>
          </a:xfrm>
          <a:prstGeom prst="rect">
            <a:avLst/>
          </a:prstGeom>
          <a:noFill/>
          <a:ln w="9525">
            <a:noFill/>
          </a:ln>
        </p:spPr>
      </p:pic>
      <p:pic>
        <p:nvPicPr>
          <p:cNvPr id="7" name="图片 6"/>
          <p:cNvPicPr>
            <a:picLocks noChangeAspect="1"/>
          </p:cNvPicPr>
          <p:nvPr/>
        </p:nvPicPr>
        <p:blipFill>
          <a:blip r:embed="rId5"/>
          <a:stretch>
            <a:fillRect/>
          </a:stretch>
        </p:blipFill>
        <p:spPr>
          <a:xfrm>
            <a:off x="6743065" y="3861435"/>
            <a:ext cx="2447925" cy="262763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452880" y="658495"/>
            <a:ext cx="5892800" cy="5805170"/>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社会环境描写艺术</a:t>
            </a:r>
            <a:endParaRPr lang="zh-CN" altLang="zh-CN" sz="1000" b="1"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点面结合。</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面</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指整体；</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点</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指个别情景，一般是场景中较突出的人或物。点面结合，即社会场景的描写既要注意整体，又要突出重点。</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对比映衬。</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通过场景内不同人、物的对比，或同一人、物的前后对比，突出相关内容。</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b="1" kern="100" spc="-2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b="1" kern="100" spc="-2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简笔勾勒或精笔细描。</a:t>
            </a:r>
            <a:r>
              <a:rPr lang="zh-CN" altLang="zh-CN" b="1" kern="100" spc="-20">
                <a:latin typeface="Times New Roman" panose="02020603050405020304" pitchFamily="18" charset="0"/>
                <a:ea typeface="方正中等线简体" panose="03000509000000000000" pitchFamily="65" charset="-122"/>
                <a:cs typeface="Times New Roman" panose="02020603050405020304" pitchFamily="18" charset="0"/>
              </a:rPr>
              <a:t>对人物活动的背景或者人物本身，用简明或精细的笔墨突出相关内</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容。</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环</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境</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4" name="图片 3"/>
          <p:cNvPicPr>
            <a:picLocks noChangeAspect="1"/>
          </p:cNvPicPr>
          <p:nvPr/>
        </p:nvPicPr>
        <p:blipFill>
          <a:blip r:embed="rId3"/>
          <a:stretch>
            <a:fillRect/>
          </a:stretch>
        </p:blipFill>
        <p:spPr>
          <a:xfrm>
            <a:off x="7463155" y="836930"/>
            <a:ext cx="4591050" cy="549592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语</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言</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4" name="图片 3"/>
          <p:cNvPicPr>
            <a:picLocks noChangeAspect="1"/>
          </p:cNvPicPr>
          <p:nvPr/>
        </p:nvPicPr>
        <p:blipFill>
          <a:blip r:embed="rId3"/>
          <a:stretch>
            <a:fillRect/>
          </a:stretch>
        </p:blipFill>
        <p:spPr>
          <a:xfrm>
            <a:off x="2008505" y="909320"/>
            <a:ext cx="6562090" cy="5474970"/>
          </a:xfrm>
          <a:prstGeom prst="rect">
            <a:avLst/>
          </a:prstGeom>
        </p:spPr>
      </p:pic>
      <p:pic>
        <p:nvPicPr>
          <p:cNvPr id="10" name="图片 9"/>
          <p:cNvPicPr>
            <a:picLocks noChangeAspect="1"/>
          </p:cNvPicPr>
          <p:nvPr/>
        </p:nvPicPr>
        <p:blipFill>
          <a:blip r:embed="rId4"/>
          <a:stretch>
            <a:fillRect/>
          </a:stretch>
        </p:blipFill>
        <p:spPr>
          <a:xfrm>
            <a:off x="8903335" y="836930"/>
            <a:ext cx="2895600" cy="541020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语</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言</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4" name="图片 3"/>
          <p:cNvPicPr>
            <a:picLocks noChangeAspect="1"/>
          </p:cNvPicPr>
          <p:nvPr/>
        </p:nvPicPr>
        <p:blipFill>
          <a:blip r:embed="rId3"/>
          <a:stretch>
            <a:fillRect/>
          </a:stretch>
        </p:blipFill>
        <p:spPr>
          <a:xfrm>
            <a:off x="1630680" y="909320"/>
            <a:ext cx="6153785" cy="5660390"/>
          </a:xfrm>
          <a:prstGeom prst="rect">
            <a:avLst/>
          </a:prstGeom>
        </p:spPr>
      </p:pic>
      <p:pic>
        <p:nvPicPr>
          <p:cNvPr id="5" name="图片 4"/>
          <p:cNvPicPr>
            <a:picLocks noChangeAspect="1"/>
          </p:cNvPicPr>
          <p:nvPr/>
        </p:nvPicPr>
        <p:blipFill>
          <a:blip r:embed="rId4"/>
          <a:stretch>
            <a:fillRect/>
          </a:stretch>
        </p:blipFill>
        <p:spPr>
          <a:xfrm>
            <a:off x="7967345" y="1341120"/>
            <a:ext cx="1953895" cy="2895600"/>
          </a:xfrm>
          <a:prstGeom prst="rect">
            <a:avLst/>
          </a:prstGeom>
        </p:spPr>
      </p:pic>
      <p:pic>
        <p:nvPicPr>
          <p:cNvPr id="7" name="图片 6"/>
          <p:cNvPicPr>
            <a:picLocks noChangeAspect="1"/>
          </p:cNvPicPr>
          <p:nvPr/>
        </p:nvPicPr>
        <p:blipFill>
          <a:blip r:embed="rId5"/>
          <a:stretch>
            <a:fillRect/>
          </a:stretch>
        </p:blipFill>
        <p:spPr>
          <a:xfrm>
            <a:off x="9921240" y="3933190"/>
            <a:ext cx="2023745" cy="26441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45770" y="508635"/>
            <a:ext cx="8289925" cy="6583680"/>
          </a:xfrm>
          <a:prstGeom prst="rect">
            <a:avLst/>
          </a:prstGeom>
        </p:spPr>
        <p:txBody>
          <a:bodyPr wrap="square" lIns="121898" tIns="60948" rIns="121898" bIns="60948">
            <a:spAutoFit/>
          </a:bodyPr>
          <a:lstStyle/>
          <a:p>
            <a:pPr lvl="0" algn="just">
              <a:lnSpc>
                <a:spcPct val="150000"/>
              </a:lnSpc>
              <a:tabLst>
                <a:tab pos="2250440"/>
              </a:tabLst>
            </a:pPr>
            <a:r>
              <a:rPr lang="zh-CN"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6</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4375" algn="just">
              <a:lnSpc>
                <a:spcPct val="120000"/>
              </a:lnSpc>
              <a:spcAft>
                <a:spcPct val="0"/>
              </a:spcAft>
              <a:tabLst>
                <a:tab pos="2250440"/>
              </a:tabLst>
            </a:pPr>
            <a:r>
              <a:rPr lang="en-US" altLang="zh-CN" sz="2000" b="1" kern="100">
                <a:latin typeface="Times New Roman" panose="02020603050405020304" pitchFamily="18" charset="0"/>
                <a:cs typeface="Courier New" panose="02070309020205020404" pitchFamily="49" charset="0"/>
              </a:rPr>
              <a:t>[</a:t>
            </a:r>
            <a:r>
              <a:rPr lang="zh-CN" altLang="zh-CN" sz="2000" b="1" kern="100">
                <a:latin typeface="Times New Roman" panose="02020603050405020304" pitchFamily="18" charset="0"/>
                <a:cs typeface="Times New Roman" panose="02020603050405020304" pitchFamily="18" charset="0"/>
              </a:rPr>
              <a:t>前情概要：</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女歌唱家彼得洛芙娜离婚后带着女儿离开莫斯科后住进了一座小城。在寄居的去世的波塔波夫老人的房子里，她意外读到了老人儿子、因在前线打仗而负伤的海军中尉波塔波夫写给父亲的信，信中充满了对家的思念，并说出院后要回家一趟。她把房子及院子赶紧收拾一番。</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p>
          <a:p>
            <a:pPr indent="718185" algn="just">
              <a:lnSpc>
                <a:spcPct val="150000"/>
              </a:lnSpc>
              <a:spcAft>
                <a:spcPct val="0"/>
              </a:spcAft>
              <a:tabLst>
                <a:tab pos="2250440"/>
              </a:tabLst>
            </a:pP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sym typeface="+mn-ea"/>
              </a:rPr>
              <a:t>穿过小城，一片暮霭中，波塔波夫终于走到了房子跟前。小心翼翼地打开小门，可是小门还是咯吱地响了一声。花园仿佛抖动了一下。树枝上有雪花簌簌飘落，沙沙作响。他环视四周。雪地里，一条已打扫干净的小径通向旧亭子，他不知不觉地走到了亭子里，把手放在年代已久的栏杆上。远方，森林的尽头，天空雾蒙蒙一片，呈现出粉红色的霞光，大概是月亮在云层后面慢慢升起的缘故</a:t>
            </a:r>
            <a:r>
              <a:rPr lang="zh-CN"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怎么会是这样？</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波塔波夫一脸茫然，轻声地自言自语道。</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r">
              <a:lnSpc>
                <a:spcPct val="150000"/>
              </a:lnSpc>
              <a:spcAft>
                <a:spcPct val="0"/>
              </a:spcAft>
              <a:tabLst>
                <a:tab pos="2250440"/>
              </a:tabLs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节选自康斯坦丁</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帕乌斯托夫斯基《雪》</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437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8759190" y="1355090"/>
            <a:ext cx="3051810" cy="414845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45770" y="508635"/>
            <a:ext cx="5265420" cy="6583680"/>
          </a:xfrm>
          <a:prstGeom prst="rect">
            <a:avLst/>
          </a:prstGeom>
        </p:spPr>
        <p:txBody>
          <a:bodyPr wrap="square" lIns="121898" tIns="60948" rIns="121898" bIns="60948">
            <a:spAutoFit/>
          </a:bodyPr>
          <a:lstStyle/>
          <a:p>
            <a:pPr lvl="0" algn="just">
              <a:lnSpc>
                <a:spcPct val="150000"/>
              </a:lnSpc>
              <a:tabLst>
                <a:tab pos="2250440"/>
              </a:tabLst>
            </a:pPr>
            <a:r>
              <a:rPr lang="zh-CN"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6</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p>
          <a:p>
            <a:pPr lvl="0" algn="just">
              <a:lnSpc>
                <a:spcPct val="150000"/>
              </a:lnSpc>
              <a:tabLst>
                <a:tab pos="2250440"/>
              </a:tabLst>
            </a:pP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50000"/>
              </a:lnSpc>
              <a:spcAft>
                <a:spcPct val="0"/>
              </a:spcAft>
              <a:tabLst>
                <a:tab pos="2250440"/>
              </a:tabLst>
            </a:pP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sym typeface="+mn-ea"/>
              </a:rPr>
              <a:t>穿过小城，一片暮霭中，波塔波夫终于走到了房子跟前。小心翼翼地打开小门，可是小门还是咯吱地响了一声。花园仿佛抖动了一下。树枝上有雪花簌簌飘落，沙沙作响。他环视四周。雪地里，一条已打扫干净的小径通向旧亭子，他不知不觉地走到了亭子里，把手放在年代已久的栏杆上。远方，森林的尽头，天空雾蒙蒙一片，呈现出粉红色的霞光，大概是月亮在云层后面慢慢升起的缘故</a:t>
            </a:r>
            <a:r>
              <a:rPr lang="zh-CN"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437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5735320" y="2061845"/>
            <a:ext cx="1178560" cy="1602740"/>
          </a:xfrm>
          <a:prstGeom prst="rect">
            <a:avLst/>
          </a:prstGeom>
        </p:spPr>
      </p:pic>
      <p:sp>
        <p:nvSpPr>
          <p:cNvPr id="3" name="矩形 2"/>
          <p:cNvSpPr/>
          <p:nvPr/>
        </p:nvSpPr>
        <p:spPr>
          <a:xfrm>
            <a:off x="6022975" y="621030"/>
            <a:ext cx="5819775"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赏析文中画线部分的语言特点。</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6911340" y="1310640"/>
            <a:ext cx="4828540" cy="4275455"/>
          </a:xfrm>
          <a:prstGeom prst="rect">
            <a:avLst/>
          </a:prstGeom>
        </p:spPr>
        <p:txBody>
          <a:bodyPr wrap="square" lIns="121898" tIns="60948" rIns="121898" bIns="60948">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使用叠词、拟声词。如用</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簌簌</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沙沙</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等摹写环境，衬托人物心理。</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语言具有暗示性</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或具有象征色彩</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。如通过描写月亮升起，暗示</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或象征</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波塔波夫内心重燃希望。</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语言具有诗化风格。如通过</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花园仿佛抖动了一下</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的拟人化描写，表现波塔波夫内心的情感波澜，情景交融，充满诗意。</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巩固练习</a:t>
            </a:r>
          </a:p>
        </p:txBody>
      </p:sp>
      <p:sp>
        <p:nvSpPr>
          <p:cNvPr id="9" name="矩形 8"/>
          <p:cNvSpPr/>
          <p:nvPr/>
        </p:nvSpPr>
        <p:spPr>
          <a:xfrm>
            <a:off x="389206" y="693490"/>
            <a:ext cx="11412000" cy="6122035"/>
          </a:xfrm>
          <a:prstGeom prst="rect">
            <a:avLst/>
          </a:prstGeom>
        </p:spPr>
        <p:txBody>
          <a:bodyPr wrap="square" lIns="121898" tIns="60948" rIns="121898" bIns="60948">
            <a:spAutoFit/>
          </a:bodyPr>
          <a:lstStyle/>
          <a:p>
            <a:pPr algn="ctr">
              <a:lnSpc>
                <a:spcPct val="150000"/>
              </a:lnSpc>
              <a:spcAft>
                <a:spcPct val="0"/>
              </a:spcAft>
              <a:tabLst>
                <a:tab pos="2250440"/>
              </a:tabLst>
            </a:pPr>
            <a:r>
              <a:rPr lang="zh-CN" altLang="zh-CN" sz="20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棋王</a:t>
            </a:r>
            <a:r>
              <a:rPr lang="en-US" altLang="zh-CN" sz="2000" kern="10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20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节选</a:t>
            </a:r>
            <a:r>
              <a:rPr lang="en-US" altLang="zh-CN" sz="2000" kern="100">
                <a:solidFill>
                  <a:srgbClr val="C00000"/>
                </a:solidFill>
                <a:latin typeface="Times New Roman" panose="02020603050405020304" pitchFamily="18" charset="0"/>
                <a:ea typeface="隶书" panose="02010509060101010101" pitchFamily="49" charset="-122"/>
                <a:cs typeface="Courier New" panose="02070309020205020404" pitchFamily="49" charset="0"/>
              </a:rPr>
              <a:t>)      </a:t>
            </a:r>
            <a:r>
              <a:rPr lang="zh-CN" altLang="zh-CN" sz="1600" kern="100">
                <a:latin typeface="Times New Roman" panose="02020603050405020304" pitchFamily="18" charset="0"/>
                <a:ea typeface="方正中等线简体" panose="03000509000000000000" pitchFamily="65" charset="-122"/>
                <a:cs typeface="Times New Roman" panose="02020603050405020304" pitchFamily="18" charset="0"/>
              </a:rPr>
              <a:t>阿　城</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(王一生延误了区象棋比赛的报名，等他到了，比赛已近尾声。于是，有人提出和比赛的前三名进行一场友谊赛，后来又有好几人报名，连王一生在内，共十人。)</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①到了棋场，竟有数千人围住，土扬在半空，许久落不下来。出来一个人，半天才明白是借场子用，急忙打开门，共进去了九个人。冠军总不见来，有人来报，既是下盲棋，冠军只在家里，命人传棋。</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②人是越来越多，数千人闹闹嚷嚷，街上像半空响着闷雷。</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③王一生坐在场当中一个靠背椅上，把手放在两条腿上，眼睛虚望着，一头一脸都是土，像是被传讯的歹人。我不禁笑起来，过去给他拍一拍土。他按住我的手，我觉出他有些抖。王一生低低地说：“事情闹大了，一有动静，一起跑。”我说：“不会。只要你赢了，什么都好办。怎么样？有把握吗？九个人哪！头三名都在这里！”王一生沉吟了一下，说：“参加过比赛的人的棋路我都看了，就不知道其他六个人会不会冒出冤家。书包你拿着，不管怎么样，书包不能丢。书包里有……”王一生看了看我，“我妈的无字棋[注]。”他的瘦脸上又干又脏，鼻沟儿也黑了，头发立着，喉咙一动一动的，两眼黑得吓人。我离开后，他一个人空空地在场中央，谁也不看，静静的像一块铁。</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④棋开始了。上千人不再出声儿。风吹得八张大纸哗哗地响，棋子儿荡来荡去。太阳斜斜地照在一切上，烧得耀眼。前几十排的人都坐下了，仰起头看，后面的人也挤得紧紧的，一个个土眉土眼，头发长长短短吹得飘，再没人动一下，似乎都把命放在棋里搏。</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⑤我心里忽然有一种很古的东西涌上来，喉咙紧紧地往上走。读过的书，有的近了，有的远了，模糊了。平时十分佩服的项羽、刘邦都在目瞪口呆，倒是尸横遍野的那些黑脸士兵，从地下爬起来，哑了喉咙，慢慢移动。一个樵夫，提了斧在野唱。</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⑥我不由伸手到王一生书包里去掏摸，捏到一个小布包儿，拽出来一看，是个旧蓝斜纹布的小口袋，上面用线绣了一只蝙蝠，布的四边儿都用线做了圈口，针脚很是细密。取出一个棋子，确实很小，在太阳底下竟是半透明的，像是一只眼睛，正柔和地瞧着。我把它攥在手里。</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⑦太阳终于落下去，立刻爽快了。</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⑧我又进去，看见两个人从各自的棋盘前站起来，朝着王一生一鞠躬，说：“甘拜下风。”就捏着手出去了。王一生点点头儿，看了他们的位置一眼。</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⑨王一生的姿势没有变，仍旧是双手扶膝，眼平视着，像是望着极远极远的远处，又像是盯着极近极近的近处，瘦瘦的肩挑着宽大的衣服，土没拍干净，东一块儿，西一块儿。喉结许久才动一下。我第一次承认象棋也是运动，而且是马拉松，是多一倍的马拉松！……我找了点儿凉水来，悄悄走近他，在他眼前一挡，他抖了一下，眼睛刀子似的看了我一下，一会儿才认出是我，就干干地笑了一下。我指指水碗，他接过去，正要喝，一个局号报了棋步。他把碗高高地平端着，水纹丝儿不动。他看着碗边儿，回报了棋步，就把碗缓缓凑到嘴边儿。这时下一个局号又报了棋步，他把嘴定在碗边儿，半晌，回报了棋步，才咽一口水下去，“咕”的一声儿，声音大得可怕，眼里有了泪花。他把碗递过来，眼睛望望我，有一种说不出的东西在里面游动，嘴角儿缓缓流下一滴水，把下巴和脖子上的土冲开一道沟儿。我又把碗递过去，他竖起手掌止住我，回到他的世界里去了。</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⑩我出来，天已黑了。有山民打着松枝火把，有人用手电照着，黄乎乎的，一团明亮。这时墙上只有三局在下了。</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⑪忽然人群发一声喊。我回头一看，原来只剩了一盘，恰是与冠军的那一盘。盘上只有不多几个子儿。王一生的黑子儿远远近近地峙在对方棋营格里，……红子儿半天不动，大家不耐烦了，嗡嗡地响成一片。</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⑫忽然人群乱起来，只见一老者，由旁人搀着，慢慢走出来，嘴嚼动着，上上下下看着八张定局残子。众人纷纷传着，这就是本届地区冠军，是这个山区的一个世家后人。只见老者进了大门，立定，往前看去。</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⑬王一生孤身一人坐在大屋子中央，瞪眼看着我们，双手支在膝上，铁铸一个细树桩，似无所见，似无所闻。高高的一盏电灯，暗暗地照在他脸上，眼睛深陷进去，黑黑的似俯视大千世界，茫茫宇宙。那生命像聚在一头乱发中，久久不散，又慢慢弥漫开来，灼得人脸热。众人都呆了，都不说话。</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⑭半晌，老者咳嗽一下，底气很足，十分洪亮，在屋里荡来荡去。老者推开搀的人，向前迈了几步，立定，双手合在腹前摩挲了一下，朗声叫道：“后生，老朽身有不便，命人传棋，实出无奈。你小小年纪，就有这般棋道，汇道禅于一炉，神机妙算，先声有势，后发制人，遣龙治水，气贯阴阳，古今儒将，不过如此。老朽有幸与你接手，感触不少，中华棋道，毕竟不颓，愿与你做个忘年之交。老朽这盘棋下到这里，权作赏玩，不知你可愿意平手言和，给老朽一点面子？”</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⑮王一生再挣了一下，仍起不来。我急忙过去，托住他的腋下，提他起来。半晌，他才呜呜地说：“和了吧。”</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⑯人渐渐散了，王一生还有些木。我忽然觉出左手还攥着那个棋子，就张了手给王一生看。王一生呆呆地盯着，似乎不认得，可喉咙里就有了响声，猛然“哇”地一声儿吐出一些黏液，呜呜地哭着说：“妈，儿今天……妈——”大家都有些酸，扫了地下，打来水，劝了。</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⑰夜黑黑的，伸手不见五指。王一生已经睡死。我却还似乎耳边人声嚷动，眼前火把通明，山民们铁了脸，肩着柴禾在林中走，咿咿呀呀地唱。我笑起来，想：不做俗人，哪儿会知道这般乐趣？家破人亡，平了头每日荷锄，却自有真人生在里面，识到了，即是幸，即是福。衣食是本，自有人类，就是每日在忙这个。可囿在其中，终于还不太像人。倦意渐渐上来，就拥了幕布，沉沉睡去。(有删改)</a:t>
            </a:r>
          </a:p>
          <a:p>
            <a:pPr algn="l">
              <a:lnSpc>
                <a:spcPct val="150000"/>
              </a:lnSpc>
              <a:spcAft>
                <a:spcPct val="0"/>
              </a:spcAft>
              <a:tabLst>
                <a:tab pos="2250440"/>
              </a:tabLst>
            </a:pPr>
            <a:r>
              <a:rPr lang="zh-CN" altLang="zh-CN" sz="800" kern="100">
                <a:latin typeface="Times New Roman" panose="02020603050405020304" pitchFamily="18" charset="0"/>
                <a:ea typeface="方正中等线简体" panose="03000509000000000000" pitchFamily="65" charset="-122"/>
                <a:cs typeface="Times New Roman" panose="02020603050405020304" pitchFamily="18" charset="0"/>
              </a:rPr>
              <a:t>注　王一生的妈妈起初反对王一生下棋，后来同意了。她捡牙刷做了一副无字棋，临终前送给了王一生。</a:t>
            </a:r>
          </a:p>
        </p:txBody>
      </p:sp>
      <p:pic>
        <p:nvPicPr>
          <p:cNvPr id="2" name="图片 1"/>
          <p:cNvPicPr>
            <a:picLocks noChangeAspect="1"/>
          </p:cNvPicPr>
          <p:nvPr/>
        </p:nvPicPr>
        <p:blipFill>
          <a:blip r:embed="rId3"/>
          <a:stretch>
            <a:fillRect/>
          </a:stretch>
        </p:blipFill>
        <p:spPr>
          <a:xfrm>
            <a:off x="2308860" y="1252855"/>
            <a:ext cx="7572375" cy="5162550"/>
          </a:xfrm>
          <a:prstGeom prst="rect">
            <a:avLst/>
          </a:prstGeom>
          <a:effectLst>
            <a:softEdge rad="635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巩固练习</a:t>
            </a:r>
          </a:p>
        </p:txBody>
      </p:sp>
      <p:sp>
        <p:nvSpPr>
          <p:cNvPr id="9" name="矩形 8"/>
          <p:cNvSpPr/>
          <p:nvPr/>
        </p:nvSpPr>
        <p:spPr>
          <a:xfrm>
            <a:off x="389206" y="693490"/>
            <a:ext cx="11412000" cy="6491605"/>
          </a:xfrm>
          <a:prstGeom prst="rect">
            <a:avLst/>
          </a:prstGeom>
        </p:spPr>
        <p:txBody>
          <a:bodyPr wrap="square" lIns="121898" tIns="60948" rIns="121898" bIns="60948">
            <a:spAutoFit/>
          </a:bodyPr>
          <a:lstStyle/>
          <a:p>
            <a:pPr algn="ctr">
              <a:lnSpc>
                <a:spcPct val="120000"/>
              </a:lnSpc>
              <a:spcAft>
                <a:spcPct val="0"/>
              </a:spcAft>
              <a:tabLst>
                <a:tab pos="2250440"/>
              </a:tabLst>
            </a:pPr>
            <a:r>
              <a:rPr lang="zh-CN" altLang="zh-CN" sz="20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棋王</a:t>
            </a:r>
            <a:r>
              <a:rPr lang="en-US" altLang="zh-CN" sz="2000" kern="10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20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节选</a:t>
            </a:r>
            <a:r>
              <a:rPr lang="en-US" altLang="zh-CN" sz="2000" kern="10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ctr">
              <a:lnSpc>
                <a:spcPct val="120000"/>
              </a:lnSpc>
              <a:spcAft>
                <a:spcPct val="0"/>
              </a:spcAft>
              <a:tabLst>
                <a:tab pos="2250440"/>
              </a:tabLst>
            </a:pP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阿　城</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20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kern="100">
                <a:latin typeface="Times New Roman" panose="02020603050405020304" pitchFamily="18" charset="0"/>
                <a:ea typeface="仿宋_GB2312" panose="02010609030101010101" pitchFamily="49" charset="-122"/>
                <a:cs typeface="Times New Roman" panose="02020603050405020304" pitchFamily="18" charset="0"/>
              </a:rPr>
              <a:t>王一生延误了区象棋比赛的报名，等他到了，比赛已近尾声。于是，有人提出和比赛的前三名进行一场友谊赛，后来又有好几人报名，连王一生在内，共十人。</a:t>
            </a:r>
            <a:r>
              <a:rPr lang="en-US" altLang="zh-CN" sz="2000" kern="10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2000"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rPr>
              <a:t>到了棋场，竟有数千人围住，土扬在半空，许久落不下来。出来一个人，半天才明白是借场子用，急忙打开门，共进去了九个人。冠军总不见来，有人来报，既是下盲棋，冠军只在家里，命人传棋。</a:t>
            </a:r>
          </a:p>
          <a:p>
            <a:pPr indent="718185" algn="just">
              <a:lnSpc>
                <a:spcPct val="120000"/>
              </a:lnSpc>
              <a:spcAft>
                <a:spcPct val="0"/>
              </a:spcAft>
              <a:tabLst>
                <a:tab pos="2250440"/>
              </a:tabLst>
            </a:pPr>
            <a:r>
              <a:rPr lang="en-US" altLang="zh-CN" sz="2000" kern="100">
                <a:latin typeface="宋体" panose="02010600030101010101" pitchFamily="2" charset="-122"/>
                <a:ea typeface="楷体_GB2312" panose="02010609030101010101" pitchFamily="49" charset="-122"/>
                <a:cs typeface="Times New Roman" panose="02020603050405020304" pitchFamily="18" charset="0"/>
                <a:sym typeface="+mn-ea"/>
              </a:rPr>
              <a:t>②</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人是越来越多，数千人闹闹嚷嚷，街上像半空响着闷雷。</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2000" kern="100">
                <a:latin typeface="宋体" panose="02010600030101010101" pitchFamily="2" charset="-122"/>
                <a:ea typeface="楷体_GB2312" panose="02010609030101010101" pitchFamily="49" charset="-122"/>
                <a:cs typeface="Times New Roman" panose="02020603050405020304" pitchFamily="18" charset="0"/>
                <a:sym typeface="+mn-ea"/>
              </a:rPr>
              <a:t>③</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王一生坐在场当中一个靠背椅上，把手放在两条腿上，眼睛虚望着，一头一脸都是土，像是被传讯的歹人。我不禁笑起来，过去给他拍一拍土。他按住我的手，我觉出他有些抖。王一生低低地说：</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事情闹大了，一有动静，一起跑。</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我说：</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不会。只要你赢了，什么都好办。怎么样？有把握吗？九个人哪！头三名都在这里！</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王一生沉吟了一下，说：</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参加过比赛的人的棋路我都看了，就不知道其他六个人会不会冒出冤家。书包你拿着，不管怎么样，书包不能丢。书包里有</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王一生看了看我，</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我妈的无字棋</a:t>
            </a:r>
            <a:r>
              <a:rPr lang="en-US" altLang="zh-CN" sz="2000" kern="100" baseline="30000">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kern="100" baseline="30000">
                <a:latin typeface="Times New Roman" panose="02020603050405020304" pitchFamily="18" charset="0"/>
                <a:ea typeface="楷体_GB2312" panose="02010609030101010101" pitchFamily="49" charset="-122"/>
                <a:cs typeface="Times New Roman" panose="02020603050405020304" pitchFamily="18" charset="0"/>
                <a:sym typeface="+mn-ea"/>
              </a:rPr>
              <a:t>注</a:t>
            </a:r>
            <a:r>
              <a:rPr lang="en-US" altLang="zh-CN" sz="2000" kern="100" baseline="30000">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楷体_GB2312" panose="02010609030101010101" pitchFamily="49" charset="-122"/>
                <a:cs typeface="Times New Roman" panose="02020603050405020304" pitchFamily="18" charset="0"/>
                <a:sym typeface="+mn-ea"/>
              </a:rPr>
              <a:t>他的瘦脸上又干又脏，鼻沟儿也黑了，头发立着，喉咙一动一动的，两眼黑得吓人。我离开后，他一个人空空地在场中央，谁也不看，静静的像一块铁。</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428043"/>
            <a:ext cx="11345580" cy="6092825"/>
          </a:xfrm>
          <a:prstGeom prst="rect">
            <a:avLst/>
          </a:prstGeom>
        </p:spPr>
        <p:txBody>
          <a:bodyPr wrap="square">
            <a:spAutoFit/>
          </a:bodyPr>
          <a:lstStyle/>
          <a:p>
            <a:pPr indent="718185" algn="just">
              <a:lnSpc>
                <a:spcPct val="15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④</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棋开始了。上千人不再出声儿。风吹得八张大纸哗哗地响，棋子儿荡来荡去。太阳斜斜地照在一切上，烧得耀眼。前几十排的人都坐下了，仰起头看，后面的人也挤得紧紧的，一个个土眉土眼，头发长长短短吹得飘，再没人动一下，似乎都把命放在棋里搏。</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⑤</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我心里忽然有一种很古的东西涌上来，喉咙紧紧地往上走。读过的书，有的近了，有的远了，模糊了。平时十分佩服的项羽、刘邦都在目瞪口呆，倒是尸横遍野的那些黑脸士兵，从地下爬起来，哑了喉咙，慢慢移动。一个樵夫，提了斧在野唱</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p>
          <a:p>
            <a:pPr indent="718185" algn="just">
              <a:lnSpc>
                <a:spcPct val="150000"/>
              </a:lnSpc>
              <a:spcAft>
                <a:spcPct val="0"/>
              </a:spcAft>
              <a:tabLst>
                <a:tab pos="2250440"/>
              </a:tabLst>
            </a:pPr>
            <a:r>
              <a:rPr lang="en-US" altLang="zh-CN" sz="2000" b="1" kern="100" smtClean="0">
                <a:latin typeface="宋体" panose="02010600030101010101" pitchFamily="2" charset="-122"/>
                <a:ea typeface="楷体_GB2312" panose="02010609030101010101" pitchFamily="49" charset="-122"/>
                <a:cs typeface="Times New Roman" panose="02020603050405020304" pitchFamily="18" charset="0"/>
                <a:sym typeface="+mn-ea"/>
              </a:rPr>
              <a:t>⑥</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我不由伸手到王一生书包里去掏摸，捏到一个小布包儿，拽出来一看，是个旧蓝斜纹布的小口袋，上面用线绣了一只蝙蝠，布的四边儿都用线做了圈口，针脚很是细密。取出一个棋子，确实很小，在太阳底下竟是半透明的，像是一只眼睛，正柔和地瞧着。我把它攥在手里。</a:t>
            </a:r>
            <a:endParaRPr lang="zh-CN" altLang="zh-CN" sz="2000" b="1" kern="100" smtClean="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000" b="1" kern="100" smtClean="0">
                <a:latin typeface="宋体" panose="02010600030101010101" pitchFamily="2" charset="-122"/>
                <a:ea typeface="楷体_GB2312" panose="02010609030101010101" pitchFamily="49" charset="-122"/>
                <a:cs typeface="Times New Roman" panose="02020603050405020304" pitchFamily="18" charset="0"/>
                <a:sym typeface="+mn-ea"/>
              </a:rPr>
              <a:t>⑦</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太阳终于落下去，立刻爽快了。</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sym typeface="+mn-ea"/>
              </a:rPr>
              <a:t>⑧</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我又进去，看见两个人从各自的棋盘前站起来，朝着王一生一鞠躬，说：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甘拜下风。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就捏着手出去了。王一生点点头儿，看了他们的位置一眼。</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46629"/>
            <a:ext cx="11459036" cy="6730369"/>
          </a:xfrm>
          <a:prstGeom prst="rect">
            <a:avLst/>
          </a:prstGeom>
        </p:spPr>
        <p:txBody>
          <a:bodyPr wrap="square">
            <a:spAutoFit/>
          </a:bodyPr>
          <a:lstStyle/>
          <a:p>
            <a:pPr indent="718185" algn="just">
              <a:lnSpc>
                <a:spcPct val="140000"/>
              </a:lnSpc>
              <a:spcAft>
                <a:spcPct val="0"/>
              </a:spcAft>
              <a:tabLst>
                <a:tab pos="2250440"/>
              </a:tabLst>
            </a:pPr>
            <a:r>
              <a:rPr lang="en-US" altLang="zh-CN" sz="2600" kern="100">
                <a:latin typeface="宋体" panose="02010600030101010101" pitchFamily="2" charset="-122"/>
                <a:ea typeface="楷体_GB2312" panose="02010609030101010101" pitchFamily="49" charset="-122"/>
                <a:cs typeface="Times New Roman" panose="02020603050405020304" pitchFamily="18" charset="0"/>
              </a:rPr>
              <a:t>⑨</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王一生的姿势没有变，仍旧是双手扶膝，眼平视着，像是望着极远极远的远处，又像是盯着极近极近的近处，瘦瘦的肩挑着宽大的衣服，土没拍干净，东一块儿，西一块儿。喉结许久才动一下。我第一次承认象棋也是运动，而且是马拉松，是多一倍的马拉松！</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我找了点儿凉水来，悄悄走近他，在他眼前一挡，他抖了一下，眼睛刀子似的看了我一下，一会儿才认出是我，就干干地笑了一下。</a:t>
            </a:r>
            <a:r>
              <a:rPr lang="zh-CN" altLang="zh-CN" sz="2600" u="sng" kern="100">
                <a:latin typeface="Times New Roman" panose="02020603050405020304" pitchFamily="18" charset="0"/>
                <a:ea typeface="楷体_GB2312" panose="02010609030101010101" pitchFamily="49" charset="-122"/>
                <a:cs typeface="Times New Roman" panose="02020603050405020304" pitchFamily="18" charset="0"/>
              </a:rPr>
              <a:t>我指指水碗，他接过去，正要喝，一个局号报了棋步。他把碗高高地平端着，水纹丝儿不动。他看着碗边儿，回报了棋步，就把碗缓缓凑到嘴边儿。这时下一个局号又报了棋步，他把嘴定在碗边儿，半晌，回报了棋步，才咽一口水下去，</a:t>
            </a:r>
            <a:r>
              <a:rPr lang="en-US" altLang="zh-CN" sz="2600"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u="sng" kern="100">
                <a:latin typeface="Times New Roman" panose="02020603050405020304" pitchFamily="18" charset="0"/>
                <a:ea typeface="楷体_GB2312" panose="02010609030101010101" pitchFamily="49" charset="-122"/>
                <a:cs typeface="Times New Roman" panose="02020603050405020304" pitchFamily="18" charset="0"/>
              </a:rPr>
              <a:t>咕</a:t>
            </a:r>
            <a:r>
              <a:rPr lang="en-US" altLang="zh-CN" sz="2600"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u="sng" kern="100">
                <a:latin typeface="Times New Roman" panose="02020603050405020304" pitchFamily="18" charset="0"/>
                <a:ea typeface="楷体_GB2312" panose="02010609030101010101" pitchFamily="49" charset="-122"/>
                <a:cs typeface="Times New Roman" panose="02020603050405020304" pitchFamily="18" charset="0"/>
              </a:rPr>
              <a:t>的一声儿，声音大得可怕，眼里有了泪花。他把碗递过来，眼睛望望我，有一种说不出的东西在里面游动，嘴角儿缓缓流下一滴水，把下巴和脖子上的土冲开一道沟儿。</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我又把碗递过去，他竖起手掌止住我，回到他的世界里去了</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687095"/>
            <a:ext cx="11345580" cy="5262979"/>
          </a:xfrm>
          <a:prstGeom prst="rect">
            <a:avLst/>
          </a:prstGeom>
        </p:spPr>
        <p:txBody>
          <a:bodyPr wrap="square">
            <a:spAutoFit/>
          </a:bodyPr>
          <a:lstStyle/>
          <a:p>
            <a:pPr lvl="0" indent="718185" algn="just">
              <a:lnSpc>
                <a:spcPct val="150000"/>
              </a:lnSpc>
              <a:tabLst>
                <a:tab pos="2250440"/>
              </a:tabLst>
            </a:pPr>
            <a:r>
              <a:rPr lang="en-US" altLang="zh-CN" sz="2800" kern="100">
                <a:solidFill>
                  <a:prstClr val="black"/>
                </a:solidFill>
                <a:latin typeface="宋体" panose="02010600030101010101" pitchFamily="2" charset="-122"/>
                <a:ea typeface="楷体_GB2312" panose="02010609030101010101" pitchFamily="49" charset="-122"/>
                <a:cs typeface="Times New Roman" panose="02020603050405020304" pitchFamily="18" charset="0"/>
              </a:rPr>
              <a:t>⑩</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我出来，天已黑了。有山民打着松枝火把，有人用手电照着，黄乎乎的，一团明亮。这时墙上只有三局在下了</a:t>
            </a:r>
            <a:r>
              <a:rPr lang="zh-CN" altLang="zh-CN" sz="2800" kern="10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kern="10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800" kern="100">
                <a:latin typeface="宋体" panose="02010600030101010101" pitchFamily="2" charset="-122"/>
                <a:ea typeface="MS Gothic" panose="020b0609070205080204" pitchFamily="49" charset="-128"/>
                <a:cs typeface="MS Gothic" panose="020b0609070205080204" pitchFamily="49" charset="-128"/>
              </a:rPr>
              <a:t>⑪</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忽然人群发一声喊。我回头一看，原来只剩了一盘，恰是与冠军的那一盘。盘上只有不多几个子儿。王一生的黑子儿远远近近地峙在对方棋营格里，</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红子儿半天不动，大家不耐烦了，嗡嗡地响成一片。</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宋体" panose="02010600030101010101" pitchFamily="2" charset="-122"/>
                <a:ea typeface="MS Gothic" panose="020b0609070205080204" pitchFamily="49" charset="-128"/>
                <a:cs typeface="MS Gothic" panose="020b0609070205080204" pitchFamily="49" charset="-128"/>
              </a:rPr>
              <a:t>⑫</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忽然人群乱起来，只见一老者，由旁人搀着，慢慢走出来，嘴嚼动着，上上下下看着八张定局残子。众人纷纷传着，这就是本届地区冠军，是这个山区的一个世家后人。只见老者进了大门，立定，往前看去。</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382050"/>
            <a:ext cx="11459036" cy="6170215"/>
          </a:xfrm>
          <a:prstGeom prst="rect">
            <a:avLst/>
          </a:prstGeom>
        </p:spPr>
        <p:txBody>
          <a:bodyPr wrap="square">
            <a:spAutoFit/>
          </a:bodyPr>
          <a:lstStyle/>
          <a:p>
            <a:pPr marL="71755" indent="718185" algn="just">
              <a:lnSpc>
                <a:spcPct val="140000"/>
              </a:lnSpc>
              <a:spcAft>
                <a:spcPct val="0"/>
              </a:spcAft>
              <a:tabLst>
                <a:tab pos="2250440"/>
              </a:tabLst>
            </a:pPr>
            <a:r>
              <a:rPr lang="zh-CN" altLang="zh-CN" sz="2600" kern="100">
                <a:latin typeface="宋体" panose="02010600030101010101" pitchFamily="2" charset="-122"/>
                <a:ea typeface="MS Gothic" panose="020b0609070205080204" pitchFamily="49" charset="-128"/>
                <a:cs typeface="MS Gothic" panose="020b0609070205080204" pitchFamily="49" charset="-128"/>
              </a:rPr>
              <a:t>⑬</a:t>
            </a:r>
            <a:r>
              <a:rPr lang="zh-CN" altLang="zh-CN" sz="26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王一生孤身一人坐在大屋子中央，瞪眼看着我们，双手支在膝上，铁铸一个细树桩，似无所见，似无所闻。高高的一盏电灯，暗暗地照在他脸上，眼睛深陷进去，黑黑的似俯视大千世界，茫茫宇宙。那生命像聚在一头乱发中，久久不散，又慢慢弥漫开来，灼得人脸热。</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众人都呆了，都不说话。</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a:p>
            <a:pPr marL="71755" indent="718185" algn="just">
              <a:lnSpc>
                <a:spcPct val="140000"/>
              </a:lnSpc>
              <a:spcAft>
                <a:spcPct val="0"/>
              </a:spcAft>
              <a:tabLst>
                <a:tab pos="2250440"/>
              </a:tabLst>
            </a:pPr>
            <a:r>
              <a:rPr lang="zh-CN" altLang="zh-CN" sz="2600" kern="100">
                <a:latin typeface="宋体" panose="02010600030101010101" pitchFamily="2" charset="-122"/>
                <a:ea typeface="MS Gothic" panose="020b0609070205080204" pitchFamily="49" charset="-128"/>
                <a:cs typeface="MS Gothic" panose="020b0609070205080204" pitchFamily="49" charset="-128"/>
              </a:rPr>
              <a:t>⑭</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半晌，老者咳嗽一下，底气很足，十分洪亮，在屋里荡来荡去。老者推开搀的人，向前迈了几步，立定，双手合在腹前摩挲了一下，朗声叫道：</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后生，老朽身有不便，命人传棋，实出无奈。你小小年纪，就有这般棋道，汇道禅于一炉，神机妙算，先声有势，后发制人，遣龙治水，气贯阴阳，古今儒将，不过如此。老朽有幸与你接手，感触不少，中华棋道，毕竟不颓，愿与你做个忘年之交。老朽这盘棋下到这里，权作赏玩，不知你可愿意平手言和，给老朽一点面子？</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描写知识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333693" y="1269365"/>
            <a:ext cx="591185" cy="4227195"/>
          </a:xfrm>
          <a:prstGeom prst="rect">
            <a:avLst/>
          </a:prstGeom>
          <a:noFill/>
        </p:spPr>
        <p:txBody>
          <a:bodyPr wrap="none" rtlCol="0" anchor="t">
            <a:spAutoFit/>
          </a:bodyPr>
          <a:lstStyle/>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环</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境</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描</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写</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艺</a:t>
            </a:r>
          </a:p>
          <a:p>
            <a:pPr algn="just">
              <a:lnSpc>
                <a:spcPct val="140000"/>
              </a:lnSpc>
              <a:spcAft>
                <a:spcPct val="0"/>
              </a:spcAft>
              <a:tabLst>
                <a:tab pos="2250440"/>
              </a:tabLst>
            </a:pPr>
            <a:r>
              <a:rPr lang="zh-CN" altLang="zh-CN" sz="3200" b="1" kern="100">
                <a:solidFill>
                  <a:srgbClr val="0070C0"/>
                </a:solidFill>
                <a:latin typeface="黑体" panose="02010609060101010101" charset="-122"/>
                <a:ea typeface="黑体" panose="02010609060101010101" charset="-122"/>
                <a:cs typeface="Times New Roman" panose="02020603050405020304" pitchFamily="18" charset="0"/>
                <a:sym typeface="+mn-ea"/>
              </a:rPr>
              <a:t>术</a:t>
            </a:r>
          </a:p>
        </p:txBody>
      </p:sp>
      <p:pic>
        <p:nvPicPr>
          <p:cNvPr id="5" name="图片 4"/>
          <p:cNvPicPr>
            <a:picLocks noChangeAspect="1"/>
          </p:cNvPicPr>
          <p:nvPr/>
        </p:nvPicPr>
        <p:blipFill>
          <a:blip r:embed="rId3"/>
          <a:stretch>
            <a:fillRect/>
          </a:stretch>
        </p:blipFill>
        <p:spPr>
          <a:xfrm>
            <a:off x="1295400" y="669290"/>
            <a:ext cx="8126730" cy="5897245"/>
          </a:xfrm>
          <a:prstGeom prst="rect">
            <a:avLst/>
          </a:prstGeom>
        </p:spPr>
      </p:pic>
      <p:pic>
        <p:nvPicPr>
          <p:cNvPr id="7" name="图片 6"/>
          <p:cNvPicPr>
            <a:picLocks noChangeAspect="1"/>
          </p:cNvPicPr>
          <p:nvPr/>
        </p:nvPicPr>
        <p:blipFill>
          <a:blip r:embed="rId4"/>
          <a:stretch>
            <a:fillRect/>
          </a:stretch>
        </p:blipFill>
        <p:spPr>
          <a:xfrm>
            <a:off x="9551035" y="2061210"/>
            <a:ext cx="2137410" cy="253174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33869" y="497198"/>
            <a:ext cx="11305256" cy="5851525"/>
          </a:xfrm>
          <a:prstGeom prst="rect">
            <a:avLst/>
          </a:prstGeom>
        </p:spPr>
        <p:txBody>
          <a:bodyPr wrap="square">
            <a:spAutoFit/>
          </a:bodyPr>
          <a:lstStyle/>
          <a:p>
            <a:pPr indent="718185" algn="just">
              <a:lnSpc>
                <a:spcPct val="120000"/>
              </a:lnSpc>
              <a:spcAft>
                <a:spcPct val="0"/>
              </a:spcAft>
              <a:tabLst>
                <a:tab pos="2250440"/>
              </a:tabLst>
            </a:pPr>
            <a:r>
              <a:rPr lang="zh-CN" altLang="zh-CN" b="1" kern="100">
                <a:latin typeface="宋体" panose="02010600030101010101" pitchFamily="2" charset="-122"/>
                <a:ea typeface="MS Gothic" panose="020b0609070205080204" pitchFamily="49" charset="-128"/>
                <a:cs typeface="MS Gothic" panose="020b0609070205080204" pitchFamily="49" charset="-128"/>
                <a:sym typeface="+mn-ea"/>
              </a:rPr>
              <a:t>⑮</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王一生再挣了一下，仍起不来。我急忙过去，托住他的腋下，提他起来。半晌，他才呜呜地说：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和了吧。</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zh-CN" altLang="zh-CN"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zh-CN" altLang="zh-CN" b="1" kern="100">
                <a:latin typeface="宋体" panose="02010600030101010101" pitchFamily="2" charset="-122"/>
                <a:ea typeface="MS Gothic" panose="020b0609070205080204" pitchFamily="49" charset="-128"/>
                <a:cs typeface="MS Gothic" panose="020b0609070205080204" pitchFamily="49" charset="-128"/>
                <a:sym typeface="+mn-ea"/>
              </a:rPr>
              <a:t>⑯</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人渐渐散了，王一生还有些木。我忽然觉出左手还攥着那个棋子，就张了手给王一生看。王一生呆呆地盯着，似乎不认得，可喉咙里就有了响声，猛然</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哇</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地一声儿吐出一些黏液，呜呜地哭着说：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妈，儿今天</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妈</a:t>
            </a:r>
            <a:r>
              <a:rPr lang="en-US" altLang="zh-CN" b="1" kern="100">
                <a:latin typeface="Times New Roman" panose="02020603050405020304" pitchFamily="18" charset="0"/>
                <a:ea typeface="楷体_GB2312" panose="02010609030101010101" pitchFamily="49" charset="-122"/>
                <a:cs typeface="Courier New" panose="02070309020205020404" pitchFamily="49" charset="0"/>
                <a:sym typeface="+mn-ea"/>
              </a:rPr>
              <a:t>——</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sym typeface="+mn-ea"/>
              </a:rPr>
              <a:t>大家都有些酸，扫了地下，打来水，劝了</a:t>
            </a:r>
            <a:r>
              <a:rPr lang="zh-CN" altLang="zh-CN"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p>
          <a:p>
            <a:pPr indent="718185" algn="just">
              <a:lnSpc>
                <a:spcPct val="120000"/>
              </a:lnSpc>
              <a:spcAft>
                <a:spcPct val="0"/>
              </a:spcAft>
              <a:tabLst>
                <a:tab pos="2250440"/>
              </a:tabLst>
            </a:pPr>
            <a:r>
              <a:rPr lang="zh-CN" altLang="zh-CN" b="1" kern="100">
                <a:solidFill>
                  <a:prstClr val="black"/>
                </a:solidFill>
                <a:latin typeface="宋体" panose="02010600030101010101" pitchFamily="2" charset="-122"/>
                <a:ea typeface="MS Gothic" panose="020b0609070205080204" pitchFamily="49" charset="-128"/>
                <a:cs typeface="MS Gothic" panose="020b0609070205080204" pitchFamily="49" charset="-128"/>
              </a:rPr>
              <a:t>⑰</a:t>
            </a:r>
            <a:r>
              <a:rPr lang="zh-CN" altLang="zh-CN" b="1"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夜黑黑的，伸手不见五指。王一生已经睡死。我却还似乎耳边人声嚷动，眼前火把通明，山民们铁了脸，肩着柴禾在林中走，咿咿呀呀地唱。我笑起来，想：不做俗人，哪儿会知道这般乐趣？家破人亡，平了头每日荷锄，却自有真人生在里面，识到了，即是幸，即是福。衣食是本，自有人类，就是每日在忙这个。可囿在其中，终于还不太像人。倦意渐渐上来，就拥了幕布，沉沉睡去。</a:t>
            </a:r>
            <a:r>
              <a:rPr lang="en-US" altLang="zh-CN" b="1" kern="100">
                <a:solidFill>
                  <a:prstClr val="black"/>
                </a:solidFill>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solidFill>
                  <a:prstClr val="black"/>
                </a:solidFill>
                <a:latin typeface="Times New Roman" panose="02020603050405020304" pitchFamily="18" charset="0"/>
                <a:ea typeface="宋体" panose="02010600030101010101" pitchFamily="2" charset="-122"/>
                <a:cs typeface="Times New Roman" panose="02020603050405020304" pitchFamily="18" charset="0"/>
              </a:rPr>
              <a:t>有删改</a:t>
            </a:r>
            <a:r>
              <a:rPr lang="en-US" altLang="zh-CN" b="1" kern="100" smtClean="0">
                <a:solidFill>
                  <a:prstClr val="black"/>
                </a:solidFill>
                <a:latin typeface="Times New Roman" panose="02020603050405020304" pitchFamily="18" charset="0"/>
                <a:ea typeface="宋体" panose="02010600030101010101" pitchFamily="2" charset="-122"/>
                <a:cs typeface="Courier New" panose="02070309020205020404" pitchFamily="49" charset="0"/>
              </a:rPr>
              <a:t>)</a:t>
            </a:r>
          </a:p>
          <a:p>
            <a:pPr algn="just">
              <a:lnSpc>
                <a:spcPct val="120000"/>
              </a:lnSpc>
              <a:spcAft>
                <a:spcPct val="0"/>
              </a:spcAft>
              <a:tabLst>
                <a:tab pos="2250440"/>
              </a:tabLst>
            </a:pP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注</a:t>
            </a:r>
            <a:r>
              <a:rPr lang="zh-CN" altLang="en-US"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王一生的妈妈起初反对王一生下棋，后来同意了。她捡牙刷做了一副无字棋，临终前送给了王一生</a:t>
            </a:r>
            <a:r>
              <a:rPr lang="zh-CN" altLang="zh-CN" b="1" kern="100" smtClean="0">
                <a:latin typeface="Times New Roman" panose="02020603050405020304" pitchFamily="18" charset="0"/>
                <a:ea typeface="宋体" panose="02010600030101010101" pitchFamily="2" charset="-122"/>
                <a:cs typeface="Times New Roman" panose="02020603050405020304" pitchFamily="18" charset="0"/>
              </a:rPr>
              <a:t>。</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78711" y="981264"/>
            <a:ext cx="11373072"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结合全文，分析第</a:t>
            </a:r>
            <a:r>
              <a:rPr lang="zh-CN" altLang="zh-CN" sz="2800" b="1" kern="100">
                <a:latin typeface="宋体" panose="02010600030101010101" pitchFamily="2" charset="-122"/>
                <a:ea typeface="MS Gothic" panose="020b0609070205080204" pitchFamily="49" charset="-128"/>
                <a:cs typeface="MS Gothic" panose="020b0609070205080204" pitchFamily="49" charset="-128"/>
              </a:rPr>
              <a:t>⑬</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段中画波浪线部分</a:t>
            </a:r>
            <a:r>
              <a:rPr lang="zh-CN" altLang="zh-CN" sz="2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肖像描写的特色</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406400" y="2061210"/>
            <a:ext cx="5486400" cy="3857625"/>
          </a:xfrm>
          <a:prstGeom prst="rect">
            <a:avLst/>
          </a:prstGeom>
        </p:spPr>
        <p:txBody>
          <a:bodyPr wrap="square">
            <a:spAutoFit/>
          </a:bodyPr>
          <a:lstStyle/>
          <a:p>
            <a:pPr algn="ctr">
              <a:lnSpc>
                <a:spcPct val="17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70000"/>
              </a:lnSpc>
              <a:spcAft>
                <a:spcPct val="0"/>
              </a:spcAft>
              <a:tabLst>
                <a:tab pos="2250440"/>
              </a:tabLst>
            </a:pPr>
            <a:r>
              <a:rPr lang="en-US" altLang="zh-CN" kern="100">
                <a:solidFill>
                  <a:srgbClr val="C00000"/>
                </a:solidFill>
                <a:latin typeface="Times New Roman" panose="02020603050405020304" pitchFamily="18" charset="0"/>
                <a:cs typeface="Courier New" panose="02070309020205020404" pitchFamily="49" charset="0"/>
              </a:rPr>
              <a:t>(1)</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铁铸一个细树桩</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，用比喻的手法刻画出此时的王一生全身心沉浸于棋局之中的形象</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en-US" altLang="zh-CN" kern="100" smtClean="0">
                <a:solidFill>
                  <a:srgbClr val="C00000"/>
                </a:solidFill>
                <a:latin typeface="Times New Roman" panose="02020603050405020304" pitchFamily="18" charset="0"/>
                <a:cs typeface="Courier New" panose="02070309020205020404" pitchFamily="49" charset="0"/>
              </a:rPr>
              <a:t>(</a:t>
            </a:r>
            <a:r>
              <a:rPr lang="en-US" altLang="zh-CN" kern="100">
                <a:solidFill>
                  <a:srgbClr val="C00000"/>
                </a:solidFill>
                <a:latin typeface="Times New Roman" panose="02020603050405020304" pitchFamily="18" charset="0"/>
                <a:cs typeface="Courier New" panose="02070309020205020404" pitchFamily="49" charset="0"/>
              </a:rPr>
              <a:t>2)</a:t>
            </a:r>
            <a:r>
              <a:rPr lang="zh-CN" altLang="zh-CN" kern="100">
                <a:solidFill>
                  <a:srgbClr val="C00000"/>
                </a:solidFill>
                <a:latin typeface="Times New Roman" panose="02020603050405020304" pitchFamily="18" charset="0"/>
                <a:cs typeface="Times New Roman" panose="02020603050405020304" pitchFamily="18" charset="0"/>
              </a:rPr>
              <a:t>用夸张的手法写聚在乱发中的生命，体现了王一生下棋时所散发的逼人气势。</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矩形 1"/>
          <p:cNvSpPr/>
          <p:nvPr/>
        </p:nvSpPr>
        <p:spPr>
          <a:xfrm>
            <a:off x="6238875" y="1847215"/>
            <a:ext cx="5498465" cy="3107690"/>
          </a:xfrm>
          <a:prstGeom prst="rect">
            <a:avLst/>
          </a:prstGeom>
        </p:spPr>
        <p:txBody>
          <a:bodyPr wrap="square">
            <a:spAutoFit/>
          </a:bodyPr>
          <a:lstStyle/>
          <a:p>
            <a:pPr marL="71755" indent="718185" algn="just">
              <a:lnSpc>
                <a:spcPct val="140000"/>
              </a:lnSpc>
              <a:spcAft>
                <a:spcPct val="0"/>
              </a:spcAft>
              <a:tabLst>
                <a:tab pos="2250440"/>
              </a:tabLst>
            </a:pPr>
            <a:r>
              <a:rPr lang="zh-CN" altLang="zh-CN" sz="2000" b="1" kern="100">
                <a:latin typeface="宋体" panose="02010600030101010101" pitchFamily="2" charset="-122"/>
                <a:ea typeface="MS Gothic" panose="020b0609070205080204" pitchFamily="49" charset="-128"/>
                <a:cs typeface="MS Gothic" panose="020b0609070205080204" pitchFamily="49" charset="-128"/>
              </a:rPr>
              <a:t>⑬</a:t>
            </a:r>
            <a:r>
              <a:rPr lang="zh-CN" altLang="zh-CN" sz="2000" b="1"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王一生孤身一人坐在大屋子中央，瞪眼看着我们，</a:t>
            </a:r>
            <a:r>
              <a:rPr lang="zh-CN" altLang="zh-CN" sz="2000" b="1" u="wavyHeavy" kern="100">
                <a:solidFill>
                  <a:srgbClr val="FF0000"/>
                </a:solidFill>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双手支在膝上，铁铸一个细树桩</a:t>
            </a:r>
            <a:r>
              <a:rPr lang="zh-CN" altLang="zh-CN" sz="2000" b="1"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，似无所见，似无所闻。高高的一盏电灯，暗暗地照在他脸上，眼睛深陷进去，黑黑的似俯视大千世界，茫茫宇宙。</a:t>
            </a:r>
            <a:r>
              <a:rPr lang="zh-CN" altLang="zh-CN" sz="2000" b="1" u="wavyHeavy" kern="100">
                <a:solidFill>
                  <a:srgbClr val="FF0000"/>
                </a:solidFill>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那生命像聚在一头乱发中，久久不散，又慢慢弥漫开来，灼得人脸热。</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众人都呆了，都不说话。</a:t>
            </a:r>
            <a:endParaRPr lang="zh-CN" altLang="zh-CN" sz="2000" b="1" kern="100">
              <a:solidFill>
                <a:srgbClr val="FF0000"/>
              </a:solidFill>
              <a:effectLst/>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6448425" y="5085715"/>
            <a:ext cx="2414905" cy="1254760"/>
          </a:xfrm>
          <a:prstGeom prst="rect">
            <a:avLst/>
          </a:prstGeom>
        </p:spPr>
      </p:pic>
      <p:pic>
        <p:nvPicPr>
          <p:cNvPr id="9" name="图片 8"/>
          <p:cNvPicPr>
            <a:picLocks noChangeAspect="1"/>
          </p:cNvPicPr>
          <p:nvPr/>
        </p:nvPicPr>
        <p:blipFill>
          <a:blip r:embed="rId3"/>
          <a:stretch>
            <a:fillRect/>
          </a:stretch>
        </p:blipFill>
        <p:spPr>
          <a:xfrm>
            <a:off x="9263380" y="4653280"/>
            <a:ext cx="2290445" cy="16694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406321" y="116657"/>
            <a:ext cx="11373072" cy="645160"/>
          </a:xfrm>
          <a:prstGeom prst="rect">
            <a:avLst/>
          </a:prstGeom>
        </p:spPr>
        <p:txBody>
          <a:bodyPr wrap="squar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小说中的</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烘托手法</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在人物形象塑造中运用得十分突出，请结合作品简要分析。</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06400" y="1052830"/>
            <a:ext cx="5768340" cy="5077460"/>
          </a:xfrm>
          <a:prstGeom prst="rect">
            <a:avLst/>
          </a:prstGeom>
        </p:spPr>
        <p:txBody>
          <a:bodyPr wrap="square">
            <a:spAutoFit/>
          </a:bodyPr>
          <a:lstStyle/>
          <a:p>
            <a:pPr algn="ctr">
              <a:lnSpc>
                <a:spcPct val="18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8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0000FF"/>
                </a:solidFill>
                <a:latin typeface="Times New Roman" panose="02020603050405020304" pitchFamily="18" charset="0"/>
                <a:cs typeface="Times New Roman" panose="02020603050405020304" pitchFamily="18" charset="0"/>
              </a:rPr>
              <a:t>千人观战，吵嚷成一片，棋局开始后却又是无比安静，棋局牵动人心，</a:t>
            </a:r>
          </a:p>
          <a:p>
            <a:pPr algn="r">
              <a:lnSpc>
                <a:spcPct val="18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以此烘托王一生棋艺的绝妙高超，远超世俗</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80000"/>
              </a:lnSpc>
              <a:spcAft>
                <a:spcPct val="0"/>
              </a:spcAft>
              <a:tabLst>
                <a:tab pos="2250440"/>
              </a:tabLst>
            </a:pPr>
            <a:r>
              <a:rPr lang="en-US" altLang="zh-CN" sz="2000" kern="100" smtClean="0">
                <a:solidFill>
                  <a:srgbClr val="C00000"/>
                </a:solidFill>
                <a:latin typeface="Times New Roman" panose="02020603050405020304" pitchFamily="18" charset="0"/>
                <a:cs typeface="Courier New" panose="02070309020205020404" pitchFamily="49" charset="0"/>
              </a:rPr>
              <a:t>(</a:t>
            </a: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0000FF"/>
                </a:solidFill>
                <a:latin typeface="Times New Roman" panose="02020603050405020304" pitchFamily="18" charset="0"/>
                <a:cs typeface="Times New Roman" panose="02020603050405020304" pitchFamily="18" charset="0"/>
              </a:rPr>
              <a:t>八人先后认输，老者先是在家传棋，后亲赴棋场，细看其他八局，再高度评价王一生</a:t>
            </a:r>
            <a:r>
              <a:rPr lang="zh-CN" altLang="zh-CN" sz="2000" kern="100">
                <a:solidFill>
                  <a:srgbClr val="C00000"/>
                </a:solidFill>
                <a:latin typeface="Times New Roman" panose="02020603050405020304" pitchFamily="18" charset="0"/>
                <a:cs typeface="Times New Roman" panose="02020603050405020304" pitchFamily="18" charset="0"/>
              </a:rPr>
              <a:t>，</a:t>
            </a:r>
          </a:p>
          <a:p>
            <a:pPr algn="r">
              <a:lnSpc>
                <a:spcPct val="18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以此烘托王一生棋艺的境界已到世间罕有</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80000"/>
              </a:lnSpc>
              <a:spcAft>
                <a:spcPct val="0"/>
              </a:spcAft>
              <a:tabLst>
                <a:tab pos="2250440"/>
              </a:tabLst>
            </a:pPr>
            <a:r>
              <a:rPr lang="en-US" altLang="zh-CN" sz="2000" kern="100" smtClean="0">
                <a:solidFill>
                  <a:srgbClr val="C00000"/>
                </a:solidFill>
                <a:latin typeface="Times New Roman" panose="02020603050405020304" pitchFamily="18" charset="0"/>
                <a:cs typeface="Courier New" panose="02070309020205020404" pitchFamily="49" charset="0"/>
              </a:rPr>
              <a:t>(</a:t>
            </a:r>
            <a:r>
              <a:rPr lang="en-US" altLang="zh-CN" sz="2000" kern="100">
                <a:solidFill>
                  <a:srgbClr val="C00000"/>
                </a:solidFill>
                <a:latin typeface="Times New Roman" panose="02020603050405020304" pitchFamily="18" charset="0"/>
                <a:cs typeface="Courier New" panose="02070309020205020404" pitchFamily="49" charset="0"/>
              </a:rPr>
              <a:t>3)</a:t>
            </a:r>
            <a:r>
              <a:rPr lang="zh-CN" altLang="zh-CN" sz="2000" kern="100">
                <a:solidFill>
                  <a:srgbClr val="0000FF"/>
                </a:solidFill>
                <a:latin typeface="Times New Roman" panose="02020603050405020304" pitchFamily="18" charset="0"/>
                <a:cs typeface="Times New Roman" panose="02020603050405020304" pitchFamily="18" charset="0"/>
              </a:rPr>
              <a:t>棋局进行中王一生肉身的萎缩迟钝，</a:t>
            </a:r>
          </a:p>
          <a:p>
            <a:pPr algn="r">
              <a:lnSpc>
                <a:spcPct val="18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烘托着王一生作为棋手精神存在的巨大。</a:t>
            </a:r>
            <a:endParaRPr lang="en-US" altLang="zh-CN" sz="2000"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7103110" y="1052830"/>
            <a:ext cx="3973195" cy="2105025"/>
          </a:xfrm>
          <a:prstGeom prst="rect">
            <a:avLst/>
          </a:prstGeom>
        </p:spPr>
      </p:pic>
      <p:pic>
        <p:nvPicPr>
          <p:cNvPr id="3" name="图片 2"/>
          <p:cNvPicPr>
            <a:picLocks noChangeAspect="1"/>
          </p:cNvPicPr>
          <p:nvPr/>
        </p:nvPicPr>
        <p:blipFill>
          <a:blip r:embed="rId3"/>
          <a:stretch>
            <a:fillRect/>
          </a:stretch>
        </p:blipFill>
        <p:spPr>
          <a:xfrm>
            <a:off x="6443980" y="3573145"/>
            <a:ext cx="5290820" cy="26968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500"/>
                                        <p:tgtEl>
                                          <p:spTgt spid="10">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6" end="6"/>
                                            </p:txEl>
                                          </p:spTgt>
                                        </p:tgtEl>
                                        <p:attrNameLst>
                                          <p:attrName>style.visibility</p:attrName>
                                        </p:attrNameLst>
                                      </p:cBhvr>
                                      <p:to>
                                        <p:strVal val="visible"/>
                                      </p:to>
                                    </p:set>
                                    <p:animEffect transition="in" filter="blinds(horizontal)">
                                      <p:cBhvr>
                                        <p:cTn id="32"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96467" y="45418"/>
            <a:ext cx="11601671" cy="691515"/>
          </a:xfrm>
          <a:prstGeom prst="rect">
            <a:avLst/>
          </a:prstGeom>
        </p:spPr>
        <p:txBody>
          <a:bodyPr wrap="square">
            <a:spAutoFit/>
          </a:bodyPr>
          <a:lstStyle/>
          <a:p>
            <a:pPr algn="just">
              <a:lnSpc>
                <a:spcPct val="150000"/>
              </a:lnSpc>
              <a:spcAft>
                <a:spcPct val="0"/>
              </a:spcAft>
              <a:tabLst>
                <a:tab pos="2250440"/>
              </a:tabLst>
            </a:pPr>
            <a:r>
              <a:rPr lang="en-US" altLang="zh-CN" sz="2600" b="1" kern="100" spc="-5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600" b="1" kern="100" spc="-50">
                <a:latin typeface="Times New Roman" panose="02020603050405020304" pitchFamily="18" charset="0"/>
                <a:ea typeface="方正中等线简体" panose="03000509000000000000" pitchFamily="65" charset="-122"/>
                <a:cs typeface="Times New Roman" panose="02020603050405020304" pitchFamily="18" charset="0"/>
              </a:rPr>
              <a:t>小说主要运用了哪些手法来塑造王一生这一形象？请结合文本进行分</a:t>
            </a:r>
            <a:r>
              <a:rPr lang="zh-CN" altLang="zh-CN" sz="2600" b="1" kern="100">
                <a:latin typeface="Times New Roman" panose="02020603050405020304" pitchFamily="18" charset="0"/>
                <a:ea typeface="方正中等线简体" panose="03000509000000000000" pitchFamily="65" charset="-122"/>
                <a:cs typeface="Times New Roman" panose="02020603050405020304" pitchFamily="18" charset="0"/>
              </a:rPr>
              <a:t>析。</a:t>
            </a:r>
            <a:endParaRPr lang="zh-CN" altLang="zh-CN" sz="26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295910" y="641350"/>
            <a:ext cx="6183630" cy="5648325"/>
          </a:xfrm>
          <a:prstGeom prst="rect">
            <a:avLst/>
          </a:prstGeom>
        </p:spPr>
        <p:txBody>
          <a:bodyPr wrap="square">
            <a:spAutoFit/>
          </a:bodyPr>
          <a:lstStyle/>
          <a:p>
            <a:pPr algn="ctr">
              <a:lnSpc>
                <a:spcPct val="13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3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sym typeface="+mn-ea"/>
              </a:rPr>
              <a:t>传神的细节描写。</a:t>
            </a:r>
            <a:r>
              <a:rPr lang="zh-CN" altLang="zh-CN" sz="1800" kern="100">
                <a:solidFill>
                  <a:srgbClr val="0000FF"/>
                </a:solidFill>
                <a:latin typeface="Times New Roman" panose="02020603050405020304" pitchFamily="18" charset="0"/>
                <a:cs typeface="Times New Roman" panose="02020603050405020304" pitchFamily="18" charset="0"/>
                <a:sym typeface="+mn-ea"/>
              </a:rPr>
              <a:t>如写王一生车轮大战九人取得胜利后想站起身，</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王一生再挣了一下，仍起不来。我急忙过去，托住他的腋下，提他起来</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。这足以说明王一生在这场鏖战中所付出的心力，表现了他对棋的执着与专注到了忘我的境界。</a:t>
            </a:r>
            <a:endParaRPr lang="zh-CN" altLang="zh-CN" sz="1800"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sym typeface="+mn-ea"/>
              </a:rPr>
              <a:t>场面描写衬托。</a:t>
            </a:r>
            <a:r>
              <a:rPr lang="zh-CN" altLang="zh-CN" sz="1800" kern="100">
                <a:solidFill>
                  <a:srgbClr val="0000FF"/>
                </a:solidFill>
                <a:latin typeface="Times New Roman" panose="02020603050405020304" pitchFamily="18" charset="0"/>
                <a:cs typeface="Times New Roman" panose="02020603050405020304" pitchFamily="18" charset="0"/>
                <a:sym typeface="+mn-ea"/>
              </a:rPr>
              <a:t>如描写王一生棋场鏖战一段，</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数千人闹闹嚷嚷，街上像半空响着闷雷</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，而王一生</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他一个人空空地在场中央，谁也不看，静静的像一块铁</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，周围环境的喧闹与王一生的沉静形成了鲜明的对比，衬托了王一生不为名利、只因爱棋的超脱精神，表现了他因爱棋中之</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道</a:t>
            </a:r>
            <a:r>
              <a:rPr lang="en-US" altLang="zh-CN" sz="1800" kern="100">
                <a:solidFill>
                  <a:srgbClr val="0000FF"/>
                </a:solidFill>
                <a:latin typeface="宋体" panose="02010600030101010101" pitchFamily="2" charset="-122"/>
                <a:cs typeface="Times New Roman" panose="02020603050405020304" pitchFamily="18" charset="0"/>
                <a:sym typeface="+mn-ea"/>
              </a:rPr>
              <a:t>”</a:t>
            </a:r>
            <a:r>
              <a:rPr lang="zh-CN" altLang="zh-CN" sz="1800" kern="100">
                <a:solidFill>
                  <a:srgbClr val="0000FF"/>
                </a:solidFill>
                <a:latin typeface="Times New Roman" panose="02020603050405020304" pitchFamily="18" charset="0"/>
                <a:cs typeface="Times New Roman" panose="02020603050405020304" pitchFamily="18" charset="0"/>
                <a:sym typeface="+mn-ea"/>
              </a:rPr>
              <a:t>而全身心投入的痴迷。</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烘托手法。</a:t>
            </a:r>
            <a:r>
              <a:rPr lang="zh-CN" altLang="zh-CN" sz="1800" kern="100">
                <a:solidFill>
                  <a:srgbClr val="0000FF"/>
                </a:solidFill>
                <a:latin typeface="Times New Roman" panose="02020603050405020304" pitchFamily="18" charset="0"/>
                <a:cs typeface="Times New Roman" panose="02020603050405020304" pitchFamily="18" charset="0"/>
              </a:rPr>
              <a:t>如千人观战，吵嚷成一片，棋局开始后却又是无比安静，棋局牵动人心，以此烘托王一生棋艺的绝妙高超。</a:t>
            </a:r>
            <a:endParaRPr lang="zh-CN" altLang="zh-CN" sz="1800" kern="10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103110" y="1052830"/>
            <a:ext cx="3973195" cy="2105025"/>
          </a:xfrm>
          <a:prstGeom prst="rect">
            <a:avLst/>
          </a:prstGeom>
        </p:spPr>
      </p:pic>
      <p:pic>
        <p:nvPicPr>
          <p:cNvPr id="3" name="图片 2"/>
          <p:cNvPicPr>
            <a:picLocks noChangeAspect="1"/>
          </p:cNvPicPr>
          <p:nvPr/>
        </p:nvPicPr>
        <p:blipFill>
          <a:blip r:embed="rId3"/>
          <a:stretch>
            <a:fillRect/>
          </a:stretch>
        </p:blipFill>
        <p:spPr>
          <a:xfrm>
            <a:off x="6696710" y="3573145"/>
            <a:ext cx="5038090" cy="26968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46961" y="981264"/>
            <a:ext cx="11373072"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小说第</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⑨</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段画横线部分的</a:t>
            </a:r>
            <a:r>
              <a:rPr lang="zh-CN" altLang="zh-CN" sz="28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语言</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有哪些</a:t>
            </a: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特点</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和</a:t>
            </a: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表达效果</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？请简要分析。</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矩形 1"/>
          <p:cNvSpPr/>
          <p:nvPr/>
        </p:nvSpPr>
        <p:spPr>
          <a:xfrm>
            <a:off x="5438140" y="1917065"/>
            <a:ext cx="6278880" cy="4399915"/>
          </a:xfrm>
          <a:prstGeom prst="rect">
            <a:avLst/>
          </a:prstGeom>
        </p:spPr>
        <p:txBody>
          <a:bodyPr wrap="square">
            <a:spAutoFit/>
          </a:bodyPr>
          <a:lstStyle/>
          <a:p>
            <a:pPr indent="718185" algn="just">
              <a:lnSpc>
                <a:spcPct val="14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⑨</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我指指水碗，他</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接</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过去，正要</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喝</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，一个局号报了棋步。</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他把碗高高地</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平端</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着</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，水纹丝儿不动。</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他</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看着</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碗边儿</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，回报了棋步，就</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把碗缓缓</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凑到</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嘴边儿</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。这时下一个局号又报了棋步，他</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把嘴</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定</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在碗边儿</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，半晌，回报了棋步，才</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咽</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一口水下去，</a:t>
            </a:r>
            <a:r>
              <a:rPr lang="en-US" altLang="zh-CN" sz="2000" b="1"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咕</a:t>
            </a:r>
            <a:r>
              <a:rPr lang="en-US" altLang="zh-CN" sz="2000" b="1"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的一声儿，声音大得可怕，眼里有了泪花。他</a:t>
            </a:r>
            <a:r>
              <a:rPr lang="zh-CN" altLang="zh-CN" sz="2000" b="1" u="sng"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把碗递过来</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，眼睛望</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望</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我，有一种说不出的东西在里面游动，嘴角儿缓缓</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流</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下一滴水，把下巴和脖子上的土</a:t>
            </a:r>
            <a:r>
              <a:rPr lang="zh-CN" altLang="zh-CN" sz="2000" b="1" u="sng"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冲</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开一道沟儿。</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我又把碗递过去，他竖起手掌止住我，回到他的世界里去了</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p>
        </p:txBody>
      </p:sp>
      <p:pic>
        <p:nvPicPr>
          <p:cNvPr id="7" name="图片 6"/>
          <p:cNvPicPr>
            <a:picLocks noChangeAspect="1"/>
          </p:cNvPicPr>
          <p:nvPr/>
        </p:nvPicPr>
        <p:blipFill>
          <a:blip r:embed="rId2"/>
          <a:stretch>
            <a:fillRect/>
          </a:stretch>
        </p:blipFill>
        <p:spPr>
          <a:xfrm>
            <a:off x="478155" y="2061210"/>
            <a:ext cx="4674870" cy="3900170"/>
          </a:xfrm>
          <a:prstGeom prst="rect">
            <a:avLst/>
          </a:prstGeom>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46961" y="981264"/>
            <a:ext cx="11373072"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小说第</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⑨</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段画横线部分的</a:t>
            </a:r>
            <a:r>
              <a:rPr lang="zh-CN" altLang="zh-CN" sz="28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语言</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有哪些</a:t>
            </a: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特点</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和</a:t>
            </a: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表达效果</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？请简要分析。</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406400" y="2061210"/>
            <a:ext cx="4364990" cy="3784600"/>
          </a:xfrm>
          <a:prstGeom prst="rect">
            <a:avLst/>
          </a:prstGeom>
        </p:spPr>
        <p:txBody>
          <a:bodyPr wrap="square">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运用反复手法，重复了两遍喝水的动作，</a:t>
            </a:r>
            <a:r>
              <a:rPr lang="zh-CN" altLang="zh-CN" sz="2000" kern="100">
                <a:solidFill>
                  <a:srgbClr val="0000FF"/>
                </a:solidFill>
                <a:latin typeface="Times New Roman" panose="02020603050405020304" pitchFamily="18" charset="0"/>
                <a:cs typeface="Times New Roman" panose="02020603050405020304" pitchFamily="18" charset="0"/>
              </a:rPr>
              <a:t>突出了紧张的气氛</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Times New Roman" panose="02020603050405020304" pitchFamily="18" charset="0"/>
                <a:cs typeface="Courier New" panose="02070309020205020404" pitchFamily="49" charset="0"/>
              </a:rPr>
              <a:t>(</a:t>
            </a: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多用动词，几乎每一句都用动词，</a:t>
            </a:r>
            <a:r>
              <a:rPr lang="zh-CN" altLang="zh-CN" sz="2000" kern="100">
                <a:solidFill>
                  <a:srgbClr val="0000FF"/>
                </a:solidFill>
                <a:latin typeface="Times New Roman" panose="02020603050405020304" pitchFamily="18" charset="0"/>
                <a:cs typeface="Times New Roman" panose="02020603050405020304" pitchFamily="18" charset="0"/>
              </a:rPr>
              <a:t>有很强的画面感</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Times New Roman" panose="02020603050405020304" pitchFamily="18" charset="0"/>
                <a:cs typeface="Courier New" panose="02070309020205020404" pitchFamily="49" charset="0"/>
              </a:rPr>
              <a:t>(</a:t>
            </a:r>
            <a:r>
              <a:rPr lang="en-US" altLang="zh-CN" sz="2000" kern="100">
                <a:solidFill>
                  <a:srgbClr val="C00000"/>
                </a:solidFill>
                <a:latin typeface="Times New Roman" panose="02020603050405020304" pitchFamily="18" charset="0"/>
                <a:cs typeface="Courier New" panose="02070309020205020404" pitchFamily="49" charset="0"/>
              </a:rPr>
              <a:t>3)</a:t>
            </a:r>
            <a:r>
              <a:rPr lang="zh-CN" altLang="zh-CN" sz="2000" kern="100">
                <a:solidFill>
                  <a:srgbClr val="C00000"/>
                </a:solidFill>
                <a:latin typeface="Times New Roman" panose="02020603050405020304" pitchFamily="18" charset="0"/>
                <a:cs typeface="Times New Roman" panose="02020603050405020304" pitchFamily="18" charset="0"/>
              </a:rPr>
              <a:t>全用短句，有传统说书的意味，</a:t>
            </a:r>
            <a:r>
              <a:rPr lang="zh-CN" altLang="zh-CN" sz="2000" kern="100">
                <a:solidFill>
                  <a:srgbClr val="0000FF"/>
                </a:solidFill>
                <a:latin typeface="Times New Roman" panose="02020603050405020304" pitchFamily="18" charset="0"/>
                <a:cs typeface="Times New Roman" panose="02020603050405020304" pitchFamily="18" charset="0"/>
              </a:rPr>
              <a:t>给人以紧张感</a:t>
            </a:r>
            <a:r>
              <a:rPr lang="zh-CN" altLang="zh-CN" sz="2000" kern="100">
                <a:solidFill>
                  <a:srgbClr val="C00000"/>
                </a:solidFill>
                <a:latin typeface="Times New Roman" panose="02020603050405020304" pitchFamily="18" charset="0"/>
                <a:cs typeface="Times New Roman" panose="02020603050405020304" pitchFamily="18" charset="0"/>
              </a:rPr>
              <a:t>。</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答</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多用口语</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也可，如儿化音、拟声词等</a:t>
            </a:r>
            <a:r>
              <a:rPr lang="en-US" altLang="zh-CN" sz="2000" kern="100">
                <a:solidFill>
                  <a:srgbClr val="C00000"/>
                </a:solidFill>
                <a:latin typeface="Times New Roman" panose="02020603050405020304" pitchFamily="18" charset="0"/>
                <a:cs typeface="Courier New" panose="02070309020205020404" pitchFamily="49" charset="0"/>
              </a:rPr>
              <a:t>)</a:t>
            </a:r>
            <a:endParaRPr lang="en-US" altLang="zh-CN" sz="2000"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endParaRPr>
          </a:p>
        </p:txBody>
      </p:sp>
      <p:sp>
        <p:nvSpPr>
          <p:cNvPr id="2" name="矩形 1"/>
          <p:cNvSpPr/>
          <p:nvPr/>
        </p:nvSpPr>
        <p:spPr>
          <a:xfrm>
            <a:off x="5438140" y="1917065"/>
            <a:ext cx="6278880" cy="4399915"/>
          </a:xfrm>
          <a:prstGeom prst="rect">
            <a:avLst/>
          </a:prstGeom>
        </p:spPr>
        <p:txBody>
          <a:bodyPr wrap="square">
            <a:spAutoFit/>
          </a:bodyPr>
          <a:lstStyle/>
          <a:p>
            <a:pPr indent="718185" algn="just">
              <a:lnSpc>
                <a:spcPct val="14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⑨</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我指指水碗，他接过去，正要喝，一个局号报了棋步。他把碗高高地平端着，水纹丝儿不动。他看着碗边儿，回报了棋步，就把碗缓缓凑到嘴边儿。这时下一个局号又报了棋步，他把嘴定在碗边儿，半晌，回报了棋步，才咽一口水下去，</a:t>
            </a:r>
            <a:r>
              <a:rPr lang="en-US" altLang="zh-CN" sz="2000" b="1"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咕</a:t>
            </a:r>
            <a:r>
              <a:rPr lang="en-US" altLang="zh-CN" sz="2000" b="1"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的一声儿，声音大得可怕，眼里有了泪花。他把碗递过来，眼睛望望我，有一种说不出的东西在里面游动，嘴角儿缓缓流下一滴水，把下巴和脖子上的土冲开一道沟儿。</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我又把碗递过去，他竖起手掌止住我，回到他的世界里去了</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262106" y="261179"/>
            <a:ext cx="11412000"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请简要说明本文的</a:t>
            </a:r>
            <a:r>
              <a:rPr lang="zh-CN" altLang="zh-CN" sz="28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语言风格</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4" name="图片 3"/>
          <p:cNvPicPr>
            <a:picLocks noChangeAspect="1"/>
          </p:cNvPicPr>
          <p:nvPr/>
        </p:nvPicPr>
        <p:blipFill>
          <a:blip r:embed="rId2"/>
          <a:stretch>
            <a:fillRect/>
          </a:stretch>
        </p:blipFill>
        <p:spPr>
          <a:xfrm>
            <a:off x="5951220" y="1125220"/>
            <a:ext cx="5909310" cy="5185410"/>
          </a:xfrm>
          <a:prstGeom prst="rect">
            <a:avLst/>
          </a:prstGeom>
        </p:spPr>
      </p:pic>
      <p:pic>
        <p:nvPicPr>
          <p:cNvPr id="2" name="图片 1"/>
          <p:cNvPicPr>
            <a:picLocks noChangeAspect="1"/>
          </p:cNvPicPr>
          <p:nvPr/>
        </p:nvPicPr>
        <p:blipFill>
          <a:blip r:embed="rId3"/>
          <a:stretch>
            <a:fillRect/>
          </a:stretch>
        </p:blipFill>
        <p:spPr>
          <a:xfrm>
            <a:off x="478155" y="1269365"/>
            <a:ext cx="5511800" cy="50698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262106" y="261179"/>
            <a:ext cx="11412000" cy="766445"/>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请简要说明本文的</a:t>
            </a:r>
            <a:r>
              <a:rPr lang="zh-CN" altLang="zh-CN" sz="28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语言风格</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334010" y="1269365"/>
            <a:ext cx="5242560" cy="5106670"/>
          </a:xfrm>
          <a:prstGeom prst="rect">
            <a:avLst/>
          </a:prstGeom>
        </p:spPr>
        <p:txBody>
          <a:bodyPr wrap="square" lIns="121898" tIns="60948" rIns="121898" bIns="60948">
            <a:spAutoFit/>
          </a:bodyPr>
          <a:lstStyle/>
          <a:p>
            <a:pPr algn="ctr">
              <a:lnSpc>
                <a:spcPct val="15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本文语言简洁有力，精练朴实。</a:t>
            </a:r>
          </a:p>
          <a:p>
            <a:pPr algn="just">
              <a:lnSpc>
                <a:spcPct val="15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描写上，多用平淡朴实的白描，极少用修饰语；</a:t>
            </a:r>
          </a:p>
          <a:p>
            <a:pPr algn="just">
              <a:lnSpc>
                <a:spcPct val="15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多用动作细致刻画，很少使用人物内心宣泄的手法。</a:t>
            </a:r>
          </a:p>
          <a:p>
            <a:pPr algn="just">
              <a:lnSpc>
                <a:spcPct val="15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语言大多由简简单单的词语构成，没有形容词的复杂描写。</a:t>
            </a:r>
          </a:p>
          <a:p>
            <a:pPr algn="just">
              <a:lnSpc>
                <a:spcPct val="150000"/>
              </a:lnSpc>
              <a:spcAft>
                <a:spcPct val="0"/>
              </a:spcAft>
              <a:tabLst>
                <a:tab pos="2250440"/>
              </a:tabLst>
            </a:pPr>
            <a:r>
              <a:rPr lang="en-US" altLang="zh-CN" kern="100">
                <a:solidFill>
                  <a:srgbClr val="C00000"/>
                </a:solidFill>
                <a:latin typeface="Times New Roman" panose="02020603050405020304" pitchFamily="18" charset="0"/>
                <a:cs typeface="Courier New" panose="02070309020205020404" pitchFamily="49" charset="0"/>
              </a:rPr>
              <a:t>(</a:t>
            </a:r>
            <a:r>
              <a:rPr lang="zh-CN" altLang="zh-CN" kern="100">
                <a:solidFill>
                  <a:srgbClr val="C00000"/>
                </a:solidFill>
                <a:latin typeface="Times New Roman" panose="02020603050405020304" pitchFamily="18" charset="0"/>
                <a:cs typeface="Times New Roman" panose="02020603050405020304" pitchFamily="18" charset="0"/>
              </a:rPr>
              <a:t>意思对即可</a:t>
            </a:r>
            <a:r>
              <a:rPr lang="en-US" altLang="zh-CN" kern="100">
                <a:solidFill>
                  <a:srgbClr val="C00000"/>
                </a:solidFill>
                <a:latin typeface="Times New Roman" panose="02020603050405020304" pitchFamily="18" charset="0"/>
                <a:cs typeface="Courier New" panose="02070309020205020404" pitchFamily="49" charset="0"/>
              </a:rPr>
              <a:t>)</a:t>
            </a:r>
            <a:endParaRPr lang="en-US" altLang="zh-CN"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4" name="图片 3"/>
          <p:cNvPicPr>
            <a:picLocks noChangeAspect="1"/>
          </p:cNvPicPr>
          <p:nvPr/>
        </p:nvPicPr>
        <p:blipFill>
          <a:blip r:embed="rId2"/>
          <a:stretch>
            <a:fillRect/>
          </a:stretch>
        </p:blipFill>
        <p:spPr>
          <a:xfrm>
            <a:off x="5950585" y="189230"/>
            <a:ext cx="5393055" cy="2834640"/>
          </a:xfrm>
          <a:prstGeom prst="rect">
            <a:avLst/>
          </a:prstGeom>
        </p:spPr>
      </p:pic>
      <p:pic>
        <p:nvPicPr>
          <p:cNvPr id="2" name="图片 1"/>
          <p:cNvPicPr>
            <a:picLocks noChangeAspect="1"/>
          </p:cNvPicPr>
          <p:nvPr/>
        </p:nvPicPr>
        <p:blipFill>
          <a:blip r:embed="rId3"/>
          <a:stretch>
            <a:fillRect/>
          </a:stretch>
        </p:blipFill>
        <p:spPr>
          <a:xfrm>
            <a:off x="5950585" y="2997200"/>
            <a:ext cx="5439410" cy="35166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410766" y="189424"/>
            <a:ext cx="11373072" cy="672465"/>
          </a:xfrm>
          <a:prstGeom prst="rect">
            <a:avLst/>
          </a:prstGeom>
        </p:spPr>
        <p:txBody>
          <a:bodyPr wrap="square">
            <a:spAutoFit/>
          </a:bodyPr>
          <a:lstStyle/>
          <a:p>
            <a:pPr algn="just">
              <a:lnSpc>
                <a:spcPct val="140000"/>
              </a:lnSpc>
              <a:spcAft>
                <a:spcPct val="0"/>
              </a:spcAft>
              <a:tabLst>
                <a:tab pos="2250440"/>
              </a:tabLst>
            </a:pPr>
            <a:r>
              <a:rPr lang="en-US"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5</a:t>
            </a:r>
            <a:r>
              <a:rPr lang="zh-CN" altLang="en-US" sz="2700"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这篇小说主要的</a:t>
            </a:r>
            <a:r>
              <a:rPr lang="zh-CN" altLang="zh-CN" sz="27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艺术特色</a:t>
            </a:r>
            <a:r>
              <a:rPr lang="zh-CN"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是什么？请选择其中两种简要说明。</a:t>
            </a:r>
            <a:endParaRPr lang="zh-CN" altLang="zh-CN" sz="27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tretch>
            <a:fillRect/>
          </a:stretch>
        </p:blipFill>
        <p:spPr>
          <a:xfrm>
            <a:off x="1270000" y="1052830"/>
            <a:ext cx="9081770" cy="5327015"/>
          </a:xfrm>
          <a:prstGeom prst="rect">
            <a:avLst/>
          </a:prstGeom>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410766" y="189424"/>
            <a:ext cx="11373072" cy="672465"/>
          </a:xfrm>
          <a:prstGeom prst="rect">
            <a:avLst/>
          </a:prstGeom>
        </p:spPr>
        <p:txBody>
          <a:bodyPr wrap="square">
            <a:spAutoFit/>
          </a:bodyPr>
          <a:lstStyle/>
          <a:p>
            <a:pPr algn="just">
              <a:lnSpc>
                <a:spcPct val="140000"/>
              </a:lnSpc>
              <a:spcAft>
                <a:spcPct val="0"/>
              </a:spcAft>
              <a:tabLst>
                <a:tab pos="2250440"/>
              </a:tabLst>
            </a:pPr>
            <a:r>
              <a:rPr lang="en-US"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5</a:t>
            </a:r>
            <a:r>
              <a:rPr lang="zh-CN" altLang="en-US" sz="2700" b="1" kern="10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这篇小说主要的</a:t>
            </a:r>
            <a:r>
              <a:rPr lang="zh-CN" altLang="zh-CN" sz="27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艺术特色</a:t>
            </a:r>
            <a:r>
              <a:rPr lang="zh-CN" altLang="zh-CN" sz="2700" b="1" kern="100">
                <a:latin typeface="Times New Roman" panose="02020603050405020304" pitchFamily="18" charset="0"/>
                <a:ea typeface="方正中等线简体" panose="03000509000000000000" pitchFamily="65" charset="-122"/>
                <a:cs typeface="Times New Roman" panose="02020603050405020304" pitchFamily="18" charset="0"/>
              </a:rPr>
              <a:t>是什么？请选择其中两种简要说明。</a:t>
            </a:r>
            <a:endParaRPr lang="zh-CN" altLang="zh-CN" sz="27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406400" y="981710"/>
            <a:ext cx="5749925" cy="5262245"/>
          </a:xfrm>
          <a:prstGeom prst="rect">
            <a:avLst/>
          </a:prstGeom>
        </p:spPr>
        <p:txBody>
          <a:bodyPr wrap="square">
            <a:spAutoFit/>
          </a:bodyPr>
          <a:lstStyle/>
          <a:p>
            <a:pPr algn="ctr">
              <a:lnSpc>
                <a:spcPct val="14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以</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为</a:t>
            </a:r>
            <a:r>
              <a:rPr lang="zh-CN" altLang="zh-CN" sz="2000" kern="100">
                <a:solidFill>
                  <a:srgbClr val="0000FF"/>
                </a:solidFill>
                <a:latin typeface="Times New Roman" panose="02020603050405020304" pitchFamily="18" charset="0"/>
                <a:cs typeface="Times New Roman" panose="02020603050405020304" pitchFamily="18" charset="0"/>
              </a:rPr>
              <a:t>叙述视角</a:t>
            </a:r>
            <a:r>
              <a:rPr lang="zh-CN" altLang="zh-CN" sz="2000" kern="100">
                <a:solidFill>
                  <a:srgbClr val="C00000"/>
                </a:solidFill>
                <a:latin typeface="Times New Roman" panose="02020603050405020304" pitchFamily="18" charset="0"/>
                <a:cs typeface="Times New Roman" panose="02020603050405020304" pitchFamily="18" charset="0"/>
              </a:rPr>
              <a:t>，既有真实性，又叙事相对灵活，更便于从</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的视角集中观察主人公王一生，从而更好地刻画他。</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刻画人物重在</a:t>
            </a:r>
            <a:r>
              <a:rPr lang="zh-CN" altLang="zh-CN" sz="2000" kern="100">
                <a:solidFill>
                  <a:srgbClr val="0000FF"/>
                </a:solidFill>
                <a:latin typeface="Times New Roman" panose="02020603050405020304" pitchFamily="18" charset="0"/>
                <a:cs typeface="Times New Roman" panose="02020603050405020304" pitchFamily="18" charset="0"/>
              </a:rPr>
              <a:t>场面描写和细节刻画</a:t>
            </a:r>
            <a:r>
              <a:rPr lang="zh-CN" altLang="zh-CN" sz="2000" kern="100">
                <a:solidFill>
                  <a:srgbClr val="C00000"/>
                </a:solidFill>
                <a:latin typeface="Times New Roman" panose="02020603050405020304" pitchFamily="18" charset="0"/>
                <a:cs typeface="Times New Roman" panose="02020603050405020304" pitchFamily="18" charset="0"/>
              </a:rPr>
              <a:t>。如在对弈过程中，注重场面描写，既集中写王一生下棋的专注、投入，又用周围人的不同反应展现王一生棋艺的高超。细节描写极其丰富。如写王一生下完棋后仅用</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睡死</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两字就写出了王一生下棋的投入、付出的心血。</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(3)</a:t>
            </a:r>
            <a:r>
              <a:rPr lang="zh-CN" altLang="zh-CN" sz="2000" kern="100">
                <a:solidFill>
                  <a:srgbClr val="0000FF"/>
                </a:solidFill>
                <a:latin typeface="Times New Roman" panose="02020603050405020304" pitchFamily="18" charset="0"/>
                <a:cs typeface="Times New Roman" panose="02020603050405020304" pitchFamily="18" charset="0"/>
              </a:rPr>
              <a:t>语言简洁有力，精练朴实</a:t>
            </a:r>
            <a:r>
              <a:rPr lang="zh-CN" altLang="zh-CN" sz="2000" kern="100">
                <a:solidFill>
                  <a:srgbClr val="C00000"/>
                </a:solidFill>
                <a:latin typeface="Times New Roman" panose="02020603050405020304" pitchFamily="18" charset="0"/>
                <a:cs typeface="Times New Roman" panose="02020603050405020304" pitchFamily="18" charset="0"/>
              </a:rPr>
              <a:t>。</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任写出两点即可，如有其他说法，言之有理亦可</a:t>
            </a:r>
            <a:r>
              <a:rPr lang="en-US" altLang="zh-CN" sz="2000" kern="100">
                <a:solidFill>
                  <a:srgbClr val="C00000"/>
                </a:solidFill>
                <a:latin typeface="Times New Roman" panose="02020603050405020304" pitchFamily="18" charset="0"/>
                <a:cs typeface="Courier New" panose="02070309020205020404" pitchFamily="49" charset="0"/>
              </a:rPr>
              <a:t>)</a:t>
            </a:r>
            <a:endParaRPr lang="en-US" altLang="zh-CN" sz="2000"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6454775" y="1125220"/>
            <a:ext cx="5248275" cy="49422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linds(horizontal)">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743065" y="1556385"/>
            <a:ext cx="4538345" cy="4803140"/>
          </a:xfrm>
          <a:prstGeom prst="rect">
            <a:avLst/>
          </a:prstGeom>
        </p:spPr>
      </p:pic>
      <p:sp>
        <p:nvSpPr>
          <p:cNvPr id="10" name="矩形 9"/>
          <p:cNvSpPr/>
          <p:nvPr/>
        </p:nvSpPr>
        <p:spPr>
          <a:xfrm>
            <a:off x="389255" y="200660"/>
            <a:ext cx="5708015" cy="612203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000" b="1" kern="100" smtClean="0">
                <a:solidFill>
                  <a:schemeClr val="accent6">
                    <a:lumMod val="75000"/>
                  </a:schemeClr>
                </a:solidFill>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3105" algn="just">
              <a:lnSpc>
                <a:spcPct val="150000"/>
              </a:lnSpc>
              <a:spcAft>
                <a:spcPct val="0"/>
              </a:spcAft>
              <a:tabLst>
                <a:tab pos="2250440"/>
              </a:tabLst>
            </a:pPr>
            <a:r>
              <a:rPr lang="zh-CN" altLang="zh-CN" sz="2000" b="1" kern="100" spc="-10">
                <a:latin typeface="Times New Roman" panose="02020603050405020304" pitchFamily="18" charset="0"/>
                <a:ea typeface="楷体_GB2312" panose="02010609030101010101" pitchFamily="49" charset="-122"/>
                <a:cs typeface="Times New Roman" panose="02020603050405020304" pitchFamily="18" charset="0"/>
              </a:rPr>
              <a:t>我和我的妻子走进客厅里。那儿弥漫着霉气和潮气。房间已经有整整一个世纪不见亮光，等到我们点上烛火，照亮四壁，就有几百万只大老鼠和小耗子往四下里逃窜。我们关上身后的房门，可是房间里仍然有风，吹拂墙角上堆着的一叠叠纸张。亮光落在那些纸上，我们就看见了古老的信纸和中世纪的画片。墙壁由于年陈日久而变成绿色，上面挂着我家祖先的肖</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像。</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我们的脚步声响遍整个房子。我咳嗽一声，就有回声来接应我，这类回声从前也接应过我家祖先发出的响声呢</a:t>
            </a:r>
            <a:r>
              <a:rPr lang="en-US" altLang="zh-CN" sz="2000" b="1" kern="100" smtClean="0">
                <a:latin typeface="宋体" panose="02010600030101010101" pitchFamily="2" charset="-122"/>
                <a:ea typeface="方正中等线简体" panose="03000509000000000000" pitchFamily="65" charset="-122"/>
                <a:cs typeface="Times New Roman" panose="02020603050405020304" pitchFamily="18" charset="0"/>
              </a:rPr>
              <a:t>……</a:t>
            </a:r>
          </a:p>
          <a:p>
            <a:pPr indent="718185" algn="r">
              <a:lnSpc>
                <a:spcPct val="150000"/>
              </a:lnSpc>
              <a:spcAft>
                <a:spcPct val="0"/>
              </a:spcAft>
              <a:tabLst>
                <a:tab pos="2250440"/>
              </a:tabLst>
            </a:pP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rPr>
              <a:t>节选自契诃夫《不平的镜子》</a:t>
            </a:r>
            <a:r>
              <a:rPr lang="en-US" altLang="zh-CN" sz="2000" b="1" kern="100">
                <a:latin typeface="Times New Roman" panose="02020603050405020304" pitchFamily="18" charset="0"/>
                <a:ea typeface="宋体" panose="02010600030101010101" pitchFamily="2" charset="-122"/>
                <a:cs typeface="Courier New" panose="02070309020205020404" pitchFamily="49" charset="0"/>
              </a:rPr>
              <a:t>)</a:t>
            </a:r>
            <a:endParaRPr lang="en-US" altLang="zh-CN" sz="2000" b="1" kern="100">
              <a:effectLst/>
              <a:latin typeface="Times New Roman" panose="02020603050405020304" pitchFamily="18" charset="0"/>
              <a:ea typeface="宋体" panose="02010600030101010101" pitchFamily="2" charset="-122"/>
              <a:cs typeface="Courier New" panose="02070309020205020404" pitchFamily="49" charset="0"/>
            </a:endParaRPr>
          </a:p>
        </p:txBody>
      </p:sp>
      <p:sp>
        <p:nvSpPr>
          <p:cNvPr id="2" name="矩形 1"/>
          <p:cNvSpPr/>
          <p:nvPr/>
        </p:nvSpPr>
        <p:spPr>
          <a:xfrm>
            <a:off x="6311265" y="476885"/>
            <a:ext cx="5743575" cy="1079500"/>
          </a:xfrm>
          <a:prstGeom prst="rect">
            <a:avLst/>
          </a:prstGeom>
        </p:spPr>
        <p:txBody>
          <a:bodyPr wrap="square" lIns="121898" tIns="60948" rIns="121898" bIns="60948">
            <a:spAutoFit/>
          </a:bodyPr>
          <a:lstStyle/>
          <a:p>
            <a:pPr algn="just">
              <a:lnSpc>
                <a:spcPct val="13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客厅的环境描写运用了怎样的手法？</a:t>
            </a:r>
          </a:p>
          <a:p>
            <a:pPr algn="just">
              <a:lnSpc>
                <a:spcPct val="13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写出了客厅什么样的特点？</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矩形 2"/>
          <p:cNvSpPr/>
          <p:nvPr/>
        </p:nvSpPr>
        <p:spPr>
          <a:xfrm>
            <a:off x="6311265" y="1557020"/>
            <a:ext cx="5744210" cy="5045075"/>
          </a:xfrm>
          <a:prstGeom prst="rect">
            <a:avLst/>
          </a:prstGeom>
          <a:solidFill>
            <a:schemeClr val="bg1"/>
          </a:solidFill>
        </p:spPr>
        <p:txBody>
          <a:bodyPr wrap="square" lIns="121898" tIns="60948" rIns="121898" bIns="60948">
            <a:spAutoFit/>
          </a:bodyPr>
          <a:lstStyle/>
          <a:p>
            <a:pPr algn="ctr">
              <a:lnSpc>
                <a:spcPct val="16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6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手法：运用了白描和夸张的手法来描写客厅环境。如</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那儿弥漫着霉气和潮气</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房间里仍然有风</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古老的信纸和中世纪的画片</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墙壁由于年陈日久而变成绿色</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运用了白描的手法；</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房间已经有整整一个世纪不见亮光</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几百万只大老鼠和小耗子往四下里逃窜</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运用了夸张的手法。</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60000"/>
              </a:lnSpc>
              <a:spcAft>
                <a:spcPct val="0"/>
              </a:spcAft>
              <a:tabLst>
                <a:tab pos="2250440"/>
              </a:tabLst>
            </a:pPr>
            <a:r>
              <a:rPr lang="zh-CN" altLang="zh-CN" sz="2000" kern="100">
                <a:solidFill>
                  <a:srgbClr val="C00000"/>
                </a:solidFill>
                <a:latin typeface="Times New Roman" panose="02020603050405020304" pitchFamily="18" charset="0"/>
                <a:cs typeface="Times New Roman" panose="02020603050405020304" pitchFamily="18" charset="0"/>
              </a:rPr>
              <a:t>客厅特点：潮湿阴暗、古老陈旧、冷寂破败，沉闷、压抑、令人窒息。</a:t>
            </a:r>
          </a:p>
          <a:p>
            <a:pPr algn="just">
              <a:lnSpc>
                <a:spcPct val="160000"/>
              </a:lnSpc>
              <a:spcAft>
                <a:spcPct val="0"/>
              </a:spcAft>
              <a:tabLst>
                <a:tab pos="2250440"/>
              </a:tabLst>
            </a:pP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xit" presetSubtype="4" fill="hold" nodeType="clickEffect">
                                  <p:stCondLst>
                                    <p:cond delay="0"/>
                                  </p:stCondLst>
                                  <p:childTnLst>
                                    <p:anim calcmode="lin" valueType="num">
                                      <p:cBhvr additive="base">
                                        <p:cTn id="16" dur="500"/>
                                        <p:tgtEl>
                                          <p:spTgt spid="4"/>
                                        </p:tgtEl>
                                        <p:attrNameLst>
                                          <p:attrName>ppt_x</p:attrName>
                                        </p:attrNameLst>
                                      </p:cBhvr>
                                      <p:tavLst>
                                        <p:tav tm="0">
                                          <p:val>
                                            <p:strVal val="ppt_x"/>
                                          </p:val>
                                        </p:tav>
                                        <p:tav tm="100000">
                                          <p:val>
                                            <p:strVal val="ppt_x"/>
                                          </p:val>
                                        </p:tav>
                                      </p:tavLst>
                                    </p:anim>
                                    <p:anim calcmode="lin" valueType="num">
                                      <p:cBhvr additive="base">
                                        <p:cTn id="17" dur="500"/>
                                        <p:tgtEl>
                                          <p:spTgt spid="4"/>
                                        </p:tgtEl>
                                        <p:attrNameLst>
                                          <p:attrName>ppt_y</p:attrName>
                                        </p:attrNameLst>
                                      </p:cBhvr>
                                      <p:tavLst>
                                        <p:tav tm="0">
                                          <p:val>
                                            <p:strVal val="ppt_y"/>
                                          </p:val>
                                        </p:tav>
                                        <p:tav tm="100000">
                                          <p:val>
                                            <p:strVal val="1+ppt_h/2"/>
                                          </p:val>
                                        </p:tav>
                                      </p:tavLst>
                                    </p:anim>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51803"/>
          <a:stretch>
            <a:fillRect/>
          </a:stretch>
        </p:blipFill>
        <p:spPr bwMode="auto">
          <a:xfrm>
            <a:off x="446405" y="629920"/>
            <a:ext cx="5445125" cy="587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a:stretch>
            <a:fillRect/>
          </a:stretch>
        </p:blipFill>
        <p:spPr>
          <a:xfrm>
            <a:off x="622300" y="4293870"/>
            <a:ext cx="1561465" cy="2118995"/>
          </a:xfrm>
          <a:prstGeom prst="rect">
            <a:avLst/>
          </a:prstGeom>
        </p:spPr>
      </p:pic>
      <p:pic>
        <p:nvPicPr>
          <p:cNvPr id="7"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3559"/>
          <a:stretch>
            <a:fillRect/>
          </a:stretch>
        </p:blipFill>
        <p:spPr bwMode="auto">
          <a:xfrm>
            <a:off x="7319010" y="359410"/>
            <a:ext cx="2851785" cy="335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5560"/>
          <a:stretch>
            <a:fillRect/>
          </a:stretch>
        </p:blipFill>
        <p:spPr bwMode="auto">
          <a:xfrm>
            <a:off x="6167120" y="3285490"/>
            <a:ext cx="5021580" cy="334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New picture"/>
          <p:cNvPicPr/>
          <p:nvPr/>
        </p:nvPicPr>
        <p:blipFill>
          <a:blip r:embed="rId5"/>
          <a:stretch>
            <a:fillRect/>
          </a:stretch>
        </p:blipFill>
        <p:spPr>
          <a:xfrm>
            <a:off x="11290300" y="120142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06" y="405458"/>
            <a:ext cx="11412000" cy="6614795"/>
          </a:xfrm>
          <a:prstGeom prst="rect">
            <a:avLst/>
          </a:prstGeom>
        </p:spPr>
        <p:txBody>
          <a:bodyPr wrap="square" lIns="121898" tIns="60948" rIns="121898" bIns="60948">
            <a:spAutoFit/>
          </a:bodyPr>
          <a:lstStyle/>
          <a:p>
            <a:pPr algn="just">
              <a:lnSpc>
                <a:spcPct val="140000"/>
              </a:lnSpc>
              <a:spcAft>
                <a:spcPct val="0"/>
              </a:spcAft>
              <a:tabLst>
                <a:tab pos="2250440"/>
              </a:tabLst>
            </a:pPr>
            <a:r>
              <a:rPr lang="zh-CN"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0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000" b="1" kern="100" smtClean="0">
                <a:solidFill>
                  <a:schemeClr val="accent6">
                    <a:lumMod val="75000"/>
                  </a:schemeClr>
                </a:solidFill>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4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每当早晨醒来，我便打开房间的窗户，倾听着从山上透过果园中茂密的绿阴向我传来的心事重重的歌声。无论我醒得多早，这歌声都已经回荡在充满着盛开的桃花和无花果的香甜气息的晨空里了。</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村民们对我说，这心事重重的歌声他们已经听了七个年头。我问他们：</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这是谁在唱？</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他们告诉我，这是一个叫乌米的疯老婆子唱的。六年前她的丈夫和两个孩子出海捕鱼，至今没有回来。从那时起，乌米便每天坐在自家土屋的门槛上，望着大海歌唱，等待着自己的亲人。</a:t>
            </a:r>
          </a:p>
          <a:p>
            <a:pPr indent="718185" algn="just">
              <a:lnSpc>
                <a:spcPct val="14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sym typeface="+mn-ea"/>
              </a:rPr>
              <a:t>③</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一次，我去看她。乌米坐在门旁的石头上，她的身材匀称颀长，白发苍苍。她那布满细小皱纹的脸，已被太阳晒成了棕褐色。层层叠叠的石堆，年久失修的半塌的土屋，在炎热的蓝天衬托下的阿伊</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佩特里山的灰色峰顶，以及在太阳照耀下寒光熠熠的大海，所有这一切在老人周围形成了一种肃穆静谧的气氛。在乌米脚下的山坡上，有一些零零落落的村舍。透过果园的绿树丛看去，它们那五颜六色的屋顶，酷似一个被打翻了的颜料箱。从山下不时传来马具的叮当声，还有潮水拍击海岸的沙沙声。偶尔还可以听到聚集在集市上咖啡馆附近的人们的喧嚷声。在这儿的山顶上是一片宁静，只有淙淙的溪水，伴随着还在六年前已经开始了的乌米的幽思漫漫的歌声。</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Times New Roman" panose="02020603050405020304" pitchFamily="18" charset="0"/>
              <a:ea typeface="楷体_GB2312" panose="02010609030101010101"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55" y="808355"/>
            <a:ext cx="7040245" cy="5660390"/>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en-US" altLang="zh-CN" b="1" kern="100">
                <a:latin typeface="宋体" panose="02010600030101010101" pitchFamily="2" charset="-122"/>
                <a:ea typeface="楷体_GB2312" panose="02010609030101010101" pitchFamily="49" charset="-122"/>
                <a:cs typeface="Times New Roman" panose="02020603050405020304" pitchFamily="18" charset="0"/>
              </a:rPr>
              <a:t>④</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我走近前去，在她身旁坐下，听着她歌唱。歌子是那样奇特：满怀信心的曲调不时为忧思所代替，其中含有焦灼不安和疲倦的调子，它时而中断，寂然无声；时而又响起来，充满了喜悦和希望</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b="1" kern="100">
                <a:latin typeface="宋体" panose="02010600030101010101" pitchFamily="2" charset="-122"/>
                <a:ea typeface="楷体_GB2312" panose="02010609030101010101" pitchFamily="49" charset="-122"/>
                <a:cs typeface="Times New Roman" panose="02020603050405020304" pitchFamily="18" charset="0"/>
              </a:rPr>
              <a:t>⑤</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乌米一直在唱着，她微笑地摇晃着身躯，目不转睛地凝视着在日光下闪烁着耀眼光辉的茫茫大海。</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b="1" kern="100">
                <a:latin typeface="宋体" panose="02010600030101010101" pitchFamily="2" charset="-122"/>
                <a:ea typeface="楷体_GB2312" panose="02010609030101010101" pitchFamily="49" charset="-122"/>
                <a:cs typeface="Times New Roman" panose="02020603050405020304" pitchFamily="18" charset="0"/>
              </a:rPr>
              <a:t>⑥</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年迈的乌米永远等不到什么了，但她将怀着希望活着和死去</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节选自</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俄</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阿</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马</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r>
              <a:rPr lang="zh-CN" altLang="zh-CN" b="1" kern="100">
                <a:latin typeface="Times New Roman" panose="02020603050405020304" pitchFamily="18" charset="0"/>
                <a:ea typeface="宋体" panose="02010600030101010101" pitchFamily="2" charset="-122"/>
                <a:cs typeface="Times New Roman" panose="02020603050405020304" pitchFamily="18" charset="0"/>
              </a:rPr>
              <a:t>高尔基《乌米》</a:t>
            </a:r>
            <a:r>
              <a:rPr lang="en-US" altLang="zh-CN" b="1" kern="100">
                <a:latin typeface="Times New Roman" panose="02020603050405020304" pitchFamily="18" charset="0"/>
                <a:ea typeface="宋体" panose="02010600030101010101" pitchFamily="2" charset="-122"/>
                <a:cs typeface="Courier New" panose="02070309020205020404" pitchFamily="49" charset="0"/>
              </a:rPr>
              <a:t>]</a:t>
            </a:r>
            <a:endParaRPr lang="en-US" altLang="zh-CN" b="1" kern="100">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8039735" y="1269365"/>
            <a:ext cx="3095625" cy="404812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22149" y="333660"/>
            <a:ext cx="9593580" cy="645160"/>
          </a:xfrm>
          <a:prstGeom prst="rect">
            <a:avLst/>
          </a:prstGeom>
        </p:spPr>
        <p:txBody>
          <a:bodyPr wrap="non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指出第</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③</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段中景物描写所采用的</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手法</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，并简析该段景物描写的</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作用</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582795" y="1248410"/>
            <a:ext cx="7341870" cy="5568315"/>
          </a:xfrm>
          <a:prstGeom prst="rect">
            <a:avLst/>
          </a:prstGeom>
        </p:spPr>
        <p:txBody>
          <a:bodyPr wrap="square" lIns="121898" tIns="60948" rIns="121898" bIns="60948">
            <a:spAutoFit/>
          </a:bodyPr>
          <a:lstStyle/>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每当早晨醒来，我便打开房间的窗户，倾听着从山上透过果园中茂密的绿阴向我传来的心事重重的歌声。无论我醒得多早，这歌声都已经回荡在充满着盛开的桃花和无花果的香甜气息的晨空里了。</a:t>
            </a:r>
            <a:endParaRPr lang="zh-CN" altLang="zh-CN" sz="4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村民们对我说，这心事重重的歌声他们已经听了七个年头。我问他们：</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这是谁在唱？</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他们告诉我，这是一个叫乌米的疯老婆子唱的。六年前她的丈夫和两个孩子出海捕鱼，至今没有回来。从那时起，乌米便每天坐在自家土屋的门槛上，望着大海歌唱，等待着自己的亲人。</a:t>
            </a:r>
          </a:p>
          <a:p>
            <a:pPr indent="718185" algn="just">
              <a:lnSpc>
                <a:spcPct val="12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sym typeface="+mn-ea"/>
              </a:rPr>
              <a:t>③</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一次，我去看她。乌米坐在门旁的石头上，她的身材匀称颀长，白发苍苍。她那布满细小皱纹的脸，已被太阳晒成了棕褐色。</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层层叠叠的石堆，年久失修的半塌的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土屋</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，在炎热的蓝天衬托下的阿伊</a:t>
            </a:r>
            <a:r>
              <a:rPr lang="en-US" altLang="zh-CN" sz="2000" b="1" kern="100">
                <a:solidFill>
                  <a:srgbClr val="002060"/>
                </a:solidFill>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佩特里山的灰色</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峰顶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，以及在太阳照耀下寒光熠熠的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大海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，所有这一切在老人周围形成了一种肃穆静谧的气氛。在乌米脚下的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山坡上</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，有一些零零落落的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村舍</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。透过果园的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绿树丛</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看去，它们那五颜六色的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屋顶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，酷似一个被打翻了的颜料箱。从山下不时传来</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马具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的叮当声，还有潮水拍击海岸的沙沙声。偶尔还可以听到聚集在集市上咖啡馆附近的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人们</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的喧嚷声。在这儿的山顶上是一片宁静，只有淙淙的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溪水</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，伴随着还在六年前已经开始了的乌米的幽思漫漫的歌声。</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1774825" y="1125220"/>
            <a:ext cx="2014855" cy="1903730"/>
          </a:xfrm>
          <a:prstGeom prst="rect">
            <a:avLst/>
          </a:prstGeom>
        </p:spPr>
      </p:pic>
      <p:pic>
        <p:nvPicPr>
          <p:cNvPr id="3" name="图片 2"/>
          <p:cNvPicPr>
            <a:picLocks noChangeAspect="1"/>
          </p:cNvPicPr>
          <p:nvPr/>
        </p:nvPicPr>
        <p:blipFill>
          <a:blip r:embed="rId3"/>
          <a:stretch>
            <a:fillRect/>
          </a:stretch>
        </p:blipFill>
        <p:spPr>
          <a:xfrm>
            <a:off x="262255" y="3213100"/>
            <a:ext cx="4136390" cy="3001645"/>
          </a:xfrm>
          <a:prstGeom prst="rect">
            <a:avLst/>
          </a:prstGeom>
        </p:spPr>
      </p:pic>
      <p:sp>
        <p:nvSpPr>
          <p:cNvPr id="6" name="圆角矩形 5"/>
          <p:cNvSpPr/>
          <p:nvPr/>
        </p:nvSpPr>
        <p:spPr>
          <a:xfrm>
            <a:off x="694690" y="4365625"/>
            <a:ext cx="1584325" cy="287655"/>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94690" y="5373370"/>
            <a:ext cx="1584325" cy="287655"/>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22149" y="333660"/>
            <a:ext cx="9593580" cy="645160"/>
          </a:xfrm>
          <a:prstGeom prst="rect">
            <a:avLst/>
          </a:prstGeom>
        </p:spPr>
        <p:txBody>
          <a:bodyPr wrap="non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指出第</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③</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段中景物描写所采用的手法，并简析该段景物描写的作用。</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450850" y="1125855"/>
            <a:ext cx="5073650" cy="2861310"/>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zh-CN" altLang="zh-CN" b="1" kern="100">
                <a:solidFill>
                  <a:srgbClr val="C00000"/>
                </a:solidFill>
                <a:latin typeface="Times New Roman" panose="02020603050405020304" pitchFamily="18" charset="0"/>
                <a:cs typeface="Times New Roman" panose="02020603050405020304" pitchFamily="18" charset="0"/>
              </a:rPr>
              <a:t>手法：</a:t>
            </a:r>
          </a:p>
          <a:p>
            <a:pPr algn="just">
              <a:lnSpc>
                <a:spcPct val="150000"/>
              </a:lnSpc>
              <a:spcAft>
                <a:spcPct val="0"/>
              </a:spcAft>
              <a:tabLst>
                <a:tab pos="2250440"/>
              </a:tabLst>
            </a:pPr>
            <a:r>
              <a:rPr lang="zh-CN" altLang="zh-CN" b="1" kern="100">
                <a:solidFill>
                  <a:srgbClr val="C00000"/>
                </a:solidFill>
                <a:latin typeface="Times New Roman" panose="02020603050405020304" pitchFamily="18" charset="0"/>
                <a:cs typeface="Times New Roman" panose="02020603050405020304" pitchFamily="18" charset="0"/>
              </a:rPr>
              <a:t> </a:t>
            </a:r>
            <a:r>
              <a:rPr lang="en-US" altLang="zh-CN" b="1" kern="100">
                <a:solidFill>
                  <a:srgbClr val="C00000"/>
                </a:solidFill>
                <a:latin typeface="Times New Roman" panose="02020603050405020304" pitchFamily="18" charset="0"/>
                <a:cs typeface="Times New Roman" panose="02020603050405020304" pitchFamily="18" charset="0"/>
              </a:rPr>
              <a:t>   </a:t>
            </a:r>
            <a:r>
              <a:rPr lang="zh-CN" altLang="zh-CN" b="1" kern="100">
                <a:solidFill>
                  <a:srgbClr val="002060"/>
                </a:solidFill>
                <a:latin typeface="Times New Roman" panose="02020603050405020304" pitchFamily="18" charset="0"/>
                <a:cs typeface="Times New Roman" panose="02020603050405020304" pitchFamily="18" charset="0"/>
              </a:rPr>
              <a:t>衬托</a:t>
            </a:r>
            <a:r>
              <a:rPr lang="en-US" altLang="zh-CN" b="1" kern="100">
                <a:solidFill>
                  <a:srgbClr val="002060"/>
                </a:solidFill>
                <a:latin typeface="Times New Roman" panose="02020603050405020304" pitchFamily="18" charset="0"/>
                <a:cs typeface="Courier New" panose="02070309020205020404" pitchFamily="49" charset="0"/>
              </a:rPr>
              <a:t>(</a:t>
            </a:r>
            <a:r>
              <a:rPr lang="zh-CN" altLang="zh-CN" b="1" kern="100">
                <a:solidFill>
                  <a:srgbClr val="002060"/>
                </a:solidFill>
                <a:latin typeface="Times New Roman" panose="02020603050405020304" pitchFamily="18" charset="0"/>
                <a:cs typeface="Times New Roman" panose="02020603050405020304" pitchFamily="18" charset="0"/>
              </a:rPr>
              <a:t>以动写静，以景衬人</a:t>
            </a:r>
            <a:r>
              <a:rPr lang="en-US" altLang="zh-CN" b="1" kern="100">
                <a:solidFill>
                  <a:srgbClr val="002060"/>
                </a:solidFill>
                <a:latin typeface="Times New Roman" panose="02020603050405020304" pitchFamily="18" charset="0"/>
                <a:cs typeface="Courier New" panose="02070309020205020404" pitchFamily="49" charset="0"/>
              </a:rPr>
              <a:t>)</a:t>
            </a:r>
            <a:r>
              <a:rPr lang="zh-CN" altLang="zh-CN" b="1" kern="100">
                <a:solidFill>
                  <a:srgbClr val="002060"/>
                </a:solidFill>
                <a:latin typeface="Times New Roman" panose="02020603050405020304" pitchFamily="18" charset="0"/>
                <a:cs typeface="Times New Roman" panose="02020603050405020304" pitchFamily="18" charset="0"/>
              </a:rPr>
              <a:t>；</a:t>
            </a:r>
          </a:p>
          <a:p>
            <a:pPr algn="just">
              <a:lnSpc>
                <a:spcPct val="150000"/>
              </a:lnSpc>
              <a:spcAft>
                <a:spcPct val="0"/>
              </a:spcAft>
              <a:tabLst>
                <a:tab pos="2250440"/>
              </a:tabLst>
            </a:pPr>
            <a:r>
              <a:rPr lang="en-US" altLang="zh-CN" b="1" kern="100">
                <a:solidFill>
                  <a:srgbClr val="002060"/>
                </a:solidFill>
                <a:latin typeface="Times New Roman" panose="02020603050405020304" pitchFamily="18" charset="0"/>
                <a:cs typeface="Times New Roman" panose="02020603050405020304" pitchFamily="18" charset="0"/>
              </a:rPr>
              <a:t>    </a:t>
            </a:r>
            <a:r>
              <a:rPr lang="zh-CN" altLang="zh-CN" b="1" kern="100">
                <a:solidFill>
                  <a:srgbClr val="002060"/>
                </a:solidFill>
                <a:latin typeface="Times New Roman" panose="02020603050405020304" pitchFamily="18" charset="0"/>
                <a:cs typeface="Times New Roman" panose="02020603050405020304" pitchFamily="18" charset="0"/>
              </a:rPr>
              <a:t>分层写景，远近高低结合。</a:t>
            </a:r>
            <a:endParaRPr lang="zh-CN" altLang="zh-CN" sz="1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endParaRPr lang="zh-CN" altLang="zh-CN"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矩形 9"/>
          <p:cNvSpPr/>
          <p:nvPr/>
        </p:nvSpPr>
        <p:spPr>
          <a:xfrm>
            <a:off x="4582795" y="1248410"/>
            <a:ext cx="7341870" cy="5568315"/>
          </a:xfrm>
          <a:prstGeom prst="rect">
            <a:avLst/>
          </a:prstGeom>
        </p:spPr>
        <p:txBody>
          <a:bodyPr wrap="square" lIns="121898" tIns="60948" rIns="121898" bIns="60948">
            <a:spAutoFit/>
          </a:bodyPr>
          <a:lstStyle/>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每当早晨醒来，我便打开房间的窗户，倾听着从山上透过果园中茂密的绿阴向我传来的心事重重的歌声。无论我醒得多早，这歌声都已经回荡在充满着盛开的桃花和无花果的香甜气息的晨空里了。</a:t>
            </a:r>
            <a:endParaRPr lang="zh-CN" altLang="zh-CN" sz="4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村民们对我说，这心事重重的歌声他们已经听了七个年头。我问他们：</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这是谁在唱？</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他们告诉我，这是一个叫乌米的疯老婆子唱的。六年前她的丈夫和两个孩子出海捕鱼，至今没有回来。从那时起，乌米便每天坐在自家土屋的门槛上，望着大海歌唱，等待着自己的亲人。</a:t>
            </a:r>
          </a:p>
          <a:p>
            <a:pPr indent="718185" algn="just">
              <a:lnSpc>
                <a:spcPct val="12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sym typeface="+mn-ea"/>
              </a:rPr>
              <a:t>③</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一次，我去看她。乌米坐在门旁的石头上，她的身材匀称颀长，白发苍苍。她那布满细小皱纹的脸，已被太阳晒成了棕褐色。</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层层叠叠的石堆，年久失修的半塌的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土屋</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，在炎热的蓝天衬托下的阿伊</a:t>
            </a:r>
            <a:r>
              <a:rPr lang="en-US" altLang="zh-CN" sz="2000" b="1" kern="100">
                <a:solidFill>
                  <a:srgbClr val="002060"/>
                </a:solidFill>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佩特里山的灰色</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峰顶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，以及在太阳照耀下寒光熠熠的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大海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，所有这一切在老人周围形成了一种肃穆静谧的气氛。在乌米脚下的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山坡上</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，有一些零零落落的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村舍</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。透过果园的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绿树丛</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看去，它们那五颜六色的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屋顶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，酷似一个被打翻了的颜料箱。从山下不时传来</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马具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的叮当声，还有潮水拍击海岸的沙沙声。偶尔还可以听到聚集在集市上咖啡馆附近的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人们</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的喧嚷声。在这儿的山顶上是一片宁静，只有淙淙的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溪水</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，伴随着还在六年前已经开始了的乌米的幽思漫漫的歌声。</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2"/>
          <a:stretch>
            <a:fillRect/>
          </a:stretch>
        </p:blipFill>
        <p:spPr>
          <a:xfrm>
            <a:off x="406400" y="3645535"/>
            <a:ext cx="4136390" cy="300164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linds(horizontal)">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22149" y="333660"/>
            <a:ext cx="9593580" cy="645160"/>
          </a:xfrm>
          <a:prstGeom prst="rect">
            <a:avLst/>
          </a:prstGeom>
        </p:spPr>
        <p:txBody>
          <a:bodyPr wrap="non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指出第</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③</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段中景物描写所采用的手法，并简析该段景物描写的作用。</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450850" y="1125855"/>
            <a:ext cx="5073650" cy="2861310"/>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p>
          <a:p>
            <a:pPr algn="just">
              <a:lnSpc>
                <a:spcPct val="150000"/>
              </a:lnSpc>
              <a:spcAft>
                <a:spcPct val="0"/>
              </a:spcAft>
              <a:tabLst>
                <a:tab pos="2250440"/>
              </a:tabLst>
            </a:pPr>
            <a:r>
              <a:rPr lang="zh-CN" altLang="zh-CN" b="1" kern="100">
                <a:solidFill>
                  <a:srgbClr val="C00000"/>
                </a:solidFill>
                <a:latin typeface="Times New Roman" panose="02020603050405020304" pitchFamily="18" charset="0"/>
                <a:cs typeface="Times New Roman" panose="02020603050405020304" pitchFamily="18" charset="0"/>
              </a:rPr>
              <a:t>作用：</a:t>
            </a:r>
          </a:p>
          <a:p>
            <a:pPr algn="just">
              <a:lnSpc>
                <a:spcPct val="150000"/>
              </a:lnSpc>
              <a:spcAft>
                <a:spcPct val="0"/>
              </a:spcAft>
              <a:tabLst>
                <a:tab pos="2250440"/>
              </a:tabLst>
            </a:pPr>
            <a:r>
              <a:rPr lang="zh-CN" altLang="zh-CN" b="1" kern="100">
                <a:solidFill>
                  <a:srgbClr val="C00000"/>
                </a:solidFill>
                <a:latin typeface="Times New Roman" panose="02020603050405020304" pitchFamily="18" charset="0"/>
                <a:cs typeface="Times New Roman" panose="02020603050405020304" pitchFamily="18" charset="0"/>
              </a:rPr>
              <a:t> </a:t>
            </a:r>
            <a:r>
              <a:rPr lang="en-US" altLang="zh-CN" b="1" kern="100">
                <a:solidFill>
                  <a:srgbClr val="C00000"/>
                </a:solidFill>
                <a:latin typeface="Times New Roman" panose="02020603050405020304" pitchFamily="18" charset="0"/>
                <a:cs typeface="Times New Roman" panose="02020603050405020304" pitchFamily="18" charset="0"/>
              </a:rPr>
              <a:t>   </a:t>
            </a:r>
            <a:r>
              <a:rPr lang="zh-CN" altLang="zh-CN" b="1" kern="100">
                <a:solidFill>
                  <a:srgbClr val="002060"/>
                </a:solidFill>
                <a:latin typeface="Times New Roman" panose="02020603050405020304" pitchFamily="18" charset="0"/>
                <a:cs typeface="Times New Roman" panose="02020603050405020304" pitchFamily="18" charset="0"/>
              </a:rPr>
              <a:t>烘托出肃穆静谧的气氛；</a:t>
            </a:r>
          </a:p>
          <a:p>
            <a:pPr algn="just">
              <a:lnSpc>
                <a:spcPct val="150000"/>
              </a:lnSpc>
              <a:spcAft>
                <a:spcPct val="0"/>
              </a:spcAft>
              <a:tabLst>
                <a:tab pos="2250440"/>
              </a:tabLst>
            </a:pPr>
            <a:r>
              <a:rPr lang="zh-CN" altLang="zh-CN" b="1" kern="100">
                <a:solidFill>
                  <a:srgbClr val="002060"/>
                </a:solidFill>
                <a:latin typeface="Times New Roman" panose="02020603050405020304" pitchFamily="18" charset="0"/>
                <a:cs typeface="Times New Roman" panose="02020603050405020304" pitchFamily="18" charset="0"/>
              </a:rPr>
              <a:t> </a:t>
            </a:r>
            <a:r>
              <a:rPr lang="en-US" altLang="zh-CN" b="1" kern="100">
                <a:solidFill>
                  <a:srgbClr val="002060"/>
                </a:solidFill>
                <a:latin typeface="Times New Roman" panose="02020603050405020304" pitchFamily="18" charset="0"/>
                <a:cs typeface="Times New Roman" panose="02020603050405020304" pitchFamily="18" charset="0"/>
              </a:rPr>
              <a:t>   </a:t>
            </a:r>
            <a:r>
              <a:rPr lang="zh-CN" altLang="zh-CN" b="1" kern="100">
                <a:solidFill>
                  <a:srgbClr val="002060"/>
                </a:solidFill>
                <a:latin typeface="Times New Roman" panose="02020603050405020304" pitchFamily="18" charset="0"/>
                <a:cs typeface="Times New Roman" panose="02020603050405020304" pitchFamily="18" charset="0"/>
              </a:rPr>
              <a:t>突出乌米孤独无助的处境；</a:t>
            </a:r>
          </a:p>
          <a:p>
            <a:pPr algn="just">
              <a:lnSpc>
                <a:spcPct val="150000"/>
              </a:lnSpc>
              <a:spcAft>
                <a:spcPct val="0"/>
              </a:spcAft>
              <a:tabLst>
                <a:tab pos="2250440"/>
              </a:tabLst>
            </a:pPr>
            <a:r>
              <a:rPr lang="zh-CN" altLang="zh-CN" b="1" kern="100">
                <a:solidFill>
                  <a:srgbClr val="002060"/>
                </a:solidFill>
                <a:latin typeface="Times New Roman" panose="02020603050405020304" pitchFamily="18" charset="0"/>
                <a:cs typeface="Times New Roman" panose="02020603050405020304" pitchFamily="18" charset="0"/>
              </a:rPr>
              <a:t> </a:t>
            </a:r>
            <a:r>
              <a:rPr lang="en-US" altLang="zh-CN" b="1" kern="100">
                <a:solidFill>
                  <a:srgbClr val="002060"/>
                </a:solidFill>
                <a:latin typeface="Times New Roman" panose="02020603050405020304" pitchFamily="18" charset="0"/>
                <a:cs typeface="Times New Roman" panose="02020603050405020304" pitchFamily="18" charset="0"/>
              </a:rPr>
              <a:t>   </a:t>
            </a:r>
            <a:r>
              <a:rPr lang="zh-CN" altLang="zh-CN" b="1" kern="100">
                <a:solidFill>
                  <a:srgbClr val="002060"/>
                </a:solidFill>
                <a:latin typeface="Times New Roman" panose="02020603050405020304" pitchFamily="18" charset="0"/>
                <a:cs typeface="Times New Roman" panose="02020603050405020304" pitchFamily="18" charset="0"/>
              </a:rPr>
              <a:t>暗示人物的命运。</a:t>
            </a:r>
            <a:endParaRPr lang="zh-CN" altLang="zh-CN"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矩形 9"/>
          <p:cNvSpPr/>
          <p:nvPr/>
        </p:nvSpPr>
        <p:spPr>
          <a:xfrm>
            <a:off x="4582795" y="1248410"/>
            <a:ext cx="7341870" cy="5568315"/>
          </a:xfrm>
          <a:prstGeom prst="rect">
            <a:avLst/>
          </a:prstGeom>
        </p:spPr>
        <p:txBody>
          <a:bodyPr wrap="square" lIns="121898" tIns="60948" rIns="121898" bIns="60948">
            <a:spAutoFit/>
          </a:bodyPr>
          <a:lstStyle/>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每当早晨醒来，我便打开房间的窗户，倾听着从山上透过果园中茂密的绿阴向我传来的心事重重的歌声。无论我醒得多早，这歌声都已经回荡在充满着盛开的桃花和无花果的香甜气息的晨空里了。</a:t>
            </a:r>
            <a:endParaRPr lang="zh-CN" altLang="zh-CN" sz="4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1000" b="1"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村民们对我说，这心事重重的歌声他们已经听了七个年头。我问他们：</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这是谁在唱？</a:t>
            </a:r>
            <a:r>
              <a:rPr lang="en-US" altLang="zh-CN" sz="1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1000" b="1" kern="100">
                <a:latin typeface="Times New Roman" panose="02020603050405020304" pitchFamily="18" charset="0"/>
                <a:ea typeface="楷体_GB2312" panose="02010609030101010101" pitchFamily="49" charset="-122"/>
                <a:cs typeface="Times New Roman" panose="02020603050405020304" pitchFamily="18" charset="0"/>
              </a:rPr>
              <a:t>他们告诉我，这是一个叫乌米的疯老婆子唱的。六年前她的丈夫和两个孩子出海捕鱼，至今没有回来。从那时起，乌米便每天坐在自家土屋的门槛上，望着大海歌唱，等待着自己的亲人。</a:t>
            </a:r>
          </a:p>
          <a:p>
            <a:pPr indent="718185" algn="just">
              <a:lnSpc>
                <a:spcPct val="120000"/>
              </a:lnSpc>
              <a:spcAft>
                <a:spcPct val="0"/>
              </a:spcAft>
              <a:tabLst>
                <a:tab pos="2250440"/>
              </a:tabLst>
            </a:pPr>
            <a:r>
              <a:rPr lang="en-US" altLang="zh-CN" sz="2000" b="1" kern="100">
                <a:latin typeface="宋体" panose="02010600030101010101" pitchFamily="2" charset="-122"/>
                <a:ea typeface="楷体_GB2312" panose="02010609030101010101" pitchFamily="49" charset="-122"/>
                <a:cs typeface="Times New Roman" panose="02020603050405020304" pitchFamily="18" charset="0"/>
                <a:sym typeface="+mn-ea"/>
              </a:rPr>
              <a:t>③</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一次，我去看她。乌米坐在门旁的石头上，她的身材匀称颀长，白发苍苍。她那布满细小皱纹的脸，已被太阳晒成了棕褐色。</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层层叠叠的石堆，年久失修的半塌的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土屋</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，在炎热的蓝天衬托下的阿伊</a:t>
            </a:r>
            <a:r>
              <a:rPr lang="en-US" altLang="zh-CN" sz="2000" b="1" kern="100">
                <a:solidFill>
                  <a:srgbClr val="002060"/>
                </a:solidFill>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佩特里山的灰色</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峰顶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，以及在太阳照耀下寒光熠熠的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大海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，所有这一切在老人周围形成了一种肃穆静谧的气氛。在乌米脚下的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山坡上</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，有一些零零落落的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村舍</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。透过果园的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绿树丛</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看去，它们那五颜六色的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屋顶</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，酷似一个被打翻了的颜料箱。从山下不时传来</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马具</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的叮当声，还有潮水拍击海岸的沙沙声。偶尔还可以听到聚集在集市上咖啡馆附近的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人们</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的喧嚷声。在这儿的山顶上是一片宁静，只有淙淙的</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溪水</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，伴随着还在六年前已经开始了的乌米的幽思漫漫的歌声。</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1026" name="Picture 2"/>
          <p:cNvPicPr>
            <a:picLocks noChangeAspect="1" noChangeArrowheads="1"/>
          </p:cNvPicPr>
          <p:nvPr>
            <p:custDataLst>
              <p:tags r:id="rId3"/>
            </p:custDataLst>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9989" t="40499"/>
          <a:stretch>
            <a:fillRect/>
          </a:stretch>
        </p:blipFill>
        <p:spPr bwMode="auto">
          <a:xfrm>
            <a:off x="982345" y="4005580"/>
            <a:ext cx="27495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linds(horizontal)">
                                      <p:cBhvr>
                                        <p:cTn id="12" dur="500"/>
                                        <p:tgtEl>
                                          <p:spTgt spid="5">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linds(horizontal)">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7354.7322834645665,&quot;width&quot;:17593.570078740158}"/>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306</Paragraphs>
  <Slides>40</Slides>
  <Notes>9</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40</vt:i4>
      </vt:variant>
    </vt:vector>
  </HeadingPairs>
  <TitlesOfParts>
    <vt:vector baseType="lpstr" size="55">
      <vt:lpstr>Arial</vt:lpstr>
      <vt:lpstr>Arial Black</vt:lpstr>
      <vt:lpstr>Calibri</vt:lpstr>
      <vt:lpstr>楷体</vt:lpstr>
      <vt:lpstr>Times New Roman</vt:lpstr>
      <vt:lpstr>方正中等线简体</vt:lpstr>
      <vt:lpstr>宋体</vt:lpstr>
      <vt:lpstr>Courier New</vt:lpstr>
      <vt:lpstr>微软雅黑</vt:lpstr>
      <vt:lpstr>黑体</vt:lpstr>
      <vt:lpstr>楷体_GB2312</vt:lpstr>
      <vt:lpstr>仿宋_GB2312</vt:lpstr>
      <vt:lpstr>隶书</vt:lpstr>
      <vt:lpstr>MS Gothic</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2021-12-05T11:41:58.744</cp:lastPrinted>
  <dcterms:created xsi:type="dcterms:W3CDTF">2021-12-05T11:41:58Z</dcterms:created>
  <dcterms:modified xsi:type="dcterms:W3CDTF">2021-12-05T03:42:02Z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