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76" r:id="rId4"/>
    <p:sldId id="278" r:id="rId5"/>
    <p:sldId id="323" r:id="rId6"/>
    <p:sldId id="324" r:id="rId7"/>
    <p:sldId id="326" r:id="rId8"/>
    <p:sldId id="325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4" r:id="rId24"/>
    <p:sldId id="343" r:id="rId25"/>
    <p:sldId id="345" r:id="rId26"/>
    <p:sldId id="342" r:id="rId27"/>
    <p:sldId id="34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2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0606" autoAdjust="0"/>
    <p:restoredTop sz="94434" autoAdjust="0"/>
  </p:normalViewPr>
  <p:slideViewPr>
    <p:cSldViewPr snapToGrid="0" showGuides="1">
      <p:cViewPr varScale="1">
        <p:scale>
          <a:sx n="70" d="100"/>
          <a:sy n="70" d="100"/>
        </p:scale>
        <p:origin x="-1158" y="-108"/>
      </p:cViewPr>
      <p:guideLst>
        <p:guide orient="horz" pos="2192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FE432-6270-47A7-847A-3BD3FDBD8C8E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99AB-A938-4B03-BD13-96093DAA8B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466363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与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 userDrawn="1"/>
        </p:nvSpPr>
        <p:spPr>
          <a:xfrm>
            <a:off x="9486563" y="-279176"/>
            <a:ext cx="2067262" cy="2067260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8690488" y="4308243"/>
            <a:ext cx="4265494" cy="4265494"/>
          </a:xfrm>
          <a:prstGeom prst="ellips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637201" y="1071938"/>
            <a:ext cx="1875673" cy="1875673"/>
          </a:xfrm>
          <a:prstGeom prst="ellips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1542001" y="5044812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1799845" y="3611640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938956" y="168122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76532" y="-710963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9451589" y="1195136"/>
            <a:ext cx="439233" cy="439233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91938" y="543561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747713" y="1020322"/>
            <a:ext cx="10696575" cy="4817356"/>
          </a:xfrm>
          <a:custGeom>
            <a:avLst/>
            <a:gdLst>
              <a:gd name="connsiteX0" fmla="*/ 212349 w 10696575"/>
              <a:gd name="connsiteY0" fmla="*/ 0 h 4817356"/>
              <a:gd name="connsiteX1" fmla="*/ 3994548 w 10696575"/>
              <a:gd name="connsiteY1" fmla="*/ 0 h 4817356"/>
              <a:gd name="connsiteX2" fmla="*/ 3994548 w 10696575"/>
              <a:gd name="connsiteY2" fmla="*/ 519661 h 4817356"/>
              <a:gd name="connsiteX3" fmla="*/ 6702027 w 10696575"/>
              <a:gd name="connsiteY3" fmla="*/ 519661 h 4817356"/>
              <a:gd name="connsiteX4" fmla="*/ 6702027 w 10696575"/>
              <a:gd name="connsiteY4" fmla="*/ 0 h 4817356"/>
              <a:gd name="connsiteX5" fmla="*/ 10484226 w 10696575"/>
              <a:gd name="connsiteY5" fmla="*/ 0 h 4817356"/>
              <a:gd name="connsiteX6" fmla="*/ 10696575 w 10696575"/>
              <a:gd name="connsiteY6" fmla="*/ 212349 h 4817356"/>
              <a:gd name="connsiteX7" fmla="*/ 10696575 w 10696575"/>
              <a:gd name="connsiteY7" fmla="*/ 4605007 h 4817356"/>
              <a:gd name="connsiteX8" fmla="*/ 10484226 w 10696575"/>
              <a:gd name="connsiteY8" fmla="*/ 4817356 h 4817356"/>
              <a:gd name="connsiteX9" fmla="*/ 212349 w 10696575"/>
              <a:gd name="connsiteY9" fmla="*/ 4817356 h 4817356"/>
              <a:gd name="connsiteX10" fmla="*/ 0 w 10696575"/>
              <a:gd name="connsiteY10" fmla="*/ 4605007 h 4817356"/>
              <a:gd name="connsiteX11" fmla="*/ 0 w 10696575"/>
              <a:gd name="connsiteY11" fmla="*/ 212349 h 4817356"/>
              <a:gd name="connsiteX12" fmla="*/ 212349 w 10696575"/>
              <a:gd name="connsiteY12" fmla="*/ 0 h 4817356"/>
              <a:gd name="connsiteX0-1" fmla="*/ 6702027 w 10696575"/>
              <a:gd name="connsiteY0-2" fmla="*/ 519661 h 4817356"/>
              <a:gd name="connsiteX1-3" fmla="*/ 6702027 w 10696575"/>
              <a:gd name="connsiteY1-4" fmla="*/ 0 h 4817356"/>
              <a:gd name="connsiteX2-5" fmla="*/ 10484226 w 10696575"/>
              <a:gd name="connsiteY2-6" fmla="*/ 0 h 4817356"/>
              <a:gd name="connsiteX3-7" fmla="*/ 10696575 w 10696575"/>
              <a:gd name="connsiteY3-8" fmla="*/ 212349 h 4817356"/>
              <a:gd name="connsiteX4-9" fmla="*/ 10696575 w 10696575"/>
              <a:gd name="connsiteY4-10" fmla="*/ 4605007 h 4817356"/>
              <a:gd name="connsiteX5-11" fmla="*/ 10484226 w 10696575"/>
              <a:gd name="connsiteY5-12" fmla="*/ 4817356 h 4817356"/>
              <a:gd name="connsiteX6-13" fmla="*/ 212349 w 10696575"/>
              <a:gd name="connsiteY6-14" fmla="*/ 4817356 h 4817356"/>
              <a:gd name="connsiteX7-15" fmla="*/ 0 w 10696575"/>
              <a:gd name="connsiteY7-16" fmla="*/ 4605007 h 4817356"/>
              <a:gd name="connsiteX8-17" fmla="*/ 0 w 10696575"/>
              <a:gd name="connsiteY8-18" fmla="*/ 212349 h 4817356"/>
              <a:gd name="connsiteX9-19" fmla="*/ 212349 w 10696575"/>
              <a:gd name="connsiteY9-20" fmla="*/ 0 h 4817356"/>
              <a:gd name="connsiteX10-21" fmla="*/ 3994548 w 10696575"/>
              <a:gd name="connsiteY10-22" fmla="*/ 0 h 4817356"/>
              <a:gd name="connsiteX11-23" fmla="*/ 3994548 w 10696575"/>
              <a:gd name="connsiteY11-24" fmla="*/ 519661 h 4817356"/>
              <a:gd name="connsiteX12-25" fmla="*/ 6793467 w 10696575"/>
              <a:gd name="connsiteY12-26" fmla="*/ 611101 h 4817356"/>
              <a:gd name="connsiteX0-27" fmla="*/ 6702027 w 10696575"/>
              <a:gd name="connsiteY0-28" fmla="*/ 519661 h 4817356"/>
              <a:gd name="connsiteX1-29" fmla="*/ 6702027 w 10696575"/>
              <a:gd name="connsiteY1-30" fmla="*/ 0 h 4817356"/>
              <a:gd name="connsiteX2-31" fmla="*/ 10484226 w 10696575"/>
              <a:gd name="connsiteY2-32" fmla="*/ 0 h 4817356"/>
              <a:gd name="connsiteX3-33" fmla="*/ 10696575 w 10696575"/>
              <a:gd name="connsiteY3-34" fmla="*/ 212349 h 4817356"/>
              <a:gd name="connsiteX4-35" fmla="*/ 10696575 w 10696575"/>
              <a:gd name="connsiteY4-36" fmla="*/ 4605007 h 4817356"/>
              <a:gd name="connsiteX5-37" fmla="*/ 10484226 w 10696575"/>
              <a:gd name="connsiteY5-38" fmla="*/ 4817356 h 4817356"/>
              <a:gd name="connsiteX6-39" fmla="*/ 212349 w 10696575"/>
              <a:gd name="connsiteY6-40" fmla="*/ 4817356 h 4817356"/>
              <a:gd name="connsiteX7-41" fmla="*/ 0 w 10696575"/>
              <a:gd name="connsiteY7-42" fmla="*/ 4605007 h 4817356"/>
              <a:gd name="connsiteX8-43" fmla="*/ 0 w 10696575"/>
              <a:gd name="connsiteY8-44" fmla="*/ 212349 h 4817356"/>
              <a:gd name="connsiteX9-45" fmla="*/ 212349 w 10696575"/>
              <a:gd name="connsiteY9-46" fmla="*/ 0 h 4817356"/>
              <a:gd name="connsiteX10-47" fmla="*/ 3994548 w 10696575"/>
              <a:gd name="connsiteY10-48" fmla="*/ 0 h 4817356"/>
              <a:gd name="connsiteX11-49" fmla="*/ 3994548 w 10696575"/>
              <a:gd name="connsiteY11-50" fmla="*/ 519661 h 4817356"/>
              <a:gd name="connsiteX0-51" fmla="*/ 6702027 w 10696575"/>
              <a:gd name="connsiteY0-52" fmla="*/ 0 h 4817356"/>
              <a:gd name="connsiteX1-53" fmla="*/ 10484226 w 10696575"/>
              <a:gd name="connsiteY1-54" fmla="*/ 0 h 4817356"/>
              <a:gd name="connsiteX2-55" fmla="*/ 10696575 w 10696575"/>
              <a:gd name="connsiteY2-56" fmla="*/ 212349 h 4817356"/>
              <a:gd name="connsiteX3-57" fmla="*/ 10696575 w 10696575"/>
              <a:gd name="connsiteY3-58" fmla="*/ 4605007 h 4817356"/>
              <a:gd name="connsiteX4-59" fmla="*/ 10484226 w 10696575"/>
              <a:gd name="connsiteY4-60" fmla="*/ 4817356 h 4817356"/>
              <a:gd name="connsiteX5-61" fmla="*/ 212349 w 10696575"/>
              <a:gd name="connsiteY5-62" fmla="*/ 4817356 h 4817356"/>
              <a:gd name="connsiteX6-63" fmla="*/ 0 w 10696575"/>
              <a:gd name="connsiteY6-64" fmla="*/ 4605007 h 4817356"/>
              <a:gd name="connsiteX7-65" fmla="*/ 0 w 10696575"/>
              <a:gd name="connsiteY7-66" fmla="*/ 212349 h 4817356"/>
              <a:gd name="connsiteX8-67" fmla="*/ 212349 w 10696575"/>
              <a:gd name="connsiteY8-68" fmla="*/ 0 h 4817356"/>
              <a:gd name="connsiteX9-69" fmla="*/ 3994548 w 10696575"/>
              <a:gd name="connsiteY9-70" fmla="*/ 0 h 4817356"/>
              <a:gd name="connsiteX10-71" fmla="*/ 3994548 w 10696575"/>
              <a:gd name="connsiteY10-72" fmla="*/ 519661 h 4817356"/>
              <a:gd name="connsiteX0-73" fmla="*/ 6702027 w 10696575"/>
              <a:gd name="connsiteY0-74" fmla="*/ 0 h 4817356"/>
              <a:gd name="connsiteX1-75" fmla="*/ 10484226 w 10696575"/>
              <a:gd name="connsiteY1-76" fmla="*/ 0 h 4817356"/>
              <a:gd name="connsiteX2-77" fmla="*/ 10696575 w 10696575"/>
              <a:gd name="connsiteY2-78" fmla="*/ 212349 h 4817356"/>
              <a:gd name="connsiteX3-79" fmla="*/ 10696575 w 10696575"/>
              <a:gd name="connsiteY3-80" fmla="*/ 4605007 h 4817356"/>
              <a:gd name="connsiteX4-81" fmla="*/ 10484226 w 10696575"/>
              <a:gd name="connsiteY4-82" fmla="*/ 4817356 h 4817356"/>
              <a:gd name="connsiteX5-83" fmla="*/ 212349 w 10696575"/>
              <a:gd name="connsiteY5-84" fmla="*/ 4817356 h 4817356"/>
              <a:gd name="connsiteX6-85" fmla="*/ 0 w 10696575"/>
              <a:gd name="connsiteY6-86" fmla="*/ 4605007 h 4817356"/>
              <a:gd name="connsiteX7-87" fmla="*/ 0 w 10696575"/>
              <a:gd name="connsiteY7-88" fmla="*/ 212349 h 4817356"/>
              <a:gd name="connsiteX8-89" fmla="*/ 212349 w 10696575"/>
              <a:gd name="connsiteY8-90" fmla="*/ 0 h 4817356"/>
              <a:gd name="connsiteX9-91" fmla="*/ 3994548 w 10696575"/>
              <a:gd name="connsiteY9-92" fmla="*/ 0 h 4817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696575" h="4817356">
                <a:moveTo>
                  <a:pt x="6702027" y="0"/>
                </a:moveTo>
                <a:lnTo>
                  <a:pt x="10484226" y="0"/>
                </a:lnTo>
                <a:cubicBezTo>
                  <a:pt x="10601503" y="0"/>
                  <a:pt x="10696575" y="95072"/>
                  <a:pt x="10696575" y="212349"/>
                </a:cubicBezTo>
                <a:lnTo>
                  <a:pt x="10696575" y="4605007"/>
                </a:lnTo>
                <a:cubicBezTo>
                  <a:pt x="10696575" y="4722284"/>
                  <a:pt x="10601503" y="4817356"/>
                  <a:pt x="10484226" y="4817356"/>
                </a:cubicBezTo>
                <a:lnTo>
                  <a:pt x="212349" y="4817356"/>
                </a:lnTo>
                <a:cubicBezTo>
                  <a:pt x="95072" y="4817356"/>
                  <a:pt x="0" y="4722284"/>
                  <a:pt x="0" y="4605007"/>
                </a:cubicBezTo>
                <a:lnTo>
                  <a:pt x="0" y="212349"/>
                </a:lnTo>
                <a:cubicBezTo>
                  <a:pt x="0" y="95072"/>
                  <a:pt x="95072" y="0"/>
                  <a:pt x="212349" y="0"/>
                </a:cubicBezTo>
                <a:lnTo>
                  <a:pt x="3994548" y="0"/>
                </a:lnTo>
              </a:path>
            </a:pathLst>
          </a:custGeom>
          <a:noFill/>
          <a:ln w="19050">
            <a:solidFill>
              <a:schemeClr val="accent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339773" y="4848225"/>
            <a:ext cx="2011046" cy="2011046"/>
          </a:xfrm>
          <a:prstGeom prst="ellipse">
            <a:avLst/>
          </a:prstGeom>
          <a:noFill/>
          <a:ln>
            <a:solidFill>
              <a:srgbClr val="B1D4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7490338" y="6146568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0329316" y="5916066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50561" y="-1888906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818889" y="-340236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400962" y="-774853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-1404391" y="4527866"/>
            <a:ext cx="2011046" cy="201104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-1202163" y="4730094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07E49-4202-4010-9CDE-18E87C44CB1E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3FC22-4EA5-4E12-9542-52EABB823E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3"/>
          </p:nvPr>
        </p:nvSpPr>
        <p:spPr>
          <a:xfrm>
            <a:off x="1294290" y="1495425"/>
            <a:ext cx="2520000" cy="2313904"/>
          </a:xfrm>
          <a:custGeom>
            <a:avLst/>
            <a:gdLst>
              <a:gd name="connsiteX0" fmla="*/ 1260000 w 2520000"/>
              <a:gd name="connsiteY0" fmla="*/ 0 h 2313904"/>
              <a:gd name="connsiteX1" fmla="*/ 2520000 w 2520000"/>
              <a:gd name="connsiteY1" fmla="*/ 1260000 h 2313904"/>
              <a:gd name="connsiteX2" fmla="*/ 1964478 w 2520000"/>
              <a:gd name="connsiteY2" fmla="*/ 2304812 h 2313904"/>
              <a:gd name="connsiteX3" fmla="*/ 1949512 w 2520000"/>
              <a:gd name="connsiteY3" fmla="*/ 2313904 h 2313904"/>
              <a:gd name="connsiteX4" fmla="*/ 570488 w 2520000"/>
              <a:gd name="connsiteY4" fmla="*/ 2313904 h 2313904"/>
              <a:gd name="connsiteX5" fmla="*/ 555522 w 2520000"/>
              <a:gd name="connsiteY5" fmla="*/ 2304812 h 2313904"/>
              <a:gd name="connsiteX6" fmla="*/ 0 w 2520000"/>
              <a:gd name="connsiteY6" fmla="*/ 1260000 h 2313904"/>
              <a:gd name="connsiteX7" fmla="*/ 1260000 w 2520000"/>
              <a:gd name="connsiteY7" fmla="*/ 0 h 231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0000" h="2313904">
                <a:moveTo>
                  <a:pt x="1260000" y="0"/>
                </a:moveTo>
                <a:cubicBezTo>
                  <a:pt x="1955879" y="0"/>
                  <a:pt x="2520000" y="564121"/>
                  <a:pt x="2520000" y="1260000"/>
                </a:cubicBezTo>
                <a:cubicBezTo>
                  <a:pt x="2520000" y="1694925"/>
                  <a:pt x="2299640" y="2078381"/>
                  <a:pt x="1964478" y="2304812"/>
                </a:cubicBezTo>
                <a:lnTo>
                  <a:pt x="1949512" y="2313904"/>
                </a:lnTo>
                <a:lnTo>
                  <a:pt x="570488" y="2313904"/>
                </a:lnTo>
                <a:lnTo>
                  <a:pt x="555522" y="2304812"/>
                </a:lnTo>
                <a:cubicBezTo>
                  <a:pt x="220360" y="2078381"/>
                  <a:pt x="0" y="1694925"/>
                  <a:pt x="0" y="1260000"/>
                </a:cubicBezTo>
                <a:cubicBezTo>
                  <a:pt x="0" y="564121"/>
                  <a:pt x="564121" y="0"/>
                  <a:pt x="126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6"/>
          </p:nvPr>
        </p:nvSpPr>
        <p:spPr>
          <a:xfrm>
            <a:off x="4836000" y="1495425"/>
            <a:ext cx="2520000" cy="2313904"/>
          </a:xfrm>
          <a:custGeom>
            <a:avLst/>
            <a:gdLst>
              <a:gd name="connsiteX0" fmla="*/ 1260000 w 2520000"/>
              <a:gd name="connsiteY0" fmla="*/ 0 h 2313904"/>
              <a:gd name="connsiteX1" fmla="*/ 2520000 w 2520000"/>
              <a:gd name="connsiteY1" fmla="*/ 1260000 h 2313904"/>
              <a:gd name="connsiteX2" fmla="*/ 1964478 w 2520000"/>
              <a:gd name="connsiteY2" fmla="*/ 2304812 h 2313904"/>
              <a:gd name="connsiteX3" fmla="*/ 1949512 w 2520000"/>
              <a:gd name="connsiteY3" fmla="*/ 2313904 h 2313904"/>
              <a:gd name="connsiteX4" fmla="*/ 570488 w 2520000"/>
              <a:gd name="connsiteY4" fmla="*/ 2313904 h 2313904"/>
              <a:gd name="connsiteX5" fmla="*/ 555522 w 2520000"/>
              <a:gd name="connsiteY5" fmla="*/ 2304812 h 2313904"/>
              <a:gd name="connsiteX6" fmla="*/ 0 w 2520000"/>
              <a:gd name="connsiteY6" fmla="*/ 1260000 h 2313904"/>
              <a:gd name="connsiteX7" fmla="*/ 1260000 w 2520000"/>
              <a:gd name="connsiteY7" fmla="*/ 0 h 231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0000" h="2313904">
                <a:moveTo>
                  <a:pt x="1260000" y="0"/>
                </a:moveTo>
                <a:cubicBezTo>
                  <a:pt x="1955879" y="0"/>
                  <a:pt x="2520000" y="564121"/>
                  <a:pt x="2520000" y="1260000"/>
                </a:cubicBezTo>
                <a:cubicBezTo>
                  <a:pt x="2520000" y="1694925"/>
                  <a:pt x="2299640" y="2078381"/>
                  <a:pt x="1964478" y="2304812"/>
                </a:cubicBezTo>
                <a:lnTo>
                  <a:pt x="1949512" y="2313904"/>
                </a:lnTo>
                <a:lnTo>
                  <a:pt x="570488" y="2313904"/>
                </a:lnTo>
                <a:lnTo>
                  <a:pt x="555522" y="2304812"/>
                </a:lnTo>
                <a:cubicBezTo>
                  <a:pt x="220360" y="2078381"/>
                  <a:pt x="0" y="1694925"/>
                  <a:pt x="0" y="1260000"/>
                </a:cubicBezTo>
                <a:cubicBezTo>
                  <a:pt x="0" y="564121"/>
                  <a:pt x="564121" y="0"/>
                  <a:pt x="126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7"/>
          </p:nvPr>
        </p:nvSpPr>
        <p:spPr>
          <a:xfrm>
            <a:off x="8375646" y="1495425"/>
            <a:ext cx="2520000" cy="2313904"/>
          </a:xfrm>
          <a:custGeom>
            <a:avLst/>
            <a:gdLst>
              <a:gd name="connsiteX0" fmla="*/ 1260000 w 2520000"/>
              <a:gd name="connsiteY0" fmla="*/ 0 h 2313904"/>
              <a:gd name="connsiteX1" fmla="*/ 2520000 w 2520000"/>
              <a:gd name="connsiteY1" fmla="*/ 1260000 h 2313904"/>
              <a:gd name="connsiteX2" fmla="*/ 1964478 w 2520000"/>
              <a:gd name="connsiteY2" fmla="*/ 2304812 h 2313904"/>
              <a:gd name="connsiteX3" fmla="*/ 1949512 w 2520000"/>
              <a:gd name="connsiteY3" fmla="*/ 2313904 h 2313904"/>
              <a:gd name="connsiteX4" fmla="*/ 570488 w 2520000"/>
              <a:gd name="connsiteY4" fmla="*/ 2313904 h 2313904"/>
              <a:gd name="connsiteX5" fmla="*/ 555522 w 2520000"/>
              <a:gd name="connsiteY5" fmla="*/ 2304812 h 2313904"/>
              <a:gd name="connsiteX6" fmla="*/ 0 w 2520000"/>
              <a:gd name="connsiteY6" fmla="*/ 1260000 h 2313904"/>
              <a:gd name="connsiteX7" fmla="*/ 1260000 w 2520000"/>
              <a:gd name="connsiteY7" fmla="*/ 0 h 2313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20000" h="2313904">
                <a:moveTo>
                  <a:pt x="1260000" y="0"/>
                </a:moveTo>
                <a:cubicBezTo>
                  <a:pt x="1955879" y="0"/>
                  <a:pt x="2520000" y="564121"/>
                  <a:pt x="2520000" y="1260000"/>
                </a:cubicBezTo>
                <a:cubicBezTo>
                  <a:pt x="2520000" y="1694925"/>
                  <a:pt x="2299640" y="2078381"/>
                  <a:pt x="1964478" y="2304812"/>
                </a:cubicBezTo>
                <a:lnTo>
                  <a:pt x="1949512" y="2313904"/>
                </a:lnTo>
                <a:lnTo>
                  <a:pt x="570488" y="2313904"/>
                </a:lnTo>
                <a:lnTo>
                  <a:pt x="555522" y="2304812"/>
                </a:lnTo>
                <a:cubicBezTo>
                  <a:pt x="220360" y="2078381"/>
                  <a:pt x="0" y="1694925"/>
                  <a:pt x="0" y="1260000"/>
                </a:cubicBezTo>
                <a:cubicBezTo>
                  <a:pt x="0" y="564121"/>
                  <a:pt x="564121" y="0"/>
                  <a:pt x="126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7490338" y="6146568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0329316" y="5916066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50561" y="-1888906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2818889" y="-340236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9400962" y="-774853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-1404391" y="4527866"/>
            <a:ext cx="2011046" cy="201104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-1202163" y="4730094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07E49-4202-4010-9CDE-18E87C44CB1E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3FC22-4EA5-4E12-9542-52EABB823E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5159828" y="1259649"/>
            <a:ext cx="1872344" cy="1872344"/>
          </a:xfrm>
          <a:custGeom>
            <a:avLst/>
            <a:gdLst>
              <a:gd name="connsiteX0" fmla="*/ 936172 w 1872344"/>
              <a:gd name="connsiteY0" fmla="*/ 0 h 1872344"/>
              <a:gd name="connsiteX1" fmla="*/ 1872344 w 1872344"/>
              <a:gd name="connsiteY1" fmla="*/ 936172 h 1872344"/>
              <a:gd name="connsiteX2" fmla="*/ 936172 w 1872344"/>
              <a:gd name="connsiteY2" fmla="*/ 1872344 h 1872344"/>
              <a:gd name="connsiteX3" fmla="*/ 0 w 1872344"/>
              <a:gd name="connsiteY3" fmla="*/ 936172 h 1872344"/>
              <a:gd name="connsiteX4" fmla="*/ 936172 w 1872344"/>
              <a:gd name="connsiteY4" fmla="*/ 0 h 187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344" h="1872344">
                <a:moveTo>
                  <a:pt x="936172" y="0"/>
                </a:moveTo>
                <a:cubicBezTo>
                  <a:pt x="1453206" y="0"/>
                  <a:pt x="1872344" y="419138"/>
                  <a:pt x="1872344" y="936172"/>
                </a:cubicBezTo>
                <a:cubicBezTo>
                  <a:pt x="1872344" y="1453206"/>
                  <a:pt x="1453206" y="1872344"/>
                  <a:pt x="936172" y="1872344"/>
                </a:cubicBezTo>
                <a:cubicBezTo>
                  <a:pt x="419138" y="1872344"/>
                  <a:pt x="0" y="1453206"/>
                  <a:pt x="0" y="936172"/>
                </a:cubicBezTo>
                <a:cubicBezTo>
                  <a:pt x="0" y="419138"/>
                  <a:pt x="419138" y="0"/>
                  <a:pt x="936172" y="0"/>
                </a:cubicBezTo>
                <a:close/>
              </a:path>
            </a:pathLst>
          </a:custGeom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4"/>
          </p:nvPr>
        </p:nvSpPr>
        <p:spPr>
          <a:xfrm>
            <a:off x="1761308" y="1789024"/>
            <a:ext cx="1872344" cy="1872344"/>
          </a:xfrm>
          <a:custGeom>
            <a:avLst/>
            <a:gdLst>
              <a:gd name="connsiteX0" fmla="*/ 936172 w 1872344"/>
              <a:gd name="connsiteY0" fmla="*/ 0 h 1872344"/>
              <a:gd name="connsiteX1" fmla="*/ 1872344 w 1872344"/>
              <a:gd name="connsiteY1" fmla="*/ 936172 h 1872344"/>
              <a:gd name="connsiteX2" fmla="*/ 936172 w 1872344"/>
              <a:gd name="connsiteY2" fmla="*/ 1872344 h 1872344"/>
              <a:gd name="connsiteX3" fmla="*/ 0 w 1872344"/>
              <a:gd name="connsiteY3" fmla="*/ 936172 h 1872344"/>
              <a:gd name="connsiteX4" fmla="*/ 936172 w 1872344"/>
              <a:gd name="connsiteY4" fmla="*/ 0 h 187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344" h="1872344">
                <a:moveTo>
                  <a:pt x="936172" y="0"/>
                </a:moveTo>
                <a:cubicBezTo>
                  <a:pt x="1453206" y="0"/>
                  <a:pt x="1872344" y="419138"/>
                  <a:pt x="1872344" y="936172"/>
                </a:cubicBezTo>
                <a:cubicBezTo>
                  <a:pt x="1872344" y="1453206"/>
                  <a:pt x="1453206" y="1872344"/>
                  <a:pt x="936172" y="1872344"/>
                </a:cubicBezTo>
                <a:cubicBezTo>
                  <a:pt x="419138" y="1872344"/>
                  <a:pt x="0" y="1453206"/>
                  <a:pt x="0" y="936172"/>
                </a:cubicBezTo>
                <a:cubicBezTo>
                  <a:pt x="0" y="419138"/>
                  <a:pt x="419138" y="0"/>
                  <a:pt x="936172" y="0"/>
                </a:cubicBezTo>
                <a:close/>
              </a:path>
            </a:pathLst>
          </a:custGeom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5"/>
          </p:nvPr>
        </p:nvSpPr>
        <p:spPr>
          <a:xfrm>
            <a:off x="8558348" y="1789024"/>
            <a:ext cx="1872344" cy="1872344"/>
          </a:xfrm>
          <a:custGeom>
            <a:avLst/>
            <a:gdLst>
              <a:gd name="connsiteX0" fmla="*/ 936172 w 1872344"/>
              <a:gd name="connsiteY0" fmla="*/ 0 h 1872344"/>
              <a:gd name="connsiteX1" fmla="*/ 1872344 w 1872344"/>
              <a:gd name="connsiteY1" fmla="*/ 936172 h 1872344"/>
              <a:gd name="connsiteX2" fmla="*/ 936172 w 1872344"/>
              <a:gd name="connsiteY2" fmla="*/ 1872344 h 1872344"/>
              <a:gd name="connsiteX3" fmla="*/ 0 w 1872344"/>
              <a:gd name="connsiteY3" fmla="*/ 936172 h 1872344"/>
              <a:gd name="connsiteX4" fmla="*/ 936172 w 1872344"/>
              <a:gd name="connsiteY4" fmla="*/ 0 h 187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2344" h="1872344">
                <a:moveTo>
                  <a:pt x="936172" y="0"/>
                </a:moveTo>
                <a:cubicBezTo>
                  <a:pt x="1453206" y="0"/>
                  <a:pt x="1872344" y="419138"/>
                  <a:pt x="1872344" y="936172"/>
                </a:cubicBezTo>
                <a:cubicBezTo>
                  <a:pt x="1872344" y="1453206"/>
                  <a:pt x="1453206" y="1872344"/>
                  <a:pt x="936172" y="1872344"/>
                </a:cubicBezTo>
                <a:cubicBezTo>
                  <a:pt x="419138" y="1872344"/>
                  <a:pt x="0" y="1453206"/>
                  <a:pt x="0" y="936172"/>
                </a:cubicBezTo>
                <a:cubicBezTo>
                  <a:pt x="0" y="419138"/>
                  <a:pt x="419138" y="0"/>
                  <a:pt x="936172" y="0"/>
                </a:cubicBezTo>
                <a:close/>
              </a:path>
            </a:pathLst>
          </a:custGeom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5362467" y="3984040"/>
            <a:ext cx="1467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MB-170-200622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模板使用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4818727" y="361658"/>
            <a:ext cx="2554545" cy="461665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ctr"/>
            <a:r>
              <a:rPr lang="zh-CN" altLang="en-US" sz="2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模板使用常见问题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218000" y="911128"/>
            <a:ext cx="9756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 userDrawn="1"/>
        </p:nvSpPr>
        <p:spPr>
          <a:xfrm>
            <a:off x="1216799" y="1328087"/>
            <a:ext cx="2857514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：关于模板中使用的特殊字体。</a:t>
            </a:r>
            <a:endParaRPr lang="en-US" altLang="zh-CN" sz="140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216799" y="1635864"/>
            <a:ext cx="5374500" cy="89069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如模板中使用了您计算机中未安装的特殊字体，可能会提示字体受限制、以只读方式打开文件。如因版权问题未能提供相关字体，请自行下载安装，因此带来的不便，敬请谅解。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216799" y="4479016"/>
            <a:ext cx="2876750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：如何替换图片，修改配色</a:t>
            </a:r>
            <a:r>
              <a:rPr lang="en-US" altLang="zh-CN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……?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1216800" y="4824990"/>
            <a:ext cx="5374500" cy="116769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常见的模板使用问题，可参考模板附录中的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模板使用手册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简易图文版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，该手册的完整视频版请在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网易云课堂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中搜索学习。想更全面详细的了解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软件使用方法与技巧，可在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网易云课堂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中搜索学习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从菜鸟到高手实用教程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216799" y="2989998"/>
            <a:ext cx="2585003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en-US" altLang="zh-CN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：为什么与预览效果不一样</a:t>
            </a:r>
            <a:r>
              <a:rPr lang="en-US" altLang="zh-CN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216799" y="3296187"/>
            <a:ext cx="5374500" cy="6136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本套模板使用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最新版设计制作，适用于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PPT2007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及以上版本，也适用于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演示，但也可能存在部分兼容问题。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7373272" y="3319823"/>
            <a:ext cx="3987663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网易云课堂中搜索</a:t>
            </a:r>
            <a:r>
              <a:rPr lang="en-US" altLang="zh-CN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</a:t>
            </a:r>
            <a:r>
              <a:rPr lang="zh-CN" altLang="en-US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从菜鸟到高手实用教程</a:t>
            </a:r>
            <a:r>
              <a:rPr lang="en-US" altLang="zh-CN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pic>
        <p:nvPicPr>
          <p:cNvPr id="9" name="图片 8" descr="图片包含 文字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7607309" y="1328087"/>
            <a:ext cx="3339315" cy="1882159"/>
          </a:xfrm>
          <a:prstGeom prst="rect">
            <a:avLst/>
          </a:prstGeom>
        </p:spPr>
      </p:pic>
      <p:pic>
        <p:nvPicPr>
          <p:cNvPr id="11" name="图片 10" descr="图片包含 文字&#10;&#10;描述已自动生成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91425" y="3945505"/>
            <a:ext cx="3355200" cy="1887300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/>
        </p:nvSpPr>
        <p:spPr>
          <a:xfrm>
            <a:off x="7373272" y="5946872"/>
            <a:ext cx="3987663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网易云课堂中搜索</a:t>
            </a:r>
            <a:r>
              <a:rPr lang="en-US" altLang="zh-CN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《PPT</a:t>
            </a:r>
            <a:r>
              <a:rPr lang="zh-CN" altLang="en-US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模板使用手册</a:t>
            </a:r>
            <a:r>
              <a:rPr lang="en-US" altLang="zh-CN" sz="12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3003645" y="2252024"/>
            <a:ext cx="61847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模板使用手册</a:t>
            </a:r>
          </a:p>
        </p:txBody>
      </p:sp>
      <p:sp>
        <p:nvSpPr>
          <p:cNvPr id="5" name="文本框 4"/>
          <p:cNvSpPr txBox="1"/>
          <p:nvPr userDrawn="1"/>
        </p:nvSpPr>
        <p:spPr>
          <a:xfrm>
            <a:off x="4641112" y="3643551"/>
            <a:ext cx="2909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简易图文版 ）</a:t>
            </a: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606000" y="312961"/>
            <a:ext cx="3683060" cy="400110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l"/>
            <a:r>
              <a:rPr lang="zh-CN" altLang="en-US" sz="20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模板使用帮助：替换与调整图片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06000" y="764481"/>
            <a:ext cx="10980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 userDrawn="1"/>
        </p:nvSpPr>
        <p:spPr>
          <a:xfrm>
            <a:off x="614626" y="1166711"/>
            <a:ext cx="1528624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替换图片方法一：</a:t>
            </a:r>
            <a:endParaRPr lang="en-US" altLang="zh-CN" sz="140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614626" y="1535413"/>
            <a:ext cx="3498282" cy="61369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选中需替换图片，点击“图片格式”选项卡中“更改图片”按钮，选择一种图片来源，完成替换。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614626" y="4459871"/>
            <a:ext cx="1528624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替换图片方法二：</a:t>
            </a:r>
            <a:endParaRPr lang="en-US" altLang="zh-CN" sz="140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614624" y="4822553"/>
            <a:ext cx="1803825" cy="116769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选中需替换图片，点击键盘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Delete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键，删除图片。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点击图标，打开对话框，选择图片，完成替换。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09495" y="4822553"/>
            <a:ext cx="2099100" cy="1446880"/>
          </a:xfrm>
          <a:prstGeom prst="rect">
            <a:avLst/>
          </a:prstGeom>
        </p:spPr>
      </p:pic>
      <p:sp>
        <p:nvSpPr>
          <p:cNvPr id="17" name="文本框 16"/>
          <p:cNvSpPr txBox="1"/>
          <p:nvPr userDrawn="1"/>
        </p:nvSpPr>
        <p:spPr>
          <a:xfrm>
            <a:off x="5110426" y="1172480"/>
            <a:ext cx="1349087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修改图片大小：</a:t>
            </a:r>
            <a:endParaRPr lang="en-US" altLang="zh-CN" sz="140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5110426" y="1541182"/>
            <a:ext cx="2576249" cy="89069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替换图片后，点击拖动图片周围控制柄，可随意修改图片大小，按住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键，等比例调整大小。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5110426" y="2801986"/>
            <a:ext cx="1708160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zh-CN" altLang="en-US" sz="14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修改图片显示区域：</a:t>
            </a:r>
            <a:endParaRPr lang="en-US" altLang="zh-CN" sz="1400">
              <a:solidFill>
                <a:srgbClr val="1111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5110426" y="3170688"/>
            <a:ext cx="2576249" cy="89069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替换图片后，会根据预设尺寸对图片进行裁切，如需修改，请点击“图片格式”选项卡中的“裁剪”按钮。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79431" y="4297947"/>
            <a:ext cx="438150" cy="676275"/>
          </a:xfrm>
          <a:prstGeom prst="rect">
            <a:avLst/>
          </a:prstGeom>
        </p:spPr>
      </p:pic>
      <p:sp>
        <p:nvSpPr>
          <p:cNvPr id="23" name="文本框 22"/>
          <p:cNvSpPr txBox="1"/>
          <p:nvPr userDrawn="1"/>
        </p:nvSpPr>
        <p:spPr>
          <a:xfrm>
            <a:off x="8234626" y="3170688"/>
            <a:ext cx="3351372" cy="89069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点击拖动图片周围白色控制点，调整图片大小。鼠标放置在图片上，显示四向箭头，点击拖动调整图片显示区域。在空白处点击，完成修改。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29587" y="4210429"/>
            <a:ext cx="2581275" cy="19621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76211" y="4297947"/>
            <a:ext cx="819150" cy="323850"/>
          </a:xfrm>
          <a:prstGeom prst="rect">
            <a:avLst/>
          </a:prstGeom>
        </p:spPr>
      </p:pic>
      <p:sp>
        <p:nvSpPr>
          <p:cNvPr id="26" name="箭头: 右 25"/>
          <p:cNvSpPr/>
          <p:nvPr userDrawn="1"/>
        </p:nvSpPr>
        <p:spPr>
          <a:xfrm>
            <a:off x="5931393" y="4360731"/>
            <a:ext cx="329214" cy="198281"/>
          </a:xfrm>
          <a:prstGeom prst="rightArrow">
            <a:avLst>
              <a:gd name="adj1" fmla="val 18776"/>
              <a:gd name="adj2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6000" y="2300084"/>
            <a:ext cx="1685925" cy="184785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606000" y="764481"/>
            <a:ext cx="10980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 userDrawn="1"/>
        </p:nvSpPr>
        <p:spPr>
          <a:xfrm>
            <a:off x="614886" y="1158022"/>
            <a:ext cx="3626314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设计选项卡 → 变体 → 颜色 → 自定义颜色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624411" y="1723072"/>
            <a:ext cx="4663132" cy="1953578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015562" y="1158022"/>
            <a:ext cx="557043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在新建主题颜色对话框中，可以对主题颜色进行修改，并命名，点击保存，完成设置。</a:t>
            </a:r>
            <a:endParaRPr lang="en-US" altLang="zh-CN" sz="120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6015561" y="2038984"/>
            <a:ext cx="3776139" cy="4081969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606000" y="312961"/>
            <a:ext cx="3939540" cy="400110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l"/>
            <a:r>
              <a:rPr lang="zh-CN" altLang="en-US" sz="20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模板使用帮助：修改模板主题配色</a:t>
            </a: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614886" y="312961"/>
            <a:ext cx="3426579" cy="400110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l"/>
            <a:r>
              <a:rPr lang="zh-CN" altLang="en-US" sz="20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模板使用帮助：使用母版视图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06000" y="764481"/>
            <a:ext cx="4392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 userDrawn="1"/>
        </p:nvSpPr>
        <p:spPr>
          <a:xfrm>
            <a:off x="614886" y="1015489"/>
            <a:ext cx="4509564" cy="89069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模板中的部分对象（例如页面背景等），通常需要进入幻灯片母版视图中进行修改。</a:t>
            </a: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视图选项卡中点击“幻灯片母板”，进入母板视图中。</a:t>
            </a:r>
          </a:p>
        </p:txBody>
      </p:sp>
      <p:pic>
        <p:nvPicPr>
          <p:cNvPr id="6" name="图片 5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606000" y="2119105"/>
            <a:ext cx="2533015" cy="1285240"/>
          </a:xfrm>
          <a:prstGeom prst="rect">
            <a:avLst/>
          </a:prstGeom>
        </p:spPr>
      </p:pic>
      <p:pic>
        <p:nvPicPr>
          <p:cNvPr id="7" name="图片 6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606000" y="5137516"/>
            <a:ext cx="885190" cy="1009015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606000" y="3786922"/>
            <a:ext cx="4509564" cy="116769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在母板视图中可以替换背景图片、添加</a:t>
            </a:r>
            <a:r>
              <a:rPr lang="en-US" altLang="zh-CN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、修改幻灯片每页固定内容等。</a:t>
            </a: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完成设置后，点击幻灯片母板选项卡中的“关闭幻灯片母板”，退出母板视图。</a:t>
            </a:r>
          </a:p>
        </p:txBody>
      </p:sp>
      <p:sp>
        <p:nvSpPr>
          <p:cNvPr id="9" name="文本框 8"/>
          <p:cNvSpPr txBox="1"/>
          <p:nvPr userDrawn="1"/>
        </p:nvSpPr>
        <p:spPr>
          <a:xfrm>
            <a:off x="5872686" y="312961"/>
            <a:ext cx="3426579" cy="400110"/>
          </a:xfrm>
          <a:prstGeom prst="rect">
            <a:avLst/>
          </a:prstGeom>
          <a:noFill/>
          <a:ln>
            <a:noFill/>
          </a:ln>
        </p:spPr>
        <p:txBody>
          <a:bodyPr wrap="none" lIns="0" rtlCol="0">
            <a:spAutoFit/>
          </a:bodyPr>
          <a:lstStyle/>
          <a:p>
            <a:pPr algn="l"/>
            <a:r>
              <a:rPr lang="zh-CN" altLang="en-US" sz="2000">
                <a:solidFill>
                  <a:srgbClr val="1111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模板使用帮助：使用选择窗格</a:t>
            </a: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5863800" y="764481"/>
            <a:ext cx="5688000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 userDrawn="1"/>
        </p:nvSpPr>
        <p:spPr>
          <a:xfrm>
            <a:off x="5872685" y="1015489"/>
            <a:ext cx="567911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在修改模板时，有时因为对象间层次遮挡关系，某些对象不容易被选中，这时可借助“选择窗格”来完成选择。</a:t>
            </a: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开始选项卡 → 选择 → 选择窗格，打开选择窗格。</a:t>
            </a:r>
          </a:p>
        </p:txBody>
      </p:sp>
      <p:pic>
        <p:nvPicPr>
          <p:cNvPr id="12" name="图片 11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5872685" y="2119105"/>
            <a:ext cx="1447165" cy="1513840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5872685" y="4072335"/>
            <a:ext cx="2928415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在选择窗格中可以直接选择页面中的对象，也可以拖动对象，修改层次关系，点击眼睛图标可以显示或隐藏对象。</a:t>
            </a:r>
          </a:p>
        </p:txBody>
      </p:sp>
      <p:pic>
        <p:nvPicPr>
          <p:cNvPr id="14" name="图片 13"/>
          <p:cNvPicPr/>
          <p:nvPr userDrawn="1"/>
        </p:nvPicPr>
        <p:blipFill>
          <a:blip r:embed="rId5"/>
          <a:stretch>
            <a:fillRect/>
          </a:stretch>
        </p:blipFill>
        <p:spPr>
          <a:xfrm>
            <a:off x="9228335" y="3394441"/>
            <a:ext cx="2323465" cy="275209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 userDrawn="1"/>
        </p:nvSpPr>
        <p:spPr>
          <a:xfrm>
            <a:off x="9486563" y="-279176"/>
            <a:ext cx="2067262" cy="2067260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8690488" y="4308243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-539476" y="1327479"/>
            <a:ext cx="1875673" cy="1875673"/>
          </a:xfrm>
          <a:prstGeom prst="ellipse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1542001" y="5044812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1799845" y="3611640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9938956" y="168122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1088711" y="-583981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9451589" y="1195136"/>
            <a:ext cx="439233" cy="439233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3332688" y="488585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339773" y="4848225"/>
            <a:ext cx="2011046" cy="2011046"/>
          </a:xfrm>
          <a:prstGeom prst="ellipse">
            <a:avLst/>
          </a:prstGeom>
          <a:noFill/>
          <a:ln>
            <a:solidFill>
              <a:srgbClr val="B1D4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前言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248526" y="-916243"/>
            <a:ext cx="8690486" cy="8690486"/>
          </a:xfrm>
          <a:prstGeom prst="ellipse">
            <a:avLst/>
          </a:prstGeom>
          <a:solidFill>
            <a:schemeClr val="accent4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793430" y="-336884"/>
            <a:ext cx="7600678" cy="7600678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-825313" y="1852548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39091" y="389837"/>
            <a:ext cx="2683920" cy="2683920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526632" y="4639707"/>
            <a:ext cx="1549732" cy="1549732"/>
          </a:xfrm>
          <a:prstGeom prst="ellipse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18113" y="668859"/>
            <a:ext cx="2125876" cy="21258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494960" y="622386"/>
            <a:ext cx="1444052" cy="1444052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7490338" y="6146568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0329316" y="5916066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50561" y="-1888906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818889" y="-340236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400962" y="-774853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-1404391" y="4527866"/>
            <a:ext cx="2011046" cy="201104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-1202163" y="4730094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备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7490338" y="6146568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10329316" y="5916066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650561" y="-1888906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818889" y="-340236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400962" y="-774853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-1404391" y="4527866"/>
            <a:ext cx="2011046" cy="201104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-1202163" y="4730094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07E49-4202-4010-9CDE-18E87C44CB1E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3FC22-4EA5-4E12-9542-52EABB823E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1177925" y="1498793"/>
            <a:ext cx="4242633" cy="3704786"/>
          </a:xfrm>
          <a:custGeom>
            <a:avLst/>
            <a:gdLst>
              <a:gd name="connsiteX0" fmla="*/ 3548865 w 4573561"/>
              <a:gd name="connsiteY0" fmla="*/ 637 h 3993762"/>
              <a:gd name="connsiteX1" fmla="*/ 4072648 w 4573561"/>
              <a:gd name="connsiteY1" fmla="*/ 130982 h 3993762"/>
              <a:gd name="connsiteX2" fmla="*/ 3758323 w 4573561"/>
              <a:gd name="connsiteY2" fmla="*/ 3950507 h 3993762"/>
              <a:gd name="connsiteX3" fmla="*/ 710 w 4573561"/>
              <a:gd name="connsiteY3" fmla="*/ 1750232 h 3993762"/>
              <a:gd name="connsiteX4" fmla="*/ 3548865 w 4573561"/>
              <a:gd name="connsiteY4" fmla="*/ 637 h 399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561" h="3993762">
                <a:moveTo>
                  <a:pt x="3548865" y="637"/>
                </a:moveTo>
                <a:cubicBezTo>
                  <a:pt x="3769202" y="6098"/>
                  <a:pt x="3950981" y="46894"/>
                  <a:pt x="4072648" y="130982"/>
                </a:cubicBezTo>
                <a:cubicBezTo>
                  <a:pt x="4851317" y="669144"/>
                  <a:pt x="4703679" y="3623482"/>
                  <a:pt x="3758323" y="3950507"/>
                </a:cubicBezTo>
                <a:cubicBezTo>
                  <a:pt x="2812967" y="4277532"/>
                  <a:pt x="-51677" y="2672569"/>
                  <a:pt x="710" y="1750232"/>
                </a:cubicBezTo>
                <a:cubicBezTo>
                  <a:pt x="44912" y="972010"/>
                  <a:pt x="2359048" y="-28854"/>
                  <a:pt x="3548865" y="63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>
            <a:off x="7490338" y="6146568"/>
            <a:ext cx="4265494" cy="426549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0329316" y="5916066"/>
            <a:ext cx="2048968" cy="2048968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50561" y="-1888906"/>
            <a:ext cx="2720738" cy="2720738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2818889" y="-340236"/>
            <a:ext cx="953522" cy="953522"/>
          </a:xfrm>
          <a:prstGeom prst="ellipse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9400962" y="-774853"/>
            <a:ext cx="1162475" cy="1162475"/>
          </a:xfrm>
          <a:prstGeom prst="ellipse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-1404391" y="4527866"/>
            <a:ext cx="2011046" cy="2011046"/>
          </a:xfrm>
          <a:prstGeom prst="ellipse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-1202163" y="4730094"/>
            <a:ext cx="1606590" cy="1606590"/>
          </a:xfrm>
          <a:prstGeom prst="ellipse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07E49-4202-4010-9CDE-18E87C44CB1E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3FC22-4EA5-4E12-9542-52EABB823E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2113982" y="1226003"/>
            <a:ext cx="3715318" cy="2202997"/>
          </a:xfrm>
          <a:custGeom>
            <a:avLst/>
            <a:gdLst>
              <a:gd name="connsiteX0" fmla="*/ 0 w 4262438"/>
              <a:gd name="connsiteY0" fmla="*/ 0 h 2527412"/>
              <a:gd name="connsiteX1" fmla="*/ 3630585 w 4262438"/>
              <a:gd name="connsiteY1" fmla="*/ 0 h 2527412"/>
              <a:gd name="connsiteX2" fmla="*/ 4262438 w 4262438"/>
              <a:gd name="connsiteY2" fmla="*/ 2527412 h 2527412"/>
              <a:gd name="connsiteX3" fmla="*/ 631853 w 4262438"/>
              <a:gd name="connsiteY3" fmla="*/ 2527412 h 252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438" h="2527412">
                <a:moveTo>
                  <a:pt x="0" y="0"/>
                </a:moveTo>
                <a:lnTo>
                  <a:pt x="3630585" y="0"/>
                </a:lnTo>
                <a:lnTo>
                  <a:pt x="4262438" y="2527412"/>
                </a:lnTo>
                <a:lnTo>
                  <a:pt x="631853" y="25274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4"/>
          </p:nvPr>
        </p:nvSpPr>
        <p:spPr>
          <a:xfrm>
            <a:off x="6353175" y="3434444"/>
            <a:ext cx="3715318" cy="2202997"/>
          </a:xfrm>
          <a:custGeom>
            <a:avLst/>
            <a:gdLst>
              <a:gd name="connsiteX0" fmla="*/ 0 w 4262438"/>
              <a:gd name="connsiteY0" fmla="*/ 0 h 2527412"/>
              <a:gd name="connsiteX1" fmla="*/ 3630585 w 4262438"/>
              <a:gd name="connsiteY1" fmla="*/ 0 h 2527412"/>
              <a:gd name="connsiteX2" fmla="*/ 4262438 w 4262438"/>
              <a:gd name="connsiteY2" fmla="*/ 2527412 h 2527412"/>
              <a:gd name="connsiteX3" fmla="*/ 631853 w 4262438"/>
              <a:gd name="connsiteY3" fmla="*/ 2527412 h 2527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438" h="2527412">
                <a:moveTo>
                  <a:pt x="0" y="0"/>
                </a:moveTo>
                <a:lnTo>
                  <a:pt x="3630585" y="0"/>
                </a:lnTo>
                <a:lnTo>
                  <a:pt x="4262438" y="2527412"/>
                </a:lnTo>
                <a:lnTo>
                  <a:pt x="631853" y="25274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DA330-99E0-4B4D-9C61-82CFEE5A232F}" type="datetimeFigureOut">
              <a:rPr lang="zh-CN" altLang="en-US" smtClean="0"/>
              <a:pPr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02866-32EA-4EDE-B1EF-E5D366E4AC4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F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微信图片_20210321142409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0715625" y="0"/>
            <a:ext cx="1400175" cy="5041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762" y="429"/>
            <a:ext cx="12190476" cy="68571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57592" y="2297072"/>
            <a:ext cx="4876800" cy="16243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600" b="1">
                <a:solidFill>
                  <a:srgbClr val="0070C0"/>
                </a:solidFill>
                <a:latin typeface="+mj-ea"/>
                <a:ea typeface="+mj-ea"/>
              </a:rPr>
              <a:t>扩展语句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40043"/>
            <a:ext cx="505396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丰富句意的方法</a:t>
            </a:r>
          </a:p>
        </p:txBody>
      </p:sp>
      <p:sp>
        <p:nvSpPr>
          <p:cNvPr id="43014" name="矩形 13318"/>
          <p:cNvSpPr>
            <a:spLocks noGrp="1"/>
          </p:cNvSpPr>
          <p:nvPr/>
        </p:nvSpPr>
        <p:spPr>
          <a:xfrm>
            <a:off x="410210" y="939800"/>
            <a:ext cx="11557000" cy="14846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添加枝叶型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4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这是最简单的扩展，做法是按照要求充实枝叶成分或添加限制内容。</a:t>
            </a:r>
          </a:p>
        </p:txBody>
      </p:sp>
      <p:sp>
        <p:nvSpPr>
          <p:cNvPr id="14338" name="文本框 14337"/>
          <p:cNvSpPr txBox="1"/>
          <p:nvPr/>
        </p:nvSpPr>
        <p:spPr>
          <a:xfrm>
            <a:off x="2120265" y="3259773"/>
            <a:ext cx="7416800" cy="920750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梅花开放了。</a:t>
            </a:r>
          </a:p>
        </p:txBody>
      </p:sp>
      <p:sp>
        <p:nvSpPr>
          <p:cNvPr id="44035" name="矩形 14339"/>
          <p:cNvSpPr/>
          <p:nvPr>
            <p:custDataLst>
              <p:tags r:id="rId1"/>
            </p:custDataLst>
          </p:nvPr>
        </p:nvSpPr>
        <p:spPr>
          <a:xfrm>
            <a:off x="2492375" y="4530725"/>
            <a:ext cx="6742430" cy="1751965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当积雪压断枝头的时候，当冰棱高挂树梢的时候，当百花纷纷凋零的时候，</a:t>
            </a:r>
          </a:p>
        </p:txBody>
      </p:sp>
      <p:sp>
        <p:nvSpPr>
          <p:cNvPr id="44036" name="Unknown Shape"/>
          <p:cNvSpPr/>
          <p:nvPr>
            <p:custDataLst>
              <p:tags r:id="rId2"/>
            </p:custDataLst>
          </p:nvPr>
        </p:nvSpPr>
        <p:spPr>
          <a:xfrm>
            <a:off x="2120265" y="3684270"/>
            <a:ext cx="7273925" cy="2880995"/>
          </a:xfrm>
          <a:custGeom>
            <a:avLst/>
            <a:gdLst/>
            <a:ahLst/>
            <a:cxnLst/>
            <a:rect l="0" t="0" r="0" b="0"/>
            <a:pathLst>
              <a:path w="3107" h="2056">
                <a:moveTo>
                  <a:pt x="68" y="2056"/>
                </a:moveTo>
                <a:cubicBezTo>
                  <a:pt x="34" y="1519"/>
                  <a:pt x="0" y="982"/>
                  <a:pt x="68" y="695"/>
                </a:cubicBezTo>
                <a:cubicBezTo>
                  <a:pt x="136" y="408"/>
                  <a:pt x="385" y="445"/>
                  <a:pt x="476" y="332"/>
                </a:cubicBezTo>
                <a:cubicBezTo>
                  <a:pt x="567" y="219"/>
                  <a:pt x="552" y="0"/>
                  <a:pt x="612" y="15"/>
                </a:cubicBezTo>
                <a:cubicBezTo>
                  <a:pt x="672" y="30"/>
                  <a:pt x="597" y="348"/>
                  <a:pt x="839" y="423"/>
                </a:cubicBezTo>
                <a:cubicBezTo>
                  <a:pt x="1081" y="498"/>
                  <a:pt x="1709" y="445"/>
                  <a:pt x="2064" y="468"/>
                </a:cubicBezTo>
                <a:cubicBezTo>
                  <a:pt x="2419" y="491"/>
                  <a:pt x="2835" y="302"/>
                  <a:pt x="2971" y="559"/>
                </a:cubicBezTo>
                <a:cubicBezTo>
                  <a:pt x="3107" y="816"/>
                  <a:pt x="2993" y="1413"/>
                  <a:pt x="2880" y="201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矩形 14342"/>
          <p:cNvSpPr/>
          <p:nvPr>
            <p:custDataLst>
              <p:tags r:id="rId3"/>
            </p:custDataLst>
          </p:nvPr>
        </p:nvSpPr>
        <p:spPr>
          <a:xfrm>
            <a:off x="3463925" y="2403475"/>
            <a:ext cx="5138420" cy="643890"/>
          </a:xfrm>
          <a:prstGeom prst="rect">
            <a:avLst/>
          </a:prstGeom>
          <a:noFill/>
          <a:ln w="9525">
            <a:noFill/>
          </a:ln>
        </p:spPr>
        <p:txBody>
          <a:bodyPr lIns="91432" tIns="45715" rIns="91432" bIns="45715" anchor="t">
            <a:spAutoFit/>
          </a:bodyPr>
          <a:lstStyle/>
          <a:p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带着微笑，悄悄地</a:t>
            </a:r>
          </a:p>
        </p:txBody>
      </p:sp>
      <p:sp>
        <p:nvSpPr>
          <p:cNvPr id="44039" name="Unknown Shape"/>
          <p:cNvSpPr/>
          <p:nvPr>
            <p:custDataLst>
              <p:tags r:id="rId4"/>
            </p:custDataLst>
          </p:nvPr>
        </p:nvSpPr>
        <p:spPr>
          <a:xfrm>
            <a:off x="3417570" y="2518410"/>
            <a:ext cx="5170805" cy="1071880"/>
          </a:xfrm>
          <a:custGeom>
            <a:avLst/>
            <a:gdLst/>
            <a:ahLst/>
            <a:cxnLst/>
            <a:rect l="0" t="0" r="0" b="0"/>
            <a:pathLst>
              <a:path w="2556" h="839">
                <a:moveTo>
                  <a:pt x="23" y="0"/>
                </a:moveTo>
                <a:cubicBezTo>
                  <a:pt x="11" y="79"/>
                  <a:pt x="0" y="159"/>
                  <a:pt x="23" y="227"/>
                </a:cubicBezTo>
                <a:cubicBezTo>
                  <a:pt x="46" y="295"/>
                  <a:pt x="31" y="370"/>
                  <a:pt x="159" y="408"/>
                </a:cubicBezTo>
                <a:cubicBezTo>
                  <a:pt x="287" y="446"/>
                  <a:pt x="681" y="394"/>
                  <a:pt x="794" y="454"/>
                </a:cubicBezTo>
                <a:cubicBezTo>
                  <a:pt x="907" y="514"/>
                  <a:pt x="824" y="711"/>
                  <a:pt x="839" y="771"/>
                </a:cubicBezTo>
                <a:cubicBezTo>
                  <a:pt x="854" y="831"/>
                  <a:pt x="870" y="839"/>
                  <a:pt x="885" y="816"/>
                </a:cubicBezTo>
                <a:cubicBezTo>
                  <a:pt x="900" y="793"/>
                  <a:pt x="907" y="695"/>
                  <a:pt x="930" y="635"/>
                </a:cubicBezTo>
                <a:cubicBezTo>
                  <a:pt x="953" y="575"/>
                  <a:pt x="885" y="484"/>
                  <a:pt x="1021" y="454"/>
                </a:cubicBezTo>
                <a:cubicBezTo>
                  <a:pt x="1157" y="424"/>
                  <a:pt x="1534" y="454"/>
                  <a:pt x="1746" y="454"/>
                </a:cubicBezTo>
                <a:cubicBezTo>
                  <a:pt x="1958" y="454"/>
                  <a:pt x="2162" y="484"/>
                  <a:pt x="2291" y="454"/>
                </a:cubicBezTo>
                <a:cubicBezTo>
                  <a:pt x="2420" y="424"/>
                  <a:pt x="2480" y="340"/>
                  <a:pt x="2518" y="272"/>
                </a:cubicBezTo>
                <a:cubicBezTo>
                  <a:pt x="2556" y="204"/>
                  <a:pt x="2537" y="124"/>
                  <a:pt x="2518" y="45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  <p:bldP spid="14338" grpId="0"/>
      <p:bldP spid="44035" grpId="0"/>
      <p:bldP spid="44036" grpId="0" animBg="1"/>
      <p:bldP spid="44038" grpId="0"/>
      <p:bldP spid="440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177" name="标题 20481"/>
          <p:cNvSpPr>
            <a:spLocks noGrp="1"/>
          </p:cNvSpPr>
          <p:nvPr/>
        </p:nvSpPr>
        <p:spPr>
          <a:xfrm>
            <a:off x="663575" y="212725"/>
            <a:ext cx="10528300" cy="1828800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38100" rIns="76200" bIns="38100" numCol="1" rtlCol="0" anchor="ctr" anchorCtr="0" compatLnSpc="1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 spc="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  <a:latin typeface="汉仪旗黑-85S" panose="00020600040101010101" pitchFamily="18" charset="-122"/>
                <a:ea typeface="汉仪旗黑-85S" panose="00020600040101010101" pitchFamily="18" charset="-122"/>
                <a:cs typeface="汉仪旗黑-85S" panose="00020600040101010101" pitchFamily="18" charset="-122"/>
                <a:sym typeface="+mn-ea"/>
              </a:rPr>
              <a:t>（2）丰富内容型。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汉仪旗黑-85S" panose="00020600040101010101" pitchFamily="18" charset="-122"/>
                <a:sym typeface="+mn-ea"/>
              </a:rPr>
              <a:t>按照要求在所给语句的前后、或者拆开所给语句，添加一定的内容，要适当地发挥想象、联想。</a:t>
            </a:r>
          </a:p>
        </p:txBody>
      </p:sp>
      <p:sp>
        <p:nvSpPr>
          <p:cNvPr id="20483" name="内容占位符 20482"/>
          <p:cNvSpPr>
            <a:spLocks noGrp="1"/>
          </p:cNvSpPr>
          <p:nvPr/>
        </p:nvSpPr>
        <p:spPr>
          <a:xfrm>
            <a:off x="641985" y="1910080"/>
            <a:ext cx="10908030" cy="5543550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2286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 defTabSz="914400">
              <a:lnSpc>
                <a:spcPct val="100000"/>
              </a:lnSpc>
              <a:buClrTx/>
              <a:buSzTx/>
              <a:buNone/>
            </a:pPr>
            <a:r>
              <a:rPr lang="zh-CN" altLang="en-US" sz="3200">
                <a:solidFill>
                  <a:schemeClr val="tx1"/>
                </a:solidFill>
                <a:cs typeface="微软雅黑" panose="020B0503020204020204" pitchFamily="34" charset="-122"/>
                <a:sym typeface="+mn-ea"/>
              </a:rPr>
              <a:t>例：扩展</a:t>
            </a:r>
            <a:r>
              <a:rPr lang="zh-CN" altLang="en-US" sz="3200">
                <a:solidFill>
                  <a:srgbClr val="1D41D5"/>
                </a:solidFill>
                <a:cs typeface="微软雅黑" panose="020B0503020204020204" pitchFamily="34" charset="-122"/>
                <a:sym typeface="+mn-ea"/>
              </a:rPr>
              <a:t>“燕子飞翔”</a:t>
            </a:r>
            <a:r>
              <a:rPr lang="zh-CN" altLang="en-US" sz="3200">
                <a:solidFill>
                  <a:schemeClr val="tx1"/>
                </a:solidFill>
                <a:cs typeface="微软雅黑" panose="020B0503020204020204" pitchFamily="34" charset="-122"/>
                <a:sym typeface="+mn-ea"/>
              </a:rPr>
              <a:t>，字数不少于30字。</a:t>
            </a:r>
            <a:endParaRPr lang="zh-CN" altLang="en-US" sz="3200">
              <a:solidFill>
                <a:srgbClr val="FF0000"/>
              </a:solidFill>
              <a:cs typeface="微软雅黑" panose="020B0503020204020204" pitchFamily="34" charset="-122"/>
              <a:sym typeface="+mn-ea"/>
            </a:endParaRPr>
          </a:p>
          <a:p>
            <a:pPr marL="0" lvl="0" algn="l" defTabSz="914400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①天空象罩着厚重的灰幔，树叶无精打彩地垂着头。这时，一只只燕子一下子似流星掠过地面，一下子又箭一般射上天空，欢快地叫着，飞翔着。（描写）</a:t>
            </a:r>
          </a:p>
          <a:p>
            <a:pPr marL="0" lvl="0" algn="l" defTabSz="914400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②物竞天择，适者生存。在暴风雨来临前的闷热时刻，一切生灵都热得难挨，可燕子却欢快地叫着，飞翔着。（议论）</a:t>
            </a:r>
          </a:p>
          <a:p>
            <a:pPr marL="0" lvl="0" algn="l" defTabSz="914400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③潮湿闷热的夏季，暴风雨到来之前，有翅目昆虫多在低空活动，这时是燕子觅食的最好时机，因而燕子也多在低空飞翔。（说明）</a:t>
            </a:r>
          </a:p>
          <a:p>
            <a:pPr marL="0" lvl="0" algn="l" defTabSz="914400">
              <a:lnSpc>
                <a:spcPct val="100000"/>
              </a:lnSpc>
              <a:buClrTx/>
              <a:buSzTx/>
              <a:buNone/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70522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题型示例</a:t>
            </a:r>
          </a:p>
        </p:txBody>
      </p:sp>
      <p:sp>
        <p:nvSpPr>
          <p:cNvPr id="21506" name="TextBox 1"/>
          <p:cNvSpPr txBox="1"/>
          <p:nvPr/>
        </p:nvSpPr>
        <p:spPr>
          <a:xfrm>
            <a:off x="647700" y="991870"/>
            <a:ext cx="1127125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把下面的一句话扩展成一段话，不少于</a:t>
            </a:r>
            <a:r>
              <a:rPr lang="en-US" alt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雨天，是闲适的。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问题一：偏离语句重点</a:t>
            </a: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清晨，闲适的我坐在窗前，看纷纷扬扬的雨像断了线的珍珠一样扑向大地的怀抱，乌云遮蔽了天空，雨连绵不断地下着，如丝如绸，仿佛在考验人的耐力一般。</a:t>
            </a: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06" name="TextBox 1"/>
          <p:cNvSpPr txBox="1"/>
          <p:nvPr/>
        </p:nvSpPr>
        <p:spPr>
          <a:xfrm>
            <a:off x="647700" y="991870"/>
            <a:ext cx="112712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问题二：前后意境不协调</a:t>
            </a:r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天空突然阴暗起来，下起了蒙蒙细雨，晴朗的天气像发了脾气似的流下星星点点的眼泪。在这灰蒙蒙的雨天，爷爷闲适地躺在摇椅上，摇椅晃晃荡荡地发出</a:t>
            </a:r>
            <a:r>
              <a:rPr lang="en-US" altLang="zh-CN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吱呀</a:t>
            </a:r>
            <a:r>
              <a:rPr lang="en-US" altLang="zh-CN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吱呀</a:t>
            </a:r>
            <a:r>
              <a:rPr lang="en-US" altLang="zh-CN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的声音</a:t>
            </a:r>
            <a:r>
              <a:rPr lang="zh-CN" altLang="en-US" sz="36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参考示例</a:t>
            </a:r>
          </a:p>
        </p:txBody>
      </p:sp>
      <p:sp>
        <p:nvSpPr>
          <p:cNvPr id="21506" name="TextBox 1"/>
          <p:cNvSpPr txBox="1"/>
          <p:nvPr/>
        </p:nvSpPr>
        <p:spPr>
          <a:xfrm>
            <a:off x="460375" y="980440"/>
            <a:ext cx="11574780" cy="7847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在人们固有的认知中，雨天往往代表着阴沉、压抑，可事实果真如此吗？不，雨天其实是闲适的，在雨天里，放下手中操劳的事物，静静地坐一会儿，你会发现，整个人都像是被雨水洗涤了一般，有一种由内而外的轻松。（议论）</a:t>
            </a:r>
          </a:p>
          <a:p>
            <a:pPr fontAlgn="auto">
              <a:lnSpc>
                <a:spcPct val="100000"/>
              </a:lnSpc>
            </a:pPr>
            <a:r>
              <a:rPr lang="en-US" altLang="zh-CN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、乌云密布的雨天，人们大多在家办公或休息，听着窗外连绵不断的雨声，把一切烦恼抛到脑后，放松自己的身体，舒缓自己的情绪，在这样的境况里，人们是闲适的，安逸的。（记叙）</a:t>
            </a:r>
          </a:p>
          <a:p>
            <a:pPr fontAlgn="auto">
              <a:lnSpc>
                <a:spcPct val="100000"/>
              </a:lnSpc>
            </a:pPr>
            <a:r>
              <a:rPr lang="en-US" altLang="zh-CN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灰蒙蒙的雨天，落在玻璃上的水滴有节奏地敲打着窗子，街上既没有匆忙的行人，也没有往来的车辆，就连雨滴都是不疾不徐的，在这种状态下，一切都是闲适的。我躺在床上，静静地听着雨声，不知何时便睡着了。（描写）</a:t>
            </a:r>
            <a:endParaRPr lang="zh-CN" altLang="en-US" sz="32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320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306641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随堂练习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9405" y="1022985"/>
            <a:ext cx="1180274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用下面四个词语写一段话，要求以“云朵”作句子的开头，并作为主要写作对象，至少用一种修辞手法，描述画面或表达哲理均可。</a:t>
            </a:r>
          </a:p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云朵　风　花　青春</a:t>
            </a:r>
          </a:p>
          <a:p>
            <a:pPr fontAlgn="auto">
              <a:lnSpc>
                <a:spcPct val="100000"/>
              </a:lnSpc>
            </a:pPr>
            <a:r>
              <a:rPr lang="en-US" altLang="zh-CN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、云朵被风吹到世界各地，然后消失不见，但它会形成乌云，为干渴的花朵带来雨水。青春也会像云朵一样，有时被遗忘，有时也能带给别人一些帮助，让别人把我们记住。（表达哲理）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、云朵在天上摆着各种各样的动作，令人痴迷。草地上美丽的花朵，被风轻轻带动，跳着这个夏天最好看的舞蹈。青春可以像云一样多姿多彩，也可以像花儿一样自由自在。（描述画面）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2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3200">
              <a:solidFill>
                <a:srgbClr val="1D41D5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239649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技法小结</a:t>
            </a:r>
          </a:p>
        </p:txBody>
      </p:sp>
      <p:sp>
        <p:nvSpPr>
          <p:cNvPr id="26627" name="文本占位符 2662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25170" y="1128395"/>
            <a:ext cx="10896600" cy="5825490"/>
          </a:xfrm>
          <a:prstGeom prst="rect">
            <a:avLst/>
          </a:prstGeom>
          <a:noFill/>
          <a:ln>
            <a:noFill/>
          </a:ln>
        </p:spPr>
        <p:txBody>
          <a:bodyPr vert="horz" wrap="square" lIns="101600" tIns="0" rIns="82550" bIns="0" numCol="1" rtlCol="0" anchor="t" anchorCtr="0" compatLnSpc="1">
            <a:noAutofit/>
          </a:bodyPr>
          <a:lstStyle>
            <a:lvl1pPr marL="2286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kern="1200" spc="1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None/>
            </a:pPr>
            <a:r>
              <a:rPr lang="en-US" altLang="zh-CN" sz="3200">
                <a:solidFill>
                  <a:schemeClr val="dk1"/>
                </a:solidFill>
                <a:cs typeface="微软雅黑" panose="020B0503020204020204" pitchFamily="34" charset="-122"/>
                <a:sym typeface="+mn-ea"/>
              </a:rPr>
              <a:t>1、认真分析句子的结构，发现扩展点，然后结合句子内容进行扩展。</a:t>
            </a:r>
          </a:p>
          <a:p>
            <a:pPr lvl="0" algn="l" defTabSz="914400">
              <a:buClrTx/>
              <a:buSzTx/>
              <a:buNone/>
            </a:pPr>
            <a:r>
              <a:rPr lang="en-US" altLang="zh-CN" sz="3200">
                <a:solidFill>
                  <a:schemeClr val="dk1"/>
                </a:solidFill>
                <a:cs typeface="微软雅黑" panose="020B0503020204020204" pitchFamily="34" charset="-122"/>
                <a:sym typeface="+mn-ea"/>
              </a:rPr>
              <a:t>2、巧妙地增加定语、状语等修饰语，灵活地运用各种修辞手法及表现手法，使句子的表达内容更加丰富充实，形象生动。</a:t>
            </a:r>
          </a:p>
          <a:p>
            <a:pPr lvl="0" algn="l" defTabSz="914400">
              <a:buClrTx/>
              <a:buSzTx/>
              <a:buNone/>
            </a:pPr>
            <a:r>
              <a:rPr lang="en-US" altLang="zh-CN" sz="3200">
                <a:solidFill>
                  <a:schemeClr val="dk1"/>
                </a:solidFill>
                <a:cs typeface="微软雅黑" panose="020B0503020204020204" pitchFamily="34" charset="-122"/>
                <a:sym typeface="+mn-ea"/>
              </a:rPr>
              <a:t>3、仔细审读扩展后的句子，检查是否符合题目的要求，是否通顺合理。</a:t>
            </a:r>
          </a:p>
          <a:p>
            <a:pPr lvl="0" algn="l" defTabSz="914400">
              <a:buClrTx/>
              <a:buSzTx/>
              <a:buNone/>
            </a:pPr>
            <a:r>
              <a:rPr lang="en-US" altLang="zh-CN" sz="3200">
                <a:solidFill>
                  <a:schemeClr val="dk1"/>
                </a:solidFill>
                <a:cs typeface="微软雅黑" panose="020B0503020204020204" pitchFamily="34" charset="-122"/>
                <a:sym typeface="+mn-ea"/>
              </a:rPr>
              <a:t>4、注意字数要求。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461899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题型三：续写补充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5825" y="1252855"/>
            <a:ext cx="103054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lang="zh-CN" altLang="en-US" sz="3200"/>
              <a:t>给出部分语句，要求对其进行补充或续写的扩展方式。续写，多为续写后面的部分或结尾一句(几句)，使其内容扩展。补充，一是补充单句使其成分扩展，二是补充某个文段的开头一句使其内容扩展，三是补充段中一句(几句)使其内容扩展。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题型示例</a:t>
            </a:r>
          </a:p>
        </p:txBody>
      </p:sp>
      <p:sp>
        <p:nvSpPr>
          <p:cNvPr id="21506" name="TextBox 1"/>
          <p:cNvSpPr txBox="1"/>
          <p:nvPr/>
        </p:nvSpPr>
        <p:spPr>
          <a:xfrm>
            <a:off x="445770" y="1111885"/>
            <a:ext cx="11169650" cy="7477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</a:rPr>
              <a:t>根据首尾语句，发挥想象，有创意地补写中间一段文字。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80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字左右。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6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苍天有裂，补天迫在眉睫；苍生有苦，女娲忧心如焚！面对万民翘盼，</a:t>
            </a:r>
            <a:r>
              <a:rPr lang="zh-CN" altLang="en-US" sz="3600" b="1" u="sng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b="1" u="sng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                    </a:t>
            </a:r>
            <a:r>
              <a:rPr lang="zh-CN" altLang="en-US" sz="36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，只见，青冥浩荡，四海升平，万物回春，人们载歌载舞。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参考答案：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女娲独行于天地间，寻极地，觅穷山。翻三江五海，斗奇妖恶兽，炼五色之石以补天裂，断巨鳌之足以立四极，救万民水火，还宇内安宁。时光荏苒，金乌高照。世间闪闪辉霞，女娲真灵降世，万物朝拜。</a:t>
            </a:r>
            <a:endParaRPr lang="zh-CN" altLang="en-US" sz="36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40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40043"/>
            <a:ext cx="488188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续写补充注意事项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8225" y="1219200"/>
            <a:ext cx="106902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1</a:t>
            </a:r>
            <a:r>
              <a:rPr lang="zh-CN" altLang="en-US" sz="3200"/>
              <a:t>、解题时须重视</a:t>
            </a:r>
            <a:r>
              <a:rPr lang="zh-CN" altLang="en-US" sz="3200">
                <a:solidFill>
                  <a:srgbClr val="FF0000"/>
                </a:solidFill>
              </a:rPr>
              <a:t>整体阅读和语境</a:t>
            </a:r>
            <a:r>
              <a:rPr lang="zh-CN" altLang="en-US" sz="3200"/>
              <a:t>，以使续写内容与前文浑然一体，水乳交融。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2</a:t>
            </a:r>
            <a:r>
              <a:rPr lang="zh-CN" altLang="en-US" sz="3200"/>
              <a:t>、注意把握整个</a:t>
            </a:r>
            <a:r>
              <a:rPr lang="zh-CN" altLang="en-US" sz="3200">
                <a:solidFill>
                  <a:srgbClr val="FF0000"/>
                </a:solidFill>
              </a:rPr>
              <a:t>语段的语体风格、语言色彩，</a:t>
            </a:r>
            <a:r>
              <a:rPr lang="zh-CN" altLang="en-US" sz="3200"/>
              <a:t>从而确保续写</a:t>
            </a:r>
            <a:r>
              <a:rPr lang="zh-CN" altLang="en-US" sz="3200">
                <a:solidFill>
                  <a:srgbClr val="FF0000"/>
                </a:solidFill>
              </a:rPr>
              <a:t>内容</a:t>
            </a:r>
            <a:r>
              <a:rPr lang="zh-CN" altLang="en-US" sz="3200"/>
              <a:t>在</a:t>
            </a:r>
            <a:r>
              <a:rPr lang="zh-CN" altLang="en-US" sz="3200">
                <a:solidFill>
                  <a:srgbClr val="FF0000"/>
                </a:solidFill>
              </a:rPr>
              <a:t>形式</a:t>
            </a:r>
            <a:r>
              <a:rPr lang="zh-CN" altLang="en-US" sz="3200"/>
              <a:t>上与整个语段</a:t>
            </a:r>
            <a:r>
              <a:rPr lang="zh-CN" altLang="en-US" sz="3200">
                <a:solidFill>
                  <a:srgbClr val="FF0000"/>
                </a:solidFill>
              </a:rPr>
              <a:t>协调、统一</a:t>
            </a:r>
            <a:r>
              <a:rPr lang="zh-CN" altLang="en-US" sz="3200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3</a:t>
            </a:r>
            <a:r>
              <a:rPr lang="zh-CN" altLang="en-US" sz="3200"/>
              <a:t>、注意题干中的相关要求。</a:t>
            </a:r>
            <a:r>
              <a:rPr lang="zh-CN" altLang="en-US" sz="3200">
                <a:solidFill>
                  <a:srgbClr val="FF0000"/>
                </a:solidFill>
              </a:rPr>
              <a:t>修辞、句式、意境、感情色彩</a:t>
            </a:r>
            <a:r>
              <a:rPr lang="zh-CN" altLang="en-US" sz="3200"/>
              <a:t>等符合要求。要注意避免只顾形式不顾内容，或者只顾内容不顾形式，草率审题，盲目机械地答题等错误。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033774" y="815158"/>
            <a:ext cx="1828800" cy="6089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2"/>
                </a:solidFill>
                <a:latin typeface="+mj-ea"/>
                <a:ea typeface="+mj-ea"/>
              </a:rPr>
              <a:t>联词设境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883439" y="717715"/>
            <a:ext cx="841358" cy="841358"/>
            <a:chOff x="5292743" y="1120926"/>
            <a:chExt cx="1022332" cy="1022332"/>
          </a:xfrm>
        </p:grpSpPr>
        <p:sp>
          <p:nvSpPr>
            <p:cNvPr id="12" name="椭圆 11"/>
            <p:cNvSpPr/>
            <p:nvPr/>
          </p:nvSpPr>
          <p:spPr>
            <a:xfrm>
              <a:off x="5351397" y="1179580"/>
              <a:ext cx="905024" cy="90502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92743" y="1120926"/>
              <a:ext cx="1022332" cy="102233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054690" y="734621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1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33774" y="1977208"/>
            <a:ext cx="1828800" cy="6089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2"/>
                </a:solidFill>
                <a:latin typeface="+mj-ea"/>
                <a:ea typeface="+mj-ea"/>
              </a:rPr>
              <a:t>丰富句意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5883439" y="1879765"/>
            <a:ext cx="841358" cy="841358"/>
            <a:chOff x="5292743" y="1120926"/>
            <a:chExt cx="1022332" cy="1022332"/>
          </a:xfrm>
        </p:grpSpPr>
        <p:sp>
          <p:nvSpPr>
            <p:cNvPr id="39" name="椭圆 38"/>
            <p:cNvSpPr/>
            <p:nvPr/>
          </p:nvSpPr>
          <p:spPr>
            <a:xfrm>
              <a:off x="5351397" y="1179580"/>
              <a:ext cx="905024" cy="90502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292743" y="1120926"/>
              <a:ext cx="1022332" cy="102233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054690" y="1896671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2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33774" y="3139258"/>
            <a:ext cx="1828800" cy="6089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2"/>
                </a:solidFill>
                <a:latin typeface="+mj-ea"/>
                <a:ea typeface="+mj-ea"/>
              </a:rPr>
              <a:t>续写补充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883439" y="3041815"/>
            <a:ext cx="841358" cy="841358"/>
            <a:chOff x="5292743" y="1120926"/>
            <a:chExt cx="1022332" cy="1022332"/>
          </a:xfrm>
        </p:grpSpPr>
        <p:sp>
          <p:nvSpPr>
            <p:cNvPr id="45" name="椭圆 44"/>
            <p:cNvSpPr/>
            <p:nvPr/>
          </p:nvSpPr>
          <p:spPr>
            <a:xfrm>
              <a:off x="5351397" y="1179580"/>
              <a:ext cx="905024" cy="90502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292743" y="1120926"/>
              <a:ext cx="1022332" cy="102233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6054690" y="3058721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3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33774" y="4301308"/>
            <a:ext cx="1828800" cy="6089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2"/>
                </a:solidFill>
                <a:latin typeface="+mj-ea"/>
                <a:ea typeface="+mj-ea"/>
              </a:rPr>
              <a:t>话题扩展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5883439" y="4203865"/>
            <a:ext cx="841358" cy="841358"/>
            <a:chOff x="5292743" y="1120926"/>
            <a:chExt cx="1022332" cy="1022332"/>
          </a:xfrm>
        </p:grpSpPr>
        <p:sp>
          <p:nvSpPr>
            <p:cNvPr id="51" name="椭圆 50"/>
            <p:cNvSpPr/>
            <p:nvPr/>
          </p:nvSpPr>
          <p:spPr>
            <a:xfrm>
              <a:off x="5351397" y="1179580"/>
              <a:ext cx="905024" cy="90502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292743" y="1120926"/>
              <a:ext cx="1022332" cy="102233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054690" y="4220771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4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43042" y="1006929"/>
            <a:ext cx="1219200" cy="1477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+mj-lt"/>
                <a:ea typeface="+mj-ea"/>
              </a:rPr>
              <a:t>常考</a:t>
            </a:r>
          </a:p>
          <a:p>
            <a:pPr algn="ctr"/>
            <a:r>
              <a:rPr lang="zh-CN" altLang="en-US" sz="4800" b="1">
                <a:solidFill>
                  <a:schemeClr val="bg1"/>
                </a:solidFill>
                <a:latin typeface="+mj-lt"/>
                <a:ea typeface="+mj-ea"/>
              </a:rPr>
              <a:t>题型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33774" y="5554163"/>
            <a:ext cx="1828800" cy="6089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2"/>
                </a:solidFill>
                <a:latin typeface="+mj-ea"/>
                <a:ea typeface="+mj-ea"/>
              </a:rPr>
              <a:t>话题扩展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83439" y="5456720"/>
            <a:ext cx="841358" cy="841358"/>
            <a:chOff x="5292743" y="1120926"/>
            <a:chExt cx="1022332" cy="1022332"/>
          </a:xfrm>
        </p:grpSpPr>
        <p:sp>
          <p:nvSpPr>
            <p:cNvPr id="5" name="椭圆 4"/>
            <p:cNvSpPr/>
            <p:nvPr/>
          </p:nvSpPr>
          <p:spPr>
            <a:xfrm>
              <a:off x="5351397" y="1179580"/>
              <a:ext cx="905024" cy="905024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292743" y="1120926"/>
              <a:ext cx="1022332" cy="102233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057420" y="5473626"/>
            <a:ext cx="49339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chemeClr val="bg1"/>
                </a:solidFill>
              </a:rPr>
              <a:t>5</a:t>
            </a:r>
            <a:endParaRPr lang="zh-CN" altLang="en-US" sz="4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815" y="400685"/>
            <a:ext cx="804608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题型四：再现情景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8225" y="1658620"/>
            <a:ext cx="101530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这种题型一般指对诗句的扩写，要求考生根据自己对诗句的理解，对题目中所给句子进行扩写。简单地说，就是把诗句改写成散文。当然，原诗句的格调、主旨、意境不能改变，且要有合理丰富的联想、想象。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题型示例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7430" y="1343660"/>
            <a:ext cx="104781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请根据白居易的诗句</a:t>
            </a:r>
            <a:r>
              <a:rPr lang="zh-CN" altLang="en-US" sz="3600">
                <a:solidFill>
                  <a:srgbClr val="FF0000"/>
                </a:solidFill>
              </a:rPr>
              <a:t>“晴空星月落池塘”</a:t>
            </a:r>
            <a:r>
              <a:rPr lang="zh-CN" altLang="en-US" sz="3600"/>
              <a:t>写一个场景。要求：①想象合理；②语言生动；③不超过70个字。</a:t>
            </a:r>
          </a:p>
          <a:p>
            <a:r>
              <a:rPr lang="zh-CN" altLang="en-US" sz="3600" b="1"/>
              <a:t>参考答案</a:t>
            </a:r>
            <a:r>
              <a:rPr lang="zh-CN" altLang="en-US" sz="3600"/>
              <a:t>：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在宁静的夜晚，晴空下一方平静的池塘清澈如镜，引得天上的星星和月亮前来临水梳妆，映入水中的是她们善睐的明眸和温柔的脸庞。（</a:t>
            </a:r>
            <a:r>
              <a:rPr lang="en-US" altLang="zh-CN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59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情景扩展要求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6305" y="1424940"/>
            <a:ext cx="1064006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/>
              <a:t>1</a:t>
            </a:r>
            <a:r>
              <a:rPr lang="zh-CN" altLang="en-US" sz="2800"/>
              <a:t>、</a:t>
            </a:r>
            <a:r>
              <a:rPr lang="zh-CN" altLang="en-US" sz="2800">
                <a:solidFill>
                  <a:srgbClr val="FF0000"/>
                </a:solidFill>
              </a:rPr>
              <a:t>读懂诗歌，</a:t>
            </a:r>
            <a:r>
              <a:rPr lang="zh-CN" altLang="en-US" sz="2800"/>
              <a:t>准确理解诗歌的意思。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2</a:t>
            </a:r>
            <a:r>
              <a:rPr lang="zh-CN" altLang="en-US" sz="2800"/>
              <a:t>、展开</a:t>
            </a:r>
            <a:r>
              <a:rPr lang="zh-CN" altLang="en-US" sz="2800">
                <a:solidFill>
                  <a:srgbClr val="FF0000"/>
                </a:solidFill>
              </a:rPr>
              <a:t>合理想象</a:t>
            </a:r>
            <a:r>
              <a:rPr lang="en-US" altLang="zh-CN" sz="2800"/>
              <a:t>——</a:t>
            </a:r>
            <a:r>
              <a:rPr lang="zh-CN" altLang="en-US" sz="2800"/>
              <a:t>不能脱离</a:t>
            </a:r>
            <a:r>
              <a:rPr lang="zh-CN" altLang="en-US" sz="2800">
                <a:solidFill>
                  <a:srgbClr val="FF0000"/>
                </a:solidFill>
              </a:rPr>
              <a:t>诗歌中特定的时间、地点、人物、事件</a:t>
            </a:r>
            <a:r>
              <a:rPr lang="zh-CN" altLang="en-US" sz="2800"/>
              <a:t>等内容的限制。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3</a:t>
            </a:r>
            <a:r>
              <a:rPr lang="zh-CN" altLang="en-US" sz="2800"/>
              <a:t>、关注题干要求，尤其是</a:t>
            </a:r>
            <a:r>
              <a:rPr lang="zh-CN" altLang="en-US" sz="2800">
                <a:solidFill>
                  <a:srgbClr val="FF0000"/>
                </a:solidFill>
              </a:rPr>
              <a:t>修辞、字数</a:t>
            </a:r>
            <a:r>
              <a:rPr lang="zh-CN" altLang="en-US" sz="2800"/>
              <a:t>等方面的要求。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4</a:t>
            </a:r>
            <a:r>
              <a:rPr lang="zh-CN" altLang="en-US" sz="2800"/>
              <a:t>、在具体描写时，要避免将想象扩写等同于诗句翻译，想象是依据诗意进行补充、扩展以使画面内容更丰富，而非诗句意思的简单展开。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随堂练习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2335" y="1181735"/>
            <a:ext cx="103866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根据下面的小诗描写一个场景。</a:t>
            </a:r>
          </a:p>
          <a:p>
            <a:r>
              <a:rPr lang="zh-CN" altLang="en-US" sz="3200">
                <a:solidFill>
                  <a:srgbClr val="FF0000"/>
                </a:solidFill>
              </a:rPr>
              <a:t>在家/窗前的桃花都是三月开/离家之后/冬月的夜里也绽放</a:t>
            </a:r>
          </a:p>
          <a:p>
            <a:r>
              <a:rPr lang="zh-CN" altLang="en-US" sz="3200"/>
              <a:t>要求：①运用第一人称和心理描写；②语言连贯、准确、生动；③不少于100个字</a:t>
            </a:r>
          </a:p>
          <a:p>
            <a:r>
              <a:rPr lang="zh-CN" altLang="en-US" sz="3200" b="1"/>
              <a:t>参考答案：</a:t>
            </a:r>
            <a:r>
              <a:rPr lang="zh-CN" altLang="en-US" sz="32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夜如诗，临窗而坐，遥望家的方向。想到自己离家数载，四处漂泊，不禁悲从中来，思乡之愁不知何处安放。月光朦胧之中，似乎看到了家乡，看到了家中窗前的那片盛开的桃林，那一朵娇艳欲滴，一枝繁花似锦，弥漫着无限的思念。那桃花盛开处，才是我心灵的港湾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40043"/>
            <a:ext cx="485203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题型五：话题扩展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77570" y="1029335"/>
            <a:ext cx="104374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lang="zh-CN" altLang="en-US" sz="3200"/>
              <a:t>提供话题或对象，规定某种情境，以某一词语、句子为重点，利用主题词或中心句进行扩展。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解答时要</a:t>
            </a:r>
            <a:r>
              <a:rPr lang="zh-CN" altLang="en-US" sz="3200">
                <a:solidFill>
                  <a:srgbClr val="1D41D5"/>
                </a:solidFill>
              </a:rPr>
              <a:t>紧扣主题词、中心句</a:t>
            </a:r>
            <a:r>
              <a:rPr lang="zh-CN" altLang="en-US" sz="3200"/>
              <a:t>，特别要注意不能脱离主题；要</a:t>
            </a:r>
            <a:r>
              <a:rPr lang="zh-CN" altLang="en-US" sz="3200">
                <a:solidFill>
                  <a:srgbClr val="1D41D5"/>
                </a:solidFill>
              </a:rPr>
              <a:t>注意场景的要求</a:t>
            </a:r>
            <a:r>
              <a:rPr lang="zh-CN" altLang="en-US" sz="3200"/>
              <a:t>，切合场景气氛；要准确运用提供的修辞手法，以对主题表达起到锦上添花的作用；要运用发散思维，由</a:t>
            </a:r>
            <a:r>
              <a:rPr lang="zh-CN" altLang="en-US" sz="3200">
                <a:solidFill>
                  <a:srgbClr val="1D41D5"/>
                </a:solidFill>
              </a:rPr>
              <a:t>主题词联想出相应的事例、画面、场景。写出的答案要中心明确，内容丰富具体</a:t>
            </a:r>
            <a:r>
              <a:rPr lang="zh-CN" altLang="en-US" sz="3200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338137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题型示例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3580" y="1414780"/>
            <a:ext cx="108731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以</a:t>
            </a:r>
            <a:r>
              <a:rPr lang="zh-CN" altLang="en-US" sz="3200" b="1">
                <a:solidFill>
                  <a:srgbClr val="FF0000"/>
                </a:solidFill>
              </a:rPr>
              <a:t>“炊烟”</a:t>
            </a:r>
            <a:r>
              <a:rPr lang="zh-CN" altLang="en-US" sz="3200"/>
              <a:t>为话题，展开一段景物描写。要求：语言表达准确、生动，100个字左右。</a:t>
            </a:r>
          </a:p>
          <a:p>
            <a:r>
              <a:rPr lang="zh-CN" altLang="en-US" sz="3200" b="1"/>
              <a:t>参考答案：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缕缕升起的炊烟，是家的呼唤，是童年的歌谣。小时候，我时常静静地坐在一边听柴火的爆裂声，看火光映红了母亲的脸。秋天，落叶满地。那么多杨树叶，泛着金黄的颜色，那清晰的叶脉，如鸟的翅膀，进了火灶，就扑棱棱地飞了，最终变成了空中飘舞的袅袅炊烟。（</a:t>
            </a:r>
            <a:r>
              <a:rPr lang="en-US" altLang="zh-CN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119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5650" y="421323"/>
            <a:ext cx="558228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扩展语句题型总结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5985" y="1496060"/>
            <a:ext cx="1075182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>
                <a:solidFill>
                  <a:srgbClr val="7030A0"/>
                </a:solidFill>
                <a:sym typeface="+mn-ea"/>
              </a:rPr>
              <a:t>无论何种扩展题型，其基本思路其实都是一致的：</a:t>
            </a: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、明确扩展核心，把握扩展方向。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、确定扩展方式（描写型、哲理型、自由型）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sz="3200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、牢记扩展要求。（显性：字数、手法；隐性：意境、情感、句式等）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、检查扩展答案。（连贯通顺、符合事理、没有错别字）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145415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概述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2930" y="1172210"/>
            <a:ext cx="11188065" cy="5231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扩展语句：按照要求，将给定的材料进行发散、扩展，将</a:t>
            </a:r>
            <a:r>
              <a:rPr lang="zh-CN" altLang="en-US" sz="36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少量文字扩写成较多的文字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</a:t>
            </a:r>
            <a:r>
              <a:rPr lang="zh-CN" altLang="en-US" sz="36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抽象的概括的文字，扩展成比较形象的、具体的语句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要求：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展开想象，具体描写或填充，符合逻辑，突出重点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725"/>
            <a:ext cx="602742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题型一：联词设境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9625" y="1459230"/>
            <a:ext cx="103663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要求运用所提供的几个词语，发挥合理想象，揣摩词语之间的联系，创设一种情境，写一段情景交融的话，或阐发一种哲理。有的要求围绕某个中心，有的要求有明确的重点，还有的要求运用某种修辞手法。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270129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题型示例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5620" y="1195705"/>
            <a:ext cx="107823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运用下面的词语，写一段借景抒情的文字。要求：①至少运用两种修辞手法；②不少于100个字。</a:t>
            </a:r>
          </a:p>
          <a:p>
            <a:pPr algn="ctr"/>
            <a:r>
              <a:rPr lang="zh-CN" altLang="en-US" sz="3600" b="1">
                <a:solidFill>
                  <a:srgbClr val="00B050"/>
                </a:solidFill>
              </a:rPr>
              <a:t>考试后　黄昏　鸣蝉</a:t>
            </a:r>
          </a:p>
          <a:p>
            <a:r>
              <a:rPr lang="zh-CN" altLang="en-US" sz="3600" b="1"/>
              <a:t>参考答案：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试后，我漫步在林荫道上，任微风轻拂我的脸颊，送上清凉的抚慰。已近黄昏，夕阳却还像一个顽皮的孩子流连天边，校园依然一片明丽。缕缕霞光穿过香樟树参差的叶缝，撒下一地碎金。树荫里，鸣蝉在快乐地吟唱，响亮而富有节奏感，我也不禁哼起了小曲儿……（</a:t>
            </a:r>
            <a:r>
              <a:rPr lang="en-US" altLang="zh-CN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118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284353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解题技巧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5860" y="1055370"/>
            <a:ext cx="101123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1</a:t>
            </a:r>
            <a:r>
              <a:rPr lang="zh-CN" altLang="en-US" sz="3200"/>
              <a:t>、仔细研读题目要求，抓住主题词，突出重点，可酌情添加一些附加成分或具体阐述内涵，</a:t>
            </a:r>
            <a:r>
              <a:rPr lang="zh-CN" altLang="en-US" sz="3200" b="1">
                <a:solidFill>
                  <a:srgbClr val="FF0000"/>
                </a:solidFill>
              </a:rPr>
              <a:t>给定的词语都要用上</a:t>
            </a:r>
            <a:r>
              <a:rPr lang="zh-CN" altLang="en-US" sz="3200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2</a:t>
            </a:r>
            <a:r>
              <a:rPr lang="zh-CN" altLang="en-US" sz="3200"/>
              <a:t>、描写要有主有次，有层次感。可借助相对详细生动的描写渲染或营造情景，</a:t>
            </a:r>
            <a:r>
              <a:rPr lang="zh-CN" altLang="en-US" sz="3200">
                <a:solidFill>
                  <a:srgbClr val="FF0000"/>
                </a:solidFill>
              </a:rPr>
              <a:t>如要求用到修辞手法，</a:t>
            </a:r>
            <a:r>
              <a:rPr lang="zh-CN" altLang="en-US" sz="3200" b="1">
                <a:solidFill>
                  <a:srgbClr val="FF0000"/>
                </a:solidFill>
              </a:rPr>
              <a:t>比喻、拟人、夸张、对偶</a:t>
            </a:r>
            <a:r>
              <a:rPr lang="zh-CN" altLang="en-US" sz="3200">
                <a:solidFill>
                  <a:srgbClr val="FF0000"/>
                </a:solidFill>
              </a:rPr>
              <a:t>是可以优先考虑的手法。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334073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随堂练习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9455" y="1186815"/>
            <a:ext cx="104768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、使用下列的词语写一段描写的文字。要求运用比喻、拟人的修辞方法。（不超过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银杏树、初冬、疾风骤雨、凋零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参考答案：</a:t>
            </a:r>
            <a:r>
              <a:rPr lang="zh-CN" altLang="en-US" sz="360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虽是初冬，疾风骤雨丝毫也不理会生命的感受，今晨，凋零的银杏树叶子簌簌地告别枝头，在树下散成黄色的锦缎。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70" y="339408"/>
            <a:ext cx="262001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随堂练习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41960" y="1142365"/>
            <a:ext cx="113080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、请把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蝉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夏日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扩展成一段话，要求有一定的哲理，不少于</a:t>
            </a:r>
            <a:r>
              <a:rPr lang="en-US" altLang="zh-CN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</a:t>
            </a:r>
            <a:r>
              <a:rPr lang="zh-CN" altLang="en-US" sz="3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参考示例：</a:t>
            </a:r>
            <a:r>
              <a:rPr lang="zh-CN" altLang="en-US" sz="36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</a:rPr>
              <a:t>夏天，无论何处，总能听到响亮的蝉鸣。它们仿佛不知疲倦的演奏家，讴歌着阳光与自然。这小小的昆虫告诉我们：生命无论长短，都该热烈绽放。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2725"/>
            <a:ext cx="238125" cy="504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4690" y="329565"/>
            <a:ext cx="423291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latin typeface="+mj-ea"/>
                <a:ea typeface="+mj-ea"/>
              </a:rPr>
              <a:t>题型二：丰富句意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3240" y="1397000"/>
            <a:ext cx="1114488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fontAlgn="auto">
              <a:lnSpc>
                <a:spcPct val="150000"/>
              </a:lnSpc>
            </a:pPr>
            <a:r>
              <a:rPr lang="en-US" altLang="zh-CN" sz="4000" b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b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这种题型是对一个结构简单的句子，采用记叙描写等的表达方式，通过添加修饰成分或运用修辞手法等，使之具体生动、内容充实。一般或在句子的各个成分上扩展，或在句子的后面扩展。</a:t>
            </a: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基本版式">
  <a:themeElements>
    <a:clrScheme name="自定义 1">
      <a:dk1>
        <a:sysClr val="windowText" lastClr="000000"/>
      </a:dk1>
      <a:lt1>
        <a:srgbClr val="FFFFFF"/>
      </a:lt1>
      <a:dk2>
        <a:srgbClr val="33462E"/>
      </a:dk2>
      <a:lt2>
        <a:srgbClr val="BEBEBE"/>
      </a:lt2>
      <a:accent1>
        <a:srgbClr val="487A3C"/>
      </a:accent1>
      <a:accent2>
        <a:srgbClr val="B3E5E6"/>
      </a:accent2>
      <a:accent3>
        <a:srgbClr val="F9B407"/>
      </a:accent3>
      <a:accent4>
        <a:srgbClr val="CBE2B1"/>
      </a:accent4>
      <a:accent5>
        <a:srgbClr val="C490AA"/>
      </a:accent5>
      <a:accent6>
        <a:srgbClr val="6088CD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与说明">
  <a:themeElements>
    <a:clrScheme name="标准配色（勿删）">
      <a:dk1>
        <a:sysClr val="windowText" lastClr="000000"/>
      </a:dk1>
      <a:lt1>
        <a:srgbClr val="FFFFFF"/>
      </a:lt1>
      <a:dk2>
        <a:srgbClr val="262626"/>
      </a:dk2>
      <a:lt2>
        <a:srgbClr val="BEBEBE"/>
      </a:lt2>
      <a:accent1>
        <a:srgbClr val="27467D"/>
      </a:accent1>
      <a:accent2>
        <a:srgbClr val="5B9BD5"/>
      </a:accent2>
      <a:accent3>
        <a:srgbClr val="B72B2B"/>
      </a:accent3>
      <a:accent4>
        <a:srgbClr val="FFC000"/>
      </a:accent4>
      <a:accent5>
        <a:srgbClr val="42BDC0"/>
      </a:accent5>
      <a:accent6>
        <a:srgbClr val="7CB141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2132</Words>
  <Application>Aspose.Slides for Java</Application>
  <PresentationFormat>自定义</PresentationFormat>
  <Paragraphs>103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基本版式</vt:lpstr>
      <vt:lpstr>版权与说明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ProBook</cp:lastModifiedBy>
  <cp:revision>3</cp:revision>
  <cp:lastPrinted>2021-12-10T16:25:10Z</cp:lastPrinted>
  <dcterms:created xsi:type="dcterms:W3CDTF">2021-12-10T16:25:10Z</dcterms:created>
  <dcterms:modified xsi:type="dcterms:W3CDTF">2021-12-17T01:21:45Z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