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3" r:id="rId3"/>
    <p:sldMasterId id="2147483669" r:id="rId4"/>
  </p:sldMasterIdLst>
  <p:notesMasterIdLst>
    <p:notesMasterId r:id="rId35"/>
  </p:notesMasterIdLst>
  <p:sldIdLst>
    <p:sldId id="299" r:id="rId5"/>
    <p:sldId id="318" r:id="rId6"/>
    <p:sldId id="319" r:id="rId7"/>
    <p:sldId id="265" r:id="rId8"/>
    <p:sldId id="331" r:id="rId9"/>
    <p:sldId id="320" r:id="rId10"/>
    <p:sldId id="330" r:id="rId11"/>
    <p:sldId id="326" r:id="rId12"/>
    <p:sldId id="338" r:id="rId13"/>
    <p:sldId id="339" r:id="rId14"/>
    <p:sldId id="327" r:id="rId15"/>
    <p:sldId id="340" r:id="rId16"/>
    <p:sldId id="342" r:id="rId17"/>
    <p:sldId id="347" r:id="rId18"/>
    <p:sldId id="266" r:id="rId19"/>
    <p:sldId id="323" r:id="rId20"/>
    <p:sldId id="328" r:id="rId21"/>
    <p:sldId id="274" r:id="rId22"/>
    <p:sldId id="333" r:id="rId23"/>
    <p:sldId id="348" r:id="rId24"/>
    <p:sldId id="334" r:id="rId25"/>
    <p:sldId id="335" r:id="rId26"/>
    <p:sldId id="336" r:id="rId27"/>
    <p:sldId id="277" r:id="rId28"/>
    <p:sldId id="337" r:id="rId29"/>
    <p:sldId id="349" r:id="rId30"/>
    <p:sldId id="350" r:id="rId31"/>
    <p:sldId id="351" r:id="rId32"/>
    <p:sldId id="352" r:id="rId33"/>
    <p:sldId id="353" r:id="rId34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佳琪 刘" initials="" lastIdx="0" clrIdx="0"/>
  <p:cmAuthor id="1" name="Microsoft Office 用户" initials="Office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301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9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48"/>
          <p:cNvSpPr txBox="1"/>
          <p:nvPr/>
        </p:nvSpPr>
        <p:spPr>
          <a:xfrm>
            <a:off x="4196715" y="1799590"/>
            <a:ext cx="5645150" cy="1568450"/>
          </a:xfrm>
          <a:prstGeom prst="rect">
            <a:avLst/>
          </a:prstGeom>
          <a:noFill/>
          <a:ln w="190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9600" b="1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鹊桥仙</a:t>
            </a:r>
          </a:p>
        </p:txBody>
      </p:sp>
      <p:sp>
        <p:nvSpPr>
          <p:cNvPr id="7179" name="文本框 1"/>
          <p:cNvSpPr txBox="1"/>
          <p:nvPr/>
        </p:nvSpPr>
        <p:spPr>
          <a:xfrm>
            <a:off x="218440" y="131445"/>
            <a:ext cx="5651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人教部编版语文 高中必修一  第八单元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4960" y="379603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/>
              <a:t>秦观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占位符 23554"/>
          <p:cNvSpPr>
            <a:spLocks noGrp="1"/>
          </p:cNvSpPr>
          <p:nvPr>
            <p:ph type="body" idx="4294967295"/>
          </p:nvPr>
        </p:nvSpPr>
        <p:spPr>
          <a:xfrm>
            <a:off x="190500" y="277495"/>
            <a:ext cx="11692890" cy="5257800"/>
          </a:xfrm>
        </p:spPr>
        <p:txBody>
          <a:bodyPr/>
          <a:lstStyle/>
          <a:p>
            <a:pPr marL="0" indent="0" latinLnBrk="0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见时难别亦难”，以上写“佳期相会”，下面便是“依依惜别”。“柔情似水”，那两情相会的情意啊，就象悠悠无声的流水，是那样的温柔缠绵。而一夕佳期竟然象梦幻一般倏然而逝，才相见又分离，怎不令人心碎！“柔情似水”，“似水”照应“银汉迢迢”，即景设喻，十分自然。“佳期如梦”，除言相会时间之短，还写出爱侣相会时的复杂心情。平日他俩只有梦中相见，此时真的相会，却又“乍见翻疑梦”了！“忍顾鹊桥归路”，转写分离，刚刚借以相会的鹊桥，转瞬间又成了和爱人分别的归路。不说不忍离去，却说怎忍鹊桥，婉转语意中，含有无限惜别之情，含有无限辛酸眼泪。</a:t>
            </a:r>
          </a:p>
          <a:p>
            <a:pPr>
              <a:lnSpc>
                <a:spcPct val="90000"/>
              </a:lnSpc>
            </a:pPr>
            <a:endParaRPr lang="zh-CN" altLang="en-US" sz="2400"/>
          </a:p>
          <a:p>
            <a:pPr>
              <a:lnSpc>
                <a:spcPct val="90000"/>
              </a:lnSpc>
            </a:pPr>
            <a:endParaRPr lang="zh-CN" altLang="en-US" sz="24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35050" y="3531235"/>
            <a:ext cx="9888855" cy="7791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朝朝暮暮：指朝夕相聚。语出宋玉《高唐赋》。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9608" y="2011045"/>
            <a:ext cx="9444990" cy="14046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柔情似水，佳期如梦，</a:t>
            </a:r>
            <a:r>
              <a:rPr lang="zh-CN" altLang="en-US" sz="42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忍顾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鹊桥归路？</a:t>
            </a: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两情若是久长时，又岂在</a:t>
            </a:r>
            <a:r>
              <a:rPr lang="zh-CN" altLang="en-US" sz="42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朝朝暮暮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539750" y="137160"/>
            <a:ext cx="5549900" cy="1544320"/>
          </a:xfrm>
          <a:prstGeom prst="wedgeRoundRectCallout">
            <a:avLst>
              <a:gd name="adj1" fmla="val 70709"/>
              <a:gd name="adj2" fmla="val 844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忍顾：怎忍回视。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7123430" y="-50800"/>
            <a:ext cx="5028565" cy="1920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这真像柳永雨铃霖中“留恋处，兰舟催发，执手相看泪眼，竟无语凝噎”，真是相见时难别亦难啊！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340995" y="4438015"/>
            <a:ext cx="11276965" cy="1938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alt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鹊桥上的相逢，我们看到的是温馨浪漫，流光溢彩，相爱的人情深意长，景美，人美、情美，成　就着这个古老爱情故事的唯美。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占位符 24578"/>
          <p:cNvSpPr>
            <a:spLocks noGrp="1"/>
          </p:cNvSpPr>
          <p:nvPr>
            <p:ph type="body" idx="4294967295"/>
          </p:nvPr>
        </p:nvSpPr>
        <p:spPr>
          <a:xfrm>
            <a:off x="215265" y="751205"/>
            <a:ext cx="11608435" cy="4805045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111111"/>
                </a:solidFill>
              </a:rPr>
              <a:t>    </a:t>
            </a:r>
            <a:r>
              <a:rPr lang="en-US" altLang="zh-CN" sz="4000" b="1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情自古伤离别”固然是人之常情，而秦观这两句却揭示了爱情的真谛：爱情要经得起长久分离的考验，只要能彼此真诚相爱，即使终年天各一方，也比朝夕相伴的庸俗情趣可贵得多。这两句又是感情色彩很浓的议论，它与上片的议论遥相呼应，也是上片同样结构，叙事和议论相间，从而形成全篇联绵起伏的情致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占位符 17410"/>
          <p:cNvSpPr>
            <a:spLocks noGrp="1"/>
          </p:cNvSpPr>
          <p:nvPr>
            <p:ph type="body" idx="4294967295"/>
          </p:nvPr>
        </p:nvSpPr>
        <p:spPr>
          <a:xfrm>
            <a:off x="489585" y="577215"/>
            <a:ext cx="11181080" cy="5104765"/>
          </a:xfrm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3600"/>
              <a:t>   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越是情深，越是感觉到相会的甜美，离别时就会越觉得难以割舍，所谓的“相见时难别亦难”就是这个意思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b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但是不忍离别，也不得不别了。所以，在最后，作者写出了两位主人公的心愿，也是在申明作者自己的爱情观？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两情若是久长时，又且在朝朝暮暮！</a:t>
            </a: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 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占位符 15362"/>
          <p:cNvSpPr>
            <a:spLocks noGrp="1"/>
          </p:cNvSpPr>
          <p:nvPr>
            <p:ph type="body" idx="4294967295"/>
          </p:nvPr>
        </p:nvSpPr>
        <p:spPr>
          <a:xfrm>
            <a:off x="372110" y="316230"/>
            <a:ext cx="11447145" cy="5085715"/>
          </a:xfrm>
        </p:spPr>
        <p:txBody>
          <a:bodyPr/>
          <a:lstStyle/>
          <a:p>
            <a:pPr marL="0" indent="0" algn="l" latinLnBrk="0">
              <a:lnSpc>
                <a:spcPct val="100000"/>
              </a:lnSpc>
              <a:spcBef>
                <a:spcPts val="100"/>
              </a:spcBef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人对鹊桥相会中牛郎织女的种种失意予以修复，消解着原本存在牛郎织女心里，也存在芸芸众生眼里的哀伤。正因为一次次痛彻心肺爱情失意，才有了爱的真谛的透彻领悟；正因为一次次命运弄人的人生挫败，才有了人生意义的理性思考，才能从从残缺中看到圆，从失意中看到美，从少看到多，从短看到长。所以词人会感叹牛郎织女“相逢”“胜却人间，正所谓”此爱只应天上有，人间哪得几回闻。</a:t>
            </a:r>
          </a:p>
          <a:p>
            <a:pPr marL="0" indent="0" algn="l" latinLnBrk="0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也正因为此，我们才能看到他的至情至纯。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占位符 8194"/>
          <p:cNvSpPr>
            <a:spLocks noGrp="1"/>
          </p:cNvSpPr>
          <p:nvPr>
            <p:ph type="body" idx="4294967295"/>
          </p:nvPr>
        </p:nvSpPr>
        <p:spPr>
          <a:xfrm>
            <a:off x="28575" y="1210945"/>
            <a:ext cx="11858625" cy="5059045"/>
          </a:xfrm>
        </p:spPr>
        <p:txBody>
          <a:bodyPr/>
          <a:lstStyle/>
          <a:p>
            <a:pPr indent="0" latinLnBrk="0">
              <a:spcBef>
                <a:spcPct val="0"/>
              </a:spcBef>
              <a:buNone/>
            </a:pPr>
            <a:r>
              <a:rPr b="1"/>
              <a:t>　  </a:t>
            </a:r>
            <a:r>
              <a:rPr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云彩在天空变幻出千百种奇巧的样式,牛郎、织女守候在遥远银河两岸，每年只在七夕的夜晚相会，可这相逢就如同秋风和露水般的交溶，胜过了人间那些日日相守，却不懂珍惜的人间伴侣。</a:t>
            </a:r>
          </a:p>
          <a:p>
            <a:pPr indent="0" latinLnBrk="0">
              <a:spcBef>
                <a:spcPct val="0"/>
              </a:spcBef>
              <a:buNone/>
            </a:pP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 </a:t>
            </a:r>
          </a:p>
        </p:txBody>
      </p:sp>
      <p:pic>
        <p:nvPicPr>
          <p:cNvPr id="5" name="图片 4" descr="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72" y="200156"/>
            <a:ext cx="2659241" cy="7067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8706" y="200156"/>
            <a:ext cx="244017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全文翻译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占位符 8194"/>
          <p:cNvSpPr>
            <a:spLocks noGrp="1"/>
          </p:cNvSpPr>
          <p:nvPr>
            <p:ph type="body" idx="4294967295"/>
          </p:nvPr>
        </p:nvSpPr>
        <p:spPr>
          <a:xfrm>
            <a:off x="-57785" y="1066800"/>
            <a:ext cx="11878310" cy="5059045"/>
          </a:xfrm>
        </p:spPr>
        <p:txBody>
          <a:bodyPr/>
          <a:lstStyle/>
          <a:p>
            <a:pPr indent="0" latinLnBrk="0">
              <a:spcBef>
                <a:spcPct val="0"/>
              </a:spcBef>
              <a:buNone/>
            </a:pPr>
            <a:r>
              <a:rPr b="1"/>
              <a:t>　  </a:t>
            </a:r>
            <a:r>
              <a:rPr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刻缠绵的情思，像天河里，流了千年的河水，绵绵不绝，这如梦似幻的短暂欢会，却最终还是要结束，牛郎、织女恋恋不舍的各自踏上归去的路，在心中相互劝解：我们的真情已至死不渝，天荒地老，又何必贪求卿卿我的朝欢暮乐？</a:t>
            </a:r>
            <a:endParaRPr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72" y="200156"/>
            <a:ext cx="2659241" cy="7067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8706" y="200156"/>
            <a:ext cx="244017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全文翻译</a:t>
            </a:r>
          </a:p>
        </p:txBody>
      </p:sp>
      <p:pic>
        <p:nvPicPr>
          <p:cNvPr id="819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39600" y="10718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11835" y="1427480"/>
            <a:ext cx="9888855" cy="79819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哪几句是写相会的情景的？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711835" y="2432050"/>
            <a:ext cx="9888855" cy="1174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景：纤云弄巧，飞星传恨银汉迢迢；</a:t>
            </a:r>
          </a:p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情：柔情似水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11835" y="4036060"/>
            <a:ext cx="10478770" cy="79819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词人对牛郎织女的相会发出了怎样的感慨和评价？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56615" y="4935220"/>
            <a:ext cx="7978140" cy="136715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金风玉露一相逢，便胜却人间无数；</a:t>
            </a:r>
          </a:p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两情若是久长时，又岂在朝朝暮暮</a:t>
            </a:r>
            <a:r>
              <a:rPr lang="zh-CN"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36866" name="标题 36865"/>
          <p:cNvSpPr>
            <a:spLocks noGrp="1"/>
          </p:cNvSpPr>
          <p:nvPr/>
        </p:nvSpPr>
        <p:spPr>
          <a:xfrm>
            <a:off x="0" y="198120"/>
            <a:ext cx="8229600" cy="1143000"/>
          </a:xfr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735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4000"/>
              <a:t>(二)鹊桥里的人生——豁达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1" animBg="1"/>
      <p:bldP spid="4" grpId="2" animBg="1"/>
      <p:bldP spid="7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占位符 12290"/>
          <p:cNvSpPr>
            <a:spLocks noGrp="1"/>
          </p:cNvSpPr>
          <p:nvPr>
            <p:ph type="body" idx="4294967295"/>
          </p:nvPr>
        </p:nvSpPr>
        <p:spPr>
          <a:xfrm>
            <a:off x="583565" y="114935"/>
            <a:ext cx="11024235" cy="1242060"/>
          </a:xfrm>
        </p:spPr>
        <p:txBody>
          <a:bodyPr/>
          <a:lstStyle/>
          <a:p>
            <a:pPr marL="0" indent="0" latinLnBrk="0">
              <a:spcBef>
                <a:spcPct val="0"/>
              </a:spcBef>
            </a:pPr>
            <a:r>
              <a:rPr lang="zh-CN" altLang="en-US" b="1">
                <a:solidFill>
                  <a:srgbClr val="FF0066"/>
                </a:solidFill>
              </a:rPr>
              <a:t>　  </a:t>
            </a:r>
            <a:r>
              <a:rPr lang="zh-CN" altLang="en-US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明人沈际飞评“(世人咏)七夕，往往以双星会少离多为恨，而此词……化腐朽为神奇！”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3565" y="1479550"/>
            <a:ext cx="11470005" cy="52622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比较历代三首咏叹七夕爱情故事的诗作：</a:t>
            </a:r>
            <a:endParaRPr lang="zh-CN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“迢迢牵牛星，皎皎河汉女。纤纤擢素手，札札弄机杼。终日不成章，泣涕零如雨。河汉清且浅，相去复几许。盈盈一水间，脉脉不得语”(《迢迢牵牛星》)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“几许欢情与离恨，年年并在此宵中”(白居易《七夕》)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“乞桥楼空，影蛾池冷，佳节只供愁叹。(清纳兰容若鹊桥仙(七夕)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占位符 12290"/>
          <p:cNvSpPr>
            <a:spLocks noGrp="1"/>
          </p:cNvSpPr>
          <p:nvPr>
            <p:ph type="body" idx="4294967295"/>
          </p:nvPr>
        </p:nvSpPr>
        <p:spPr>
          <a:xfrm>
            <a:off x="583565" y="443230"/>
            <a:ext cx="11024235" cy="1242060"/>
          </a:xfrm>
        </p:spPr>
        <p:txBody>
          <a:bodyPr/>
          <a:lstStyle/>
          <a:p>
            <a:pPr marL="0" indent="0" latinLnBrk="0">
              <a:spcBef>
                <a:spcPct val="0"/>
              </a:spcBef>
            </a:pPr>
            <a:r>
              <a:rPr lang="zh-CN" altLang="en-US" b="1">
                <a:solidFill>
                  <a:srgbClr val="FF0066"/>
                </a:solidFill>
              </a:rPr>
              <a:t>　  </a:t>
            </a:r>
            <a:r>
              <a:rPr lang="zh-CN" altLang="en-US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同学们是否赞同这句话？是否能从词中找到依据？”腐朽“是什么？”神奇“又在何处？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83565" y="2058670"/>
            <a:ext cx="7068185" cy="8299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“两情若是久长时，又岂在朝朝暮暮”</a:t>
            </a:r>
          </a:p>
        </p:txBody>
      </p:sp>
      <p:sp>
        <p:nvSpPr>
          <p:cNvPr id="2" name="矩形标注 1"/>
          <p:cNvSpPr/>
          <p:nvPr/>
        </p:nvSpPr>
        <p:spPr>
          <a:xfrm>
            <a:off x="6331585" y="3051810"/>
            <a:ext cx="4257040" cy="483235"/>
          </a:xfrm>
          <a:prstGeom prst="wedgeRectCallout">
            <a:avLst>
              <a:gd name="adj1" fmla="val -22953"/>
              <a:gd name="adj2" fmla="val -619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/>
              <a:t>豁达之气</a:t>
            </a:r>
            <a:r>
              <a:rPr lang="en-US" altLang="zh-CN" sz="3600" b="1"/>
              <a:t>——</a:t>
            </a:r>
            <a:r>
              <a:rPr lang="zh-CN" altLang="en-US" sz="3600" b="1"/>
              <a:t>神奇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565" y="4112895"/>
            <a:ext cx="6835775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历代诗歌咏叹七夕是悲吟寻恨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6072505" y="4907280"/>
            <a:ext cx="3195320" cy="483235"/>
          </a:xfrm>
          <a:prstGeom prst="wedgeRectCallout">
            <a:avLst>
              <a:gd name="adj1" fmla="val -22953"/>
              <a:gd name="adj2" fmla="val -619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/>
              <a:t>腐朽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880"/>
          </a:xfrm>
        </p:spPr>
        <p:txBody>
          <a:bodyPr/>
          <a:lstStyle/>
          <a:p>
            <a:r>
              <a:rPr lang="zh-CN" altLang="en-US"/>
              <a:t>作者简介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38200" y="1285240"/>
            <a:ext cx="10690225" cy="407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12140"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6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秦观</a:t>
            </a:r>
            <a:r>
              <a:rPr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（1049-1100），</a:t>
            </a:r>
            <a:r>
              <a:rPr sz="3600" b="1" dirty="0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字少游，一字太虚，号淮海居士</a:t>
            </a:r>
            <a:r>
              <a:rPr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，。"</a:t>
            </a:r>
            <a:r>
              <a:rPr sz="3600" b="1" dirty="0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苏门四学士"之一。汉族，扬州高邮（今属江苏）人。北宋文学家，北宋婉约派词人</a:t>
            </a:r>
            <a:r>
              <a:rPr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indent="612140"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600" b="1" dirty="0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其词大多描写男女情爱和抒发仕途失意的哀怨，文字工巧精细，音律谐美，情韵兼胜。代表作为</a:t>
            </a:r>
            <a:r>
              <a:rPr sz="3600" b="1" dirty="0" err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《鹊桥仙</a:t>
            </a:r>
            <a:r>
              <a:rPr sz="36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》、《</a:t>
            </a:r>
            <a:r>
              <a:rPr sz="3600" b="1" dirty="0" err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望海潮</a:t>
            </a:r>
            <a:r>
              <a:rPr sz="36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》、《</a:t>
            </a:r>
            <a:r>
              <a:rPr sz="3600" b="1" dirty="0" err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满庭芳》</a:t>
            </a:r>
            <a:r>
              <a:rPr sz="3600" b="1" dirty="0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</a:t>
            </a:r>
            <a:r>
              <a:rPr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占位符 47106"/>
          <p:cNvSpPr>
            <a:spLocks noGrp="1"/>
          </p:cNvSpPr>
          <p:nvPr>
            <p:ph type="body" idx="4294967295"/>
          </p:nvPr>
        </p:nvSpPr>
        <p:spPr>
          <a:xfrm>
            <a:off x="193675" y="161925"/>
            <a:ext cx="11943715" cy="6041390"/>
          </a:xfrm>
        </p:spPr>
        <p:txBody>
          <a:bodyPr/>
          <a:lstStyle/>
          <a:p>
            <a:pPr marL="0" indent="0" latinLnBrk="0">
              <a:lnSpc>
                <a:spcPct val="100000"/>
              </a:lnSpc>
              <a:spcBef>
                <a:spcPts val="100"/>
              </a:spcBef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观能写出这样的一种爱情名句，有他自身的才情，但客观上也是有一个时代的原因。在我国的封建社会，婚姻上实行父母包办、一夫多妻，再由于生产力落后、交通不发达，以及封建的礼教、男尊女卑等，这在客观上造成了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老妻置异县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重婚姻、少爱情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形。中国古代士人虽以家庭为基础，但又崇尚兼善主义，他们更多的把光阴用于仕官羁旅，所以日常跟他们接触最多的不是女子，而是他们的同僚、朋友。中国文人写友情的作品绝对多于爱情，写婚后的也要多于爱情。</a:t>
            </a:r>
            <a:r>
              <a:rPr lang="zh-CN" altLang="en-US" sz="2800"/>
              <a:t/>
            </a:r>
            <a:br>
              <a:rPr lang="zh-CN" altLang="en-US" sz="2800"/>
            </a:br>
            <a:endParaRPr lang="zh-CN" altLang="en-US" sz="280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7375" y="1253490"/>
            <a:ext cx="11046460" cy="4351655"/>
          </a:xfrm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因为有了至真至纯的情感交织，《鹊桥仙》里的爱才能如此完美，因为有了至彻至透的人生领悟，爱才能如此豁达，至爱之人，至美之文，至情至理，完美契合，《鹊桥仙》就变成了爱的文化的经典。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这里面有我们民族传统的东西，大家是否能发现呢？</a:t>
            </a:r>
          </a:p>
        </p:txBody>
      </p:sp>
      <p:sp>
        <p:nvSpPr>
          <p:cNvPr id="36866" name="标题 36865"/>
          <p:cNvSpPr>
            <a:spLocks noGrp="1"/>
          </p:cNvSpPr>
          <p:nvPr/>
        </p:nvSpPr>
        <p:spPr>
          <a:xfrm>
            <a:off x="0" y="198120"/>
            <a:ext cx="8229600" cy="1143000"/>
          </a:xfr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735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4000"/>
              <a:t>(三)鹊桥中的文化——经典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2770" y="249555"/>
            <a:ext cx="11172190" cy="5944235"/>
          </a:xfrm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1.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塑造的艺术形象：传统的艺术形象(织女)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“纤云弄巧”这可以是一个劳动的场面，沉浸在爱情中的织女体现中国传统女性的勤劳巧慧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咏叹的情感：忠贞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西方“生命诚可贵，爱情价更高，若为自由故，二者皆可抛”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表达情感的方式：七夕节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0415" y="856615"/>
            <a:ext cx="10515600" cy="4351338"/>
          </a:xfrm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4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这首词作将继续流传，一定是要有我们现在正在丢失但却有慢慢重塑价值的东西，文化是任何一部艺术作品生命力恒久的根本。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占位符 16386"/>
          <p:cNvSpPr>
            <a:spLocks noGrp="1"/>
          </p:cNvSpPr>
          <p:nvPr>
            <p:ph type="body" idx="4294967295"/>
          </p:nvPr>
        </p:nvSpPr>
        <p:spPr>
          <a:xfrm>
            <a:off x="643890" y="904875"/>
            <a:ext cx="10904855" cy="5257800"/>
          </a:xfrm>
        </p:spPr>
        <p:txBody>
          <a:bodyPr/>
          <a:lstStyle/>
          <a:p>
            <a:pPr marL="0" indent="0" latinLnBrk="0">
              <a:spcBef>
                <a:spcPts val="100"/>
              </a:spcBef>
            </a:pPr>
            <a:r>
              <a:rPr 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一对苦苦等待的爱人，让我们感受了爱的唯美、情的永恒。</a:t>
            </a:r>
          </a:p>
          <a:p>
            <a:pPr marL="0" indent="0" latinLnBrk="0">
              <a:spcBef>
                <a:spcPts val="100"/>
              </a:spcBef>
            </a:pPr>
            <a:r>
              <a:rPr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　　一场朝暮期盼的相聚，也让我们品茗了爱的坚贞、人生的真谛。</a:t>
            </a:r>
          </a:p>
          <a:p>
            <a:pPr marL="0" indent="0" latinLnBrk="0">
              <a:spcBef>
                <a:spcPts val="100"/>
              </a:spcBef>
            </a:pPr>
            <a:r>
              <a:rPr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　　而一段荡气回肠的传说，更让我们涵咏了中国文化的绵延悠长。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占位符 16386"/>
          <p:cNvSpPr>
            <a:spLocks noGrp="1"/>
          </p:cNvSpPr>
          <p:nvPr>
            <p:ph type="body" idx="4294967295"/>
          </p:nvPr>
        </p:nvSpPr>
        <p:spPr>
          <a:xfrm>
            <a:off x="643890" y="904875"/>
            <a:ext cx="10904855" cy="5257800"/>
          </a:xfrm>
        </p:spPr>
        <p:txBody>
          <a:bodyPr/>
          <a:lstStyle/>
          <a:p>
            <a:pPr marL="0" indent="0" latinLnBrk="0">
              <a:spcBef>
                <a:spcPts val="100"/>
              </a:spcBef>
            </a:pPr>
            <a:r>
              <a:rPr 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首《鹊桥仙》，让后人玩味不够，品味不足，让一代代的读者徜徉其中，品味爱情、思考人生、承传文化，真配得上世人的评价：化腐朽为神奇。最后，我们再一次诵读词作，去感受它流传千年的美，让我们的唇齿留香！.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9457"/>
          <p:cNvSpPr>
            <a:spLocks noGrp="1"/>
          </p:cNvSpPr>
          <p:nvPr>
            <p:ph type="title"/>
          </p:nvPr>
        </p:nvSpPr>
        <p:spPr>
          <a:xfrm>
            <a:off x="1445896" y="53552"/>
            <a:ext cx="9518649" cy="1143000"/>
          </a:xfrm>
        </p:spPr>
        <p:txBody>
          <a:bodyPr anchor="ctr"/>
          <a:lstStyle/>
          <a:p>
            <a:r>
              <a:rPr lang="zh-CN" altLang="en-US" sz="5865" b="1">
                <a:ea typeface="楷体" panose="02010609060101010101" charset="-122"/>
              </a:rPr>
              <a:t>写作特色</a:t>
            </a:r>
          </a:p>
        </p:txBody>
      </p:sp>
      <p:sp>
        <p:nvSpPr>
          <p:cNvPr id="48130" name="文本占位符 19458"/>
          <p:cNvSpPr>
            <a:spLocks noGrp="1"/>
          </p:cNvSpPr>
          <p:nvPr>
            <p:ph idx="1"/>
          </p:nvPr>
        </p:nvSpPr>
        <p:spPr>
          <a:xfrm>
            <a:off x="477520" y="882650"/>
            <a:ext cx="11361420" cy="509270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从结构上看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上片写佳期相会的盛况，“纤云弄巧”二句为牛郎织女每年一度的聚会渲染气氛，用墨经济，笔触轻盈。“银汉”句写牛郎织女渡河赴会，推进情节。“金风玉露”二句由叙述转为议论，表达作者的爱情理想。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下片则是写依依惜别之情。“柔情似水”，就眼前取景，形容牛郎织女缠绵之情，犹如天河中的悠悠流水。“佳期如梦”，既点出了欢会的短暂，又真实地揭示了他们久别重逢后那种如梦似幻的心境。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占位符 20481"/>
          <p:cNvSpPr>
            <a:spLocks noGrp="1"/>
          </p:cNvSpPr>
          <p:nvPr>
            <p:ph idx="1"/>
          </p:nvPr>
        </p:nvSpPr>
        <p:spPr>
          <a:xfrm>
            <a:off x="201930" y="762635"/>
            <a:ext cx="11787505" cy="6110605"/>
          </a:xfrm>
        </p:spPr>
        <p:txBody>
          <a:bodyPr anchor="t"/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从语言艺术特色上看</a:t>
            </a:r>
          </a:p>
          <a:p>
            <a:pPr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这首词的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议论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，自由流畅，通俗易懂，却又显得婉约蕴藉，余味无穷。作者将画龙点睛的议论与散文句法与优美的形象、深沉的情感结合起来，起伏跃宕地讴歌了人间美好的爱情 ，取得了极好的艺术效果。此词的结尾两句，是爱情颂歌当中的千古绝唱。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占位符 21505"/>
          <p:cNvSpPr>
            <a:spLocks noGrp="1"/>
          </p:cNvSpPr>
          <p:nvPr>
            <p:ph idx="1"/>
          </p:nvPr>
        </p:nvSpPr>
        <p:spPr>
          <a:xfrm>
            <a:off x="565150" y="825500"/>
            <a:ext cx="11062335" cy="4233545"/>
          </a:xfrm>
        </p:spPr>
        <p:txBody>
          <a:bodyPr anchor="t"/>
          <a:lstStyle/>
          <a:p>
            <a:r>
              <a:rPr lang="zh-CN" altLang="en-US" b="1">
                <a:solidFill>
                  <a:srgbClr val="FF0000"/>
                </a:solidFill>
                <a:ea typeface="楷体" panose="02010609060101010101" charset="-122"/>
              </a:rPr>
              <a:t>从抒情手法上看</a:t>
            </a:r>
          </a:p>
          <a:p>
            <a:pPr>
              <a:buNone/>
            </a:pPr>
            <a:r>
              <a:rPr lang="zh-CN" altLang="en-US" b="1">
                <a:solidFill>
                  <a:schemeClr val="accent2"/>
                </a:solidFill>
                <a:ea typeface="楷体" panose="02010609060101010101" charset="-122"/>
              </a:rPr>
              <a:t>     </a:t>
            </a:r>
            <a:r>
              <a:rPr lang="zh-CN" altLang="en-US" sz="4000" b="1">
                <a:ea typeface="楷体" panose="02010609060101010101" charset="-122"/>
              </a:rPr>
              <a:t>此词熔写景、抒情与议论于一炉，叙写牵牛、织女二星相爱的神话故事，赋予这对仙侣浓郁的人情味，讴歌了真挚、细腻、纯洁、坚贞的爱情。词中明写天上双星，暗写人间情侣；其抒情，以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charset="-122"/>
              </a:rPr>
              <a:t>乐景写哀情，以哀情写欢乐</a:t>
            </a:r>
            <a:r>
              <a:rPr lang="zh-CN" altLang="en-US" sz="4000" b="1">
                <a:ea typeface="楷体" panose="02010609060101010101" charset="-122"/>
              </a:rPr>
              <a:t>，读来荡气回肠，感人肺腑。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23553"/>
          <p:cNvSpPr>
            <a:spLocks noGrp="1"/>
          </p:cNvSpPr>
          <p:nvPr>
            <p:ph idx="1"/>
          </p:nvPr>
        </p:nvSpPr>
        <p:spPr>
          <a:xfrm>
            <a:off x="876300" y="522605"/>
            <a:ext cx="10928350" cy="5471795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从文学史上的地位看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沈祖棻fēn《宋词赏析》：这首词上、下片的结句，都表现了词人对于爱情的不同一般的看法。他</a:t>
            </a:r>
            <a:r>
              <a:rPr lang="zh-CN" altLang="en-US" sz="36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否定了朝欢暮乐的庸俗生活，歌颂了天长地久的忠贞爱情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。这在当时，是难能可贵的。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 《文史知识》：秦观的这首《鹊桥仙》上片以“金风玉露一相逢，便胜却人间无数”发抒感慨，下片词人将意思翻进一层，</a:t>
            </a:r>
            <a:r>
              <a:rPr lang="zh-CN" altLang="en-US" sz="36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道出了“两情若是久长时，又岂在朝朝暮暮”的爱情真谛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。这字字珠玑、落地若金石声的警策之语，正是这首词流传久远，历久而不衰的关键所在。-----引自惠淇源《婉约词》</a:t>
            </a:r>
          </a:p>
          <a:p>
            <a:pPr>
              <a:lnSpc>
                <a:spcPct val="80000"/>
              </a:lnSpc>
            </a:pPr>
            <a:endParaRPr lang="zh-CN" altLang="en-US" b="1"/>
          </a:p>
          <a:p>
            <a:pPr>
              <a:lnSpc>
                <a:spcPct val="80000"/>
              </a:lnSpc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880"/>
          </a:xfrm>
        </p:spPr>
        <p:txBody>
          <a:bodyPr/>
          <a:lstStyle/>
          <a:p>
            <a:r>
              <a:rPr lang="zh-CN" altLang="en-US"/>
              <a:t>背景资料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669290" y="1274445"/>
            <a:ext cx="10972800" cy="4464050"/>
          </a:xfrm>
        </p:spPr>
        <p:txBody>
          <a:bodyPr/>
          <a:lstStyle/>
          <a:p>
            <a:pPr marL="0" algn="just" defTabSz="914400" eaLnBrk="1" fontAlgn="auto" latinLnBrk="1" hangingPunct="1"/>
            <a:r>
              <a:rPr 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</a:t>
            </a:r>
            <a:r>
              <a:rPr 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这首词相传是秦观在为官之前，写给邻村一位名为娄琬的姑娘。可能是命运的捉弄，他最终没有和这位青梅竹马的姑娘成亲，却被迫娶了一个自己并不爱的女子。后来他们有短暂的相遇，离别之后的某个七夕，他写下了这首词，寄托对这女子的思念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300" y="1378585"/>
            <a:ext cx="10638155" cy="3206115"/>
          </a:xfrm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6000" b="0" i="0" u="none" strike="noStrike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</a:t>
            </a:r>
            <a:r>
              <a:rPr kumimoji="0" lang="zh-CN" altLang="en-US" sz="6000" b="0" i="0" u="none" strike="noStrike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作为一名中学生，我们应该树立一种怎样的爱情观呢？请同学们说出自己的心声。</a:t>
            </a:r>
            <a:endParaRPr kumimoji="0" lang="zh-CN" altLang="en-US" sz="6000" b="0" i="0" u="none" strike="noStrike" kern="1200" cap="none" spc="0" normalizeH="0" baseline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/>
          <p:nvPr/>
        </p:nvSpPr>
        <p:spPr>
          <a:xfrm>
            <a:off x="3479165" y="1269365"/>
            <a:ext cx="6028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60AF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3600" b="1">
                <a:solidFill>
                  <a:srgbClr val="F60AF0"/>
                </a:solidFill>
                <a:latin typeface="Times New Roman" panose="02020603050405020304" pitchFamily="18" charset="0"/>
              </a:rPr>
              <a:t>鹊桥仙</a:t>
            </a:r>
          </a:p>
        </p:txBody>
      </p:sp>
      <p:sp>
        <p:nvSpPr>
          <p:cNvPr id="9220" name="Rectangle 4"/>
          <p:cNvSpPr/>
          <p:nvPr/>
        </p:nvSpPr>
        <p:spPr>
          <a:xfrm>
            <a:off x="492125" y="2029460"/>
            <a:ext cx="108991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33CC"/>
                </a:solidFill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en-US" altLang="zh-CN" sz="36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纤云弄巧，飞星传恨，银汉迢迢暗度。金风玉露一相逢，便胜却人间无数。 </a:t>
            </a:r>
            <a:b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柔情似水，佳期如梦，忍顾鹊桥归路？两情若是久长时，又岂在朝朝暮暮。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9731375" y="6019800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GB" sz="2400">
                <a:solidFill>
                  <a:srgbClr val="FF33CC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6535" y="20383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诵读词作，整体感知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6865"/>
          <p:cNvSpPr>
            <a:spLocks noGrp="1"/>
          </p:cNvSpPr>
          <p:nvPr>
            <p:ph type="title" idx="4294967295"/>
          </p:nvPr>
        </p:nvSpPr>
        <p:spPr>
          <a:xfrm>
            <a:off x="0" y="198120"/>
            <a:ext cx="8229600" cy="1143000"/>
          </a:xfrm>
        </p:spPr>
        <p:txBody>
          <a:bodyPr anchor="ctr"/>
          <a:lstStyle/>
          <a:p>
            <a:r>
              <a:rPr lang="zh-CN" altLang="en-US" sz="4000"/>
              <a:t>(一)鹊桥上的爱情——唯美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03580" y="4283710"/>
            <a:ext cx="1066800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词人说牛郎织女“一相逢”，“便胜却人间无数”你觉得他们的“一相逢”，“胜”在哪呢？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063" y="1341120"/>
            <a:ext cx="94449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2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纤云弄巧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，飞星传恨，银汉迢迢暗度。</a:t>
            </a:r>
            <a:endParaRPr lang="zh-CN" altLang="en-US" sz="42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063" y="1986280"/>
            <a:ext cx="9444990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金风玉露一相逢，便胜却人间无数。</a:t>
            </a:r>
          </a:p>
          <a:p>
            <a:pPr algn="l"/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柔情似水，佳期如梦，忍顾鹊桥归路？</a:t>
            </a:r>
          </a:p>
          <a:p>
            <a:pPr algn="l"/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两情若是久长时，又岂在朝朝暮暮。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234228" y="3250988"/>
            <a:ext cx="9889067" cy="24197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飞星：流星。一说指牵牛、织女二星。</a:t>
            </a:r>
          </a:p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银汉：银河。迢迢：遥远的样子。</a:t>
            </a:r>
          </a:p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暗度：悄悄渡过。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9608" y="2011045"/>
            <a:ext cx="94449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2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纤云弄巧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，飞星传恨，银汉迢迢暗度。</a:t>
            </a:r>
            <a:endParaRPr lang="zh-CN" altLang="en-US" sz="42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49910" y="203835"/>
            <a:ext cx="5549900" cy="1351915"/>
          </a:xfrm>
          <a:prstGeom prst="wedgeRoundRectCallout">
            <a:avLst>
              <a:gd name="adj1" fmla="val -9473"/>
              <a:gd name="adj2" fmla="val 812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是说纤薄的云彩，变化多端，呈现出许多细巧的花样。</a:t>
            </a:r>
            <a:endParaRPr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69570" y="3490595"/>
            <a:ext cx="11452860" cy="29114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飞星传恨”：飞星可以解为流星，流星划过夜空，不时闪过长长的白亮的光芒，和前面“纤云弄巧”，星月相映，流光溢彩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“传恨”，原本是流星下落的天体现象，词人赋之以情感，写出了相会的牛郎织女相思之苦，相盼之切。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69570" y="636905"/>
            <a:ext cx="11452860" cy="28536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纤云弄巧”：“纤”，言云之轻柔；“弄”，言云之变幻多姿态。轻柔多姿的云彩，变幻出许多优美巧妙的图案。衬托了织女的美好巧慧，她似乎在为爱人的到来作着精心的准备，她沉浸在爱的甜蜜中，欢愉的心情了然可见。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99820" y="2855595"/>
            <a:ext cx="9888855" cy="1329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37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玉露：秋露。这句是说他们七夕相会。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9608" y="2011045"/>
            <a:ext cx="890016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金风玉露一相逢，便胜却人间无数。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549910" y="11430"/>
            <a:ext cx="5549900" cy="1544320"/>
          </a:xfrm>
          <a:prstGeom prst="wedgeRoundRectCallout">
            <a:avLst>
              <a:gd name="adj1" fmla="val -9473"/>
              <a:gd name="adj2" fmla="val 812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金风玉露：指秋风白露。金风：秋风，秋天在五行中金。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99820" y="4391660"/>
            <a:ext cx="9888855" cy="7213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词作里面有故事，写了一个什么故事？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99820" y="5252720"/>
            <a:ext cx="9888855" cy="721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sz="373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牛郎织女鹊桥相会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1" animBg="1"/>
      <p:bldP spid="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文本占位符 45058"/>
          <p:cNvSpPr>
            <a:spLocks noGrp="1"/>
          </p:cNvSpPr>
          <p:nvPr>
            <p:ph type="body" idx="4294967295"/>
          </p:nvPr>
        </p:nvSpPr>
        <p:spPr>
          <a:xfrm>
            <a:off x="285750" y="451485"/>
            <a:ext cx="11623675" cy="5307965"/>
          </a:xfrm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金风玉露”用李商隐</a:t>
            </a:r>
            <a:r>
              <a:rPr lang="en-US" altLang="zh-CN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辛未七夕</a:t>
            </a:r>
            <a:r>
              <a:rPr lang="en-US" altLang="zh-CN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40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：“恐是仙家好别离，故教迢递作佳期。由来碧落银河畔，可是金风玉露时。”用以描写七夕相会的时节风光，同时还另有深意，词人把这次珍贵的相会，映衬于金风玉露、冰清玉洁的背景之下，显示出这对爱侣心灵的高尚纯洁。</a:t>
            </a:r>
            <a:endParaRPr lang="zh-CN" altLang="en-US" b="1">
              <a:solidFill>
                <a:srgbClr val="663300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1879</Words>
  <Application>Microsoft Office PowerPoint</Application>
  <PresentationFormat>自定义</PresentationFormat>
  <Paragraphs>92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3_Office 主题​​</vt:lpstr>
      <vt:lpstr>2_Office 主题​​</vt:lpstr>
      <vt:lpstr>1_Office 主题​​</vt:lpstr>
      <vt:lpstr>4_Office 主题​​</vt:lpstr>
      <vt:lpstr>PowerPoint 演示文稿</vt:lpstr>
      <vt:lpstr>作者简介</vt:lpstr>
      <vt:lpstr>背景资料</vt:lpstr>
      <vt:lpstr>PowerPoint 演示文稿</vt:lpstr>
      <vt:lpstr>(一)鹊桥上的爱情——唯美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写作特色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2020-10-07T14:43:13Z</cp:lastPrinted>
  <dcterms:created xsi:type="dcterms:W3CDTF">2020-10-07T14:43:13Z</dcterms:created>
  <dcterms:modified xsi:type="dcterms:W3CDTF">2020-11-13T03:09:24Z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