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74" r:id="rId9"/>
    <p:sldId id="268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49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1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0"/>
            <a:r>
              <a:rPr lang="zh-CN" altLang="en-US" smtClean="0"/>
              <a:t>第二级</a:t>
            </a:r>
          </a:p>
          <a:p>
            <a:pPr lvl="0"/>
            <a:r>
              <a:rPr lang="zh-CN" altLang="en-US" smtClean="0"/>
              <a:t>第三级</a:t>
            </a:r>
          </a:p>
          <a:p>
            <a:pPr lvl="0"/>
            <a:r>
              <a:rPr lang="zh-CN" altLang="en-US" smtClean="0"/>
              <a:t>第四级</a:t>
            </a:r>
          </a:p>
          <a:p>
            <a:pPr lvl="0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55409-8606-4A74-BF87-6AD8385B1C3C}" type="datetimeFigureOut">
              <a:rPr lang="zh-CN" altLang="en-US" smtClean="0"/>
              <a:t>2021/9/23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835D2-B7C8-4CCB-A581-EA39E824E3AB}" type="slidenum">
              <a:rPr lang="zh-CN" altLang="en-US" smtClean="0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905000"/>
            <a:ext cx="88392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sz="5400" b="1" smtClean="0">
                <a:solidFill>
                  <a:srgbClr val="FF0000"/>
                </a:solidFill>
                <a:latin typeface="Arial" pitchFamily="34" charset="0"/>
              </a:rPr>
              <a:t>课内文言文挖空训练</a:t>
            </a:r>
            <a:br>
              <a:rPr lang="zh-CN" sz="5400" b="1" smtClean="0">
                <a:solidFill>
                  <a:srgbClr val="FF0000"/>
                </a:solidFill>
                <a:latin typeface="Arial" pitchFamily="34" charset="0"/>
              </a:rPr>
            </a:br>
            <a:r>
              <a:rPr lang="zh-CN" sz="5400" b="1" smtClean="0">
                <a:solidFill>
                  <a:srgbClr val="FF0000"/>
                </a:solidFill>
                <a:latin typeface="Arial" pitchFamily="34" charset="0"/>
              </a:rPr>
              <a:t>  ——《答司马谏议书》</a:t>
            </a:r>
            <a:br>
              <a:rPr lang="zh-CN" sz="5400" b="1" smtClean="0">
                <a:solidFill>
                  <a:srgbClr val="FF0000"/>
                </a:solidFill>
                <a:latin typeface="Arial" pitchFamily="34" charset="0"/>
              </a:rPr>
            </a:b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Times New Roman" panose="02020603050405020304" pitchFamily="18" charset="0"/>
              <a:buNone/>
            </a:pPr>
            <a:endParaRPr lang="zh-CN" altLang="zh-CN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73535"/>
      </p:ext>
    </p:extLst>
  </p:cSld>
  <p:clrMapOvr>
    <a:masterClrMapping/>
  </p:clrMapOvr>
  <p:transition spd="slow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66936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b="1"/>
              <a:t>5. 重念蒙君实（ 视 ）（ 遇 ）厚，于反（ 覆 ）不宜（卤  ）（ 莽 ），故今具道所以，冀君实或见恕也。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翻译：又想到您对待我一向优厚 ，在书信往来上不应粗疏草率，所以现在详细地说出我这样做的原因，希望您或许会宽恕我。 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6. （ 辟 ）邪说，难（壬  ）人，不为拒谏。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翻译：批驳不正确的言论，责难巧言谄媚的佞人，这不算是拒绝他人的意见。 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7. 盘庚之迁，（ 胥 ）怨者民也。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翻译：盘庚迁都的时候，满怀怨恨的是老百姓啊。 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8.盘庚不为怨者故改其度。</a:t>
            </a:r>
          </a:p>
          <a:p>
            <a:pPr>
              <a:lnSpc>
                <a:spcPct val="120000"/>
              </a:lnSpc>
            </a:pPr>
            <a:r>
              <a:rPr lang="en-US" altLang="zh-CN" b="1"/>
              <a:t>翻译：盘庚不因为有人怨恨的缘故而改变他的计划。</a:t>
            </a:r>
          </a:p>
        </p:txBody>
      </p:sp>
    </p:spTree>
    <p:extLst>
      <p:ext uri="{BB962C8B-B14F-4D97-AF65-F5344CB8AC3E}">
        <p14:creationId xmlns:p14="http://schemas.microsoft.com/office/powerpoint/2010/main" val="104703015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6632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zh-CN" b="1"/>
              <a:t>四、一词多义</a:t>
            </a:r>
            <a:br>
              <a:rPr lang="zh-CN" altLang="zh-CN" b="1"/>
            </a:br>
            <a:r>
              <a:rPr lang="zh-CN" altLang="zh-CN" b="1"/>
              <a:t>见：</a:t>
            </a:r>
            <a:br>
              <a:rPr lang="zh-CN" altLang="zh-CN" b="1"/>
            </a:br>
            <a:r>
              <a:rPr lang="zh-CN" altLang="zh-CN" b="1"/>
              <a:t>①冀君实或见恕也（第一人称代词，我）</a:t>
            </a:r>
            <a:br>
              <a:rPr lang="zh-CN" altLang="zh-CN" b="1"/>
            </a:br>
            <a:r>
              <a:rPr lang="zh-CN" altLang="zh-CN" b="1"/>
              <a:t>②见渔人，乃大惊（动词，看见）</a:t>
            </a:r>
            <a:br>
              <a:rPr lang="zh-CN" altLang="zh-CN" b="1"/>
            </a:br>
            <a:r>
              <a:rPr lang="zh-CN" altLang="zh-CN" b="1"/>
              <a:t>③于是人朝见威王（动词，拜见）</a:t>
            </a:r>
            <a:br>
              <a:rPr lang="zh-CN" altLang="zh-CN" b="1"/>
            </a:br>
            <a:r>
              <a:rPr lang="zh-CN" altLang="zh-CN" b="1"/>
              <a:t>④秦王坐章台见相如（动词，召见）</a:t>
            </a:r>
            <a:br>
              <a:rPr lang="zh-CN" altLang="zh-CN" b="1"/>
            </a:br>
            <a:r>
              <a:rPr lang="zh-CN" altLang="zh-CN" b="1"/>
              <a:t>⑤众人皆解面我独醒，是以见放（介词，表被动，译为“被”）</a:t>
            </a:r>
            <a:br>
              <a:rPr lang="zh-CN" altLang="zh-CN" b="1"/>
            </a:br>
            <a:r>
              <a:rPr lang="zh-CN" altLang="zh-CN" b="1"/>
              <a:t>⑥风吹草低见牛羊（见通“现”出现）  </a:t>
            </a:r>
          </a:p>
          <a:p>
            <a:pPr>
              <a:lnSpc>
                <a:spcPct val="120000"/>
              </a:lnSpc>
            </a:pPr>
            <a:r>
              <a:rPr lang="zh-CN" altLang="zh-CN" b="1"/>
              <a:t>修：</a:t>
            </a:r>
            <a:br>
              <a:rPr lang="zh-CN" altLang="zh-CN" b="1"/>
            </a:br>
            <a:r>
              <a:rPr lang="zh-CN" altLang="zh-CN" b="1"/>
              <a:t>①议法度而修之于朝廷（动词，修改）</a:t>
            </a:r>
            <a:br>
              <a:rPr lang="zh-CN" altLang="zh-CN" b="1"/>
            </a:br>
            <a:r>
              <a:rPr lang="zh-CN" altLang="zh-CN" b="1"/>
              <a:t>②乃重修岳阳楼（动词，修建）</a:t>
            </a:r>
            <a:br>
              <a:rPr lang="zh-CN" altLang="zh-CN" b="1"/>
            </a:br>
            <a:r>
              <a:rPr lang="zh-CN" altLang="zh-CN" b="1"/>
              <a:t>③诌忌修八尺有余（形容词，长） </a:t>
            </a:r>
            <a:br>
              <a:rPr lang="zh-CN" altLang="zh-CN" b="1"/>
            </a:br>
            <a:r>
              <a:rPr lang="zh-CN" altLang="zh-CN" b="1"/>
              <a:t>④是以圣人不期修古(《韩非子》)（动词，学习）</a:t>
            </a:r>
            <a:br>
              <a:rPr lang="zh-CN" altLang="zh-CN" b="1"/>
            </a:br>
            <a:r>
              <a:rPr lang="zh-CN" altLang="zh-CN" b="1"/>
              <a:t>⑤臣修身洁行数十年(魏公子列传) （动词，修养）  </a:t>
            </a:r>
          </a:p>
        </p:txBody>
      </p:sp>
    </p:spTree>
    <p:extLst>
      <p:ext uri="{BB962C8B-B14F-4D97-AF65-F5344CB8AC3E}">
        <p14:creationId xmlns:p14="http://schemas.microsoft.com/office/powerpoint/2010/main" val="1898878163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66936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>
                <a:latin typeface="+mn-ea"/>
              </a:rPr>
              <a:t>以：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① 以致天下怨谤也（连词，表结果，译为“因而”）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② 以授之于有司（连词，表目的，译为“来，以便”）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③ 士大夫多以不恤国事（介词，把） 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④ 如君实责我以在位久（介词，表原因，因为）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⑤ 窃以为与君实游处相好之日（动词，认为）  </a:t>
            </a:r>
          </a:p>
          <a:p>
            <a:pPr>
              <a:lnSpc>
                <a:spcPct val="170000"/>
              </a:lnSpc>
            </a:pPr>
            <a:r>
              <a:rPr lang="zh-CN" altLang="zh-CN" b="1">
                <a:latin typeface="+mn-ea"/>
              </a:rPr>
              <a:t>为：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①不为侵官（判断动词，是）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②为天下理财（介词，替，给）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③同俗自媚于众为善（动词，当作）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④未能助上大有为（名词，作为）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⑤守前所为而已 （动词，做）</a:t>
            </a:r>
            <a:br>
              <a:rPr lang="zh-CN" altLang="zh-CN" b="1">
                <a:latin typeface="+mn-ea"/>
              </a:rPr>
            </a:br>
            <a:r>
              <a:rPr lang="zh-CN" altLang="zh-CN" b="1">
                <a:latin typeface="+mn-ea"/>
              </a:rPr>
              <a:t>⑥邯郸为郡（动词，变成）</a:t>
            </a:r>
          </a:p>
        </p:txBody>
      </p:sp>
    </p:spTree>
    <p:extLst>
      <p:ext uri="{BB962C8B-B14F-4D97-AF65-F5344CB8AC3E}">
        <p14:creationId xmlns:p14="http://schemas.microsoft.com/office/powerpoint/2010/main" val="344158008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288032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rmAutofit/>
          </a:bodyPr>
          <a:lstStyle/>
          <a:p>
            <a:r>
              <a:rPr lang="zh-CN" altLang="zh-CN" b="1"/>
              <a:t>五、情境式名句默写巩固练习</a:t>
            </a:r>
          </a:p>
          <a:p>
            <a:r>
              <a:rPr lang="zh-CN" altLang="zh-CN" b="1"/>
              <a:t>1．举先王之政，以兴利除弊，不为生事 </a:t>
            </a:r>
          </a:p>
          <a:p>
            <a:r>
              <a:rPr lang="zh-CN" altLang="zh-CN" b="1"/>
              <a:t>2．为天下理财，不为征利</a:t>
            </a:r>
          </a:p>
          <a:p>
            <a:r>
              <a:rPr lang="zh-CN" altLang="zh-CN" b="1"/>
              <a:t>3．辟邪说，难壬人，不为拒谏。</a:t>
            </a:r>
          </a:p>
          <a:p>
            <a:r>
              <a:rPr lang="zh-CN" altLang="zh-CN" b="1"/>
              <a:t>4、而议事每不合，所操之术多异故也”，有迅雷不及掩耳之势，直接点明二人政治上不投合的原因所在。</a:t>
            </a:r>
          </a:p>
          <a:p>
            <a:r>
              <a:rPr lang="zh-CN" altLang="zh-CN" b="1"/>
              <a:t>5、作者以“名实已明，而天下之理得矣”为论证的立足点，分别对保守派谬论进行驳斥，表明自己坚持变法的立场。</a:t>
            </a:r>
          </a:p>
        </p:txBody>
      </p:sp>
    </p:spTree>
    <p:extLst>
      <p:ext uri="{BB962C8B-B14F-4D97-AF65-F5344CB8AC3E}">
        <p14:creationId xmlns:p14="http://schemas.microsoft.com/office/powerpoint/2010/main" val="1354087131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5720"/>
            <a:ext cx="8229600" cy="6695648"/>
          </a:xfrm>
        </p:spPr>
        <p:txBody>
          <a:bodyPr/>
          <a:lstStyle/>
          <a:p>
            <a:pPr fontAlgn="base"/>
            <a:r>
              <a:rPr lang="en-US" altLang="zh-CN" b="1">
                <a:solidFill>
                  <a:srgbClr val="FF0000"/>
                </a:solidFill>
              </a:rPr>
              <a:t>6、受命于人主，议法度而修之于朝廷，以授之于有司</a:t>
            </a:r>
          </a:p>
          <a:p>
            <a:pPr fontAlgn="base"/>
            <a:r>
              <a:rPr lang="en-US" altLang="zh-CN" b="1">
                <a:solidFill>
                  <a:srgbClr val="FF0000"/>
                </a:solidFill>
              </a:rPr>
              <a:t>7、人习于苟且非一日，士大夫多以不恤国事、同俗自媚于众为善 </a:t>
            </a:r>
          </a:p>
          <a:p>
            <a:pPr fontAlgn="base"/>
            <a:r>
              <a:rPr lang="en-US" altLang="zh-CN" b="1">
                <a:solidFill>
                  <a:srgbClr val="FF0000"/>
                </a:solidFill>
              </a:rPr>
              <a:t>8、庚不为怨者故改其度，度义而后动，是而不见可悔故也。</a:t>
            </a:r>
          </a:p>
          <a:p>
            <a:pPr fontAlgn="base"/>
            <a:r>
              <a:rPr lang="en-US" altLang="zh-CN" b="1">
                <a:solidFill>
                  <a:srgbClr val="FF0000"/>
                </a:solidFill>
              </a:rPr>
              <a:t>9、“度义而后动，是而不见可悔”，可以说是王安石的行事准则，也是历史上一切改革家刚决精神的一种概括。</a:t>
            </a:r>
          </a:p>
          <a:p>
            <a:pPr fontAlgn="base"/>
            <a:r>
              <a:rPr lang="en-US" altLang="zh-CN" b="1">
                <a:solidFill>
                  <a:srgbClr val="FF0000"/>
                </a:solidFill>
              </a:rPr>
              <a:t>10、如日今日当一切不事事，守前所为而已，则非某之所敢知。</a:t>
            </a:r>
          </a:p>
        </p:txBody>
      </p:sp>
    </p:spTree>
    <p:extLst>
      <p:ext uri="{BB962C8B-B14F-4D97-AF65-F5344CB8AC3E}">
        <p14:creationId xmlns:p14="http://schemas.microsoft.com/office/powerpoint/2010/main" val="241939748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5720"/>
            <a:ext cx="8507288" cy="6812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5400" b="1" smtClean="0">
                <a:solidFill>
                  <a:srgbClr val="FF0000"/>
                </a:solidFill>
              </a:rPr>
              <a:t>【学习目标】</a:t>
            </a:r>
          </a:p>
          <a:p>
            <a:pPr marL="0" indent="0">
              <a:buNone/>
            </a:pPr>
            <a:r>
              <a:rPr lang="zh-CN" altLang="zh-CN" sz="5400" b="1" smtClean="0">
                <a:solidFill>
                  <a:srgbClr val="FF0000"/>
                </a:solidFill>
              </a:rPr>
              <a:t>1、背诵全文并默写。</a:t>
            </a:r>
          </a:p>
          <a:p>
            <a:pPr marL="0" indent="0">
              <a:buNone/>
            </a:pPr>
            <a:r>
              <a:rPr lang="zh-CN" altLang="zh-CN" sz="5400" b="1" smtClean="0">
                <a:solidFill>
                  <a:srgbClr val="FF0000"/>
                </a:solidFill>
              </a:rPr>
              <a:t>2、理解、落实关键字句，积累文化常识。</a:t>
            </a:r>
          </a:p>
        </p:txBody>
      </p:sp>
    </p:spTree>
    <p:extLst>
      <p:ext uri="{BB962C8B-B14F-4D97-AF65-F5344CB8AC3E}">
        <p14:creationId xmlns:p14="http://schemas.microsoft.com/office/powerpoint/2010/main" val="313029307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/>
              <a:t>一、课前检测</a:t>
            </a:r>
          </a:p>
          <a:p>
            <a:r>
              <a:rPr lang="zh-CN" altLang="en-US" b="1"/>
              <a:t>1、《琵琶行》中“月”这一意象贯穿始终，对烘托气氛、推动情节发展具有重要 的作用。请写出诗中写到“月”的5个句 子： 别时茫茫江浸月 、 唯见江心秋月白 、 秋月春风等闲度 、 绕船月明江水寒 、春江花朝秋月夜 。</a:t>
            </a:r>
          </a:p>
          <a:p>
            <a:r>
              <a:rPr lang="zh-CN" altLang="en-US" b="1"/>
              <a:t>2.【2016年课标Ⅲ】严格地说，浔阳并非绝对没有音乐，只是声音单调繁杂，实在难以入耳。白居易《琵琶行》中“岂无山歌与村笛,呕哑嘲哳难为听”两句表达了这样的意思。</a:t>
            </a:r>
          </a:p>
          <a:p>
            <a:r>
              <a:rPr lang="zh-CN" altLang="en-US" b="1"/>
              <a:t>3.【2018年课标Ⅱ卷】白居易的《琵琶行》中“五陵年少争缠头,一曲红绡不知数”两句写昔日的琵琶女身价很高，引来了众多纨绔子弟的追捧。</a:t>
            </a:r>
          </a:p>
          <a:p>
            <a:r>
              <a:rPr lang="zh-CN" altLang="en-US" b="1"/>
              <a:t>4.文中正面描写琵琶女在我们的再三邀请下出千呼万唤始出来，犹抱琵琶半遮面。场时那种羞怯的神态的两句是：</a:t>
            </a:r>
          </a:p>
        </p:txBody>
      </p:sp>
    </p:spTree>
    <p:extLst>
      <p:ext uri="{BB962C8B-B14F-4D97-AF65-F5344CB8AC3E}">
        <p14:creationId xmlns:p14="http://schemas.microsoft.com/office/powerpoint/2010/main" val="41613474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669360"/>
          </a:xfrm>
        </p:spPr>
        <p:txBody>
          <a:bodyPr>
            <a:normAutofit lnSpcReduction="10000"/>
          </a:bodyPr>
          <a:lstStyle/>
          <a:p>
            <a:r>
              <a:rPr lang="en-US" altLang="zh-CN" b="1"/>
              <a:t>5.文中是全诗的主旨，更是诗人与琵琶女感情的共鸣的两句是：同是天涯沦落人，相逢何必曾相识。</a:t>
            </a:r>
          </a:p>
          <a:p>
            <a:r>
              <a:rPr lang="en-US" altLang="zh-CN" b="1"/>
              <a:t>6.文中音乐由“冷涩”到“凝绝”，是一个“声渐歇”的过程。《琵琶行》中描绘了余音袅袅、余意无穷的艺术境界，令人拍案叫绝的两句是：别有幽愁暗恨生，此时无声胜有声。</a:t>
            </a:r>
          </a:p>
          <a:p>
            <a:r>
              <a:rPr lang="en-US" altLang="zh-CN" b="1"/>
              <a:t>7.古诗词中杜鹃的形象常用来表达凄凉之情或思念之意。《琵琶行》中借其表达了一种凄凉之意的两句是：其间旦暮闻何物？杜鹃啼血猿哀鸣。</a:t>
            </a:r>
          </a:p>
          <a:p>
            <a:r>
              <a:rPr lang="en-US" altLang="zh-CN" b="1"/>
              <a:t>8.文中运用侧面描写表现琵琶女弹奏技艺高超、音乐具有让人回味无穷的艺术境界的诗句是：东船西舫悄无言，唯见江心秋月白。 </a:t>
            </a:r>
          </a:p>
        </p:txBody>
      </p:sp>
    </p:spTree>
    <p:extLst>
      <p:ext uri="{BB962C8B-B14F-4D97-AF65-F5344CB8AC3E}">
        <p14:creationId xmlns:p14="http://schemas.microsoft.com/office/powerpoint/2010/main" val="110354586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r>
              <a:rPr lang="zh-CN" altLang="zh-CN" b="1"/>
              <a:t>二、重点实词释义</a:t>
            </a:r>
          </a:p>
          <a:p>
            <a:r>
              <a:rPr lang="zh-CN" altLang="zh-CN" b="1"/>
              <a:t>         某（ 草稿中用以代指本人名字 ，我  ）启：昨日蒙（承蒙  ）教，窃（私下 ）以为与君实游处相好之日久，而议事每（   常常 ）不合，所操之术（  方法、主张   ）多异故也。虽欲强聒，终必不蒙见（ 介词，被  ）察（ 理解   ），故略上报（ 回信 ），不复一一自辨（同“辩”，分辩 ）。重（  又 ）念蒙君实视遇（ 看待， 对待 ）厚，于反覆（指书信往返  ）不宜卤莽，故今具（ 详细 ）道所以（……的原因 ），冀（ 希望 ）君实或见（见，相当于“我”。放在动词前，表示对自己怎么样，有称代作用 ）恕也。</a:t>
            </a:r>
          </a:p>
        </p:txBody>
      </p:sp>
    </p:spTree>
    <p:extLst>
      <p:ext uri="{BB962C8B-B14F-4D97-AF65-F5344CB8AC3E}">
        <p14:creationId xmlns:p14="http://schemas.microsoft.com/office/powerpoint/2010/main" val="21906999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579296" cy="6597352"/>
          </a:xfrm>
        </p:spPr>
        <p:txBody>
          <a:bodyPr>
            <a:normAutofit/>
          </a:bodyPr>
          <a:lstStyle/>
          <a:p>
            <a:r>
              <a:rPr lang="en-US" altLang="zh-CN" b="1" smtClean="0"/>
              <a:t>        盖儒者（这里指读书人）所争，尤在于名实，名实已明，而天下之理得矣。今君实所以（用来……的  ）见（  代“我”）教者，以为侵官、生事、征利、拒谏，以致（ 因而招致   ）天下怨谤也。某则以谓：受命于人主，议法度而修之于（   在  ）朝廷，以授之于有司，不为侵官；举（ 施行    ）先王之政，以兴利除弊，不为（ 动词，是  ）生事；为（   介词，替  ）天下理财，不为征利；辟（ 批驳 ）邪说，难（ 排斥  ）壬人（善于巧言献媚、不行正道的人。），不为拒谏。至于怨诽之多，则固前（ 预先  ）知其如此也。</a:t>
            </a:r>
          </a:p>
        </p:txBody>
      </p:sp>
    </p:spTree>
    <p:extLst>
      <p:ext uri="{BB962C8B-B14F-4D97-AF65-F5344CB8AC3E}">
        <p14:creationId xmlns:p14="http://schemas.microsoft.com/office/powerpoint/2010/main" val="172181265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507288" cy="6597352"/>
          </a:xfrm>
        </p:spPr>
        <p:txBody>
          <a:bodyPr>
            <a:normAutofit fontScale="92500"/>
          </a:bodyPr>
          <a:lstStyle/>
          <a:p>
            <a:pPr eaLnBrk="0" fontAlgn="base" hangingPunct="0">
              <a:lnSpc>
                <a:spcPct val="120000"/>
              </a:lnSpc>
            </a:pPr>
            <a:r>
              <a:rPr lang="en-US" altLang="zh-CN" sz="3600" b="1" smtClean="0"/>
              <a:t>        人习于苟且非一日，士大夫多以不恤（ 顾念，忧虑  ）国事、同俗自媚于众为（ 当作 ）善，上乃欲变此，而某不量敌之众寡，欲出力助上以抗（对抗  ）之，则众何为（因为 ）而不汹汹然（形容声势盛大或凶猛 ）？盘庚之迁，胥（ 相互  ）怨者民也，非特（ 仅仅，只是  ）朝廷士大夫而已。盘庚不为（因为  ）怨者故改其度（duù 计划 ），度（duo估计，考虑 ）义（适宜）而后动，是（认为正确 ）而不见可悔故也。</a:t>
            </a:r>
          </a:p>
        </p:txBody>
      </p:sp>
    </p:spTree>
    <p:extLst>
      <p:ext uri="{BB962C8B-B14F-4D97-AF65-F5344CB8AC3E}">
        <p14:creationId xmlns:p14="http://schemas.microsoft.com/office/powerpoint/2010/main" val="334386523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/>
          </a:bodyPr>
          <a:lstStyle/>
          <a:p>
            <a:pPr eaLnBrk="0" fontAlgn="base" hangingPunct="0">
              <a:lnSpc>
                <a:spcPct val="120000"/>
              </a:lnSpc>
            </a:pPr>
            <a:r>
              <a:rPr lang="zh-CN" altLang="zh-CN" b="1"/>
              <a:t>如君实责我以在位久，未能助上大有为（名词，作为  ），以膏泽（ 施加恩惠 ）斯民，则某知罪矣；如曰今日当一切不事（  动词，办，做  ）事，守（  墨守 ）前所为（  动词，做  ）而已，则非某之所敢知（ 领教  ）。</a:t>
            </a:r>
          </a:p>
          <a:p>
            <a:pPr eaLnBrk="0" fontAlgn="base" hangingPunct="0">
              <a:lnSpc>
                <a:spcPct val="120000"/>
              </a:lnSpc>
            </a:pPr>
            <a:r>
              <a:rPr lang="zh-CN" altLang="zh-CN" b="1"/>
              <a:t>       无由（ 没有缘由 ）会晤，不任（不胜  ）区区（小，用作自称的谦辞，指区区之心，或指自己。）向往之至！</a:t>
            </a:r>
          </a:p>
        </p:txBody>
      </p:sp>
    </p:spTree>
    <p:extLst>
      <p:ext uri="{BB962C8B-B14F-4D97-AF65-F5344CB8AC3E}">
        <p14:creationId xmlns:p14="http://schemas.microsoft.com/office/powerpoint/2010/main" val="3162892356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6632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964488" cy="6336704"/>
          </a:xfrm>
        </p:spPr>
        <p:txBody>
          <a:bodyPr>
            <a:normAutofit/>
          </a:bodyPr>
          <a:lstStyle/>
          <a:p>
            <a:r>
              <a:rPr lang="zh-CN" altLang="zh-CN" b="1"/>
              <a:t>三、易写错字填空并翻译句子</a:t>
            </a:r>
          </a:p>
          <a:p>
            <a:r>
              <a:rPr lang="zh-CN" altLang="zh-CN" b="1"/>
              <a:t>1．所操之（术）多异故也。 </a:t>
            </a:r>
          </a:p>
          <a:p>
            <a:r>
              <a:rPr lang="zh-CN" altLang="zh-CN" b="1"/>
              <a:t>翻译：（这是因为我们）所持的政治主张大多不同的缘故啊。</a:t>
            </a:r>
          </a:p>
          <a:p>
            <a:r>
              <a:rPr lang="zh-CN" altLang="zh-CN" b="1"/>
              <a:t>2．名实已（ 明 ），而天下之理得矣。</a:t>
            </a:r>
          </a:p>
          <a:p>
            <a:r>
              <a:rPr lang="zh-CN" altLang="zh-CN" b="1"/>
              <a:t>翻译：如果名义和实际的关系已经明确了，那么天下的根本道理就清楚了。</a:t>
            </a:r>
          </a:p>
          <a:p>
            <a:r>
              <a:rPr lang="zh-CN" altLang="zh-CN" b="1"/>
              <a:t>3．至于怨（  诽）之多，则（固  ）前知其如此也。</a:t>
            </a:r>
          </a:p>
          <a:p>
            <a:r>
              <a:rPr lang="zh-CN" altLang="zh-CN" b="1"/>
              <a:t>翻译：至于（社会上对我的）那么多怨恨和诽谤，那是我本来预先就料到它会这样的。</a:t>
            </a:r>
          </a:p>
          <a:p>
            <a:r>
              <a:rPr lang="zh-CN" altLang="zh-CN" b="1"/>
              <a:t>4. 故今具道所以，（ 冀 ）君实或见恕也。</a:t>
            </a:r>
          </a:p>
          <a:p>
            <a:r>
              <a:rPr lang="zh-CN" altLang="zh-CN" b="1"/>
              <a:t>翻译：所以现在详细地说出我这样做的理由，希望您或许能够宽恕我。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823700" y="11684000"/>
            <a:ext cx="0" cy="0"/>
          </a:xfrm>
          <a:prstGeom prst="rect">
            <a:avLst/>
          </a:prstGeom>
          <a:ln>
            <a:noFill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172700" y="10909300"/>
            <a:ext cx="0" cy="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311873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51</Paragraphs>
  <Slides>14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18">
      <vt:lpstr>Arial</vt:lpstr>
      <vt:lpstr>Calibri</vt:lpstr>
      <vt:lpstr>Times New Roman</vt:lpstr>
      <vt:lpstr>Office 主题</vt:lpstr>
      <vt:lpstr>课内文言文挖空训练  ——《答司马谏议书》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2021-09-28T11:11:46.102</cp:lastPrinted>
  <dcterms:created xsi:type="dcterms:W3CDTF">2021-09-28T11:11:46Z</dcterms:created>
  <dcterms:modified xsi:type="dcterms:W3CDTF">2021-09-28T03:11:46Z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