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p:sldMasterIdLst>
    <p:sldMasterId id="2147483648" r:id="rId2"/>
  </p:sldMasterIdLst>
  <p:notesMasterIdLst>
    <p:notesMasterId r:id="rId3"/>
  </p:notesMasterIdLst>
  <p:sldIdLst>
    <p:sldId id="307" r:id="rId4"/>
    <p:sldId id="278" r:id="rId5"/>
    <p:sldId id="279" r:id="rId6"/>
    <p:sldId id="266" r:id="rId7"/>
    <p:sldId id="260" r:id="rId8"/>
    <p:sldId id="835" r:id="rId9"/>
    <p:sldId id="882" r:id="rId10"/>
    <p:sldId id="881" r:id="rId11"/>
    <p:sldId id="878" r:id="rId12"/>
    <p:sldId id="879" r:id="rId13"/>
    <p:sldId id="893" r:id="rId14"/>
    <p:sldId id="894" r:id="rId15"/>
    <p:sldId id="895" r:id="rId16"/>
    <p:sldId id="896" r:id="rId17"/>
    <p:sldId id="293" r:id="rId18"/>
    <p:sldId id="259" r:id="rId19"/>
    <p:sldId id="883" r:id="rId20"/>
    <p:sldId id="884" r:id="rId21"/>
    <p:sldId id="885" r:id="rId22"/>
    <p:sldId id="886" r:id="rId23"/>
    <p:sldId id="887" r:id="rId24"/>
    <p:sldId id="888" r:id="rId25"/>
    <p:sldId id="889" r:id="rId26"/>
    <p:sldId id="890" r:id="rId27"/>
    <p:sldId id="891" r:id="rId28"/>
    <p:sldId id="892" r:id="rId29"/>
    <p:sldId id="908" r:id="rId30"/>
    <p:sldId id="918" r:id="rId31"/>
    <p:sldId id="290" r:id="rId32"/>
    <p:sldId id="258" r:id="rId33"/>
    <p:sldId id="909" r:id="rId34"/>
    <p:sldId id="294" r:id="rId35"/>
    <p:sldId id="910" r:id="rId36"/>
    <p:sldId id="911" r:id="rId37"/>
    <p:sldId id="912" r:id="rId38"/>
    <p:sldId id="913" r:id="rId39"/>
    <p:sldId id="914" r:id="rId40"/>
    <p:sldId id="915" r:id="rId41"/>
    <p:sldId id="916" r:id="rId42"/>
    <p:sldId id="917" r:id="rId43"/>
    <p:sldId id="323" r:id="rId44"/>
    <p:sldId id="364" r:id="rId45"/>
    <p:sldId id="919" r:id="rId46"/>
    <p:sldId id="875" r:id="rId47"/>
    <p:sldId id="920" r:id="rId48"/>
    <p:sldId id="921" r:id="rId49"/>
    <p:sldId id="280" r:id="rId50"/>
  </p:sldIdLst>
  <p:sldSz cx="12192000" cy="6858000"/>
  <p:notesSz cx="6858000" cy="9144000"/>
  <p:custDataLst>
    <p:tags r:id="rId51"/>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p="http://schemas.openxmlformats.org/presentationml/2006/main">
  <p:cmAuthor id="1" name="贺 凡" initials="贺" lastIdx="0" clrIdx="0"/>
</p:cmAuthorLst>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0314" autoAdjust="0"/>
    <p:restoredTop sz="94637"/>
  </p:normalViewPr>
  <p:slideViewPr>
    <p:cSldViewPr snapToGrid="0">
      <p:cViewPr varScale="1">
        <p:scale>
          <a:sx n="93" d="100"/>
          <a:sy n="93" d="100"/>
        </p:scale>
        <p:origin x="544" y="208"/>
      </p:cViewPr>
      <p:guideLst>
        <p:guide orient="horz" pos="2160"/>
        <p:guide pos="3840"/>
      </p:guideLst>
    </p:cSldViewPr>
  </p:slideViewPr>
  <p:notesTextViewPr>
    <p:cViewPr>
      <p:scale>
        <a:sx n="1" d="1"/>
        <a:sy n="1" d="1"/>
      </p:scale>
      <p:origin x="0" y="0"/>
    </p:cViewPr>
  </p:notesTextViewPr>
  <p:notesViewPr>
    <p:cSldViewPr>
      <p:cViewPr>
        <p:scale>
          <a:sx n="1" d="100"/>
          <a:sy n="1" d="100"/>
        </p:scale>
        <p:origin x="0" y="0"/>
      </p:cViewPr>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commentAuthors" Target="commentAuthors.xml" /><Relationship Id="rId10" Type="http://schemas.openxmlformats.org/officeDocument/2006/relationships/slide" Target="slides/slide7.xml" /><Relationship Id="rId11" Type="http://schemas.openxmlformats.org/officeDocument/2006/relationships/slide" Target="slides/slide8.xml" /><Relationship Id="rId12" Type="http://schemas.openxmlformats.org/officeDocument/2006/relationships/slide" Target="slides/slide9.xml" /><Relationship Id="rId13" Type="http://schemas.openxmlformats.org/officeDocument/2006/relationships/slide" Target="slides/slide10.xml" /><Relationship Id="rId14" Type="http://schemas.openxmlformats.org/officeDocument/2006/relationships/slide" Target="slides/slide11.xml" /><Relationship Id="rId15" Type="http://schemas.openxmlformats.org/officeDocument/2006/relationships/slide" Target="slides/slide12.xml" /><Relationship Id="rId16" Type="http://schemas.openxmlformats.org/officeDocument/2006/relationships/slide" Target="slides/slide13.xml" /><Relationship Id="rId17" Type="http://schemas.openxmlformats.org/officeDocument/2006/relationships/slide" Target="slides/slide14.xml" /><Relationship Id="rId18" Type="http://schemas.openxmlformats.org/officeDocument/2006/relationships/slide" Target="slides/slide15.xml" /><Relationship Id="rId19" Type="http://schemas.openxmlformats.org/officeDocument/2006/relationships/slide" Target="slides/slide16.xml" /><Relationship Id="rId2" Type="http://schemas.openxmlformats.org/officeDocument/2006/relationships/slideMaster" Target="slideMasters/slideMaster1.xml" /><Relationship Id="rId20" Type="http://schemas.openxmlformats.org/officeDocument/2006/relationships/slide" Target="slides/slide17.xml" /><Relationship Id="rId21" Type="http://schemas.openxmlformats.org/officeDocument/2006/relationships/slide" Target="slides/slide18.xml" /><Relationship Id="rId22" Type="http://schemas.openxmlformats.org/officeDocument/2006/relationships/slide" Target="slides/slide19.xml" /><Relationship Id="rId23" Type="http://schemas.openxmlformats.org/officeDocument/2006/relationships/slide" Target="slides/slide20.xml" /><Relationship Id="rId24" Type="http://schemas.openxmlformats.org/officeDocument/2006/relationships/slide" Target="slides/slide21.xml" /><Relationship Id="rId25" Type="http://schemas.openxmlformats.org/officeDocument/2006/relationships/slide" Target="slides/slide22.xml" /><Relationship Id="rId26" Type="http://schemas.openxmlformats.org/officeDocument/2006/relationships/slide" Target="slides/slide23.xml" /><Relationship Id="rId27" Type="http://schemas.openxmlformats.org/officeDocument/2006/relationships/slide" Target="slides/slide24.xml" /><Relationship Id="rId28" Type="http://schemas.openxmlformats.org/officeDocument/2006/relationships/slide" Target="slides/slide25.xml" /><Relationship Id="rId29" Type="http://schemas.openxmlformats.org/officeDocument/2006/relationships/slide" Target="slides/slide26.xml" /><Relationship Id="rId3" Type="http://schemas.openxmlformats.org/officeDocument/2006/relationships/notesMaster" Target="notesMasters/notesMaster1.xml" /><Relationship Id="rId30" Type="http://schemas.openxmlformats.org/officeDocument/2006/relationships/slide" Target="slides/slide27.xml" /><Relationship Id="rId31" Type="http://schemas.openxmlformats.org/officeDocument/2006/relationships/slide" Target="slides/slide28.xml" /><Relationship Id="rId32" Type="http://schemas.openxmlformats.org/officeDocument/2006/relationships/slide" Target="slides/slide29.xml" /><Relationship Id="rId33" Type="http://schemas.openxmlformats.org/officeDocument/2006/relationships/slide" Target="slides/slide30.xml" /><Relationship Id="rId34" Type="http://schemas.openxmlformats.org/officeDocument/2006/relationships/slide" Target="slides/slide31.xml" /><Relationship Id="rId35" Type="http://schemas.openxmlformats.org/officeDocument/2006/relationships/slide" Target="slides/slide32.xml" /><Relationship Id="rId36" Type="http://schemas.openxmlformats.org/officeDocument/2006/relationships/slide" Target="slides/slide33.xml" /><Relationship Id="rId37" Type="http://schemas.openxmlformats.org/officeDocument/2006/relationships/slide" Target="slides/slide34.xml" /><Relationship Id="rId38" Type="http://schemas.openxmlformats.org/officeDocument/2006/relationships/slide" Target="slides/slide35.xml" /><Relationship Id="rId39" Type="http://schemas.openxmlformats.org/officeDocument/2006/relationships/slide" Target="slides/slide36.xml" /><Relationship Id="rId4" Type="http://schemas.openxmlformats.org/officeDocument/2006/relationships/slide" Target="slides/slide1.xml" /><Relationship Id="rId40" Type="http://schemas.openxmlformats.org/officeDocument/2006/relationships/slide" Target="slides/slide37.xml" /><Relationship Id="rId41" Type="http://schemas.openxmlformats.org/officeDocument/2006/relationships/slide" Target="slides/slide38.xml" /><Relationship Id="rId42" Type="http://schemas.openxmlformats.org/officeDocument/2006/relationships/slide" Target="slides/slide39.xml" /><Relationship Id="rId43" Type="http://schemas.openxmlformats.org/officeDocument/2006/relationships/slide" Target="slides/slide40.xml" /><Relationship Id="rId44" Type="http://schemas.openxmlformats.org/officeDocument/2006/relationships/slide" Target="slides/slide41.xml" /><Relationship Id="rId45" Type="http://schemas.openxmlformats.org/officeDocument/2006/relationships/slide" Target="slides/slide42.xml" /><Relationship Id="rId46" Type="http://schemas.openxmlformats.org/officeDocument/2006/relationships/slide" Target="slides/slide43.xml" /><Relationship Id="rId47" Type="http://schemas.openxmlformats.org/officeDocument/2006/relationships/slide" Target="slides/slide44.xml" /><Relationship Id="rId48" Type="http://schemas.openxmlformats.org/officeDocument/2006/relationships/slide" Target="slides/slide45.xml" /><Relationship Id="rId49" Type="http://schemas.openxmlformats.org/officeDocument/2006/relationships/slide" Target="slides/slide46.xml" /><Relationship Id="rId5" Type="http://schemas.openxmlformats.org/officeDocument/2006/relationships/slide" Target="slides/slide2.xml" /><Relationship Id="rId50" Type="http://schemas.openxmlformats.org/officeDocument/2006/relationships/slide" Target="slides/slide47.xml" /><Relationship Id="rId51" Type="http://schemas.openxmlformats.org/officeDocument/2006/relationships/tags" Target="tags/tag1.xml" /><Relationship Id="rId52" Type="http://schemas.openxmlformats.org/officeDocument/2006/relationships/presProps" Target="presProps.xml" /><Relationship Id="rId53" Type="http://schemas.openxmlformats.org/officeDocument/2006/relationships/viewProps" Target="viewProps.xml" /><Relationship Id="rId54" Type="http://schemas.openxmlformats.org/officeDocument/2006/relationships/theme" Target="theme/theme1.xml" /><Relationship Id="rId55" Type="http://schemas.openxmlformats.org/officeDocument/2006/relationships/tableStyles" Target="tableStyles.xml" /><Relationship Id="rId6" Type="http://schemas.openxmlformats.org/officeDocument/2006/relationships/slide" Target="slides/slide3.xml" /><Relationship Id="rId7" Type="http://schemas.openxmlformats.org/officeDocument/2006/relationships/slide" Target="slides/slide4.xml" /><Relationship Id="rId8" Type="http://schemas.openxmlformats.org/officeDocument/2006/relationships/slide" Target="slides/slide5.xml" /><Relationship Id="rId9" Type="http://schemas.openxmlformats.org/officeDocument/2006/relationships/slide" Target="slides/slide6.xml" /></Relationships>
</file>

<file path=ppt/notesMasters/_rels/notesMaster1.xml.rels>&#65279;<?xml version="1.0" encoding="utf-8" standalone="yes"?><Relationships xmlns="http://schemas.openxmlformats.org/package/2006/relationships"><Relationship Id="rId1"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印品黑体" panose="00000500000000000000" pitchFamily="2" charset="-122"/>
              </a:defRPr>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印品黑体" panose="00000500000000000000" pitchFamily="2" charset="-122"/>
              </a:defRPr>
            </a:lvl1pPr>
          </a:lstStyle>
          <a:p>
            <a:fld id="{4DAA03B0-3645-4451-9D1E-59E2048DBF07}" type="datetimeFigureOut">
              <a:rPr lang="zh-CN" altLang="en-US" smtClean="0"/>
              <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印品黑体" panose="00000500000000000000" pitchFamily="2" charset="-122"/>
              </a:defRPr>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印品黑体" panose="00000500000000000000" pitchFamily="2" charset="-122"/>
              </a:defRPr>
            </a:lvl1pPr>
          </a:lstStyle>
          <a:p>
            <a:fld id="{2C58D2EC-BCD6-4C57-9B0E-B75E493D6586}" type="slidenum">
              <a:rPr lang="zh-CN" altLang="en-US" smtClean="0"/>
              <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印品黑体" panose="00000500000000000000" pitchFamily="2" charset="-122"/>
        <a:ea typeface="+mn-ea"/>
        <a:cs typeface="+mn-cs"/>
      </a:defRPr>
    </a:lvl1pPr>
    <a:lvl2pPr marL="457200" algn="l" defTabSz="914400" rtl="0" eaLnBrk="1" latinLnBrk="0" hangingPunct="1">
      <a:defRPr sz="1200" kern="1200">
        <a:solidFill>
          <a:schemeClr val="tx1"/>
        </a:solidFill>
        <a:latin typeface="印品黑体" panose="00000500000000000000" pitchFamily="2" charset="-122"/>
        <a:ea typeface="+mn-ea"/>
        <a:cs typeface="+mn-cs"/>
      </a:defRPr>
    </a:lvl2pPr>
    <a:lvl3pPr marL="914400" algn="l" defTabSz="914400" rtl="0" eaLnBrk="1" latinLnBrk="0" hangingPunct="1">
      <a:defRPr sz="1200" kern="1200">
        <a:solidFill>
          <a:schemeClr val="tx1"/>
        </a:solidFill>
        <a:latin typeface="印品黑体" panose="00000500000000000000" pitchFamily="2" charset="-122"/>
        <a:ea typeface="+mn-ea"/>
        <a:cs typeface="+mn-cs"/>
      </a:defRPr>
    </a:lvl3pPr>
    <a:lvl4pPr marL="1371600" algn="l" defTabSz="914400" rtl="0" eaLnBrk="1" latinLnBrk="0" hangingPunct="1">
      <a:defRPr sz="1200" kern="1200">
        <a:solidFill>
          <a:schemeClr val="tx1"/>
        </a:solidFill>
        <a:latin typeface="印品黑体" panose="00000500000000000000" pitchFamily="2" charset="-122"/>
        <a:ea typeface="+mn-ea"/>
        <a:cs typeface="+mn-cs"/>
      </a:defRPr>
    </a:lvl4pPr>
    <a:lvl5pPr marL="1828800" algn="l" defTabSz="914400" rtl="0" eaLnBrk="1" latinLnBrk="0" hangingPunct="1">
      <a:defRPr sz="1200" kern="1200">
        <a:solidFill>
          <a:schemeClr val="tx1"/>
        </a:solidFill>
        <a:latin typeface="印品黑体" panose="00000500000000000000" pitchFamily="2" charset="-122"/>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&#65279;<?xml version="1.0" encoding="utf-8" standalone="yes"?><Relationships xmlns="http://schemas.openxmlformats.org/package/2006/relationships"><Relationship Id="rId1" Type="http://schemas.openxmlformats.org/officeDocument/2006/relationships/slide" Target="../slides/slide1.xml" /><Relationship Id="rId2" Type="http://schemas.openxmlformats.org/officeDocument/2006/relationships/notesMaster" Target="../notesMasters/notesMaster1.xml" /></Relationships>
</file>

<file path=ppt/notesSlides/_rels/notesSlide10.xml.rels>&#65279;<?xml version="1.0" encoding="utf-8" standalone="yes"?><Relationships xmlns="http://schemas.openxmlformats.org/package/2006/relationships"><Relationship Id="rId1" Type="http://schemas.openxmlformats.org/officeDocument/2006/relationships/slide" Target="../slides/slide10.xml" /><Relationship Id="rId2" Type="http://schemas.openxmlformats.org/officeDocument/2006/relationships/notesMaster" Target="../notesMasters/notesMaster1.xml" /></Relationships>
</file>

<file path=ppt/notesSlides/_rels/notesSlide11.xml.rels>&#65279;<?xml version="1.0" encoding="utf-8" standalone="yes"?><Relationships xmlns="http://schemas.openxmlformats.org/package/2006/relationships"><Relationship Id="rId1" Type="http://schemas.openxmlformats.org/officeDocument/2006/relationships/slide" Target="../slides/slide11.xml" /><Relationship Id="rId2" Type="http://schemas.openxmlformats.org/officeDocument/2006/relationships/notesMaster" Target="../notesMasters/notesMaster1.xml" /></Relationships>
</file>

<file path=ppt/notesSlides/_rels/notesSlide12.xml.rels>&#65279;<?xml version="1.0" encoding="utf-8" standalone="yes"?><Relationships xmlns="http://schemas.openxmlformats.org/package/2006/relationships"><Relationship Id="rId1" Type="http://schemas.openxmlformats.org/officeDocument/2006/relationships/slide" Target="../slides/slide12.xml" /><Relationship Id="rId2" Type="http://schemas.openxmlformats.org/officeDocument/2006/relationships/notesMaster" Target="../notesMasters/notesMaster1.xml" /></Relationships>
</file>

<file path=ppt/notesSlides/_rels/notesSlide13.xml.rels>&#65279;<?xml version="1.0" encoding="utf-8" standalone="yes"?><Relationships xmlns="http://schemas.openxmlformats.org/package/2006/relationships"><Relationship Id="rId1" Type="http://schemas.openxmlformats.org/officeDocument/2006/relationships/slide" Target="../slides/slide13.xml" /><Relationship Id="rId2" Type="http://schemas.openxmlformats.org/officeDocument/2006/relationships/notesMaster" Target="../notesMasters/notesMaster1.xml" /></Relationships>
</file>

<file path=ppt/notesSlides/_rels/notesSlide14.xml.rels>&#65279;<?xml version="1.0" encoding="utf-8" standalone="yes"?><Relationships xmlns="http://schemas.openxmlformats.org/package/2006/relationships"><Relationship Id="rId1" Type="http://schemas.openxmlformats.org/officeDocument/2006/relationships/slide" Target="../slides/slide14.xml" /><Relationship Id="rId2" Type="http://schemas.openxmlformats.org/officeDocument/2006/relationships/notesMaster" Target="../notesMasters/notesMaster1.xml" /></Relationships>
</file>

<file path=ppt/notesSlides/_rels/notesSlide15.xml.rels>&#65279;<?xml version="1.0" encoding="utf-8" standalone="yes"?><Relationships xmlns="http://schemas.openxmlformats.org/package/2006/relationships"><Relationship Id="rId1" Type="http://schemas.openxmlformats.org/officeDocument/2006/relationships/slide" Target="../slides/slide15.xml" /><Relationship Id="rId2" Type="http://schemas.openxmlformats.org/officeDocument/2006/relationships/notesMaster" Target="../notesMasters/notesMaster1.xml" /></Relationships>
</file>

<file path=ppt/notesSlides/_rels/notesSlide16.xml.rels>&#65279;<?xml version="1.0" encoding="utf-8" standalone="yes"?><Relationships xmlns="http://schemas.openxmlformats.org/package/2006/relationships"><Relationship Id="rId1" Type="http://schemas.openxmlformats.org/officeDocument/2006/relationships/slide" Target="../slides/slide16.xml" /><Relationship Id="rId2" Type="http://schemas.openxmlformats.org/officeDocument/2006/relationships/notesMaster" Target="../notesMasters/notesMaster1.xml" /></Relationships>
</file>

<file path=ppt/notesSlides/_rels/notesSlide17.xml.rels>&#65279;<?xml version="1.0" encoding="utf-8" standalone="yes"?><Relationships xmlns="http://schemas.openxmlformats.org/package/2006/relationships"><Relationship Id="rId1" Type="http://schemas.openxmlformats.org/officeDocument/2006/relationships/slide" Target="../slides/slide17.xml" /><Relationship Id="rId2" Type="http://schemas.openxmlformats.org/officeDocument/2006/relationships/notesMaster" Target="../notesMasters/notesMaster1.xml" /></Relationships>
</file>

<file path=ppt/notesSlides/_rels/notesSlide18.xml.rels>&#65279;<?xml version="1.0" encoding="utf-8" standalone="yes"?><Relationships xmlns="http://schemas.openxmlformats.org/package/2006/relationships"><Relationship Id="rId1" Type="http://schemas.openxmlformats.org/officeDocument/2006/relationships/slide" Target="../slides/slide18.xml" /><Relationship Id="rId2" Type="http://schemas.openxmlformats.org/officeDocument/2006/relationships/notesMaster" Target="../notesMasters/notesMaster1.xml" /></Relationships>
</file>

<file path=ppt/notesSlides/_rels/notesSlide19.xml.rels>&#65279;<?xml version="1.0" encoding="utf-8" standalone="yes"?><Relationships xmlns="http://schemas.openxmlformats.org/package/2006/relationships"><Relationship Id="rId1" Type="http://schemas.openxmlformats.org/officeDocument/2006/relationships/slide" Target="../slides/slide19.xml" /><Relationship Id="rId2" Type="http://schemas.openxmlformats.org/officeDocument/2006/relationships/notesMaster" Target="../notesMasters/notesMaster1.xml" /></Relationships>
</file>

<file path=ppt/notesSlides/_rels/notesSlide2.xml.rels>&#65279;<?xml version="1.0" encoding="utf-8" standalone="yes"?><Relationships xmlns="http://schemas.openxmlformats.org/package/2006/relationships"><Relationship Id="rId1" Type="http://schemas.openxmlformats.org/officeDocument/2006/relationships/slide" Target="../slides/slide2.xml" /><Relationship Id="rId2" Type="http://schemas.openxmlformats.org/officeDocument/2006/relationships/notesMaster" Target="../notesMasters/notesMaster1.xml" /></Relationships>
</file>

<file path=ppt/notesSlides/_rels/notesSlide20.xml.rels>&#65279;<?xml version="1.0" encoding="utf-8" standalone="yes"?><Relationships xmlns="http://schemas.openxmlformats.org/package/2006/relationships"><Relationship Id="rId1" Type="http://schemas.openxmlformats.org/officeDocument/2006/relationships/slide" Target="../slides/slide20.xml" /><Relationship Id="rId2" Type="http://schemas.openxmlformats.org/officeDocument/2006/relationships/notesMaster" Target="../notesMasters/notesMaster1.xml" /></Relationships>
</file>

<file path=ppt/notesSlides/_rels/notesSlide21.xml.rels>&#65279;<?xml version="1.0" encoding="utf-8" standalone="yes"?><Relationships xmlns="http://schemas.openxmlformats.org/package/2006/relationships"><Relationship Id="rId1" Type="http://schemas.openxmlformats.org/officeDocument/2006/relationships/slide" Target="../slides/slide21.xml" /><Relationship Id="rId2" Type="http://schemas.openxmlformats.org/officeDocument/2006/relationships/notesMaster" Target="../notesMasters/notesMaster1.xml" /></Relationships>
</file>

<file path=ppt/notesSlides/_rels/notesSlide22.xml.rels>&#65279;<?xml version="1.0" encoding="utf-8" standalone="yes"?><Relationships xmlns="http://schemas.openxmlformats.org/package/2006/relationships"><Relationship Id="rId1" Type="http://schemas.openxmlformats.org/officeDocument/2006/relationships/slide" Target="../slides/slide22.xml" /><Relationship Id="rId2" Type="http://schemas.openxmlformats.org/officeDocument/2006/relationships/notesMaster" Target="../notesMasters/notesMaster1.xml" /></Relationships>
</file>

<file path=ppt/notesSlides/_rels/notesSlide23.xml.rels>&#65279;<?xml version="1.0" encoding="utf-8" standalone="yes"?><Relationships xmlns="http://schemas.openxmlformats.org/package/2006/relationships"><Relationship Id="rId1" Type="http://schemas.openxmlformats.org/officeDocument/2006/relationships/slide" Target="../slides/slide23.xml" /><Relationship Id="rId2" Type="http://schemas.openxmlformats.org/officeDocument/2006/relationships/notesMaster" Target="../notesMasters/notesMaster1.xml" /></Relationships>
</file>

<file path=ppt/notesSlides/_rels/notesSlide24.xml.rels>&#65279;<?xml version="1.0" encoding="utf-8" standalone="yes"?><Relationships xmlns="http://schemas.openxmlformats.org/package/2006/relationships"><Relationship Id="rId1" Type="http://schemas.openxmlformats.org/officeDocument/2006/relationships/slide" Target="../slides/slide24.xml" /><Relationship Id="rId2" Type="http://schemas.openxmlformats.org/officeDocument/2006/relationships/notesMaster" Target="../notesMasters/notesMaster1.xml" /></Relationships>
</file>

<file path=ppt/notesSlides/_rels/notesSlide25.xml.rels>&#65279;<?xml version="1.0" encoding="utf-8" standalone="yes"?><Relationships xmlns="http://schemas.openxmlformats.org/package/2006/relationships"><Relationship Id="rId1" Type="http://schemas.openxmlformats.org/officeDocument/2006/relationships/slide" Target="../slides/slide25.xml" /><Relationship Id="rId2" Type="http://schemas.openxmlformats.org/officeDocument/2006/relationships/notesMaster" Target="../notesMasters/notesMaster1.xml" /></Relationships>
</file>

<file path=ppt/notesSlides/_rels/notesSlide26.xml.rels>&#65279;<?xml version="1.0" encoding="utf-8" standalone="yes"?><Relationships xmlns="http://schemas.openxmlformats.org/package/2006/relationships"><Relationship Id="rId1" Type="http://schemas.openxmlformats.org/officeDocument/2006/relationships/slide" Target="../slides/slide26.xml" /><Relationship Id="rId2" Type="http://schemas.openxmlformats.org/officeDocument/2006/relationships/notesMaster" Target="../notesMasters/notesMaster1.xml" /></Relationships>
</file>

<file path=ppt/notesSlides/_rels/notesSlide27.xml.rels>&#65279;<?xml version="1.0" encoding="utf-8" standalone="yes"?><Relationships xmlns="http://schemas.openxmlformats.org/package/2006/relationships"><Relationship Id="rId1" Type="http://schemas.openxmlformats.org/officeDocument/2006/relationships/slide" Target="../slides/slide27.xml" /><Relationship Id="rId2" Type="http://schemas.openxmlformats.org/officeDocument/2006/relationships/notesMaster" Target="../notesMasters/notesMaster1.xml" /></Relationships>
</file>

<file path=ppt/notesSlides/_rels/notesSlide28.xml.rels>&#65279;<?xml version="1.0" encoding="utf-8" standalone="yes"?><Relationships xmlns="http://schemas.openxmlformats.org/package/2006/relationships"><Relationship Id="rId1" Type="http://schemas.openxmlformats.org/officeDocument/2006/relationships/slide" Target="../slides/slide28.xml" /><Relationship Id="rId2" Type="http://schemas.openxmlformats.org/officeDocument/2006/relationships/notesMaster" Target="../notesMasters/notesMaster1.xml" /></Relationships>
</file>

<file path=ppt/notesSlides/_rels/notesSlide29.xml.rels>&#65279;<?xml version="1.0" encoding="utf-8" standalone="yes"?><Relationships xmlns="http://schemas.openxmlformats.org/package/2006/relationships"><Relationship Id="rId1" Type="http://schemas.openxmlformats.org/officeDocument/2006/relationships/slide" Target="../slides/slide29.xml" /><Relationship Id="rId2" Type="http://schemas.openxmlformats.org/officeDocument/2006/relationships/notesMaster" Target="../notesMasters/notesMaster1.xml" /></Relationships>
</file>

<file path=ppt/notesSlides/_rels/notesSlide3.xml.rels>&#65279;<?xml version="1.0" encoding="utf-8" standalone="yes"?><Relationships xmlns="http://schemas.openxmlformats.org/package/2006/relationships"><Relationship Id="rId1" Type="http://schemas.openxmlformats.org/officeDocument/2006/relationships/slide" Target="../slides/slide3.xml" /><Relationship Id="rId2" Type="http://schemas.openxmlformats.org/officeDocument/2006/relationships/notesMaster" Target="../notesMasters/notesMaster1.xml" /></Relationships>
</file>

<file path=ppt/notesSlides/_rels/notesSlide30.xml.rels>&#65279;<?xml version="1.0" encoding="utf-8" standalone="yes"?><Relationships xmlns="http://schemas.openxmlformats.org/package/2006/relationships"><Relationship Id="rId1" Type="http://schemas.openxmlformats.org/officeDocument/2006/relationships/slide" Target="../slides/slide30.xml" /><Relationship Id="rId2" Type="http://schemas.openxmlformats.org/officeDocument/2006/relationships/notesMaster" Target="../notesMasters/notesMaster1.xml" /></Relationships>
</file>

<file path=ppt/notesSlides/_rels/notesSlide31.xml.rels>&#65279;<?xml version="1.0" encoding="utf-8" standalone="yes"?><Relationships xmlns="http://schemas.openxmlformats.org/package/2006/relationships"><Relationship Id="rId1" Type="http://schemas.openxmlformats.org/officeDocument/2006/relationships/slide" Target="../slides/slide31.xml" /><Relationship Id="rId2" Type="http://schemas.openxmlformats.org/officeDocument/2006/relationships/notesMaster" Target="../notesMasters/notesMaster1.xml" /></Relationships>
</file>

<file path=ppt/notesSlides/_rels/notesSlide32.xml.rels>&#65279;<?xml version="1.0" encoding="utf-8" standalone="yes"?><Relationships xmlns="http://schemas.openxmlformats.org/package/2006/relationships"><Relationship Id="rId1" Type="http://schemas.openxmlformats.org/officeDocument/2006/relationships/slide" Target="../slides/slide32.xml" /><Relationship Id="rId2" Type="http://schemas.openxmlformats.org/officeDocument/2006/relationships/notesMaster" Target="../notesMasters/notesMaster1.xml" /></Relationships>
</file>

<file path=ppt/notesSlides/_rels/notesSlide33.xml.rels>&#65279;<?xml version="1.0" encoding="utf-8" standalone="yes"?><Relationships xmlns="http://schemas.openxmlformats.org/package/2006/relationships"><Relationship Id="rId1" Type="http://schemas.openxmlformats.org/officeDocument/2006/relationships/slide" Target="../slides/slide33.xml" /><Relationship Id="rId2" Type="http://schemas.openxmlformats.org/officeDocument/2006/relationships/notesMaster" Target="../notesMasters/notesMaster1.xml" /></Relationships>
</file>

<file path=ppt/notesSlides/_rels/notesSlide34.xml.rels>&#65279;<?xml version="1.0" encoding="utf-8" standalone="yes"?><Relationships xmlns="http://schemas.openxmlformats.org/package/2006/relationships"><Relationship Id="rId1" Type="http://schemas.openxmlformats.org/officeDocument/2006/relationships/slide" Target="../slides/slide34.xml" /><Relationship Id="rId2" Type="http://schemas.openxmlformats.org/officeDocument/2006/relationships/notesMaster" Target="../notesMasters/notesMaster1.xml" /></Relationships>
</file>

<file path=ppt/notesSlides/_rels/notesSlide35.xml.rels>&#65279;<?xml version="1.0" encoding="utf-8" standalone="yes"?><Relationships xmlns="http://schemas.openxmlformats.org/package/2006/relationships"><Relationship Id="rId1" Type="http://schemas.openxmlformats.org/officeDocument/2006/relationships/slide" Target="../slides/slide35.xml" /><Relationship Id="rId2" Type="http://schemas.openxmlformats.org/officeDocument/2006/relationships/notesMaster" Target="../notesMasters/notesMaster1.xml" /></Relationships>
</file>

<file path=ppt/notesSlides/_rels/notesSlide36.xml.rels>&#65279;<?xml version="1.0" encoding="utf-8" standalone="yes"?><Relationships xmlns="http://schemas.openxmlformats.org/package/2006/relationships"><Relationship Id="rId1" Type="http://schemas.openxmlformats.org/officeDocument/2006/relationships/slide" Target="../slides/slide36.xml" /><Relationship Id="rId2" Type="http://schemas.openxmlformats.org/officeDocument/2006/relationships/notesMaster" Target="../notesMasters/notesMaster1.xml" /></Relationships>
</file>

<file path=ppt/notesSlides/_rels/notesSlide37.xml.rels>&#65279;<?xml version="1.0" encoding="utf-8" standalone="yes"?><Relationships xmlns="http://schemas.openxmlformats.org/package/2006/relationships"><Relationship Id="rId1" Type="http://schemas.openxmlformats.org/officeDocument/2006/relationships/slide" Target="../slides/slide37.xml" /><Relationship Id="rId2" Type="http://schemas.openxmlformats.org/officeDocument/2006/relationships/notesMaster" Target="../notesMasters/notesMaster1.xml" /></Relationships>
</file>

<file path=ppt/notesSlides/_rels/notesSlide38.xml.rels>&#65279;<?xml version="1.0" encoding="utf-8" standalone="yes"?><Relationships xmlns="http://schemas.openxmlformats.org/package/2006/relationships"><Relationship Id="rId1" Type="http://schemas.openxmlformats.org/officeDocument/2006/relationships/slide" Target="../slides/slide38.xml" /><Relationship Id="rId2" Type="http://schemas.openxmlformats.org/officeDocument/2006/relationships/notesMaster" Target="../notesMasters/notesMaster1.xml" /></Relationships>
</file>

<file path=ppt/notesSlides/_rels/notesSlide39.xml.rels>&#65279;<?xml version="1.0" encoding="utf-8" standalone="yes"?><Relationships xmlns="http://schemas.openxmlformats.org/package/2006/relationships"><Relationship Id="rId1" Type="http://schemas.openxmlformats.org/officeDocument/2006/relationships/slide" Target="../slides/slide39.xml" /><Relationship Id="rId2" Type="http://schemas.openxmlformats.org/officeDocument/2006/relationships/notesMaster" Target="../notesMasters/notesMaster1.xml" /></Relationships>
</file>

<file path=ppt/notesSlides/_rels/notesSlide4.xml.rels>&#65279;<?xml version="1.0" encoding="utf-8" standalone="yes"?><Relationships xmlns="http://schemas.openxmlformats.org/package/2006/relationships"><Relationship Id="rId1" Type="http://schemas.openxmlformats.org/officeDocument/2006/relationships/slide" Target="../slides/slide4.xml" /><Relationship Id="rId2" Type="http://schemas.openxmlformats.org/officeDocument/2006/relationships/notesMaster" Target="../notesMasters/notesMaster1.xml" /></Relationships>
</file>

<file path=ppt/notesSlides/_rels/notesSlide40.xml.rels>&#65279;<?xml version="1.0" encoding="utf-8" standalone="yes"?><Relationships xmlns="http://schemas.openxmlformats.org/package/2006/relationships"><Relationship Id="rId1" Type="http://schemas.openxmlformats.org/officeDocument/2006/relationships/slide" Target="../slides/slide40.xml" /><Relationship Id="rId2" Type="http://schemas.openxmlformats.org/officeDocument/2006/relationships/notesMaster" Target="../notesMasters/notesMaster1.xml" /></Relationships>
</file>

<file path=ppt/notesSlides/_rels/notesSlide41.xml.rels>&#65279;<?xml version="1.0" encoding="utf-8" standalone="yes"?><Relationships xmlns="http://schemas.openxmlformats.org/package/2006/relationships"><Relationship Id="rId1" Type="http://schemas.openxmlformats.org/officeDocument/2006/relationships/slide" Target="../slides/slide41.xml" /><Relationship Id="rId2" Type="http://schemas.openxmlformats.org/officeDocument/2006/relationships/notesMaster" Target="../notesMasters/notesMaster1.xml" /></Relationships>
</file>

<file path=ppt/notesSlides/_rels/notesSlide42.xml.rels>&#65279;<?xml version="1.0" encoding="utf-8" standalone="yes"?><Relationships xmlns="http://schemas.openxmlformats.org/package/2006/relationships"><Relationship Id="rId1" Type="http://schemas.openxmlformats.org/officeDocument/2006/relationships/slide" Target="../slides/slide42.xml" /><Relationship Id="rId2" Type="http://schemas.openxmlformats.org/officeDocument/2006/relationships/notesMaster" Target="../notesMasters/notesMaster1.xml" /></Relationships>
</file>

<file path=ppt/notesSlides/_rels/notesSlide43.xml.rels>&#65279;<?xml version="1.0" encoding="utf-8" standalone="yes"?><Relationships xmlns="http://schemas.openxmlformats.org/package/2006/relationships"><Relationship Id="rId1" Type="http://schemas.openxmlformats.org/officeDocument/2006/relationships/slide" Target="../slides/slide43.xml" /><Relationship Id="rId2" Type="http://schemas.openxmlformats.org/officeDocument/2006/relationships/notesMaster" Target="../notesMasters/notesMaster1.xml" /></Relationships>
</file>

<file path=ppt/notesSlides/_rels/notesSlide44.xml.rels>&#65279;<?xml version="1.0" encoding="utf-8" standalone="yes"?><Relationships xmlns="http://schemas.openxmlformats.org/package/2006/relationships"><Relationship Id="rId1" Type="http://schemas.openxmlformats.org/officeDocument/2006/relationships/slide" Target="../slides/slide44.xml" /><Relationship Id="rId2" Type="http://schemas.openxmlformats.org/officeDocument/2006/relationships/notesMaster" Target="../notesMasters/notesMaster1.xml" /></Relationships>
</file>

<file path=ppt/notesSlides/_rels/notesSlide45.xml.rels>&#65279;<?xml version="1.0" encoding="utf-8" standalone="yes"?><Relationships xmlns="http://schemas.openxmlformats.org/package/2006/relationships"><Relationship Id="rId1" Type="http://schemas.openxmlformats.org/officeDocument/2006/relationships/slide" Target="../slides/slide45.xml" /><Relationship Id="rId2" Type="http://schemas.openxmlformats.org/officeDocument/2006/relationships/notesMaster" Target="../notesMasters/notesMaster1.xml" /></Relationships>
</file>

<file path=ppt/notesSlides/_rels/notesSlide46.xml.rels>&#65279;<?xml version="1.0" encoding="utf-8" standalone="yes"?><Relationships xmlns="http://schemas.openxmlformats.org/package/2006/relationships"><Relationship Id="rId1" Type="http://schemas.openxmlformats.org/officeDocument/2006/relationships/slide" Target="../slides/slide46.xml" /><Relationship Id="rId2" Type="http://schemas.openxmlformats.org/officeDocument/2006/relationships/notesMaster" Target="../notesMasters/notesMaster1.xml" /></Relationships>
</file>

<file path=ppt/notesSlides/_rels/notesSlide47.xml.rels>&#65279;<?xml version="1.0" encoding="utf-8" standalone="yes"?><Relationships xmlns="http://schemas.openxmlformats.org/package/2006/relationships"><Relationship Id="rId1" Type="http://schemas.openxmlformats.org/officeDocument/2006/relationships/slide" Target="../slides/slide47.xml" /><Relationship Id="rId2" Type="http://schemas.openxmlformats.org/officeDocument/2006/relationships/notesMaster" Target="../notesMasters/notesMaster1.xml" /></Relationships>
</file>

<file path=ppt/notesSlides/_rels/notesSlide5.xml.rels>&#65279;<?xml version="1.0" encoding="utf-8" standalone="yes"?><Relationships xmlns="http://schemas.openxmlformats.org/package/2006/relationships"><Relationship Id="rId1" Type="http://schemas.openxmlformats.org/officeDocument/2006/relationships/slide" Target="../slides/slide5.xml" /><Relationship Id="rId2" Type="http://schemas.openxmlformats.org/officeDocument/2006/relationships/notesMaster" Target="../notesMasters/notesMaster1.xml" /></Relationships>
</file>

<file path=ppt/notesSlides/_rels/notesSlide6.xml.rels>&#65279;<?xml version="1.0" encoding="utf-8" standalone="yes"?><Relationships xmlns="http://schemas.openxmlformats.org/package/2006/relationships"><Relationship Id="rId1" Type="http://schemas.openxmlformats.org/officeDocument/2006/relationships/slide" Target="../slides/slide6.xml" /><Relationship Id="rId2" Type="http://schemas.openxmlformats.org/officeDocument/2006/relationships/notesMaster" Target="../notesMasters/notesMaster1.xml" /></Relationships>
</file>

<file path=ppt/notesSlides/_rels/notesSlide7.xml.rels>&#65279;<?xml version="1.0" encoding="utf-8" standalone="yes"?><Relationships xmlns="http://schemas.openxmlformats.org/package/2006/relationships"><Relationship Id="rId1" Type="http://schemas.openxmlformats.org/officeDocument/2006/relationships/slide" Target="../slides/slide7.xml" /><Relationship Id="rId2" Type="http://schemas.openxmlformats.org/officeDocument/2006/relationships/notesMaster" Target="../notesMasters/notesMaster1.xml" /></Relationships>
</file>

<file path=ppt/notesSlides/_rels/notesSlide8.xml.rels>&#65279;<?xml version="1.0" encoding="utf-8" standalone="yes"?><Relationships xmlns="http://schemas.openxmlformats.org/package/2006/relationships"><Relationship Id="rId1" Type="http://schemas.openxmlformats.org/officeDocument/2006/relationships/slide" Target="../slides/slide8.xml" /><Relationship Id="rId2" Type="http://schemas.openxmlformats.org/officeDocument/2006/relationships/notesMaster" Target="../notesMasters/notesMaster1.xml" /></Relationships>
</file>

<file path=ppt/notesSlides/_rels/notesSlide9.xml.rels>&#65279;<?xml version="1.0" encoding="utf-8" standalone="yes"?><Relationships xmlns="http://schemas.openxmlformats.org/package/2006/relationships"><Relationship Id="rId1" Type="http://schemas.openxmlformats.org/officeDocument/2006/relationships/slide" Target="../slides/slide9.xml" /><Relationship Id="rId2" Type="http://schemas.openxmlformats.org/officeDocument/2006/relationships/notesMaster" Target="../notesMasters/notesMaster1.xml" /></Relationships>
</file>

<file path=ppt/notesSlides/notesSlide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C58D2EC-BCD6-4C57-9B0E-B75E493D6586}" type="slidenum">
              <a:rPr lang="zh-CN" altLang="en-US" smtClean="0"/>
              <a:t>1</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10</a:t>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11</a:t>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12</a:t>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13</a:t>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14</a:t>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15</a:t>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16</a:t>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17</a:t>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18</a:t>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19</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2</a:t>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20</a:t>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21</a:t>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22</a:t>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23</a:t>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24</a:t>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25</a:t>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26</a:t>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27</a:t>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28</a:t>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29</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3</a:t>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30</a:t>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31</a:t>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32</a:t>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33</a:t>
            </a:fld>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34</a:t>
            </a:fld>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35</a:t>
            </a:fld>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36</a:t>
            </a:fld>
            <a:endParaRPr lang="zh-CN" alt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37</a:t>
            </a:fld>
            <a:endParaRPr lang="zh-CN" alt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38</a:t>
            </a:fld>
            <a:endParaRPr lang="zh-CN" alt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39</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4</a:t>
            </a:fld>
            <a:endParaRPr lang="zh-CN" alt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40</a:t>
            </a:fld>
            <a:endParaRPr lang="zh-CN" alt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41</a:t>
            </a:fld>
            <a:endParaRPr lang="zh-CN" alt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42</a:t>
            </a:fld>
            <a:endParaRPr lang="zh-CN" alt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43</a:t>
            </a:fld>
            <a:endParaRPr lang="zh-CN" alt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44</a:t>
            </a:fld>
            <a:endParaRPr lang="zh-CN" alt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45</a:t>
            </a:fld>
            <a:endParaRPr lang="zh-CN" alt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46</a:t>
            </a:fld>
            <a:endParaRPr lang="zh-CN" altLang="en-US"/>
          </a:p>
        </p:txBody>
      </p:sp>
    </p:spTree>
  </p:cSld>
  <p:clrMapOvr>
    <a:masterClrMapping/>
  </p:clrMapOvr>
</p:notes>
</file>

<file path=ppt/notesSlides/notesSlide47.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C58D2EC-BCD6-4C57-9B0E-B75E493D6586}" type="slidenum">
              <a:rPr lang="zh-CN" altLang="en-US" smtClean="0"/>
              <a:t>47</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5</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6</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7</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8</a:t>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9</a:t>
            </a:fld>
            <a:endParaRPr lang="zh-CN" altLang="en-US"/>
          </a:p>
        </p:txBody>
      </p:sp>
    </p:spTree>
  </p:cSld>
  <p:clrMapOvr>
    <a:masterClrMapping/>
  </p:clrMapOvr>
</p:notes>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标题幻灯片">
    <p:spTree>
      <p:nvGrpSpPr>
        <p:cNvPr id="1" name=""/>
        <p:cNvGrpSpPr/>
        <p:nvPr/>
      </p:nvGrpSpPr>
      <p:grpSpPr>
        <a:xfrm>
          <a:off x="0" y="0"/>
          <a:ext cx="0" cy="0"/>
        </a:xfrm>
      </p:grpSpPr>
      <p:sp>
        <p:nvSpPr>
          <p:cNvPr id="7" name="矩形 6"/>
          <p:cNvSpPr/>
          <p:nvPr userDrawn="1"/>
        </p:nvSpPr>
        <p:spPr>
          <a:xfrm>
            <a:off x="181200" y="180000"/>
            <a:ext cx="11829600" cy="6498000"/>
          </a:xfrm>
          <a:prstGeom prst="rect">
            <a:avLst/>
          </a:prstGeom>
          <a:solidFill>
            <a:srgbClr val="F0EC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0EF7E283-1319-47E0-9BFE-D186D74C3DAC}"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D9C9DE8-6944-4658-A18C-60D57C1D2619}" type="slidenum">
              <a:rPr lang="zh-CN" altLang="en-US" smtClean="0"/>
              <a:t/>
            </a:fld>
            <a:endParaRPr lang="zh-CN" altLang="en-US"/>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垂直排列标题与&#10;文本">
    <p:spTree>
      <p:nvGrpSpPr>
        <p:cNvPr id="1" name=""/>
        <p:cNvGrpSpPr/>
        <p:nvPr/>
      </p:nvGrpSpPr>
      <p:grpSpPr>
        <a:xfrm>
          <a:off x="0" y="0"/>
          <a: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0EF7E283-1319-47E0-9BFE-D186D74C3DAC}"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D9C9DE8-6944-4658-A18C-60D57C1D2619}" type="slidenum">
              <a:rPr lang="zh-CN" altLang="en-US" smtClean="0"/>
              <a:t/>
            </a:fld>
            <a:endParaRPr lang="zh-CN" altLang="en-US"/>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0EF7E283-1319-47E0-9BFE-D186D74C3DAC}"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D9C9DE8-6944-4658-A18C-60D57C1D2619}" type="slidenum">
              <a:rPr lang="zh-CN" altLang="en-US" smtClean="0"/>
              <a:t/>
            </a:fld>
            <a:endParaRPr lang="zh-CN" altLang="en-US"/>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0EF7E283-1319-47E0-9BFE-D186D74C3DAC}"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D9C9DE8-6944-4658-A18C-60D57C1D2619}" type="slidenum">
              <a:rPr lang="zh-CN" altLang="en-US" smtClean="0"/>
              <a:t/>
            </a:fld>
            <a:endParaRPr lang="zh-CN" altLang="en-US"/>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0EF7E283-1319-47E0-9BFE-D186D74C3DAC}" type="datetimeFigureOut">
              <a:rPr lang="zh-CN" altLang="en-US" smtClean="0"/>
              <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D9C9DE8-6944-4658-A18C-60D57C1D2619}" type="slidenum">
              <a:rPr lang="zh-CN" altLang="en-US" smtClean="0"/>
              <a:t/>
            </a:fld>
            <a:endParaRPr lang="zh-CN" altLang="en-US"/>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0EF7E283-1319-47E0-9BFE-D186D74C3DAC}" type="datetimeFigureOut">
              <a:rPr lang="zh-CN" altLang="en-US" smtClean="0"/>
              <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ED9C9DE8-6944-4658-A18C-60D57C1D2619}" type="slidenum">
              <a:rPr lang="zh-CN" altLang="en-US" smtClean="0"/>
              <a:t/>
            </a:fld>
            <a:endParaRPr lang="zh-CN" altLang="en-US"/>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0EF7E283-1319-47E0-9BFE-D186D74C3DAC}"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D9C9DE8-6944-4658-A18C-60D57C1D2619}" type="slidenum">
              <a:rPr lang="zh-CN" altLang="en-US" smtClean="0"/>
              <a:t/>
            </a:fld>
            <a:endParaRPr lang="zh-CN" altLang="en-US"/>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nvPr>
        </p:nvSpPr>
        <p:spPr/>
        <p:txBody>
          <a:bodyPr/>
          <a:lstStyle/>
          <a:p>
            <a:fld id="{0EF7E283-1319-47E0-9BFE-D186D74C3DAC}" type="datetimeFigureOut">
              <a:rPr lang="zh-CN" altLang="en-US" smtClean="0"/>
              <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ED9C9DE8-6944-4658-A18C-60D57C1D2619}" type="slidenum">
              <a:rPr lang="zh-CN" altLang="en-US" smtClean="0"/>
              <a:t/>
            </a:fld>
            <a:endParaRPr lang="zh-CN" altLang="en-US"/>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nvGrpSpPr>
      <p:grpSpPr>
        <a:xfrm>
          <a:off x="0" y="0"/>
          <a: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0EF7E283-1319-47E0-9BFE-D186D74C3DAC}" type="datetimeFigureOut">
              <a:rPr lang="zh-CN" altLang="en-US" smtClean="0"/>
              <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D9C9DE8-6944-4658-A18C-60D57C1D2619}" type="slidenum">
              <a:rPr lang="zh-CN" altLang="en-US" smtClean="0"/>
              <a:t/>
            </a:fld>
            <a:endParaRPr lang="zh-CN" altLang="en-US"/>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0EF7E283-1319-47E0-9BFE-D186D74C3DAC}" type="datetimeFigureOut">
              <a:rPr lang="zh-CN" altLang="en-US" smtClean="0"/>
              <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D9C9DE8-6944-4658-A18C-60D57C1D2619}" type="slidenum">
              <a:rPr lang="zh-CN" altLang="en-US" smtClean="0"/>
              <a:t/>
            </a:fld>
            <a:endParaRPr lang="zh-CN" altLang="en-US"/>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image" Target="../media/image1.png" /><Relationship Id="rId13"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Ref idx="1001">
        <a:schemeClr val="bg1"/>
      </p:bgRef>
    </p:bg>
    <p:spTree>
      <p:nvGrpSpPr>
        <p:cNvPr id="1" name=""/>
        <p:cNvGrpSpPr/>
        <p:nvPr/>
      </p:nvGrpSpPr>
      <p:grpSpPr>
        <a:xfrm>
          <a:off x="0" y="0"/>
          <a: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印品黑体" panose="00000500000000000000" pitchFamily="2" charset="-122"/>
              </a:defRPr>
            </a:lvl1pPr>
          </a:lstStyle>
          <a:p>
            <a:fld id="{0EF7E283-1319-47E0-9BFE-D186D74C3DAC}" type="datetimeFigureOut">
              <a:rPr lang="zh-CN" altLang="en-US" smtClean="0"/>
              <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印品黑体" panose="00000500000000000000" pitchFamily="2" charset="-122"/>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印品黑体" panose="00000500000000000000" pitchFamily="2" charset="-122"/>
              </a:defRPr>
            </a:lvl1pPr>
          </a:lstStyle>
          <a:p>
            <a:fld id="{ED9C9DE8-6944-4658-A18C-60D57C1D2619}" type="slidenum">
              <a:rPr lang="zh-CN" altLang="en-US" smtClean="0"/>
              <a:t/>
            </a:fld>
            <a:endParaRPr lang="zh-CN" altLang="en-US"/>
          </a:p>
        </p:txBody>
      </p:sp>
      <p:pic>
        <p:nvPicPr>
          <p:cNvPr id="7" name="图片 6" descr="学科网LOGO（新）"/>
          <p:cNvPicPr>
            <a:picLocks noChangeAspect="1"/>
          </p:cNvPicPr>
          <p:nvPr userDrawn="1"/>
        </p:nvPicPr>
        <p:blipFill>
          <a:blip r:embed="rId12"/>
          <a:stretch>
            <a:fillRect/>
          </a:stretch>
        </p:blipFill>
        <p:spPr>
          <a:xfrm>
            <a:off x="11003915" y="97790"/>
            <a:ext cx="1076960" cy="389255"/>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iming/>
  <p:txStyles>
    <p:titleStyle>
      <a:lvl1pPr algn="l" defTabSz="914400" rtl="0" eaLnBrk="1" latinLnBrk="0" hangingPunct="1">
        <a:lnSpc>
          <a:spcPct val="90000"/>
        </a:lnSpc>
        <a:spcBef>
          <a:spcPct val="0"/>
        </a:spcBef>
        <a:buNone/>
        <a:defRPr sz="4400" kern="1200">
          <a:solidFill>
            <a:schemeClr val="tx1"/>
          </a:solidFill>
          <a:latin typeface="印品黑体" panose="00000500000000000000" pitchFamily="2" charset="-122"/>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印品黑体" panose="00000500000000000000" pitchFamily="2" charset="-122"/>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印品黑体" panose="00000500000000000000" pitchFamily="2" charset="-122"/>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印品黑体" panose="00000500000000000000" pitchFamily="2" charset="-122"/>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印品黑体" panose="00000500000000000000" pitchFamily="2" charset="-122"/>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印品黑体" panose="00000500000000000000" pitchFamily="2" charset="-122"/>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1.xml" /><Relationship Id="rId3" Type="http://schemas.openxmlformats.org/officeDocument/2006/relationships/image" Target="../media/image2.jpeg"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10.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11.xml" /><Relationship Id="rId3" Type="http://schemas.openxmlformats.org/officeDocument/2006/relationships/image" Target="../media/image7.png"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12.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13.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14.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15.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16.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17.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18.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19.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2.x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20.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21.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22.x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23.xm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24.xml" /><Relationship Id="rId3" Type="http://schemas.openxmlformats.org/officeDocument/2006/relationships/image" Target="../media/image8.png"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25.xml"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26.xml"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27.xml"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28.xml"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29.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3.xml"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30.xml" /></Relationships>
</file>

<file path=ppt/slides/_rels/slide3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31.xml" /></Relationships>
</file>

<file path=ppt/slides/_rels/slide32.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32.xml" /></Relationships>
</file>

<file path=ppt/slides/_rels/slide33.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33.xml" /></Relationships>
</file>

<file path=ppt/slides/_rels/slide34.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34.xml" /></Relationships>
</file>

<file path=ppt/slides/_rels/slide35.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35.xml" /></Relationships>
</file>

<file path=ppt/slides/_rels/slide36.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36.xml" /></Relationships>
</file>

<file path=ppt/slides/_rels/slide37.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37.xml" /></Relationships>
</file>

<file path=ppt/slides/_rels/slide38.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38.xml" /></Relationships>
</file>

<file path=ppt/slides/_rels/slide39.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39.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4.xml" /></Relationships>
</file>

<file path=ppt/slides/_rels/slide40.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40.xml" /></Relationships>
</file>

<file path=ppt/slides/_rels/slide4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41.xml" /></Relationships>
</file>

<file path=ppt/slides/_rels/slide42.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42.xml" /></Relationships>
</file>

<file path=ppt/slides/_rels/slide43.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43.xml" /></Relationships>
</file>

<file path=ppt/slides/_rels/slide44.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44.xml" /></Relationships>
</file>

<file path=ppt/slides/_rels/slide45.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45.xml" /></Relationships>
</file>

<file path=ppt/slides/_rels/slide46.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46.xml" /></Relationships>
</file>

<file path=ppt/slides/_rels/slide47.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47.xml" /><Relationship Id="rId3" Type="http://schemas.openxmlformats.org/officeDocument/2006/relationships/image" Target="../media/image2.jpeg" /><Relationship Id="rId4" Type="http://schemas.openxmlformats.org/officeDocument/2006/relationships/image" Target="../media/image9.png"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5.xml" /><Relationship Id="rId3" Type="http://schemas.openxmlformats.org/officeDocument/2006/relationships/image" Target="../media/image3.png"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6.xml" /><Relationship Id="rId3" Type="http://schemas.openxmlformats.org/officeDocument/2006/relationships/image" Target="../media/image4.jpeg"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7.xml" /><Relationship Id="rId3" Type="http://schemas.openxmlformats.org/officeDocument/2006/relationships/image" Target="../media/image5.png"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8.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9.xml" /><Relationship Id="rId3" Type="http://schemas.openxmlformats.org/officeDocument/2006/relationships/image" Target="../media/image6.jpeg"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7" name="Freeform 5"/>
          <p:cNvSpPr/>
          <p:nvPr/>
        </p:nvSpPr>
        <p:spPr bwMode="auto">
          <a:xfrm rot="10800000">
            <a:off x="186426" y="1737666"/>
            <a:ext cx="5143838" cy="2542681"/>
          </a:xfrm>
          <a:custGeom>
            <a:gdLst>
              <a:gd name="T0" fmla="*/ 127 w 2157"/>
              <a:gd name="T1" fmla="*/ 0 h 1065"/>
              <a:gd name="T2" fmla="*/ 928 w 2157"/>
              <a:gd name="T3" fmla="*/ 0 h 1065"/>
              <a:gd name="T4" fmla="*/ 1713 w 2157"/>
              <a:gd name="T5" fmla="*/ 0 h 1065"/>
              <a:gd name="T6" fmla="*/ 2157 w 2157"/>
              <a:gd name="T7" fmla="*/ 0 h 1065"/>
              <a:gd name="T8" fmla="*/ 2157 w 2157"/>
              <a:gd name="T9" fmla="*/ 1065 h 1065"/>
              <a:gd name="T10" fmla="*/ 1979 w 2157"/>
              <a:gd name="T11" fmla="*/ 1065 h 1065"/>
              <a:gd name="T12" fmla="*/ 928 w 2157"/>
              <a:gd name="T13" fmla="*/ 1065 h 1065"/>
              <a:gd name="T14" fmla="*/ 428 w 2157"/>
              <a:gd name="T15" fmla="*/ 1065 h 1065"/>
              <a:gd name="T16" fmla="*/ 240 w 2157"/>
              <a:gd name="T17" fmla="*/ 918 h 1065"/>
              <a:gd name="T18" fmla="*/ 23 w 2157"/>
              <a:gd name="T19" fmla="*/ 146 h 1065"/>
              <a:gd name="T20" fmla="*/ 127 w 2157"/>
              <a:gd name="T21" fmla="*/ 0 h 106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57" h="1065">
                <a:moveTo>
                  <a:pt x="127" y="0"/>
                </a:moveTo>
                <a:cubicBezTo>
                  <a:pt x="928" y="0"/>
                  <a:pt x="928" y="0"/>
                  <a:pt x="928" y="0"/>
                </a:cubicBezTo>
                <a:cubicBezTo>
                  <a:pt x="1713" y="0"/>
                  <a:pt x="1713" y="0"/>
                  <a:pt x="1713" y="0"/>
                </a:cubicBezTo>
                <a:cubicBezTo>
                  <a:pt x="2157" y="0"/>
                  <a:pt x="2157" y="0"/>
                  <a:pt x="2157" y="0"/>
                </a:cubicBezTo>
                <a:cubicBezTo>
                  <a:pt x="2157" y="1065"/>
                  <a:pt x="2157" y="1065"/>
                  <a:pt x="2157" y="1065"/>
                </a:cubicBezTo>
                <a:cubicBezTo>
                  <a:pt x="1979" y="1065"/>
                  <a:pt x="1979" y="1065"/>
                  <a:pt x="1979" y="1065"/>
                </a:cubicBezTo>
                <a:cubicBezTo>
                  <a:pt x="928" y="1065"/>
                  <a:pt x="928" y="1065"/>
                  <a:pt x="928" y="1065"/>
                </a:cubicBezTo>
                <a:cubicBezTo>
                  <a:pt x="428" y="1065"/>
                  <a:pt x="428" y="1065"/>
                  <a:pt x="428" y="1065"/>
                </a:cubicBezTo>
                <a:cubicBezTo>
                  <a:pt x="347" y="1065"/>
                  <a:pt x="263" y="999"/>
                  <a:pt x="240" y="918"/>
                </a:cubicBezTo>
                <a:cubicBezTo>
                  <a:pt x="23" y="146"/>
                  <a:pt x="23" y="146"/>
                  <a:pt x="23" y="146"/>
                </a:cubicBezTo>
                <a:cubicBezTo>
                  <a:pt x="0" y="66"/>
                  <a:pt x="47" y="0"/>
                  <a:pt x="127" y="0"/>
                </a:cubicBezTo>
                <a:close/>
              </a:path>
            </a:pathLst>
          </a:custGeom>
          <a:solidFill>
            <a:srgbClr val="56505B"/>
          </a:solidFill>
          <a:ln>
            <a:noFill/>
          </a:ln>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13" name="Freeform 5"/>
          <p:cNvSpPr/>
          <p:nvPr/>
        </p:nvSpPr>
        <p:spPr bwMode="auto">
          <a:xfrm>
            <a:off x="5238970" y="1466603"/>
            <a:ext cx="6824662" cy="3373539"/>
          </a:xfrm>
          <a:custGeom>
            <a:gdLst>
              <a:gd name="T0" fmla="*/ 127 w 2157"/>
              <a:gd name="T1" fmla="*/ 0 h 1065"/>
              <a:gd name="T2" fmla="*/ 928 w 2157"/>
              <a:gd name="T3" fmla="*/ 0 h 1065"/>
              <a:gd name="T4" fmla="*/ 1713 w 2157"/>
              <a:gd name="T5" fmla="*/ 0 h 1065"/>
              <a:gd name="T6" fmla="*/ 2157 w 2157"/>
              <a:gd name="T7" fmla="*/ 0 h 1065"/>
              <a:gd name="T8" fmla="*/ 2157 w 2157"/>
              <a:gd name="T9" fmla="*/ 1065 h 1065"/>
              <a:gd name="T10" fmla="*/ 1979 w 2157"/>
              <a:gd name="T11" fmla="*/ 1065 h 1065"/>
              <a:gd name="T12" fmla="*/ 928 w 2157"/>
              <a:gd name="T13" fmla="*/ 1065 h 1065"/>
              <a:gd name="T14" fmla="*/ 428 w 2157"/>
              <a:gd name="T15" fmla="*/ 1065 h 1065"/>
              <a:gd name="T16" fmla="*/ 240 w 2157"/>
              <a:gd name="T17" fmla="*/ 918 h 1065"/>
              <a:gd name="T18" fmla="*/ 23 w 2157"/>
              <a:gd name="T19" fmla="*/ 146 h 1065"/>
              <a:gd name="T20" fmla="*/ 127 w 2157"/>
              <a:gd name="T21" fmla="*/ 0 h 106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57" h="1065">
                <a:moveTo>
                  <a:pt x="127" y="0"/>
                </a:moveTo>
                <a:cubicBezTo>
                  <a:pt x="928" y="0"/>
                  <a:pt x="928" y="0"/>
                  <a:pt x="928" y="0"/>
                </a:cubicBezTo>
                <a:cubicBezTo>
                  <a:pt x="1713" y="0"/>
                  <a:pt x="1713" y="0"/>
                  <a:pt x="1713" y="0"/>
                </a:cubicBezTo>
                <a:cubicBezTo>
                  <a:pt x="2157" y="0"/>
                  <a:pt x="2157" y="0"/>
                  <a:pt x="2157" y="0"/>
                </a:cubicBezTo>
                <a:cubicBezTo>
                  <a:pt x="2157" y="1065"/>
                  <a:pt x="2157" y="1065"/>
                  <a:pt x="2157" y="1065"/>
                </a:cubicBezTo>
                <a:cubicBezTo>
                  <a:pt x="1979" y="1065"/>
                  <a:pt x="1979" y="1065"/>
                  <a:pt x="1979" y="1065"/>
                </a:cubicBezTo>
                <a:cubicBezTo>
                  <a:pt x="928" y="1065"/>
                  <a:pt x="928" y="1065"/>
                  <a:pt x="928" y="1065"/>
                </a:cubicBezTo>
                <a:cubicBezTo>
                  <a:pt x="428" y="1065"/>
                  <a:pt x="428" y="1065"/>
                  <a:pt x="428" y="1065"/>
                </a:cubicBezTo>
                <a:cubicBezTo>
                  <a:pt x="347" y="1065"/>
                  <a:pt x="263" y="999"/>
                  <a:pt x="240" y="918"/>
                </a:cubicBezTo>
                <a:cubicBezTo>
                  <a:pt x="23" y="146"/>
                  <a:pt x="23" y="146"/>
                  <a:pt x="23" y="146"/>
                </a:cubicBezTo>
                <a:cubicBezTo>
                  <a:pt x="0" y="66"/>
                  <a:pt x="47" y="0"/>
                  <a:pt x="127" y="0"/>
                </a:cubicBezTo>
                <a:close/>
              </a:path>
            </a:pathLst>
          </a:custGeom>
          <a:blipFill dpi="0" rotWithShape="1">
            <a:blip r:embed="rId3">
              <a:extLst>
                <a:ext uri="{28A0092B-C50C-407E-A947-70E740481C1C}">
                  <a14:useLocalDpi xmlns:a14="http://schemas.microsoft.com/office/drawing/2010/main" val="0"/>
                </a:ext>
              </a:extLst>
            </a:blip>
            <a:stretch>
              <a:fillRect/>
            </a:stretch>
          </a:blipFill>
          <a:ln>
            <a:noFill/>
          </a:ln>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14" name="TextBox 2088"/>
          <p:cNvSpPr txBox="1"/>
          <p:nvPr/>
        </p:nvSpPr>
        <p:spPr>
          <a:xfrm>
            <a:off x="676183" y="2922541"/>
            <a:ext cx="2866490" cy="830997"/>
          </a:xfrm>
          <a:prstGeom prst="rect">
            <a:avLst/>
          </a:prstGeom>
          <a:noFill/>
        </p:spPr>
        <p:txBody>
          <a:bodyPr wrap="none" rtlCol="0">
            <a:spAutoFit/>
          </a:bodyPr>
          <a:lstStyle/>
          <a:p>
            <a:r>
              <a:rPr lang="zh-CN" altLang="en-US" sz="2400" b="1">
                <a:solidFill>
                  <a:srgbClr val="F0ECE9"/>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第</a:t>
            </a:r>
            <a:r>
              <a:rPr lang="en-US" altLang="zh-CN" sz="2400" b="1">
                <a:solidFill>
                  <a:srgbClr val="F0ECE9"/>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09</a:t>
            </a:r>
            <a:r>
              <a:rPr lang="zh-CN" altLang="en-US" sz="2400" b="1">
                <a:solidFill>
                  <a:srgbClr val="F0ECE9"/>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课     屈原列传</a:t>
            </a:r>
            <a:endParaRPr lang="en-US" altLang="zh-CN" sz="2400" b="1">
              <a:solidFill>
                <a:srgbClr val="F0ECE9"/>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a:p>
            <a:endParaRPr lang="zh-CN" altLang="en-US" sz="2400" b="1">
              <a:solidFill>
                <a:srgbClr val="F0ECE9"/>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16" name="TextBox 2089"/>
          <p:cNvSpPr txBox="1"/>
          <p:nvPr/>
        </p:nvSpPr>
        <p:spPr>
          <a:xfrm>
            <a:off x="410887" y="1965089"/>
            <a:ext cx="3704860" cy="369332"/>
          </a:xfrm>
          <a:prstGeom prst="rect">
            <a:avLst/>
          </a:prstGeom>
          <a:noFill/>
        </p:spPr>
        <p:txBody>
          <a:bodyPr wrap="none" rtlCol="0">
            <a:spAutoFit/>
          </a:bodyPr>
          <a:lstStyle/>
          <a:p>
            <a:pPr marL="285750" indent="-285750">
              <a:buFont typeface="Arial" panose="020b0604020202020204" pitchFamily="34" charset="0"/>
              <a:buChar char="•"/>
            </a:pPr>
            <a:r>
              <a:rPr lang="zh-CN" altLang="en-US">
                <a:solidFill>
                  <a:srgbClr val="F0ECE9"/>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部编版高中语文选择性必修中册</a:t>
            </a:r>
            <a:endParaRPr lang="zh-CN" altLang="en-US">
              <a:solidFill>
                <a:srgbClr val="F0ECE9"/>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Tree>
  </p:cSld>
  <p:clrMapOvr>
    <a:masterClrMapping/>
  </p:clrMapOvr>
  <mc:AlternateContent>
    <mc:Choice xmlns:p14="http://schemas.microsoft.com/office/powerpoint/2010/main" Requires="p14">
      <p:transition spd="slow" advClick="0" p14:dur="2000"/>
    </mc:Choice>
    <mc:Fallback>
      <p:transition spd="slow" advClick="0"/>
    </mc:Fallback>
  </mc:AlternateContent>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4" name="TextBox 13"/>
          <p:cNvSpPr txBox="1"/>
          <p:nvPr/>
        </p:nvSpPr>
        <p:spPr>
          <a:xfrm>
            <a:off x="983433" y="344684"/>
            <a:ext cx="2731838" cy="369332"/>
          </a:xfrm>
          <a:prstGeom prst="rect">
            <a:avLst/>
          </a:prstGeom>
          <a:noFill/>
        </p:spPr>
        <p:txBody>
          <a:bodyPr wrap="none" rtlCol="0">
            <a:spAutoFit/>
          </a:bodyPr>
          <a:lstStyle/>
          <a:p>
            <a:r>
              <a:rPr lang="zh-CN" altLang="en-US">
                <a:solidFill>
                  <a:srgbClr val="4C4C4C"/>
                </a:solidFill>
                <a:latin typeface="印品黑体" panose="00000500000000000000" pitchFamily="2" charset="-122"/>
                <a:ea typeface="印品黑体" panose="00000500000000000000" pitchFamily="2" charset="-122"/>
              </a:rPr>
              <a:t>文本常识积累 </a:t>
            </a:r>
            <a:r>
              <a:rPr lang="en-US" altLang="zh-CN" b="1">
                <a:solidFill>
                  <a:srgbClr val="4C4C4C"/>
                </a:solidFill>
                <a:latin typeface="印品黑体" panose="00000500000000000000" pitchFamily="2" charset="-122"/>
                <a:ea typeface="印品黑体" panose="00000500000000000000" pitchFamily="2" charset="-122"/>
              </a:rPr>
              <a:t>·</a:t>
            </a:r>
            <a:r>
              <a:rPr lang="en-US" altLang="zh-CN">
                <a:solidFill>
                  <a:srgbClr val="4C4C4C"/>
                </a:solidFill>
                <a:latin typeface="印品黑体" panose="00000500000000000000" pitchFamily="2" charset="-122"/>
                <a:ea typeface="印品黑体" panose="00000500000000000000" pitchFamily="2" charset="-122"/>
              </a:rPr>
              <a:t> </a:t>
            </a:r>
            <a:r>
              <a:rPr lang="zh-CN" altLang="en-US">
                <a:solidFill>
                  <a:srgbClr val="4C4C4C"/>
                </a:solidFill>
                <a:latin typeface="印品黑体" panose="00000500000000000000" pitchFamily="2" charset="-122"/>
                <a:ea typeface="印品黑体" panose="00000500000000000000" pitchFamily="2" charset="-122"/>
              </a:rPr>
              <a:t>资料链接</a:t>
            </a:r>
            <a:endParaRPr lang="en-US" altLang="zh-CN">
              <a:solidFill>
                <a:srgbClr val="4C4C4C"/>
              </a:solidFill>
              <a:latin typeface="印品黑体" panose="00000500000000000000" pitchFamily="2" charset="-122"/>
              <a:ea typeface="印品黑体" panose="00000500000000000000" pitchFamily="2" charset="-122"/>
            </a:endParaRPr>
          </a:p>
        </p:txBody>
      </p:sp>
      <p:cxnSp>
        <p:nvCxnSpPr>
          <p:cNvPr id="15" name="直接连接符 14"/>
          <p:cNvCxnSpPr>
            <a:endCxn id="16" idx="11"/>
          </p:cNvCxnSpPr>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nvSpPr>
        <p:spPr bwMode="auto">
          <a:xfrm>
            <a:off x="11280577" y="363136"/>
            <a:ext cx="425905" cy="427514"/>
          </a:xfrm>
          <a:custGeom>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30" name="椭圆 29"/>
          <p:cNvSpPr/>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20" name="文本框 19"/>
          <p:cNvSpPr txBox="1"/>
          <p:nvPr/>
        </p:nvSpPr>
        <p:spPr>
          <a:xfrm>
            <a:off x="536661" y="714016"/>
            <a:ext cx="10956868" cy="6505755"/>
          </a:xfrm>
          <a:prstGeom prst="rect">
            <a:avLst/>
          </a:prstGeom>
          <a:noFill/>
        </p:spPr>
        <p:txBody>
          <a:bodyPr wrap="square">
            <a:spAutoFit/>
          </a:bodyPr>
          <a:lstStyle/>
          <a:p>
            <a:pPr algn="ctr">
              <a:lnSpc>
                <a:spcPct val="150000"/>
              </a:lnSpc>
              <a:spcAft>
                <a:spcPts val="1000"/>
              </a:spcAft>
            </a:pPr>
            <a:r>
              <a:rPr lang="zh-CN" altLang="en-US" sz="2400" b="1"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楚　辞</a:t>
            </a:r>
            <a:endParaRPr lang="zh-CN" altLang="en-US" sz="2400" b="1"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endParaRPr>
          </a:p>
          <a:p>
            <a:pPr indent="457200" algn="just">
              <a:lnSpc>
                <a:spcPct val="150000"/>
              </a:lnSpc>
              <a:spcAft>
                <a:spcPts val="1000"/>
              </a:spcAft>
            </a:pPr>
            <a:r>
              <a:rPr lang="zh-CN" altLang="en-US" sz="24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在战国后期，中国南方的楚国，产生了一种新的诗歌体裁，那就是以屈原的</a:t>
            </a:r>
            <a:r>
              <a:rPr lang="en-US" altLang="zh-CN" sz="24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a:t>
            </a:r>
            <a:r>
              <a:rPr lang="zh-CN" altLang="en-US" sz="24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离骚</a:t>
            </a:r>
            <a:r>
              <a:rPr lang="en-US" altLang="zh-CN" sz="24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a:t>
            </a:r>
            <a:r>
              <a:rPr lang="zh-CN" altLang="en-US" sz="24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等为代表的著名的诗歌篇章，这类诗歌被后人称为“楚辞”。“楚辞”的出现，标志着继</a:t>
            </a:r>
            <a:r>
              <a:rPr lang="en-US" altLang="zh-CN" sz="24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a:t>
            </a:r>
            <a:r>
              <a:rPr lang="zh-CN" altLang="en-US" sz="24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诗经</a:t>
            </a:r>
            <a:r>
              <a:rPr lang="en-US" altLang="zh-CN" sz="24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a:t>
            </a:r>
            <a:r>
              <a:rPr lang="zh-CN" altLang="en-US" sz="24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以后，中国古典诗歌又跨进了一个新的阶段。它和</a:t>
            </a:r>
            <a:r>
              <a:rPr lang="en-US" altLang="zh-CN" sz="24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a:t>
            </a:r>
            <a:r>
              <a:rPr lang="zh-CN" altLang="en-US" sz="24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诗经</a:t>
            </a:r>
            <a:r>
              <a:rPr lang="en-US" altLang="zh-CN" sz="24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a:t>
            </a:r>
            <a:r>
              <a:rPr lang="zh-CN" altLang="en-US" sz="24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共同构成了中国诗歌史的源头。</a:t>
            </a:r>
            <a:endParaRPr lang="en-US" altLang="zh-CN" sz="24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endParaRPr>
          </a:p>
          <a:p>
            <a:pPr indent="457200" algn="just">
              <a:lnSpc>
                <a:spcPct val="150000"/>
              </a:lnSpc>
              <a:spcAft>
                <a:spcPts val="1000"/>
              </a:spcAft>
            </a:pPr>
            <a:r>
              <a:rPr lang="zh-CN" altLang="en-US" sz="24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“楚辞”有三种含义：①指公元前四世纪，产生在我国南方楚国的一种新的诗体，又称“骚体”。它的奠基者和代表作家是楚国诗人屈原，代表作是</a:t>
            </a:r>
            <a:r>
              <a:rPr lang="en-US" altLang="zh-CN" sz="24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a:t>
            </a:r>
            <a:r>
              <a:rPr lang="zh-CN" altLang="en-US" sz="24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离骚</a:t>
            </a:r>
            <a:r>
              <a:rPr lang="en-US" altLang="zh-CN" sz="24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a:t>
            </a:r>
            <a:r>
              <a:rPr lang="zh-CN" altLang="en-US" sz="24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。②指战国时期的楚人和汉代人模仿楚辞诗体创作的一批作品。③指书名。西汉的刘向把战国时期楚国人屈原、宋玉的作品及汉代人模仿这一诗体创作的作品整理成的一部诗歌总集。</a:t>
            </a:r>
            <a:endParaRPr lang="zh-CN" altLang="en-US" sz="24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endParaRPr>
          </a:p>
          <a:p>
            <a:pPr indent="457200" algn="just">
              <a:lnSpc>
                <a:spcPct val="150000"/>
              </a:lnSpc>
              <a:spcAft>
                <a:spcPts val="1000"/>
              </a:spcAft>
            </a:pPr>
            <a:endParaRPr lang="zh-CN" altLang="en-US" sz="24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endParaRPr>
          </a:p>
        </p:txBody>
      </p:sp>
    </p:spTree>
  </p:cSld>
  <p:clrMapOvr>
    <a:masterClrMapping/>
  </p:clrMapOvr>
  <p:transition spd="med" advClick="0">
    <p:pull/>
  </p:transition>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4" name="TextBox 13"/>
          <p:cNvSpPr txBox="1"/>
          <p:nvPr/>
        </p:nvSpPr>
        <p:spPr>
          <a:xfrm>
            <a:off x="983433" y="344684"/>
            <a:ext cx="2731838" cy="369332"/>
          </a:xfrm>
          <a:prstGeom prst="rect">
            <a:avLst/>
          </a:prstGeom>
          <a:noFill/>
        </p:spPr>
        <p:txBody>
          <a:bodyPr wrap="none" rtlCol="0">
            <a:spAutoFit/>
          </a:bodyPr>
          <a:lstStyle/>
          <a:p>
            <a:r>
              <a:rPr lang="zh-CN" altLang="en-US">
                <a:solidFill>
                  <a:srgbClr val="4C4C4C"/>
                </a:solidFill>
                <a:latin typeface="印品黑体" panose="00000500000000000000" pitchFamily="2" charset="-122"/>
                <a:ea typeface="印品黑体" panose="00000500000000000000" pitchFamily="2" charset="-122"/>
              </a:rPr>
              <a:t>文本常识积累 </a:t>
            </a:r>
            <a:r>
              <a:rPr lang="en-US" altLang="zh-CN" b="1">
                <a:solidFill>
                  <a:srgbClr val="4C4C4C"/>
                </a:solidFill>
                <a:latin typeface="印品黑体" panose="00000500000000000000" pitchFamily="2" charset="-122"/>
                <a:ea typeface="印品黑体" panose="00000500000000000000" pitchFamily="2" charset="-122"/>
              </a:rPr>
              <a:t>·</a:t>
            </a:r>
            <a:r>
              <a:rPr lang="en-US" altLang="zh-CN">
                <a:solidFill>
                  <a:srgbClr val="4C4C4C"/>
                </a:solidFill>
                <a:latin typeface="印品黑体" panose="00000500000000000000" pitchFamily="2" charset="-122"/>
                <a:ea typeface="印品黑体" panose="00000500000000000000" pitchFamily="2" charset="-122"/>
              </a:rPr>
              <a:t> </a:t>
            </a:r>
            <a:r>
              <a:rPr lang="zh-CN" altLang="en-US">
                <a:solidFill>
                  <a:srgbClr val="4C4C4C"/>
                </a:solidFill>
                <a:latin typeface="印品黑体" panose="00000500000000000000" pitchFamily="2" charset="-122"/>
                <a:ea typeface="印品黑体" panose="00000500000000000000" pitchFamily="2" charset="-122"/>
              </a:rPr>
              <a:t>资料链接</a:t>
            </a:r>
            <a:endParaRPr lang="en-US" altLang="zh-CN">
              <a:solidFill>
                <a:srgbClr val="4C4C4C"/>
              </a:solidFill>
              <a:latin typeface="印品黑体" panose="00000500000000000000" pitchFamily="2" charset="-122"/>
              <a:ea typeface="印品黑体" panose="00000500000000000000" pitchFamily="2" charset="-122"/>
            </a:endParaRPr>
          </a:p>
        </p:txBody>
      </p:sp>
      <p:cxnSp>
        <p:nvCxnSpPr>
          <p:cNvPr id="15" name="直接连接符 14"/>
          <p:cNvCxnSpPr>
            <a:endCxn id="16" idx="11"/>
          </p:cNvCxnSpPr>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nvSpPr>
        <p:spPr bwMode="auto">
          <a:xfrm>
            <a:off x="11280577" y="363136"/>
            <a:ext cx="425905" cy="427514"/>
          </a:xfrm>
          <a:custGeom>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30" name="椭圆 29"/>
          <p:cNvSpPr/>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20" name="文本框 19"/>
          <p:cNvSpPr txBox="1"/>
          <p:nvPr/>
        </p:nvSpPr>
        <p:spPr>
          <a:xfrm>
            <a:off x="749614" y="1100864"/>
            <a:ext cx="6650523" cy="6505755"/>
          </a:xfrm>
          <a:prstGeom prst="rect">
            <a:avLst/>
          </a:prstGeom>
          <a:noFill/>
        </p:spPr>
        <p:txBody>
          <a:bodyPr wrap="square">
            <a:spAutoFit/>
          </a:bodyPr>
          <a:lstStyle/>
          <a:p>
            <a:pPr algn="ctr">
              <a:lnSpc>
                <a:spcPct val="150000"/>
              </a:lnSpc>
              <a:spcAft>
                <a:spcPts val="1000"/>
              </a:spcAft>
            </a:pPr>
            <a:r>
              <a:rPr lang="zh-CN" altLang="en-US" sz="2400" b="1"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渔父</a:t>
            </a:r>
            <a:r>
              <a:rPr lang="en-US" altLang="zh-CN" sz="2400" b="1"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a:t>
            </a:r>
            <a:r>
              <a:rPr lang="zh-CN" altLang="en-US" sz="2400" b="1"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古代文人的理想化身</a:t>
            </a:r>
            <a:endParaRPr lang="zh-CN" altLang="en-US" sz="2400" b="1"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endParaRPr>
          </a:p>
          <a:p>
            <a:pPr indent="457200" algn="just">
              <a:lnSpc>
                <a:spcPct val="150000"/>
              </a:lnSpc>
              <a:spcAft>
                <a:spcPts val="1000"/>
              </a:spcAft>
            </a:pPr>
            <a:r>
              <a:rPr lang="zh-CN" altLang="en-US" sz="24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渔即渔夫，泛指捕鱼的人，在文言文里还有一个专有词汇</a:t>
            </a:r>
            <a:r>
              <a:rPr lang="en-US" altLang="zh-CN" sz="24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a:t>
            </a:r>
            <a:r>
              <a:rPr lang="zh-CN" altLang="en-US" sz="24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渔父。“渔父”中的“父”同“甫”，是古代对老年男子的尊称；渔父即渔翁，是捕鱼的老人。渔父这个称谓最早出自</a:t>
            </a:r>
            <a:r>
              <a:rPr lang="en-US" altLang="zh-CN" sz="24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a:t>
            </a:r>
            <a:r>
              <a:rPr lang="zh-CN" altLang="en-US" sz="24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庄子</a:t>
            </a:r>
            <a:r>
              <a:rPr lang="en-US" altLang="zh-CN" sz="24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a:t>
            </a:r>
            <a:r>
              <a:rPr lang="zh-CN" altLang="en-US" sz="24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杂篇</a:t>
            </a:r>
            <a:r>
              <a:rPr lang="en-US" altLang="zh-CN" sz="24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a:t>
            </a:r>
            <a:r>
              <a:rPr lang="zh-CN" altLang="en-US" sz="24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渔父</a:t>
            </a:r>
            <a:r>
              <a:rPr lang="en-US" altLang="zh-CN" sz="24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a:t>
            </a:r>
            <a:r>
              <a:rPr lang="zh-CN" altLang="en-US" sz="24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篇名，此渔父是位智者，他与孔子师徒在杏坛偶遇，对孔子讥讽了一番，指斥儒家的思想，并借此阐述了“持守其真”、回归自然的主张。从此，渔父就有了几分高士色彩。</a:t>
            </a:r>
            <a:endParaRPr lang="zh-CN" altLang="en-US" sz="24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endParaRPr>
          </a:p>
          <a:p>
            <a:pPr indent="457200" algn="just">
              <a:lnSpc>
                <a:spcPct val="150000"/>
              </a:lnSpc>
              <a:spcAft>
                <a:spcPts val="1000"/>
              </a:spcAft>
            </a:pPr>
            <a:endParaRPr lang="zh-CN" altLang="en-US" sz="24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endParaRPr>
          </a:p>
          <a:p>
            <a:pPr indent="457200" algn="just">
              <a:lnSpc>
                <a:spcPct val="150000"/>
              </a:lnSpc>
              <a:spcAft>
                <a:spcPts val="1000"/>
              </a:spcAft>
            </a:pPr>
            <a:endParaRPr lang="zh-CN" altLang="en-US" sz="24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endParaRPr>
          </a:p>
        </p:txBody>
      </p:sp>
      <p:pic>
        <p:nvPicPr>
          <p:cNvPr id="7" name="Picture 2" descr="XLS49"/>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7763877" y="2423605"/>
            <a:ext cx="3729652" cy="29639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advClick="0">
    <p:pull/>
  </p:transition>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4" name="TextBox 13"/>
          <p:cNvSpPr txBox="1"/>
          <p:nvPr/>
        </p:nvSpPr>
        <p:spPr>
          <a:xfrm>
            <a:off x="983433" y="344684"/>
            <a:ext cx="2731838" cy="369332"/>
          </a:xfrm>
          <a:prstGeom prst="rect">
            <a:avLst/>
          </a:prstGeom>
          <a:noFill/>
        </p:spPr>
        <p:txBody>
          <a:bodyPr wrap="none" rtlCol="0">
            <a:spAutoFit/>
          </a:bodyPr>
          <a:lstStyle/>
          <a:p>
            <a:r>
              <a:rPr lang="zh-CN" altLang="en-US">
                <a:solidFill>
                  <a:srgbClr val="4C4C4C"/>
                </a:solidFill>
                <a:latin typeface="印品黑体" panose="00000500000000000000" pitchFamily="2" charset="-122"/>
                <a:ea typeface="印品黑体" panose="00000500000000000000" pitchFamily="2" charset="-122"/>
              </a:rPr>
              <a:t>文本常识积累 </a:t>
            </a:r>
            <a:r>
              <a:rPr lang="en-US" altLang="zh-CN" b="1">
                <a:solidFill>
                  <a:srgbClr val="4C4C4C"/>
                </a:solidFill>
                <a:latin typeface="印品黑体" panose="00000500000000000000" pitchFamily="2" charset="-122"/>
                <a:ea typeface="印品黑体" panose="00000500000000000000" pitchFamily="2" charset="-122"/>
              </a:rPr>
              <a:t>·</a:t>
            </a:r>
            <a:r>
              <a:rPr lang="en-US" altLang="zh-CN">
                <a:solidFill>
                  <a:srgbClr val="4C4C4C"/>
                </a:solidFill>
                <a:latin typeface="印品黑体" panose="00000500000000000000" pitchFamily="2" charset="-122"/>
                <a:ea typeface="印品黑体" panose="00000500000000000000" pitchFamily="2" charset="-122"/>
              </a:rPr>
              <a:t> </a:t>
            </a:r>
            <a:r>
              <a:rPr lang="zh-CN" altLang="en-US">
                <a:solidFill>
                  <a:srgbClr val="4C4C4C"/>
                </a:solidFill>
                <a:latin typeface="印品黑体" panose="00000500000000000000" pitchFamily="2" charset="-122"/>
                <a:ea typeface="印品黑体" panose="00000500000000000000" pitchFamily="2" charset="-122"/>
              </a:rPr>
              <a:t>资料链接</a:t>
            </a:r>
            <a:endParaRPr lang="en-US" altLang="zh-CN">
              <a:solidFill>
                <a:srgbClr val="4C4C4C"/>
              </a:solidFill>
              <a:latin typeface="印品黑体" panose="00000500000000000000" pitchFamily="2" charset="-122"/>
              <a:ea typeface="印品黑体" panose="00000500000000000000" pitchFamily="2" charset="-122"/>
            </a:endParaRPr>
          </a:p>
        </p:txBody>
      </p:sp>
      <p:cxnSp>
        <p:nvCxnSpPr>
          <p:cNvPr id="15" name="直接连接符 14"/>
          <p:cNvCxnSpPr>
            <a:endCxn id="16" idx="11"/>
          </p:cNvCxnSpPr>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nvSpPr>
        <p:spPr bwMode="auto">
          <a:xfrm>
            <a:off x="11280577" y="363136"/>
            <a:ext cx="425905" cy="427514"/>
          </a:xfrm>
          <a:custGeom>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30" name="椭圆 29"/>
          <p:cNvSpPr/>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20" name="文本框 19"/>
          <p:cNvSpPr txBox="1"/>
          <p:nvPr/>
        </p:nvSpPr>
        <p:spPr>
          <a:xfrm>
            <a:off x="459168" y="714016"/>
            <a:ext cx="11247314" cy="6505755"/>
          </a:xfrm>
          <a:prstGeom prst="rect">
            <a:avLst/>
          </a:prstGeom>
          <a:noFill/>
        </p:spPr>
        <p:txBody>
          <a:bodyPr wrap="square">
            <a:spAutoFit/>
          </a:bodyPr>
          <a:lstStyle/>
          <a:p>
            <a:pPr indent="457200" algn="just">
              <a:lnSpc>
                <a:spcPct val="150000"/>
              </a:lnSpc>
              <a:spcAft>
                <a:spcPts val="1000"/>
              </a:spcAft>
            </a:pPr>
            <a:r>
              <a:rPr lang="zh-CN" altLang="en-US" sz="24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史籍上至少有两位这样的渔父。第一位是在汨罗江畔跟屈原相遇的渔父，他与屈原有一番人生对话，他离去时还作歌道：“沧浪之水清兮，可以濯吾缨；沧浪之水浊兮，可以濯吾足。”其高士风范端得很足。</a:t>
            </a:r>
            <a:endParaRPr lang="zh-CN" altLang="en-US" sz="24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endParaRPr>
          </a:p>
          <a:p>
            <a:pPr indent="457200" algn="just">
              <a:lnSpc>
                <a:spcPct val="150000"/>
              </a:lnSpc>
              <a:spcAft>
                <a:spcPts val="1000"/>
              </a:spcAft>
            </a:pPr>
            <a:r>
              <a:rPr lang="zh-CN" altLang="en-US" sz="24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第二位是在乌江边与项羽相逢的渔父，此渔父自报家门是乌江亭长，他力劝项羽渡江，说：“江东虽小，地方千里，众数十万人，亦足王也。愿大王急渡。”不料这番言辞竟然让项羽笑说：“天之亡我，我何渡为！”接着项羽力战自刎。真怀疑这位渔父是刘邦派来的高士。</a:t>
            </a:r>
            <a:endParaRPr lang="zh-CN" altLang="en-US" sz="24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endParaRPr>
          </a:p>
          <a:p>
            <a:pPr indent="457200" algn="just">
              <a:lnSpc>
                <a:spcPct val="150000"/>
              </a:lnSpc>
              <a:spcAft>
                <a:spcPts val="1000"/>
              </a:spcAft>
            </a:pPr>
            <a:r>
              <a:rPr lang="zh-CN" altLang="en-US" sz="24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除了这两位渔父，史上还有两位真正的高士渔父：姜子牙渭水直钩垂钓、愿者上钩的故事广为流传，因此他被称为最牛渔父；东汉渔父严子陵则是另一种风范，他拒绝了同学兼皇帝刘秀的征召，隐居富春江，终老林泉。</a:t>
            </a:r>
            <a:endParaRPr lang="zh-CN" altLang="en-US" sz="24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endParaRPr>
          </a:p>
          <a:p>
            <a:pPr indent="457200" algn="just">
              <a:lnSpc>
                <a:spcPct val="150000"/>
              </a:lnSpc>
              <a:spcAft>
                <a:spcPts val="1000"/>
              </a:spcAft>
            </a:pPr>
            <a:endParaRPr lang="zh-CN" altLang="en-US" sz="24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endParaRPr>
          </a:p>
        </p:txBody>
      </p:sp>
    </p:spTree>
  </p:cSld>
  <p:clrMapOvr>
    <a:masterClrMapping/>
  </p:clrMapOvr>
  <p:transition spd="med" advClick="0">
    <p:pull/>
  </p:transition>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4" name="TextBox 13"/>
          <p:cNvSpPr txBox="1"/>
          <p:nvPr/>
        </p:nvSpPr>
        <p:spPr>
          <a:xfrm>
            <a:off x="983433" y="344684"/>
            <a:ext cx="2731838" cy="369332"/>
          </a:xfrm>
          <a:prstGeom prst="rect">
            <a:avLst/>
          </a:prstGeom>
          <a:noFill/>
        </p:spPr>
        <p:txBody>
          <a:bodyPr wrap="none" rtlCol="0">
            <a:spAutoFit/>
          </a:bodyPr>
          <a:lstStyle/>
          <a:p>
            <a:r>
              <a:rPr lang="zh-CN" altLang="en-US">
                <a:solidFill>
                  <a:srgbClr val="4C4C4C"/>
                </a:solidFill>
                <a:latin typeface="印品黑体" panose="00000500000000000000" pitchFamily="2" charset="-122"/>
                <a:ea typeface="印品黑体" panose="00000500000000000000" pitchFamily="2" charset="-122"/>
              </a:rPr>
              <a:t>文本常识积累 </a:t>
            </a:r>
            <a:r>
              <a:rPr lang="en-US" altLang="zh-CN" b="1">
                <a:solidFill>
                  <a:srgbClr val="4C4C4C"/>
                </a:solidFill>
                <a:latin typeface="印品黑体" panose="00000500000000000000" pitchFamily="2" charset="-122"/>
                <a:ea typeface="印品黑体" panose="00000500000000000000" pitchFamily="2" charset="-122"/>
              </a:rPr>
              <a:t>·</a:t>
            </a:r>
            <a:r>
              <a:rPr lang="en-US" altLang="zh-CN">
                <a:solidFill>
                  <a:srgbClr val="4C4C4C"/>
                </a:solidFill>
                <a:latin typeface="印品黑体" panose="00000500000000000000" pitchFamily="2" charset="-122"/>
                <a:ea typeface="印品黑体" panose="00000500000000000000" pitchFamily="2" charset="-122"/>
              </a:rPr>
              <a:t> </a:t>
            </a:r>
            <a:r>
              <a:rPr lang="zh-CN" altLang="en-US">
                <a:solidFill>
                  <a:srgbClr val="4C4C4C"/>
                </a:solidFill>
                <a:latin typeface="印品黑体" panose="00000500000000000000" pitchFamily="2" charset="-122"/>
                <a:ea typeface="印品黑体" panose="00000500000000000000" pitchFamily="2" charset="-122"/>
              </a:rPr>
              <a:t>资料链接</a:t>
            </a:r>
            <a:endParaRPr lang="en-US" altLang="zh-CN">
              <a:solidFill>
                <a:srgbClr val="4C4C4C"/>
              </a:solidFill>
              <a:latin typeface="印品黑体" panose="00000500000000000000" pitchFamily="2" charset="-122"/>
              <a:ea typeface="印品黑体" panose="00000500000000000000" pitchFamily="2" charset="-122"/>
            </a:endParaRPr>
          </a:p>
        </p:txBody>
      </p:sp>
      <p:cxnSp>
        <p:nvCxnSpPr>
          <p:cNvPr id="15" name="直接连接符 14"/>
          <p:cNvCxnSpPr>
            <a:endCxn id="16" idx="11"/>
          </p:cNvCxnSpPr>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nvSpPr>
        <p:spPr bwMode="auto">
          <a:xfrm>
            <a:off x="11280577" y="363136"/>
            <a:ext cx="425905" cy="427514"/>
          </a:xfrm>
          <a:custGeom>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30" name="椭圆 29"/>
          <p:cNvSpPr/>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20" name="文本框 19"/>
          <p:cNvSpPr txBox="1"/>
          <p:nvPr/>
        </p:nvSpPr>
        <p:spPr>
          <a:xfrm>
            <a:off x="472343" y="1480069"/>
            <a:ext cx="11247314" cy="4587281"/>
          </a:xfrm>
          <a:prstGeom prst="rect">
            <a:avLst/>
          </a:prstGeom>
          <a:noFill/>
        </p:spPr>
        <p:txBody>
          <a:bodyPr wrap="square">
            <a:spAutoFit/>
          </a:bodyPr>
          <a:lstStyle/>
          <a:p>
            <a:pPr indent="457200" algn="just">
              <a:lnSpc>
                <a:spcPct val="150000"/>
              </a:lnSpc>
              <a:spcAft>
                <a:spcPts val="1000"/>
              </a:spcAft>
            </a:pPr>
            <a:r>
              <a:rPr lang="zh-CN" altLang="en-US" sz="24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樵即樵夫，指以砍柴为生的人。中国古代的樵夫虽没有渔夫那么显赫，但也出过几位名人。钟子期是俞伯牙的知音，一曲</a:t>
            </a:r>
            <a:r>
              <a:rPr lang="en-US" altLang="zh-CN" sz="24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a:t>
            </a:r>
            <a:r>
              <a:rPr lang="zh-CN" altLang="en-US" sz="24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高山流水</a:t>
            </a:r>
            <a:r>
              <a:rPr lang="en-US" altLang="zh-CN" sz="24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a:t>
            </a:r>
            <a:r>
              <a:rPr lang="zh-CN" altLang="en-US" sz="24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奠定了两人的友谊，钟子期就是一位戴斗笠、披蓑衣、背冲担、拿板斧的樵夫。禅宗六祖惠能大师早年家贫，以卖柴为生，是一位如假包换的正宗樵夫。晋时有一位名叫王质的樵夫到石室山砍柴，见二童子下围棋，便在一旁观看。一局未终，童子对他说，你的斧柄烂了。王质下山回到村里才知已过了数十年。因此，后人便把石室山称为烂柯山，“烂柯”也成了围棋的别称。</a:t>
            </a:r>
            <a:endParaRPr lang="zh-CN" altLang="en-US" sz="24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endParaRPr>
          </a:p>
          <a:p>
            <a:pPr indent="457200" algn="just">
              <a:lnSpc>
                <a:spcPct val="150000"/>
              </a:lnSpc>
              <a:spcAft>
                <a:spcPts val="1000"/>
              </a:spcAft>
            </a:pPr>
            <a:endParaRPr lang="zh-CN" altLang="en-US" sz="24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endParaRPr>
          </a:p>
        </p:txBody>
      </p:sp>
    </p:spTree>
  </p:cSld>
  <p:clrMapOvr>
    <a:masterClrMapping/>
  </p:clrMapOvr>
  <p:transition spd="med" advClick="0">
    <p:pull/>
  </p:transition>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4" name="TextBox 13"/>
          <p:cNvSpPr txBox="1"/>
          <p:nvPr/>
        </p:nvSpPr>
        <p:spPr>
          <a:xfrm>
            <a:off x="983433" y="344684"/>
            <a:ext cx="2731838" cy="369332"/>
          </a:xfrm>
          <a:prstGeom prst="rect">
            <a:avLst/>
          </a:prstGeom>
          <a:noFill/>
        </p:spPr>
        <p:txBody>
          <a:bodyPr wrap="none" rtlCol="0">
            <a:spAutoFit/>
          </a:bodyPr>
          <a:lstStyle/>
          <a:p>
            <a:r>
              <a:rPr lang="zh-CN" altLang="en-US">
                <a:solidFill>
                  <a:srgbClr val="4C4C4C"/>
                </a:solidFill>
                <a:latin typeface="印品黑体" panose="00000500000000000000" pitchFamily="2" charset="-122"/>
                <a:ea typeface="印品黑体" panose="00000500000000000000" pitchFamily="2" charset="-122"/>
              </a:rPr>
              <a:t>文本常识积累 </a:t>
            </a:r>
            <a:r>
              <a:rPr lang="en-US" altLang="zh-CN" b="1">
                <a:solidFill>
                  <a:srgbClr val="4C4C4C"/>
                </a:solidFill>
                <a:latin typeface="印品黑体" panose="00000500000000000000" pitchFamily="2" charset="-122"/>
                <a:ea typeface="印品黑体" panose="00000500000000000000" pitchFamily="2" charset="-122"/>
              </a:rPr>
              <a:t>·</a:t>
            </a:r>
            <a:r>
              <a:rPr lang="en-US" altLang="zh-CN">
                <a:solidFill>
                  <a:srgbClr val="4C4C4C"/>
                </a:solidFill>
                <a:latin typeface="印品黑体" panose="00000500000000000000" pitchFamily="2" charset="-122"/>
                <a:ea typeface="印品黑体" panose="00000500000000000000" pitchFamily="2" charset="-122"/>
              </a:rPr>
              <a:t> </a:t>
            </a:r>
            <a:r>
              <a:rPr lang="zh-CN" altLang="en-US">
                <a:solidFill>
                  <a:srgbClr val="4C4C4C"/>
                </a:solidFill>
                <a:latin typeface="印品黑体" panose="00000500000000000000" pitchFamily="2" charset="-122"/>
                <a:ea typeface="印品黑体" panose="00000500000000000000" pitchFamily="2" charset="-122"/>
              </a:rPr>
              <a:t>资料链接</a:t>
            </a:r>
            <a:endParaRPr lang="en-US" altLang="zh-CN">
              <a:solidFill>
                <a:srgbClr val="4C4C4C"/>
              </a:solidFill>
              <a:latin typeface="印品黑体" panose="00000500000000000000" pitchFamily="2" charset="-122"/>
              <a:ea typeface="印品黑体" panose="00000500000000000000" pitchFamily="2" charset="-122"/>
            </a:endParaRPr>
          </a:p>
        </p:txBody>
      </p:sp>
      <p:cxnSp>
        <p:nvCxnSpPr>
          <p:cNvPr id="15" name="直接连接符 14"/>
          <p:cNvCxnSpPr>
            <a:endCxn id="16" idx="11"/>
          </p:cNvCxnSpPr>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nvSpPr>
        <p:spPr bwMode="auto">
          <a:xfrm>
            <a:off x="11280577" y="363136"/>
            <a:ext cx="425905" cy="427514"/>
          </a:xfrm>
          <a:custGeom>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30" name="椭圆 29"/>
          <p:cNvSpPr/>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20" name="文本框 19"/>
          <p:cNvSpPr txBox="1"/>
          <p:nvPr/>
        </p:nvSpPr>
        <p:spPr>
          <a:xfrm>
            <a:off x="472343" y="1480069"/>
            <a:ext cx="11247314" cy="5269519"/>
          </a:xfrm>
          <a:prstGeom prst="rect">
            <a:avLst/>
          </a:prstGeom>
          <a:noFill/>
        </p:spPr>
        <p:txBody>
          <a:bodyPr wrap="square">
            <a:spAutoFit/>
          </a:bodyPr>
          <a:lstStyle/>
          <a:p>
            <a:pPr indent="457200" algn="just">
              <a:lnSpc>
                <a:spcPct val="150000"/>
              </a:lnSpc>
              <a:spcAft>
                <a:spcPts val="1000"/>
              </a:spcAft>
            </a:pPr>
            <a:r>
              <a:rPr lang="zh-CN" altLang="en-US" sz="24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古时渔、樵并称，有隐居之意。古曲里有首</a:t>
            </a:r>
            <a:r>
              <a:rPr lang="en-US" altLang="zh-CN" sz="24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a:t>
            </a:r>
            <a:r>
              <a:rPr lang="zh-CN" altLang="en-US" sz="24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渔樵问答</a:t>
            </a:r>
            <a:r>
              <a:rPr lang="en-US" altLang="zh-CN" sz="24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a:t>
            </a:r>
            <a:r>
              <a:rPr lang="zh-CN" altLang="en-US" sz="24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。小说里也经常有渔樵出现，像</a:t>
            </a:r>
            <a:r>
              <a:rPr lang="en-US" altLang="zh-CN" sz="24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a:t>
            </a:r>
            <a:r>
              <a:rPr lang="zh-CN" altLang="en-US" sz="24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西游记</a:t>
            </a:r>
            <a:r>
              <a:rPr lang="en-US" altLang="zh-CN" sz="24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a:t>
            </a:r>
            <a:r>
              <a:rPr lang="zh-CN" altLang="en-US" sz="24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中孙悟空访菩提祖师碰到樵夫引路，长安街市上一对渔樵张稍、李定引出了唐僧；</a:t>
            </a:r>
            <a:r>
              <a:rPr lang="en-US" altLang="zh-CN" sz="24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a:t>
            </a:r>
            <a:r>
              <a:rPr lang="zh-CN" altLang="en-US" sz="24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封神演义</a:t>
            </a:r>
            <a:r>
              <a:rPr lang="en-US" altLang="zh-CN" sz="24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a:t>
            </a:r>
            <a:r>
              <a:rPr lang="zh-CN" altLang="en-US" sz="24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里的姜子牙是渔夫，其弟子武吉则是正牌樵夫；而</a:t>
            </a:r>
            <a:r>
              <a:rPr lang="en-US" altLang="zh-CN" sz="24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a:t>
            </a:r>
            <a:r>
              <a:rPr lang="zh-CN" altLang="en-US" sz="24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射雕英雄传</a:t>
            </a:r>
            <a:r>
              <a:rPr lang="en-US" altLang="zh-CN" sz="24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a:t>
            </a:r>
            <a:r>
              <a:rPr lang="zh-CN" altLang="en-US" sz="24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里南帝一灯的四大弟子分别是渔、樵、耕、读。</a:t>
            </a:r>
            <a:endParaRPr lang="zh-CN" altLang="en-US" sz="24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endParaRPr>
          </a:p>
          <a:p>
            <a:pPr indent="457200" algn="just">
              <a:lnSpc>
                <a:spcPct val="150000"/>
              </a:lnSpc>
              <a:spcAft>
                <a:spcPts val="1000"/>
              </a:spcAft>
            </a:pPr>
            <a:r>
              <a:rPr lang="zh-CN" altLang="en-US" sz="24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为什么会有这么多渔樵呢？这些渔樵多半出自文人的想象，譬如庄子设计渔父，是让他为自己代言；屈原、项羽自杀是很私密的事件，即使有渔父光顾也查无对证。渔樵这一意象，寄托着中国文人对与世无争的超然生活的向往。杨慎所作的</a:t>
            </a:r>
            <a:r>
              <a:rPr lang="en-US" altLang="zh-CN" sz="24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a:t>
            </a:r>
            <a:r>
              <a:rPr lang="zh-CN" altLang="en-US" sz="24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临江仙</a:t>
            </a:r>
            <a:r>
              <a:rPr lang="en-US" altLang="zh-CN" sz="24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a:t>
            </a:r>
            <a:r>
              <a:rPr lang="zh-CN" altLang="en-US" sz="24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三国演义</a:t>
            </a:r>
            <a:r>
              <a:rPr lang="en-US" altLang="zh-CN" sz="24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a:t>
            </a:r>
            <a:r>
              <a:rPr lang="zh-CN" altLang="en-US" sz="24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开篇词</a:t>
            </a:r>
            <a:r>
              <a:rPr lang="en-US" altLang="zh-CN" sz="24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a:t>
            </a:r>
            <a:r>
              <a:rPr lang="zh-CN" altLang="en-US" sz="24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便是继承了这种意象和理想。</a:t>
            </a:r>
            <a:endParaRPr lang="zh-CN" altLang="en-US" sz="24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endParaRPr>
          </a:p>
          <a:p>
            <a:pPr indent="457200" algn="just">
              <a:lnSpc>
                <a:spcPct val="150000"/>
              </a:lnSpc>
              <a:spcAft>
                <a:spcPts val="1000"/>
              </a:spcAft>
            </a:pPr>
            <a:endParaRPr lang="zh-CN" altLang="en-US" sz="24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endParaRPr>
          </a:p>
        </p:txBody>
      </p:sp>
    </p:spTree>
  </p:cSld>
  <p:clrMapOvr>
    <a:masterClrMapping/>
  </p:clrMapOvr>
  <p:transition spd="med" advClick="0">
    <p:pull/>
  </p:transition>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6" name="Freeform 5"/>
          <p:cNvSpPr/>
          <p:nvPr/>
        </p:nvSpPr>
        <p:spPr bwMode="auto">
          <a:xfrm flipH="1">
            <a:off x="2381" y="3915641"/>
            <a:ext cx="12188826" cy="2037552"/>
          </a:xfrm>
          <a:custGeom>
            <a:gdLst>
              <a:gd name="T0" fmla="*/ 0 w 4809"/>
              <a:gd name="T1" fmla="*/ 0 h 804"/>
              <a:gd name="T2" fmla="*/ 4809 w 4809"/>
              <a:gd name="T3" fmla="*/ 530 h 804"/>
            </a:gdLst>
            <a:cxnLst>
              <a:cxn ang="0">
                <a:pos x="T0" y="T1"/>
              </a:cxn>
              <a:cxn ang="0">
                <a:pos x="T2" y="T3"/>
              </a:cxn>
            </a:cxnLst>
            <a:rect l="0" t="0" r="r" b="b"/>
            <a:pathLst>
              <a:path w="4809" h="804">
                <a:moveTo>
                  <a:pt x="0" y="0"/>
                </a:moveTo>
                <a:cubicBezTo>
                  <a:pt x="0" y="0"/>
                  <a:pt x="2086" y="804"/>
                  <a:pt x="4809" y="530"/>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27" name="Freeform 6"/>
          <p:cNvSpPr/>
          <p:nvPr/>
        </p:nvSpPr>
        <p:spPr bwMode="auto">
          <a:xfrm>
            <a:off x="2381" y="2492896"/>
            <a:ext cx="12188826" cy="3763944"/>
          </a:xfrm>
          <a:custGeom>
            <a:gdLst>
              <a:gd name="T0" fmla="*/ 4809 w 4809"/>
              <a:gd name="T1" fmla="*/ 0 h 1485"/>
              <a:gd name="T2" fmla="*/ 0 w 4809"/>
              <a:gd name="T3" fmla="*/ 1485 h 1485"/>
            </a:gdLst>
            <a:cxnLst>
              <a:cxn ang="0">
                <a:pos x="T0" y="T1"/>
              </a:cxn>
              <a:cxn ang="0">
                <a:pos x="T2" y="T3"/>
              </a:cxn>
            </a:cxnLst>
            <a:rect l="0" t="0" r="r" b="b"/>
            <a:pathLst>
              <a:path w="4809" h="1485">
                <a:moveTo>
                  <a:pt x="4809" y="0"/>
                </a:moveTo>
                <a:cubicBezTo>
                  <a:pt x="4809" y="0"/>
                  <a:pt x="2817" y="1445"/>
                  <a:pt x="0" y="1485"/>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28" name="Freeform 7"/>
          <p:cNvSpPr/>
          <p:nvPr/>
        </p:nvSpPr>
        <p:spPr bwMode="auto">
          <a:xfrm flipH="1">
            <a:off x="2381" y="4818002"/>
            <a:ext cx="12188826" cy="2222101"/>
          </a:xfrm>
          <a:custGeom>
            <a:gdLst>
              <a:gd name="T0" fmla="*/ 4809 w 4809"/>
              <a:gd name="T1" fmla="*/ 174 h 877"/>
              <a:gd name="T2" fmla="*/ 0 w 4809"/>
              <a:gd name="T3" fmla="*/ 0 h 877"/>
            </a:gdLst>
            <a:cxnLst>
              <a:cxn ang="0">
                <a:pos x="T0" y="T1"/>
              </a:cxn>
              <a:cxn ang="0">
                <a:pos x="T2" y="T3"/>
              </a:cxn>
            </a:cxnLst>
            <a:rect l="0" t="0" r="r" b="b"/>
            <a:pathLst>
              <a:path w="4809" h="877">
                <a:moveTo>
                  <a:pt x="4809" y="174"/>
                </a:moveTo>
                <a:cubicBezTo>
                  <a:pt x="4809" y="174"/>
                  <a:pt x="2295" y="877"/>
                  <a:pt x="0" y="0"/>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cxnSp>
        <p:nvCxnSpPr>
          <p:cNvPr id="15" name="直接连接符 14"/>
          <p:cNvCxnSpPr>
            <a:endCxn id="16" idx="11"/>
          </p:cNvCxnSpPr>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nvSpPr>
        <p:spPr bwMode="auto">
          <a:xfrm>
            <a:off x="11280577" y="363136"/>
            <a:ext cx="425905" cy="427514"/>
          </a:xfrm>
          <a:custGeom>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30" name="椭圆 29"/>
          <p:cNvSpPr/>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3" name="文本框 2"/>
          <p:cNvSpPr txBox="1"/>
          <p:nvPr/>
        </p:nvSpPr>
        <p:spPr>
          <a:xfrm>
            <a:off x="3955472" y="3100627"/>
            <a:ext cx="5056909" cy="523220"/>
          </a:xfrm>
          <a:prstGeom prst="rect">
            <a:avLst/>
          </a:prstGeom>
          <a:noFill/>
          <a:effectLst>
            <a:outerShdw blurRad="76200" dist="12700" dir="8100000" sy="-23000" kx="800400" algn="br" rotWithShape="0">
              <a:prstClr val="black">
                <a:alpha val="20000"/>
              </a:prstClr>
            </a:outerShdw>
            <a:reflection blurRad="6350" stA="50000" endA="300" endPos="55000" dir="5400000" sy="-100000" algn="bl" rotWithShape="0"/>
          </a:effectLst>
        </p:spPr>
        <p:txBody>
          <a:bodyPr wrap="square" rtlCol="0">
            <a:spAutoFit/>
          </a:bodyPr>
          <a:lstStyle/>
          <a:p>
            <a:r>
              <a:rPr lang="zh-CN" altLang="en-US" sz="2800">
                <a:latin typeface="微软雅黑" panose="020b0503020204020204" pitchFamily="34" charset="-122"/>
                <a:ea typeface="微软雅黑" panose="020b0503020204020204" pitchFamily="34" charset="-122"/>
              </a:rPr>
              <a:t>板块二       语言知识强化</a:t>
            </a:r>
            <a:endParaRPr lang="zh-CN" altLang="en-US" sz="2800">
              <a:latin typeface="微软雅黑" panose="020b0503020204020204" pitchFamily="34" charset="-122"/>
              <a:ea typeface="微软雅黑" panose="020b0503020204020204" pitchFamily="34" charset="-122"/>
            </a:endParaRPr>
          </a:p>
        </p:txBody>
      </p:sp>
    </p:spTree>
  </p:cSld>
  <p:clrMapOvr>
    <a:masterClrMapping/>
  </p:clrMapOvr>
  <p:transition spd="med" advClick="0">
    <p:pull/>
  </p:transition>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cxnSp>
        <p:nvCxnSpPr>
          <p:cNvPr id="15" name="直接连接符 14"/>
          <p:cNvCxnSpPr>
            <a:endCxn id="16" idx="11"/>
          </p:cNvCxnSpPr>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nvSpPr>
        <p:spPr bwMode="auto">
          <a:xfrm>
            <a:off x="11280577" y="363136"/>
            <a:ext cx="425905" cy="427514"/>
          </a:xfrm>
          <a:custGeom>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27" name="椭圆 26"/>
          <p:cNvSpPr/>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19" name="TextBox 13"/>
          <p:cNvSpPr txBox="1"/>
          <p:nvPr/>
        </p:nvSpPr>
        <p:spPr>
          <a:xfrm>
            <a:off x="983432" y="344684"/>
            <a:ext cx="2731838" cy="369332"/>
          </a:xfrm>
          <a:prstGeom prst="rect">
            <a:avLst/>
          </a:prstGeom>
          <a:noFill/>
        </p:spPr>
        <p:txBody>
          <a:bodyPr wrap="none" rtlCol="0">
            <a:spAutoFit/>
          </a:bodyPr>
          <a:lstStyle/>
          <a:p>
            <a:r>
              <a:rPr lang="zh-CN" altLang="en-US">
                <a:solidFill>
                  <a:srgbClr val="4C4C4C"/>
                </a:solidFill>
                <a:latin typeface="印品黑体" panose="00000500000000000000" pitchFamily="2" charset="-122"/>
                <a:ea typeface="印品黑体" panose="00000500000000000000" pitchFamily="2" charset="-122"/>
              </a:rPr>
              <a:t>语言知识强化 </a:t>
            </a:r>
            <a:r>
              <a:rPr lang="en-US" altLang="zh-CN">
                <a:solidFill>
                  <a:srgbClr val="4C4C4C"/>
                </a:solidFill>
                <a:latin typeface="微软雅黑" panose="020b0503020204020204" pitchFamily="34" charset="-122"/>
                <a:ea typeface="微软雅黑" panose="020b0503020204020204" pitchFamily="34" charset="-122"/>
              </a:rPr>
              <a:t>· </a:t>
            </a:r>
            <a:r>
              <a:rPr lang="zh-CN" altLang="en-US">
                <a:solidFill>
                  <a:srgbClr val="4C4C4C"/>
                </a:solidFill>
                <a:latin typeface="微软雅黑" panose="020b0503020204020204" pitchFamily="34" charset="-122"/>
                <a:ea typeface="微软雅黑" panose="020b0503020204020204" pitchFamily="34" charset="-122"/>
              </a:rPr>
              <a:t>概览全文</a:t>
            </a:r>
            <a:endParaRPr lang="zh-CN" altLang="en-US" sz="1400">
              <a:solidFill>
                <a:srgbClr val="4C4C4C"/>
              </a:solidFill>
              <a:latin typeface="微软雅黑" panose="020b0503020204020204" pitchFamily="34" charset="-122"/>
              <a:ea typeface="微软雅黑" panose="020b0503020204020204" pitchFamily="34" charset="-122"/>
            </a:endParaRPr>
          </a:p>
        </p:txBody>
      </p:sp>
      <p:sp>
        <p:nvSpPr>
          <p:cNvPr id="7" name="矩形 6"/>
          <p:cNvSpPr/>
          <p:nvPr/>
        </p:nvSpPr>
        <p:spPr>
          <a:xfrm>
            <a:off x="391321" y="981295"/>
            <a:ext cx="11409359" cy="4000145"/>
          </a:xfrm>
          <a:prstGeom prst="rect">
            <a:avLst/>
          </a:prstGeom>
        </p:spPr>
        <p:txBody>
          <a:bodyPr wrap="square" lIns="121870" tIns="60934" rIns="121870" bIns="60934">
            <a:spAutoFit/>
          </a:bodyPr>
          <a:lstStyle/>
          <a:p>
            <a:pPr algn="just">
              <a:lnSpc>
                <a:spcPct val="150000"/>
              </a:lnSpc>
            </a:pPr>
            <a:endParaRPr lang="en-US" altLang="zh-CN" sz="2800" b="1" kern="10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pPr>
            <a:r>
              <a:rPr lang="en-US" altLang="zh-CN" sz="2800" kern="100">
                <a:latin typeface="Times New Roman" panose="02020603050405020304" pitchFamily="18" charset="0"/>
                <a:ea typeface="方正中等线简体" panose="03000509000000000000" pitchFamily="65" charset="-122"/>
                <a:cs typeface="Courier New" panose="02070309020205020404" pitchFamily="49" charset="0"/>
              </a:rPr>
              <a:t>1.</a:t>
            </a:r>
            <a:r>
              <a:rPr lang="zh-CN" altLang="zh-CN" sz="2800" kern="100">
                <a:latin typeface="Times New Roman" panose="02020603050405020304" pitchFamily="18" charset="0"/>
                <a:ea typeface="方正中等线简体" panose="03000509000000000000" pitchFamily="65" charset="-122"/>
                <a:cs typeface="Times New Roman" panose="02020603050405020304" pitchFamily="18" charset="0"/>
              </a:rPr>
              <a:t>诵读全文，解释文中加颜色词语的意思。</a:t>
            </a:r>
            <a:endParaRPr lang="zh-CN" altLang="zh-CN" sz="2800" kern="100">
              <a:latin typeface="宋体" panose="02010600030101010101" pitchFamily="2" charset="-122"/>
              <a:cs typeface="Courier New" panose="02070309020205020404" pitchFamily="49" charset="0"/>
            </a:endParaRPr>
          </a:p>
          <a:p>
            <a:pPr indent="712470" algn="just">
              <a:lnSpc>
                <a:spcPct val="150000"/>
              </a:lnSpc>
            </a:pPr>
            <a:r>
              <a:rPr lang="zh-CN" altLang="zh-CN" sz="2800" kern="100">
                <a:latin typeface="Times New Roman" panose="02020603050405020304" pitchFamily="18" charset="0"/>
                <a:ea typeface="楷体_GB2312" panose="02010609030101010101" pitchFamily="49" charset="-122"/>
                <a:cs typeface="Times New Roman" panose="02020603050405020304" pitchFamily="18" charset="0"/>
              </a:rPr>
              <a:t>屈原者，名平，楚之同姓也。为楚怀王左徒。</a:t>
            </a:r>
            <a:r>
              <a:rPr lang="zh-CN" altLang="zh-CN" sz="2800"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博闻强志</a:t>
            </a:r>
            <a:r>
              <a:rPr lang="en-US" altLang="zh-CN" sz="2800" kern="100">
                <a:latin typeface="Times New Roman" panose="02020603050405020304" pitchFamily="18" charset="0"/>
                <a:ea typeface="楷体_GB2312" panose="02010609030101010101" pitchFamily="49" charset="-122"/>
                <a:cs typeface="Courier New" panose="02070309020205020404" pitchFamily="49" charset="0"/>
              </a:rPr>
              <a:t>(      </a:t>
            </a:r>
            <a:endParaRPr lang="en-US" altLang="zh-CN" sz="2800" kern="100">
              <a:latin typeface="Times New Roman" panose="02020603050405020304" pitchFamily="18" charset="0"/>
              <a:ea typeface="楷体_GB2312" panose="02010609030101010101" pitchFamily="49" charset="-122"/>
              <a:cs typeface="Courier New" panose="02070309020205020404" pitchFamily="49" charset="0"/>
            </a:endParaRPr>
          </a:p>
          <a:p>
            <a:pPr indent="712470" algn="just">
              <a:lnSpc>
                <a:spcPct val="150000"/>
              </a:lnSpc>
            </a:pPr>
            <a:r>
              <a:rPr lang="en-US" altLang="zh-CN" sz="2800" kern="100">
                <a:latin typeface="Times New Roman" panose="02020603050405020304" pitchFamily="18" charset="0"/>
                <a:ea typeface="楷体_GB2312" panose="02010609030101010101" pitchFamily="49" charset="-122"/>
                <a:cs typeface="Courier New" panose="02070309020205020404" pitchFamily="49" charset="0"/>
              </a:rPr>
              <a:t>        )</a:t>
            </a:r>
            <a:r>
              <a:rPr lang="zh-CN" altLang="zh-CN" sz="2800" kern="100">
                <a:latin typeface="Times New Roman" panose="02020603050405020304" pitchFamily="18" charset="0"/>
                <a:ea typeface="楷体_GB2312" panose="02010609030101010101" pitchFamily="49" charset="-122"/>
                <a:cs typeface="Times New Roman" panose="02020603050405020304" pitchFamily="18" charset="0"/>
              </a:rPr>
              <a:t>，</a:t>
            </a:r>
            <a:r>
              <a:rPr lang="zh-CN" altLang="zh-CN" sz="2800"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明</a:t>
            </a:r>
            <a:r>
              <a:rPr lang="en-US" altLang="zh-CN" sz="2800" kern="100">
                <a:latin typeface="Times New Roman" panose="02020603050405020304" pitchFamily="18" charset="0"/>
                <a:ea typeface="楷体_GB2312" panose="02010609030101010101" pitchFamily="49" charset="-122"/>
                <a:cs typeface="Courier New" panose="02070309020205020404" pitchFamily="49" charset="0"/>
              </a:rPr>
              <a:t>(       )</a:t>
            </a:r>
            <a:r>
              <a:rPr lang="zh-CN" altLang="zh-CN" sz="2800" kern="100">
                <a:latin typeface="Times New Roman" panose="02020603050405020304" pitchFamily="18" charset="0"/>
                <a:ea typeface="楷体_GB2312" panose="02010609030101010101" pitchFamily="49" charset="-122"/>
                <a:cs typeface="Times New Roman" panose="02020603050405020304" pitchFamily="18" charset="0"/>
              </a:rPr>
              <a:t>于治乱，</a:t>
            </a:r>
            <a:r>
              <a:rPr lang="zh-CN" altLang="zh-CN" sz="2800"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娴</a:t>
            </a:r>
            <a:r>
              <a:rPr lang="en-US" altLang="zh-CN" sz="2800" kern="100">
                <a:latin typeface="Times New Roman" panose="02020603050405020304" pitchFamily="18" charset="0"/>
                <a:ea typeface="楷体_GB2312" panose="02010609030101010101" pitchFamily="49" charset="-122"/>
                <a:cs typeface="Courier New" panose="02070309020205020404" pitchFamily="49" charset="0"/>
              </a:rPr>
              <a:t>(                   )</a:t>
            </a:r>
            <a:r>
              <a:rPr lang="zh-CN" altLang="zh-CN" sz="2800" kern="100">
                <a:latin typeface="Times New Roman" panose="02020603050405020304" pitchFamily="18" charset="0"/>
                <a:ea typeface="楷体_GB2312" panose="02010609030101010101" pitchFamily="49" charset="-122"/>
                <a:cs typeface="Times New Roman" panose="02020603050405020304" pitchFamily="18" charset="0"/>
              </a:rPr>
              <a:t>于</a:t>
            </a:r>
            <a:r>
              <a:rPr lang="zh-CN" altLang="zh-CN" sz="2800"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辞令</a:t>
            </a:r>
            <a:r>
              <a:rPr lang="en-US" altLang="zh-CN" sz="2800" kern="100">
                <a:latin typeface="Times New Roman" panose="02020603050405020304" pitchFamily="18" charset="0"/>
                <a:ea typeface="楷体_GB2312" panose="02010609030101010101" pitchFamily="49" charset="-122"/>
                <a:cs typeface="Courier New" panose="02070309020205020404" pitchFamily="49" charset="0"/>
              </a:rPr>
              <a:t>(                   )</a:t>
            </a:r>
            <a:r>
              <a:rPr lang="zh-CN" altLang="zh-CN" sz="2800" kern="100">
                <a:latin typeface="Times New Roman" panose="02020603050405020304" pitchFamily="18" charset="0"/>
                <a:ea typeface="楷体_GB2312" panose="02010609030101010101" pitchFamily="49" charset="-122"/>
                <a:cs typeface="Times New Roman" panose="02020603050405020304" pitchFamily="18" charset="0"/>
              </a:rPr>
              <a:t>。入则与王</a:t>
            </a:r>
            <a:r>
              <a:rPr lang="zh-CN" altLang="zh-CN" sz="2800"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图议</a:t>
            </a:r>
            <a:r>
              <a:rPr lang="en-US" altLang="zh-CN" sz="2800" kern="100">
                <a:latin typeface="Times New Roman" panose="02020603050405020304" pitchFamily="18" charset="0"/>
                <a:ea typeface="楷体_GB2312" panose="02010609030101010101" pitchFamily="49" charset="-122"/>
                <a:cs typeface="Courier New" panose="02070309020205020404" pitchFamily="49" charset="0"/>
              </a:rPr>
              <a:t>(               )</a:t>
            </a:r>
            <a:r>
              <a:rPr lang="zh-CN" altLang="zh-CN" sz="2800" kern="100">
                <a:latin typeface="Times New Roman" panose="02020603050405020304" pitchFamily="18" charset="0"/>
                <a:ea typeface="楷体_GB2312" panose="02010609030101010101" pitchFamily="49" charset="-122"/>
                <a:cs typeface="Times New Roman" panose="02020603050405020304" pitchFamily="18" charset="0"/>
              </a:rPr>
              <a:t>国事，以出号令；出则</a:t>
            </a:r>
            <a:r>
              <a:rPr lang="zh-CN" altLang="zh-CN" sz="2800"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接遇</a:t>
            </a:r>
            <a:r>
              <a:rPr lang="en-US" altLang="zh-CN" sz="2800" kern="100">
                <a:latin typeface="Times New Roman" panose="02020603050405020304" pitchFamily="18" charset="0"/>
                <a:ea typeface="楷体_GB2312" panose="02010609030101010101" pitchFamily="49" charset="-122"/>
                <a:cs typeface="Courier New" panose="02070309020205020404" pitchFamily="49" charset="0"/>
              </a:rPr>
              <a:t>(        )</a:t>
            </a:r>
            <a:r>
              <a:rPr lang="zh-CN" altLang="zh-CN" sz="2800" kern="100">
                <a:latin typeface="Times New Roman" panose="02020603050405020304" pitchFamily="18" charset="0"/>
                <a:ea typeface="楷体_GB2312" panose="02010609030101010101" pitchFamily="49" charset="-122"/>
                <a:cs typeface="Times New Roman" panose="02020603050405020304" pitchFamily="18" charset="0"/>
              </a:rPr>
              <a:t>宾客，</a:t>
            </a:r>
            <a:r>
              <a:rPr lang="zh-CN" altLang="zh-CN" sz="2800"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应对</a:t>
            </a:r>
            <a:r>
              <a:rPr lang="en-US" altLang="zh-CN" sz="2800" kern="100">
                <a:latin typeface="Times New Roman" panose="02020603050405020304" pitchFamily="18" charset="0"/>
                <a:ea typeface="楷体_GB2312" panose="02010609030101010101" pitchFamily="49" charset="-122"/>
                <a:cs typeface="Courier New" panose="02070309020205020404" pitchFamily="49" charset="0"/>
              </a:rPr>
              <a:t>(       )</a:t>
            </a:r>
            <a:r>
              <a:rPr lang="zh-CN" altLang="zh-CN" sz="2800" kern="100">
                <a:latin typeface="Times New Roman" panose="02020603050405020304" pitchFamily="18" charset="0"/>
                <a:ea typeface="楷体_GB2312" panose="02010609030101010101" pitchFamily="49" charset="-122"/>
                <a:cs typeface="Times New Roman" panose="02020603050405020304" pitchFamily="18" charset="0"/>
              </a:rPr>
              <a:t>诸侯。王甚任之。</a:t>
            </a:r>
            <a:endParaRPr lang="zh-CN" altLang="zh-CN" sz="2800" kern="100">
              <a:latin typeface="宋体" panose="02010600030101010101" pitchFamily="2" charset="-122"/>
              <a:cs typeface="Courier New" panose="02070309020205020404" pitchFamily="49" charset="0"/>
            </a:endParaRPr>
          </a:p>
        </p:txBody>
      </p:sp>
      <p:sp>
        <p:nvSpPr>
          <p:cNvPr id="8" name="矩形 7"/>
          <p:cNvSpPr/>
          <p:nvPr/>
        </p:nvSpPr>
        <p:spPr>
          <a:xfrm>
            <a:off x="9793272" y="2425514"/>
            <a:ext cx="1979571" cy="523099"/>
          </a:xfrm>
          <a:prstGeom prst="rect">
            <a:avLst/>
          </a:prstGeom>
        </p:spPr>
        <p:txBody>
          <a:bodyPr wrap="none">
            <a:spAutoFit/>
          </a:bodyPr>
          <a:lstStyle/>
          <a:p>
            <a:r>
              <a:rPr lang="zh-CN" altLang="zh-CN"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知识广博，</a:t>
            </a:r>
            <a:endParaRPr lang="zh-CN" altLang="en-US">
              <a:solidFill>
                <a:srgbClr val="C00000"/>
              </a:solidFill>
            </a:endParaRPr>
          </a:p>
        </p:txBody>
      </p:sp>
      <p:sp>
        <p:nvSpPr>
          <p:cNvPr id="9" name="矩形 8"/>
          <p:cNvSpPr/>
          <p:nvPr/>
        </p:nvSpPr>
        <p:spPr>
          <a:xfrm>
            <a:off x="422605" y="3062033"/>
            <a:ext cx="1620582" cy="523099"/>
          </a:xfrm>
          <a:prstGeom prst="rect">
            <a:avLst/>
          </a:prstGeom>
        </p:spPr>
        <p:txBody>
          <a:bodyPr wrap="none">
            <a:spAutoFit/>
          </a:bodyPr>
          <a:lstStyle/>
          <a:p>
            <a:pPr lvl="0"/>
            <a:r>
              <a:rPr lang="zh-CN" altLang="zh-CN"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长于记忆</a:t>
            </a:r>
            <a:endParaRPr lang="zh-CN" altLang="en-US">
              <a:solidFill>
                <a:srgbClr val="C00000"/>
              </a:solidFill>
            </a:endParaRPr>
          </a:p>
        </p:txBody>
      </p:sp>
      <p:sp>
        <p:nvSpPr>
          <p:cNvPr id="10" name="矩形 9"/>
          <p:cNvSpPr/>
          <p:nvPr/>
        </p:nvSpPr>
        <p:spPr>
          <a:xfrm>
            <a:off x="2758527" y="3062033"/>
            <a:ext cx="902602" cy="523099"/>
          </a:xfrm>
          <a:prstGeom prst="rect">
            <a:avLst/>
          </a:prstGeom>
        </p:spPr>
        <p:txBody>
          <a:bodyPr wrap="none">
            <a:spAutoFit/>
          </a:bodyPr>
          <a:lstStyle/>
          <a:p>
            <a:r>
              <a:rPr lang="zh-CN" altLang="zh-CN"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明晓</a:t>
            </a:r>
            <a:endParaRPr lang="zh-CN" altLang="en-US"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11" name="矩形 10"/>
          <p:cNvSpPr/>
          <p:nvPr/>
        </p:nvSpPr>
        <p:spPr>
          <a:xfrm>
            <a:off x="5496524" y="3062033"/>
            <a:ext cx="1979571" cy="523099"/>
          </a:xfrm>
          <a:prstGeom prst="rect">
            <a:avLst/>
          </a:prstGeom>
        </p:spPr>
        <p:txBody>
          <a:bodyPr wrap="none">
            <a:spAutoFit/>
          </a:bodyPr>
          <a:lstStyle/>
          <a:p>
            <a:r>
              <a:rPr lang="zh-CN" altLang="zh-CN"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熟练，熟悉</a:t>
            </a:r>
            <a:endParaRPr lang="zh-CN" altLang="en-US"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12" name="矩形 11"/>
          <p:cNvSpPr/>
          <p:nvPr/>
        </p:nvSpPr>
        <p:spPr>
          <a:xfrm>
            <a:off x="8620021" y="3062033"/>
            <a:ext cx="1979571" cy="523099"/>
          </a:xfrm>
          <a:prstGeom prst="rect">
            <a:avLst/>
          </a:prstGeom>
        </p:spPr>
        <p:txBody>
          <a:bodyPr wrap="none">
            <a:spAutoFit/>
          </a:bodyPr>
          <a:lstStyle/>
          <a:p>
            <a:r>
              <a:rPr lang="zh-CN" altLang="zh-CN"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应对的言辞</a:t>
            </a:r>
            <a:endParaRPr lang="zh-CN" altLang="en-US"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14" name="矩形 13"/>
          <p:cNvSpPr/>
          <p:nvPr/>
        </p:nvSpPr>
        <p:spPr>
          <a:xfrm>
            <a:off x="2006051" y="3690563"/>
            <a:ext cx="1620582" cy="523099"/>
          </a:xfrm>
          <a:prstGeom prst="rect">
            <a:avLst/>
          </a:prstGeom>
        </p:spPr>
        <p:txBody>
          <a:bodyPr wrap="none">
            <a:spAutoFit/>
          </a:bodyPr>
          <a:lstStyle/>
          <a:p>
            <a:r>
              <a:rPr lang="zh-CN" altLang="zh-CN"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商量计议</a:t>
            </a:r>
            <a:endParaRPr lang="zh-CN" altLang="en-US"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17" name="矩形 16"/>
          <p:cNvSpPr/>
          <p:nvPr/>
        </p:nvSpPr>
        <p:spPr>
          <a:xfrm>
            <a:off x="8005271" y="3690563"/>
            <a:ext cx="902602" cy="523099"/>
          </a:xfrm>
          <a:prstGeom prst="rect">
            <a:avLst/>
          </a:prstGeom>
        </p:spPr>
        <p:txBody>
          <a:bodyPr wrap="none">
            <a:spAutoFit/>
          </a:bodyPr>
          <a:lstStyle/>
          <a:p>
            <a:r>
              <a:rPr lang="zh-CN" altLang="zh-CN"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接待</a:t>
            </a:r>
            <a:endParaRPr lang="zh-CN" altLang="en-US"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18" name="矩形 17"/>
          <p:cNvSpPr/>
          <p:nvPr/>
        </p:nvSpPr>
        <p:spPr>
          <a:xfrm>
            <a:off x="10767604" y="3690563"/>
            <a:ext cx="902602" cy="523099"/>
          </a:xfrm>
          <a:prstGeom prst="rect">
            <a:avLst/>
          </a:prstGeom>
        </p:spPr>
        <p:txBody>
          <a:bodyPr wrap="none">
            <a:spAutoFit/>
          </a:bodyPr>
          <a:lstStyle/>
          <a:p>
            <a:r>
              <a:rPr lang="zh-CN" altLang="zh-CN"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应酬</a:t>
            </a:r>
            <a:endParaRPr lang="zh-CN" altLang="en-US"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Tree>
  </p:cSld>
  <p:clrMapOvr>
    <a:masterClrMapping/>
  </p:clrMapOvr>
  <p:transition spd="med" advClick="0">
    <p:pull/>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blinds(horizontal)">
                                      <p:cBhvr>
                                        <p:cTn id="10" dur="500"/>
                                        <p:tgtEl>
                                          <p:spTgt spid="9"/>
                                        </p:tgtEl>
                                      </p:cBhvr>
                                    </p:animEffect>
                                  </p:childTnLst>
                                </p:cTn>
                              </p:par>
                            </p:childTnLst>
                          </p:cTn>
                        </p:par>
                      </p:childTnLst>
                    </p:cTn>
                  </p:par>
                  <p:par>
                    <p:cTn id="11" fill="hold" nodeType="clickPar">
                      <p:stCondLst>
                        <p:cond delay="indefinite"/>
                      </p:stCondLst>
                      <p:childTnLst>
                        <p:par>
                          <p:cTn id="12" fill="hold" nodeType="afterGroup">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blinds(horizontal)">
                                      <p:cBhvr>
                                        <p:cTn id="15" dur="500"/>
                                        <p:tgtEl>
                                          <p:spTgt spid="10"/>
                                        </p:tgtEl>
                                      </p:cBhvr>
                                    </p:animEffect>
                                  </p:childTnLst>
                                </p:cTn>
                              </p:par>
                            </p:childTnLst>
                          </p:cTn>
                        </p:par>
                      </p:childTnLst>
                    </p:cTn>
                  </p:par>
                  <p:par>
                    <p:cTn id="16" fill="hold" nodeType="clickPar">
                      <p:stCondLst>
                        <p:cond delay="indefinite"/>
                      </p:stCondLst>
                      <p:childTnLst>
                        <p:par>
                          <p:cTn id="17" fill="hold" nodeType="afterGroup">
                            <p:stCondLst>
                              <p:cond delay="0"/>
                            </p:stCondLst>
                            <p:childTnLst>
                              <p:par>
                                <p:cTn id="18" presetID="3" presetClass="entr" presetSubtype="10" fill="hold" grpId="0" nodeType="click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blinds(horizontal)">
                                      <p:cBhvr>
                                        <p:cTn id="20" dur="500"/>
                                        <p:tgtEl>
                                          <p:spTgt spid="11"/>
                                        </p:tgtEl>
                                      </p:cBhvr>
                                    </p:animEffect>
                                  </p:childTnLst>
                                </p:cTn>
                              </p:par>
                            </p:childTnLst>
                          </p:cTn>
                        </p:par>
                      </p:childTnLst>
                    </p:cTn>
                  </p:par>
                  <p:par>
                    <p:cTn id="21" fill="hold" nodeType="clickPar">
                      <p:stCondLst>
                        <p:cond delay="indefinite"/>
                      </p:stCondLst>
                      <p:childTnLst>
                        <p:par>
                          <p:cTn id="22" fill="hold" nodeType="afterGroup">
                            <p:stCondLst>
                              <p:cond delay="0"/>
                            </p:stCondLst>
                            <p:childTnLst>
                              <p:par>
                                <p:cTn id="23" presetID="3" presetClass="entr" presetSubtype="10" fill="hold" grpId="0" nodeType="click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blinds(horizontal)">
                                      <p:cBhvr>
                                        <p:cTn id="25" dur="500"/>
                                        <p:tgtEl>
                                          <p:spTgt spid="12"/>
                                        </p:tgtEl>
                                      </p:cBhvr>
                                    </p:animEffect>
                                  </p:childTnLst>
                                </p:cTn>
                              </p:par>
                            </p:childTnLst>
                          </p:cTn>
                        </p:par>
                      </p:childTnLst>
                    </p:cTn>
                  </p:par>
                  <p:par>
                    <p:cTn id="26" fill="hold" nodeType="clickPar">
                      <p:stCondLst>
                        <p:cond delay="indefinite"/>
                      </p:stCondLst>
                      <p:childTnLst>
                        <p:par>
                          <p:cTn id="27" fill="hold" nodeType="afterGroup">
                            <p:stCondLst>
                              <p:cond delay="0"/>
                            </p:stCondLst>
                            <p:childTnLst>
                              <p:par>
                                <p:cTn id="28" presetID="3" presetClass="entr" presetSubtype="10" fill="hold" grpId="0" nodeType="clickEffect">
                                  <p:stCondLst>
                                    <p:cond delay="0"/>
                                  </p:stCondLst>
                                  <p:childTnLst>
                                    <p:set>
                                      <p:cBhvr>
                                        <p:cTn id="29" dur="1" fill="hold">
                                          <p:stCondLst>
                                            <p:cond delay="0"/>
                                          </p:stCondLst>
                                        </p:cTn>
                                        <p:tgtEl>
                                          <p:spTgt spid="14"/>
                                        </p:tgtEl>
                                        <p:attrNameLst>
                                          <p:attrName>style.visibility</p:attrName>
                                        </p:attrNameLst>
                                      </p:cBhvr>
                                      <p:to>
                                        <p:strVal val="visible"/>
                                      </p:to>
                                    </p:set>
                                    <p:animEffect transition="in" filter="blinds(horizontal)">
                                      <p:cBhvr>
                                        <p:cTn id="30" dur="500"/>
                                        <p:tgtEl>
                                          <p:spTgt spid="14"/>
                                        </p:tgtEl>
                                      </p:cBhvr>
                                    </p:animEffect>
                                  </p:childTnLst>
                                </p:cTn>
                              </p:par>
                            </p:childTnLst>
                          </p:cTn>
                        </p:par>
                      </p:childTnLst>
                    </p:cTn>
                  </p:par>
                  <p:par>
                    <p:cTn id="31" fill="hold" nodeType="clickPar">
                      <p:stCondLst>
                        <p:cond delay="indefinite"/>
                      </p:stCondLst>
                      <p:childTnLst>
                        <p:par>
                          <p:cTn id="32" fill="hold" nodeType="afterGroup">
                            <p:stCondLst>
                              <p:cond delay="0"/>
                            </p:stCondLst>
                            <p:childTnLst>
                              <p:par>
                                <p:cTn id="33" presetID="3" presetClass="entr" presetSubtype="10" fill="hold" grpId="0" nodeType="clickEffect">
                                  <p:stCondLst>
                                    <p:cond delay="0"/>
                                  </p:stCondLst>
                                  <p:childTnLst>
                                    <p:set>
                                      <p:cBhvr>
                                        <p:cTn id="34" dur="1" fill="hold">
                                          <p:stCondLst>
                                            <p:cond delay="0"/>
                                          </p:stCondLst>
                                        </p:cTn>
                                        <p:tgtEl>
                                          <p:spTgt spid="17"/>
                                        </p:tgtEl>
                                        <p:attrNameLst>
                                          <p:attrName>style.visibility</p:attrName>
                                        </p:attrNameLst>
                                      </p:cBhvr>
                                      <p:to>
                                        <p:strVal val="visible"/>
                                      </p:to>
                                    </p:set>
                                    <p:animEffect transition="in" filter="blinds(horizontal)">
                                      <p:cBhvr>
                                        <p:cTn id="35" dur="500"/>
                                        <p:tgtEl>
                                          <p:spTgt spid="17"/>
                                        </p:tgtEl>
                                      </p:cBhvr>
                                    </p:animEffect>
                                  </p:childTnLst>
                                </p:cTn>
                              </p:par>
                            </p:childTnLst>
                          </p:cTn>
                        </p:par>
                      </p:childTnLst>
                    </p:cTn>
                  </p:par>
                  <p:par>
                    <p:cTn id="36" fill="hold" nodeType="clickPar">
                      <p:stCondLst>
                        <p:cond delay="indefinite"/>
                      </p:stCondLst>
                      <p:childTnLst>
                        <p:par>
                          <p:cTn id="37" fill="hold" nodeType="afterGroup">
                            <p:stCondLst>
                              <p:cond delay="0"/>
                            </p:stCondLst>
                            <p:childTnLst>
                              <p:par>
                                <p:cTn id="38" presetID="3" presetClass="entr" presetSubtype="10" fill="hold" grpId="0" nodeType="clickEffect">
                                  <p:stCondLst>
                                    <p:cond delay="0"/>
                                  </p:stCondLst>
                                  <p:childTnLst>
                                    <p:set>
                                      <p:cBhvr>
                                        <p:cTn id="39" dur="1" fill="hold">
                                          <p:stCondLst>
                                            <p:cond delay="0"/>
                                          </p:stCondLst>
                                        </p:cTn>
                                        <p:tgtEl>
                                          <p:spTgt spid="18"/>
                                        </p:tgtEl>
                                        <p:attrNameLst>
                                          <p:attrName>style.visibility</p:attrName>
                                        </p:attrNameLst>
                                      </p:cBhvr>
                                      <p:to>
                                        <p:strVal val="visible"/>
                                      </p:to>
                                    </p:set>
                                    <p:animEffect transition="in" filter="blinds(horizontal)">
                                      <p:cBhvr>
                                        <p:cTn id="40"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11" grpId="0"/>
      <p:bldP spid="12" grpId="0"/>
      <p:bldP spid="14" grpId="0"/>
      <p:bldP spid="17" grpId="0"/>
      <p:bldP spid="18" grpId="0"/>
    </p:bldLs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cxnSp>
        <p:nvCxnSpPr>
          <p:cNvPr id="15" name="直接连接符 14"/>
          <p:cNvCxnSpPr>
            <a:endCxn id="16" idx="11"/>
          </p:cNvCxnSpPr>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nvSpPr>
        <p:spPr bwMode="auto">
          <a:xfrm>
            <a:off x="11280577" y="363136"/>
            <a:ext cx="425905" cy="427514"/>
          </a:xfrm>
          <a:custGeom>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27" name="椭圆 26"/>
          <p:cNvSpPr/>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19" name="TextBox 13"/>
          <p:cNvSpPr txBox="1"/>
          <p:nvPr/>
        </p:nvSpPr>
        <p:spPr>
          <a:xfrm>
            <a:off x="983432" y="344684"/>
            <a:ext cx="2731838" cy="369332"/>
          </a:xfrm>
          <a:prstGeom prst="rect">
            <a:avLst/>
          </a:prstGeom>
          <a:noFill/>
        </p:spPr>
        <p:txBody>
          <a:bodyPr wrap="none" rtlCol="0">
            <a:spAutoFit/>
          </a:bodyPr>
          <a:lstStyle/>
          <a:p>
            <a:r>
              <a:rPr lang="zh-CN" altLang="en-US">
                <a:solidFill>
                  <a:srgbClr val="4C4C4C"/>
                </a:solidFill>
                <a:latin typeface="印品黑体" panose="00000500000000000000" pitchFamily="2" charset="-122"/>
                <a:ea typeface="印品黑体" panose="00000500000000000000" pitchFamily="2" charset="-122"/>
              </a:rPr>
              <a:t>语言知识强化 </a:t>
            </a:r>
            <a:r>
              <a:rPr lang="en-US" altLang="zh-CN">
                <a:solidFill>
                  <a:srgbClr val="4C4C4C"/>
                </a:solidFill>
                <a:latin typeface="微软雅黑" panose="020b0503020204020204" pitchFamily="34" charset="-122"/>
                <a:ea typeface="微软雅黑" panose="020b0503020204020204" pitchFamily="34" charset="-122"/>
              </a:rPr>
              <a:t>· </a:t>
            </a:r>
            <a:r>
              <a:rPr lang="zh-CN" altLang="en-US">
                <a:solidFill>
                  <a:srgbClr val="4C4C4C"/>
                </a:solidFill>
                <a:latin typeface="微软雅黑" panose="020b0503020204020204" pitchFamily="34" charset="-122"/>
                <a:ea typeface="微软雅黑" panose="020b0503020204020204" pitchFamily="34" charset="-122"/>
              </a:rPr>
              <a:t>概览全文</a:t>
            </a:r>
            <a:endParaRPr lang="zh-CN" altLang="en-US" sz="1400">
              <a:solidFill>
                <a:srgbClr val="4C4C4C"/>
              </a:solidFill>
              <a:latin typeface="微软雅黑" panose="020b0503020204020204" pitchFamily="34" charset="-122"/>
              <a:ea typeface="微软雅黑" panose="020b0503020204020204" pitchFamily="34" charset="-122"/>
            </a:endParaRPr>
          </a:p>
        </p:txBody>
      </p:sp>
      <p:sp>
        <p:nvSpPr>
          <p:cNvPr id="20" name="矩形 19"/>
          <p:cNvSpPr/>
          <p:nvPr/>
        </p:nvSpPr>
        <p:spPr>
          <a:xfrm>
            <a:off x="364007" y="1752018"/>
            <a:ext cx="11463986" cy="3353964"/>
          </a:xfrm>
          <a:prstGeom prst="rect">
            <a:avLst/>
          </a:prstGeom>
        </p:spPr>
        <p:txBody>
          <a:bodyPr wrap="square" lIns="121870" tIns="60934" rIns="121870" bIns="60934">
            <a:spAutoFit/>
          </a:bodyPr>
          <a:lstStyle/>
          <a:p>
            <a:pPr indent="712470" algn="just">
              <a:lnSpc>
                <a:spcPct val="150000"/>
              </a:lnSpc>
            </a:pPr>
            <a:r>
              <a:rPr lang="zh-CN" altLang="zh-CN" sz="2800" kern="100">
                <a:latin typeface="Times New Roman" panose="02020603050405020304" pitchFamily="18" charset="0"/>
                <a:ea typeface="楷体_GB2312" panose="02010609030101010101" pitchFamily="49" charset="-122"/>
                <a:cs typeface="Times New Roman" panose="02020603050405020304" pitchFamily="18" charset="0"/>
              </a:rPr>
              <a:t>上官大夫与之同</a:t>
            </a:r>
            <a:r>
              <a:rPr lang="zh-CN" altLang="zh-CN" sz="2800"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列</a:t>
            </a:r>
            <a:r>
              <a:rPr lang="en-US" altLang="zh-CN" sz="2800" kern="100">
                <a:latin typeface="Times New Roman" panose="02020603050405020304" pitchFamily="18" charset="0"/>
                <a:ea typeface="楷体_GB2312" panose="02010609030101010101" pitchFamily="49" charset="-122"/>
                <a:cs typeface="Courier New" panose="02070309020205020404" pitchFamily="49" charset="0"/>
              </a:rPr>
              <a:t>(                    )</a:t>
            </a:r>
            <a:r>
              <a:rPr lang="zh-CN" altLang="zh-CN" sz="2800" kern="100">
                <a:latin typeface="Times New Roman" panose="02020603050405020304" pitchFamily="18" charset="0"/>
                <a:ea typeface="楷体_GB2312" panose="02010609030101010101" pitchFamily="49" charset="-122"/>
                <a:cs typeface="Times New Roman" panose="02020603050405020304" pitchFamily="18" charset="0"/>
              </a:rPr>
              <a:t>，争宠而心</a:t>
            </a:r>
            <a:r>
              <a:rPr lang="zh-CN" altLang="zh-CN" sz="2800"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害</a:t>
            </a:r>
            <a:r>
              <a:rPr lang="en-US" altLang="zh-CN" sz="2800" kern="100">
                <a:latin typeface="Times New Roman" panose="02020603050405020304" pitchFamily="18" charset="0"/>
                <a:ea typeface="楷体_GB2312" panose="02010609030101010101" pitchFamily="49" charset="-122"/>
                <a:cs typeface="Courier New" panose="02070309020205020404" pitchFamily="49" charset="0"/>
              </a:rPr>
              <a:t>(</a:t>
            </a:r>
            <a:endParaRPr lang="en-US" altLang="zh-CN" sz="2800" kern="100">
              <a:latin typeface="Times New Roman" panose="02020603050405020304" pitchFamily="18" charset="0"/>
              <a:ea typeface="楷体_GB2312" panose="02010609030101010101" pitchFamily="49" charset="-122"/>
              <a:cs typeface="Courier New" panose="02070309020205020404" pitchFamily="49" charset="0"/>
            </a:endParaRPr>
          </a:p>
          <a:p>
            <a:pPr indent="712470" algn="just">
              <a:lnSpc>
                <a:spcPct val="150000"/>
              </a:lnSpc>
            </a:pPr>
            <a:r>
              <a:rPr lang="en-US" altLang="zh-CN" sz="2800" kern="100">
                <a:latin typeface="Times New Roman" panose="02020603050405020304" pitchFamily="18" charset="0"/>
                <a:ea typeface="楷体_GB2312" panose="02010609030101010101" pitchFamily="49" charset="-122"/>
                <a:cs typeface="Courier New" panose="02070309020205020404" pitchFamily="49" charset="0"/>
              </a:rPr>
              <a:t>    )</a:t>
            </a:r>
            <a:r>
              <a:rPr lang="zh-CN" altLang="zh-CN" sz="2800" kern="100">
                <a:latin typeface="Times New Roman" panose="02020603050405020304" pitchFamily="18" charset="0"/>
                <a:ea typeface="楷体_GB2312" panose="02010609030101010101" pitchFamily="49" charset="-122"/>
                <a:cs typeface="Times New Roman" panose="02020603050405020304" pitchFamily="18" charset="0"/>
              </a:rPr>
              <a:t>其能。怀王使屈原</a:t>
            </a:r>
            <a:r>
              <a:rPr lang="zh-CN" altLang="zh-CN" sz="2800"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造为</a:t>
            </a:r>
            <a:r>
              <a:rPr lang="en-US" altLang="zh-CN" sz="2800" kern="100">
                <a:latin typeface="Times New Roman" panose="02020603050405020304" pitchFamily="18" charset="0"/>
                <a:ea typeface="楷体_GB2312" panose="02010609030101010101" pitchFamily="49" charset="-122"/>
                <a:cs typeface="Courier New" panose="02070309020205020404" pitchFamily="49" charset="0"/>
              </a:rPr>
              <a:t>(        )</a:t>
            </a:r>
            <a:r>
              <a:rPr lang="zh-CN" altLang="zh-CN" sz="2800"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宪令</a:t>
            </a:r>
            <a:r>
              <a:rPr lang="en-US" altLang="zh-CN" sz="2800" kern="100">
                <a:latin typeface="Times New Roman" panose="02020603050405020304" pitchFamily="18" charset="0"/>
                <a:ea typeface="楷体_GB2312" panose="02010609030101010101" pitchFamily="49" charset="-122"/>
                <a:cs typeface="Courier New" panose="02070309020205020404" pitchFamily="49" charset="0"/>
              </a:rPr>
              <a:t>(                 )</a:t>
            </a:r>
            <a:r>
              <a:rPr lang="zh-CN" altLang="zh-CN" sz="2800" kern="100">
                <a:latin typeface="Times New Roman" panose="02020603050405020304" pitchFamily="18" charset="0"/>
                <a:ea typeface="楷体_GB2312" panose="02010609030101010101" pitchFamily="49" charset="-122"/>
                <a:cs typeface="Times New Roman" panose="02020603050405020304" pitchFamily="18" charset="0"/>
              </a:rPr>
              <a:t>，屈平</a:t>
            </a:r>
            <a:r>
              <a:rPr lang="zh-CN" altLang="zh-CN" sz="2800"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属</a:t>
            </a:r>
            <a:r>
              <a:rPr lang="en-US" altLang="zh-CN" sz="2800" kern="100">
                <a:latin typeface="Times New Roman" panose="02020603050405020304" pitchFamily="18" charset="0"/>
                <a:ea typeface="楷体_GB2312" panose="02010609030101010101" pitchFamily="49" charset="-122"/>
                <a:cs typeface="Courier New" panose="02070309020205020404" pitchFamily="49" charset="0"/>
              </a:rPr>
              <a:t>(</a:t>
            </a:r>
            <a:endParaRPr lang="en-US" altLang="zh-CN" sz="2800" kern="100">
              <a:latin typeface="Times New Roman" panose="02020603050405020304" pitchFamily="18" charset="0"/>
              <a:ea typeface="楷体_GB2312" panose="02010609030101010101" pitchFamily="49" charset="-122"/>
              <a:cs typeface="Courier New" panose="02070309020205020404" pitchFamily="49" charset="0"/>
            </a:endParaRPr>
          </a:p>
          <a:p>
            <a:pPr algn="just">
              <a:lnSpc>
                <a:spcPct val="150000"/>
              </a:lnSpc>
            </a:pPr>
            <a:r>
              <a:rPr lang="en-US" altLang="zh-CN" sz="2800" kern="100">
                <a:latin typeface="Times New Roman" panose="02020603050405020304" pitchFamily="18" charset="0"/>
                <a:ea typeface="楷体_GB2312" panose="02010609030101010101" pitchFamily="49" charset="-122"/>
                <a:cs typeface="Courier New" panose="02070309020205020404" pitchFamily="49" charset="0"/>
              </a:rPr>
              <a:t>     )</a:t>
            </a:r>
            <a:r>
              <a:rPr lang="zh-CN" altLang="zh-CN" sz="2800" kern="100">
                <a:latin typeface="Times New Roman" panose="02020603050405020304" pitchFamily="18" charset="0"/>
                <a:ea typeface="楷体_GB2312" panose="02010609030101010101" pitchFamily="49" charset="-122"/>
                <a:cs typeface="Times New Roman" panose="02020603050405020304" pitchFamily="18" charset="0"/>
              </a:rPr>
              <a:t>草稿未定，上官大夫见而欲</a:t>
            </a:r>
            <a:r>
              <a:rPr lang="zh-CN" altLang="zh-CN" sz="2800"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夺</a:t>
            </a:r>
            <a:r>
              <a:rPr lang="en-US" altLang="zh-CN" sz="2800" kern="100">
                <a:latin typeface="Times New Roman" panose="02020603050405020304" pitchFamily="18" charset="0"/>
                <a:ea typeface="楷体_GB2312" panose="02010609030101010101" pitchFamily="49" charset="-122"/>
                <a:cs typeface="Courier New" panose="02070309020205020404" pitchFamily="49" charset="0"/>
              </a:rPr>
              <a:t>(                      )</a:t>
            </a:r>
            <a:r>
              <a:rPr lang="zh-CN" altLang="zh-CN" sz="2800" kern="100">
                <a:latin typeface="Times New Roman" panose="02020603050405020304" pitchFamily="18" charset="0"/>
                <a:ea typeface="楷体_GB2312" panose="02010609030101010101" pitchFamily="49" charset="-122"/>
                <a:cs typeface="Times New Roman" panose="02020603050405020304" pitchFamily="18" charset="0"/>
              </a:rPr>
              <a:t>之，屈平不</a:t>
            </a:r>
            <a:r>
              <a:rPr lang="zh-CN" altLang="zh-CN" sz="2800"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与</a:t>
            </a:r>
            <a:r>
              <a:rPr lang="en-US" altLang="zh-CN" sz="2800" kern="100">
                <a:latin typeface="Times New Roman" panose="02020603050405020304" pitchFamily="18" charset="0"/>
                <a:ea typeface="楷体_GB2312" panose="02010609030101010101" pitchFamily="49" charset="-122"/>
                <a:cs typeface="Courier New" panose="02070309020205020404" pitchFamily="49" charset="0"/>
              </a:rPr>
              <a:t>(</a:t>
            </a:r>
            <a:endParaRPr lang="en-US" altLang="zh-CN" sz="2800" kern="100">
              <a:latin typeface="Times New Roman" panose="02020603050405020304" pitchFamily="18" charset="0"/>
              <a:ea typeface="楷体_GB2312" panose="02010609030101010101" pitchFamily="49" charset="-122"/>
              <a:cs typeface="Courier New" panose="02070309020205020404" pitchFamily="49" charset="0"/>
            </a:endParaRPr>
          </a:p>
          <a:p>
            <a:pPr algn="just">
              <a:lnSpc>
                <a:spcPct val="150000"/>
              </a:lnSpc>
            </a:pPr>
            <a:r>
              <a:rPr lang="en-US" altLang="zh-CN" sz="2800" kern="100">
                <a:latin typeface="Times New Roman" panose="02020603050405020304" pitchFamily="18" charset="0"/>
                <a:ea typeface="楷体_GB2312" panose="02010609030101010101" pitchFamily="49" charset="-122"/>
                <a:cs typeface="Courier New" panose="02070309020205020404" pitchFamily="49" charset="0"/>
              </a:rPr>
              <a:t>     )</a:t>
            </a:r>
            <a:r>
              <a:rPr lang="zh-CN" altLang="zh-CN" sz="2800" kern="100">
                <a:latin typeface="Times New Roman" panose="02020603050405020304" pitchFamily="18" charset="0"/>
                <a:ea typeface="楷体_GB2312" panose="02010609030101010101" pitchFamily="49" charset="-122"/>
                <a:cs typeface="Times New Roman" panose="02020603050405020304" pitchFamily="18" charset="0"/>
              </a:rPr>
              <a:t>。因</a:t>
            </a:r>
            <a:r>
              <a:rPr lang="zh-CN" altLang="zh-CN" sz="2800"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谗</a:t>
            </a:r>
            <a:r>
              <a:rPr lang="en-US" altLang="zh-CN" sz="2800" kern="100">
                <a:latin typeface="Times New Roman" panose="02020603050405020304" pitchFamily="18" charset="0"/>
                <a:ea typeface="楷体_GB2312" panose="02010609030101010101" pitchFamily="49" charset="-122"/>
                <a:cs typeface="Courier New" panose="02070309020205020404" pitchFamily="49" charset="0"/>
              </a:rPr>
              <a:t>(                      )</a:t>
            </a:r>
            <a:r>
              <a:rPr lang="zh-CN" altLang="zh-CN" sz="2800" kern="100">
                <a:latin typeface="Times New Roman" panose="02020603050405020304" pitchFamily="18" charset="0"/>
                <a:ea typeface="楷体_GB2312" panose="02010609030101010101" pitchFamily="49" charset="-122"/>
                <a:cs typeface="Times New Roman" panose="02020603050405020304" pitchFamily="18" charset="0"/>
              </a:rPr>
              <a:t>之曰：</a:t>
            </a:r>
            <a:r>
              <a:rPr lang="en-US" altLang="zh-CN" sz="2800" kern="100">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sz="2800" kern="100">
                <a:latin typeface="Times New Roman" panose="02020603050405020304" pitchFamily="18" charset="0"/>
                <a:ea typeface="楷体_GB2312" panose="02010609030101010101" pitchFamily="49" charset="-122"/>
                <a:cs typeface="Times New Roman" panose="02020603050405020304" pitchFamily="18" charset="0"/>
              </a:rPr>
              <a:t>王使屈平为令，众莫不知。每一令出，平</a:t>
            </a:r>
            <a:r>
              <a:rPr lang="zh-CN" altLang="zh-CN" sz="2800"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伐</a:t>
            </a:r>
            <a:r>
              <a:rPr lang="en-US" altLang="zh-CN" sz="2800" kern="100">
                <a:latin typeface="Times New Roman" panose="02020603050405020304" pitchFamily="18" charset="0"/>
                <a:ea typeface="楷体_GB2312" panose="02010609030101010101" pitchFamily="49" charset="-122"/>
                <a:cs typeface="Courier New" panose="02070309020205020404" pitchFamily="49" charset="0"/>
              </a:rPr>
              <a:t>(                      )</a:t>
            </a:r>
            <a:r>
              <a:rPr lang="zh-CN" altLang="zh-CN" sz="2800" kern="100">
                <a:latin typeface="Times New Roman" panose="02020603050405020304" pitchFamily="18" charset="0"/>
                <a:ea typeface="楷体_GB2312" panose="02010609030101010101" pitchFamily="49" charset="-122"/>
                <a:cs typeface="Times New Roman" panose="02020603050405020304" pitchFamily="18" charset="0"/>
              </a:rPr>
              <a:t>其功，曰以为</a:t>
            </a:r>
            <a:r>
              <a:rPr lang="en-US" altLang="zh-CN" sz="2800" kern="100">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sz="2800" kern="100">
                <a:latin typeface="Times New Roman" panose="02020603050405020304" pitchFamily="18" charset="0"/>
                <a:ea typeface="楷体_GB2312" panose="02010609030101010101" pitchFamily="49" charset="-122"/>
                <a:cs typeface="Times New Roman" panose="02020603050405020304" pitchFamily="18" charset="0"/>
              </a:rPr>
              <a:t>非我莫能为</a:t>
            </a:r>
            <a:r>
              <a:rPr lang="en-US" altLang="zh-CN" sz="2800" kern="100">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sz="2800" kern="100">
                <a:latin typeface="Times New Roman" panose="02020603050405020304" pitchFamily="18" charset="0"/>
                <a:ea typeface="楷体_GB2312" panose="02010609030101010101" pitchFamily="49" charset="-122"/>
                <a:cs typeface="Times New Roman" panose="02020603050405020304" pitchFamily="18" charset="0"/>
              </a:rPr>
              <a:t>也。</a:t>
            </a:r>
            <a:r>
              <a:rPr lang="en-US" altLang="zh-CN" sz="2800" kern="100">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sz="2800" kern="100">
                <a:latin typeface="Times New Roman" panose="02020603050405020304" pitchFamily="18" charset="0"/>
                <a:ea typeface="楷体_GB2312" panose="02010609030101010101" pitchFamily="49" charset="-122"/>
                <a:cs typeface="Times New Roman" panose="02020603050405020304" pitchFamily="18" charset="0"/>
              </a:rPr>
              <a:t>王怒而疏屈平。</a:t>
            </a:r>
            <a:endParaRPr lang="zh-CN" altLang="zh-CN" sz="2800" kern="100">
              <a:latin typeface="宋体" panose="02010600030101010101" pitchFamily="2" charset="-122"/>
              <a:cs typeface="Courier New" panose="02070309020205020404" pitchFamily="49" charset="0"/>
            </a:endParaRPr>
          </a:p>
        </p:txBody>
      </p:sp>
      <p:sp>
        <p:nvSpPr>
          <p:cNvPr id="21" name="矩形 20"/>
          <p:cNvSpPr/>
          <p:nvPr/>
        </p:nvSpPr>
        <p:spPr>
          <a:xfrm>
            <a:off x="4080492" y="1887536"/>
            <a:ext cx="1979571" cy="523099"/>
          </a:xfrm>
          <a:prstGeom prst="rect">
            <a:avLst/>
          </a:prstGeom>
        </p:spPr>
        <p:txBody>
          <a:bodyPr wrap="none">
            <a:spAutoFit/>
          </a:bodyPr>
          <a:lstStyle/>
          <a:p>
            <a:r>
              <a:rPr lang="zh-CN" altLang="zh-CN"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朝列，班列</a:t>
            </a:r>
            <a:endParaRPr lang="zh-CN" altLang="en-US"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22" name="矩形 21"/>
          <p:cNvSpPr/>
          <p:nvPr/>
        </p:nvSpPr>
        <p:spPr>
          <a:xfrm>
            <a:off x="8268481" y="1887536"/>
            <a:ext cx="3415529" cy="523099"/>
          </a:xfrm>
          <a:prstGeom prst="rect">
            <a:avLst/>
          </a:prstGeom>
        </p:spPr>
        <p:txBody>
          <a:bodyPr wrap="none">
            <a:spAutoFit/>
          </a:bodyPr>
          <a:lstStyle/>
          <a:p>
            <a:r>
              <a:rPr lang="zh-CN" altLang="zh-CN"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患，这里是</a:t>
            </a:r>
            <a:r>
              <a:rPr lang="en-US" altLang="zh-CN" sz="2800" kern="100">
                <a:solidFill>
                  <a:srgbClr val="C00000"/>
                </a:solidFill>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嫉妒</a:t>
            </a:r>
            <a:r>
              <a:rPr lang="en-US" altLang="zh-CN" sz="2800" kern="100">
                <a:solidFill>
                  <a:srgbClr val="C00000"/>
                </a:solidFill>
                <a:latin typeface="宋体" panose="02010600030101010101" pitchFamily="2" charset="-122"/>
                <a:ea typeface="方正中等线简体" panose="03000509000000000000" pitchFamily="65" charset="-122"/>
                <a:cs typeface="Times New Roman" panose="02020603050405020304" pitchFamily="18" charset="0"/>
              </a:rPr>
              <a:t>”</a:t>
            </a:r>
            <a:endParaRPr lang="zh-CN" altLang="en-US">
              <a:solidFill>
                <a:srgbClr val="C00000"/>
              </a:solidFill>
            </a:endParaRPr>
          </a:p>
        </p:txBody>
      </p:sp>
      <p:sp>
        <p:nvSpPr>
          <p:cNvPr id="23" name="矩形 22"/>
          <p:cNvSpPr/>
          <p:nvPr/>
        </p:nvSpPr>
        <p:spPr>
          <a:xfrm>
            <a:off x="415623" y="2556182"/>
            <a:ext cx="1261592" cy="523099"/>
          </a:xfrm>
          <a:prstGeom prst="rect">
            <a:avLst/>
          </a:prstGeom>
        </p:spPr>
        <p:txBody>
          <a:bodyPr wrap="none">
            <a:spAutoFit/>
          </a:bodyPr>
          <a:lstStyle/>
          <a:p>
            <a:pPr lvl="0"/>
            <a:r>
              <a:rPr lang="zh-CN" altLang="zh-CN"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的意思</a:t>
            </a:r>
            <a:endParaRPr lang="zh-CN" altLang="en-US">
              <a:solidFill>
                <a:srgbClr val="C00000"/>
              </a:solidFill>
            </a:endParaRPr>
          </a:p>
        </p:txBody>
      </p:sp>
      <p:sp>
        <p:nvSpPr>
          <p:cNvPr id="24" name="矩形 23"/>
          <p:cNvSpPr/>
          <p:nvPr/>
        </p:nvSpPr>
        <p:spPr>
          <a:xfrm>
            <a:off x="5255324" y="2556182"/>
            <a:ext cx="902602" cy="523099"/>
          </a:xfrm>
          <a:prstGeom prst="rect">
            <a:avLst/>
          </a:prstGeom>
        </p:spPr>
        <p:txBody>
          <a:bodyPr wrap="none">
            <a:spAutoFit/>
          </a:bodyPr>
          <a:lstStyle/>
          <a:p>
            <a:r>
              <a:rPr lang="zh-CN" altLang="zh-CN"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制定</a:t>
            </a:r>
            <a:endParaRPr lang="zh-CN" altLang="en-US"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25" name="矩形 24"/>
          <p:cNvSpPr/>
          <p:nvPr/>
        </p:nvSpPr>
        <p:spPr>
          <a:xfrm>
            <a:off x="6975702" y="2556182"/>
            <a:ext cx="1620582" cy="523099"/>
          </a:xfrm>
          <a:prstGeom prst="rect">
            <a:avLst/>
          </a:prstGeom>
        </p:spPr>
        <p:txBody>
          <a:bodyPr wrap="none">
            <a:spAutoFit/>
          </a:bodyPr>
          <a:lstStyle/>
          <a:p>
            <a:r>
              <a:rPr lang="zh-CN" altLang="zh-CN"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国家法令</a:t>
            </a:r>
            <a:endParaRPr lang="zh-CN" altLang="en-US"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26" name="矩形 25"/>
          <p:cNvSpPr/>
          <p:nvPr/>
        </p:nvSpPr>
        <p:spPr>
          <a:xfrm>
            <a:off x="10083676" y="2556182"/>
            <a:ext cx="1620582" cy="523099"/>
          </a:xfrm>
          <a:prstGeom prst="rect">
            <a:avLst/>
          </a:prstGeom>
        </p:spPr>
        <p:txBody>
          <a:bodyPr wrap="none">
            <a:spAutoFit/>
          </a:bodyPr>
          <a:lstStyle/>
          <a:p>
            <a:r>
              <a:rPr lang="zh-CN" altLang="zh-CN"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缀辑，撰</a:t>
            </a:r>
            <a:endParaRPr lang="zh-CN" altLang="en-US"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28" name="矩形 27"/>
          <p:cNvSpPr/>
          <p:nvPr/>
        </p:nvSpPr>
        <p:spPr>
          <a:xfrm>
            <a:off x="424247" y="3193642"/>
            <a:ext cx="543613" cy="523099"/>
          </a:xfrm>
          <a:prstGeom prst="rect">
            <a:avLst/>
          </a:prstGeom>
        </p:spPr>
        <p:txBody>
          <a:bodyPr wrap="none">
            <a:spAutoFit/>
          </a:bodyPr>
          <a:lstStyle/>
          <a:p>
            <a:r>
              <a:rPr lang="zh-CN" altLang="zh-CN"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写</a:t>
            </a:r>
            <a:endParaRPr lang="zh-CN" altLang="en-US"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29" name="矩形 28"/>
          <p:cNvSpPr/>
          <p:nvPr/>
        </p:nvSpPr>
        <p:spPr>
          <a:xfrm>
            <a:off x="5797969" y="3193642"/>
            <a:ext cx="1979571" cy="523099"/>
          </a:xfrm>
          <a:prstGeom prst="rect">
            <a:avLst/>
          </a:prstGeom>
        </p:spPr>
        <p:txBody>
          <a:bodyPr wrap="none">
            <a:spAutoFit/>
          </a:bodyPr>
          <a:lstStyle/>
          <a:p>
            <a:r>
              <a:rPr lang="zh-CN" altLang="zh-CN"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强取为己有</a:t>
            </a:r>
            <a:endParaRPr lang="zh-CN" altLang="en-US"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30" name="矩形 29"/>
          <p:cNvSpPr/>
          <p:nvPr/>
        </p:nvSpPr>
        <p:spPr>
          <a:xfrm>
            <a:off x="10043182" y="3193642"/>
            <a:ext cx="1620582" cy="523099"/>
          </a:xfrm>
          <a:prstGeom prst="rect">
            <a:avLst/>
          </a:prstGeom>
        </p:spPr>
        <p:txBody>
          <a:bodyPr wrap="none">
            <a:spAutoFit/>
          </a:bodyPr>
          <a:lstStyle/>
          <a:p>
            <a:r>
              <a:rPr lang="zh-CN" altLang="zh-CN"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允许，同</a:t>
            </a:r>
            <a:endParaRPr lang="zh-CN" altLang="en-US"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31" name="矩形 30"/>
          <p:cNvSpPr/>
          <p:nvPr/>
        </p:nvSpPr>
        <p:spPr>
          <a:xfrm>
            <a:off x="429567" y="3841809"/>
            <a:ext cx="543613" cy="523099"/>
          </a:xfrm>
          <a:prstGeom prst="rect">
            <a:avLst/>
          </a:prstGeom>
        </p:spPr>
        <p:txBody>
          <a:bodyPr wrap="none">
            <a:spAutoFit/>
          </a:bodyPr>
          <a:lstStyle/>
          <a:p>
            <a:r>
              <a:rPr lang="zh-CN" altLang="zh-CN"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意</a:t>
            </a:r>
            <a:endParaRPr lang="zh-CN" altLang="en-US"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32" name="矩形 31"/>
          <p:cNvSpPr/>
          <p:nvPr/>
        </p:nvSpPr>
        <p:spPr>
          <a:xfrm>
            <a:off x="2201059" y="3841809"/>
            <a:ext cx="2338561" cy="523099"/>
          </a:xfrm>
          <a:prstGeom prst="rect">
            <a:avLst/>
          </a:prstGeom>
        </p:spPr>
        <p:txBody>
          <a:bodyPr wrap="none">
            <a:spAutoFit/>
          </a:bodyPr>
          <a:lstStyle/>
          <a:p>
            <a:r>
              <a:rPr lang="zh-CN" altLang="zh-CN"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作动词，谗毁</a:t>
            </a:r>
            <a:endParaRPr lang="zh-CN" altLang="en-US"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33" name="矩形 32"/>
          <p:cNvSpPr/>
          <p:nvPr/>
        </p:nvSpPr>
        <p:spPr>
          <a:xfrm>
            <a:off x="1282921" y="4458457"/>
            <a:ext cx="1979571" cy="523099"/>
          </a:xfrm>
          <a:prstGeom prst="rect">
            <a:avLst/>
          </a:prstGeom>
        </p:spPr>
        <p:txBody>
          <a:bodyPr wrap="none">
            <a:spAutoFit/>
          </a:bodyPr>
          <a:lstStyle/>
          <a:p>
            <a:r>
              <a:rPr lang="zh-CN" altLang="zh-CN"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自夸，炫耀</a:t>
            </a:r>
            <a:endParaRPr lang="zh-CN" altLang="en-US"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Tree>
  </p:cSld>
  <p:clrMapOvr>
    <a:masterClrMapping/>
  </p:clrMapOvr>
  <p:transition spd="med" advClick="0">
    <p:pull/>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blinds(horizontal)">
                                      <p:cBhvr>
                                        <p:cTn id="7" dur="500"/>
                                        <p:tgtEl>
                                          <p:spTgt spid="21"/>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2"/>
                                        </p:tgtEl>
                                        <p:attrNameLst>
                                          <p:attrName>style.visibility</p:attrName>
                                        </p:attrNameLst>
                                      </p:cBhvr>
                                      <p:to>
                                        <p:strVal val="visible"/>
                                      </p:to>
                                    </p:set>
                                    <p:animEffect transition="in" filter="blinds(horizontal)">
                                      <p:cBhvr>
                                        <p:cTn id="12" dur="500"/>
                                        <p:tgtEl>
                                          <p:spTgt spid="22"/>
                                        </p:tgtEl>
                                      </p:cBhvr>
                                    </p:animEffect>
                                  </p:childTnLst>
                                </p:cTn>
                              </p:par>
                              <p:par>
                                <p:cTn id="13" presetID="3" presetClass="entr" presetSubtype="10" fill="hold" grpId="0" nodeType="withEffect">
                                  <p:stCondLst>
                                    <p:cond delay="0"/>
                                  </p:stCondLst>
                                  <p:childTnLst>
                                    <p:set>
                                      <p:cBhvr>
                                        <p:cTn id="14" dur="1" fill="hold">
                                          <p:stCondLst>
                                            <p:cond delay="0"/>
                                          </p:stCondLst>
                                        </p:cTn>
                                        <p:tgtEl>
                                          <p:spTgt spid="23"/>
                                        </p:tgtEl>
                                        <p:attrNameLst>
                                          <p:attrName>style.visibility</p:attrName>
                                        </p:attrNameLst>
                                      </p:cBhvr>
                                      <p:to>
                                        <p:strVal val="visible"/>
                                      </p:to>
                                    </p:set>
                                    <p:animEffect transition="in" filter="blinds(horizontal)">
                                      <p:cBhvr>
                                        <p:cTn id="15" dur="500"/>
                                        <p:tgtEl>
                                          <p:spTgt spid="23"/>
                                        </p:tgtEl>
                                      </p:cBhvr>
                                    </p:animEffect>
                                  </p:childTnLst>
                                </p:cTn>
                              </p:par>
                            </p:childTnLst>
                          </p:cTn>
                        </p:par>
                      </p:childTnLst>
                    </p:cTn>
                  </p:par>
                  <p:par>
                    <p:cTn id="16" fill="hold" nodeType="clickPar">
                      <p:stCondLst>
                        <p:cond delay="indefinite"/>
                      </p:stCondLst>
                      <p:childTnLst>
                        <p:par>
                          <p:cTn id="17" fill="hold" nodeType="afterGroup">
                            <p:stCondLst>
                              <p:cond delay="0"/>
                            </p:stCondLst>
                            <p:childTnLst>
                              <p:par>
                                <p:cTn id="18" presetID="3" presetClass="entr" presetSubtype="10" fill="hold" grpId="0" nodeType="clickEffect">
                                  <p:stCondLst>
                                    <p:cond delay="0"/>
                                  </p:stCondLst>
                                  <p:childTnLst>
                                    <p:set>
                                      <p:cBhvr>
                                        <p:cTn id="19" dur="1" fill="hold">
                                          <p:stCondLst>
                                            <p:cond delay="0"/>
                                          </p:stCondLst>
                                        </p:cTn>
                                        <p:tgtEl>
                                          <p:spTgt spid="24"/>
                                        </p:tgtEl>
                                        <p:attrNameLst>
                                          <p:attrName>style.visibility</p:attrName>
                                        </p:attrNameLst>
                                      </p:cBhvr>
                                      <p:to>
                                        <p:strVal val="visible"/>
                                      </p:to>
                                    </p:set>
                                    <p:animEffect transition="in" filter="blinds(horizontal)">
                                      <p:cBhvr>
                                        <p:cTn id="20" dur="500"/>
                                        <p:tgtEl>
                                          <p:spTgt spid="24"/>
                                        </p:tgtEl>
                                      </p:cBhvr>
                                    </p:animEffect>
                                  </p:childTnLst>
                                </p:cTn>
                              </p:par>
                            </p:childTnLst>
                          </p:cTn>
                        </p:par>
                      </p:childTnLst>
                    </p:cTn>
                  </p:par>
                  <p:par>
                    <p:cTn id="21" fill="hold" nodeType="clickPar">
                      <p:stCondLst>
                        <p:cond delay="indefinite"/>
                      </p:stCondLst>
                      <p:childTnLst>
                        <p:par>
                          <p:cTn id="22" fill="hold" nodeType="afterGroup">
                            <p:stCondLst>
                              <p:cond delay="0"/>
                            </p:stCondLst>
                            <p:childTnLst>
                              <p:par>
                                <p:cTn id="23" presetID="3" presetClass="entr" presetSubtype="10" fill="hold" grpId="0" nodeType="clickEffect">
                                  <p:stCondLst>
                                    <p:cond delay="0"/>
                                  </p:stCondLst>
                                  <p:childTnLst>
                                    <p:set>
                                      <p:cBhvr>
                                        <p:cTn id="24" dur="1" fill="hold">
                                          <p:stCondLst>
                                            <p:cond delay="0"/>
                                          </p:stCondLst>
                                        </p:cTn>
                                        <p:tgtEl>
                                          <p:spTgt spid="25"/>
                                        </p:tgtEl>
                                        <p:attrNameLst>
                                          <p:attrName>style.visibility</p:attrName>
                                        </p:attrNameLst>
                                      </p:cBhvr>
                                      <p:to>
                                        <p:strVal val="visible"/>
                                      </p:to>
                                    </p:set>
                                    <p:animEffect transition="in" filter="blinds(horizontal)">
                                      <p:cBhvr>
                                        <p:cTn id="25" dur="500"/>
                                        <p:tgtEl>
                                          <p:spTgt spid="25"/>
                                        </p:tgtEl>
                                      </p:cBhvr>
                                    </p:animEffect>
                                  </p:childTnLst>
                                </p:cTn>
                              </p:par>
                            </p:childTnLst>
                          </p:cTn>
                        </p:par>
                      </p:childTnLst>
                    </p:cTn>
                  </p:par>
                  <p:par>
                    <p:cTn id="26" fill="hold" nodeType="clickPar">
                      <p:stCondLst>
                        <p:cond delay="indefinite"/>
                      </p:stCondLst>
                      <p:childTnLst>
                        <p:par>
                          <p:cTn id="27" fill="hold" nodeType="afterGroup">
                            <p:stCondLst>
                              <p:cond delay="0"/>
                            </p:stCondLst>
                            <p:childTnLst>
                              <p:par>
                                <p:cTn id="28" presetID="3" presetClass="entr" presetSubtype="10" fill="hold" grpId="0" nodeType="clickEffect">
                                  <p:stCondLst>
                                    <p:cond delay="0"/>
                                  </p:stCondLst>
                                  <p:childTnLst>
                                    <p:set>
                                      <p:cBhvr>
                                        <p:cTn id="29" dur="1" fill="hold">
                                          <p:stCondLst>
                                            <p:cond delay="0"/>
                                          </p:stCondLst>
                                        </p:cTn>
                                        <p:tgtEl>
                                          <p:spTgt spid="26"/>
                                        </p:tgtEl>
                                        <p:attrNameLst>
                                          <p:attrName>style.visibility</p:attrName>
                                        </p:attrNameLst>
                                      </p:cBhvr>
                                      <p:to>
                                        <p:strVal val="visible"/>
                                      </p:to>
                                    </p:set>
                                    <p:animEffect transition="in" filter="blinds(horizontal)">
                                      <p:cBhvr>
                                        <p:cTn id="30" dur="500"/>
                                        <p:tgtEl>
                                          <p:spTgt spid="26"/>
                                        </p:tgtEl>
                                      </p:cBhvr>
                                    </p:animEffect>
                                  </p:childTnLst>
                                </p:cTn>
                              </p:par>
                              <p:par>
                                <p:cTn id="31" presetID="3" presetClass="entr" presetSubtype="10" fill="hold" grpId="0" nodeType="withEffect">
                                  <p:stCondLst>
                                    <p:cond delay="0"/>
                                  </p:stCondLst>
                                  <p:childTnLst>
                                    <p:set>
                                      <p:cBhvr>
                                        <p:cTn id="32" dur="1" fill="hold">
                                          <p:stCondLst>
                                            <p:cond delay="0"/>
                                          </p:stCondLst>
                                        </p:cTn>
                                        <p:tgtEl>
                                          <p:spTgt spid="28"/>
                                        </p:tgtEl>
                                        <p:attrNameLst>
                                          <p:attrName>style.visibility</p:attrName>
                                        </p:attrNameLst>
                                      </p:cBhvr>
                                      <p:to>
                                        <p:strVal val="visible"/>
                                      </p:to>
                                    </p:set>
                                    <p:animEffect transition="in" filter="blinds(horizontal)">
                                      <p:cBhvr>
                                        <p:cTn id="33" dur="500"/>
                                        <p:tgtEl>
                                          <p:spTgt spid="28"/>
                                        </p:tgtEl>
                                      </p:cBhvr>
                                    </p:animEffect>
                                  </p:childTnLst>
                                </p:cTn>
                              </p:par>
                            </p:childTnLst>
                          </p:cTn>
                        </p:par>
                      </p:childTnLst>
                    </p:cTn>
                  </p:par>
                  <p:par>
                    <p:cTn id="34" fill="hold" nodeType="clickPar">
                      <p:stCondLst>
                        <p:cond delay="indefinite"/>
                      </p:stCondLst>
                      <p:childTnLst>
                        <p:par>
                          <p:cTn id="35" fill="hold" nodeType="afterGroup">
                            <p:stCondLst>
                              <p:cond delay="0"/>
                            </p:stCondLst>
                            <p:childTnLst>
                              <p:par>
                                <p:cTn id="36" presetID="3" presetClass="entr" presetSubtype="10" fill="hold" grpId="0" nodeType="clickEffect">
                                  <p:stCondLst>
                                    <p:cond delay="0"/>
                                  </p:stCondLst>
                                  <p:childTnLst>
                                    <p:set>
                                      <p:cBhvr>
                                        <p:cTn id="37" dur="1" fill="hold">
                                          <p:stCondLst>
                                            <p:cond delay="0"/>
                                          </p:stCondLst>
                                        </p:cTn>
                                        <p:tgtEl>
                                          <p:spTgt spid="29"/>
                                        </p:tgtEl>
                                        <p:attrNameLst>
                                          <p:attrName>style.visibility</p:attrName>
                                        </p:attrNameLst>
                                      </p:cBhvr>
                                      <p:to>
                                        <p:strVal val="visible"/>
                                      </p:to>
                                    </p:set>
                                    <p:animEffect transition="in" filter="blinds(horizontal)">
                                      <p:cBhvr>
                                        <p:cTn id="38" dur="500"/>
                                        <p:tgtEl>
                                          <p:spTgt spid="29"/>
                                        </p:tgtEl>
                                      </p:cBhvr>
                                    </p:animEffect>
                                  </p:childTnLst>
                                </p:cTn>
                              </p:par>
                            </p:childTnLst>
                          </p:cTn>
                        </p:par>
                      </p:childTnLst>
                    </p:cTn>
                  </p:par>
                  <p:par>
                    <p:cTn id="39" fill="hold" nodeType="clickPar">
                      <p:stCondLst>
                        <p:cond delay="indefinite"/>
                      </p:stCondLst>
                      <p:childTnLst>
                        <p:par>
                          <p:cTn id="40" fill="hold" nodeType="afterGroup">
                            <p:stCondLst>
                              <p:cond delay="0"/>
                            </p:stCondLst>
                            <p:childTnLst>
                              <p:par>
                                <p:cTn id="41" presetID="3" presetClass="entr" presetSubtype="10" fill="hold" grpId="0" nodeType="clickEffect">
                                  <p:stCondLst>
                                    <p:cond delay="0"/>
                                  </p:stCondLst>
                                  <p:childTnLst>
                                    <p:set>
                                      <p:cBhvr>
                                        <p:cTn id="42" dur="1" fill="hold">
                                          <p:stCondLst>
                                            <p:cond delay="0"/>
                                          </p:stCondLst>
                                        </p:cTn>
                                        <p:tgtEl>
                                          <p:spTgt spid="30"/>
                                        </p:tgtEl>
                                        <p:attrNameLst>
                                          <p:attrName>style.visibility</p:attrName>
                                        </p:attrNameLst>
                                      </p:cBhvr>
                                      <p:to>
                                        <p:strVal val="visible"/>
                                      </p:to>
                                    </p:set>
                                    <p:animEffect transition="in" filter="blinds(horizontal)">
                                      <p:cBhvr>
                                        <p:cTn id="43" dur="500"/>
                                        <p:tgtEl>
                                          <p:spTgt spid="30"/>
                                        </p:tgtEl>
                                      </p:cBhvr>
                                    </p:animEffect>
                                  </p:childTnLst>
                                </p:cTn>
                              </p:par>
                              <p:par>
                                <p:cTn id="44" presetID="3" presetClass="entr" presetSubtype="10" fill="hold" grpId="0" nodeType="withEffect">
                                  <p:stCondLst>
                                    <p:cond delay="0"/>
                                  </p:stCondLst>
                                  <p:childTnLst>
                                    <p:set>
                                      <p:cBhvr>
                                        <p:cTn id="45" dur="1" fill="hold">
                                          <p:stCondLst>
                                            <p:cond delay="0"/>
                                          </p:stCondLst>
                                        </p:cTn>
                                        <p:tgtEl>
                                          <p:spTgt spid="31"/>
                                        </p:tgtEl>
                                        <p:attrNameLst>
                                          <p:attrName>style.visibility</p:attrName>
                                        </p:attrNameLst>
                                      </p:cBhvr>
                                      <p:to>
                                        <p:strVal val="visible"/>
                                      </p:to>
                                    </p:set>
                                    <p:animEffect transition="in" filter="blinds(horizontal)">
                                      <p:cBhvr>
                                        <p:cTn id="46" dur="500"/>
                                        <p:tgtEl>
                                          <p:spTgt spid="31"/>
                                        </p:tgtEl>
                                      </p:cBhvr>
                                    </p:animEffect>
                                  </p:childTnLst>
                                </p:cTn>
                              </p:par>
                            </p:childTnLst>
                          </p:cTn>
                        </p:par>
                      </p:childTnLst>
                    </p:cTn>
                  </p:par>
                  <p:par>
                    <p:cTn id="47" fill="hold" nodeType="clickPar">
                      <p:stCondLst>
                        <p:cond delay="indefinite"/>
                      </p:stCondLst>
                      <p:childTnLst>
                        <p:par>
                          <p:cTn id="48" fill="hold" nodeType="afterGroup">
                            <p:stCondLst>
                              <p:cond delay="0"/>
                            </p:stCondLst>
                            <p:childTnLst>
                              <p:par>
                                <p:cTn id="49" presetID="3" presetClass="entr" presetSubtype="10" fill="hold" grpId="0" nodeType="clickEffect">
                                  <p:stCondLst>
                                    <p:cond delay="0"/>
                                  </p:stCondLst>
                                  <p:childTnLst>
                                    <p:set>
                                      <p:cBhvr>
                                        <p:cTn id="50" dur="1" fill="hold">
                                          <p:stCondLst>
                                            <p:cond delay="0"/>
                                          </p:stCondLst>
                                        </p:cTn>
                                        <p:tgtEl>
                                          <p:spTgt spid="32"/>
                                        </p:tgtEl>
                                        <p:attrNameLst>
                                          <p:attrName>style.visibility</p:attrName>
                                        </p:attrNameLst>
                                      </p:cBhvr>
                                      <p:to>
                                        <p:strVal val="visible"/>
                                      </p:to>
                                    </p:set>
                                    <p:animEffect transition="in" filter="blinds(horizontal)">
                                      <p:cBhvr>
                                        <p:cTn id="51" dur="500"/>
                                        <p:tgtEl>
                                          <p:spTgt spid="32"/>
                                        </p:tgtEl>
                                      </p:cBhvr>
                                    </p:animEffect>
                                  </p:childTnLst>
                                </p:cTn>
                              </p:par>
                            </p:childTnLst>
                          </p:cTn>
                        </p:par>
                      </p:childTnLst>
                    </p:cTn>
                  </p:par>
                  <p:par>
                    <p:cTn id="52" fill="hold" nodeType="clickPar">
                      <p:stCondLst>
                        <p:cond delay="indefinite"/>
                      </p:stCondLst>
                      <p:childTnLst>
                        <p:par>
                          <p:cTn id="53" fill="hold" nodeType="afterGroup">
                            <p:stCondLst>
                              <p:cond delay="0"/>
                            </p:stCondLst>
                            <p:childTnLst>
                              <p:par>
                                <p:cTn id="54" presetID="3" presetClass="entr" presetSubtype="10" fill="hold" grpId="0" nodeType="clickEffect">
                                  <p:stCondLst>
                                    <p:cond delay="0"/>
                                  </p:stCondLst>
                                  <p:childTnLst>
                                    <p:set>
                                      <p:cBhvr>
                                        <p:cTn id="55" dur="1" fill="hold">
                                          <p:stCondLst>
                                            <p:cond delay="0"/>
                                          </p:stCondLst>
                                        </p:cTn>
                                        <p:tgtEl>
                                          <p:spTgt spid="33"/>
                                        </p:tgtEl>
                                        <p:attrNameLst>
                                          <p:attrName>style.visibility</p:attrName>
                                        </p:attrNameLst>
                                      </p:cBhvr>
                                      <p:to>
                                        <p:strVal val="visible"/>
                                      </p:to>
                                    </p:set>
                                    <p:animEffect transition="in" filter="blinds(horizontal)">
                                      <p:cBhvr>
                                        <p:cTn id="56"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p:bldP spid="23" grpId="0"/>
      <p:bldP spid="24" grpId="0"/>
      <p:bldP spid="25" grpId="0"/>
      <p:bldP spid="26" grpId="0"/>
      <p:bldP spid="28" grpId="0"/>
      <p:bldP spid="29" grpId="0"/>
      <p:bldP spid="30" grpId="0"/>
      <p:bldP spid="31" grpId="0"/>
      <p:bldP spid="32" grpId="0"/>
      <p:bldP spid="33" grpId="0"/>
    </p:bldLs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cxnSp>
        <p:nvCxnSpPr>
          <p:cNvPr id="15" name="直接连接符 14"/>
          <p:cNvCxnSpPr>
            <a:endCxn id="16" idx="11"/>
          </p:cNvCxnSpPr>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nvSpPr>
        <p:spPr bwMode="auto">
          <a:xfrm>
            <a:off x="11280577" y="363136"/>
            <a:ext cx="425905" cy="427514"/>
          </a:xfrm>
          <a:custGeom>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27" name="椭圆 26"/>
          <p:cNvSpPr/>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19" name="TextBox 13"/>
          <p:cNvSpPr txBox="1"/>
          <p:nvPr/>
        </p:nvSpPr>
        <p:spPr>
          <a:xfrm>
            <a:off x="983432" y="344684"/>
            <a:ext cx="2731838" cy="369332"/>
          </a:xfrm>
          <a:prstGeom prst="rect">
            <a:avLst/>
          </a:prstGeom>
          <a:noFill/>
        </p:spPr>
        <p:txBody>
          <a:bodyPr wrap="none" rtlCol="0">
            <a:spAutoFit/>
          </a:bodyPr>
          <a:lstStyle/>
          <a:p>
            <a:r>
              <a:rPr lang="zh-CN" altLang="en-US">
                <a:solidFill>
                  <a:srgbClr val="4C4C4C"/>
                </a:solidFill>
                <a:latin typeface="印品黑体" panose="00000500000000000000" pitchFamily="2" charset="-122"/>
                <a:ea typeface="印品黑体" panose="00000500000000000000" pitchFamily="2" charset="-122"/>
              </a:rPr>
              <a:t>语言知识强化 </a:t>
            </a:r>
            <a:r>
              <a:rPr lang="en-US" altLang="zh-CN">
                <a:solidFill>
                  <a:srgbClr val="4C4C4C"/>
                </a:solidFill>
                <a:latin typeface="微软雅黑" panose="020b0503020204020204" pitchFamily="34" charset="-122"/>
                <a:ea typeface="微软雅黑" panose="020b0503020204020204" pitchFamily="34" charset="-122"/>
              </a:rPr>
              <a:t>· </a:t>
            </a:r>
            <a:r>
              <a:rPr lang="zh-CN" altLang="en-US">
                <a:solidFill>
                  <a:srgbClr val="4C4C4C"/>
                </a:solidFill>
                <a:latin typeface="微软雅黑" panose="020b0503020204020204" pitchFamily="34" charset="-122"/>
                <a:ea typeface="微软雅黑" panose="020b0503020204020204" pitchFamily="34" charset="-122"/>
              </a:rPr>
              <a:t>概览全文</a:t>
            </a:r>
            <a:endParaRPr lang="zh-CN" altLang="en-US" sz="1400">
              <a:solidFill>
                <a:srgbClr val="4C4C4C"/>
              </a:solidFill>
              <a:latin typeface="微软雅黑" panose="020b0503020204020204" pitchFamily="34" charset="-122"/>
              <a:ea typeface="微软雅黑" panose="020b0503020204020204" pitchFamily="34" charset="-122"/>
            </a:endParaRPr>
          </a:p>
        </p:txBody>
      </p:sp>
      <p:sp>
        <p:nvSpPr>
          <p:cNvPr id="34" name="矩形 33"/>
          <p:cNvSpPr/>
          <p:nvPr/>
        </p:nvSpPr>
        <p:spPr>
          <a:xfrm>
            <a:off x="364007" y="713232"/>
            <a:ext cx="11463986" cy="5938688"/>
          </a:xfrm>
          <a:prstGeom prst="rect">
            <a:avLst/>
          </a:prstGeom>
        </p:spPr>
        <p:txBody>
          <a:bodyPr wrap="square" lIns="121870" tIns="60934" rIns="121870" bIns="60934">
            <a:spAutoFit/>
          </a:bodyPr>
          <a:lstStyle/>
          <a:p>
            <a:pPr indent="712470" algn="just">
              <a:lnSpc>
                <a:spcPct val="150000"/>
              </a:lnSpc>
            </a:pPr>
            <a:r>
              <a:rPr lang="zh-CN" altLang="zh-CN" sz="2800" kern="100">
                <a:latin typeface="Times New Roman" panose="02020603050405020304" pitchFamily="18" charset="0"/>
                <a:ea typeface="楷体_GB2312" panose="02010609030101010101" pitchFamily="49" charset="-122"/>
                <a:cs typeface="Times New Roman" panose="02020603050405020304" pitchFamily="18" charset="0"/>
              </a:rPr>
              <a:t>屈平</a:t>
            </a:r>
            <a:r>
              <a:rPr lang="zh-CN" altLang="zh-CN" sz="2800"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疾</a:t>
            </a:r>
            <a:r>
              <a:rPr lang="en-US" altLang="zh-CN" sz="2800" kern="100">
                <a:latin typeface="Times New Roman" panose="02020603050405020304" pitchFamily="18" charset="0"/>
                <a:ea typeface="楷体_GB2312" panose="02010609030101010101" pitchFamily="49" charset="-122"/>
                <a:cs typeface="Courier New" panose="02070309020205020404" pitchFamily="49" charset="0"/>
              </a:rPr>
              <a:t>(               )</a:t>
            </a:r>
            <a:r>
              <a:rPr lang="zh-CN" altLang="zh-CN" sz="2800" kern="100">
                <a:latin typeface="Times New Roman" panose="02020603050405020304" pitchFamily="18" charset="0"/>
                <a:ea typeface="楷体_GB2312" panose="02010609030101010101" pitchFamily="49" charset="-122"/>
                <a:cs typeface="Times New Roman" panose="02020603050405020304" pitchFamily="18" charset="0"/>
              </a:rPr>
              <a:t>王</a:t>
            </a:r>
            <a:r>
              <a:rPr lang="zh-CN" altLang="zh-CN" sz="2800"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听</a:t>
            </a:r>
            <a:r>
              <a:rPr lang="en-US" altLang="zh-CN" sz="2800" kern="100">
                <a:latin typeface="Times New Roman" panose="02020603050405020304" pitchFamily="18" charset="0"/>
                <a:ea typeface="楷体_GB2312" panose="02010609030101010101" pitchFamily="49" charset="-122"/>
                <a:cs typeface="Courier New" panose="02070309020205020404" pitchFamily="49" charset="0"/>
              </a:rPr>
              <a:t>(         )</a:t>
            </a:r>
            <a:r>
              <a:rPr lang="zh-CN" altLang="zh-CN" sz="2800" kern="100">
                <a:latin typeface="Times New Roman" panose="02020603050405020304" pitchFamily="18" charset="0"/>
                <a:ea typeface="楷体_GB2312" panose="02010609030101010101" pitchFamily="49" charset="-122"/>
                <a:cs typeface="Times New Roman" panose="02020603050405020304" pitchFamily="18" charset="0"/>
              </a:rPr>
              <a:t>之不</a:t>
            </a:r>
            <a:r>
              <a:rPr lang="zh-CN" altLang="zh-CN" sz="2800"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聪</a:t>
            </a:r>
            <a:r>
              <a:rPr lang="en-US" altLang="zh-CN" sz="2800" kern="100">
                <a:latin typeface="Times New Roman" panose="02020603050405020304" pitchFamily="18" charset="0"/>
                <a:ea typeface="楷体_GB2312" panose="02010609030101010101" pitchFamily="49" charset="-122"/>
                <a:cs typeface="Courier New" panose="02070309020205020404" pitchFamily="49" charset="0"/>
              </a:rPr>
              <a:t>(         )</a:t>
            </a:r>
            <a:r>
              <a:rPr lang="zh-CN" altLang="zh-CN" sz="2800" kern="100">
                <a:latin typeface="Times New Roman" panose="02020603050405020304" pitchFamily="18" charset="0"/>
                <a:ea typeface="楷体_GB2312" panose="02010609030101010101" pitchFamily="49" charset="-122"/>
                <a:cs typeface="Times New Roman" panose="02020603050405020304" pitchFamily="18" charset="0"/>
              </a:rPr>
              <a:t>也，</a:t>
            </a:r>
            <a:r>
              <a:rPr lang="zh-CN" altLang="zh-CN" sz="2800"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谗谄</a:t>
            </a:r>
            <a:r>
              <a:rPr lang="en-US" altLang="zh-CN" sz="2800" kern="100">
                <a:latin typeface="Times New Roman" panose="02020603050405020304" pitchFamily="18" charset="0"/>
                <a:ea typeface="楷体_GB2312" panose="02010609030101010101" pitchFamily="49" charset="-122"/>
                <a:cs typeface="Courier New" panose="02070309020205020404" pitchFamily="49" charset="0"/>
              </a:rPr>
              <a:t>(</a:t>
            </a:r>
            <a:endParaRPr lang="en-US" altLang="zh-CN" sz="2800" kern="100">
              <a:latin typeface="Times New Roman" panose="02020603050405020304" pitchFamily="18" charset="0"/>
              <a:ea typeface="楷体_GB2312" panose="02010609030101010101" pitchFamily="49" charset="-122"/>
              <a:cs typeface="Courier New" panose="02070309020205020404" pitchFamily="49" charset="0"/>
            </a:endParaRPr>
          </a:p>
          <a:p>
            <a:pPr algn="just">
              <a:lnSpc>
                <a:spcPct val="150000"/>
              </a:lnSpc>
            </a:pPr>
            <a:r>
              <a:rPr lang="en-US" altLang="zh-CN" sz="2800" kern="100">
                <a:latin typeface="Times New Roman" panose="02020603050405020304" pitchFamily="18" charset="0"/>
                <a:ea typeface="楷体_GB2312" panose="02010609030101010101" pitchFamily="49" charset="-122"/>
                <a:cs typeface="Courier New" panose="02070309020205020404" pitchFamily="49" charset="0"/>
              </a:rPr>
              <a:t>                     )</a:t>
            </a:r>
            <a:r>
              <a:rPr lang="zh-CN" altLang="zh-CN" sz="2800" kern="100">
                <a:latin typeface="Times New Roman" panose="02020603050405020304" pitchFamily="18" charset="0"/>
                <a:ea typeface="楷体_GB2312" panose="02010609030101010101" pitchFamily="49" charset="-122"/>
                <a:cs typeface="Times New Roman" panose="02020603050405020304" pitchFamily="18" charset="0"/>
              </a:rPr>
              <a:t>之</a:t>
            </a:r>
            <a:r>
              <a:rPr lang="zh-CN" altLang="zh-CN" sz="2800"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蔽明</a:t>
            </a:r>
            <a:r>
              <a:rPr lang="en-US" altLang="zh-CN" sz="2800" kern="100">
                <a:latin typeface="Times New Roman" panose="02020603050405020304" pitchFamily="18" charset="0"/>
                <a:ea typeface="楷体_GB2312" panose="02010609030101010101" pitchFamily="49" charset="-122"/>
                <a:cs typeface="Courier New" panose="02070309020205020404" pitchFamily="49" charset="0"/>
              </a:rPr>
              <a:t>(               )</a:t>
            </a:r>
            <a:r>
              <a:rPr lang="zh-CN" altLang="zh-CN" sz="2800" kern="100">
                <a:latin typeface="Times New Roman" panose="02020603050405020304" pitchFamily="18" charset="0"/>
                <a:ea typeface="楷体_GB2312" panose="02010609030101010101" pitchFamily="49" charset="-122"/>
                <a:cs typeface="Times New Roman" panose="02020603050405020304" pitchFamily="18" charset="0"/>
              </a:rPr>
              <a:t>也，</a:t>
            </a:r>
            <a:r>
              <a:rPr lang="zh-CN" altLang="zh-CN" sz="2800"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邪曲</a:t>
            </a:r>
            <a:r>
              <a:rPr lang="en-US" altLang="zh-CN" sz="2800" kern="100">
                <a:latin typeface="Times New Roman" panose="02020603050405020304" pitchFamily="18" charset="0"/>
                <a:ea typeface="楷体_GB2312" panose="02010609030101010101" pitchFamily="49" charset="-122"/>
                <a:cs typeface="Courier New" panose="02070309020205020404" pitchFamily="49" charset="0"/>
              </a:rPr>
              <a:t>(                            )</a:t>
            </a:r>
            <a:r>
              <a:rPr lang="zh-CN" altLang="zh-CN" sz="2800" kern="100">
                <a:latin typeface="Times New Roman" panose="02020603050405020304" pitchFamily="18" charset="0"/>
                <a:ea typeface="楷体_GB2312" panose="02010609030101010101" pitchFamily="49" charset="-122"/>
                <a:cs typeface="Times New Roman" panose="02020603050405020304" pitchFamily="18" charset="0"/>
              </a:rPr>
              <a:t>之害公也，</a:t>
            </a:r>
            <a:r>
              <a:rPr lang="zh-CN" altLang="zh-CN" sz="2800"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方正</a:t>
            </a:r>
            <a:r>
              <a:rPr lang="en-US" altLang="zh-CN" sz="2800" kern="100">
                <a:latin typeface="Times New Roman" panose="02020603050405020304" pitchFamily="18" charset="0"/>
                <a:ea typeface="楷体_GB2312" panose="02010609030101010101" pitchFamily="49" charset="-122"/>
                <a:cs typeface="Courier New" panose="02070309020205020404" pitchFamily="49" charset="0"/>
              </a:rPr>
              <a:t>(                      )</a:t>
            </a:r>
            <a:r>
              <a:rPr lang="zh-CN" altLang="zh-CN" sz="2800" kern="100">
                <a:latin typeface="Times New Roman" panose="02020603050405020304" pitchFamily="18" charset="0"/>
                <a:ea typeface="楷体_GB2312" panose="02010609030101010101" pitchFamily="49" charset="-122"/>
                <a:cs typeface="Times New Roman" panose="02020603050405020304" pitchFamily="18" charset="0"/>
              </a:rPr>
              <a:t>之不容也，故忧愁</a:t>
            </a:r>
            <a:r>
              <a:rPr lang="zh-CN" altLang="zh-CN" sz="2800"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幽思</a:t>
            </a:r>
            <a:r>
              <a:rPr lang="en-US" altLang="zh-CN" sz="2800" kern="100">
                <a:latin typeface="Times New Roman" panose="02020603050405020304" pitchFamily="18" charset="0"/>
                <a:ea typeface="楷体_GB2312" panose="02010609030101010101" pitchFamily="49" charset="-122"/>
                <a:cs typeface="Courier New" panose="02070309020205020404" pitchFamily="49" charset="0"/>
              </a:rPr>
              <a:t>(       )</a:t>
            </a:r>
            <a:r>
              <a:rPr lang="zh-CN" altLang="zh-CN" sz="2800" kern="100">
                <a:latin typeface="Times New Roman" panose="02020603050405020304" pitchFamily="18" charset="0"/>
                <a:ea typeface="楷体_GB2312" panose="02010609030101010101" pitchFamily="49" charset="-122"/>
                <a:cs typeface="Times New Roman" panose="02020603050405020304" pitchFamily="18" charset="0"/>
              </a:rPr>
              <a:t>而作《离骚》。</a:t>
            </a:r>
            <a:r>
              <a:rPr lang="en-US" altLang="zh-CN" sz="2800" kern="100">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sz="2800" kern="100">
                <a:latin typeface="Times New Roman" panose="02020603050405020304" pitchFamily="18" charset="0"/>
                <a:ea typeface="楷体_GB2312" panose="02010609030101010101" pitchFamily="49" charset="-122"/>
                <a:cs typeface="Times New Roman" panose="02020603050405020304" pitchFamily="18" charset="0"/>
              </a:rPr>
              <a:t>离骚</a:t>
            </a:r>
            <a:r>
              <a:rPr lang="en-US" altLang="zh-CN" sz="2800" kern="100">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sz="2800" kern="100">
                <a:latin typeface="Times New Roman" panose="02020603050405020304" pitchFamily="18" charset="0"/>
                <a:ea typeface="楷体_GB2312" panose="02010609030101010101" pitchFamily="49" charset="-122"/>
                <a:cs typeface="Times New Roman" panose="02020603050405020304" pitchFamily="18" charset="0"/>
              </a:rPr>
              <a:t>者，犹</a:t>
            </a:r>
            <a:r>
              <a:rPr lang="zh-CN" altLang="zh-CN" sz="2800"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离忧</a:t>
            </a:r>
            <a:r>
              <a:rPr lang="en-US" altLang="zh-CN" sz="2800" kern="100">
                <a:latin typeface="Times New Roman" panose="02020603050405020304" pitchFamily="18" charset="0"/>
                <a:ea typeface="楷体_GB2312" panose="02010609030101010101" pitchFamily="49" charset="-122"/>
                <a:cs typeface="Courier New" panose="02070309020205020404" pitchFamily="49" charset="0"/>
              </a:rPr>
              <a:t>(                                       )</a:t>
            </a:r>
            <a:r>
              <a:rPr lang="zh-CN" altLang="zh-CN" sz="2800" kern="100">
                <a:latin typeface="Times New Roman" panose="02020603050405020304" pitchFamily="18" charset="0"/>
                <a:ea typeface="楷体_GB2312" panose="02010609030101010101" pitchFamily="49" charset="-122"/>
                <a:cs typeface="Times New Roman" panose="02020603050405020304" pitchFamily="18" charset="0"/>
              </a:rPr>
              <a:t>也。夫天者，人之始也；父母者，人之本也。人</a:t>
            </a:r>
            <a:r>
              <a:rPr lang="zh-CN" altLang="zh-CN" sz="2800"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穷</a:t>
            </a:r>
            <a:r>
              <a:rPr lang="en-US" altLang="zh-CN" sz="2800" kern="100">
                <a:latin typeface="Times New Roman" panose="02020603050405020304" pitchFamily="18" charset="0"/>
                <a:ea typeface="楷体_GB2312" panose="02010609030101010101" pitchFamily="49" charset="-122"/>
                <a:cs typeface="Courier New" panose="02070309020205020404" pitchFamily="49" charset="0"/>
              </a:rPr>
              <a:t>(                        )</a:t>
            </a:r>
            <a:r>
              <a:rPr lang="zh-CN" altLang="zh-CN" sz="2800" kern="100">
                <a:latin typeface="Times New Roman" panose="02020603050405020304" pitchFamily="18" charset="0"/>
                <a:ea typeface="楷体_GB2312" panose="02010609030101010101" pitchFamily="49" charset="-122"/>
                <a:cs typeface="Times New Roman" panose="02020603050405020304" pitchFamily="18" charset="0"/>
              </a:rPr>
              <a:t>则</a:t>
            </a:r>
            <a:r>
              <a:rPr lang="zh-CN" altLang="zh-CN" sz="2800"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反</a:t>
            </a:r>
            <a:r>
              <a:rPr lang="en-US" altLang="zh-CN" sz="2800" kern="100">
                <a:latin typeface="Times New Roman" panose="02020603050405020304" pitchFamily="18" charset="0"/>
                <a:ea typeface="楷体_GB2312" panose="02010609030101010101" pitchFamily="49" charset="-122"/>
                <a:cs typeface="Courier New" panose="02070309020205020404" pitchFamily="49" charset="0"/>
              </a:rPr>
              <a:t>(                )</a:t>
            </a:r>
            <a:r>
              <a:rPr lang="zh-CN" altLang="zh-CN" sz="2800" kern="100">
                <a:latin typeface="Times New Roman" panose="02020603050405020304" pitchFamily="18" charset="0"/>
                <a:ea typeface="楷体_GB2312" panose="02010609030101010101" pitchFamily="49" charset="-122"/>
                <a:cs typeface="Times New Roman" panose="02020603050405020304" pitchFamily="18" charset="0"/>
              </a:rPr>
              <a:t>本，故劳苦倦极，未尝不呼天也；</a:t>
            </a:r>
            <a:r>
              <a:rPr lang="zh-CN" altLang="zh-CN" sz="2800"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疾痛</a:t>
            </a:r>
            <a:r>
              <a:rPr lang="en-US" altLang="zh-CN" sz="2800" kern="100">
                <a:latin typeface="Times New Roman" panose="02020603050405020304" pitchFamily="18" charset="0"/>
                <a:ea typeface="楷体_GB2312" panose="02010609030101010101" pitchFamily="49" charset="-122"/>
                <a:cs typeface="Courier New" panose="02070309020205020404" pitchFamily="49" charset="0"/>
              </a:rPr>
              <a:t>(                   )</a:t>
            </a:r>
            <a:r>
              <a:rPr lang="zh-CN" altLang="zh-CN" sz="2800"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惨怛</a:t>
            </a:r>
            <a:r>
              <a:rPr lang="en-US" altLang="zh-CN" sz="2800" kern="100">
                <a:latin typeface="Times New Roman" panose="02020603050405020304" pitchFamily="18" charset="0"/>
                <a:ea typeface="楷体_GB2312" panose="02010609030101010101" pitchFamily="49" charset="-122"/>
                <a:cs typeface="Courier New" panose="02070309020205020404" pitchFamily="49" charset="0"/>
              </a:rPr>
              <a:t>(               )</a:t>
            </a:r>
            <a:r>
              <a:rPr lang="zh-CN" altLang="zh-CN" sz="2800" kern="100">
                <a:latin typeface="Times New Roman" panose="02020603050405020304" pitchFamily="18" charset="0"/>
                <a:ea typeface="楷体_GB2312" panose="02010609030101010101" pitchFamily="49" charset="-122"/>
                <a:cs typeface="Times New Roman" panose="02020603050405020304" pitchFamily="18" charset="0"/>
              </a:rPr>
              <a:t>，未尝不呼父母也。屈平</a:t>
            </a:r>
            <a:r>
              <a:rPr lang="zh-CN" altLang="zh-CN" sz="2800"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正道</a:t>
            </a:r>
            <a:r>
              <a:rPr lang="en-US" altLang="zh-CN" sz="2800" kern="100">
                <a:latin typeface="Times New Roman" panose="02020603050405020304" pitchFamily="18" charset="0"/>
                <a:ea typeface="楷体_GB2312" panose="02010609030101010101" pitchFamily="49" charset="-122"/>
                <a:cs typeface="Courier New" panose="02070309020205020404" pitchFamily="49" charset="0"/>
              </a:rPr>
              <a:t>(</a:t>
            </a:r>
            <a:endParaRPr lang="en-US" altLang="zh-CN" sz="2800" kern="100">
              <a:latin typeface="Times New Roman" panose="02020603050405020304" pitchFamily="18" charset="0"/>
              <a:ea typeface="楷体_GB2312" panose="02010609030101010101" pitchFamily="49" charset="-122"/>
              <a:cs typeface="Courier New" panose="02070309020205020404" pitchFamily="49" charset="0"/>
            </a:endParaRPr>
          </a:p>
          <a:p>
            <a:pPr algn="just">
              <a:lnSpc>
                <a:spcPct val="150000"/>
              </a:lnSpc>
            </a:pPr>
            <a:r>
              <a:rPr lang="en-US" altLang="zh-CN" sz="2800" kern="100">
                <a:latin typeface="Times New Roman" panose="02020603050405020304" pitchFamily="18" charset="0"/>
                <a:ea typeface="楷体_GB2312" panose="02010609030101010101" pitchFamily="49" charset="-122"/>
                <a:cs typeface="Courier New" panose="02070309020205020404" pitchFamily="49" charset="0"/>
              </a:rPr>
              <a:t>             )</a:t>
            </a:r>
            <a:r>
              <a:rPr lang="zh-CN" altLang="zh-CN" sz="2800"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直行</a:t>
            </a:r>
            <a:r>
              <a:rPr lang="en-US" altLang="zh-CN" sz="2800" kern="100">
                <a:latin typeface="Times New Roman" panose="02020603050405020304" pitchFamily="18" charset="0"/>
                <a:ea typeface="楷体_GB2312" panose="02010609030101010101" pitchFamily="49" charset="-122"/>
                <a:cs typeface="Courier New" panose="02070309020205020404" pitchFamily="49" charset="0"/>
              </a:rPr>
              <a:t>(               )</a:t>
            </a:r>
            <a:r>
              <a:rPr lang="zh-CN" altLang="zh-CN" sz="2800" kern="100">
                <a:latin typeface="Times New Roman" panose="02020603050405020304" pitchFamily="18" charset="0"/>
                <a:ea typeface="楷体_GB2312" panose="02010609030101010101" pitchFamily="49" charset="-122"/>
                <a:cs typeface="Times New Roman" panose="02020603050405020304" pitchFamily="18" charset="0"/>
              </a:rPr>
              <a:t>，竭忠尽智以事其君，谗人</a:t>
            </a:r>
            <a:r>
              <a:rPr lang="zh-CN" altLang="zh-CN" sz="2800"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间</a:t>
            </a:r>
            <a:r>
              <a:rPr lang="en-US" altLang="zh-CN" sz="2800" kern="100">
                <a:latin typeface="Times New Roman" panose="02020603050405020304" pitchFamily="18" charset="0"/>
                <a:ea typeface="楷体_GB2312" panose="02010609030101010101" pitchFamily="49" charset="-122"/>
                <a:cs typeface="Courier New" panose="02070309020205020404" pitchFamily="49" charset="0"/>
              </a:rPr>
              <a:t>(        )</a:t>
            </a:r>
            <a:r>
              <a:rPr lang="zh-CN" altLang="zh-CN" sz="2800" kern="100">
                <a:latin typeface="Times New Roman" panose="02020603050405020304" pitchFamily="18" charset="0"/>
                <a:ea typeface="楷体_GB2312" panose="02010609030101010101" pitchFamily="49" charset="-122"/>
                <a:cs typeface="Times New Roman" panose="02020603050405020304" pitchFamily="18" charset="0"/>
              </a:rPr>
              <a:t>之，可谓穷矣。</a:t>
            </a:r>
            <a:r>
              <a:rPr lang="zh-CN" altLang="zh-CN" sz="2800"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信</a:t>
            </a:r>
            <a:r>
              <a:rPr lang="en-US" altLang="zh-CN" sz="2800" kern="100">
                <a:latin typeface="Times New Roman" panose="02020603050405020304" pitchFamily="18" charset="0"/>
                <a:ea typeface="楷体_GB2312" panose="02010609030101010101" pitchFamily="49" charset="-122"/>
                <a:cs typeface="Courier New" panose="02070309020205020404" pitchFamily="49" charset="0"/>
              </a:rPr>
              <a:t>(               )</a:t>
            </a:r>
            <a:r>
              <a:rPr lang="zh-CN" altLang="zh-CN" sz="2800" kern="100">
                <a:latin typeface="Times New Roman" panose="02020603050405020304" pitchFamily="18" charset="0"/>
                <a:ea typeface="楷体_GB2312" panose="02010609030101010101" pitchFamily="49" charset="-122"/>
                <a:cs typeface="Times New Roman" panose="02020603050405020304" pitchFamily="18" charset="0"/>
              </a:rPr>
              <a:t>而</a:t>
            </a:r>
            <a:r>
              <a:rPr lang="zh-CN" altLang="zh-CN" sz="2800"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见</a:t>
            </a:r>
            <a:r>
              <a:rPr lang="en-US" altLang="zh-CN" sz="2800" kern="100">
                <a:latin typeface="Times New Roman" panose="02020603050405020304" pitchFamily="18" charset="0"/>
                <a:ea typeface="楷体_GB2312" panose="02010609030101010101" pitchFamily="49" charset="-122"/>
                <a:cs typeface="Courier New" panose="02070309020205020404" pitchFamily="49" charset="0"/>
              </a:rPr>
              <a:t>(     )</a:t>
            </a:r>
            <a:r>
              <a:rPr lang="zh-CN" altLang="zh-CN" sz="2800" kern="100">
                <a:latin typeface="Times New Roman" panose="02020603050405020304" pitchFamily="18" charset="0"/>
                <a:ea typeface="楷体_GB2312" panose="02010609030101010101" pitchFamily="49" charset="-122"/>
                <a:cs typeface="Times New Roman" panose="02020603050405020304" pitchFamily="18" charset="0"/>
              </a:rPr>
              <a:t>疑，忠而被谤，能无怨乎？屈平之作《离骚》，</a:t>
            </a:r>
            <a:r>
              <a:rPr lang="zh-CN" altLang="zh-CN" sz="2800" kern="100" spc="40">
                <a:latin typeface="Times New Roman" panose="02020603050405020304" pitchFamily="18" charset="0"/>
                <a:ea typeface="楷体_GB2312" panose="02010609030101010101" pitchFamily="49" charset="-122"/>
                <a:cs typeface="Times New Roman" panose="02020603050405020304" pitchFamily="18" charset="0"/>
              </a:rPr>
              <a:t>盖自怨生也。《国风》好色而不</a:t>
            </a:r>
            <a:r>
              <a:rPr lang="zh-CN" altLang="zh-CN" sz="2800" kern="100" spc="4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淫</a:t>
            </a:r>
            <a:r>
              <a:rPr lang="en-US" altLang="zh-CN" sz="2800" kern="100" spc="40">
                <a:latin typeface="Times New Roman" panose="02020603050405020304" pitchFamily="18" charset="0"/>
                <a:ea typeface="楷体_GB2312" panose="02010609030101010101" pitchFamily="49" charset="-122"/>
                <a:cs typeface="Courier New" panose="02070309020205020404" pitchFamily="49" charset="0"/>
              </a:rPr>
              <a:t>(                            )</a:t>
            </a:r>
            <a:r>
              <a:rPr lang="zh-CN" altLang="zh-CN" sz="2800" kern="100" spc="40">
                <a:latin typeface="Times New Roman" panose="02020603050405020304" pitchFamily="18" charset="0"/>
                <a:ea typeface="楷体_GB2312" panose="02010609030101010101" pitchFamily="49" charset="-122"/>
                <a:cs typeface="Times New Roman" panose="02020603050405020304" pitchFamily="18" charset="0"/>
              </a:rPr>
              <a:t>，《小雅》怨</a:t>
            </a:r>
            <a:r>
              <a:rPr lang="zh-CN" altLang="zh-CN" sz="2800" kern="100" spc="40">
                <a:solidFill>
                  <a:prstClr val="black"/>
                </a:solidFill>
                <a:latin typeface="Times New Roman" panose="02020603050405020304" pitchFamily="18" charset="0"/>
                <a:ea typeface="楷体_GB2312" panose="02010609030101010101" pitchFamily="49" charset="-122"/>
                <a:cs typeface="Times New Roman" panose="02020603050405020304" pitchFamily="18" charset="0"/>
              </a:rPr>
              <a:t>诽而</a:t>
            </a:r>
            <a:endParaRPr lang="zh-CN" altLang="zh-CN" sz="2800" kern="100" spc="40">
              <a:latin typeface="宋体" panose="02010600030101010101" pitchFamily="2" charset="-122"/>
              <a:cs typeface="Courier New" panose="02070309020205020404" pitchFamily="49" charset="0"/>
            </a:endParaRPr>
          </a:p>
        </p:txBody>
      </p:sp>
      <p:sp>
        <p:nvSpPr>
          <p:cNvPr id="35" name="矩形 34"/>
          <p:cNvSpPr/>
          <p:nvPr/>
        </p:nvSpPr>
        <p:spPr>
          <a:xfrm>
            <a:off x="2264768" y="871508"/>
            <a:ext cx="1620582" cy="523099"/>
          </a:xfrm>
          <a:prstGeom prst="rect">
            <a:avLst/>
          </a:prstGeom>
        </p:spPr>
        <p:txBody>
          <a:bodyPr wrap="none">
            <a:spAutoFit/>
          </a:bodyPr>
          <a:lstStyle/>
          <a:p>
            <a:r>
              <a:rPr lang="zh-CN" altLang="zh-CN"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感到痛心</a:t>
            </a:r>
            <a:endParaRPr lang="zh-CN" altLang="en-US"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36" name="矩形 35"/>
          <p:cNvSpPr/>
          <p:nvPr/>
        </p:nvSpPr>
        <p:spPr>
          <a:xfrm>
            <a:off x="4620236" y="871508"/>
            <a:ext cx="902602" cy="523099"/>
          </a:xfrm>
          <a:prstGeom prst="rect">
            <a:avLst/>
          </a:prstGeom>
        </p:spPr>
        <p:txBody>
          <a:bodyPr wrap="none">
            <a:spAutoFit/>
          </a:bodyPr>
          <a:lstStyle/>
          <a:p>
            <a:r>
              <a:rPr lang="zh-CN" altLang="zh-CN"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听觉</a:t>
            </a:r>
            <a:endParaRPr lang="zh-CN" altLang="en-US"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37" name="矩形 36"/>
          <p:cNvSpPr/>
          <p:nvPr/>
        </p:nvSpPr>
        <p:spPr>
          <a:xfrm>
            <a:off x="6725233" y="871508"/>
            <a:ext cx="902602" cy="523099"/>
          </a:xfrm>
          <a:prstGeom prst="rect">
            <a:avLst/>
          </a:prstGeom>
        </p:spPr>
        <p:txBody>
          <a:bodyPr wrap="none">
            <a:spAutoFit/>
          </a:bodyPr>
          <a:lstStyle/>
          <a:p>
            <a:r>
              <a:rPr lang="zh-CN" altLang="zh-CN"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明察</a:t>
            </a:r>
            <a:endParaRPr lang="zh-CN" altLang="en-US"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38" name="矩形 37"/>
          <p:cNvSpPr/>
          <p:nvPr/>
        </p:nvSpPr>
        <p:spPr>
          <a:xfrm>
            <a:off x="9147691" y="871508"/>
            <a:ext cx="2697551" cy="523099"/>
          </a:xfrm>
          <a:prstGeom prst="rect">
            <a:avLst/>
          </a:prstGeom>
        </p:spPr>
        <p:txBody>
          <a:bodyPr wrap="none">
            <a:spAutoFit/>
          </a:bodyPr>
          <a:lstStyle/>
          <a:p>
            <a:r>
              <a:rPr lang="zh-CN" altLang="zh-CN"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说人坏话、奉承</a:t>
            </a:r>
            <a:endParaRPr lang="zh-CN" altLang="en-US"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39" name="矩形 38"/>
          <p:cNvSpPr/>
          <p:nvPr/>
        </p:nvSpPr>
        <p:spPr>
          <a:xfrm>
            <a:off x="392930" y="1513601"/>
            <a:ext cx="1979571" cy="523099"/>
          </a:xfrm>
          <a:prstGeom prst="rect">
            <a:avLst/>
          </a:prstGeom>
        </p:spPr>
        <p:txBody>
          <a:bodyPr wrap="none">
            <a:spAutoFit/>
          </a:bodyPr>
          <a:lstStyle/>
          <a:p>
            <a:r>
              <a:rPr lang="zh-CN" altLang="zh-CN"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献媚的小人</a:t>
            </a:r>
            <a:endParaRPr lang="zh-CN" altLang="en-US"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40" name="矩形 39"/>
          <p:cNvSpPr/>
          <p:nvPr/>
        </p:nvSpPr>
        <p:spPr>
          <a:xfrm>
            <a:off x="3566238" y="1513601"/>
            <a:ext cx="1620582" cy="523099"/>
          </a:xfrm>
          <a:prstGeom prst="rect">
            <a:avLst/>
          </a:prstGeom>
        </p:spPr>
        <p:txBody>
          <a:bodyPr wrap="none">
            <a:spAutoFit/>
          </a:bodyPr>
          <a:lstStyle/>
          <a:p>
            <a:r>
              <a:rPr lang="zh-CN" altLang="zh-CN"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蒙蔽眼光</a:t>
            </a:r>
            <a:endParaRPr lang="zh-CN" altLang="en-US"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41" name="矩形 40"/>
          <p:cNvSpPr/>
          <p:nvPr/>
        </p:nvSpPr>
        <p:spPr>
          <a:xfrm>
            <a:off x="6754728" y="1513601"/>
            <a:ext cx="2697551" cy="523099"/>
          </a:xfrm>
          <a:prstGeom prst="rect">
            <a:avLst/>
          </a:prstGeom>
        </p:spPr>
        <p:txBody>
          <a:bodyPr wrap="none">
            <a:spAutoFit/>
          </a:bodyPr>
          <a:lstStyle/>
          <a:p>
            <a:r>
              <a:rPr lang="zh-CN" altLang="zh-CN"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品行不正的小人</a:t>
            </a:r>
            <a:endParaRPr lang="zh-CN" altLang="en-US"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42" name="矩形 41"/>
          <p:cNvSpPr/>
          <p:nvPr/>
        </p:nvSpPr>
        <p:spPr>
          <a:xfrm>
            <a:off x="902558" y="2153058"/>
            <a:ext cx="2338561" cy="523099"/>
          </a:xfrm>
          <a:prstGeom prst="rect">
            <a:avLst/>
          </a:prstGeom>
        </p:spPr>
        <p:txBody>
          <a:bodyPr wrap="none">
            <a:spAutoFit/>
          </a:bodyPr>
          <a:lstStyle/>
          <a:p>
            <a:r>
              <a:rPr lang="zh-CN" altLang="zh-CN"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端方正直的人</a:t>
            </a:r>
            <a:endParaRPr lang="zh-CN" altLang="en-US"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43" name="矩形 42"/>
          <p:cNvSpPr/>
          <p:nvPr/>
        </p:nvSpPr>
        <p:spPr>
          <a:xfrm>
            <a:off x="6877839" y="2153058"/>
            <a:ext cx="902602" cy="523099"/>
          </a:xfrm>
          <a:prstGeom prst="rect">
            <a:avLst/>
          </a:prstGeom>
        </p:spPr>
        <p:txBody>
          <a:bodyPr wrap="none">
            <a:spAutoFit/>
          </a:bodyPr>
          <a:lstStyle/>
          <a:p>
            <a:r>
              <a:rPr lang="zh-CN" altLang="zh-CN"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沉思</a:t>
            </a:r>
            <a:endParaRPr lang="zh-CN" altLang="en-US"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44" name="矩形 43"/>
          <p:cNvSpPr/>
          <p:nvPr/>
        </p:nvSpPr>
        <p:spPr>
          <a:xfrm>
            <a:off x="2447917" y="2767279"/>
            <a:ext cx="3415529" cy="523099"/>
          </a:xfrm>
          <a:prstGeom prst="rect">
            <a:avLst/>
          </a:prstGeom>
        </p:spPr>
        <p:txBody>
          <a:bodyPr wrap="none">
            <a:spAutoFit/>
          </a:bodyPr>
          <a:lstStyle/>
          <a:p>
            <a:r>
              <a:rPr lang="zh-CN" altLang="zh-CN"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遭遇忧患。离，遭受</a:t>
            </a:r>
            <a:endParaRPr lang="zh-CN" altLang="en-US"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45" name="矩形 44"/>
          <p:cNvSpPr/>
          <p:nvPr/>
        </p:nvSpPr>
        <p:spPr>
          <a:xfrm>
            <a:off x="2656019" y="3440437"/>
            <a:ext cx="2338561" cy="523099"/>
          </a:xfrm>
          <a:prstGeom prst="rect">
            <a:avLst/>
          </a:prstGeom>
        </p:spPr>
        <p:txBody>
          <a:bodyPr wrap="none">
            <a:spAutoFit/>
          </a:bodyPr>
          <a:lstStyle/>
          <a:p>
            <a:r>
              <a:rPr lang="zh-CN" altLang="zh-CN"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困窘没有出路</a:t>
            </a:r>
            <a:endParaRPr lang="zh-CN" altLang="en-US"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46" name="矩形 45"/>
          <p:cNvSpPr/>
          <p:nvPr/>
        </p:nvSpPr>
        <p:spPr>
          <a:xfrm>
            <a:off x="5858742" y="3440437"/>
            <a:ext cx="1620582" cy="523099"/>
          </a:xfrm>
          <a:prstGeom prst="rect">
            <a:avLst/>
          </a:prstGeom>
        </p:spPr>
        <p:txBody>
          <a:bodyPr wrap="none">
            <a:spAutoFit/>
          </a:bodyPr>
          <a:lstStyle/>
          <a:p>
            <a:r>
              <a:rPr lang="zh-CN" altLang="zh-CN"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同</a:t>
            </a:r>
            <a:r>
              <a:rPr lang="en-US" altLang="zh-CN" sz="2800" kern="100">
                <a:solidFill>
                  <a:srgbClr val="C00000"/>
                </a:solidFill>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返</a:t>
            </a:r>
            <a:r>
              <a:rPr lang="en-US" altLang="zh-CN" sz="2800" kern="100">
                <a:solidFill>
                  <a:srgbClr val="C00000"/>
                </a:solidFill>
                <a:latin typeface="宋体" panose="02010600030101010101" pitchFamily="2" charset="-122"/>
                <a:ea typeface="方正中等线简体" panose="03000509000000000000" pitchFamily="65" charset="-122"/>
                <a:cs typeface="Times New Roman" panose="02020603050405020304" pitchFamily="18" charset="0"/>
              </a:rPr>
              <a:t>”</a:t>
            </a:r>
            <a:endParaRPr lang="zh-CN" altLang="en-US">
              <a:solidFill>
                <a:srgbClr val="C00000"/>
              </a:solidFill>
            </a:endParaRPr>
          </a:p>
        </p:txBody>
      </p:sp>
      <p:sp>
        <p:nvSpPr>
          <p:cNvPr id="47" name="矩形 46"/>
          <p:cNvSpPr/>
          <p:nvPr/>
        </p:nvSpPr>
        <p:spPr>
          <a:xfrm>
            <a:off x="2253146" y="4074551"/>
            <a:ext cx="1979571" cy="523099"/>
          </a:xfrm>
          <a:prstGeom prst="rect">
            <a:avLst/>
          </a:prstGeom>
        </p:spPr>
        <p:txBody>
          <a:bodyPr wrap="none">
            <a:spAutoFit/>
          </a:bodyPr>
          <a:lstStyle/>
          <a:p>
            <a:r>
              <a:rPr lang="zh-CN" altLang="zh-CN"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疾苦，伤痛</a:t>
            </a:r>
            <a:endParaRPr lang="zh-CN" altLang="en-US"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48" name="矩形 47"/>
          <p:cNvSpPr/>
          <p:nvPr/>
        </p:nvSpPr>
        <p:spPr>
          <a:xfrm>
            <a:off x="4870706" y="4074551"/>
            <a:ext cx="1620582" cy="523099"/>
          </a:xfrm>
          <a:prstGeom prst="rect">
            <a:avLst/>
          </a:prstGeom>
        </p:spPr>
        <p:txBody>
          <a:bodyPr wrap="none">
            <a:spAutoFit/>
          </a:bodyPr>
          <a:lstStyle/>
          <a:p>
            <a:r>
              <a:rPr lang="zh-CN" altLang="zh-CN"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内心伤痛</a:t>
            </a:r>
            <a:endParaRPr lang="zh-CN" altLang="en-US"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49" name="矩形 48"/>
          <p:cNvSpPr/>
          <p:nvPr/>
        </p:nvSpPr>
        <p:spPr>
          <a:xfrm>
            <a:off x="11133952" y="4074551"/>
            <a:ext cx="543613" cy="523099"/>
          </a:xfrm>
          <a:prstGeom prst="rect">
            <a:avLst/>
          </a:prstGeom>
        </p:spPr>
        <p:txBody>
          <a:bodyPr wrap="none">
            <a:spAutoFit/>
          </a:bodyPr>
          <a:lstStyle/>
          <a:p>
            <a:r>
              <a:rPr lang="zh-CN" altLang="zh-CN"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道</a:t>
            </a:r>
            <a:endParaRPr lang="zh-CN" altLang="en-US"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50" name="矩形 49"/>
          <p:cNvSpPr/>
          <p:nvPr/>
        </p:nvSpPr>
        <p:spPr>
          <a:xfrm>
            <a:off x="418802" y="4709241"/>
            <a:ext cx="1261592" cy="523099"/>
          </a:xfrm>
          <a:prstGeom prst="rect">
            <a:avLst/>
          </a:prstGeom>
        </p:spPr>
        <p:txBody>
          <a:bodyPr wrap="none">
            <a:spAutoFit/>
          </a:bodyPr>
          <a:lstStyle/>
          <a:p>
            <a:r>
              <a:rPr lang="zh-CN" altLang="zh-CN"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德端正</a:t>
            </a:r>
            <a:endParaRPr lang="zh-CN" altLang="en-US"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51" name="矩形 50"/>
          <p:cNvSpPr/>
          <p:nvPr/>
        </p:nvSpPr>
        <p:spPr>
          <a:xfrm>
            <a:off x="2587952" y="4709241"/>
            <a:ext cx="1620582" cy="523099"/>
          </a:xfrm>
          <a:prstGeom prst="rect">
            <a:avLst/>
          </a:prstGeom>
        </p:spPr>
        <p:txBody>
          <a:bodyPr wrap="none">
            <a:spAutoFit/>
          </a:bodyPr>
          <a:lstStyle/>
          <a:p>
            <a:r>
              <a:rPr lang="zh-CN" altLang="zh-CN"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品行正直</a:t>
            </a:r>
            <a:endParaRPr lang="zh-CN" altLang="en-US"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52" name="矩形 51"/>
          <p:cNvSpPr/>
          <p:nvPr/>
        </p:nvSpPr>
        <p:spPr>
          <a:xfrm>
            <a:off x="8935506" y="4709241"/>
            <a:ext cx="902602" cy="523099"/>
          </a:xfrm>
          <a:prstGeom prst="rect">
            <a:avLst/>
          </a:prstGeom>
        </p:spPr>
        <p:txBody>
          <a:bodyPr wrap="none">
            <a:spAutoFit/>
          </a:bodyPr>
          <a:lstStyle/>
          <a:p>
            <a:r>
              <a:rPr lang="zh-CN" altLang="zh-CN"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离间</a:t>
            </a:r>
            <a:endParaRPr lang="zh-CN" altLang="en-US"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53" name="矩形 52"/>
          <p:cNvSpPr/>
          <p:nvPr/>
        </p:nvSpPr>
        <p:spPr>
          <a:xfrm>
            <a:off x="1553480" y="5346399"/>
            <a:ext cx="1620582" cy="523099"/>
          </a:xfrm>
          <a:prstGeom prst="rect">
            <a:avLst/>
          </a:prstGeom>
        </p:spPr>
        <p:txBody>
          <a:bodyPr wrap="none">
            <a:spAutoFit/>
          </a:bodyPr>
          <a:lstStyle/>
          <a:p>
            <a:r>
              <a:rPr lang="zh-CN" altLang="zh-CN"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诚实不欺</a:t>
            </a:r>
            <a:endParaRPr lang="zh-CN" altLang="en-US"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54" name="矩形 53"/>
          <p:cNvSpPr/>
          <p:nvPr/>
        </p:nvSpPr>
        <p:spPr>
          <a:xfrm>
            <a:off x="3980938" y="5346399"/>
            <a:ext cx="543613" cy="523099"/>
          </a:xfrm>
          <a:prstGeom prst="rect">
            <a:avLst/>
          </a:prstGeom>
        </p:spPr>
        <p:txBody>
          <a:bodyPr wrap="none">
            <a:spAutoFit/>
          </a:bodyPr>
          <a:lstStyle/>
          <a:p>
            <a:r>
              <a:rPr lang="zh-CN" altLang="zh-CN"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被</a:t>
            </a:r>
            <a:endParaRPr lang="zh-CN" altLang="en-US"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55" name="矩形 54"/>
          <p:cNvSpPr/>
          <p:nvPr/>
        </p:nvSpPr>
        <p:spPr>
          <a:xfrm>
            <a:off x="6105839" y="6003305"/>
            <a:ext cx="2338561" cy="523099"/>
          </a:xfrm>
          <a:prstGeom prst="rect">
            <a:avLst/>
          </a:prstGeom>
        </p:spPr>
        <p:txBody>
          <a:bodyPr wrap="none">
            <a:spAutoFit/>
          </a:bodyPr>
          <a:lstStyle/>
          <a:p>
            <a:r>
              <a:rPr lang="zh-CN" altLang="zh-CN"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过度，无节制</a:t>
            </a:r>
            <a:endParaRPr lang="zh-CN" altLang="en-US"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Tree>
  </p:cSld>
  <p:clrMapOvr>
    <a:masterClrMapping/>
  </p:clrMapOvr>
  <p:transition spd="med" advClick="0">
    <p:pull/>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blinds(horizontal)">
                                      <p:cBhvr>
                                        <p:cTn id="7" dur="500"/>
                                        <p:tgtEl>
                                          <p:spTgt spid="35"/>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6"/>
                                        </p:tgtEl>
                                        <p:attrNameLst>
                                          <p:attrName>style.visibility</p:attrName>
                                        </p:attrNameLst>
                                      </p:cBhvr>
                                      <p:to>
                                        <p:strVal val="visible"/>
                                      </p:to>
                                    </p:set>
                                    <p:animEffect transition="in" filter="blinds(horizontal)">
                                      <p:cBhvr>
                                        <p:cTn id="12" dur="500"/>
                                        <p:tgtEl>
                                          <p:spTgt spid="36"/>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7"/>
                                        </p:tgtEl>
                                        <p:attrNameLst>
                                          <p:attrName>style.visibility</p:attrName>
                                        </p:attrNameLst>
                                      </p:cBhvr>
                                      <p:to>
                                        <p:strVal val="visible"/>
                                      </p:to>
                                    </p:set>
                                    <p:animEffect transition="in" filter="blinds(horizontal)">
                                      <p:cBhvr>
                                        <p:cTn id="17" dur="500"/>
                                        <p:tgtEl>
                                          <p:spTgt spid="37"/>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38"/>
                                        </p:tgtEl>
                                        <p:attrNameLst>
                                          <p:attrName>style.visibility</p:attrName>
                                        </p:attrNameLst>
                                      </p:cBhvr>
                                      <p:to>
                                        <p:strVal val="visible"/>
                                      </p:to>
                                    </p:set>
                                    <p:animEffect transition="in" filter="blinds(horizontal)">
                                      <p:cBhvr>
                                        <p:cTn id="22" dur="500"/>
                                        <p:tgtEl>
                                          <p:spTgt spid="38"/>
                                        </p:tgtEl>
                                      </p:cBhvr>
                                    </p:animEffect>
                                  </p:childTnLst>
                                </p:cTn>
                              </p:par>
                              <p:par>
                                <p:cTn id="23" presetID="3" presetClass="entr" presetSubtype="10" fill="hold" grpId="0" nodeType="withEffect">
                                  <p:stCondLst>
                                    <p:cond delay="0"/>
                                  </p:stCondLst>
                                  <p:childTnLst>
                                    <p:set>
                                      <p:cBhvr>
                                        <p:cTn id="24" dur="1" fill="hold">
                                          <p:stCondLst>
                                            <p:cond delay="0"/>
                                          </p:stCondLst>
                                        </p:cTn>
                                        <p:tgtEl>
                                          <p:spTgt spid="39"/>
                                        </p:tgtEl>
                                        <p:attrNameLst>
                                          <p:attrName>style.visibility</p:attrName>
                                        </p:attrNameLst>
                                      </p:cBhvr>
                                      <p:to>
                                        <p:strVal val="visible"/>
                                      </p:to>
                                    </p:set>
                                    <p:animEffect transition="in" filter="blinds(horizontal)">
                                      <p:cBhvr>
                                        <p:cTn id="25" dur="500"/>
                                        <p:tgtEl>
                                          <p:spTgt spid="39"/>
                                        </p:tgtEl>
                                      </p:cBhvr>
                                    </p:animEffect>
                                  </p:childTnLst>
                                </p:cTn>
                              </p:par>
                            </p:childTnLst>
                          </p:cTn>
                        </p:par>
                      </p:childTnLst>
                    </p:cTn>
                  </p:par>
                  <p:par>
                    <p:cTn id="26" fill="hold" nodeType="clickPar">
                      <p:stCondLst>
                        <p:cond delay="indefinite"/>
                      </p:stCondLst>
                      <p:childTnLst>
                        <p:par>
                          <p:cTn id="27" fill="hold" nodeType="afterGroup">
                            <p:stCondLst>
                              <p:cond delay="0"/>
                            </p:stCondLst>
                            <p:childTnLst>
                              <p:par>
                                <p:cTn id="28" presetID="3" presetClass="entr" presetSubtype="10" fill="hold" grpId="0" nodeType="clickEffect">
                                  <p:stCondLst>
                                    <p:cond delay="0"/>
                                  </p:stCondLst>
                                  <p:childTnLst>
                                    <p:set>
                                      <p:cBhvr>
                                        <p:cTn id="29" dur="1" fill="hold">
                                          <p:stCondLst>
                                            <p:cond delay="0"/>
                                          </p:stCondLst>
                                        </p:cTn>
                                        <p:tgtEl>
                                          <p:spTgt spid="40"/>
                                        </p:tgtEl>
                                        <p:attrNameLst>
                                          <p:attrName>style.visibility</p:attrName>
                                        </p:attrNameLst>
                                      </p:cBhvr>
                                      <p:to>
                                        <p:strVal val="visible"/>
                                      </p:to>
                                    </p:set>
                                    <p:animEffect transition="in" filter="blinds(horizontal)">
                                      <p:cBhvr>
                                        <p:cTn id="30" dur="500"/>
                                        <p:tgtEl>
                                          <p:spTgt spid="40"/>
                                        </p:tgtEl>
                                      </p:cBhvr>
                                    </p:animEffect>
                                  </p:childTnLst>
                                </p:cTn>
                              </p:par>
                            </p:childTnLst>
                          </p:cTn>
                        </p:par>
                      </p:childTnLst>
                    </p:cTn>
                  </p:par>
                  <p:par>
                    <p:cTn id="31" fill="hold" nodeType="clickPar">
                      <p:stCondLst>
                        <p:cond delay="indefinite"/>
                      </p:stCondLst>
                      <p:childTnLst>
                        <p:par>
                          <p:cTn id="32" fill="hold" nodeType="afterGroup">
                            <p:stCondLst>
                              <p:cond delay="0"/>
                            </p:stCondLst>
                            <p:childTnLst>
                              <p:par>
                                <p:cTn id="33" presetID="3" presetClass="entr" presetSubtype="10" fill="hold" grpId="0" nodeType="clickEffect">
                                  <p:stCondLst>
                                    <p:cond delay="0"/>
                                  </p:stCondLst>
                                  <p:childTnLst>
                                    <p:set>
                                      <p:cBhvr>
                                        <p:cTn id="34" dur="1" fill="hold">
                                          <p:stCondLst>
                                            <p:cond delay="0"/>
                                          </p:stCondLst>
                                        </p:cTn>
                                        <p:tgtEl>
                                          <p:spTgt spid="41"/>
                                        </p:tgtEl>
                                        <p:attrNameLst>
                                          <p:attrName>style.visibility</p:attrName>
                                        </p:attrNameLst>
                                      </p:cBhvr>
                                      <p:to>
                                        <p:strVal val="visible"/>
                                      </p:to>
                                    </p:set>
                                    <p:animEffect transition="in" filter="blinds(horizontal)">
                                      <p:cBhvr>
                                        <p:cTn id="35" dur="500"/>
                                        <p:tgtEl>
                                          <p:spTgt spid="41"/>
                                        </p:tgtEl>
                                      </p:cBhvr>
                                    </p:animEffect>
                                  </p:childTnLst>
                                </p:cTn>
                              </p:par>
                            </p:childTnLst>
                          </p:cTn>
                        </p:par>
                      </p:childTnLst>
                    </p:cTn>
                  </p:par>
                  <p:par>
                    <p:cTn id="36" fill="hold" nodeType="clickPar">
                      <p:stCondLst>
                        <p:cond delay="indefinite"/>
                      </p:stCondLst>
                      <p:childTnLst>
                        <p:par>
                          <p:cTn id="37" fill="hold" nodeType="afterGroup">
                            <p:stCondLst>
                              <p:cond delay="0"/>
                            </p:stCondLst>
                            <p:childTnLst>
                              <p:par>
                                <p:cTn id="38" presetID="3" presetClass="entr" presetSubtype="10" fill="hold" grpId="0" nodeType="clickEffect">
                                  <p:stCondLst>
                                    <p:cond delay="0"/>
                                  </p:stCondLst>
                                  <p:childTnLst>
                                    <p:set>
                                      <p:cBhvr>
                                        <p:cTn id="39" dur="1" fill="hold">
                                          <p:stCondLst>
                                            <p:cond delay="0"/>
                                          </p:stCondLst>
                                        </p:cTn>
                                        <p:tgtEl>
                                          <p:spTgt spid="42"/>
                                        </p:tgtEl>
                                        <p:attrNameLst>
                                          <p:attrName>style.visibility</p:attrName>
                                        </p:attrNameLst>
                                      </p:cBhvr>
                                      <p:to>
                                        <p:strVal val="visible"/>
                                      </p:to>
                                    </p:set>
                                    <p:animEffect transition="in" filter="blinds(horizontal)">
                                      <p:cBhvr>
                                        <p:cTn id="40" dur="500"/>
                                        <p:tgtEl>
                                          <p:spTgt spid="42"/>
                                        </p:tgtEl>
                                      </p:cBhvr>
                                    </p:animEffect>
                                  </p:childTnLst>
                                </p:cTn>
                              </p:par>
                            </p:childTnLst>
                          </p:cTn>
                        </p:par>
                      </p:childTnLst>
                    </p:cTn>
                  </p:par>
                  <p:par>
                    <p:cTn id="41" fill="hold" nodeType="clickPar">
                      <p:stCondLst>
                        <p:cond delay="indefinite"/>
                      </p:stCondLst>
                      <p:childTnLst>
                        <p:par>
                          <p:cTn id="42" fill="hold" nodeType="afterGroup">
                            <p:stCondLst>
                              <p:cond delay="0"/>
                            </p:stCondLst>
                            <p:childTnLst>
                              <p:par>
                                <p:cTn id="43" presetID="3" presetClass="entr" presetSubtype="10" fill="hold" grpId="0" nodeType="clickEffect">
                                  <p:stCondLst>
                                    <p:cond delay="0"/>
                                  </p:stCondLst>
                                  <p:childTnLst>
                                    <p:set>
                                      <p:cBhvr>
                                        <p:cTn id="44" dur="1" fill="hold">
                                          <p:stCondLst>
                                            <p:cond delay="0"/>
                                          </p:stCondLst>
                                        </p:cTn>
                                        <p:tgtEl>
                                          <p:spTgt spid="43"/>
                                        </p:tgtEl>
                                        <p:attrNameLst>
                                          <p:attrName>style.visibility</p:attrName>
                                        </p:attrNameLst>
                                      </p:cBhvr>
                                      <p:to>
                                        <p:strVal val="visible"/>
                                      </p:to>
                                    </p:set>
                                    <p:animEffect transition="in" filter="blinds(horizontal)">
                                      <p:cBhvr>
                                        <p:cTn id="45" dur="500"/>
                                        <p:tgtEl>
                                          <p:spTgt spid="43"/>
                                        </p:tgtEl>
                                      </p:cBhvr>
                                    </p:animEffect>
                                  </p:childTnLst>
                                </p:cTn>
                              </p:par>
                            </p:childTnLst>
                          </p:cTn>
                        </p:par>
                      </p:childTnLst>
                    </p:cTn>
                  </p:par>
                  <p:par>
                    <p:cTn id="46" fill="hold" nodeType="clickPar">
                      <p:stCondLst>
                        <p:cond delay="indefinite"/>
                      </p:stCondLst>
                      <p:childTnLst>
                        <p:par>
                          <p:cTn id="47" fill="hold" nodeType="afterGroup">
                            <p:stCondLst>
                              <p:cond delay="0"/>
                            </p:stCondLst>
                            <p:childTnLst>
                              <p:par>
                                <p:cTn id="48" presetID="3" presetClass="entr" presetSubtype="10" fill="hold" grpId="0" nodeType="clickEffect">
                                  <p:stCondLst>
                                    <p:cond delay="0"/>
                                  </p:stCondLst>
                                  <p:childTnLst>
                                    <p:set>
                                      <p:cBhvr>
                                        <p:cTn id="49" dur="1" fill="hold">
                                          <p:stCondLst>
                                            <p:cond delay="0"/>
                                          </p:stCondLst>
                                        </p:cTn>
                                        <p:tgtEl>
                                          <p:spTgt spid="44"/>
                                        </p:tgtEl>
                                        <p:attrNameLst>
                                          <p:attrName>style.visibility</p:attrName>
                                        </p:attrNameLst>
                                      </p:cBhvr>
                                      <p:to>
                                        <p:strVal val="visible"/>
                                      </p:to>
                                    </p:set>
                                    <p:animEffect transition="in" filter="blinds(horizontal)">
                                      <p:cBhvr>
                                        <p:cTn id="50" dur="500"/>
                                        <p:tgtEl>
                                          <p:spTgt spid="44"/>
                                        </p:tgtEl>
                                      </p:cBhvr>
                                    </p:animEffect>
                                  </p:childTnLst>
                                </p:cTn>
                              </p:par>
                            </p:childTnLst>
                          </p:cTn>
                        </p:par>
                      </p:childTnLst>
                    </p:cTn>
                  </p:par>
                  <p:par>
                    <p:cTn id="51" fill="hold" nodeType="clickPar">
                      <p:stCondLst>
                        <p:cond delay="indefinite"/>
                      </p:stCondLst>
                      <p:childTnLst>
                        <p:par>
                          <p:cTn id="52" fill="hold" nodeType="afterGroup">
                            <p:stCondLst>
                              <p:cond delay="0"/>
                            </p:stCondLst>
                            <p:childTnLst>
                              <p:par>
                                <p:cTn id="53" presetID="3" presetClass="entr" presetSubtype="10" fill="hold" grpId="0" nodeType="clickEffect">
                                  <p:stCondLst>
                                    <p:cond delay="0"/>
                                  </p:stCondLst>
                                  <p:childTnLst>
                                    <p:set>
                                      <p:cBhvr>
                                        <p:cTn id="54" dur="1" fill="hold">
                                          <p:stCondLst>
                                            <p:cond delay="0"/>
                                          </p:stCondLst>
                                        </p:cTn>
                                        <p:tgtEl>
                                          <p:spTgt spid="45"/>
                                        </p:tgtEl>
                                        <p:attrNameLst>
                                          <p:attrName>style.visibility</p:attrName>
                                        </p:attrNameLst>
                                      </p:cBhvr>
                                      <p:to>
                                        <p:strVal val="visible"/>
                                      </p:to>
                                    </p:set>
                                    <p:animEffect transition="in" filter="blinds(horizontal)">
                                      <p:cBhvr>
                                        <p:cTn id="55" dur="500"/>
                                        <p:tgtEl>
                                          <p:spTgt spid="45"/>
                                        </p:tgtEl>
                                      </p:cBhvr>
                                    </p:animEffect>
                                  </p:childTnLst>
                                </p:cTn>
                              </p:par>
                            </p:childTnLst>
                          </p:cTn>
                        </p:par>
                      </p:childTnLst>
                    </p:cTn>
                  </p:par>
                  <p:par>
                    <p:cTn id="56" fill="hold" nodeType="clickPar">
                      <p:stCondLst>
                        <p:cond delay="indefinite"/>
                      </p:stCondLst>
                      <p:childTnLst>
                        <p:par>
                          <p:cTn id="57" fill="hold" nodeType="afterGroup">
                            <p:stCondLst>
                              <p:cond delay="0"/>
                            </p:stCondLst>
                            <p:childTnLst>
                              <p:par>
                                <p:cTn id="58" presetID="3" presetClass="entr" presetSubtype="10" fill="hold" grpId="0" nodeType="clickEffect">
                                  <p:stCondLst>
                                    <p:cond delay="0"/>
                                  </p:stCondLst>
                                  <p:childTnLst>
                                    <p:set>
                                      <p:cBhvr>
                                        <p:cTn id="59" dur="1" fill="hold">
                                          <p:stCondLst>
                                            <p:cond delay="0"/>
                                          </p:stCondLst>
                                        </p:cTn>
                                        <p:tgtEl>
                                          <p:spTgt spid="46"/>
                                        </p:tgtEl>
                                        <p:attrNameLst>
                                          <p:attrName>style.visibility</p:attrName>
                                        </p:attrNameLst>
                                      </p:cBhvr>
                                      <p:to>
                                        <p:strVal val="visible"/>
                                      </p:to>
                                    </p:set>
                                    <p:animEffect transition="in" filter="blinds(horizontal)">
                                      <p:cBhvr>
                                        <p:cTn id="60" dur="500"/>
                                        <p:tgtEl>
                                          <p:spTgt spid="46"/>
                                        </p:tgtEl>
                                      </p:cBhvr>
                                    </p:animEffect>
                                  </p:childTnLst>
                                </p:cTn>
                              </p:par>
                            </p:childTnLst>
                          </p:cTn>
                        </p:par>
                      </p:childTnLst>
                    </p:cTn>
                  </p:par>
                  <p:par>
                    <p:cTn id="61" fill="hold" nodeType="clickPar">
                      <p:stCondLst>
                        <p:cond delay="indefinite"/>
                      </p:stCondLst>
                      <p:childTnLst>
                        <p:par>
                          <p:cTn id="62" fill="hold" nodeType="afterGroup">
                            <p:stCondLst>
                              <p:cond delay="0"/>
                            </p:stCondLst>
                            <p:childTnLst>
                              <p:par>
                                <p:cTn id="63" presetID="3" presetClass="entr" presetSubtype="10" fill="hold" grpId="0" nodeType="clickEffect">
                                  <p:stCondLst>
                                    <p:cond delay="0"/>
                                  </p:stCondLst>
                                  <p:childTnLst>
                                    <p:set>
                                      <p:cBhvr>
                                        <p:cTn id="64" dur="1" fill="hold">
                                          <p:stCondLst>
                                            <p:cond delay="0"/>
                                          </p:stCondLst>
                                        </p:cTn>
                                        <p:tgtEl>
                                          <p:spTgt spid="47"/>
                                        </p:tgtEl>
                                        <p:attrNameLst>
                                          <p:attrName>style.visibility</p:attrName>
                                        </p:attrNameLst>
                                      </p:cBhvr>
                                      <p:to>
                                        <p:strVal val="visible"/>
                                      </p:to>
                                    </p:set>
                                    <p:animEffect transition="in" filter="blinds(horizontal)">
                                      <p:cBhvr>
                                        <p:cTn id="65" dur="500"/>
                                        <p:tgtEl>
                                          <p:spTgt spid="47"/>
                                        </p:tgtEl>
                                      </p:cBhvr>
                                    </p:animEffect>
                                  </p:childTnLst>
                                </p:cTn>
                              </p:par>
                            </p:childTnLst>
                          </p:cTn>
                        </p:par>
                      </p:childTnLst>
                    </p:cTn>
                  </p:par>
                  <p:par>
                    <p:cTn id="66" fill="hold" nodeType="clickPar">
                      <p:stCondLst>
                        <p:cond delay="indefinite"/>
                      </p:stCondLst>
                      <p:childTnLst>
                        <p:par>
                          <p:cTn id="67" fill="hold" nodeType="afterGroup">
                            <p:stCondLst>
                              <p:cond delay="0"/>
                            </p:stCondLst>
                            <p:childTnLst>
                              <p:par>
                                <p:cTn id="68" presetID="3" presetClass="entr" presetSubtype="10" fill="hold" grpId="0" nodeType="clickEffect">
                                  <p:stCondLst>
                                    <p:cond delay="0"/>
                                  </p:stCondLst>
                                  <p:childTnLst>
                                    <p:set>
                                      <p:cBhvr>
                                        <p:cTn id="69" dur="1" fill="hold">
                                          <p:stCondLst>
                                            <p:cond delay="0"/>
                                          </p:stCondLst>
                                        </p:cTn>
                                        <p:tgtEl>
                                          <p:spTgt spid="48"/>
                                        </p:tgtEl>
                                        <p:attrNameLst>
                                          <p:attrName>style.visibility</p:attrName>
                                        </p:attrNameLst>
                                      </p:cBhvr>
                                      <p:to>
                                        <p:strVal val="visible"/>
                                      </p:to>
                                    </p:set>
                                    <p:animEffect transition="in" filter="blinds(horizontal)">
                                      <p:cBhvr>
                                        <p:cTn id="70" dur="500"/>
                                        <p:tgtEl>
                                          <p:spTgt spid="48"/>
                                        </p:tgtEl>
                                      </p:cBhvr>
                                    </p:animEffect>
                                  </p:childTnLst>
                                </p:cTn>
                              </p:par>
                            </p:childTnLst>
                          </p:cTn>
                        </p:par>
                      </p:childTnLst>
                    </p:cTn>
                  </p:par>
                  <p:par>
                    <p:cTn id="71" fill="hold" nodeType="clickPar">
                      <p:stCondLst>
                        <p:cond delay="indefinite"/>
                      </p:stCondLst>
                      <p:childTnLst>
                        <p:par>
                          <p:cTn id="72" fill="hold" nodeType="afterGroup">
                            <p:stCondLst>
                              <p:cond delay="0"/>
                            </p:stCondLst>
                            <p:childTnLst>
                              <p:par>
                                <p:cTn id="73" presetID="3" presetClass="entr" presetSubtype="10" fill="hold" grpId="0" nodeType="clickEffect">
                                  <p:stCondLst>
                                    <p:cond delay="0"/>
                                  </p:stCondLst>
                                  <p:childTnLst>
                                    <p:set>
                                      <p:cBhvr>
                                        <p:cTn id="74" dur="1" fill="hold">
                                          <p:stCondLst>
                                            <p:cond delay="0"/>
                                          </p:stCondLst>
                                        </p:cTn>
                                        <p:tgtEl>
                                          <p:spTgt spid="49"/>
                                        </p:tgtEl>
                                        <p:attrNameLst>
                                          <p:attrName>style.visibility</p:attrName>
                                        </p:attrNameLst>
                                      </p:cBhvr>
                                      <p:to>
                                        <p:strVal val="visible"/>
                                      </p:to>
                                    </p:set>
                                    <p:animEffect transition="in" filter="blinds(horizontal)">
                                      <p:cBhvr>
                                        <p:cTn id="75" dur="500"/>
                                        <p:tgtEl>
                                          <p:spTgt spid="49"/>
                                        </p:tgtEl>
                                      </p:cBhvr>
                                    </p:animEffect>
                                  </p:childTnLst>
                                </p:cTn>
                              </p:par>
                              <p:par>
                                <p:cTn id="76" presetID="3" presetClass="entr" presetSubtype="10" fill="hold" grpId="0" nodeType="withEffect">
                                  <p:stCondLst>
                                    <p:cond delay="0"/>
                                  </p:stCondLst>
                                  <p:childTnLst>
                                    <p:set>
                                      <p:cBhvr>
                                        <p:cTn id="77" dur="1" fill="hold">
                                          <p:stCondLst>
                                            <p:cond delay="0"/>
                                          </p:stCondLst>
                                        </p:cTn>
                                        <p:tgtEl>
                                          <p:spTgt spid="50"/>
                                        </p:tgtEl>
                                        <p:attrNameLst>
                                          <p:attrName>style.visibility</p:attrName>
                                        </p:attrNameLst>
                                      </p:cBhvr>
                                      <p:to>
                                        <p:strVal val="visible"/>
                                      </p:to>
                                    </p:set>
                                    <p:animEffect transition="in" filter="blinds(horizontal)">
                                      <p:cBhvr>
                                        <p:cTn id="78" dur="500"/>
                                        <p:tgtEl>
                                          <p:spTgt spid="50"/>
                                        </p:tgtEl>
                                      </p:cBhvr>
                                    </p:animEffect>
                                  </p:childTnLst>
                                </p:cTn>
                              </p:par>
                            </p:childTnLst>
                          </p:cTn>
                        </p:par>
                      </p:childTnLst>
                    </p:cTn>
                  </p:par>
                  <p:par>
                    <p:cTn id="79" fill="hold" nodeType="clickPar">
                      <p:stCondLst>
                        <p:cond delay="indefinite"/>
                      </p:stCondLst>
                      <p:childTnLst>
                        <p:par>
                          <p:cTn id="80" fill="hold" nodeType="afterGroup">
                            <p:stCondLst>
                              <p:cond delay="0"/>
                            </p:stCondLst>
                            <p:childTnLst>
                              <p:par>
                                <p:cTn id="81" presetID="3" presetClass="entr" presetSubtype="10" fill="hold" grpId="0" nodeType="clickEffect">
                                  <p:stCondLst>
                                    <p:cond delay="0"/>
                                  </p:stCondLst>
                                  <p:childTnLst>
                                    <p:set>
                                      <p:cBhvr>
                                        <p:cTn id="82" dur="1" fill="hold">
                                          <p:stCondLst>
                                            <p:cond delay="0"/>
                                          </p:stCondLst>
                                        </p:cTn>
                                        <p:tgtEl>
                                          <p:spTgt spid="51"/>
                                        </p:tgtEl>
                                        <p:attrNameLst>
                                          <p:attrName>style.visibility</p:attrName>
                                        </p:attrNameLst>
                                      </p:cBhvr>
                                      <p:to>
                                        <p:strVal val="visible"/>
                                      </p:to>
                                    </p:set>
                                    <p:animEffect transition="in" filter="blinds(horizontal)">
                                      <p:cBhvr>
                                        <p:cTn id="83" dur="500"/>
                                        <p:tgtEl>
                                          <p:spTgt spid="51"/>
                                        </p:tgtEl>
                                      </p:cBhvr>
                                    </p:animEffect>
                                  </p:childTnLst>
                                </p:cTn>
                              </p:par>
                            </p:childTnLst>
                          </p:cTn>
                        </p:par>
                      </p:childTnLst>
                    </p:cTn>
                  </p:par>
                  <p:par>
                    <p:cTn id="84" fill="hold" nodeType="clickPar">
                      <p:stCondLst>
                        <p:cond delay="indefinite"/>
                      </p:stCondLst>
                      <p:childTnLst>
                        <p:par>
                          <p:cTn id="85" fill="hold" nodeType="afterGroup">
                            <p:stCondLst>
                              <p:cond delay="0"/>
                            </p:stCondLst>
                            <p:childTnLst>
                              <p:par>
                                <p:cTn id="86" presetID="3" presetClass="entr" presetSubtype="10" fill="hold" grpId="0" nodeType="clickEffect">
                                  <p:stCondLst>
                                    <p:cond delay="0"/>
                                  </p:stCondLst>
                                  <p:childTnLst>
                                    <p:set>
                                      <p:cBhvr>
                                        <p:cTn id="87" dur="1" fill="hold">
                                          <p:stCondLst>
                                            <p:cond delay="0"/>
                                          </p:stCondLst>
                                        </p:cTn>
                                        <p:tgtEl>
                                          <p:spTgt spid="52"/>
                                        </p:tgtEl>
                                        <p:attrNameLst>
                                          <p:attrName>style.visibility</p:attrName>
                                        </p:attrNameLst>
                                      </p:cBhvr>
                                      <p:to>
                                        <p:strVal val="visible"/>
                                      </p:to>
                                    </p:set>
                                    <p:animEffect transition="in" filter="blinds(horizontal)">
                                      <p:cBhvr>
                                        <p:cTn id="88" dur="500"/>
                                        <p:tgtEl>
                                          <p:spTgt spid="52"/>
                                        </p:tgtEl>
                                      </p:cBhvr>
                                    </p:animEffect>
                                  </p:childTnLst>
                                </p:cTn>
                              </p:par>
                            </p:childTnLst>
                          </p:cTn>
                        </p:par>
                      </p:childTnLst>
                    </p:cTn>
                  </p:par>
                  <p:par>
                    <p:cTn id="89" fill="hold" nodeType="clickPar">
                      <p:stCondLst>
                        <p:cond delay="indefinite"/>
                      </p:stCondLst>
                      <p:childTnLst>
                        <p:par>
                          <p:cTn id="90" fill="hold" nodeType="afterGroup">
                            <p:stCondLst>
                              <p:cond delay="0"/>
                            </p:stCondLst>
                            <p:childTnLst>
                              <p:par>
                                <p:cTn id="91" presetID="3" presetClass="entr" presetSubtype="10" fill="hold" grpId="0" nodeType="clickEffect">
                                  <p:stCondLst>
                                    <p:cond delay="0"/>
                                  </p:stCondLst>
                                  <p:childTnLst>
                                    <p:set>
                                      <p:cBhvr>
                                        <p:cTn id="92" dur="1" fill="hold">
                                          <p:stCondLst>
                                            <p:cond delay="0"/>
                                          </p:stCondLst>
                                        </p:cTn>
                                        <p:tgtEl>
                                          <p:spTgt spid="53"/>
                                        </p:tgtEl>
                                        <p:attrNameLst>
                                          <p:attrName>style.visibility</p:attrName>
                                        </p:attrNameLst>
                                      </p:cBhvr>
                                      <p:to>
                                        <p:strVal val="visible"/>
                                      </p:to>
                                    </p:set>
                                    <p:animEffect transition="in" filter="blinds(horizontal)">
                                      <p:cBhvr>
                                        <p:cTn id="93" dur="500"/>
                                        <p:tgtEl>
                                          <p:spTgt spid="53"/>
                                        </p:tgtEl>
                                      </p:cBhvr>
                                    </p:animEffect>
                                  </p:childTnLst>
                                </p:cTn>
                              </p:par>
                            </p:childTnLst>
                          </p:cTn>
                        </p:par>
                      </p:childTnLst>
                    </p:cTn>
                  </p:par>
                  <p:par>
                    <p:cTn id="94" fill="hold" nodeType="clickPar">
                      <p:stCondLst>
                        <p:cond delay="indefinite"/>
                      </p:stCondLst>
                      <p:childTnLst>
                        <p:par>
                          <p:cTn id="95" fill="hold" nodeType="afterGroup">
                            <p:stCondLst>
                              <p:cond delay="0"/>
                            </p:stCondLst>
                            <p:childTnLst>
                              <p:par>
                                <p:cTn id="96" presetID="3" presetClass="entr" presetSubtype="10" fill="hold" grpId="0" nodeType="clickEffect">
                                  <p:stCondLst>
                                    <p:cond delay="0"/>
                                  </p:stCondLst>
                                  <p:childTnLst>
                                    <p:set>
                                      <p:cBhvr>
                                        <p:cTn id="97" dur="1" fill="hold">
                                          <p:stCondLst>
                                            <p:cond delay="0"/>
                                          </p:stCondLst>
                                        </p:cTn>
                                        <p:tgtEl>
                                          <p:spTgt spid="54"/>
                                        </p:tgtEl>
                                        <p:attrNameLst>
                                          <p:attrName>style.visibility</p:attrName>
                                        </p:attrNameLst>
                                      </p:cBhvr>
                                      <p:to>
                                        <p:strVal val="visible"/>
                                      </p:to>
                                    </p:set>
                                    <p:animEffect transition="in" filter="blinds(horizontal)">
                                      <p:cBhvr>
                                        <p:cTn id="98" dur="500"/>
                                        <p:tgtEl>
                                          <p:spTgt spid="54"/>
                                        </p:tgtEl>
                                      </p:cBhvr>
                                    </p:animEffect>
                                  </p:childTnLst>
                                </p:cTn>
                              </p:par>
                            </p:childTnLst>
                          </p:cTn>
                        </p:par>
                      </p:childTnLst>
                    </p:cTn>
                  </p:par>
                  <p:par>
                    <p:cTn id="99" fill="hold" nodeType="clickPar">
                      <p:stCondLst>
                        <p:cond delay="indefinite"/>
                      </p:stCondLst>
                      <p:childTnLst>
                        <p:par>
                          <p:cTn id="100" fill="hold" nodeType="afterGroup">
                            <p:stCondLst>
                              <p:cond delay="0"/>
                            </p:stCondLst>
                            <p:childTnLst>
                              <p:par>
                                <p:cTn id="101" presetID="3" presetClass="entr" presetSubtype="10" fill="hold" grpId="0" nodeType="clickEffect">
                                  <p:stCondLst>
                                    <p:cond delay="0"/>
                                  </p:stCondLst>
                                  <p:childTnLst>
                                    <p:set>
                                      <p:cBhvr>
                                        <p:cTn id="102" dur="1" fill="hold">
                                          <p:stCondLst>
                                            <p:cond delay="0"/>
                                          </p:stCondLst>
                                        </p:cTn>
                                        <p:tgtEl>
                                          <p:spTgt spid="55"/>
                                        </p:tgtEl>
                                        <p:attrNameLst>
                                          <p:attrName>style.visibility</p:attrName>
                                        </p:attrNameLst>
                                      </p:cBhvr>
                                      <p:to>
                                        <p:strVal val="visible"/>
                                      </p:to>
                                    </p:set>
                                    <p:animEffect transition="in" filter="blinds(horizontal)">
                                      <p:cBhvr>
                                        <p:cTn id="103" dur="500"/>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36" grpId="0"/>
      <p:bldP spid="37" grpId="0"/>
      <p:bldP spid="38" grpId="0"/>
      <p:bldP spid="39" grpId="0"/>
      <p:bldP spid="40" grpId="0"/>
      <p:bldP spid="41" grpId="0"/>
      <p:bldP spid="42" grpId="0"/>
      <p:bldP spid="43" grpId="0"/>
      <p:bldP spid="44" grpId="0"/>
      <p:bldP spid="45" grpId="0"/>
      <p:bldP spid="46" grpId="0"/>
      <p:bldP spid="47" grpId="0"/>
      <p:bldP spid="48" grpId="0"/>
      <p:bldP spid="49" grpId="0"/>
      <p:bldP spid="50" grpId="0"/>
      <p:bldP spid="51" grpId="0"/>
      <p:bldP spid="52" grpId="0"/>
      <p:bldP spid="53" grpId="0"/>
      <p:bldP spid="54" grpId="0"/>
      <p:bldP spid="55" grpId="0"/>
    </p:bldLst>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cxnSp>
        <p:nvCxnSpPr>
          <p:cNvPr id="15" name="直接连接符 14"/>
          <p:cNvCxnSpPr>
            <a:endCxn id="16" idx="11"/>
          </p:cNvCxnSpPr>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nvSpPr>
        <p:spPr bwMode="auto">
          <a:xfrm>
            <a:off x="11280577" y="363136"/>
            <a:ext cx="425905" cy="427514"/>
          </a:xfrm>
          <a:custGeom>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27" name="椭圆 26"/>
          <p:cNvSpPr/>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19" name="TextBox 13"/>
          <p:cNvSpPr txBox="1"/>
          <p:nvPr/>
        </p:nvSpPr>
        <p:spPr>
          <a:xfrm>
            <a:off x="983432" y="344684"/>
            <a:ext cx="2731838" cy="369332"/>
          </a:xfrm>
          <a:prstGeom prst="rect">
            <a:avLst/>
          </a:prstGeom>
          <a:noFill/>
        </p:spPr>
        <p:txBody>
          <a:bodyPr wrap="none" rtlCol="0">
            <a:spAutoFit/>
          </a:bodyPr>
          <a:lstStyle/>
          <a:p>
            <a:r>
              <a:rPr lang="zh-CN" altLang="en-US">
                <a:solidFill>
                  <a:srgbClr val="4C4C4C"/>
                </a:solidFill>
                <a:latin typeface="印品黑体" panose="00000500000000000000" pitchFamily="2" charset="-122"/>
                <a:ea typeface="印品黑体" panose="00000500000000000000" pitchFamily="2" charset="-122"/>
              </a:rPr>
              <a:t>语言知识强化 </a:t>
            </a:r>
            <a:r>
              <a:rPr lang="en-US" altLang="zh-CN">
                <a:solidFill>
                  <a:srgbClr val="4C4C4C"/>
                </a:solidFill>
                <a:latin typeface="微软雅黑" panose="020b0503020204020204" pitchFamily="34" charset="-122"/>
                <a:ea typeface="微软雅黑" panose="020b0503020204020204" pitchFamily="34" charset="-122"/>
              </a:rPr>
              <a:t>· </a:t>
            </a:r>
            <a:r>
              <a:rPr lang="zh-CN" altLang="en-US">
                <a:solidFill>
                  <a:srgbClr val="4C4C4C"/>
                </a:solidFill>
                <a:latin typeface="微软雅黑" panose="020b0503020204020204" pitchFamily="34" charset="-122"/>
                <a:ea typeface="微软雅黑" panose="020b0503020204020204" pitchFamily="34" charset="-122"/>
              </a:rPr>
              <a:t>概览全文</a:t>
            </a:r>
            <a:endParaRPr lang="zh-CN" altLang="en-US" sz="1400">
              <a:solidFill>
                <a:srgbClr val="4C4C4C"/>
              </a:solidFill>
              <a:latin typeface="微软雅黑" panose="020b0503020204020204" pitchFamily="34" charset="-122"/>
              <a:ea typeface="微软雅黑" panose="020b0503020204020204" pitchFamily="34" charset="-122"/>
            </a:endParaRPr>
          </a:p>
        </p:txBody>
      </p:sp>
      <p:sp>
        <p:nvSpPr>
          <p:cNvPr id="28" name="矩形 27"/>
          <p:cNvSpPr/>
          <p:nvPr/>
        </p:nvSpPr>
        <p:spPr>
          <a:xfrm>
            <a:off x="364007" y="714016"/>
            <a:ext cx="11463986" cy="5938688"/>
          </a:xfrm>
          <a:prstGeom prst="rect">
            <a:avLst/>
          </a:prstGeom>
        </p:spPr>
        <p:txBody>
          <a:bodyPr wrap="square" lIns="121870" tIns="60934" rIns="121870" bIns="60934">
            <a:spAutoFit/>
          </a:bodyPr>
          <a:lstStyle/>
          <a:p>
            <a:pPr algn="just">
              <a:lnSpc>
                <a:spcPct val="150000"/>
              </a:lnSpc>
            </a:pPr>
            <a:r>
              <a:rPr lang="zh-CN" altLang="zh-CN" sz="2800" kern="100">
                <a:solidFill>
                  <a:prstClr val="black"/>
                </a:solidFill>
                <a:latin typeface="Times New Roman" panose="02020603050405020304" pitchFamily="18" charset="0"/>
                <a:ea typeface="楷体_GB2312" panose="02010609030101010101" pitchFamily="49" charset="-122"/>
                <a:cs typeface="Times New Roman" panose="02020603050405020304" pitchFamily="18" charset="0"/>
              </a:rPr>
              <a:t>不乱。若《离骚》者，可谓兼之矣。上</a:t>
            </a:r>
            <a:r>
              <a:rPr lang="zh-CN" altLang="zh-CN" sz="2800"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称</a:t>
            </a:r>
            <a:r>
              <a:rPr lang="en-US" altLang="zh-CN" sz="2800" kern="100">
                <a:solidFill>
                  <a:prstClr val="black"/>
                </a:solidFill>
                <a:latin typeface="Times New Roman" panose="02020603050405020304" pitchFamily="18" charset="0"/>
                <a:ea typeface="楷体_GB2312" panose="02010609030101010101" pitchFamily="49" charset="-122"/>
                <a:cs typeface="Courier New" panose="02070309020205020404" pitchFamily="49" charset="0"/>
              </a:rPr>
              <a:t>(                   )</a:t>
            </a:r>
            <a:r>
              <a:rPr lang="zh-CN" altLang="zh-CN" sz="2800" kern="100">
                <a:solidFill>
                  <a:prstClr val="black"/>
                </a:solidFill>
                <a:latin typeface="Times New Roman" panose="02020603050405020304" pitchFamily="18" charset="0"/>
                <a:ea typeface="楷体_GB2312" panose="02010609030101010101" pitchFamily="49" charset="-122"/>
                <a:cs typeface="Times New Roman" panose="02020603050405020304" pitchFamily="18" charset="0"/>
              </a:rPr>
              <a:t>帝喾，下道齐桓，中述汤、武，以刺世事。</a:t>
            </a:r>
            <a:r>
              <a:rPr lang="zh-CN" altLang="zh-CN" sz="2800"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明</a:t>
            </a:r>
            <a:r>
              <a:rPr lang="en-US" altLang="zh-CN" sz="2800" kern="100">
                <a:solidFill>
                  <a:prstClr val="black"/>
                </a:solidFill>
                <a:latin typeface="Times New Roman" panose="02020603050405020304" pitchFamily="18" charset="0"/>
                <a:ea typeface="楷体_GB2312" panose="02010609030101010101" pitchFamily="49" charset="-122"/>
                <a:cs typeface="Courier New" panose="02070309020205020404" pitchFamily="49" charset="0"/>
              </a:rPr>
              <a:t>(       )</a:t>
            </a:r>
            <a:r>
              <a:rPr lang="zh-CN" altLang="zh-CN" sz="2800" kern="100">
                <a:solidFill>
                  <a:prstClr val="black"/>
                </a:solidFill>
                <a:latin typeface="Times New Roman" panose="02020603050405020304" pitchFamily="18" charset="0"/>
                <a:ea typeface="楷体_GB2312" panose="02010609030101010101" pitchFamily="49" charset="-122"/>
                <a:cs typeface="Times New Roman" panose="02020603050405020304" pitchFamily="18" charset="0"/>
              </a:rPr>
              <a:t>道德之</a:t>
            </a:r>
            <a:r>
              <a:rPr lang="zh-CN" altLang="zh-CN" sz="2800"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广崇</a:t>
            </a:r>
            <a:r>
              <a:rPr lang="en-US" altLang="zh-CN" sz="2800" kern="100">
                <a:solidFill>
                  <a:prstClr val="black"/>
                </a:solidFill>
                <a:latin typeface="Times New Roman" panose="02020603050405020304" pitchFamily="18" charset="0"/>
                <a:ea typeface="楷体_GB2312" panose="02010609030101010101" pitchFamily="49" charset="-122"/>
                <a:cs typeface="Courier New" panose="02070309020205020404" pitchFamily="49" charset="0"/>
              </a:rPr>
              <a:t>(                )</a:t>
            </a:r>
            <a:r>
              <a:rPr lang="zh-CN" altLang="zh-CN" sz="2800" kern="100">
                <a:solidFill>
                  <a:prstClr val="black"/>
                </a:solidFill>
                <a:latin typeface="Times New Roman" panose="02020603050405020304" pitchFamily="18" charset="0"/>
                <a:ea typeface="楷体_GB2312" panose="02010609030101010101" pitchFamily="49" charset="-122"/>
                <a:cs typeface="Times New Roman" panose="02020603050405020304" pitchFamily="18" charset="0"/>
              </a:rPr>
              <a:t>，治乱之</a:t>
            </a:r>
            <a:r>
              <a:rPr lang="zh-CN" altLang="zh-CN" sz="2800"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条贯</a:t>
            </a:r>
            <a:r>
              <a:rPr lang="en-US" altLang="zh-CN" sz="2800" kern="100">
                <a:solidFill>
                  <a:prstClr val="black"/>
                </a:solidFill>
                <a:latin typeface="Times New Roman" panose="02020603050405020304" pitchFamily="18" charset="0"/>
                <a:ea typeface="楷体_GB2312" panose="02010609030101010101" pitchFamily="49" charset="-122"/>
                <a:cs typeface="Courier New" panose="02070309020205020404" pitchFamily="49" charset="0"/>
              </a:rPr>
              <a:t>(        )</a:t>
            </a:r>
            <a:r>
              <a:rPr lang="zh-CN" altLang="zh-CN" sz="2800" kern="100">
                <a:solidFill>
                  <a:prstClr val="black"/>
                </a:solidFill>
                <a:latin typeface="Times New Roman" panose="02020603050405020304" pitchFamily="18" charset="0"/>
                <a:ea typeface="楷体_GB2312" panose="02010609030101010101" pitchFamily="49" charset="-122"/>
                <a:cs typeface="Times New Roman" panose="02020603050405020304" pitchFamily="18" charset="0"/>
              </a:rPr>
              <a:t>，</a:t>
            </a:r>
            <a:r>
              <a:rPr lang="zh-CN" altLang="zh-CN" sz="2800"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靡</a:t>
            </a:r>
            <a:r>
              <a:rPr lang="en-US" altLang="zh-CN" sz="2800" kern="100">
                <a:solidFill>
                  <a:prstClr val="black"/>
                </a:solidFill>
                <a:latin typeface="Times New Roman" panose="02020603050405020304" pitchFamily="18" charset="0"/>
                <a:ea typeface="楷体_GB2312" panose="02010609030101010101" pitchFamily="49" charset="-122"/>
                <a:cs typeface="Courier New" panose="02070309020205020404" pitchFamily="49" charset="0"/>
              </a:rPr>
              <a:t>(               )</a:t>
            </a:r>
            <a:r>
              <a:rPr lang="zh-CN" altLang="zh-CN" sz="2800" kern="100">
                <a:solidFill>
                  <a:prstClr val="black"/>
                </a:solidFill>
                <a:latin typeface="Times New Roman" panose="02020603050405020304" pitchFamily="18" charset="0"/>
                <a:ea typeface="楷体_GB2312" panose="02010609030101010101" pitchFamily="49" charset="-122"/>
                <a:cs typeface="Times New Roman" panose="02020603050405020304" pitchFamily="18" charset="0"/>
              </a:rPr>
              <a:t>不</a:t>
            </a:r>
            <a:r>
              <a:rPr lang="zh-CN" altLang="zh-CN" sz="2800"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毕</a:t>
            </a:r>
            <a:r>
              <a:rPr lang="en-US" altLang="zh-CN" sz="2800" kern="100">
                <a:solidFill>
                  <a:prstClr val="black"/>
                </a:solidFill>
                <a:latin typeface="Times New Roman" panose="02020603050405020304" pitchFamily="18" charset="0"/>
                <a:ea typeface="楷体_GB2312" panose="02010609030101010101" pitchFamily="49" charset="-122"/>
                <a:cs typeface="Courier New" panose="02070309020205020404" pitchFamily="49" charset="0"/>
              </a:rPr>
              <a:t>(         )</a:t>
            </a:r>
            <a:r>
              <a:rPr lang="zh-CN" altLang="zh-CN" sz="2800"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见</a:t>
            </a:r>
            <a:r>
              <a:rPr lang="en-US" altLang="zh-CN" sz="2800" kern="100">
                <a:solidFill>
                  <a:prstClr val="black"/>
                </a:solidFill>
                <a:latin typeface="Times New Roman" panose="02020603050405020304" pitchFamily="18" charset="0"/>
                <a:ea typeface="楷体_GB2312" panose="02010609030101010101" pitchFamily="49" charset="-122"/>
                <a:cs typeface="Courier New" panose="02070309020205020404" pitchFamily="49" charset="0"/>
              </a:rPr>
              <a:t>(                )</a:t>
            </a:r>
            <a:r>
              <a:rPr lang="zh-CN" altLang="zh-CN" sz="2800" kern="100">
                <a:solidFill>
                  <a:prstClr val="black"/>
                </a:solidFill>
                <a:latin typeface="Times New Roman" panose="02020603050405020304" pitchFamily="18" charset="0"/>
                <a:ea typeface="楷体_GB2312" panose="02010609030101010101" pitchFamily="49" charset="-122"/>
                <a:cs typeface="Times New Roman" panose="02020603050405020304" pitchFamily="18" charset="0"/>
              </a:rPr>
              <a:t>。其文</a:t>
            </a:r>
            <a:r>
              <a:rPr lang="zh-CN" altLang="zh-CN" sz="2800"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约</a:t>
            </a:r>
            <a:r>
              <a:rPr lang="en-US" altLang="zh-CN" sz="2800" kern="100">
                <a:solidFill>
                  <a:prstClr val="black"/>
                </a:solidFill>
                <a:latin typeface="Times New Roman" panose="02020603050405020304" pitchFamily="18" charset="0"/>
                <a:ea typeface="楷体_GB2312" panose="02010609030101010101" pitchFamily="49" charset="-122"/>
                <a:cs typeface="Courier New" panose="02070309020205020404" pitchFamily="49" charset="0"/>
              </a:rPr>
              <a:t>(        )</a:t>
            </a:r>
            <a:r>
              <a:rPr lang="zh-CN" altLang="zh-CN" sz="2800" kern="100">
                <a:solidFill>
                  <a:prstClr val="black"/>
                </a:solidFill>
                <a:latin typeface="Times New Roman" panose="02020603050405020304" pitchFamily="18" charset="0"/>
                <a:ea typeface="楷体_GB2312" panose="02010609030101010101" pitchFamily="49" charset="-122"/>
                <a:cs typeface="Times New Roman" panose="02020603050405020304" pitchFamily="18" charset="0"/>
              </a:rPr>
              <a:t>，其辞</a:t>
            </a:r>
            <a:r>
              <a:rPr lang="zh-CN" altLang="zh-CN" sz="2800"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微</a:t>
            </a:r>
            <a:r>
              <a:rPr lang="en-US" altLang="zh-CN" sz="2800" kern="100">
                <a:solidFill>
                  <a:prstClr val="black"/>
                </a:solidFill>
                <a:latin typeface="Times New Roman" panose="02020603050405020304" pitchFamily="18" charset="0"/>
                <a:ea typeface="楷体_GB2312" panose="02010609030101010101" pitchFamily="49" charset="-122"/>
                <a:cs typeface="Courier New" panose="02070309020205020404" pitchFamily="49" charset="0"/>
              </a:rPr>
              <a:t>(                )</a:t>
            </a:r>
            <a:r>
              <a:rPr lang="zh-CN" altLang="zh-CN" sz="2800" kern="100">
                <a:solidFill>
                  <a:prstClr val="black"/>
                </a:solidFill>
                <a:latin typeface="Times New Roman" panose="02020603050405020304" pitchFamily="18" charset="0"/>
                <a:ea typeface="楷体_GB2312" panose="02010609030101010101" pitchFamily="49" charset="-122"/>
                <a:cs typeface="Times New Roman" panose="02020603050405020304" pitchFamily="18" charset="0"/>
              </a:rPr>
              <a:t>，其志洁，其行</a:t>
            </a:r>
            <a:r>
              <a:rPr lang="zh-CN" altLang="zh-CN" sz="2800"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廉</a:t>
            </a:r>
            <a:r>
              <a:rPr lang="en-US" altLang="zh-CN" sz="2800" kern="100">
                <a:solidFill>
                  <a:prstClr val="black"/>
                </a:solidFill>
                <a:latin typeface="Times New Roman" panose="02020603050405020304" pitchFamily="18" charset="0"/>
                <a:ea typeface="楷体_GB2312" panose="02010609030101010101" pitchFamily="49" charset="-122"/>
                <a:cs typeface="Courier New" panose="02070309020205020404" pitchFamily="49" charset="0"/>
              </a:rPr>
              <a:t>(                    )</a:t>
            </a:r>
            <a:r>
              <a:rPr lang="zh-CN" altLang="zh-CN" sz="2800" kern="100">
                <a:solidFill>
                  <a:prstClr val="black"/>
                </a:solidFill>
                <a:latin typeface="Times New Roman" panose="02020603050405020304" pitchFamily="18" charset="0"/>
                <a:ea typeface="楷体_GB2312" panose="02010609030101010101" pitchFamily="49" charset="-122"/>
                <a:cs typeface="Times New Roman" panose="02020603050405020304" pitchFamily="18" charset="0"/>
              </a:rPr>
              <a:t>。其</a:t>
            </a:r>
            <a:r>
              <a:rPr lang="zh-CN" altLang="zh-CN" sz="2800"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称文</a:t>
            </a:r>
            <a:r>
              <a:rPr lang="en-US" altLang="zh-CN" sz="2800" kern="100">
                <a:solidFill>
                  <a:prstClr val="black"/>
                </a:solidFill>
                <a:latin typeface="Times New Roman" panose="02020603050405020304" pitchFamily="18" charset="0"/>
                <a:ea typeface="楷体_GB2312" panose="02010609030101010101" pitchFamily="49" charset="-122"/>
                <a:cs typeface="Courier New" panose="02070309020205020404" pitchFamily="49" charset="0"/>
              </a:rPr>
              <a:t>(</a:t>
            </a:r>
            <a:endParaRPr lang="en-US" altLang="zh-CN" sz="2800" kern="100">
              <a:solidFill>
                <a:prstClr val="black"/>
              </a:solidFill>
              <a:latin typeface="Times New Roman" panose="02020603050405020304" pitchFamily="18" charset="0"/>
              <a:ea typeface="楷体_GB2312" panose="02010609030101010101" pitchFamily="49" charset="-122"/>
              <a:cs typeface="Courier New" panose="02070309020205020404" pitchFamily="49" charset="0"/>
            </a:endParaRPr>
          </a:p>
          <a:p>
            <a:pPr algn="just">
              <a:lnSpc>
                <a:spcPct val="150000"/>
              </a:lnSpc>
            </a:pPr>
            <a:r>
              <a:rPr lang="en-US" altLang="zh-CN" sz="2800" kern="100">
                <a:solidFill>
                  <a:prstClr val="black"/>
                </a:solidFill>
                <a:latin typeface="Times New Roman" panose="02020603050405020304" pitchFamily="18" charset="0"/>
                <a:ea typeface="楷体_GB2312" panose="02010609030101010101" pitchFamily="49" charset="-122"/>
                <a:cs typeface="Courier New" panose="02070309020205020404" pitchFamily="49" charset="0"/>
              </a:rPr>
              <a:t>                )</a:t>
            </a:r>
            <a:r>
              <a:rPr lang="zh-CN" altLang="zh-CN" sz="2800" kern="100">
                <a:solidFill>
                  <a:prstClr val="black"/>
                </a:solidFill>
                <a:latin typeface="Times New Roman" panose="02020603050405020304" pitchFamily="18" charset="0"/>
                <a:ea typeface="楷体_GB2312" panose="02010609030101010101" pitchFamily="49" charset="-122"/>
                <a:cs typeface="Times New Roman" panose="02020603050405020304" pitchFamily="18" charset="0"/>
              </a:rPr>
              <a:t>小而其</a:t>
            </a:r>
            <a:r>
              <a:rPr lang="zh-CN" altLang="zh-CN" sz="2800"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指</a:t>
            </a:r>
            <a:r>
              <a:rPr lang="en-US" altLang="zh-CN" sz="2800" kern="100">
                <a:solidFill>
                  <a:prstClr val="black"/>
                </a:solidFill>
                <a:latin typeface="Times New Roman" panose="02020603050405020304" pitchFamily="18" charset="0"/>
                <a:ea typeface="楷体_GB2312" panose="02010609030101010101" pitchFamily="49" charset="-122"/>
                <a:cs typeface="Courier New" panose="02070309020205020404" pitchFamily="49" charset="0"/>
              </a:rPr>
              <a:t>(                          )</a:t>
            </a:r>
            <a:r>
              <a:rPr lang="zh-CN" altLang="zh-CN" sz="2800" kern="100">
                <a:solidFill>
                  <a:prstClr val="black"/>
                </a:solidFill>
                <a:latin typeface="Times New Roman" panose="02020603050405020304" pitchFamily="18" charset="0"/>
                <a:ea typeface="楷体_GB2312" panose="02010609030101010101" pitchFamily="49" charset="-122"/>
                <a:cs typeface="Times New Roman" panose="02020603050405020304" pitchFamily="18" charset="0"/>
              </a:rPr>
              <a:t>极大，举</a:t>
            </a:r>
            <a:r>
              <a:rPr lang="zh-CN" altLang="zh-CN" sz="2800"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类</a:t>
            </a:r>
            <a:r>
              <a:rPr lang="en-US" altLang="zh-CN" sz="2800" kern="100">
                <a:solidFill>
                  <a:prstClr val="black"/>
                </a:solidFill>
                <a:latin typeface="Times New Roman" panose="02020603050405020304" pitchFamily="18" charset="0"/>
                <a:ea typeface="楷体_GB2312" panose="02010609030101010101" pitchFamily="49" charset="-122"/>
                <a:cs typeface="Courier New" panose="02070309020205020404" pitchFamily="49" charset="0"/>
              </a:rPr>
              <a:t>(       )</a:t>
            </a:r>
            <a:r>
              <a:rPr lang="zh-CN" altLang="zh-CN" sz="2800"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迩</a:t>
            </a:r>
            <a:r>
              <a:rPr lang="en-US" altLang="zh-CN" sz="2800" kern="100">
                <a:solidFill>
                  <a:prstClr val="black"/>
                </a:solidFill>
                <a:latin typeface="Times New Roman" panose="02020603050405020304" pitchFamily="18" charset="0"/>
                <a:ea typeface="楷体_GB2312" panose="02010609030101010101" pitchFamily="49" charset="-122"/>
                <a:cs typeface="Courier New" panose="02070309020205020404" pitchFamily="49" charset="0"/>
              </a:rPr>
              <a:t>(        )</a:t>
            </a:r>
            <a:r>
              <a:rPr lang="zh-CN" altLang="zh-CN" sz="2800" kern="100">
                <a:solidFill>
                  <a:prstClr val="black"/>
                </a:solidFill>
                <a:latin typeface="Times New Roman" panose="02020603050405020304" pitchFamily="18" charset="0"/>
                <a:ea typeface="楷体_GB2312" panose="02010609030101010101" pitchFamily="49" charset="-122"/>
                <a:cs typeface="Times New Roman" panose="02020603050405020304" pitchFamily="18" charset="0"/>
              </a:rPr>
              <a:t>而见义远。其志洁，故其</a:t>
            </a:r>
            <a:r>
              <a:rPr lang="zh-CN" altLang="zh-CN" sz="2800"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称</a:t>
            </a:r>
            <a:r>
              <a:rPr lang="en-US" altLang="zh-CN" sz="2800" kern="100">
                <a:solidFill>
                  <a:prstClr val="black"/>
                </a:solidFill>
                <a:latin typeface="Times New Roman" panose="02020603050405020304" pitchFamily="18" charset="0"/>
                <a:ea typeface="楷体_GB2312" panose="02010609030101010101" pitchFamily="49" charset="-122"/>
                <a:cs typeface="Courier New" panose="02070309020205020404" pitchFamily="49" charset="0"/>
              </a:rPr>
              <a:t>(          )</a:t>
            </a:r>
            <a:r>
              <a:rPr lang="zh-CN" altLang="zh-CN" sz="2800" kern="100">
                <a:solidFill>
                  <a:prstClr val="black"/>
                </a:solidFill>
                <a:latin typeface="Times New Roman" panose="02020603050405020304" pitchFamily="18" charset="0"/>
                <a:ea typeface="楷体_GB2312" panose="02010609030101010101" pitchFamily="49" charset="-122"/>
                <a:cs typeface="Times New Roman" panose="02020603050405020304" pitchFamily="18" charset="0"/>
              </a:rPr>
              <a:t>物芳；其行廉，故死而不容。自疏</a:t>
            </a:r>
            <a:r>
              <a:rPr lang="zh-CN" altLang="zh-CN" sz="2800"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濯淖污泥</a:t>
            </a:r>
            <a:r>
              <a:rPr lang="en-US" altLang="zh-CN" sz="2800" kern="100">
                <a:solidFill>
                  <a:prstClr val="black"/>
                </a:solidFill>
                <a:latin typeface="Times New Roman" panose="02020603050405020304" pitchFamily="18" charset="0"/>
                <a:ea typeface="楷体_GB2312" panose="02010609030101010101" pitchFamily="49" charset="-122"/>
                <a:cs typeface="Courier New" panose="02070309020205020404" pitchFamily="49" charset="0"/>
              </a:rPr>
              <a:t>(</a:t>
            </a:r>
            <a:endParaRPr lang="en-US" altLang="zh-CN" sz="2800" kern="100">
              <a:solidFill>
                <a:prstClr val="black"/>
              </a:solidFill>
              <a:latin typeface="Times New Roman" panose="02020603050405020304" pitchFamily="18" charset="0"/>
              <a:ea typeface="楷体_GB2312" panose="02010609030101010101" pitchFamily="49" charset="-122"/>
              <a:cs typeface="Courier New" panose="02070309020205020404" pitchFamily="49" charset="0"/>
            </a:endParaRPr>
          </a:p>
          <a:p>
            <a:pPr algn="just">
              <a:lnSpc>
                <a:spcPct val="150000"/>
              </a:lnSpc>
            </a:pPr>
            <a:r>
              <a:rPr lang="en-US" altLang="zh-CN" sz="2800" kern="100">
                <a:solidFill>
                  <a:prstClr val="black"/>
                </a:solidFill>
                <a:latin typeface="Times New Roman" panose="02020603050405020304" pitchFamily="18" charset="0"/>
                <a:ea typeface="楷体_GB2312" panose="02010609030101010101" pitchFamily="49" charset="-122"/>
                <a:cs typeface="Courier New" panose="02070309020205020404" pitchFamily="49" charset="0"/>
              </a:rPr>
              <a:t>         )</a:t>
            </a:r>
            <a:r>
              <a:rPr lang="zh-CN" altLang="zh-CN" sz="2800" kern="100">
                <a:solidFill>
                  <a:prstClr val="black"/>
                </a:solidFill>
                <a:latin typeface="Times New Roman" panose="02020603050405020304" pitchFamily="18" charset="0"/>
                <a:ea typeface="楷体_GB2312" panose="02010609030101010101" pitchFamily="49" charset="-122"/>
                <a:cs typeface="Times New Roman" panose="02020603050405020304" pitchFamily="18" charset="0"/>
              </a:rPr>
              <a:t>之中，蝉蜕于浊秽，以浮游尘埃之外，不</a:t>
            </a:r>
            <a:r>
              <a:rPr lang="zh-CN" altLang="zh-CN" sz="2800"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获</a:t>
            </a:r>
            <a:r>
              <a:rPr lang="en-US" altLang="zh-CN" sz="2800" kern="100">
                <a:solidFill>
                  <a:prstClr val="black"/>
                </a:solidFill>
                <a:latin typeface="Times New Roman" panose="02020603050405020304" pitchFamily="18" charset="0"/>
                <a:ea typeface="楷体_GB2312" panose="02010609030101010101" pitchFamily="49" charset="-122"/>
                <a:cs typeface="Courier New" panose="02070309020205020404" pitchFamily="49" charset="0"/>
              </a:rPr>
              <a:t>(               )</a:t>
            </a:r>
            <a:r>
              <a:rPr lang="zh-CN" altLang="zh-CN" sz="2800" kern="100">
                <a:solidFill>
                  <a:prstClr val="black"/>
                </a:solidFill>
                <a:latin typeface="Times New Roman" panose="02020603050405020304" pitchFamily="18" charset="0"/>
                <a:ea typeface="楷体_GB2312" panose="02010609030101010101" pitchFamily="49" charset="-122"/>
                <a:cs typeface="Times New Roman" panose="02020603050405020304" pitchFamily="18" charset="0"/>
              </a:rPr>
              <a:t>世之</a:t>
            </a:r>
            <a:r>
              <a:rPr lang="zh-CN" altLang="zh-CN" sz="2800"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滋</a:t>
            </a:r>
            <a:r>
              <a:rPr lang="en-US" altLang="zh-CN" sz="2800" kern="100">
                <a:solidFill>
                  <a:prstClr val="black"/>
                </a:solidFill>
                <a:latin typeface="Times New Roman" panose="02020603050405020304" pitchFamily="18" charset="0"/>
                <a:ea typeface="楷体_GB2312" panose="02010609030101010101" pitchFamily="49" charset="-122"/>
                <a:cs typeface="Courier New" panose="02070309020205020404" pitchFamily="49" charset="0"/>
              </a:rPr>
              <a:t>(     )</a:t>
            </a:r>
            <a:r>
              <a:rPr lang="zh-CN" altLang="zh-CN" sz="2800" kern="100">
                <a:solidFill>
                  <a:prstClr val="black"/>
                </a:solidFill>
                <a:latin typeface="Times New Roman" panose="02020603050405020304" pitchFamily="18" charset="0"/>
                <a:ea typeface="楷体_GB2312" panose="02010609030101010101" pitchFamily="49" charset="-122"/>
                <a:cs typeface="Times New Roman" panose="02020603050405020304" pitchFamily="18" charset="0"/>
              </a:rPr>
              <a:t>垢，</a:t>
            </a:r>
            <a:r>
              <a:rPr lang="zh-CN" altLang="zh-CN" sz="2800" kern="100">
                <a:solidFill>
                  <a:srgbClr val="0000FF"/>
                </a:solidFill>
                <a:latin typeface="宋体" panose="02010600030101010101" pitchFamily="2" charset="-122"/>
                <a:ea typeface="楷体" panose="02010609060101010101" pitchFamily="49" charset="-122"/>
                <a:cs typeface="宋体" panose="02010600030101010101" pitchFamily="2" charset="-122"/>
              </a:rPr>
              <a:t>皭</a:t>
            </a:r>
            <a:r>
              <a:rPr lang="en-US" altLang="zh-CN" sz="2800" kern="100">
                <a:solidFill>
                  <a:prstClr val="black"/>
                </a:solidFill>
                <a:latin typeface="Times New Roman" panose="02020603050405020304" pitchFamily="18" charset="0"/>
                <a:ea typeface="楷体_GB2312" panose="02010609030101010101" pitchFamily="49" charset="-122"/>
                <a:cs typeface="Courier New" panose="02070309020205020404" pitchFamily="49" charset="0"/>
              </a:rPr>
              <a:t>(                  )</a:t>
            </a:r>
            <a:r>
              <a:rPr lang="zh-CN" altLang="zh-CN" sz="2800" kern="100">
                <a:solidFill>
                  <a:prstClr val="black"/>
                </a:solidFill>
                <a:latin typeface="Times New Roman" panose="02020603050405020304" pitchFamily="18" charset="0"/>
                <a:ea typeface="楷体_GB2312" panose="02010609030101010101" pitchFamily="49" charset="-122"/>
                <a:cs typeface="Times New Roman" panose="02020603050405020304" pitchFamily="18" charset="0"/>
              </a:rPr>
              <a:t>然泥而不</a:t>
            </a:r>
            <a:r>
              <a:rPr lang="zh-CN" altLang="zh-CN" sz="2800"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滓</a:t>
            </a:r>
            <a:r>
              <a:rPr lang="en-US" altLang="zh-CN" sz="2800" kern="100">
                <a:solidFill>
                  <a:prstClr val="black"/>
                </a:solidFill>
                <a:latin typeface="Times New Roman" panose="02020603050405020304" pitchFamily="18" charset="0"/>
                <a:ea typeface="楷体_GB2312" panose="02010609030101010101" pitchFamily="49" charset="-122"/>
                <a:cs typeface="Courier New" panose="02070309020205020404" pitchFamily="49" charset="0"/>
              </a:rPr>
              <a:t>(       )</a:t>
            </a:r>
            <a:r>
              <a:rPr lang="zh-CN" altLang="zh-CN" sz="2800" kern="100">
                <a:solidFill>
                  <a:prstClr val="black"/>
                </a:solidFill>
                <a:latin typeface="Times New Roman" panose="02020603050405020304" pitchFamily="18" charset="0"/>
                <a:ea typeface="楷体_GB2312" panose="02010609030101010101" pitchFamily="49" charset="-122"/>
                <a:cs typeface="Times New Roman" panose="02020603050405020304" pitchFamily="18" charset="0"/>
              </a:rPr>
              <a:t>者也。</a:t>
            </a:r>
            <a:r>
              <a:rPr lang="zh-CN" altLang="zh-CN" sz="2800"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推</a:t>
            </a:r>
            <a:r>
              <a:rPr lang="en-US" altLang="zh-CN" sz="2800" kern="100">
                <a:solidFill>
                  <a:prstClr val="black"/>
                </a:solidFill>
                <a:latin typeface="Times New Roman" panose="02020603050405020304" pitchFamily="18" charset="0"/>
                <a:ea typeface="楷体_GB2312" panose="02010609030101010101" pitchFamily="49" charset="-122"/>
                <a:cs typeface="Courier New" panose="02070309020205020404" pitchFamily="49" charset="0"/>
              </a:rPr>
              <a:t>(                     )</a:t>
            </a:r>
            <a:r>
              <a:rPr lang="zh-CN" altLang="zh-CN" sz="2800" kern="100">
                <a:solidFill>
                  <a:prstClr val="black"/>
                </a:solidFill>
                <a:latin typeface="Times New Roman" panose="02020603050405020304" pitchFamily="18" charset="0"/>
                <a:ea typeface="楷体_GB2312" panose="02010609030101010101" pitchFamily="49" charset="-122"/>
                <a:cs typeface="Times New Roman" panose="02020603050405020304" pitchFamily="18" charset="0"/>
              </a:rPr>
              <a:t>此志也，</a:t>
            </a:r>
            <a:r>
              <a:rPr lang="zh-CN" altLang="zh-CN" sz="2800"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虽</a:t>
            </a:r>
            <a:r>
              <a:rPr lang="en-US" altLang="zh-CN" sz="2800" kern="100">
                <a:solidFill>
                  <a:prstClr val="black"/>
                </a:solidFill>
                <a:latin typeface="Times New Roman" panose="02020603050405020304" pitchFamily="18" charset="0"/>
                <a:ea typeface="楷体_GB2312" panose="02010609030101010101" pitchFamily="49" charset="-122"/>
                <a:cs typeface="Courier New" panose="02070309020205020404" pitchFamily="49" charset="0"/>
              </a:rPr>
              <a:t>(         )</a:t>
            </a:r>
            <a:r>
              <a:rPr lang="zh-CN" altLang="zh-CN" sz="2800" kern="100">
                <a:solidFill>
                  <a:prstClr val="black"/>
                </a:solidFill>
                <a:latin typeface="Times New Roman" panose="02020603050405020304" pitchFamily="18" charset="0"/>
                <a:ea typeface="楷体_GB2312" panose="02010609030101010101" pitchFamily="49" charset="-122"/>
                <a:cs typeface="Times New Roman" panose="02020603050405020304" pitchFamily="18" charset="0"/>
              </a:rPr>
              <a:t>与日月争光可也。</a:t>
            </a:r>
            <a:endParaRPr lang="zh-CN" altLang="zh-CN" sz="2800" kern="100">
              <a:solidFill>
                <a:prstClr val="black"/>
              </a:solidFill>
              <a:latin typeface="宋体" panose="02010600030101010101" pitchFamily="2" charset="-122"/>
              <a:cs typeface="Courier New" panose="02070309020205020404" pitchFamily="49" charset="0"/>
            </a:endParaRPr>
          </a:p>
        </p:txBody>
      </p:sp>
      <p:sp>
        <p:nvSpPr>
          <p:cNvPr id="29" name="矩形 28"/>
          <p:cNvSpPr/>
          <p:nvPr/>
        </p:nvSpPr>
        <p:spPr>
          <a:xfrm>
            <a:off x="6885154" y="869780"/>
            <a:ext cx="1979571" cy="523099"/>
          </a:xfrm>
          <a:prstGeom prst="rect">
            <a:avLst/>
          </a:prstGeom>
        </p:spPr>
        <p:txBody>
          <a:bodyPr wrap="none">
            <a:spAutoFit/>
          </a:bodyPr>
          <a:lstStyle/>
          <a:p>
            <a:r>
              <a:rPr lang="zh-CN" altLang="zh-CN"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称述，称说</a:t>
            </a:r>
            <a:endParaRPr lang="zh-CN" altLang="en-US"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30" name="矩形 29"/>
          <p:cNvSpPr/>
          <p:nvPr/>
        </p:nvSpPr>
        <p:spPr>
          <a:xfrm>
            <a:off x="4827586" y="1523168"/>
            <a:ext cx="902602" cy="523099"/>
          </a:xfrm>
          <a:prstGeom prst="rect">
            <a:avLst/>
          </a:prstGeom>
        </p:spPr>
        <p:txBody>
          <a:bodyPr wrap="none">
            <a:spAutoFit/>
          </a:bodyPr>
          <a:lstStyle/>
          <a:p>
            <a:r>
              <a:rPr lang="zh-CN" altLang="zh-CN"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阐明</a:t>
            </a:r>
            <a:endParaRPr lang="zh-CN" altLang="en-US"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31" name="矩形 30"/>
          <p:cNvSpPr/>
          <p:nvPr/>
        </p:nvSpPr>
        <p:spPr>
          <a:xfrm>
            <a:off x="7768330" y="1507007"/>
            <a:ext cx="1620582" cy="523099"/>
          </a:xfrm>
          <a:prstGeom prst="rect">
            <a:avLst/>
          </a:prstGeom>
        </p:spPr>
        <p:txBody>
          <a:bodyPr wrap="none">
            <a:spAutoFit/>
          </a:bodyPr>
          <a:lstStyle/>
          <a:p>
            <a:r>
              <a:rPr lang="zh-CN" altLang="zh-CN"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广大崇高</a:t>
            </a:r>
            <a:endParaRPr lang="zh-CN" altLang="en-US"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32" name="矩形 31"/>
          <p:cNvSpPr/>
          <p:nvPr/>
        </p:nvSpPr>
        <p:spPr>
          <a:xfrm>
            <a:off x="550015" y="2162466"/>
            <a:ext cx="902602" cy="523099"/>
          </a:xfrm>
          <a:prstGeom prst="rect">
            <a:avLst/>
          </a:prstGeom>
        </p:spPr>
        <p:txBody>
          <a:bodyPr wrap="none">
            <a:spAutoFit/>
          </a:bodyPr>
          <a:lstStyle/>
          <a:p>
            <a:r>
              <a:rPr lang="zh-CN" altLang="zh-CN"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条理</a:t>
            </a:r>
            <a:endParaRPr lang="zh-CN" altLang="en-US"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33" name="矩形 32"/>
          <p:cNvSpPr/>
          <p:nvPr/>
        </p:nvSpPr>
        <p:spPr>
          <a:xfrm>
            <a:off x="2256145" y="2162466"/>
            <a:ext cx="1620582" cy="523099"/>
          </a:xfrm>
          <a:prstGeom prst="rect">
            <a:avLst/>
          </a:prstGeom>
        </p:spPr>
        <p:txBody>
          <a:bodyPr wrap="none">
            <a:spAutoFit/>
          </a:bodyPr>
          <a:lstStyle/>
          <a:p>
            <a:r>
              <a:rPr lang="zh-CN" altLang="zh-CN"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无，没有</a:t>
            </a:r>
            <a:endParaRPr lang="zh-CN" altLang="en-US"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56" name="矩形 55"/>
          <p:cNvSpPr/>
          <p:nvPr/>
        </p:nvSpPr>
        <p:spPr>
          <a:xfrm>
            <a:off x="4735347" y="2153842"/>
            <a:ext cx="902602" cy="523099"/>
          </a:xfrm>
          <a:prstGeom prst="rect">
            <a:avLst/>
          </a:prstGeom>
        </p:spPr>
        <p:txBody>
          <a:bodyPr wrap="none">
            <a:spAutoFit/>
          </a:bodyPr>
          <a:lstStyle/>
          <a:p>
            <a:r>
              <a:rPr lang="zh-CN" altLang="zh-CN"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全部</a:t>
            </a:r>
            <a:endParaRPr lang="zh-CN" altLang="en-US"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57" name="矩形 56"/>
          <p:cNvSpPr/>
          <p:nvPr/>
        </p:nvSpPr>
        <p:spPr>
          <a:xfrm>
            <a:off x="6256512" y="2162466"/>
            <a:ext cx="1620582" cy="523099"/>
          </a:xfrm>
          <a:prstGeom prst="rect">
            <a:avLst/>
          </a:prstGeom>
        </p:spPr>
        <p:txBody>
          <a:bodyPr wrap="none">
            <a:spAutoFit/>
          </a:bodyPr>
          <a:lstStyle/>
          <a:p>
            <a:r>
              <a:rPr lang="zh-CN" altLang="zh-CN"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同</a:t>
            </a:r>
            <a:r>
              <a:rPr lang="en-US" altLang="zh-CN" sz="2800" kern="100">
                <a:solidFill>
                  <a:srgbClr val="C00000"/>
                </a:solidFill>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现</a:t>
            </a:r>
            <a:r>
              <a:rPr lang="en-US" altLang="zh-CN" sz="2800" kern="100">
                <a:solidFill>
                  <a:srgbClr val="C00000"/>
                </a:solidFill>
                <a:latin typeface="宋体" panose="02010600030101010101" pitchFamily="2" charset="-122"/>
                <a:ea typeface="方正中等线简体" panose="03000509000000000000" pitchFamily="65" charset="-122"/>
                <a:cs typeface="Times New Roman" panose="02020603050405020304" pitchFamily="18" charset="0"/>
              </a:rPr>
              <a:t>”</a:t>
            </a:r>
            <a:endParaRPr lang="zh-CN" altLang="en-US">
              <a:solidFill>
                <a:srgbClr val="C00000"/>
              </a:solidFill>
            </a:endParaRPr>
          </a:p>
        </p:txBody>
      </p:sp>
      <p:sp>
        <p:nvSpPr>
          <p:cNvPr id="58" name="矩形 57"/>
          <p:cNvSpPr/>
          <p:nvPr/>
        </p:nvSpPr>
        <p:spPr>
          <a:xfrm>
            <a:off x="9319470" y="2153842"/>
            <a:ext cx="902602" cy="523099"/>
          </a:xfrm>
          <a:prstGeom prst="rect">
            <a:avLst/>
          </a:prstGeom>
        </p:spPr>
        <p:txBody>
          <a:bodyPr wrap="none">
            <a:spAutoFit/>
          </a:bodyPr>
          <a:lstStyle/>
          <a:p>
            <a:r>
              <a:rPr lang="zh-CN" altLang="zh-CN"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简约</a:t>
            </a:r>
            <a:endParaRPr lang="zh-CN" altLang="en-US"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59" name="矩形 58"/>
          <p:cNvSpPr/>
          <p:nvPr/>
        </p:nvSpPr>
        <p:spPr>
          <a:xfrm>
            <a:off x="496482" y="2809301"/>
            <a:ext cx="1620582" cy="523099"/>
          </a:xfrm>
          <a:prstGeom prst="rect">
            <a:avLst/>
          </a:prstGeom>
        </p:spPr>
        <p:txBody>
          <a:bodyPr wrap="none">
            <a:spAutoFit/>
          </a:bodyPr>
          <a:lstStyle/>
          <a:p>
            <a:r>
              <a:rPr lang="zh-CN" altLang="zh-CN"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含蓄隐晦</a:t>
            </a:r>
            <a:endParaRPr lang="zh-CN" altLang="en-US"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60" name="矩形 59"/>
          <p:cNvSpPr/>
          <p:nvPr/>
        </p:nvSpPr>
        <p:spPr>
          <a:xfrm>
            <a:off x="5016379" y="2809301"/>
            <a:ext cx="1979571" cy="523099"/>
          </a:xfrm>
          <a:prstGeom prst="rect">
            <a:avLst/>
          </a:prstGeom>
        </p:spPr>
        <p:txBody>
          <a:bodyPr wrap="none">
            <a:spAutoFit/>
          </a:bodyPr>
          <a:lstStyle/>
          <a:p>
            <a:r>
              <a:rPr lang="zh-CN" altLang="zh-CN"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正直，方正</a:t>
            </a:r>
            <a:endParaRPr lang="zh-CN" altLang="en-US"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61" name="矩形 60"/>
          <p:cNvSpPr/>
          <p:nvPr/>
        </p:nvSpPr>
        <p:spPr>
          <a:xfrm>
            <a:off x="8427133" y="2809301"/>
            <a:ext cx="3415529" cy="523099"/>
          </a:xfrm>
          <a:prstGeom prst="rect">
            <a:avLst/>
          </a:prstGeom>
        </p:spPr>
        <p:txBody>
          <a:bodyPr wrap="none">
            <a:spAutoFit/>
          </a:bodyPr>
          <a:lstStyle/>
          <a:p>
            <a:r>
              <a:rPr lang="zh-CN" altLang="zh-CN"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所称述的文字，所使</a:t>
            </a:r>
            <a:endParaRPr lang="zh-CN" altLang="en-US"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62" name="矩形 61"/>
          <p:cNvSpPr/>
          <p:nvPr/>
        </p:nvSpPr>
        <p:spPr>
          <a:xfrm>
            <a:off x="401082" y="3449686"/>
            <a:ext cx="1620582" cy="523099"/>
          </a:xfrm>
          <a:prstGeom prst="rect">
            <a:avLst/>
          </a:prstGeom>
        </p:spPr>
        <p:txBody>
          <a:bodyPr wrap="none">
            <a:spAutoFit/>
          </a:bodyPr>
          <a:lstStyle/>
          <a:p>
            <a:r>
              <a:rPr lang="zh-CN" altLang="zh-CN"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用的文字</a:t>
            </a:r>
            <a:endParaRPr lang="zh-CN" altLang="en-US"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63" name="矩形 62"/>
          <p:cNvSpPr/>
          <p:nvPr/>
        </p:nvSpPr>
        <p:spPr>
          <a:xfrm>
            <a:off x="3520118" y="3449686"/>
            <a:ext cx="2697551" cy="523099"/>
          </a:xfrm>
          <a:prstGeom prst="rect">
            <a:avLst/>
          </a:prstGeom>
        </p:spPr>
        <p:txBody>
          <a:bodyPr wrap="none">
            <a:spAutoFit/>
          </a:bodyPr>
          <a:lstStyle/>
          <a:p>
            <a:r>
              <a:rPr lang="zh-CN" altLang="zh-CN"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同</a:t>
            </a:r>
            <a:r>
              <a:rPr lang="en-US" altLang="zh-CN" sz="2800" kern="100">
                <a:solidFill>
                  <a:srgbClr val="C00000"/>
                </a:solidFill>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旨</a:t>
            </a:r>
            <a:r>
              <a:rPr lang="en-US" altLang="zh-CN" sz="2800" kern="100">
                <a:solidFill>
                  <a:srgbClr val="C00000"/>
                </a:solidFill>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，意旨</a:t>
            </a:r>
            <a:endParaRPr lang="zh-CN" altLang="en-US">
              <a:solidFill>
                <a:srgbClr val="C00000"/>
              </a:solidFill>
            </a:endParaRPr>
          </a:p>
        </p:txBody>
      </p:sp>
      <p:sp>
        <p:nvSpPr>
          <p:cNvPr id="64" name="矩形 63"/>
          <p:cNvSpPr/>
          <p:nvPr/>
        </p:nvSpPr>
        <p:spPr>
          <a:xfrm>
            <a:off x="8021077" y="3449686"/>
            <a:ext cx="902602" cy="523099"/>
          </a:xfrm>
          <a:prstGeom prst="rect">
            <a:avLst/>
          </a:prstGeom>
        </p:spPr>
        <p:txBody>
          <a:bodyPr wrap="none">
            <a:spAutoFit/>
          </a:bodyPr>
          <a:lstStyle/>
          <a:p>
            <a:r>
              <a:rPr lang="zh-CN" altLang="zh-CN"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事物</a:t>
            </a:r>
            <a:endParaRPr lang="zh-CN" altLang="en-US"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65" name="矩形 64"/>
          <p:cNvSpPr/>
          <p:nvPr/>
        </p:nvSpPr>
        <p:spPr>
          <a:xfrm>
            <a:off x="9322987" y="3449686"/>
            <a:ext cx="902602" cy="523099"/>
          </a:xfrm>
          <a:prstGeom prst="rect">
            <a:avLst/>
          </a:prstGeom>
        </p:spPr>
        <p:txBody>
          <a:bodyPr wrap="none">
            <a:spAutoFit/>
          </a:bodyPr>
          <a:lstStyle/>
          <a:p>
            <a:r>
              <a:rPr lang="zh-CN" altLang="zh-CN"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浅近</a:t>
            </a:r>
            <a:endParaRPr lang="zh-CN" altLang="en-US"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66" name="矩形 65"/>
          <p:cNvSpPr/>
          <p:nvPr/>
        </p:nvSpPr>
        <p:spPr>
          <a:xfrm>
            <a:off x="3111938" y="4088824"/>
            <a:ext cx="902602" cy="523099"/>
          </a:xfrm>
          <a:prstGeom prst="rect">
            <a:avLst/>
          </a:prstGeom>
        </p:spPr>
        <p:txBody>
          <a:bodyPr wrap="none">
            <a:spAutoFit/>
          </a:bodyPr>
          <a:lstStyle/>
          <a:p>
            <a:r>
              <a:rPr lang="zh-CN" altLang="zh-CN"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称述</a:t>
            </a:r>
            <a:endParaRPr lang="zh-CN" altLang="en-US"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67" name="矩形 66"/>
          <p:cNvSpPr/>
          <p:nvPr/>
        </p:nvSpPr>
        <p:spPr>
          <a:xfrm>
            <a:off x="10893710" y="4088824"/>
            <a:ext cx="902602" cy="523099"/>
          </a:xfrm>
          <a:prstGeom prst="rect">
            <a:avLst/>
          </a:prstGeom>
        </p:spPr>
        <p:txBody>
          <a:bodyPr wrap="none">
            <a:spAutoFit/>
          </a:bodyPr>
          <a:lstStyle/>
          <a:p>
            <a:r>
              <a:rPr lang="zh-CN" altLang="zh-CN"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污浊</a:t>
            </a:r>
            <a:endParaRPr lang="zh-CN" altLang="en-US"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68" name="矩形 67"/>
          <p:cNvSpPr/>
          <p:nvPr/>
        </p:nvSpPr>
        <p:spPr>
          <a:xfrm>
            <a:off x="418866" y="4717746"/>
            <a:ext cx="902602" cy="523099"/>
          </a:xfrm>
          <a:prstGeom prst="rect">
            <a:avLst/>
          </a:prstGeom>
        </p:spPr>
        <p:txBody>
          <a:bodyPr wrap="none">
            <a:spAutoFit/>
          </a:bodyPr>
          <a:lstStyle/>
          <a:p>
            <a:r>
              <a:rPr lang="zh-CN" altLang="zh-CN"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泥水</a:t>
            </a:r>
            <a:endParaRPr lang="zh-CN" altLang="en-US"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69" name="矩形 68"/>
          <p:cNvSpPr/>
          <p:nvPr/>
        </p:nvSpPr>
        <p:spPr>
          <a:xfrm>
            <a:off x="8228426" y="4728282"/>
            <a:ext cx="1620582" cy="523099"/>
          </a:xfrm>
          <a:prstGeom prst="rect">
            <a:avLst/>
          </a:prstGeom>
        </p:spPr>
        <p:txBody>
          <a:bodyPr wrap="none">
            <a:spAutoFit/>
          </a:bodyPr>
          <a:lstStyle/>
          <a:p>
            <a:r>
              <a:rPr lang="zh-CN" altLang="zh-CN"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辱、被辱</a:t>
            </a:r>
            <a:endParaRPr lang="zh-CN" altLang="en-US"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70" name="矩形 69"/>
          <p:cNvSpPr/>
          <p:nvPr/>
        </p:nvSpPr>
        <p:spPr>
          <a:xfrm>
            <a:off x="11064579" y="4745530"/>
            <a:ext cx="543613" cy="523099"/>
          </a:xfrm>
          <a:prstGeom prst="rect">
            <a:avLst/>
          </a:prstGeom>
        </p:spPr>
        <p:txBody>
          <a:bodyPr wrap="none">
            <a:spAutoFit/>
          </a:bodyPr>
          <a:lstStyle/>
          <a:p>
            <a:r>
              <a:rPr lang="zh-CN" altLang="zh-CN"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黑</a:t>
            </a:r>
            <a:endParaRPr lang="zh-CN" altLang="en-US"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71" name="矩形 70"/>
          <p:cNvSpPr/>
          <p:nvPr/>
        </p:nvSpPr>
        <p:spPr>
          <a:xfrm>
            <a:off x="1567728" y="5364583"/>
            <a:ext cx="1979571" cy="523099"/>
          </a:xfrm>
          <a:prstGeom prst="rect">
            <a:avLst/>
          </a:prstGeom>
        </p:spPr>
        <p:txBody>
          <a:bodyPr wrap="none">
            <a:spAutoFit/>
          </a:bodyPr>
          <a:lstStyle/>
          <a:p>
            <a:r>
              <a:rPr lang="zh-CN" altLang="zh-CN"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洁白的样子</a:t>
            </a:r>
            <a:endParaRPr lang="zh-CN" altLang="en-US"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72" name="矩形 71"/>
          <p:cNvSpPr/>
          <p:nvPr/>
        </p:nvSpPr>
        <p:spPr>
          <a:xfrm>
            <a:off x="5328527" y="5364583"/>
            <a:ext cx="902602" cy="523099"/>
          </a:xfrm>
          <a:prstGeom prst="rect">
            <a:avLst/>
          </a:prstGeom>
        </p:spPr>
        <p:txBody>
          <a:bodyPr wrap="none">
            <a:spAutoFit/>
          </a:bodyPr>
          <a:lstStyle/>
          <a:p>
            <a:r>
              <a:rPr lang="zh-CN" altLang="zh-CN"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污染</a:t>
            </a:r>
            <a:endParaRPr lang="zh-CN" altLang="en-US"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73" name="矩形 72"/>
          <p:cNvSpPr/>
          <p:nvPr/>
        </p:nvSpPr>
        <p:spPr>
          <a:xfrm>
            <a:off x="7796478" y="5358038"/>
            <a:ext cx="1979571" cy="523099"/>
          </a:xfrm>
          <a:prstGeom prst="rect">
            <a:avLst/>
          </a:prstGeom>
        </p:spPr>
        <p:txBody>
          <a:bodyPr wrap="none">
            <a:spAutoFit/>
          </a:bodyPr>
          <a:lstStyle/>
          <a:p>
            <a:r>
              <a:rPr lang="zh-CN" altLang="zh-CN"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推赞，推许</a:t>
            </a:r>
            <a:endParaRPr lang="zh-CN" altLang="en-US"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74" name="矩形 73"/>
          <p:cNvSpPr/>
          <p:nvPr/>
        </p:nvSpPr>
        <p:spPr>
          <a:xfrm>
            <a:off x="550015" y="6004899"/>
            <a:ext cx="902602" cy="523099"/>
          </a:xfrm>
          <a:prstGeom prst="rect">
            <a:avLst/>
          </a:prstGeom>
        </p:spPr>
        <p:txBody>
          <a:bodyPr wrap="none">
            <a:spAutoFit/>
          </a:bodyPr>
          <a:lstStyle/>
          <a:p>
            <a:r>
              <a:rPr lang="zh-CN" altLang="zh-CN"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即使</a:t>
            </a:r>
            <a:endParaRPr lang="zh-CN" altLang="en-US"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Tree>
  </p:cSld>
  <p:clrMapOvr>
    <a:masterClrMapping/>
  </p:clrMapOvr>
  <p:transition spd="med" advClick="0">
    <p:pull/>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blinds(horizontal)">
                                      <p:cBhvr>
                                        <p:cTn id="7" dur="500"/>
                                        <p:tgtEl>
                                          <p:spTgt spid="29"/>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0"/>
                                        </p:tgtEl>
                                        <p:attrNameLst>
                                          <p:attrName>style.visibility</p:attrName>
                                        </p:attrNameLst>
                                      </p:cBhvr>
                                      <p:to>
                                        <p:strVal val="visible"/>
                                      </p:to>
                                    </p:set>
                                    <p:animEffect transition="in" filter="blinds(horizontal)">
                                      <p:cBhvr>
                                        <p:cTn id="12" dur="500"/>
                                        <p:tgtEl>
                                          <p:spTgt spid="30"/>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1"/>
                                        </p:tgtEl>
                                        <p:attrNameLst>
                                          <p:attrName>style.visibility</p:attrName>
                                        </p:attrNameLst>
                                      </p:cBhvr>
                                      <p:to>
                                        <p:strVal val="visible"/>
                                      </p:to>
                                    </p:set>
                                    <p:animEffect transition="in" filter="blinds(horizontal)">
                                      <p:cBhvr>
                                        <p:cTn id="17" dur="500"/>
                                        <p:tgtEl>
                                          <p:spTgt spid="31"/>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32"/>
                                        </p:tgtEl>
                                        <p:attrNameLst>
                                          <p:attrName>style.visibility</p:attrName>
                                        </p:attrNameLst>
                                      </p:cBhvr>
                                      <p:to>
                                        <p:strVal val="visible"/>
                                      </p:to>
                                    </p:set>
                                    <p:animEffect transition="in" filter="blinds(horizontal)">
                                      <p:cBhvr>
                                        <p:cTn id="22" dur="500"/>
                                        <p:tgtEl>
                                          <p:spTgt spid="32"/>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33"/>
                                        </p:tgtEl>
                                        <p:attrNameLst>
                                          <p:attrName>style.visibility</p:attrName>
                                        </p:attrNameLst>
                                      </p:cBhvr>
                                      <p:to>
                                        <p:strVal val="visible"/>
                                      </p:to>
                                    </p:set>
                                    <p:animEffect transition="in" filter="blinds(horizontal)">
                                      <p:cBhvr>
                                        <p:cTn id="27" dur="500"/>
                                        <p:tgtEl>
                                          <p:spTgt spid="33"/>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56"/>
                                        </p:tgtEl>
                                        <p:attrNameLst>
                                          <p:attrName>style.visibility</p:attrName>
                                        </p:attrNameLst>
                                      </p:cBhvr>
                                      <p:to>
                                        <p:strVal val="visible"/>
                                      </p:to>
                                    </p:set>
                                    <p:animEffect transition="in" filter="blinds(horizontal)">
                                      <p:cBhvr>
                                        <p:cTn id="32" dur="500"/>
                                        <p:tgtEl>
                                          <p:spTgt spid="56"/>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57"/>
                                        </p:tgtEl>
                                        <p:attrNameLst>
                                          <p:attrName>style.visibility</p:attrName>
                                        </p:attrNameLst>
                                      </p:cBhvr>
                                      <p:to>
                                        <p:strVal val="visible"/>
                                      </p:to>
                                    </p:set>
                                    <p:animEffect transition="in" filter="blinds(horizontal)">
                                      <p:cBhvr>
                                        <p:cTn id="37" dur="500"/>
                                        <p:tgtEl>
                                          <p:spTgt spid="57"/>
                                        </p:tgtEl>
                                      </p:cBhvr>
                                    </p:animEffect>
                                  </p:childTnLst>
                                </p:cTn>
                              </p:par>
                            </p:childTnLst>
                          </p:cTn>
                        </p:par>
                      </p:childTnLst>
                    </p:cTn>
                  </p:par>
                  <p:par>
                    <p:cTn id="38" fill="hold" nodeType="clickPar">
                      <p:stCondLst>
                        <p:cond delay="indefinite"/>
                      </p:stCondLst>
                      <p:childTnLst>
                        <p:par>
                          <p:cTn id="39" fill="hold" nodeType="afterGroup">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58"/>
                                        </p:tgtEl>
                                        <p:attrNameLst>
                                          <p:attrName>style.visibility</p:attrName>
                                        </p:attrNameLst>
                                      </p:cBhvr>
                                      <p:to>
                                        <p:strVal val="visible"/>
                                      </p:to>
                                    </p:set>
                                    <p:animEffect transition="in" filter="blinds(horizontal)">
                                      <p:cBhvr>
                                        <p:cTn id="42" dur="500"/>
                                        <p:tgtEl>
                                          <p:spTgt spid="58"/>
                                        </p:tgtEl>
                                      </p:cBhvr>
                                    </p:animEffect>
                                  </p:childTnLst>
                                </p:cTn>
                              </p:par>
                            </p:childTnLst>
                          </p:cTn>
                        </p:par>
                      </p:childTnLst>
                    </p:cTn>
                  </p:par>
                  <p:par>
                    <p:cTn id="43" fill="hold" nodeType="clickPar">
                      <p:stCondLst>
                        <p:cond delay="indefinite"/>
                      </p:stCondLst>
                      <p:childTnLst>
                        <p:par>
                          <p:cTn id="44" fill="hold" nodeType="afterGroup">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59"/>
                                        </p:tgtEl>
                                        <p:attrNameLst>
                                          <p:attrName>style.visibility</p:attrName>
                                        </p:attrNameLst>
                                      </p:cBhvr>
                                      <p:to>
                                        <p:strVal val="visible"/>
                                      </p:to>
                                    </p:set>
                                    <p:animEffect transition="in" filter="blinds(horizontal)">
                                      <p:cBhvr>
                                        <p:cTn id="47" dur="500"/>
                                        <p:tgtEl>
                                          <p:spTgt spid="59"/>
                                        </p:tgtEl>
                                      </p:cBhvr>
                                    </p:animEffect>
                                  </p:childTnLst>
                                </p:cTn>
                              </p:par>
                            </p:childTnLst>
                          </p:cTn>
                        </p:par>
                      </p:childTnLst>
                    </p:cTn>
                  </p:par>
                  <p:par>
                    <p:cTn id="48" fill="hold" nodeType="clickPar">
                      <p:stCondLst>
                        <p:cond delay="indefinite"/>
                      </p:stCondLst>
                      <p:childTnLst>
                        <p:par>
                          <p:cTn id="49" fill="hold" nodeType="afterGroup">
                            <p:stCondLst>
                              <p:cond delay="0"/>
                            </p:stCondLst>
                            <p:childTnLst>
                              <p:par>
                                <p:cTn id="50" presetID="3" presetClass="entr" presetSubtype="10" fill="hold" grpId="0" nodeType="clickEffect">
                                  <p:stCondLst>
                                    <p:cond delay="0"/>
                                  </p:stCondLst>
                                  <p:childTnLst>
                                    <p:set>
                                      <p:cBhvr>
                                        <p:cTn id="51" dur="1" fill="hold">
                                          <p:stCondLst>
                                            <p:cond delay="0"/>
                                          </p:stCondLst>
                                        </p:cTn>
                                        <p:tgtEl>
                                          <p:spTgt spid="60"/>
                                        </p:tgtEl>
                                        <p:attrNameLst>
                                          <p:attrName>style.visibility</p:attrName>
                                        </p:attrNameLst>
                                      </p:cBhvr>
                                      <p:to>
                                        <p:strVal val="visible"/>
                                      </p:to>
                                    </p:set>
                                    <p:animEffect transition="in" filter="blinds(horizontal)">
                                      <p:cBhvr>
                                        <p:cTn id="52" dur="500"/>
                                        <p:tgtEl>
                                          <p:spTgt spid="60"/>
                                        </p:tgtEl>
                                      </p:cBhvr>
                                    </p:animEffect>
                                  </p:childTnLst>
                                </p:cTn>
                              </p:par>
                            </p:childTnLst>
                          </p:cTn>
                        </p:par>
                      </p:childTnLst>
                    </p:cTn>
                  </p:par>
                  <p:par>
                    <p:cTn id="53" fill="hold" nodeType="clickPar">
                      <p:stCondLst>
                        <p:cond delay="indefinite"/>
                      </p:stCondLst>
                      <p:childTnLst>
                        <p:par>
                          <p:cTn id="54" fill="hold" nodeType="afterGroup">
                            <p:stCondLst>
                              <p:cond delay="0"/>
                            </p:stCondLst>
                            <p:childTnLst>
                              <p:par>
                                <p:cTn id="55" presetID="3" presetClass="entr" presetSubtype="10" fill="hold" grpId="0" nodeType="clickEffect">
                                  <p:stCondLst>
                                    <p:cond delay="0"/>
                                  </p:stCondLst>
                                  <p:childTnLst>
                                    <p:set>
                                      <p:cBhvr>
                                        <p:cTn id="56" dur="1" fill="hold">
                                          <p:stCondLst>
                                            <p:cond delay="0"/>
                                          </p:stCondLst>
                                        </p:cTn>
                                        <p:tgtEl>
                                          <p:spTgt spid="61"/>
                                        </p:tgtEl>
                                        <p:attrNameLst>
                                          <p:attrName>style.visibility</p:attrName>
                                        </p:attrNameLst>
                                      </p:cBhvr>
                                      <p:to>
                                        <p:strVal val="visible"/>
                                      </p:to>
                                    </p:set>
                                    <p:animEffect transition="in" filter="blinds(horizontal)">
                                      <p:cBhvr>
                                        <p:cTn id="57" dur="500"/>
                                        <p:tgtEl>
                                          <p:spTgt spid="61"/>
                                        </p:tgtEl>
                                      </p:cBhvr>
                                    </p:animEffect>
                                  </p:childTnLst>
                                </p:cTn>
                              </p:par>
                              <p:par>
                                <p:cTn id="58" presetID="3" presetClass="entr" presetSubtype="10" fill="hold" grpId="0" nodeType="withEffect">
                                  <p:stCondLst>
                                    <p:cond delay="0"/>
                                  </p:stCondLst>
                                  <p:childTnLst>
                                    <p:set>
                                      <p:cBhvr>
                                        <p:cTn id="59" dur="1" fill="hold">
                                          <p:stCondLst>
                                            <p:cond delay="0"/>
                                          </p:stCondLst>
                                        </p:cTn>
                                        <p:tgtEl>
                                          <p:spTgt spid="62"/>
                                        </p:tgtEl>
                                        <p:attrNameLst>
                                          <p:attrName>style.visibility</p:attrName>
                                        </p:attrNameLst>
                                      </p:cBhvr>
                                      <p:to>
                                        <p:strVal val="visible"/>
                                      </p:to>
                                    </p:set>
                                    <p:animEffect transition="in" filter="blinds(horizontal)">
                                      <p:cBhvr>
                                        <p:cTn id="60" dur="500"/>
                                        <p:tgtEl>
                                          <p:spTgt spid="62"/>
                                        </p:tgtEl>
                                      </p:cBhvr>
                                    </p:animEffect>
                                  </p:childTnLst>
                                </p:cTn>
                              </p:par>
                            </p:childTnLst>
                          </p:cTn>
                        </p:par>
                      </p:childTnLst>
                    </p:cTn>
                  </p:par>
                  <p:par>
                    <p:cTn id="61" fill="hold" nodeType="clickPar">
                      <p:stCondLst>
                        <p:cond delay="indefinite"/>
                      </p:stCondLst>
                      <p:childTnLst>
                        <p:par>
                          <p:cTn id="62" fill="hold" nodeType="afterGroup">
                            <p:stCondLst>
                              <p:cond delay="0"/>
                            </p:stCondLst>
                            <p:childTnLst>
                              <p:par>
                                <p:cTn id="63" presetID="3" presetClass="entr" presetSubtype="10" fill="hold" grpId="0" nodeType="clickEffect">
                                  <p:stCondLst>
                                    <p:cond delay="0"/>
                                  </p:stCondLst>
                                  <p:childTnLst>
                                    <p:set>
                                      <p:cBhvr>
                                        <p:cTn id="64" dur="1" fill="hold">
                                          <p:stCondLst>
                                            <p:cond delay="0"/>
                                          </p:stCondLst>
                                        </p:cTn>
                                        <p:tgtEl>
                                          <p:spTgt spid="63"/>
                                        </p:tgtEl>
                                        <p:attrNameLst>
                                          <p:attrName>style.visibility</p:attrName>
                                        </p:attrNameLst>
                                      </p:cBhvr>
                                      <p:to>
                                        <p:strVal val="visible"/>
                                      </p:to>
                                    </p:set>
                                    <p:animEffect transition="in" filter="blinds(horizontal)">
                                      <p:cBhvr>
                                        <p:cTn id="65" dur="500"/>
                                        <p:tgtEl>
                                          <p:spTgt spid="63"/>
                                        </p:tgtEl>
                                      </p:cBhvr>
                                    </p:animEffect>
                                  </p:childTnLst>
                                </p:cTn>
                              </p:par>
                            </p:childTnLst>
                          </p:cTn>
                        </p:par>
                      </p:childTnLst>
                    </p:cTn>
                  </p:par>
                  <p:par>
                    <p:cTn id="66" fill="hold" nodeType="clickPar">
                      <p:stCondLst>
                        <p:cond delay="indefinite"/>
                      </p:stCondLst>
                      <p:childTnLst>
                        <p:par>
                          <p:cTn id="67" fill="hold" nodeType="afterGroup">
                            <p:stCondLst>
                              <p:cond delay="0"/>
                            </p:stCondLst>
                            <p:childTnLst>
                              <p:par>
                                <p:cTn id="68" presetID="3" presetClass="entr" presetSubtype="10" fill="hold" grpId="0" nodeType="clickEffect">
                                  <p:stCondLst>
                                    <p:cond delay="0"/>
                                  </p:stCondLst>
                                  <p:childTnLst>
                                    <p:set>
                                      <p:cBhvr>
                                        <p:cTn id="69" dur="1" fill="hold">
                                          <p:stCondLst>
                                            <p:cond delay="0"/>
                                          </p:stCondLst>
                                        </p:cTn>
                                        <p:tgtEl>
                                          <p:spTgt spid="64"/>
                                        </p:tgtEl>
                                        <p:attrNameLst>
                                          <p:attrName>style.visibility</p:attrName>
                                        </p:attrNameLst>
                                      </p:cBhvr>
                                      <p:to>
                                        <p:strVal val="visible"/>
                                      </p:to>
                                    </p:set>
                                    <p:animEffect transition="in" filter="blinds(horizontal)">
                                      <p:cBhvr>
                                        <p:cTn id="70" dur="500"/>
                                        <p:tgtEl>
                                          <p:spTgt spid="64"/>
                                        </p:tgtEl>
                                      </p:cBhvr>
                                    </p:animEffect>
                                  </p:childTnLst>
                                </p:cTn>
                              </p:par>
                            </p:childTnLst>
                          </p:cTn>
                        </p:par>
                      </p:childTnLst>
                    </p:cTn>
                  </p:par>
                  <p:par>
                    <p:cTn id="71" fill="hold" nodeType="clickPar">
                      <p:stCondLst>
                        <p:cond delay="indefinite"/>
                      </p:stCondLst>
                      <p:childTnLst>
                        <p:par>
                          <p:cTn id="72" fill="hold" nodeType="afterGroup">
                            <p:stCondLst>
                              <p:cond delay="0"/>
                            </p:stCondLst>
                            <p:childTnLst>
                              <p:par>
                                <p:cTn id="73" presetID="3" presetClass="entr" presetSubtype="10" fill="hold" grpId="0" nodeType="clickEffect">
                                  <p:stCondLst>
                                    <p:cond delay="0"/>
                                  </p:stCondLst>
                                  <p:childTnLst>
                                    <p:set>
                                      <p:cBhvr>
                                        <p:cTn id="74" dur="1" fill="hold">
                                          <p:stCondLst>
                                            <p:cond delay="0"/>
                                          </p:stCondLst>
                                        </p:cTn>
                                        <p:tgtEl>
                                          <p:spTgt spid="65"/>
                                        </p:tgtEl>
                                        <p:attrNameLst>
                                          <p:attrName>style.visibility</p:attrName>
                                        </p:attrNameLst>
                                      </p:cBhvr>
                                      <p:to>
                                        <p:strVal val="visible"/>
                                      </p:to>
                                    </p:set>
                                    <p:animEffect transition="in" filter="blinds(horizontal)">
                                      <p:cBhvr>
                                        <p:cTn id="75" dur="500"/>
                                        <p:tgtEl>
                                          <p:spTgt spid="65"/>
                                        </p:tgtEl>
                                      </p:cBhvr>
                                    </p:animEffect>
                                  </p:childTnLst>
                                </p:cTn>
                              </p:par>
                            </p:childTnLst>
                          </p:cTn>
                        </p:par>
                      </p:childTnLst>
                    </p:cTn>
                  </p:par>
                  <p:par>
                    <p:cTn id="76" fill="hold" nodeType="clickPar">
                      <p:stCondLst>
                        <p:cond delay="indefinite"/>
                      </p:stCondLst>
                      <p:childTnLst>
                        <p:par>
                          <p:cTn id="77" fill="hold" nodeType="afterGroup">
                            <p:stCondLst>
                              <p:cond delay="0"/>
                            </p:stCondLst>
                            <p:childTnLst>
                              <p:par>
                                <p:cTn id="78" presetID="3" presetClass="entr" presetSubtype="10" fill="hold" grpId="0" nodeType="clickEffect">
                                  <p:stCondLst>
                                    <p:cond delay="0"/>
                                  </p:stCondLst>
                                  <p:childTnLst>
                                    <p:set>
                                      <p:cBhvr>
                                        <p:cTn id="79" dur="1" fill="hold">
                                          <p:stCondLst>
                                            <p:cond delay="0"/>
                                          </p:stCondLst>
                                        </p:cTn>
                                        <p:tgtEl>
                                          <p:spTgt spid="66"/>
                                        </p:tgtEl>
                                        <p:attrNameLst>
                                          <p:attrName>style.visibility</p:attrName>
                                        </p:attrNameLst>
                                      </p:cBhvr>
                                      <p:to>
                                        <p:strVal val="visible"/>
                                      </p:to>
                                    </p:set>
                                    <p:animEffect transition="in" filter="blinds(horizontal)">
                                      <p:cBhvr>
                                        <p:cTn id="80" dur="500"/>
                                        <p:tgtEl>
                                          <p:spTgt spid="66"/>
                                        </p:tgtEl>
                                      </p:cBhvr>
                                    </p:animEffect>
                                  </p:childTnLst>
                                </p:cTn>
                              </p:par>
                            </p:childTnLst>
                          </p:cTn>
                        </p:par>
                      </p:childTnLst>
                    </p:cTn>
                  </p:par>
                  <p:par>
                    <p:cTn id="81" fill="hold" nodeType="clickPar">
                      <p:stCondLst>
                        <p:cond delay="indefinite"/>
                      </p:stCondLst>
                      <p:childTnLst>
                        <p:par>
                          <p:cTn id="82" fill="hold" nodeType="afterGroup">
                            <p:stCondLst>
                              <p:cond delay="0"/>
                            </p:stCondLst>
                            <p:childTnLst>
                              <p:par>
                                <p:cTn id="83" presetID="3" presetClass="entr" presetSubtype="10" fill="hold" grpId="0" nodeType="clickEffect">
                                  <p:stCondLst>
                                    <p:cond delay="0"/>
                                  </p:stCondLst>
                                  <p:childTnLst>
                                    <p:set>
                                      <p:cBhvr>
                                        <p:cTn id="84" dur="1" fill="hold">
                                          <p:stCondLst>
                                            <p:cond delay="0"/>
                                          </p:stCondLst>
                                        </p:cTn>
                                        <p:tgtEl>
                                          <p:spTgt spid="67"/>
                                        </p:tgtEl>
                                        <p:attrNameLst>
                                          <p:attrName>style.visibility</p:attrName>
                                        </p:attrNameLst>
                                      </p:cBhvr>
                                      <p:to>
                                        <p:strVal val="visible"/>
                                      </p:to>
                                    </p:set>
                                    <p:animEffect transition="in" filter="blinds(horizontal)">
                                      <p:cBhvr>
                                        <p:cTn id="85" dur="500"/>
                                        <p:tgtEl>
                                          <p:spTgt spid="67"/>
                                        </p:tgtEl>
                                      </p:cBhvr>
                                    </p:animEffect>
                                  </p:childTnLst>
                                </p:cTn>
                              </p:par>
                              <p:par>
                                <p:cTn id="86" presetID="3" presetClass="entr" presetSubtype="10" fill="hold" grpId="0" nodeType="withEffect">
                                  <p:stCondLst>
                                    <p:cond delay="0"/>
                                  </p:stCondLst>
                                  <p:childTnLst>
                                    <p:set>
                                      <p:cBhvr>
                                        <p:cTn id="87" dur="1" fill="hold">
                                          <p:stCondLst>
                                            <p:cond delay="0"/>
                                          </p:stCondLst>
                                        </p:cTn>
                                        <p:tgtEl>
                                          <p:spTgt spid="68"/>
                                        </p:tgtEl>
                                        <p:attrNameLst>
                                          <p:attrName>style.visibility</p:attrName>
                                        </p:attrNameLst>
                                      </p:cBhvr>
                                      <p:to>
                                        <p:strVal val="visible"/>
                                      </p:to>
                                    </p:set>
                                    <p:animEffect transition="in" filter="blinds(horizontal)">
                                      <p:cBhvr>
                                        <p:cTn id="88" dur="500"/>
                                        <p:tgtEl>
                                          <p:spTgt spid="68"/>
                                        </p:tgtEl>
                                      </p:cBhvr>
                                    </p:animEffect>
                                  </p:childTnLst>
                                </p:cTn>
                              </p:par>
                            </p:childTnLst>
                          </p:cTn>
                        </p:par>
                      </p:childTnLst>
                    </p:cTn>
                  </p:par>
                  <p:par>
                    <p:cTn id="89" fill="hold" nodeType="clickPar">
                      <p:stCondLst>
                        <p:cond delay="indefinite"/>
                      </p:stCondLst>
                      <p:childTnLst>
                        <p:par>
                          <p:cTn id="90" fill="hold" nodeType="afterGroup">
                            <p:stCondLst>
                              <p:cond delay="0"/>
                            </p:stCondLst>
                            <p:childTnLst>
                              <p:par>
                                <p:cTn id="91" presetID="3" presetClass="entr" presetSubtype="10" fill="hold" grpId="0" nodeType="clickEffect">
                                  <p:stCondLst>
                                    <p:cond delay="0"/>
                                  </p:stCondLst>
                                  <p:childTnLst>
                                    <p:set>
                                      <p:cBhvr>
                                        <p:cTn id="92" dur="1" fill="hold">
                                          <p:stCondLst>
                                            <p:cond delay="0"/>
                                          </p:stCondLst>
                                        </p:cTn>
                                        <p:tgtEl>
                                          <p:spTgt spid="69"/>
                                        </p:tgtEl>
                                        <p:attrNameLst>
                                          <p:attrName>style.visibility</p:attrName>
                                        </p:attrNameLst>
                                      </p:cBhvr>
                                      <p:to>
                                        <p:strVal val="visible"/>
                                      </p:to>
                                    </p:set>
                                    <p:animEffect transition="in" filter="blinds(horizontal)">
                                      <p:cBhvr>
                                        <p:cTn id="93" dur="500"/>
                                        <p:tgtEl>
                                          <p:spTgt spid="69"/>
                                        </p:tgtEl>
                                      </p:cBhvr>
                                    </p:animEffect>
                                  </p:childTnLst>
                                </p:cTn>
                              </p:par>
                            </p:childTnLst>
                          </p:cTn>
                        </p:par>
                      </p:childTnLst>
                    </p:cTn>
                  </p:par>
                  <p:par>
                    <p:cTn id="94" fill="hold" nodeType="clickPar">
                      <p:stCondLst>
                        <p:cond delay="indefinite"/>
                      </p:stCondLst>
                      <p:childTnLst>
                        <p:par>
                          <p:cTn id="95" fill="hold" nodeType="afterGroup">
                            <p:stCondLst>
                              <p:cond delay="0"/>
                            </p:stCondLst>
                            <p:childTnLst>
                              <p:par>
                                <p:cTn id="96" presetID="3" presetClass="entr" presetSubtype="10" fill="hold" grpId="0" nodeType="clickEffect">
                                  <p:stCondLst>
                                    <p:cond delay="0"/>
                                  </p:stCondLst>
                                  <p:childTnLst>
                                    <p:set>
                                      <p:cBhvr>
                                        <p:cTn id="97" dur="1" fill="hold">
                                          <p:stCondLst>
                                            <p:cond delay="0"/>
                                          </p:stCondLst>
                                        </p:cTn>
                                        <p:tgtEl>
                                          <p:spTgt spid="70"/>
                                        </p:tgtEl>
                                        <p:attrNameLst>
                                          <p:attrName>style.visibility</p:attrName>
                                        </p:attrNameLst>
                                      </p:cBhvr>
                                      <p:to>
                                        <p:strVal val="visible"/>
                                      </p:to>
                                    </p:set>
                                    <p:animEffect transition="in" filter="blinds(horizontal)">
                                      <p:cBhvr>
                                        <p:cTn id="98" dur="500"/>
                                        <p:tgtEl>
                                          <p:spTgt spid="70"/>
                                        </p:tgtEl>
                                      </p:cBhvr>
                                    </p:animEffect>
                                  </p:childTnLst>
                                </p:cTn>
                              </p:par>
                            </p:childTnLst>
                          </p:cTn>
                        </p:par>
                      </p:childTnLst>
                    </p:cTn>
                  </p:par>
                  <p:par>
                    <p:cTn id="99" fill="hold" nodeType="clickPar">
                      <p:stCondLst>
                        <p:cond delay="indefinite"/>
                      </p:stCondLst>
                      <p:childTnLst>
                        <p:par>
                          <p:cTn id="100" fill="hold" nodeType="afterGroup">
                            <p:stCondLst>
                              <p:cond delay="0"/>
                            </p:stCondLst>
                            <p:childTnLst>
                              <p:par>
                                <p:cTn id="101" presetID="3" presetClass="entr" presetSubtype="10" fill="hold" grpId="0" nodeType="clickEffect">
                                  <p:stCondLst>
                                    <p:cond delay="0"/>
                                  </p:stCondLst>
                                  <p:childTnLst>
                                    <p:set>
                                      <p:cBhvr>
                                        <p:cTn id="102" dur="1" fill="hold">
                                          <p:stCondLst>
                                            <p:cond delay="0"/>
                                          </p:stCondLst>
                                        </p:cTn>
                                        <p:tgtEl>
                                          <p:spTgt spid="71"/>
                                        </p:tgtEl>
                                        <p:attrNameLst>
                                          <p:attrName>style.visibility</p:attrName>
                                        </p:attrNameLst>
                                      </p:cBhvr>
                                      <p:to>
                                        <p:strVal val="visible"/>
                                      </p:to>
                                    </p:set>
                                    <p:animEffect transition="in" filter="blinds(horizontal)">
                                      <p:cBhvr>
                                        <p:cTn id="103" dur="500"/>
                                        <p:tgtEl>
                                          <p:spTgt spid="71"/>
                                        </p:tgtEl>
                                      </p:cBhvr>
                                    </p:animEffect>
                                  </p:childTnLst>
                                </p:cTn>
                              </p:par>
                            </p:childTnLst>
                          </p:cTn>
                        </p:par>
                      </p:childTnLst>
                    </p:cTn>
                  </p:par>
                  <p:par>
                    <p:cTn id="104" fill="hold" nodeType="clickPar">
                      <p:stCondLst>
                        <p:cond delay="indefinite"/>
                      </p:stCondLst>
                      <p:childTnLst>
                        <p:par>
                          <p:cTn id="105" fill="hold" nodeType="afterGroup">
                            <p:stCondLst>
                              <p:cond delay="0"/>
                            </p:stCondLst>
                            <p:childTnLst>
                              <p:par>
                                <p:cTn id="106" presetID="3" presetClass="entr" presetSubtype="10" fill="hold" grpId="0" nodeType="clickEffect">
                                  <p:stCondLst>
                                    <p:cond delay="0"/>
                                  </p:stCondLst>
                                  <p:childTnLst>
                                    <p:set>
                                      <p:cBhvr>
                                        <p:cTn id="107" dur="1" fill="hold">
                                          <p:stCondLst>
                                            <p:cond delay="0"/>
                                          </p:stCondLst>
                                        </p:cTn>
                                        <p:tgtEl>
                                          <p:spTgt spid="72"/>
                                        </p:tgtEl>
                                        <p:attrNameLst>
                                          <p:attrName>style.visibility</p:attrName>
                                        </p:attrNameLst>
                                      </p:cBhvr>
                                      <p:to>
                                        <p:strVal val="visible"/>
                                      </p:to>
                                    </p:set>
                                    <p:animEffect transition="in" filter="blinds(horizontal)">
                                      <p:cBhvr>
                                        <p:cTn id="108" dur="500"/>
                                        <p:tgtEl>
                                          <p:spTgt spid="72"/>
                                        </p:tgtEl>
                                      </p:cBhvr>
                                    </p:animEffect>
                                  </p:childTnLst>
                                </p:cTn>
                              </p:par>
                            </p:childTnLst>
                          </p:cTn>
                        </p:par>
                      </p:childTnLst>
                    </p:cTn>
                  </p:par>
                  <p:par>
                    <p:cTn id="109" fill="hold" nodeType="clickPar">
                      <p:stCondLst>
                        <p:cond delay="indefinite"/>
                      </p:stCondLst>
                      <p:childTnLst>
                        <p:par>
                          <p:cTn id="110" fill="hold" nodeType="afterGroup">
                            <p:stCondLst>
                              <p:cond delay="0"/>
                            </p:stCondLst>
                            <p:childTnLst>
                              <p:par>
                                <p:cTn id="111" presetID="3" presetClass="entr" presetSubtype="10" fill="hold" grpId="0" nodeType="clickEffect">
                                  <p:stCondLst>
                                    <p:cond delay="0"/>
                                  </p:stCondLst>
                                  <p:childTnLst>
                                    <p:set>
                                      <p:cBhvr>
                                        <p:cTn id="112" dur="1" fill="hold">
                                          <p:stCondLst>
                                            <p:cond delay="0"/>
                                          </p:stCondLst>
                                        </p:cTn>
                                        <p:tgtEl>
                                          <p:spTgt spid="73"/>
                                        </p:tgtEl>
                                        <p:attrNameLst>
                                          <p:attrName>style.visibility</p:attrName>
                                        </p:attrNameLst>
                                      </p:cBhvr>
                                      <p:to>
                                        <p:strVal val="visible"/>
                                      </p:to>
                                    </p:set>
                                    <p:animEffect transition="in" filter="blinds(horizontal)">
                                      <p:cBhvr>
                                        <p:cTn id="113" dur="500"/>
                                        <p:tgtEl>
                                          <p:spTgt spid="73"/>
                                        </p:tgtEl>
                                      </p:cBhvr>
                                    </p:animEffect>
                                  </p:childTnLst>
                                </p:cTn>
                              </p:par>
                            </p:childTnLst>
                          </p:cTn>
                        </p:par>
                      </p:childTnLst>
                    </p:cTn>
                  </p:par>
                  <p:par>
                    <p:cTn id="114" fill="hold" nodeType="clickPar">
                      <p:stCondLst>
                        <p:cond delay="indefinite"/>
                      </p:stCondLst>
                      <p:childTnLst>
                        <p:par>
                          <p:cTn id="115" fill="hold" nodeType="afterGroup">
                            <p:stCondLst>
                              <p:cond delay="0"/>
                            </p:stCondLst>
                            <p:childTnLst>
                              <p:par>
                                <p:cTn id="116" presetID="3" presetClass="entr" presetSubtype="10" fill="hold" grpId="0" nodeType="clickEffect">
                                  <p:stCondLst>
                                    <p:cond delay="0"/>
                                  </p:stCondLst>
                                  <p:childTnLst>
                                    <p:set>
                                      <p:cBhvr>
                                        <p:cTn id="117" dur="1" fill="hold">
                                          <p:stCondLst>
                                            <p:cond delay="0"/>
                                          </p:stCondLst>
                                        </p:cTn>
                                        <p:tgtEl>
                                          <p:spTgt spid="74"/>
                                        </p:tgtEl>
                                        <p:attrNameLst>
                                          <p:attrName>style.visibility</p:attrName>
                                        </p:attrNameLst>
                                      </p:cBhvr>
                                      <p:to>
                                        <p:strVal val="visible"/>
                                      </p:to>
                                    </p:set>
                                    <p:animEffect transition="in" filter="blinds(horizontal)">
                                      <p:cBhvr>
                                        <p:cTn id="118" dur="500"/>
                                        <p:tgtEl>
                                          <p:spTgt spid="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30" grpId="0"/>
      <p:bldP spid="31" grpId="0"/>
      <p:bldP spid="32" grpId="0"/>
      <p:bldP spid="33" grpId="0"/>
      <p:bldP spid="56" grpId="0"/>
      <p:bldP spid="57" grpId="0"/>
      <p:bldP spid="58" grpId="0"/>
      <p:bldP spid="59" grpId="0"/>
      <p:bldP spid="60" grpId="0"/>
      <p:bldP spid="61" grpId="0"/>
      <p:bldP spid="62" grpId="0"/>
      <p:bldP spid="63" grpId="0"/>
      <p:bldP spid="64" grpId="0"/>
      <p:bldP spid="65" grpId="0"/>
      <p:bldP spid="66" grpId="0"/>
      <p:bldP spid="67" grpId="0"/>
      <p:bldP spid="68" grpId="0"/>
      <p:bldP spid="69" grpId="0"/>
      <p:bldP spid="70" grpId="0"/>
      <p:bldP spid="71" grpId="0"/>
      <p:bldP spid="72" grpId="0"/>
      <p:bldP spid="73" grpId="0"/>
      <p:bldP spid="74" grpId="0"/>
    </p:bldLs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0" name="Freeform 5"/>
          <p:cNvSpPr/>
          <p:nvPr/>
        </p:nvSpPr>
        <p:spPr bwMode="auto">
          <a:xfrm rot="10800000">
            <a:off x="179494" y="588815"/>
            <a:ext cx="2466723" cy="646331"/>
          </a:xfrm>
          <a:custGeom>
            <a:gdLst>
              <a:gd name="T0" fmla="*/ 127 w 2157"/>
              <a:gd name="T1" fmla="*/ 0 h 1065"/>
              <a:gd name="T2" fmla="*/ 928 w 2157"/>
              <a:gd name="T3" fmla="*/ 0 h 1065"/>
              <a:gd name="T4" fmla="*/ 1713 w 2157"/>
              <a:gd name="T5" fmla="*/ 0 h 1065"/>
              <a:gd name="T6" fmla="*/ 2157 w 2157"/>
              <a:gd name="T7" fmla="*/ 0 h 1065"/>
              <a:gd name="T8" fmla="*/ 2157 w 2157"/>
              <a:gd name="T9" fmla="*/ 1065 h 1065"/>
              <a:gd name="T10" fmla="*/ 1979 w 2157"/>
              <a:gd name="T11" fmla="*/ 1065 h 1065"/>
              <a:gd name="T12" fmla="*/ 928 w 2157"/>
              <a:gd name="T13" fmla="*/ 1065 h 1065"/>
              <a:gd name="T14" fmla="*/ 428 w 2157"/>
              <a:gd name="T15" fmla="*/ 1065 h 1065"/>
              <a:gd name="T16" fmla="*/ 240 w 2157"/>
              <a:gd name="T17" fmla="*/ 918 h 1065"/>
              <a:gd name="T18" fmla="*/ 23 w 2157"/>
              <a:gd name="T19" fmla="*/ 146 h 1065"/>
              <a:gd name="T20" fmla="*/ 127 w 2157"/>
              <a:gd name="T21" fmla="*/ 0 h 106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57" h="1065">
                <a:moveTo>
                  <a:pt x="127" y="0"/>
                </a:moveTo>
                <a:cubicBezTo>
                  <a:pt x="928" y="0"/>
                  <a:pt x="928" y="0"/>
                  <a:pt x="928" y="0"/>
                </a:cubicBezTo>
                <a:cubicBezTo>
                  <a:pt x="1713" y="0"/>
                  <a:pt x="1713" y="0"/>
                  <a:pt x="1713" y="0"/>
                </a:cubicBezTo>
                <a:cubicBezTo>
                  <a:pt x="2157" y="0"/>
                  <a:pt x="2157" y="0"/>
                  <a:pt x="2157" y="0"/>
                </a:cubicBezTo>
                <a:cubicBezTo>
                  <a:pt x="2157" y="1065"/>
                  <a:pt x="2157" y="1065"/>
                  <a:pt x="2157" y="1065"/>
                </a:cubicBezTo>
                <a:cubicBezTo>
                  <a:pt x="1979" y="1065"/>
                  <a:pt x="1979" y="1065"/>
                  <a:pt x="1979" y="1065"/>
                </a:cubicBezTo>
                <a:cubicBezTo>
                  <a:pt x="928" y="1065"/>
                  <a:pt x="928" y="1065"/>
                  <a:pt x="928" y="1065"/>
                </a:cubicBezTo>
                <a:cubicBezTo>
                  <a:pt x="428" y="1065"/>
                  <a:pt x="428" y="1065"/>
                  <a:pt x="428" y="1065"/>
                </a:cubicBezTo>
                <a:cubicBezTo>
                  <a:pt x="347" y="1065"/>
                  <a:pt x="263" y="999"/>
                  <a:pt x="240" y="918"/>
                </a:cubicBezTo>
                <a:cubicBezTo>
                  <a:pt x="23" y="146"/>
                  <a:pt x="23" y="146"/>
                  <a:pt x="23" y="146"/>
                </a:cubicBezTo>
                <a:cubicBezTo>
                  <a:pt x="0" y="66"/>
                  <a:pt x="47" y="0"/>
                  <a:pt x="127" y="0"/>
                </a:cubicBezTo>
                <a:close/>
              </a:path>
            </a:pathLst>
          </a:custGeom>
          <a:solidFill>
            <a:srgbClr val="56505B"/>
          </a:solidFill>
          <a:ln>
            <a:noFill/>
          </a:ln>
        </p:spPr>
        <p:txBody>
          <a:bodyPr vert="horz" wrap="square" lIns="91440" tIns="45720" rIns="91440" bIns="45720" numCol="1" anchor="t" anchorCtr="0" compatLnSpc="1"/>
          <a:lstStyle/>
          <a:p>
            <a:endParaRPr lang="zh-CN" altLang="en-US">
              <a:latin typeface="印品黑体" panose="00000500000000000000" pitchFamily="2" charset="-122"/>
            </a:endParaRPr>
          </a:p>
        </p:txBody>
      </p:sp>
      <p:grpSp>
        <p:nvGrpSpPr>
          <p:cNvPr id="2" name="组合 1"/>
          <p:cNvGrpSpPr/>
          <p:nvPr/>
        </p:nvGrpSpPr>
        <p:grpSpPr>
          <a:xfrm>
            <a:off x="556824" y="681148"/>
            <a:ext cx="1415772" cy="713452"/>
            <a:chOff x="563751" y="1817221"/>
            <a:chExt cx="1415772" cy="713452"/>
          </a:xfrm>
        </p:grpSpPr>
        <p:sp>
          <p:nvSpPr>
            <p:cNvPr id="42" name="TextBox 41"/>
            <p:cNvSpPr txBox="1"/>
            <p:nvPr/>
          </p:nvSpPr>
          <p:spPr>
            <a:xfrm>
              <a:off x="1429648" y="1884342"/>
              <a:ext cx="184731" cy="646331"/>
            </a:xfrm>
            <a:prstGeom prst="rect">
              <a:avLst/>
            </a:prstGeom>
            <a:noFill/>
          </p:spPr>
          <p:txBody>
            <a:bodyPr vert="horz" wrap="none" rtlCol="0">
              <a:spAutoFit/>
            </a:bodyPr>
            <a:lstStyle/>
            <a:p>
              <a:endParaRPr lang="zh-CN" altLang="en-US" sz="3600">
                <a:solidFill>
                  <a:srgbClr val="F0ECE9"/>
                </a:solidFill>
                <a:latin typeface="印品黑体" panose="00000500000000000000" pitchFamily="2" charset="-122"/>
              </a:endParaRPr>
            </a:p>
          </p:txBody>
        </p:sp>
        <p:sp>
          <p:nvSpPr>
            <p:cNvPr id="43" name="TextBox 42"/>
            <p:cNvSpPr txBox="1"/>
            <p:nvPr/>
          </p:nvSpPr>
          <p:spPr>
            <a:xfrm>
              <a:off x="563751" y="1817221"/>
              <a:ext cx="1415772" cy="461665"/>
            </a:xfrm>
            <a:prstGeom prst="rect">
              <a:avLst/>
            </a:prstGeom>
            <a:noFill/>
          </p:spPr>
          <p:txBody>
            <a:bodyPr wrap="none" rtlCol="0">
              <a:spAutoFit/>
            </a:bodyPr>
            <a:lstStyle/>
            <a:p>
              <a:r>
                <a:rPr lang="zh-CN" altLang="en-US" sz="2400" b="1">
                  <a:solidFill>
                    <a:srgbClr val="F0ECE9"/>
                  </a:solidFill>
                  <a:latin typeface="微软雅黑" panose="020b0503020204020204" pitchFamily="34" charset="-122"/>
                  <a:ea typeface="微软雅黑" panose="020b0503020204020204" pitchFamily="34" charset="-122"/>
                </a:rPr>
                <a:t>学习目标</a:t>
              </a:r>
              <a:endParaRPr lang="zh-CN" altLang="en-US" sz="2400" b="1">
                <a:solidFill>
                  <a:srgbClr val="F0ECE9"/>
                </a:solidFill>
                <a:latin typeface="微软雅黑" panose="020b0503020204020204" pitchFamily="34" charset="-122"/>
                <a:ea typeface="微软雅黑" panose="020b0503020204020204" pitchFamily="34" charset="-122"/>
              </a:endParaRPr>
            </a:p>
          </p:txBody>
        </p:sp>
      </p:grpSp>
      <p:sp>
        <p:nvSpPr>
          <p:cNvPr id="19" name="文本框 18"/>
          <p:cNvSpPr txBox="1"/>
          <p:nvPr/>
        </p:nvSpPr>
        <p:spPr>
          <a:xfrm>
            <a:off x="954583" y="2204722"/>
            <a:ext cx="10569703" cy="2448555"/>
          </a:xfrm>
          <a:prstGeom prst="rect">
            <a:avLst/>
          </a:prstGeom>
          <a:noFill/>
        </p:spPr>
        <p:txBody>
          <a:bodyPr wrap="square">
            <a:spAutoFit/>
          </a:bodyPr>
          <a:lstStyle/>
          <a:p>
            <a:pPr marL="342900" indent="-342900" algn="just">
              <a:lnSpc>
                <a:spcPct val="150000"/>
              </a:lnSpc>
              <a:spcAft>
                <a:spcPts val="1000"/>
              </a:spcAft>
              <a:buFont typeface="Wingdings" panose="05000000000000000000" pitchFamily="2" charset="2"/>
              <a:buChar char="u"/>
            </a:pPr>
            <a:r>
              <a:rPr lang="en-US" altLang="zh-CN" sz="2200" kern="100">
                <a:effectLst/>
                <a:latin typeface="微软雅黑" panose="020b0503020204020204" pitchFamily="34" charset="-122"/>
                <a:ea typeface="微软雅黑" panose="020b0503020204020204" pitchFamily="34" charset="-122"/>
                <a:cs typeface="Times New Roman" panose="02020603050405020304" pitchFamily="18" charset="0"/>
              </a:rPr>
              <a:t>1.</a:t>
            </a:r>
            <a:r>
              <a:rPr lang="zh-CN" altLang="en-US" sz="2200" kern="100">
                <a:effectLst/>
                <a:latin typeface="微软雅黑" panose="020b0503020204020204" pitchFamily="34" charset="-122"/>
                <a:ea typeface="微软雅黑" panose="020b0503020204020204" pitchFamily="34" charset="-122"/>
                <a:cs typeface="Times New Roman" panose="02020603050405020304" pitchFamily="18" charset="0"/>
              </a:rPr>
              <a:t>了解司马迁的生平和</a:t>
            </a:r>
            <a:r>
              <a:rPr lang="en-US" altLang="zh-CN" sz="2200" kern="100">
                <a:effectLst/>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2200" kern="100">
                <a:effectLst/>
                <a:latin typeface="微软雅黑" panose="020b0503020204020204" pitchFamily="34" charset="-122"/>
                <a:ea typeface="微软雅黑" panose="020b0503020204020204" pitchFamily="34" charset="-122"/>
                <a:cs typeface="Times New Roman" panose="02020603050405020304" pitchFamily="18" charset="0"/>
              </a:rPr>
              <a:t>史记</a:t>
            </a:r>
            <a:r>
              <a:rPr lang="en-US" altLang="zh-CN" sz="2200" kern="100">
                <a:effectLst/>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2200" kern="100">
                <a:effectLst/>
                <a:latin typeface="微软雅黑" panose="020b0503020204020204" pitchFamily="34" charset="-122"/>
                <a:ea typeface="微软雅黑" panose="020b0503020204020204" pitchFamily="34" charset="-122"/>
                <a:cs typeface="Times New Roman" panose="02020603050405020304" pitchFamily="18" charset="0"/>
              </a:rPr>
              <a:t>的相关知识，了解屈原的生平事迹。</a:t>
            </a:r>
            <a:endParaRPr lang="zh-CN" altLang="en-US" sz="2200" kern="100">
              <a:effectLst/>
              <a:latin typeface="微软雅黑" panose="020b0503020204020204" pitchFamily="34" charset="-122"/>
              <a:ea typeface="微软雅黑" panose="020b0503020204020204" pitchFamily="34" charset="-122"/>
              <a:cs typeface="Times New Roman" panose="02020603050405020304" pitchFamily="18" charset="0"/>
            </a:endParaRPr>
          </a:p>
          <a:p>
            <a:pPr marL="342900" indent="-342900" algn="just">
              <a:lnSpc>
                <a:spcPct val="150000"/>
              </a:lnSpc>
              <a:spcAft>
                <a:spcPts val="1000"/>
              </a:spcAft>
              <a:buFont typeface="Wingdings" panose="05000000000000000000" pitchFamily="2" charset="2"/>
              <a:buChar char="u"/>
            </a:pPr>
            <a:r>
              <a:rPr lang="en-US" altLang="zh-CN" sz="2200" kern="100">
                <a:effectLst/>
                <a:latin typeface="微软雅黑" panose="020b0503020204020204" pitchFamily="34" charset="-122"/>
                <a:ea typeface="微软雅黑" panose="020b0503020204020204" pitchFamily="34" charset="-122"/>
                <a:cs typeface="Times New Roman" panose="02020603050405020304" pitchFamily="18" charset="0"/>
              </a:rPr>
              <a:t>2.</a:t>
            </a:r>
            <a:r>
              <a:rPr lang="zh-CN" altLang="en-US" sz="2200" kern="100">
                <a:effectLst/>
                <a:latin typeface="微软雅黑" panose="020b0503020204020204" pitchFamily="34" charset="-122"/>
                <a:ea typeface="微软雅黑" panose="020b0503020204020204" pitchFamily="34" charset="-122"/>
                <a:cs typeface="Times New Roman" panose="02020603050405020304" pitchFamily="18" charset="0"/>
              </a:rPr>
              <a:t>掌握文中的文言知识，疏通文意，理清文章的层次结构。</a:t>
            </a:r>
            <a:endParaRPr lang="zh-CN" altLang="en-US" sz="2200" kern="100">
              <a:effectLst/>
              <a:latin typeface="微软雅黑" panose="020b0503020204020204" pitchFamily="34" charset="-122"/>
              <a:ea typeface="微软雅黑" panose="020b0503020204020204" pitchFamily="34" charset="-122"/>
              <a:cs typeface="Times New Roman" panose="02020603050405020304" pitchFamily="18" charset="0"/>
            </a:endParaRPr>
          </a:p>
          <a:p>
            <a:pPr marL="342900" indent="-342900" algn="just">
              <a:lnSpc>
                <a:spcPct val="150000"/>
              </a:lnSpc>
              <a:spcAft>
                <a:spcPts val="1000"/>
              </a:spcAft>
              <a:buFont typeface="Wingdings" panose="05000000000000000000" pitchFamily="2" charset="2"/>
              <a:buChar char="u"/>
            </a:pPr>
            <a:r>
              <a:rPr lang="en-US" altLang="zh-CN" sz="2200" kern="100">
                <a:effectLst/>
                <a:latin typeface="微软雅黑" panose="020b0503020204020204" pitchFamily="34" charset="-122"/>
                <a:ea typeface="微软雅黑" panose="020b0503020204020204" pitchFamily="34" charset="-122"/>
                <a:cs typeface="Times New Roman" panose="02020603050405020304" pitchFamily="18" charset="0"/>
              </a:rPr>
              <a:t>3.</a:t>
            </a:r>
            <a:r>
              <a:rPr lang="zh-CN" altLang="en-US" sz="2200" kern="100">
                <a:effectLst/>
                <a:latin typeface="微软雅黑" panose="020b0503020204020204" pitchFamily="34" charset="-122"/>
                <a:ea typeface="微软雅黑" panose="020b0503020204020204" pitchFamily="34" charset="-122"/>
                <a:cs typeface="Times New Roman" panose="02020603050405020304" pitchFamily="18" charset="0"/>
              </a:rPr>
              <a:t>学习屈原的爱国精神和志洁行廉、刚正不阿的高尚品德。</a:t>
            </a:r>
            <a:endParaRPr lang="zh-CN" altLang="en-US" sz="2200" kern="100">
              <a:effectLst/>
              <a:latin typeface="微软雅黑" panose="020b0503020204020204" pitchFamily="34" charset="-122"/>
              <a:ea typeface="微软雅黑" panose="020b0503020204020204" pitchFamily="34" charset="-122"/>
              <a:cs typeface="Times New Roman" panose="02020603050405020304" pitchFamily="18" charset="0"/>
            </a:endParaRPr>
          </a:p>
          <a:p>
            <a:pPr marL="342900" indent="-342900" algn="just">
              <a:lnSpc>
                <a:spcPct val="150000"/>
              </a:lnSpc>
              <a:spcAft>
                <a:spcPts val="1000"/>
              </a:spcAft>
              <a:buFont typeface="Wingdings" panose="05000000000000000000" pitchFamily="2" charset="2"/>
              <a:buChar char="u"/>
            </a:pPr>
            <a:r>
              <a:rPr lang="en-US" altLang="zh-CN" sz="2200" kern="100">
                <a:effectLst/>
                <a:latin typeface="微软雅黑" panose="020b0503020204020204" pitchFamily="34" charset="-122"/>
                <a:ea typeface="微软雅黑" panose="020b0503020204020204" pitchFamily="34" charset="-122"/>
                <a:cs typeface="Times New Roman" panose="02020603050405020304" pitchFamily="18" charset="0"/>
              </a:rPr>
              <a:t>4.</a:t>
            </a:r>
            <a:r>
              <a:rPr lang="zh-CN" altLang="en-US" sz="2200" kern="100">
                <a:effectLst/>
                <a:latin typeface="微软雅黑" panose="020b0503020204020204" pitchFamily="34" charset="-122"/>
                <a:ea typeface="微软雅黑" panose="020b0503020204020204" pitchFamily="34" charset="-122"/>
                <a:cs typeface="Times New Roman" panose="02020603050405020304" pitchFamily="18" charset="0"/>
              </a:rPr>
              <a:t>鉴赏并学习本文记叙、议论和抒情相结合的写作方法。</a:t>
            </a:r>
            <a:endParaRPr lang="zh-CN" altLang="en-US" sz="2200" kern="100">
              <a:effectLst/>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mc:AlternateContent>
    <mc:Choice xmlns:p15="http://schemas.microsoft.com/office/powerpoint/2012/main" Requires="p15">
      <p:transition spd="slow" advClick="0" p14:dur="3000">
        <p15:prstTrans prst="curtains"/>
      </p:transition>
    </mc:Choice>
    <mc:Fallback>
      <p:transition spd="slow" advClick="0">
        <p:fade/>
      </p:transition>
    </mc:Fallback>
  </mc:AlternateContent>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cxnSp>
        <p:nvCxnSpPr>
          <p:cNvPr id="15" name="直接连接符 14"/>
          <p:cNvCxnSpPr>
            <a:endCxn id="16" idx="11"/>
          </p:cNvCxnSpPr>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nvSpPr>
        <p:spPr bwMode="auto">
          <a:xfrm>
            <a:off x="11280577" y="363136"/>
            <a:ext cx="425905" cy="427514"/>
          </a:xfrm>
          <a:custGeom>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27" name="椭圆 26"/>
          <p:cNvSpPr/>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19" name="TextBox 13"/>
          <p:cNvSpPr txBox="1"/>
          <p:nvPr/>
        </p:nvSpPr>
        <p:spPr>
          <a:xfrm>
            <a:off x="983432" y="344684"/>
            <a:ext cx="2731838" cy="369332"/>
          </a:xfrm>
          <a:prstGeom prst="rect">
            <a:avLst/>
          </a:prstGeom>
          <a:noFill/>
        </p:spPr>
        <p:txBody>
          <a:bodyPr wrap="none" rtlCol="0">
            <a:spAutoFit/>
          </a:bodyPr>
          <a:lstStyle/>
          <a:p>
            <a:r>
              <a:rPr lang="zh-CN" altLang="en-US">
                <a:solidFill>
                  <a:srgbClr val="4C4C4C"/>
                </a:solidFill>
                <a:latin typeface="印品黑体" panose="00000500000000000000" pitchFamily="2" charset="-122"/>
                <a:ea typeface="印品黑体" panose="00000500000000000000" pitchFamily="2" charset="-122"/>
              </a:rPr>
              <a:t>语言知识强化 </a:t>
            </a:r>
            <a:r>
              <a:rPr lang="en-US" altLang="zh-CN">
                <a:solidFill>
                  <a:srgbClr val="4C4C4C"/>
                </a:solidFill>
                <a:latin typeface="微软雅黑" panose="020b0503020204020204" pitchFamily="34" charset="-122"/>
                <a:ea typeface="微软雅黑" panose="020b0503020204020204" pitchFamily="34" charset="-122"/>
              </a:rPr>
              <a:t>· </a:t>
            </a:r>
            <a:r>
              <a:rPr lang="zh-CN" altLang="en-US">
                <a:solidFill>
                  <a:srgbClr val="4C4C4C"/>
                </a:solidFill>
                <a:latin typeface="微软雅黑" panose="020b0503020204020204" pitchFamily="34" charset="-122"/>
                <a:ea typeface="微软雅黑" panose="020b0503020204020204" pitchFamily="34" charset="-122"/>
              </a:rPr>
              <a:t>概览全文</a:t>
            </a:r>
            <a:endParaRPr lang="zh-CN" altLang="en-US" sz="1400">
              <a:solidFill>
                <a:srgbClr val="4C4C4C"/>
              </a:solidFill>
              <a:latin typeface="微软雅黑" panose="020b0503020204020204" pitchFamily="34" charset="-122"/>
              <a:ea typeface="微软雅黑" panose="020b0503020204020204" pitchFamily="34" charset="-122"/>
            </a:endParaRPr>
          </a:p>
        </p:txBody>
      </p:sp>
      <p:sp>
        <p:nvSpPr>
          <p:cNvPr id="78" name="矩形 77"/>
          <p:cNvSpPr/>
          <p:nvPr/>
        </p:nvSpPr>
        <p:spPr>
          <a:xfrm>
            <a:off x="364007" y="907950"/>
            <a:ext cx="11463986" cy="5449516"/>
          </a:xfrm>
          <a:prstGeom prst="rect">
            <a:avLst/>
          </a:prstGeom>
        </p:spPr>
        <p:txBody>
          <a:bodyPr wrap="square" lIns="121870" tIns="60934" rIns="121870" bIns="60934">
            <a:spAutoFit/>
          </a:bodyPr>
          <a:lstStyle/>
          <a:p>
            <a:pPr indent="712470" algn="just">
              <a:lnSpc>
                <a:spcPct val="150000"/>
              </a:lnSpc>
            </a:pPr>
            <a:r>
              <a:rPr lang="zh-CN" altLang="zh-CN" sz="2600" kern="100">
                <a:latin typeface="Times New Roman" panose="02020603050405020304" pitchFamily="18" charset="0"/>
                <a:ea typeface="楷体_GB2312" panose="02010609030101010101" pitchFamily="49" charset="-122"/>
                <a:cs typeface="Times New Roman" panose="02020603050405020304" pitchFamily="18" charset="0"/>
              </a:rPr>
              <a:t>屈原既</a:t>
            </a:r>
            <a:r>
              <a:rPr lang="zh-CN" altLang="zh-CN" sz="2600"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绌</a:t>
            </a:r>
            <a:r>
              <a:rPr lang="en-US" altLang="zh-CN" sz="2600" kern="100">
                <a:latin typeface="Times New Roman" panose="02020603050405020304" pitchFamily="18" charset="0"/>
                <a:ea typeface="楷体_GB2312" panose="02010609030101010101" pitchFamily="49" charset="-122"/>
                <a:cs typeface="Courier New" panose="02070309020205020404" pitchFamily="49" charset="0"/>
              </a:rPr>
              <a:t>(                                             )</a:t>
            </a:r>
            <a:r>
              <a:rPr lang="zh-CN" altLang="zh-CN" sz="2600" kern="100">
                <a:latin typeface="Times New Roman" panose="02020603050405020304" pitchFamily="18" charset="0"/>
                <a:ea typeface="楷体_GB2312" panose="02010609030101010101" pitchFamily="49" charset="-122"/>
                <a:cs typeface="Times New Roman" panose="02020603050405020304" pitchFamily="18" charset="0"/>
              </a:rPr>
              <a:t>，其后秦欲伐齐，齐与楚</a:t>
            </a:r>
            <a:r>
              <a:rPr lang="zh-CN" altLang="zh-CN" sz="2600"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从</a:t>
            </a:r>
            <a:r>
              <a:rPr lang="en-US" altLang="zh-CN" sz="2600" kern="100">
                <a:latin typeface="Times New Roman" panose="02020603050405020304" pitchFamily="18" charset="0"/>
                <a:ea typeface="楷体_GB2312" panose="02010609030101010101" pitchFamily="49" charset="-122"/>
                <a:cs typeface="Courier New" panose="02070309020205020404" pitchFamily="49" charset="0"/>
              </a:rPr>
              <a:t>(</a:t>
            </a:r>
            <a:endParaRPr lang="en-US" altLang="zh-CN" sz="2600" kern="100">
              <a:latin typeface="Times New Roman" panose="02020603050405020304" pitchFamily="18" charset="0"/>
              <a:ea typeface="楷体_GB2312" panose="02010609030101010101" pitchFamily="49" charset="-122"/>
              <a:cs typeface="Courier New" panose="02070309020205020404" pitchFamily="49" charset="0"/>
            </a:endParaRPr>
          </a:p>
          <a:p>
            <a:pPr algn="just">
              <a:lnSpc>
                <a:spcPct val="150000"/>
              </a:lnSpc>
            </a:pPr>
            <a:r>
              <a:rPr lang="en-US" altLang="zh-CN" sz="2600" kern="100">
                <a:latin typeface="Times New Roman" panose="02020603050405020304" pitchFamily="18" charset="0"/>
                <a:ea typeface="楷体_GB2312" panose="02010609030101010101" pitchFamily="49" charset="-122"/>
                <a:cs typeface="Courier New" panose="02070309020205020404" pitchFamily="49" charset="0"/>
              </a:rPr>
              <a:t>                                           )</a:t>
            </a:r>
            <a:r>
              <a:rPr lang="zh-CN" altLang="zh-CN" sz="2600" kern="100">
                <a:latin typeface="Times New Roman" panose="02020603050405020304" pitchFamily="18" charset="0"/>
                <a:ea typeface="楷体_GB2312" panose="02010609030101010101" pitchFamily="49" charset="-122"/>
                <a:cs typeface="Times New Roman" panose="02020603050405020304" pitchFamily="18" charset="0"/>
              </a:rPr>
              <a:t>亲。惠王患之，乃令张仪</a:t>
            </a:r>
            <a:r>
              <a:rPr lang="zh-CN" altLang="zh-CN" sz="2600"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详</a:t>
            </a:r>
            <a:r>
              <a:rPr lang="en-US" altLang="zh-CN" sz="2600" kern="100">
                <a:latin typeface="Times New Roman" panose="02020603050405020304" pitchFamily="18" charset="0"/>
                <a:ea typeface="楷体_GB2312" panose="02010609030101010101" pitchFamily="49" charset="-122"/>
                <a:cs typeface="Courier New" panose="02070309020205020404" pitchFamily="49" charset="0"/>
              </a:rPr>
              <a:t>(                             )</a:t>
            </a:r>
            <a:r>
              <a:rPr lang="zh-CN" altLang="zh-CN" sz="2600" kern="100">
                <a:latin typeface="Times New Roman" panose="02020603050405020304" pitchFamily="18" charset="0"/>
                <a:ea typeface="楷体_GB2312" panose="02010609030101010101" pitchFamily="49" charset="-122"/>
                <a:cs typeface="Times New Roman" panose="02020603050405020304" pitchFamily="18" charset="0"/>
              </a:rPr>
              <a:t>去秦，</a:t>
            </a:r>
            <a:r>
              <a:rPr lang="zh-CN" altLang="zh-CN" sz="2600"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厚币</a:t>
            </a:r>
            <a:r>
              <a:rPr lang="en-US" altLang="zh-CN" sz="2600" kern="100">
                <a:latin typeface="Times New Roman" panose="02020603050405020304" pitchFamily="18" charset="0"/>
                <a:ea typeface="楷体_GB2312" panose="02010609030101010101" pitchFamily="49" charset="-122"/>
                <a:cs typeface="Courier New" panose="02070309020205020404" pitchFamily="49" charset="0"/>
              </a:rPr>
              <a:t>(                   )</a:t>
            </a:r>
            <a:r>
              <a:rPr lang="zh-CN" altLang="zh-CN" sz="2600"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委</a:t>
            </a:r>
            <a:r>
              <a:rPr lang="en-US" altLang="zh-CN" sz="2600" kern="100">
                <a:latin typeface="Times New Roman" panose="02020603050405020304" pitchFamily="18" charset="0"/>
                <a:ea typeface="楷体_GB2312" panose="02010609030101010101" pitchFamily="49" charset="-122"/>
                <a:cs typeface="Courier New" panose="02070309020205020404" pitchFamily="49" charset="0"/>
              </a:rPr>
              <a:t>(         )</a:t>
            </a:r>
            <a:r>
              <a:rPr lang="zh-CN" altLang="zh-CN" sz="2600"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质</a:t>
            </a:r>
            <a:r>
              <a:rPr lang="en-US" altLang="zh-CN" sz="2600" kern="100">
                <a:latin typeface="Times New Roman" panose="02020603050405020304" pitchFamily="18" charset="0"/>
                <a:ea typeface="楷体_GB2312" panose="02010609030101010101" pitchFamily="49" charset="-122"/>
                <a:cs typeface="Courier New" panose="02070309020205020404" pitchFamily="49" charset="0"/>
              </a:rPr>
              <a:t>(                               )</a:t>
            </a:r>
            <a:r>
              <a:rPr lang="zh-CN" altLang="zh-CN" sz="2600" kern="100">
                <a:latin typeface="Times New Roman" panose="02020603050405020304" pitchFamily="18" charset="0"/>
                <a:ea typeface="楷体_GB2312" panose="02010609030101010101" pitchFamily="49" charset="-122"/>
                <a:cs typeface="Times New Roman" panose="02020603050405020304" pitchFamily="18" charset="0"/>
              </a:rPr>
              <a:t>事楚，曰：</a:t>
            </a:r>
            <a:r>
              <a:rPr lang="en-US" altLang="zh-CN" sz="2600" kern="100">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sz="2600" kern="100">
                <a:latin typeface="Times New Roman" panose="02020603050405020304" pitchFamily="18" charset="0"/>
                <a:ea typeface="楷体_GB2312" panose="02010609030101010101" pitchFamily="49" charset="-122"/>
                <a:cs typeface="Times New Roman" panose="02020603050405020304" pitchFamily="18" charset="0"/>
              </a:rPr>
              <a:t>秦甚憎齐，齐与楚从亲，楚</a:t>
            </a:r>
            <a:r>
              <a:rPr lang="zh-CN" altLang="zh-CN" sz="2600"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诚</a:t>
            </a:r>
            <a:r>
              <a:rPr lang="en-US" altLang="zh-CN" sz="2600" kern="100">
                <a:latin typeface="Times New Roman" panose="02020603050405020304" pitchFamily="18" charset="0"/>
                <a:ea typeface="楷体_GB2312" panose="02010609030101010101" pitchFamily="49" charset="-122"/>
                <a:cs typeface="Courier New" panose="02070309020205020404" pitchFamily="49" charset="0"/>
              </a:rPr>
              <a:t>(                    )</a:t>
            </a:r>
            <a:r>
              <a:rPr lang="zh-CN" altLang="zh-CN" sz="2600" kern="100">
                <a:latin typeface="Times New Roman" panose="02020603050405020304" pitchFamily="18" charset="0"/>
                <a:ea typeface="楷体_GB2312" panose="02010609030101010101" pitchFamily="49" charset="-122"/>
                <a:cs typeface="Times New Roman" panose="02020603050405020304" pitchFamily="18" charset="0"/>
              </a:rPr>
              <a:t>能</a:t>
            </a:r>
            <a:r>
              <a:rPr lang="zh-CN" altLang="zh-CN" sz="2600"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绝齐</a:t>
            </a:r>
            <a:r>
              <a:rPr lang="en-US" altLang="zh-CN" sz="2600" kern="100">
                <a:latin typeface="Times New Roman" panose="02020603050405020304" pitchFamily="18" charset="0"/>
                <a:ea typeface="楷体_GB2312" panose="02010609030101010101" pitchFamily="49" charset="-122"/>
                <a:cs typeface="Courier New" panose="02070309020205020404" pitchFamily="49" charset="0"/>
              </a:rPr>
              <a:t>(                                      )</a:t>
            </a:r>
            <a:r>
              <a:rPr lang="zh-CN" altLang="zh-CN" sz="2600" kern="100">
                <a:latin typeface="Times New Roman" panose="02020603050405020304" pitchFamily="18" charset="0"/>
                <a:ea typeface="楷体_GB2312" panose="02010609030101010101" pitchFamily="49" charset="-122"/>
                <a:cs typeface="Times New Roman" panose="02020603050405020304" pitchFamily="18" charset="0"/>
              </a:rPr>
              <a:t>，秦愿献商、於之地六百里。</a:t>
            </a:r>
            <a:r>
              <a:rPr lang="en-US" altLang="zh-CN" sz="2600" kern="100">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sz="2600" kern="100">
                <a:latin typeface="Times New Roman" panose="02020603050405020304" pitchFamily="18" charset="0"/>
                <a:ea typeface="楷体_GB2312" panose="02010609030101010101" pitchFamily="49" charset="-122"/>
                <a:cs typeface="Times New Roman" panose="02020603050405020304" pitchFamily="18" charset="0"/>
              </a:rPr>
              <a:t>楚怀王贪而信张仪，遂绝齐，</a:t>
            </a:r>
            <a:r>
              <a:rPr lang="zh-CN" altLang="zh-CN" sz="2600"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使使</a:t>
            </a:r>
            <a:r>
              <a:rPr lang="en-US" altLang="zh-CN" sz="2600" kern="100">
                <a:latin typeface="Times New Roman" panose="02020603050405020304" pitchFamily="18" charset="0"/>
                <a:ea typeface="楷体_GB2312" panose="02010609030101010101" pitchFamily="49" charset="-122"/>
                <a:cs typeface="Courier New" panose="02070309020205020404" pitchFamily="49" charset="0"/>
              </a:rPr>
              <a:t>(          )</a:t>
            </a:r>
            <a:r>
              <a:rPr lang="zh-CN" altLang="zh-CN" sz="2600"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如</a:t>
            </a:r>
            <a:r>
              <a:rPr lang="en-US" altLang="zh-CN" sz="2600" kern="100">
                <a:latin typeface="Times New Roman" panose="02020603050405020304" pitchFamily="18" charset="0"/>
                <a:ea typeface="楷体_GB2312" panose="02010609030101010101" pitchFamily="49" charset="-122"/>
                <a:cs typeface="Courier New" panose="02070309020205020404" pitchFamily="49" charset="0"/>
              </a:rPr>
              <a:t>(    )</a:t>
            </a:r>
            <a:r>
              <a:rPr lang="zh-CN" altLang="zh-CN" sz="2600" kern="100">
                <a:latin typeface="Times New Roman" panose="02020603050405020304" pitchFamily="18" charset="0"/>
                <a:ea typeface="楷体_GB2312" panose="02010609030101010101" pitchFamily="49" charset="-122"/>
                <a:cs typeface="Times New Roman" panose="02020603050405020304" pitchFamily="18" charset="0"/>
              </a:rPr>
              <a:t>秦受地。张仪诈之曰：</a:t>
            </a:r>
            <a:r>
              <a:rPr lang="en-US" altLang="zh-CN" sz="2600" kern="100">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sz="2600" kern="100">
                <a:latin typeface="Times New Roman" panose="02020603050405020304" pitchFamily="18" charset="0"/>
                <a:ea typeface="楷体_GB2312" panose="02010609030101010101" pitchFamily="49" charset="-122"/>
                <a:cs typeface="Times New Roman" panose="02020603050405020304" pitchFamily="18" charset="0"/>
              </a:rPr>
              <a:t>仪与王约六里，不闻六百里。</a:t>
            </a:r>
            <a:r>
              <a:rPr lang="en-US" altLang="zh-CN" sz="2600" kern="100">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sz="2600" kern="100">
                <a:latin typeface="Times New Roman" panose="02020603050405020304" pitchFamily="18" charset="0"/>
                <a:ea typeface="楷体_GB2312" panose="02010609030101010101" pitchFamily="49" charset="-122"/>
                <a:cs typeface="Times New Roman" panose="02020603050405020304" pitchFamily="18" charset="0"/>
              </a:rPr>
              <a:t>楚使怒去，归告怀王。怀王怒，大兴师伐秦。秦发兵击之，大破楚师于丹、淅，斩首八万，虏楚将屈</a:t>
            </a:r>
            <a:r>
              <a:rPr lang="zh-CN" altLang="zh-CN" sz="2600" kern="100">
                <a:latin typeface="宋体" panose="02010600030101010101" pitchFamily="2" charset="-122"/>
                <a:ea typeface="楷体" panose="02010609060101010101" pitchFamily="49" charset="-122"/>
                <a:cs typeface="宋体" panose="02010600030101010101" pitchFamily="2" charset="-122"/>
              </a:rPr>
              <a:t>匄</a:t>
            </a:r>
            <a:r>
              <a:rPr lang="zh-CN" altLang="zh-CN" sz="2600" kern="100">
                <a:latin typeface="Times New Roman" panose="02020603050405020304" pitchFamily="18" charset="0"/>
                <a:ea typeface="楷体_GB2312" panose="02010609030101010101" pitchFamily="49" charset="-122"/>
                <a:cs typeface="Times New Roman" panose="02020603050405020304" pitchFamily="18" charset="0"/>
              </a:rPr>
              <a:t>，遂取楚之汉中地。怀王乃</a:t>
            </a:r>
            <a:r>
              <a:rPr lang="zh-CN" altLang="zh-CN" sz="2600"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悉</a:t>
            </a:r>
            <a:r>
              <a:rPr lang="en-US" altLang="zh-CN" sz="2600" kern="100">
                <a:latin typeface="Times New Roman" panose="02020603050405020304" pitchFamily="18" charset="0"/>
                <a:ea typeface="楷体_GB2312" panose="02010609030101010101" pitchFamily="49" charset="-122"/>
                <a:cs typeface="Courier New" panose="02070309020205020404" pitchFamily="49" charset="0"/>
              </a:rPr>
              <a:t>(               )</a:t>
            </a:r>
            <a:r>
              <a:rPr lang="zh-CN" altLang="zh-CN" sz="2600" kern="100">
                <a:latin typeface="Times New Roman" panose="02020603050405020304" pitchFamily="18" charset="0"/>
                <a:ea typeface="楷体_GB2312" panose="02010609030101010101" pitchFamily="49" charset="-122"/>
                <a:cs typeface="Times New Roman" panose="02020603050405020304" pitchFamily="18" charset="0"/>
              </a:rPr>
              <a:t>发国中兵，以深入击秦，战于蓝田。魏闻之，袭楚至邓。楚兵惧，自秦归。而齐竟怒不救楚，楚大困。</a:t>
            </a:r>
            <a:endParaRPr lang="zh-CN" altLang="zh-CN" sz="2600" kern="100">
              <a:latin typeface="宋体" panose="02010600030101010101" pitchFamily="2" charset="-122"/>
              <a:cs typeface="Courier New" panose="02070309020205020404" pitchFamily="49" charset="0"/>
            </a:endParaRPr>
          </a:p>
        </p:txBody>
      </p:sp>
      <p:sp>
        <p:nvSpPr>
          <p:cNvPr id="79" name="矩形 78"/>
          <p:cNvSpPr/>
          <p:nvPr/>
        </p:nvSpPr>
        <p:spPr>
          <a:xfrm>
            <a:off x="2632407" y="1058432"/>
            <a:ext cx="4133508" cy="492443"/>
          </a:xfrm>
          <a:prstGeom prst="rect">
            <a:avLst/>
          </a:prstGeom>
        </p:spPr>
        <p:txBody>
          <a:bodyPr wrap="square">
            <a:spAutoFit/>
          </a:bodyPr>
          <a:lstStyle/>
          <a:p>
            <a:r>
              <a:rPr lang="zh-CN" altLang="zh-CN" sz="26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同</a:t>
            </a:r>
            <a:r>
              <a:rPr lang="en-US" altLang="zh-CN" sz="2600" kern="100">
                <a:solidFill>
                  <a:srgbClr val="C00000"/>
                </a:solidFill>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sz="26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黜</a:t>
            </a:r>
            <a:r>
              <a:rPr lang="en-US" altLang="zh-CN" sz="2600" kern="100">
                <a:solidFill>
                  <a:srgbClr val="C00000"/>
                </a:solidFill>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sz="26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，指被罢免官职</a:t>
            </a:r>
            <a:endParaRPr lang="zh-CN" altLang="en-US" sz="2600">
              <a:solidFill>
                <a:srgbClr val="C00000"/>
              </a:solidFill>
            </a:endParaRPr>
          </a:p>
        </p:txBody>
      </p:sp>
      <p:sp>
        <p:nvSpPr>
          <p:cNvPr id="80" name="矩形 79"/>
          <p:cNvSpPr/>
          <p:nvPr/>
        </p:nvSpPr>
        <p:spPr>
          <a:xfrm>
            <a:off x="10736964" y="1063630"/>
            <a:ext cx="543613" cy="492443"/>
          </a:xfrm>
          <a:prstGeom prst="rect">
            <a:avLst/>
          </a:prstGeom>
        </p:spPr>
        <p:txBody>
          <a:bodyPr wrap="square">
            <a:spAutoFit/>
          </a:bodyPr>
          <a:lstStyle/>
          <a:p>
            <a:r>
              <a:rPr lang="zh-CN" altLang="zh-CN" sz="26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同</a:t>
            </a:r>
            <a:endParaRPr lang="zh-CN" altLang="en-US" sz="26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81" name="矩形 80"/>
          <p:cNvSpPr/>
          <p:nvPr/>
        </p:nvSpPr>
        <p:spPr>
          <a:xfrm>
            <a:off x="177616" y="1663588"/>
            <a:ext cx="4133508" cy="492443"/>
          </a:xfrm>
          <a:prstGeom prst="rect">
            <a:avLst/>
          </a:prstGeom>
        </p:spPr>
        <p:txBody>
          <a:bodyPr wrap="square">
            <a:spAutoFit/>
          </a:bodyPr>
          <a:lstStyle/>
          <a:p>
            <a:r>
              <a:rPr lang="en-US" altLang="zh-CN" sz="2600" kern="100">
                <a:solidFill>
                  <a:srgbClr val="C00000"/>
                </a:solidFill>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sz="26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纵</a:t>
            </a:r>
            <a:r>
              <a:rPr lang="en-US" altLang="zh-CN" sz="2600" kern="100">
                <a:solidFill>
                  <a:srgbClr val="C00000"/>
                </a:solidFill>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sz="26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，合纵，联合抗秦</a:t>
            </a:r>
            <a:endParaRPr lang="zh-CN" altLang="en-US" sz="2600">
              <a:solidFill>
                <a:srgbClr val="C00000"/>
              </a:solidFill>
            </a:endParaRPr>
          </a:p>
        </p:txBody>
      </p:sp>
      <p:sp>
        <p:nvSpPr>
          <p:cNvPr id="82" name="矩形 81"/>
          <p:cNvSpPr/>
          <p:nvPr/>
        </p:nvSpPr>
        <p:spPr>
          <a:xfrm>
            <a:off x="8311219" y="1668839"/>
            <a:ext cx="2697551" cy="492443"/>
          </a:xfrm>
          <a:prstGeom prst="rect">
            <a:avLst/>
          </a:prstGeom>
        </p:spPr>
        <p:txBody>
          <a:bodyPr wrap="square">
            <a:spAutoFit/>
          </a:bodyPr>
          <a:lstStyle/>
          <a:p>
            <a:r>
              <a:rPr lang="zh-CN" altLang="zh-CN" sz="26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同</a:t>
            </a:r>
            <a:r>
              <a:rPr lang="en-US" altLang="zh-CN" sz="2600" kern="100">
                <a:solidFill>
                  <a:srgbClr val="C00000"/>
                </a:solidFill>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sz="26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佯</a:t>
            </a:r>
            <a:r>
              <a:rPr lang="en-US" altLang="zh-CN" sz="2600" kern="100">
                <a:solidFill>
                  <a:srgbClr val="C00000"/>
                </a:solidFill>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sz="26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，假装</a:t>
            </a:r>
            <a:endParaRPr lang="zh-CN" altLang="en-US" sz="2600">
              <a:solidFill>
                <a:srgbClr val="C00000"/>
              </a:solidFill>
            </a:endParaRPr>
          </a:p>
        </p:txBody>
      </p:sp>
      <p:sp>
        <p:nvSpPr>
          <p:cNvPr id="83" name="矩形 82"/>
          <p:cNvSpPr/>
          <p:nvPr/>
        </p:nvSpPr>
        <p:spPr>
          <a:xfrm>
            <a:off x="1109692" y="2268744"/>
            <a:ext cx="1979571" cy="492443"/>
          </a:xfrm>
          <a:prstGeom prst="rect">
            <a:avLst/>
          </a:prstGeom>
        </p:spPr>
        <p:txBody>
          <a:bodyPr wrap="square">
            <a:spAutoFit/>
          </a:bodyPr>
          <a:lstStyle/>
          <a:p>
            <a:r>
              <a:rPr lang="zh-CN" altLang="zh-CN" sz="26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丰厚的礼物</a:t>
            </a:r>
            <a:endParaRPr lang="zh-CN" altLang="en-US" sz="2600">
              <a:solidFill>
                <a:srgbClr val="C00000"/>
              </a:solidFill>
            </a:endParaRPr>
          </a:p>
        </p:txBody>
      </p:sp>
      <p:sp>
        <p:nvSpPr>
          <p:cNvPr id="84" name="矩形 83"/>
          <p:cNvSpPr/>
          <p:nvPr/>
        </p:nvSpPr>
        <p:spPr>
          <a:xfrm>
            <a:off x="3355789" y="2306513"/>
            <a:ext cx="902602" cy="492443"/>
          </a:xfrm>
          <a:prstGeom prst="rect">
            <a:avLst/>
          </a:prstGeom>
        </p:spPr>
        <p:txBody>
          <a:bodyPr wrap="square">
            <a:spAutoFit/>
          </a:bodyPr>
          <a:lstStyle/>
          <a:p>
            <a:r>
              <a:rPr lang="zh-CN" altLang="zh-CN" sz="26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呈献</a:t>
            </a:r>
            <a:endParaRPr lang="zh-CN" altLang="en-US" sz="26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85" name="矩形 84"/>
          <p:cNvSpPr/>
          <p:nvPr/>
        </p:nvSpPr>
        <p:spPr>
          <a:xfrm>
            <a:off x="4567730" y="2241165"/>
            <a:ext cx="3056539" cy="492443"/>
          </a:xfrm>
          <a:prstGeom prst="rect">
            <a:avLst/>
          </a:prstGeom>
        </p:spPr>
        <p:txBody>
          <a:bodyPr wrap="square">
            <a:spAutoFit/>
          </a:bodyPr>
          <a:lstStyle/>
          <a:p>
            <a:r>
              <a:rPr lang="zh-CN" altLang="zh-CN" sz="26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同</a:t>
            </a:r>
            <a:r>
              <a:rPr lang="en-US" altLang="zh-CN" sz="2600" kern="100">
                <a:solidFill>
                  <a:srgbClr val="C00000"/>
                </a:solidFill>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sz="26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贽</a:t>
            </a:r>
            <a:r>
              <a:rPr lang="en-US" altLang="zh-CN" sz="2600" kern="100">
                <a:solidFill>
                  <a:srgbClr val="C00000"/>
                </a:solidFill>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sz="26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，见面礼</a:t>
            </a:r>
            <a:endParaRPr lang="zh-CN" altLang="en-US" sz="2600">
              <a:solidFill>
                <a:srgbClr val="C00000"/>
              </a:solidFill>
            </a:endParaRPr>
          </a:p>
        </p:txBody>
      </p:sp>
      <p:sp>
        <p:nvSpPr>
          <p:cNvPr id="86" name="矩形 85"/>
          <p:cNvSpPr/>
          <p:nvPr/>
        </p:nvSpPr>
        <p:spPr>
          <a:xfrm>
            <a:off x="2588159" y="2864241"/>
            <a:ext cx="1979571" cy="492443"/>
          </a:xfrm>
          <a:prstGeom prst="rect">
            <a:avLst/>
          </a:prstGeom>
        </p:spPr>
        <p:txBody>
          <a:bodyPr wrap="square">
            <a:spAutoFit/>
          </a:bodyPr>
          <a:lstStyle/>
          <a:p>
            <a:r>
              <a:rPr lang="zh-CN" altLang="zh-CN" sz="26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确实，果真</a:t>
            </a:r>
            <a:endParaRPr lang="zh-CN" altLang="en-US" sz="26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87" name="矩形 86"/>
          <p:cNvSpPr/>
          <p:nvPr/>
        </p:nvSpPr>
        <p:spPr>
          <a:xfrm>
            <a:off x="5416943" y="2864240"/>
            <a:ext cx="3415529" cy="492443"/>
          </a:xfrm>
          <a:prstGeom prst="rect">
            <a:avLst/>
          </a:prstGeom>
        </p:spPr>
        <p:txBody>
          <a:bodyPr wrap="square">
            <a:spAutoFit/>
          </a:bodyPr>
          <a:lstStyle/>
          <a:p>
            <a:r>
              <a:rPr lang="zh-CN" altLang="zh-CN" sz="26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与齐国断绝外交关系</a:t>
            </a:r>
            <a:endParaRPr lang="zh-CN" altLang="en-US" sz="26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88" name="矩形 87"/>
          <p:cNvSpPr/>
          <p:nvPr/>
        </p:nvSpPr>
        <p:spPr>
          <a:xfrm>
            <a:off x="7049627" y="3436566"/>
            <a:ext cx="1261592" cy="492443"/>
          </a:xfrm>
          <a:prstGeom prst="rect">
            <a:avLst/>
          </a:prstGeom>
        </p:spPr>
        <p:txBody>
          <a:bodyPr wrap="square">
            <a:spAutoFit/>
          </a:bodyPr>
          <a:lstStyle/>
          <a:p>
            <a:r>
              <a:rPr lang="zh-CN" altLang="zh-CN" sz="26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派使者</a:t>
            </a:r>
            <a:endParaRPr lang="zh-CN" altLang="en-US" sz="26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89" name="矩形 88"/>
          <p:cNvSpPr/>
          <p:nvPr/>
        </p:nvSpPr>
        <p:spPr>
          <a:xfrm>
            <a:off x="8497610" y="3429000"/>
            <a:ext cx="543613" cy="492443"/>
          </a:xfrm>
          <a:prstGeom prst="rect">
            <a:avLst/>
          </a:prstGeom>
        </p:spPr>
        <p:txBody>
          <a:bodyPr wrap="square">
            <a:spAutoFit/>
          </a:bodyPr>
          <a:lstStyle/>
          <a:p>
            <a:r>
              <a:rPr lang="zh-CN" altLang="zh-CN" sz="26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到</a:t>
            </a:r>
            <a:endParaRPr lang="zh-CN" altLang="en-US" sz="26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90" name="矩形 89"/>
          <p:cNvSpPr/>
          <p:nvPr/>
        </p:nvSpPr>
        <p:spPr>
          <a:xfrm>
            <a:off x="3500833" y="5307125"/>
            <a:ext cx="1620582" cy="492443"/>
          </a:xfrm>
          <a:prstGeom prst="rect">
            <a:avLst/>
          </a:prstGeom>
        </p:spPr>
        <p:txBody>
          <a:bodyPr wrap="square">
            <a:spAutoFit/>
          </a:bodyPr>
          <a:lstStyle/>
          <a:p>
            <a:r>
              <a:rPr lang="zh-CN" altLang="zh-CN" sz="26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尽，全部</a:t>
            </a:r>
            <a:endParaRPr lang="zh-CN" altLang="en-US" sz="26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Tree>
  </p:cSld>
  <p:clrMapOvr>
    <a:masterClrMapping/>
  </p:clrMapOvr>
  <p:transition spd="med" advClick="0">
    <p:pull/>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9"/>
                                        </p:tgtEl>
                                        <p:attrNameLst>
                                          <p:attrName>style.visibility</p:attrName>
                                        </p:attrNameLst>
                                      </p:cBhvr>
                                      <p:to>
                                        <p:strVal val="visible"/>
                                      </p:to>
                                    </p:set>
                                    <p:animEffect transition="in" filter="blinds(horizontal)">
                                      <p:cBhvr>
                                        <p:cTn id="7" dur="500"/>
                                        <p:tgtEl>
                                          <p:spTgt spid="79"/>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0"/>
                                        </p:tgtEl>
                                        <p:attrNameLst>
                                          <p:attrName>style.visibility</p:attrName>
                                        </p:attrNameLst>
                                      </p:cBhvr>
                                      <p:to>
                                        <p:strVal val="visible"/>
                                      </p:to>
                                    </p:set>
                                    <p:animEffect transition="in" filter="blinds(horizontal)">
                                      <p:cBhvr>
                                        <p:cTn id="12" dur="500"/>
                                        <p:tgtEl>
                                          <p:spTgt spid="80"/>
                                        </p:tgtEl>
                                      </p:cBhvr>
                                    </p:animEffect>
                                  </p:childTnLst>
                                </p:cTn>
                              </p:par>
                              <p:par>
                                <p:cTn id="13" presetID="3" presetClass="entr" presetSubtype="10" fill="hold" grpId="0" nodeType="withEffect">
                                  <p:stCondLst>
                                    <p:cond delay="0"/>
                                  </p:stCondLst>
                                  <p:childTnLst>
                                    <p:set>
                                      <p:cBhvr>
                                        <p:cTn id="14" dur="1" fill="hold">
                                          <p:stCondLst>
                                            <p:cond delay="0"/>
                                          </p:stCondLst>
                                        </p:cTn>
                                        <p:tgtEl>
                                          <p:spTgt spid="81"/>
                                        </p:tgtEl>
                                        <p:attrNameLst>
                                          <p:attrName>style.visibility</p:attrName>
                                        </p:attrNameLst>
                                      </p:cBhvr>
                                      <p:to>
                                        <p:strVal val="visible"/>
                                      </p:to>
                                    </p:set>
                                    <p:animEffect transition="in" filter="blinds(horizontal)">
                                      <p:cBhvr>
                                        <p:cTn id="15" dur="500"/>
                                        <p:tgtEl>
                                          <p:spTgt spid="81"/>
                                        </p:tgtEl>
                                      </p:cBhvr>
                                    </p:animEffect>
                                  </p:childTnLst>
                                </p:cTn>
                              </p:par>
                            </p:childTnLst>
                          </p:cTn>
                        </p:par>
                      </p:childTnLst>
                    </p:cTn>
                  </p:par>
                  <p:par>
                    <p:cTn id="16" fill="hold" nodeType="clickPar">
                      <p:stCondLst>
                        <p:cond delay="indefinite"/>
                      </p:stCondLst>
                      <p:childTnLst>
                        <p:par>
                          <p:cTn id="17" fill="hold" nodeType="afterGroup">
                            <p:stCondLst>
                              <p:cond delay="0"/>
                            </p:stCondLst>
                            <p:childTnLst>
                              <p:par>
                                <p:cTn id="18" presetID="3" presetClass="entr" presetSubtype="10" fill="hold" grpId="0" nodeType="clickEffect">
                                  <p:stCondLst>
                                    <p:cond delay="0"/>
                                  </p:stCondLst>
                                  <p:childTnLst>
                                    <p:set>
                                      <p:cBhvr>
                                        <p:cTn id="19" dur="1" fill="hold">
                                          <p:stCondLst>
                                            <p:cond delay="0"/>
                                          </p:stCondLst>
                                        </p:cTn>
                                        <p:tgtEl>
                                          <p:spTgt spid="82"/>
                                        </p:tgtEl>
                                        <p:attrNameLst>
                                          <p:attrName>style.visibility</p:attrName>
                                        </p:attrNameLst>
                                      </p:cBhvr>
                                      <p:to>
                                        <p:strVal val="visible"/>
                                      </p:to>
                                    </p:set>
                                    <p:animEffect transition="in" filter="blinds(horizontal)">
                                      <p:cBhvr>
                                        <p:cTn id="20" dur="500"/>
                                        <p:tgtEl>
                                          <p:spTgt spid="82"/>
                                        </p:tgtEl>
                                      </p:cBhvr>
                                    </p:animEffect>
                                  </p:childTnLst>
                                </p:cTn>
                              </p:par>
                            </p:childTnLst>
                          </p:cTn>
                        </p:par>
                      </p:childTnLst>
                    </p:cTn>
                  </p:par>
                  <p:par>
                    <p:cTn id="21" fill="hold" nodeType="clickPar">
                      <p:stCondLst>
                        <p:cond delay="indefinite"/>
                      </p:stCondLst>
                      <p:childTnLst>
                        <p:par>
                          <p:cTn id="22" fill="hold" nodeType="afterGroup">
                            <p:stCondLst>
                              <p:cond delay="0"/>
                            </p:stCondLst>
                            <p:childTnLst>
                              <p:par>
                                <p:cTn id="23" presetID="3" presetClass="entr" presetSubtype="10" fill="hold" grpId="0" nodeType="clickEffect">
                                  <p:stCondLst>
                                    <p:cond delay="0"/>
                                  </p:stCondLst>
                                  <p:childTnLst>
                                    <p:set>
                                      <p:cBhvr>
                                        <p:cTn id="24" dur="1" fill="hold">
                                          <p:stCondLst>
                                            <p:cond delay="0"/>
                                          </p:stCondLst>
                                        </p:cTn>
                                        <p:tgtEl>
                                          <p:spTgt spid="83"/>
                                        </p:tgtEl>
                                        <p:attrNameLst>
                                          <p:attrName>style.visibility</p:attrName>
                                        </p:attrNameLst>
                                      </p:cBhvr>
                                      <p:to>
                                        <p:strVal val="visible"/>
                                      </p:to>
                                    </p:set>
                                    <p:animEffect transition="in" filter="blinds(horizontal)">
                                      <p:cBhvr>
                                        <p:cTn id="25" dur="500"/>
                                        <p:tgtEl>
                                          <p:spTgt spid="83"/>
                                        </p:tgtEl>
                                      </p:cBhvr>
                                    </p:animEffect>
                                  </p:childTnLst>
                                </p:cTn>
                              </p:par>
                            </p:childTnLst>
                          </p:cTn>
                        </p:par>
                      </p:childTnLst>
                    </p:cTn>
                  </p:par>
                  <p:par>
                    <p:cTn id="26" fill="hold" nodeType="clickPar">
                      <p:stCondLst>
                        <p:cond delay="indefinite"/>
                      </p:stCondLst>
                      <p:childTnLst>
                        <p:par>
                          <p:cTn id="27" fill="hold" nodeType="afterGroup">
                            <p:stCondLst>
                              <p:cond delay="0"/>
                            </p:stCondLst>
                            <p:childTnLst>
                              <p:par>
                                <p:cTn id="28" presetID="3" presetClass="entr" presetSubtype="10" fill="hold" grpId="0" nodeType="clickEffect">
                                  <p:stCondLst>
                                    <p:cond delay="0"/>
                                  </p:stCondLst>
                                  <p:childTnLst>
                                    <p:set>
                                      <p:cBhvr>
                                        <p:cTn id="29" dur="1" fill="hold">
                                          <p:stCondLst>
                                            <p:cond delay="0"/>
                                          </p:stCondLst>
                                        </p:cTn>
                                        <p:tgtEl>
                                          <p:spTgt spid="84"/>
                                        </p:tgtEl>
                                        <p:attrNameLst>
                                          <p:attrName>style.visibility</p:attrName>
                                        </p:attrNameLst>
                                      </p:cBhvr>
                                      <p:to>
                                        <p:strVal val="visible"/>
                                      </p:to>
                                    </p:set>
                                    <p:animEffect transition="in" filter="blinds(horizontal)">
                                      <p:cBhvr>
                                        <p:cTn id="30" dur="500"/>
                                        <p:tgtEl>
                                          <p:spTgt spid="84"/>
                                        </p:tgtEl>
                                      </p:cBhvr>
                                    </p:animEffect>
                                  </p:childTnLst>
                                </p:cTn>
                              </p:par>
                            </p:childTnLst>
                          </p:cTn>
                        </p:par>
                      </p:childTnLst>
                    </p:cTn>
                  </p:par>
                  <p:par>
                    <p:cTn id="31" fill="hold" nodeType="clickPar">
                      <p:stCondLst>
                        <p:cond delay="indefinite"/>
                      </p:stCondLst>
                      <p:childTnLst>
                        <p:par>
                          <p:cTn id="32" fill="hold" nodeType="afterGroup">
                            <p:stCondLst>
                              <p:cond delay="0"/>
                            </p:stCondLst>
                            <p:childTnLst>
                              <p:par>
                                <p:cTn id="33" presetID="3" presetClass="entr" presetSubtype="10" fill="hold" grpId="0" nodeType="clickEffect">
                                  <p:stCondLst>
                                    <p:cond delay="0"/>
                                  </p:stCondLst>
                                  <p:childTnLst>
                                    <p:set>
                                      <p:cBhvr>
                                        <p:cTn id="34" dur="1" fill="hold">
                                          <p:stCondLst>
                                            <p:cond delay="0"/>
                                          </p:stCondLst>
                                        </p:cTn>
                                        <p:tgtEl>
                                          <p:spTgt spid="85"/>
                                        </p:tgtEl>
                                        <p:attrNameLst>
                                          <p:attrName>style.visibility</p:attrName>
                                        </p:attrNameLst>
                                      </p:cBhvr>
                                      <p:to>
                                        <p:strVal val="visible"/>
                                      </p:to>
                                    </p:set>
                                    <p:animEffect transition="in" filter="blinds(horizontal)">
                                      <p:cBhvr>
                                        <p:cTn id="35" dur="500"/>
                                        <p:tgtEl>
                                          <p:spTgt spid="85"/>
                                        </p:tgtEl>
                                      </p:cBhvr>
                                    </p:animEffect>
                                  </p:childTnLst>
                                </p:cTn>
                              </p:par>
                            </p:childTnLst>
                          </p:cTn>
                        </p:par>
                      </p:childTnLst>
                    </p:cTn>
                  </p:par>
                  <p:par>
                    <p:cTn id="36" fill="hold" nodeType="clickPar">
                      <p:stCondLst>
                        <p:cond delay="indefinite"/>
                      </p:stCondLst>
                      <p:childTnLst>
                        <p:par>
                          <p:cTn id="37" fill="hold" nodeType="afterGroup">
                            <p:stCondLst>
                              <p:cond delay="0"/>
                            </p:stCondLst>
                            <p:childTnLst>
                              <p:par>
                                <p:cTn id="38" presetID="3" presetClass="entr" presetSubtype="10" fill="hold" grpId="0" nodeType="clickEffect">
                                  <p:stCondLst>
                                    <p:cond delay="0"/>
                                  </p:stCondLst>
                                  <p:childTnLst>
                                    <p:set>
                                      <p:cBhvr>
                                        <p:cTn id="39" dur="1" fill="hold">
                                          <p:stCondLst>
                                            <p:cond delay="0"/>
                                          </p:stCondLst>
                                        </p:cTn>
                                        <p:tgtEl>
                                          <p:spTgt spid="86"/>
                                        </p:tgtEl>
                                        <p:attrNameLst>
                                          <p:attrName>style.visibility</p:attrName>
                                        </p:attrNameLst>
                                      </p:cBhvr>
                                      <p:to>
                                        <p:strVal val="visible"/>
                                      </p:to>
                                    </p:set>
                                    <p:animEffect transition="in" filter="blinds(horizontal)">
                                      <p:cBhvr>
                                        <p:cTn id="40" dur="500"/>
                                        <p:tgtEl>
                                          <p:spTgt spid="86"/>
                                        </p:tgtEl>
                                      </p:cBhvr>
                                    </p:animEffect>
                                  </p:childTnLst>
                                </p:cTn>
                              </p:par>
                            </p:childTnLst>
                          </p:cTn>
                        </p:par>
                      </p:childTnLst>
                    </p:cTn>
                  </p:par>
                  <p:par>
                    <p:cTn id="41" fill="hold" nodeType="clickPar">
                      <p:stCondLst>
                        <p:cond delay="indefinite"/>
                      </p:stCondLst>
                      <p:childTnLst>
                        <p:par>
                          <p:cTn id="42" fill="hold" nodeType="afterGroup">
                            <p:stCondLst>
                              <p:cond delay="0"/>
                            </p:stCondLst>
                            <p:childTnLst>
                              <p:par>
                                <p:cTn id="43" presetID="3" presetClass="entr" presetSubtype="10" fill="hold" grpId="0" nodeType="clickEffect">
                                  <p:stCondLst>
                                    <p:cond delay="0"/>
                                  </p:stCondLst>
                                  <p:childTnLst>
                                    <p:set>
                                      <p:cBhvr>
                                        <p:cTn id="44" dur="1" fill="hold">
                                          <p:stCondLst>
                                            <p:cond delay="0"/>
                                          </p:stCondLst>
                                        </p:cTn>
                                        <p:tgtEl>
                                          <p:spTgt spid="87"/>
                                        </p:tgtEl>
                                        <p:attrNameLst>
                                          <p:attrName>style.visibility</p:attrName>
                                        </p:attrNameLst>
                                      </p:cBhvr>
                                      <p:to>
                                        <p:strVal val="visible"/>
                                      </p:to>
                                    </p:set>
                                    <p:animEffect transition="in" filter="blinds(horizontal)">
                                      <p:cBhvr>
                                        <p:cTn id="45" dur="500"/>
                                        <p:tgtEl>
                                          <p:spTgt spid="87"/>
                                        </p:tgtEl>
                                      </p:cBhvr>
                                    </p:animEffect>
                                  </p:childTnLst>
                                </p:cTn>
                              </p:par>
                            </p:childTnLst>
                          </p:cTn>
                        </p:par>
                      </p:childTnLst>
                    </p:cTn>
                  </p:par>
                  <p:par>
                    <p:cTn id="46" fill="hold" nodeType="clickPar">
                      <p:stCondLst>
                        <p:cond delay="indefinite"/>
                      </p:stCondLst>
                      <p:childTnLst>
                        <p:par>
                          <p:cTn id="47" fill="hold" nodeType="afterGroup">
                            <p:stCondLst>
                              <p:cond delay="0"/>
                            </p:stCondLst>
                            <p:childTnLst>
                              <p:par>
                                <p:cTn id="48" presetID="3" presetClass="entr" presetSubtype="10" fill="hold" grpId="0" nodeType="clickEffect">
                                  <p:stCondLst>
                                    <p:cond delay="0"/>
                                  </p:stCondLst>
                                  <p:childTnLst>
                                    <p:set>
                                      <p:cBhvr>
                                        <p:cTn id="49" dur="1" fill="hold">
                                          <p:stCondLst>
                                            <p:cond delay="0"/>
                                          </p:stCondLst>
                                        </p:cTn>
                                        <p:tgtEl>
                                          <p:spTgt spid="88"/>
                                        </p:tgtEl>
                                        <p:attrNameLst>
                                          <p:attrName>style.visibility</p:attrName>
                                        </p:attrNameLst>
                                      </p:cBhvr>
                                      <p:to>
                                        <p:strVal val="visible"/>
                                      </p:to>
                                    </p:set>
                                    <p:animEffect transition="in" filter="blinds(horizontal)">
                                      <p:cBhvr>
                                        <p:cTn id="50" dur="500"/>
                                        <p:tgtEl>
                                          <p:spTgt spid="88"/>
                                        </p:tgtEl>
                                      </p:cBhvr>
                                    </p:animEffect>
                                  </p:childTnLst>
                                </p:cTn>
                              </p:par>
                            </p:childTnLst>
                          </p:cTn>
                        </p:par>
                      </p:childTnLst>
                    </p:cTn>
                  </p:par>
                  <p:par>
                    <p:cTn id="51" fill="hold" nodeType="clickPar">
                      <p:stCondLst>
                        <p:cond delay="indefinite"/>
                      </p:stCondLst>
                      <p:childTnLst>
                        <p:par>
                          <p:cTn id="52" fill="hold" nodeType="afterGroup">
                            <p:stCondLst>
                              <p:cond delay="0"/>
                            </p:stCondLst>
                            <p:childTnLst>
                              <p:par>
                                <p:cTn id="53" presetID="3" presetClass="entr" presetSubtype="10" fill="hold" grpId="0" nodeType="clickEffect">
                                  <p:stCondLst>
                                    <p:cond delay="0"/>
                                  </p:stCondLst>
                                  <p:childTnLst>
                                    <p:set>
                                      <p:cBhvr>
                                        <p:cTn id="54" dur="1" fill="hold">
                                          <p:stCondLst>
                                            <p:cond delay="0"/>
                                          </p:stCondLst>
                                        </p:cTn>
                                        <p:tgtEl>
                                          <p:spTgt spid="89"/>
                                        </p:tgtEl>
                                        <p:attrNameLst>
                                          <p:attrName>style.visibility</p:attrName>
                                        </p:attrNameLst>
                                      </p:cBhvr>
                                      <p:to>
                                        <p:strVal val="visible"/>
                                      </p:to>
                                    </p:set>
                                    <p:animEffect transition="in" filter="blinds(horizontal)">
                                      <p:cBhvr>
                                        <p:cTn id="55" dur="500"/>
                                        <p:tgtEl>
                                          <p:spTgt spid="89"/>
                                        </p:tgtEl>
                                      </p:cBhvr>
                                    </p:animEffect>
                                  </p:childTnLst>
                                </p:cTn>
                              </p:par>
                            </p:childTnLst>
                          </p:cTn>
                        </p:par>
                      </p:childTnLst>
                    </p:cTn>
                  </p:par>
                  <p:par>
                    <p:cTn id="56" fill="hold" nodeType="clickPar">
                      <p:stCondLst>
                        <p:cond delay="indefinite"/>
                      </p:stCondLst>
                      <p:childTnLst>
                        <p:par>
                          <p:cTn id="57" fill="hold" nodeType="afterGroup">
                            <p:stCondLst>
                              <p:cond delay="0"/>
                            </p:stCondLst>
                            <p:childTnLst>
                              <p:par>
                                <p:cTn id="58" presetID="3" presetClass="entr" presetSubtype="10" fill="hold" grpId="0" nodeType="clickEffect">
                                  <p:stCondLst>
                                    <p:cond delay="0"/>
                                  </p:stCondLst>
                                  <p:childTnLst>
                                    <p:set>
                                      <p:cBhvr>
                                        <p:cTn id="59" dur="1" fill="hold">
                                          <p:stCondLst>
                                            <p:cond delay="0"/>
                                          </p:stCondLst>
                                        </p:cTn>
                                        <p:tgtEl>
                                          <p:spTgt spid="90"/>
                                        </p:tgtEl>
                                        <p:attrNameLst>
                                          <p:attrName>style.visibility</p:attrName>
                                        </p:attrNameLst>
                                      </p:cBhvr>
                                      <p:to>
                                        <p:strVal val="visible"/>
                                      </p:to>
                                    </p:set>
                                    <p:animEffect transition="in" filter="blinds(horizontal)">
                                      <p:cBhvr>
                                        <p:cTn id="60" dur="500"/>
                                        <p:tgtEl>
                                          <p:spTgt spid="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9" grpId="0"/>
      <p:bldP spid="80" grpId="0"/>
      <p:bldP spid="81" grpId="0"/>
      <p:bldP spid="82" grpId="0"/>
      <p:bldP spid="83" grpId="0"/>
      <p:bldP spid="84" grpId="0"/>
      <p:bldP spid="85" grpId="0"/>
      <p:bldP spid="86" grpId="0"/>
      <p:bldP spid="87" grpId="0"/>
      <p:bldP spid="88" grpId="0"/>
      <p:bldP spid="89" grpId="0"/>
      <p:bldP spid="90" grpId="0"/>
    </p:bldLst>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cxnSp>
        <p:nvCxnSpPr>
          <p:cNvPr id="15" name="直接连接符 14"/>
          <p:cNvCxnSpPr>
            <a:endCxn id="16" idx="11"/>
          </p:cNvCxnSpPr>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nvSpPr>
        <p:spPr bwMode="auto">
          <a:xfrm>
            <a:off x="11280577" y="363136"/>
            <a:ext cx="425905" cy="427514"/>
          </a:xfrm>
          <a:custGeom>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27" name="椭圆 26"/>
          <p:cNvSpPr/>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19" name="TextBox 13"/>
          <p:cNvSpPr txBox="1"/>
          <p:nvPr/>
        </p:nvSpPr>
        <p:spPr>
          <a:xfrm>
            <a:off x="983432" y="344684"/>
            <a:ext cx="2731838" cy="369332"/>
          </a:xfrm>
          <a:prstGeom prst="rect">
            <a:avLst/>
          </a:prstGeom>
          <a:noFill/>
        </p:spPr>
        <p:txBody>
          <a:bodyPr wrap="none" rtlCol="0">
            <a:spAutoFit/>
          </a:bodyPr>
          <a:lstStyle/>
          <a:p>
            <a:r>
              <a:rPr lang="zh-CN" altLang="en-US">
                <a:solidFill>
                  <a:srgbClr val="4C4C4C"/>
                </a:solidFill>
                <a:latin typeface="印品黑体" panose="00000500000000000000" pitchFamily="2" charset="-122"/>
                <a:ea typeface="印品黑体" panose="00000500000000000000" pitchFamily="2" charset="-122"/>
              </a:rPr>
              <a:t>语言知识强化 </a:t>
            </a:r>
            <a:r>
              <a:rPr lang="en-US" altLang="zh-CN">
                <a:solidFill>
                  <a:srgbClr val="4C4C4C"/>
                </a:solidFill>
                <a:latin typeface="微软雅黑" panose="020b0503020204020204" pitchFamily="34" charset="-122"/>
                <a:ea typeface="微软雅黑" panose="020b0503020204020204" pitchFamily="34" charset="-122"/>
              </a:rPr>
              <a:t>· </a:t>
            </a:r>
            <a:r>
              <a:rPr lang="zh-CN" altLang="en-US">
                <a:solidFill>
                  <a:srgbClr val="4C4C4C"/>
                </a:solidFill>
                <a:latin typeface="微软雅黑" panose="020b0503020204020204" pitchFamily="34" charset="-122"/>
                <a:ea typeface="微软雅黑" panose="020b0503020204020204" pitchFamily="34" charset="-122"/>
              </a:rPr>
              <a:t>概览全文</a:t>
            </a:r>
            <a:endParaRPr lang="zh-CN" altLang="en-US" sz="1400">
              <a:solidFill>
                <a:srgbClr val="4C4C4C"/>
              </a:solidFill>
              <a:latin typeface="微软雅黑" panose="020b0503020204020204" pitchFamily="34" charset="-122"/>
              <a:ea typeface="微软雅黑" panose="020b0503020204020204" pitchFamily="34" charset="-122"/>
            </a:endParaRPr>
          </a:p>
        </p:txBody>
      </p:sp>
      <p:sp>
        <p:nvSpPr>
          <p:cNvPr id="20" name="矩形 19"/>
          <p:cNvSpPr/>
          <p:nvPr/>
        </p:nvSpPr>
        <p:spPr>
          <a:xfrm>
            <a:off x="364007" y="1218164"/>
            <a:ext cx="11463986" cy="4646326"/>
          </a:xfrm>
          <a:prstGeom prst="rect">
            <a:avLst/>
          </a:prstGeom>
        </p:spPr>
        <p:txBody>
          <a:bodyPr wrap="square" lIns="121870" tIns="60934" rIns="121870" bIns="60934">
            <a:spAutoFit/>
          </a:bodyPr>
          <a:lstStyle/>
          <a:p>
            <a:pPr indent="712470" algn="just">
              <a:lnSpc>
                <a:spcPct val="150000"/>
              </a:lnSpc>
            </a:pPr>
            <a:r>
              <a:rPr lang="zh-CN" altLang="zh-CN" sz="2800"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明年</a:t>
            </a:r>
            <a:r>
              <a:rPr lang="en-US" altLang="zh-CN" sz="2800" kern="100">
                <a:latin typeface="Times New Roman" panose="02020603050405020304" pitchFamily="18" charset="0"/>
                <a:ea typeface="楷体_GB2312" panose="02010609030101010101" pitchFamily="49" charset="-122"/>
                <a:cs typeface="Courier New" panose="02070309020205020404" pitchFamily="49" charset="0"/>
              </a:rPr>
              <a:t>(           )</a:t>
            </a:r>
            <a:r>
              <a:rPr lang="zh-CN" altLang="zh-CN" sz="2800" kern="100">
                <a:latin typeface="Times New Roman" panose="02020603050405020304" pitchFamily="18" charset="0"/>
                <a:ea typeface="楷体_GB2312" panose="02010609030101010101" pitchFamily="49" charset="-122"/>
                <a:cs typeface="Times New Roman" panose="02020603050405020304" pitchFamily="18" charset="0"/>
              </a:rPr>
              <a:t>，秦割汉中地与楚以和。楚王曰：</a:t>
            </a:r>
            <a:r>
              <a:rPr lang="en-US" altLang="zh-CN" sz="2800" kern="100">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sz="2800" kern="100">
                <a:latin typeface="Times New Roman" panose="02020603050405020304" pitchFamily="18" charset="0"/>
                <a:ea typeface="楷体_GB2312" panose="02010609030101010101" pitchFamily="49" charset="-122"/>
                <a:cs typeface="Times New Roman" panose="02020603050405020304" pitchFamily="18" charset="0"/>
              </a:rPr>
              <a:t>不愿得地，愿得张仪而</a:t>
            </a:r>
            <a:r>
              <a:rPr lang="zh-CN" altLang="zh-CN" sz="2800"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甘心</a:t>
            </a:r>
            <a:r>
              <a:rPr lang="en-US" altLang="zh-CN" sz="2800" kern="100">
                <a:latin typeface="Times New Roman" panose="02020603050405020304" pitchFamily="18" charset="0"/>
                <a:ea typeface="楷体_GB2312" panose="02010609030101010101" pitchFamily="49" charset="-122"/>
                <a:cs typeface="Courier New" panose="02070309020205020404" pitchFamily="49" charset="0"/>
              </a:rPr>
              <a:t>(                              )</a:t>
            </a:r>
            <a:r>
              <a:rPr lang="zh-CN" altLang="zh-CN" sz="2800" kern="100">
                <a:latin typeface="Times New Roman" panose="02020603050405020304" pitchFamily="18" charset="0"/>
                <a:ea typeface="楷体_GB2312" panose="02010609030101010101" pitchFamily="49" charset="-122"/>
                <a:cs typeface="Times New Roman" panose="02020603050405020304" pitchFamily="18" charset="0"/>
              </a:rPr>
              <a:t>焉。</a:t>
            </a:r>
            <a:r>
              <a:rPr lang="en-US" altLang="zh-CN" sz="2800" kern="100">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sz="2800" kern="100">
                <a:latin typeface="Times New Roman" panose="02020603050405020304" pitchFamily="18" charset="0"/>
                <a:ea typeface="楷体_GB2312" panose="02010609030101010101" pitchFamily="49" charset="-122"/>
                <a:cs typeface="Times New Roman" panose="02020603050405020304" pitchFamily="18" charset="0"/>
              </a:rPr>
              <a:t>张仪闻，乃曰：</a:t>
            </a:r>
            <a:r>
              <a:rPr lang="en-US" altLang="zh-CN" sz="2800" kern="100">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sz="2800" kern="100">
                <a:latin typeface="Times New Roman" panose="02020603050405020304" pitchFamily="18" charset="0"/>
                <a:ea typeface="楷体_GB2312" panose="02010609030101010101" pitchFamily="49" charset="-122"/>
                <a:cs typeface="Times New Roman" panose="02020603050405020304" pitchFamily="18" charset="0"/>
              </a:rPr>
              <a:t>以一仪而</a:t>
            </a:r>
            <a:r>
              <a:rPr lang="zh-CN" altLang="zh-CN" sz="2800"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当</a:t>
            </a:r>
            <a:r>
              <a:rPr lang="en-US" altLang="zh-CN" sz="2800" kern="100">
                <a:latin typeface="Times New Roman" panose="02020603050405020304" pitchFamily="18" charset="0"/>
                <a:ea typeface="楷体_GB2312" panose="02010609030101010101" pitchFamily="49" charset="-122"/>
                <a:cs typeface="Courier New" panose="02070309020205020404" pitchFamily="49" charset="0"/>
              </a:rPr>
              <a:t>(</a:t>
            </a:r>
            <a:endParaRPr lang="en-US" altLang="zh-CN" sz="2800" kern="100">
              <a:latin typeface="Times New Roman" panose="02020603050405020304" pitchFamily="18" charset="0"/>
              <a:ea typeface="楷体_GB2312" panose="02010609030101010101" pitchFamily="49" charset="-122"/>
              <a:cs typeface="Courier New" panose="02070309020205020404" pitchFamily="49" charset="0"/>
            </a:endParaRPr>
          </a:p>
          <a:p>
            <a:pPr algn="just">
              <a:lnSpc>
                <a:spcPct val="150000"/>
              </a:lnSpc>
            </a:pPr>
            <a:r>
              <a:rPr lang="en-US" altLang="zh-CN" sz="2800" kern="100">
                <a:latin typeface="Times New Roman" panose="02020603050405020304" pitchFamily="18" charset="0"/>
                <a:ea typeface="楷体_GB2312" panose="02010609030101010101" pitchFamily="49" charset="-122"/>
                <a:cs typeface="Courier New" panose="02070309020205020404" pitchFamily="49" charset="0"/>
              </a:rPr>
              <a:t>            )</a:t>
            </a:r>
            <a:r>
              <a:rPr lang="zh-CN" altLang="zh-CN" sz="2800" kern="100">
                <a:latin typeface="Times New Roman" panose="02020603050405020304" pitchFamily="18" charset="0"/>
                <a:ea typeface="楷体_GB2312" panose="02010609030101010101" pitchFamily="49" charset="-122"/>
                <a:cs typeface="Times New Roman" panose="02020603050405020304" pitchFamily="18" charset="0"/>
              </a:rPr>
              <a:t>汉中地，臣请往如楚。</a:t>
            </a:r>
            <a:r>
              <a:rPr lang="en-US" altLang="zh-CN" sz="2800" kern="100">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sz="2800" kern="100">
                <a:latin typeface="Times New Roman" panose="02020603050405020304" pitchFamily="18" charset="0"/>
                <a:ea typeface="楷体_GB2312" panose="02010609030101010101" pitchFamily="49" charset="-122"/>
                <a:cs typeface="Times New Roman" panose="02020603050405020304" pitchFamily="18" charset="0"/>
              </a:rPr>
              <a:t>如楚，又</a:t>
            </a:r>
            <a:r>
              <a:rPr lang="zh-CN" altLang="zh-CN" sz="2800"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因</a:t>
            </a:r>
            <a:r>
              <a:rPr lang="en-US" altLang="zh-CN" sz="2800" kern="100">
                <a:latin typeface="Times New Roman" panose="02020603050405020304" pitchFamily="18" charset="0"/>
                <a:ea typeface="楷体_GB2312" panose="02010609030101010101" pitchFamily="49" charset="-122"/>
                <a:cs typeface="Courier New" panose="02070309020205020404" pitchFamily="49" charset="0"/>
              </a:rPr>
              <a:t>(       )</a:t>
            </a:r>
            <a:r>
              <a:rPr lang="zh-CN" altLang="zh-CN" sz="2800" kern="100">
                <a:latin typeface="Times New Roman" panose="02020603050405020304" pitchFamily="18" charset="0"/>
                <a:ea typeface="楷体_GB2312" panose="02010609030101010101" pitchFamily="49" charset="-122"/>
                <a:cs typeface="Times New Roman" panose="02020603050405020304" pitchFamily="18" charset="0"/>
              </a:rPr>
              <a:t>厚币</a:t>
            </a:r>
            <a:r>
              <a:rPr lang="zh-CN" altLang="zh-CN" sz="2800"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用事</a:t>
            </a:r>
            <a:r>
              <a:rPr lang="en-US" altLang="zh-CN" sz="2800" kern="100">
                <a:latin typeface="Times New Roman" panose="02020603050405020304" pitchFamily="18" charset="0"/>
                <a:ea typeface="楷体_GB2312" panose="02010609030101010101" pitchFamily="49" charset="-122"/>
                <a:cs typeface="Courier New" panose="02070309020205020404" pitchFamily="49" charset="0"/>
              </a:rPr>
              <a:t>(       )</a:t>
            </a:r>
            <a:r>
              <a:rPr lang="zh-CN" altLang="zh-CN" sz="2800" kern="100">
                <a:latin typeface="Times New Roman" panose="02020603050405020304" pitchFamily="18" charset="0"/>
                <a:ea typeface="楷体_GB2312" panose="02010609030101010101" pitchFamily="49" charset="-122"/>
                <a:cs typeface="Times New Roman" panose="02020603050405020304" pitchFamily="18" charset="0"/>
              </a:rPr>
              <a:t>者臣靳尚，而</a:t>
            </a:r>
            <a:r>
              <a:rPr lang="zh-CN" altLang="zh-CN" sz="2800"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设诡辩</a:t>
            </a:r>
            <a:r>
              <a:rPr lang="en-US" altLang="zh-CN" sz="2800" kern="100">
                <a:latin typeface="Times New Roman" panose="02020603050405020304" pitchFamily="18" charset="0"/>
                <a:ea typeface="楷体_GB2312" panose="02010609030101010101" pitchFamily="49" charset="-122"/>
                <a:cs typeface="Courier New" panose="02070309020205020404" pitchFamily="49" charset="0"/>
              </a:rPr>
              <a:t>(         )</a:t>
            </a:r>
            <a:r>
              <a:rPr lang="zh-CN" altLang="zh-CN" sz="2800" kern="100">
                <a:latin typeface="Times New Roman" panose="02020603050405020304" pitchFamily="18" charset="0"/>
                <a:ea typeface="楷体_GB2312" panose="02010609030101010101" pitchFamily="49" charset="-122"/>
                <a:cs typeface="Times New Roman" panose="02020603050405020304" pitchFamily="18" charset="0"/>
              </a:rPr>
              <a:t>于怀王之宠姬郑袖。怀王竟听郑袖，复释去张仪。是时屈平既疏，不复在位，使于齐，</a:t>
            </a:r>
            <a:r>
              <a:rPr lang="zh-CN" altLang="zh-CN" sz="2800"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顾反</a:t>
            </a:r>
            <a:r>
              <a:rPr lang="en-US" altLang="zh-CN" sz="2800" kern="100">
                <a:latin typeface="Times New Roman" panose="02020603050405020304" pitchFamily="18" charset="0"/>
                <a:ea typeface="楷体_GB2312" panose="02010609030101010101" pitchFamily="49" charset="-122"/>
                <a:cs typeface="Courier New" panose="02070309020205020404" pitchFamily="49" charset="0"/>
              </a:rPr>
              <a:t>(     )</a:t>
            </a:r>
            <a:r>
              <a:rPr lang="zh-CN" altLang="zh-CN" sz="2800" kern="100">
                <a:latin typeface="Times New Roman" panose="02020603050405020304" pitchFamily="18" charset="0"/>
                <a:ea typeface="楷体_GB2312" panose="02010609030101010101" pitchFamily="49" charset="-122"/>
                <a:cs typeface="Times New Roman" panose="02020603050405020304" pitchFamily="18" charset="0"/>
              </a:rPr>
              <a:t>，谏怀王曰：</a:t>
            </a:r>
            <a:r>
              <a:rPr lang="en-US" altLang="zh-CN" sz="2800" kern="100">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sz="2800" kern="100">
                <a:latin typeface="Times New Roman" panose="02020603050405020304" pitchFamily="18" charset="0"/>
                <a:ea typeface="楷体_GB2312" panose="02010609030101010101" pitchFamily="49" charset="-122"/>
                <a:cs typeface="Times New Roman" panose="02020603050405020304" pitchFamily="18" charset="0"/>
              </a:rPr>
              <a:t>何不杀张仪？</a:t>
            </a:r>
            <a:r>
              <a:rPr lang="en-US" altLang="zh-CN" sz="2800" kern="100">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sz="2800" kern="100">
                <a:latin typeface="Times New Roman" panose="02020603050405020304" pitchFamily="18" charset="0"/>
                <a:ea typeface="楷体_GB2312" panose="02010609030101010101" pitchFamily="49" charset="-122"/>
                <a:cs typeface="Times New Roman" panose="02020603050405020304" pitchFamily="18" charset="0"/>
              </a:rPr>
              <a:t>怀王悔，追张仪，不及。</a:t>
            </a:r>
            <a:endParaRPr lang="zh-CN" altLang="zh-CN" sz="2800" kern="100">
              <a:latin typeface="宋体" panose="02010600030101010101" pitchFamily="2" charset="-122"/>
              <a:cs typeface="Courier New" panose="02070309020205020404" pitchFamily="49" charset="0"/>
            </a:endParaRPr>
          </a:p>
          <a:p>
            <a:pPr indent="712470" algn="just">
              <a:lnSpc>
                <a:spcPct val="150000"/>
              </a:lnSpc>
            </a:pPr>
            <a:r>
              <a:rPr lang="zh-CN" altLang="zh-CN" sz="2800" kern="100">
                <a:latin typeface="Times New Roman" panose="02020603050405020304" pitchFamily="18" charset="0"/>
                <a:ea typeface="楷体_GB2312" panose="02010609030101010101" pitchFamily="49" charset="-122"/>
                <a:cs typeface="Times New Roman" panose="02020603050405020304" pitchFamily="18" charset="0"/>
              </a:rPr>
              <a:t>其后诸侯共击楚，大破之，杀其将唐</a:t>
            </a:r>
            <a:r>
              <a:rPr lang="zh-CN" altLang="zh-CN" sz="2800" kern="100">
                <a:latin typeface="宋体" panose="02010600030101010101" pitchFamily="2" charset="-122"/>
                <a:ea typeface="楷体" panose="02010609060101010101" pitchFamily="49" charset="-122"/>
                <a:cs typeface="宋体" panose="02010600030101010101" pitchFamily="2" charset="-122"/>
              </a:rPr>
              <a:t>眜</a:t>
            </a:r>
            <a:r>
              <a:rPr lang="zh-CN" altLang="zh-CN" sz="2800" kern="100">
                <a:latin typeface="Times New Roman" panose="02020603050405020304" pitchFamily="18" charset="0"/>
                <a:ea typeface="楷体_GB2312" panose="02010609030101010101" pitchFamily="49" charset="-122"/>
                <a:cs typeface="Times New Roman" panose="02020603050405020304" pitchFamily="18" charset="0"/>
              </a:rPr>
              <a:t>。</a:t>
            </a:r>
            <a:endParaRPr lang="zh-CN" altLang="zh-CN" sz="2800" kern="100">
              <a:latin typeface="宋体" panose="02010600030101010101" pitchFamily="2" charset="-122"/>
              <a:cs typeface="Courier New" panose="02070309020205020404" pitchFamily="49" charset="0"/>
            </a:endParaRPr>
          </a:p>
        </p:txBody>
      </p:sp>
      <p:sp>
        <p:nvSpPr>
          <p:cNvPr id="21" name="矩形 20"/>
          <p:cNvSpPr/>
          <p:nvPr/>
        </p:nvSpPr>
        <p:spPr>
          <a:xfrm>
            <a:off x="1927685" y="1397925"/>
            <a:ext cx="1261592" cy="523099"/>
          </a:xfrm>
          <a:prstGeom prst="rect">
            <a:avLst/>
          </a:prstGeom>
        </p:spPr>
        <p:txBody>
          <a:bodyPr wrap="none">
            <a:spAutoFit/>
          </a:bodyPr>
          <a:lstStyle/>
          <a:p>
            <a:r>
              <a:rPr lang="zh-CN" altLang="zh-CN"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第二年</a:t>
            </a:r>
            <a:endParaRPr lang="zh-CN" altLang="en-US"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22" name="矩形 21"/>
          <p:cNvSpPr/>
          <p:nvPr/>
        </p:nvSpPr>
        <p:spPr>
          <a:xfrm>
            <a:off x="2037796" y="2020134"/>
            <a:ext cx="2697551" cy="523099"/>
          </a:xfrm>
          <a:prstGeom prst="rect">
            <a:avLst/>
          </a:prstGeom>
        </p:spPr>
        <p:txBody>
          <a:bodyPr wrap="none">
            <a:spAutoFit/>
          </a:bodyPr>
          <a:lstStyle/>
          <a:p>
            <a:r>
              <a:rPr lang="zh-CN" altLang="zh-CN"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快意，心里舒服</a:t>
            </a:r>
            <a:endParaRPr lang="zh-CN" altLang="en-US"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23" name="矩形 22"/>
          <p:cNvSpPr/>
          <p:nvPr/>
        </p:nvSpPr>
        <p:spPr>
          <a:xfrm>
            <a:off x="10557777" y="2020134"/>
            <a:ext cx="1261592" cy="523099"/>
          </a:xfrm>
          <a:prstGeom prst="rect">
            <a:avLst/>
          </a:prstGeom>
        </p:spPr>
        <p:txBody>
          <a:bodyPr wrap="none">
            <a:spAutoFit/>
          </a:bodyPr>
          <a:lstStyle/>
          <a:p>
            <a:r>
              <a:rPr lang="zh-CN" altLang="zh-CN"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相抵，</a:t>
            </a:r>
            <a:endParaRPr lang="zh-CN" altLang="en-US"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24" name="矩形 23"/>
          <p:cNvSpPr/>
          <p:nvPr/>
        </p:nvSpPr>
        <p:spPr>
          <a:xfrm>
            <a:off x="398503" y="2651126"/>
            <a:ext cx="1261592" cy="523099"/>
          </a:xfrm>
          <a:prstGeom prst="rect">
            <a:avLst/>
          </a:prstGeom>
        </p:spPr>
        <p:txBody>
          <a:bodyPr wrap="none">
            <a:spAutoFit/>
          </a:bodyPr>
          <a:lstStyle/>
          <a:p>
            <a:r>
              <a:rPr lang="zh-CN" altLang="zh-CN"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抵得上</a:t>
            </a:r>
            <a:endParaRPr lang="zh-CN" altLang="en-US"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25" name="矩形 24"/>
          <p:cNvSpPr/>
          <p:nvPr/>
        </p:nvSpPr>
        <p:spPr>
          <a:xfrm>
            <a:off x="7384776" y="2651126"/>
            <a:ext cx="902602" cy="523099"/>
          </a:xfrm>
          <a:prstGeom prst="rect">
            <a:avLst/>
          </a:prstGeom>
        </p:spPr>
        <p:txBody>
          <a:bodyPr wrap="none">
            <a:spAutoFit/>
          </a:bodyPr>
          <a:lstStyle/>
          <a:p>
            <a:r>
              <a:rPr lang="zh-CN" altLang="zh-CN"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趁机</a:t>
            </a:r>
            <a:endParaRPr lang="zh-CN" altLang="en-US"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26" name="矩形 25"/>
          <p:cNvSpPr/>
          <p:nvPr/>
        </p:nvSpPr>
        <p:spPr>
          <a:xfrm>
            <a:off x="9724169" y="2651126"/>
            <a:ext cx="902602" cy="523099"/>
          </a:xfrm>
          <a:prstGeom prst="rect">
            <a:avLst/>
          </a:prstGeom>
        </p:spPr>
        <p:txBody>
          <a:bodyPr wrap="none">
            <a:spAutoFit/>
          </a:bodyPr>
          <a:lstStyle/>
          <a:p>
            <a:r>
              <a:rPr lang="zh-CN" altLang="zh-CN"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当权</a:t>
            </a:r>
            <a:endParaRPr lang="zh-CN" altLang="en-US"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28" name="矩形 27"/>
          <p:cNvSpPr/>
          <p:nvPr/>
        </p:nvSpPr>
        <p:spPr>
          <a:xfrm>
            <a:off x="2650597" y="3315870"/>
            <a:ext cx="1261592" cy="523099"/>
          </a:xfrm>
          <a:prstGeom prst="rect">
            <a:avLst/>
          </a:prstGeom>
        </p:spPr>
        <p:txBody>
          <a:bodyPr wrap="none">
            <a:spAutoFit/>
          </a:bodyPr>
          <a:lstStyle/>
          <a:p>
            <a:r>
              <a:rPr lang="zh-CN" altLang="zh-CN"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说假话</a:t>
            </a:r>
            <a:endParaRPr lang="zh-CN" altLang="en-US"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29" name="矩形 28"/>
          <p:cNvSpPr/>
          <p:nvPr/>
        </p:nvSpPr>
        <p:spPr>
          <a:xfrm>
            <a:off x="6887049" y="3965835"/>
            <a:ext cx="902602" cy="523099"/>
          </a:xfrm>
          <a:prstGeom prst="rect">
            <a:avLst/>
          </a:prstGeom>
        </p:spPr>
        <p:txBody>
          <a:bodyPr wrap="none">
            <a:spAutoFit/>
          </a:bodyPr>
          <a:lstStyle/>
          <a:p>
            <a:r>
              <a:rPr lang="zh-CN" altLang="zh-CN"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回来</a:t>
            </a:r>
            <a:endParaRPr lang="zh-CN" altLang="en-US"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Tree>
  </p:cSld>
  <p:clrMapOvr>
    <a:masterClrMapping/>
  </p:clrMapOvr>
  <p:transition spd="med" advClick="0">
    <p:pull/>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blinds(horizontal)">
                                      <p:cBhvr>
                                        <p:cTn id="7" dur="500"/>
                                        <p:tgtEl>
                                          <p:spTgt spid="21"/>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2"/>
                                        </p:tgtEl>
                                        <p:attrNameLst>
                                          <p:attrName>style.visibility</p:attrName>
                                        </p:attrNameLst>
                                      </p:cBhvr>
                                      <p:to>
                                        <p:strVal val="visible"/>
                                      </p:to>
                                    </p:set>
                                    <p:animEffect transition="in" filter="blinds(horizontal)">
                                      <p:cBhvr>
                                        <p:cTn id="12" dur="500"/>
                                        <p:tgtEl>
                                          <p:spTgt spid="22"/>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23"/>
                                        </p:tgtEl>
                                        <p:attrNameLst>
                                          <p:attrName>style.visibility</p:attrName>
                                        </p:attrNameLst>
                                      </p:cBhvr>
                                      <p:to>
                                        <p:strVal val="visible"/>
                                      </p:to>
                                    </p:set>
                                    <p:animEffect transition="in" filter="blinds(horizontal)">
                                      <p:cBhvr>
                                        <p:cTn id="17" dur="500"/>
                                        <p:tgtEl>
                                          <p:spTgt spid="23"/>
                                        </p:tgtEl>
                                      </p:cBhvr>
                                    </p:animEffect>
                                  </p:childTnLst>
                                </p:cTn>
                              </p:par>
                              <p:par>
                                <p:cTn id="18" presetID="3" presetClass="entr" presetSubtype="10" fill="hold" grpId="0" nodeType="withEffect">
                                  <p:stCondLst>
                                    <p:cond delay="0"/>
                                  </p:stCondLst>
                                  <p:childTnLst>
                                    <p:set>
                                      <p:cBhvr>
                                        <p:cTn id="19" dur="1" fill="hold">
                                          <p:stCondLst>
                                            <p:cond delay="0"/>
                                          </p:stCondLst>
                                        </p:cTn>
                                        <p:tgtEl>
                                          <p:spTgt spid="24"/>
                                        </p:tgtEl>
                                        <p:attrNameLst>
                                          <p:attrName>style.visibility</p:attrName>
                                        </p:attrNameLst>
                                      </p:cBhvr>
                                      <p:to>
                                        <p:strVal val="visible"/>
                                      </p:to>
                                    </p:set>
                                    <p:animEffect transition="in" filter="blinds(horizontal)">
                                      <p:cBhvr>
                                        <p:cTn id="20" dur="500"/>
                                        <p:tgtEl>
                                          <p:spTgt spid="24"/>
                                        </p:tgtEl>
                                      </p:cBhvr>
                                    </p:animEffect>
                                  </p:childTnLst>
                                </p:cTn>
                              </p:par>
                            </p:childTnLst>
                          </p:cTn>
                        </p:par>
                      </p:childTnLst>
                    </p:cTn>
                  </p:par>
                  <p:par>
                    <p:cTn id="21" fill="hold" nodeType="clickPar">
                      <p:stCondLst>
                        <p:cond delay="indefinite"/>
                      </p:stCondLst>
                      <p:childTnLst>
                        <p:par>
                          <p:cTn id="22" fill="hold" nodeType="afterGroup">
                            <p:stCondLst>
                              <p:cond delay="0"/>
                            </p:stCondLst>
                            <p:childTnLst>
                              <p:par>
                                <p:cTn id="23" presetID="3" presetClass="entr" presetSubtype="10" fill="hold" grpId="0" nodeType="clickEffect">
                                  <p:stCondLst>
                                    <p:cond delay="0"/>
                                  </p:stCondLst>
                                  <p:childTnLst>
                                    <p:set>
                                      <p:cBhvr>
                                        <p:cTn id="24" dur="1" fill="hold">
                                          <p:stCondLst>
                                            <p:cond delay="0"/>
                                          </p:stCondLst>
                                        </p:cTn>
                                        <p:tgtEl>
                                          <p:spTgt spid="25"/>
                                        </p:tgtEl>
                                        <p:attrNameLst>
                                          <p:attrName>style.visibility</p:attrName>
                                        </p:attrNameLst>
                                      </p:cBhvr>
                                      <p:to>
                                        <p:strVal val="visible"/>
                                      </p:to>
                                    </p:set>
                                    <p:animEffect transition="in" filter="blinds(horizontal)">
                                      <p:cBhvr>
                                        <p:cTn id="25" dur="500"/>
                                        <p:tgtEl>
                                          <p:spTgt spid="25"/>
                                        </p:tgtEl>
                                      </p:cBhvr>
                                    </p:animEffect>
                                  </p:childTnLst>
                                </p:cTn>
                              </p:par>
                            </p:childTnLst>
                          </p:cTn>
                        </p:par>
                      </p:childTnLst>
                    </p:cTn>
                  </p:par>
                  <p:par>
                    <p:cTn id="26" fill="hold" nodeType="clickPar">
                      <p:stCondLst>
                        <p:cond delay="indefinite"/>
                      </p:stCondLst>
                      <p:childTnLst>
                        <p:par>
                          <p:cTn id="27" fill="hold" nodeType="afterGroup">
                            <p:stCondLst>
                              <p:cond delay="0"/>
                            </p:stCondLst>
                            <p:childTnLst>
                              <p:par>
                                <p:cTn id="28" presetID="3" presetClass="entr" presetSubtype="10" fill="hold" grpId="0" nodeType="clickEffect">
                                  <p:stCondLst>
                                    <p:cond delay="0"/>
                                  </p:stCondLst>
                                  <p:childTnLst>
                                    <p:set>
                                      <p:cBhvr>
                                        <p:cTn id="29" dur="1" fill="hold">
                                          <p:stCondLst>
                                            <p:cond delay="0"/>
                                          </p:stCondLst>
                                        </p:cTn>
                                        <p:tgtEl>
                                          <p:spTgt spid="26"/>
                                        </p:tgtEl>
                                        <p:attrNameLst>
                                          <p:attrName>style.visibility</p:attrName>
                                        </p:attrNameLst>
                                      </p:cBhvr>
                                      <p:to>
                                        <p:strVal val="visible"/>
                                      </p:to>
                                    </p:set>
                                    <p:animEffect transition="in" filter="blinds(horizontal)">
                                      <p:cBhvr>
                                        <p:cTn id="30" dur="500"/>
                                        <p:tgtEl>
                                          <p:spTgt spid="26"/>
                                        </p:tgtEl>
                                      </p:cBhvr>
                                    </p:animEffect>
                                  </p:childTnLst>
                                </p:cTn>
                              </p:par>
                            </p:childTnLst>
                          </p:cTn>
                        </p:par>
                      </p:childTnLst>
                    </p:cTn>
                  </p:par>
                  <p:par>
                    <p:cTn id="31" fill="hold" nodeType="clickPar">
                      <p:stCondLst>
                        <p:cond delay="indefinite"/>
                      </p:stCondLst>
                      <p:childTnLst>
                        <p:par>
                          <p:cTn id="32" fill="hold" nodeType="afterGroup">
                            <p:stCondLst>
                              <p:cond delay="0"/>
                            </p:stCondLst>
                            <p:childTnLst>
                              <p:par>
                                <p:cTn id="33" presetID="3" presetClass="entr" presetSubtype="10" fill="hold" grpId="0" nodeType="clickEffect">
                                  <p:stCondLst>
                                    <p:cond delay="0"/>
                                  </p:stCondLst>
                                  <p:childTnLst>
                                    <p:set>
                                      <p:cBhvr>
                                        <p:cTn id="34" dur="1" fill="hold">
                                          <p:stCondLst>
                                            <p:cond delay="0"/>
                                          </p:stCondLst>
                                        </p:cTn>
                                        <p:tgtEl>
                                          <p:spTgt spid="28"/>
                                        </p:tgtEl>
                                        <p:attrNameLst>
                                          <p:attrName>style.visibility</p:attrName>
                                        </p:attrNameLst>
                                      </p:cBhvr>
                                      <p:to>
                                        <p:strVal val="visible"/>
                                      </p:to>
                                    </p:set>
                                    <p:animEffect transition="in" filter="blinds(horizontal)">
                                      <p:cBhvr>
                                        <p:cTn id="35" dur="500"/>
                                        <p:tgtEl>
                                          <p:spTgt spid="28"/>
                                        </p:tgtEl>
                                      </p:cBhvr>
                                    </p:animEffect>
                                  </p:childTnLst>
                                </p:cTn>
                              </p:par>
                            </p:childTnLst>
                          </p:cTn>
                        </p:par>
                      </p:childTnLst>
                    </p:cTn>
                  </p:par>
                  <p:par>
                    <p:cTn id="36" fill="hold" nodeType="clickPar">
                      <p:stCondLst>
                        <p:cond delay="indefinite"/>
                      </p:stCondLst>
                      <p:childTnLst>
                        <p:par>
                          <p:cTn id="37" fill="hold" nodeType="afterGroup">
                            <p:stCondLst>
                              <p:cond delay="0"/>
                            </p:stCondLst>
                            <p:childTnLst>
                              <p:par>
                                <p:cTn id="38" presetID="3" presetClass="entr" presetSubtype="10" fill="hold" grpId="0" nodeType="clickEffect">
                                  <p:stCondLst>
                                    <p:cond delay="0"/>
                                  </p:stCondLst>
                                  <p:childTnLst>
                                    <p:set>
                                      <p:cBhvr>
                                        <p:cTn id="39" dur="1" fill="hold">
                                          <p:stCondLst>
                                            <p:cond delay="0"/>
                                          </p:stCondLst>
                                        </p:cTn>
                                        <p:tgtEl>
                                          <p:spTgt spid="29"/>
                                        </p:tgtEl>
                                        <p:attrNameLst>
                                          <p:attrName>style.visibility</p:attrName>
                                        </p:attrNameLst>
                                      </p:cBhvr>
                                      <p:to>
                                        <p:strVal val="visible"/>
                                      </p:to>
                                    </p:set>
                                    <p:animEffect transition="in" filter="blinds(horizontal)">
                                      <p:cBhvr>
                                        <p:cTn id="40"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p:bldP spid="23" grpId="0"/>
      <p:bldP spid="24" grpId="0"/>
      <p:bldP spid="25" grpId="0"/>
      <p:bldP spid="26" grpId="0"/>
      <p:bldP spid="28" grpId="0"/>
      <p:bldP spid="29" grpId="0"/>
    </p:bldLst>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cxnSp>
        <p:nvCxnSpPr>
          <p:cNvPr id="15" name="直接连接符 14"/>
          <p:cNvCxnSpPr>
            <a:endCxn id="16" idx="11"/>
          </p:cNvCxnSpPr>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nvSpPr>
        <p:spPr bwMode="auto">
          <a:xfrm>
            <a:off x="11280577" y="363136"/>
            <a:ext cx="425905" cy="427514"/>
          </a:xfrm>
          <a:custGeom>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27" name="椭圆 26"/>
          <p:cNvSpPr/>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19" name="TextBox 13"/>
          <p:cNvSpPr txBox="1"/>
          <p:nvPr/>
        </p:nvSpPr>
        <p:spPr>
          <a:xfrm>
            <a:off x="983432" y="344684"/>
            <a:ext cx="2731838" cy="369332"/>
          </a:xfrm>
          <a:prstGeom prst="rect">
            <a:avLst/>
          </a:prstGeom>
          <a:noFill/>
        </p:spPr>
        <p:txBody>
          <a:bodyPr wrap="none" rtlCol="0">
            <a:spAutoFit/>
          </a:bodyPr>
          <a:lstStyle/>
          <a:p>
            <a:r>
              <a:rPr lang="zh-CN" altLang="en-US">
                <a:solidFill>
                  <a:srgbClr val="4C4C4C"/>
                </a:solidFill>
                <a:latin typeface="印品黑体" panose="00000500000000000000" pitchFamily="2" charset="-122"/>
                <a:ea typeface="印品黑体" panose="00000500000000000000" pitchFamily="2" charset="-122"/>
              </a:rPr>
              <a:t>语言知识强化 </a:t>
            </a:r>
            <a:r>
              <a:rPr lang="en-US" altLang="zh-CN">
                <a:solidFill>
                  <a:srgbClr val="4C4C4C"/>
                </a:solidFill>
                <a:latin typeface="微软雅黑" panose="020b0503020204020204" pitchFamily="34" charset="-122"/>
                <a:ea typeface="微软雅黑" panose="020b0503020204020204" pitchFamily="34" charset="-122"/>
              </a:rPr>
              <a:t>· </a:t>
            </a:r>
            <a:r>
              <a:rPr lang="zh-CN" altLang="en-US">
                <a:solidFill>
                  <a:srgbClr val="4C4C4C"/>
                </a:solidFill>
                <a:latin typeface="微软雅黑" panose="020b0503020204020204" pitchFamily="34" charset="-122"/>
                <a:ea typeface="微软雅黑" panose="020b0503020204020204" pitchFamily="34" charset="-122"/>
              </a:rPr>
              <a:t>概览全文</a:t>
            </a:r>
            <a:endParaRPr lang="zh-CN" altLang="en-US" sz="1400">
              <a:solidFill>
                <a:srgbClr val="4C4C4C"/>
              </a:solidFill>
              <a:latin typeface="微软雅黑" panose="020b0503020204020204" pitchFamily="34" charset="-122"/>
              <a:ea typeface="微软雅黑" panose="020b0503020204020204" pitchFamily="34" charset="-122"/>
            </a:endParaRPr>
          </a:p>
        </p:txBody>
      </p:sp>
      <p:sp>
        <p:nvSpPr>
          <p:cNvPr id="17" name="矩形 16"/>
          <p:cNvSpPr/>
          <p:nvPr/>
        </p:nvSpPr>
        <p:spPr>
          <a:xfrm>
            <a:off x="391321" y="1399854"/>
            <a:ext cx="11463986" cy="3353964"/>
          </a:xfrm>
          <a:prstGeom prst="rect">
            <a:avLst/>
          </a:prstGeom>
        </p:spPr>
        <p:txBody>
          <a:bodyPr wrap="square" lIns="121870" tIns="60934" rIns="121870" bIns="60934">
            <a:spAutoFit/>
          </a:bodyPr>
          <a:lstStyle/>
          <a:p>
            <a:pPr indent="712470" algn="just">
              <a:lnSpc>
                <a:spcPct val="150000"/>
              </a:lnSpc>
            </a:pPr>
            <a:r>
              <a:rPr lang="zh-CN" altLang="zh-CN" sz="2800" kern="100">
                <a:latin typeface="Times New Roman" panose="02020603050405020304" pitchFamily="18" charset="0"/>
                <a:ea typeface="楷体_GB2312" panose="02010609030101010101" pitchFamily="49" charset="-122"/>
                <a:cs typeface="Times New Roman" panose="02020603050405020304" pitchFamily="18" charset="0"/>
              </a:rPr>
              <a:t>时秦昭王与楚婚，欲与怀王会。怀王欲行，屈平曰：</a:t>
            </a:r>
            <a:r>
              <a:rPr lang="en-US" altLang="zh-CN" sz="2800" kern="100">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sz="2800" kern="100">
                <a:latin typeface="Times New Roman" panose="02020603050405020304" pitchFamily="18" charset="0"/>
                <a:ea typeface="楷体_GB2312" panose="02010609030101010101" pitchFamily="49" charset="-122"/>
                <a:cs typeface="Times New Roman" panose="02020603050405020304" pitchFamily="18" charset="0"/>
              </a:rPr>
              <a:t>秦，虎狼之国，不可信。不如毋行。</a:t>
            </a:r>
            <a:r>
              <a:rPr lang="en-US" altLang="zh-CN" sz="2800" kern="100">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sz="2800" kern="100">
                <a:latin typeface="Times New Roman" panose="02020603050405020304" pitchFamily="18" charset="0"/>
                <a:ea typeface="楷体_GB2312" panose="02010609030101010101" pitchFamily="49" charset="-122"/>
                <a:cs typeface="Times New Roman" panose="02020603050405020304" pitchFamily="18" charset="0"/>
              </a:rPr>
              <a:t>怀王</a:t>
            </a:r>
            <a:r>
              <a:rPr lang="zh-CN" altLang="zh-CN" sz="2800"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稚子</a:t>
            </a:r>
            <a:r>
              <a:rPr lang="en-US" altLang="zh-CN" sz="2800" kern="100">
                <a:latin typeface="Times New Roman" panose="02020603050405020304" pitchFamily="18" charset="0"/>
                <a:ea typeface="楷体_GB2312" panose="02010609030101010101" pitchFamily="49" charset="-122"/>
                <a:cs typeface="Courier New" panose="02070309020205020404" pitchFamily="49" charset="0"/>
              </a:rPr>
              <a:t>(        )</a:t>
            </a:r>
            <a:r>
              <a:rPr lang="zh-CN" altLang="zh-CN" sz="2800" kern="100">
                <a:latin typeface="Times New Roman" panose="02020603050405020304" pitchFamily="18" charset="0"/>
                <a:ea typeface="楷体_GB2312" panose="02010609030101010101" pitchFamily="49" charset="-122"/>
                <a:cs typeface="Times New Roman" panose="02020603050405020304" pitchFamily="18" charset="0"/>
              </a:rPr>
              <a:t>子兰劝王行：</a:t>
            </a:r>
            <a:r>
              <a:rPr lang="en-US" altLang="zh-CN" sz="2800" kern="100">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sz="2800" kern="100">
                <a:latin typeface="Times New Roman" panose="02020603050405020304" pitchFamily="18" charset="0"/>
                <a:ea typeface="楷体_GB2312" panose="02010609030101010101" pitchFamily="49" charset="-122"/>
                <a:cs typeface="Times New Roman" panose="02020603050405020304" pitchFamily="18" charset="0"/>
              </a:rPr>
              <a:t>奈何绝秦</a:t>
            </a:r>
            <a:r>
              <a:rPr lang="zh-CN" altLang="zh-CN" sz="2800"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欢</a:t>
            </a:r>
            <a:r>
              <a:rPr lang="en-US" altLang="zh-CN" sz="2800" kern="100">
                <a:latin typeface="Times New Roman" panose="02020603050405020304" pitchFamily="18" charset="0"/>
                <a:ea typeface="楷体_GB2312" panose="02010609030101010101" pitchFamily="49" charset="-122"/>
                <a:cs typeface="Courier New" panose="02070309020205020404" pitchFamily="49" charset="0"/>
              </a:rPr>
              <a:t>(        )</a:t>
            </a:r>
            <a:r>
              <a:rPr lang="zh-CN" altLang="zh-CN" sz="2800" kern="100">
                <a:latin typeface="Times New Roman" panose="02020603050405020304" pitchFamily="18" charset="0"/>
                <a:ea typeface="楷体_GB2312" panose="02010609030101010101" pitchFamily="49" charset="-122"/>
                <a:cs typeface="Times New Roman" panose="02020603050405020304" pitchFamily="18" charset="0"/>
              </a:rPr>
              <a:t>？</a:t>
            </a:r>
            <a:r>
              <a:rPr lang="en-US" altLang="zh-CN" sz="2800" kern="100">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sz="2800" kern="100">
                <a:latin typeface="Times New Roman" panose="02020603050405020304" pitchFamily="18" charset="0"/>
                <a:ea typeface="楷体_GB2312" panose="02010609030101010101" pitchFamily="49" charset="-122"/>
                <a:cs typeface="Times New Roman" panose="02020603050405020304" pitchFamily="18" charset="0"/>
              </a:rPr>
              <a:t>怀王</a:t>
            </a:r>
            <a:r>
              <a:rPr lang="zh-CN" altLang="zh-CN" sz="2800"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卒</a:t>
            </a:r>
            <a:r>
              <a:rPr lang="en-US" altLang="zh-CN" sz="2800" kern="100">
                <a:latin typeface="Times New Roman" panose="02020603050405020304" pitchFamily="18" charset="0"/>
                <a:ea typeface="楷体_GB2312" panose="02010609030101010101" pitchFamily="49" charset="-122"/>
                <a:cs typeface="Courier New" panose="02070309020205020404" pitchFamily="49" charset="0"/>
              </a:rPr>
              <a:t>(                   )</a:t>
            </a:r>
            <a:r>
              <a:rPr lang="zh-CN" altLang="zh-CN" sz="2800" kern="100">
                <a:latin typeface="Times New Roman" panose="02020603050405020304" pitchFamily="18" charset="0"/>
                <a:ea typeface="楷体_GB2312" panose="02010609030101010101" pitchFamily="49" charset="-122"/>
                <a:cs typeface="Times New Roman" panose="02020603050405020304" pitchFamily="18" charset="0"/>
              </a:rPr>
              <a:t>行。入武关，秦伏兵绝其后，因留怀王，以求割地。怀王怒，不</a:t>
            </a:r>
            <a:r>
              <a:rPr lang="zh-CN" altLang="zh-CN" sz="2800"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听</a:t>
            </a:r>
            <a:r>
              <a:rPr lang="en-US" altLang="zh-CN" sz="2800" kern="100">
                <a:latin typeface="Times New Roman" panose="02020603050405020304" pitchFamily="18" charset="0"/>
                <a:ea typeface="楷体_GB2312" panose="02010609030101010101" pitchFamily="49" charset="-122"/>
                <a:cs typeface="Courier New" panose="02070309020205020404" pitchFamily="49" charset="0"/>
              </a:rPr>
              <a:t>(                      )</a:t>
            </a:r>
            <a:r>
              <a:rPr lang="zh-CN" altLang="zh-CN" sz="2800" kern="100">
                <a:latin typeface="Times New Roman" panose="02020603050405020304" pitchFamily="18" charset="0"/>
                <a:ea typeface="楷体_GB2312" panose="02010609030101010101" pitchFamily="49" charset="-122"/>
                <a:cs typeface="Times New Roman" panose="02020603050405020304" pitchFamily="18" charset="0"/>
              </a:rPr>
              <a:t>。亡走赵，赵不</a:t>
            </a:r>
            <a:r>
              <a:rPr lang="zh-CN" altLang="zh-CN" sz="2800"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内</a:t>
            </a:r>
            <a:r>
              <a:rPr lang="en-US" altLang="zh-CN" sz="2800" kern="100">
                <a:latin typeface="Times New Roman" panose="02020603050405020304" pitchFamily="18" charset="0"/>
                <a:ea typeface="楷体_GB2312" panose="02010609030101010101" pitchFamily="49" charset="-122"/>
                <a:cs typeface="Courier New" panose="02070309020205020404" pitchFamily="49" charset="0"/>
              </a:rPr>
              <a:t>(     </a:t>
            </a:r>
            <a:endParaRPr lang="en-US" altLang="zh-CN" sz="2800" kern="100">
              <a:latin typeface="Times New Roman" panose="02020603050405020304" pitchFamily="18" charset="0"/>
              <a:ea typeface="楷体_GB2312" panose="02010609030101010101" pitchFamily="49" charset="-122"/>
              <a:cs typeface="Courier New" panose="02070309020205020404" pitchFamily="49" charset="0"/>
            </a:endParaRPr>
          </a:p>
          <a:p>
            <a:pPr algn="just">
              <a:lnSpc>
                <a:spcPct val="150000"/>
              </a:lnSpc>
            </a:pPr>
            <a:r>
              <a:rPr lang="en-US" altLang="zh-CN" sz="2800" kern="100">
                <a:latin typeface="Times New Roman" panose="02020603050405020304" pitchFamily="18" charset="0"/>
                <a:ea typeface="楷体_GB2312" panose="02010609030101010101" pitchFamily="49" charset="-122"/>
                <a:cs typeface="Courier New" panose="02070309020205020404" pitchFamily="49" charset="0"/>
              </a:rPr>
              <a:t>     )</a:t>
            </a:r>
            <a:r>
              <a:rPr lang="zh-CN" altLang="zh-CN" sz="2800" kern="100">
                <a:latin typeface="Times New Roman" panose="02020603050405020304" pitchFamily="18" charset="0"/>
                <a:ea typeface="楷体_GB2312" panose="02010609030101010101" pitchFamily="49" charset="-122"/>
                <a:cs typeface="Times New Roman" panose="02020603050405020304" pitchFamily="18" charset="0"/>
              </a:rPr>
              <a:t>。复之秦，竟死于秦而归葬。</a:t>
            </a:r>
            <a:endParaRPr lang="zh-CN" altLang="zh-CN" sz="2800" kern="100">
              <a:latin typeface="宋体" panose="02010600030101010101" pitchFamily="2" charset="-122"/>
              <a:cs typeface="Courier New" panose="02070309020205020404" pitchFamily="49" charset="0"/>
            </a:endParaRPr>
          </a:p>
        </p:txBody>
      </p:sp>
      <p:sp>
        <p:nvSpPr>
          <p:cNvPr id="18" name="矩形 17"/>
          <p:cNvSpPr/>
          <p:nvPr/>
        </p:nvSpPr>
        <p:spPr>
          <a:xfrm>
            <a:off x="6214111" y="2205147"/>
            <a:ext cx="1261592" cy="523099"/>
          </a:xfrm>
          <a:prstGeom prst="rect">
            <a:avLst/>
          </a:prstGeom>
        </p:spPr>
        <p:txBody>
          <a:bodyPr wrap="none">
            <a:spAutoFit/>
          </a:bodyPr>
          <a:lstStyle/>
          <a:p>
            <a:r>
              <a:rPr lang="zh-CN" altLang="zh-CN"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小儿子</a:t>
            </a:r>
            <a:endParaRPr lang="zh-CN" altLang="en-US"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30" name="矩形 29"/>
          <p:cNvSpPr/>
          <p:nvPr/>
        </p:nvSpPr>
        <p:spPr>
          <a:xfrm>
            <a:off x="578540" y="2849782"/>
            <a:ext cx="902602" cy="523099"/>
          </a:xfrm>
          <a:prstGeom prst="rect">
            <a:avLst/>
          </a:prstGeom>
        </p:spPr>
        <p:txBody>
          <a:bodyPr wrap="none">
            <a:spAutoFit/>
          </a:bodyPr>
          <a:lstStyle/>
          <a:p>
            <a:r>
              <a:rPr lang="zh-CN" altLang="zh-CN"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友好</a:t>
            </a:r>
            <a:endParaRPr lang="zh-CN" altLang="en-US"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31" name="矩形 30"/>
          <p:cNvSpPr/>
          <p:nvPr/>
        </p:nvSpPr>
        <p:spPr>
          <a:xfrm>
            <a:off x="3333149" y="2841158"/>
            <a:ext cx="1979571" cy="523099"/>
          </a:xfrm>
          <a:prstGeom prst="rect">
            <a:avLst/>
          </a:prstGeom>
        </p:spPr>
        <p:txBody>
          <a:bodyPr wrap="none">
            <a:spAutoFit/>
          </a:bodyPr>
          <a:lstStyle/>
          <a:p>
            <a:r>
              <a:rPr lang="zh-CN" altLang="zh-CN"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终于，最终</a:t>
            </a:r>
            <a:endParaRPr lang="zh-CN" altLang="en-US"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32" name="矩形 31"/>
          <p:cNvSpPr/>
          <p:nvPr/>
        </p:nvSpPr>
        <p:spPr>
          <a:xfrm>
            <a:off x="4557002" y="3488106"/>
            <a:ext cx="1979571" cy="523099"/>
          </a:xfrm>
          <a:prstGeom prst="rect">
            <a:avLst/>
          </a:prstGeom>
        </p:spPr>
        <p:txBody>
          <a:bodyPr wrap="none">
            <a:spAutoFit/>
          </a:bodyPr>
          <a:lstStyle/>
          <a:p>
            <a:r>
              <a:rPr lang="zh-CN" altLang="zh-CN"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听从，接受</a:t>
            </a:r>
            <a:endParaRPr lang="zh-CN" altLang="en-US"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33" name="矩形 32"/>
          <p:cNvSpPr/>
          <p:nvPr/>
        </p:nvSpPr>
        <p:spPr>
          <a:xfrm>
            <a:off x="9479593" y="3500511"/>
            <a:ext cx="2338561" cy="523099"/>
          </a:xfrm>
          <a:prstGeom prst="rect">
            <a:avLst/>
          </a:prstGeom>
        </p:spPr>
        <p:txBody>
          <a:bodyPr wrap="none">
            <a:spAutoFit/>
          </a:bodyPr>
          <a:lstStyle/>
          <a:p>
            <a:r>
              <a:rPr lang="zh-CN" altLang="zh-CN"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同</a:t>
            </a:r>
            <a:r>
              <a:rPr lang="en-US" altLang="zh-CN" sz="2800" kern="100">
                <a:solidFill>
                  <a:srgbClr val="C00000"/>
                </a:solidFill>
                <a:latin typeface="+mj-ea"/>
                <a:ea typeface="+mj-ea"/>
                <a:cs typeface="Times New Roman" panose="02020603050405020304" pitchFamily="18" charset="0"/>
              </a:rPr>
              <a:t>“</a:t>
            </a:r>
            <a:r>
              <a:rPr lang="zh-CN" altLang="zh-CN"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纳</a:t>
            </a:r>
            <a:r>
              <a:rPr lang="en-US" altLang="zh-CN" sz="2800" kern="100">
                <a:solidFill>
                  <a:srgbClr val="C00000"/>
                </a:solidFill>
                <a:latin typeface="+mj-ea"/>
                <a:ea typeface="+mj-ea"/>
                <a:cs typeface="Times New Roman" panose="02020603050405020304" pitchFamily="18" charset="0"/>
              </a:rPr>
              <a:t>”</a:t>
            </a:r>
            <a:r>
              <a:rPr lang="zh-CN" altLang="zh-CN"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，接</a:t>
            </a:r>
            <a:endParaRPr lang="zh-CN" altLang="en-US"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34" name="矩形 33"/>
          <p:cNvSpPr/>
          <p:nvPr/>
        </p:nvSpPr>
        <p:spPr>
          <a:xfrm>
            <a:off x="443066" y="4128666"/>
            <a:ext cx="543613" cy="523099"/>
          </a:xfrm>
          <a:prstGeom prst="rect">
            <a:avLst/>
          </a:prstGeom>
        </p:spPr>
        <p:txBody>
          <a:bodyPr wrap="none">
            <a:spAutoFit/>
          </a:bodyPr>
          <a:lstStyle/>
          <a:p>
            <a:r>
              <a:rPr lang="zh-CN" altLang="zh-CN"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纳</a:t>
            </a:r>
            <a:endParaRPr lang="zh-CN" altLang="en-US"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Tree>
  </p:cSld>
  <p:clrMapOvr>
    <a:masterClrMapping/>
  </p:clrMapOvr>
  <p:transition spd="med" advClick="0">
    <p:pull/>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linds(horizontal)">
                                      <p:cBhvr>
                                        <p:cTn id="7" dur="500"/>
                                        <p:tgtEl>
                                          <p:spTgt spid="18"/>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0"/>
                                        </p:tgtEl>
                                        <p:attrNameLst>
                                          <p:attrName>style.visibility</p:attrName>
                                        </p:attrNameLst>
                                      </p:cBhvr>
                                      <p:to>
                                        <p:strVal val="visible"/>
                                      </p:to>
                                    </p:set>
                                    <p:animEffect transition="in" filter="blinds(horizontal)">
                                      <p:cBhvr>
                                        <p:cTn id="12" dur="500"/>
                                        <p:tgtEl>
                                          <p:spTgt spid="30"/>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1"/>
                                        </p:tgtEl>
                                        <p:attrNameLst>
                                          <p:attrName>style.visibility</p:attrName>
                                        </p:attrNameLst>
                                      </p:cBhvr>
                                      <p:to>
                                        <p:strVal val="visible"/>
                                      </p:to>
                                    </p:set>
                                    <p:animEffect transition="in" filter="blinds(horizontal)">
                                      <p:cBhvr>
                                        <p:cTn id="17" dur="500"/>
                                        <p:tgtEl>
                                          <p:spTgt spid="31"/>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32"/>
                                        </p:tgtEl>
                                        <p:attrNameLst>
                                          <p:attrName>style.visibility</p:attrName>
                                        </p:attrNameLst>
                                      </p:cBhvr>
                                      <p:to>
                                        <p:strVal val="visible"/>
                                      </p:to>
                                    </p:set>
                                    <p:animEffect transition="in" filter="blinds(horizontal)">
                                      <p:cBhvr>
                                        <p:cTn id="22" dur="500"/>
                                        <p:tgtEl>
                                          <p:spTgt spid="32"/>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33"/>
                                        </p:tgtEl>
                                        <p:attrNameLst>
                                          <p:attrName>style.visibility</p:attrName>
                                        </p:attrNameLst>
                                      </p:cBhvr>
                                      <p:to>
                                        <p:strVal val="visible"/>
                                      </p:to>
                                    </p:set>
                                    <p:animEffect transition="in" filter="blinds(horizontal)">
                                      <p:cBhvr>
                                        <p:cTn id="27" dur="500"/>
                                        <p:tgtEl>
                                          <p:spTgt spid="33"/>
                                        </p:tgtEl>
                                      </p:cBhvr>
                                    </p:animEffect>
                                  </p:childTnLst>
                                </p:cTn>
                              </p:par>
                              <p:par>
                                <p:cTn id="28" presetID="3" presetClass="entr" presetSubtype="10" fill="hold" grpId="0" nodeType="withEffect">
                                  <p:stCondLst>
                                    <p:cond delay="0"/>
                                  </p:stCondLst>
                                  <p:childTnLst>
                                    <p:set>
                                      <p:cBhvr>
                                        <p:cTn id="29" dur="1" fill="hold">
                                          <p:stCondLst>
                                            <p:cond delay="0"/>
                                          </p:stCondLst>
                                        </p:cTn>
                                        <p:tgtEl>
                                          <p:spTgt spid="34"/>
                                        </p:tgtEl>
                                        <p:attrNameLst>
                                          <p:attrName>style.visibility</p:attrName>
                                        </p:attrNameLst>
                                      </p:cBhvr>
                                      <p:to>
                                        <p:strVal val="visible"/>
                                      </p:to>
                                    </p:set>
                                    <p:animEffect transition="in" filter="blinds(horizontal)">
                                      <p:cBhvr>
                                        <p:cTn id="30"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30" grpId="0"/>
      <p:bldP spid="31" grpId="0"/>
      <p:bldP spid="32" grpId="0"/>
      <p:bldP spid="33" grpId="0"/>
      <p:bldP spid="34" grpId="0"/>
    </p:bldLst>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cxnSp>
        <p:nvCxnSpPr>
          <p:cNvPr id="15" name="直接连接符 14"/>
          <p:cNvCxnSpPr>
            <a:endCxn id="16" idx="11"/>
          </p:cNvCxnSpPr>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nvSpPr>
        <p:spPr bwMode="auto">
          <a:xfrm>
            <a:off x="11280577" y="363136"/>
            <a:ext cx="425905" cy="427514"/>
          </a:xfrm>
          <a:custGeom>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27" name="椭圆 26"/>
          <p:cNvSpPr/>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19" name="TextBox 13"/>
          <p:cNvSpPr txBox="1"/>
          <p:nvPr/>
        </p:nvSpPr>
        <p:spPr>
          <a:xfrm>
            <a:off x="983432" y="344684"/>
            <a:ext cx="2731838" cy="369332"/>
          </a:xfrm>
          <a:prstGeom prst="rect">
            <a:avLst/>
          </a:prstGeom>
          <a:noFill/>
        </p:spPr>
        <p:txBody>
          <a:bodyPr wrap="none" rtlCol="0">
            <a:spAutoFit/>
          </a:bodyPr>
          <a:lstStyle/>
          <a:p>
            <a:r>
              <a:rPr lang="zh-CN" altLang="en-US">
                <a:solidFill>
                  <a:srgbClr val="4C4C4C"/>
                </a:solidFill>
                <a:latin typeface="印品黑体" panose="00000500000000000000" pitchFamily="2" charset="-122"/>
                <a:ea typeface="印品黑体" panose="00000500000000000000" pitchFamily="2" charset="-122"/>
              </a:rPr>
              <a:t>语言知识强化 </a:t>
            </a:r>
            <a:r>
              <a:rPr lang="en-US" altLang="zh-CN">
                <a:solidFill>
                  <a:srgbClr val="4C4C4C"/>
                </a:solidFill>
                <a:latin typeface="微软雅黑" panose="020b0503020204020204" pitchFamily="34" charset="-122"/>
                <a:ea typeface="微软雅黑" panose="020b0503020204020204" pitchFamily="34" charset="-122"/>
              </a:rPr>
              <a:t>· </a:t>
            </a:r>
            <a:r>
              <a:rPr lang="zh-CN" altLang="en-US">
                <a:solidFill>
                  <a:srgbClr val="4C4C4C"/>
                </a:solidFill>
                <a:latin typeface="微软雅黑" panose="020b0503020204020204" pitchFamily="34" charset="-122"/>
                <a:ea typeface="微软雅黑" panose="020b0503020204020204" pitchFamily="34" charset="-122"/>
              </a:rPr>
              <a:t>概览全文</a:t>
            </a:r>
            <a:endParaRPr lang="zh-CN" altLang="en-US" sz="1400">
              <a:solidFill>
                <a:srgbClr val="4C4C4C"/>
              </a:solidFill>
              <a:latin typeface="微软雅黑" panose="020b0503020204020204" pitchFamily="34" charset="-122"/>
              <a:ea typeface="微软雅黑" panose="020b0503020204020204" pitchFamily="34" charset="-122"/>
            </a:endParaRPr>
          </a:p>
        </p:txBody>
      </p:sp>
      <p:sp>
        <p:nvSpPr>
          <p:cNvPr id="13" name="矩形 12"/>
          <p:cNvSpPr/>
          <p:nvPr/>
        </p:nvSpPr>
        <p:spPr>
          <a:xfrm>
            <a:off x="242496" y="762563"/>
            <a:ext cx="11463986" cy="5233688"/>
          </a:xfrm>
          <a:prstGeom prst="rect">
            <a:avLst/>
          </a:prstGeom>
        </p:spPr>
        <p:txBody>
          <a:bodyPr wrap="square" lIns="121870" tIns="60934" rIns="121870" bIns="60934">
            <a:spAutoFit/>
          </a:bodyPr>
          <a:lstStyle/>
          <a:p>
            <a:pPr indent="712470" algn="just">
              <a:lnSpc>
                <a:spcPct val="140000"/>
              </a:lnSpc>
            </a:pPr>
            <a:r>
              <a:rPr lang="zh-CN" altLang="zh-CN" sz="2400" kern="100">
                <a:latin typeface="Times New Roman" panose="02020603050405020304" pitchFamily="18" charset="0"/>
                <a:ea typeface="楷体_GB2312" panose="02010609030101010101" pitchFamily="49" charset="-122"/>
                <a:cs typeface="Times New Roman" panose="02020603050405020304" pitchFamily="18" charset="0"/>
              </a:rPr>
              <a:t>长子顷襄王立，以其弟子兰为令尹。楚人既</a:t>
            </a:r>
            <a:r>
              <a:rPr lang="zh-CN" altLang="zh-CN" sz="2400"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咎</a:t>
            </a:r>
            <a:r>
              <a:rPr lang="en-US" altLang="zh-CN" sz="2400" kern="100">
                <a:latin typeface="Times New Roman" panose="02020603050405020304" pitchFamily="18" charset="0"/>
                <a:ea typeface="楷体_GB2312" panose="02010609030101010101" pitchFamily="49" charset="-122"/>
                <a:cs typeface="Courier New" panose="02070309020205020404" pitchFamily="49" charset="0"/>
              </a:rPr>
              <a:t>(     )</a:t>
            </a:r>
            <a:r>
              <a:rPr lang="zh-CN" altLang="zh-CN" sz="2400" kern="100">
                <a:latin typeface="Times New Roman" panose="02020603050405020304" pitchFamily="18" charset="0"/>
                <a:ea typeface="楷体_GB2312" panose="02010609030101010101" pitchFamily="49" charset="-122"/>
                <a:cs typeface="Times New Roman" panose="02020603050405020304" pitchFamily="18" charset="0"/>
              </a:rPr>
              <a:t>子兰以劝怀王入秦而不反也。屈平既</a:t>
            </a:r>
            <a:r>
              <a:rPr lang="zh-CN" altLang="zh-CN" sz="2400"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嫉</a:t>
            </a:r>
            <a:r>
              <a:rPr lang="en-US" altLang="zh-CN" sz="2400" kern="100">
                <a:latin typeface="Times New Roman" panose="02020603050405020304" pitchFamily="18" charset="0"/>
                <a:ea typeface="楷体_GB2312" panose="02010609030101010101" pitchFamily="49" charset="-122"/>
                <a:cs typeface="Courier New" panose="02070309020205020404" pitchFamily="49" charset="0"/>
              </a:rPr>
              <a:t>(    )</a:t>
            </a:r>
            <a:r>
              <a:rPr lang="zh-CN" altLang="zh-CN" sz="2400" kern="100">
                <a:latin typeface="Times New Roman" panose="02020603050405020304" pitchFamily="18" charset="0"/>
                <a:ea typeface="楷体_GB2312" panose="02010609030101010101" pitchFamily="49" charset="-122"/>
                <a:cs typeface="Times New Roman" panose="02020603050405020304" pitchFamily="18" charset="0"/>
              </a:rPr>
              <a:t>之，虽放流，眷顾楚国，</a:t>
            </a:r>
            <a:r>
              <a:rPr lang="zh-CN" altLang="zh-CN" sz="2400"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系心</a:t>
            </a:r>
            <a:r>
              <a:rPr lang="en-US" altLang="zh-CN" sz="2400" kern="100">
                <a:latin typeface="Times New Roman" panose="02020603050405020304" pitchFamily="18" charset="0"/>
                <a:ea typeface="楷体_GB2312" panose="02010609030101010101" pitchFamily="49" charset="-122"/>
                <a:cs typeface="Courier New" panose="02070309020205020404" pitchFamily="49" charset="0"/>
              </a:rPr>
              <a:t>(                  )</a:t>
            </a:r>
            <a:r>
              <a:rPr lang="zh-CN" altLang="zh-CN" sz="2400" kern="100">
                <a:latin typeface="Times New Roman" panose="02020603050405020304" pitchFamily="18" charset="0"/>
                <a:ea typeface="楷体_GB2312" panose="02010609030101010101" pitchFamily="49" charset="-122"/>
                <a:cs typeface="Times New Roman" panose="02020603050405020304" pitchFamily="18" charset="0"/>
              </a:rPr>
              <a:t>怀王，不忘欲反，</a:t>
            </a:r>
            <a:r>
              <a:rPr lang="zh-CN" altLang="zh-CN" sz="2400"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冀幸</a:t>
            </a:r>
            <a:r>
              <a:rPr lang="en-US" altLang="zh-CN" sz="2400" kern="100">
                <a:latin typeface="Times New Roman" panose="02020603050405020304" pitchFamily="18" charset="0"/>
                <a:ea typeface="楷体_GB2312" panose="02010609030101010101" pitchFamily="49" charset="-122"/>
                <a:cs typeface="Courier New" panose="02070309020205020404" pitchFamily="49" charset="0"/>
              </a:rPr>
              <a:t>(          )</a:t>
            </a:r>
            <a:r>
              <a:rPr lang="zh-CN" altLang="zh-CN" sz="2400" kern="100">
                <a:latin typeface="Times New Roman" panose="02020603050405020304" pitchFamily="18" charset="0"/>
                <a:ea typeface="楷体_GB2312" panose="02010609030101010101" pitchFamily="49" charset="-122"/>
                <a:cs typeface="Times New Roman" panose="02020603050405020304" pitchFamily="18" charset="0"/>
              </a:rPr>
              <a:t>君之一悟，俗之一改也。其</a:t>
            </a:r>
            <a:r>
              <a:rPr lang="zh-CN" altLang="zh-CN" sz="2400"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存</a:t>
            </a:r>
            <a:r>
              <a:rPr lang="en-US" altLang="zh-CN" sz="2400" kern="100">
                <a:latin typeface="Times New Roman" panose="02020603050405020304" pitchFamily="18" charset="0"/>
                <a:ea typeface="楷体_GB2312" panose="02010609030101010101" pitchFamily="49" charset="-122"/>
                <a:cs typeface="Courier New" panose="02070309020205020404" pitchFamily="49" charset="0"/>
              </a:rPr>
              <a:t>(                                 )</a:t>
            </a:r>
            <a:r>
              <a:rPr lang="zh-CN" altLang="zh-CN" sz="2400" kern="100">
                <a:latin typeface="Times New Roman" panose="02020603050405020304" pitchFamily="18" charset="0"/>
                <a:ea typeface="楷体_GB2312" panose="02010609030101010101" pitchFamily="49" charset="-122"/>
                <a:cs typeface="Times New Roman" panose="02020603050405020304" pitchFamily="18" charset="0"/>
              </a:rPr>
              <a:t>君兴国而欲</a:t>
            </a:r>
            <a:r>
              <a:rPr lang="zh-CN" altLang="zh-CN" sz="2400"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反覆</a:t>
            </a:r>
            <a:r>
              <a:rPr lang="en-US" altLang="zh-CN" sz="2400" kern="100">
                <a:latin typeface="Times New Roman" panose="02020603050405020304" pitchFamily="18" charset="0"/>
                <a:ea typeface="楷体_GB2312" panose="02010609030101010101" pitchFamily="49" charset="-122"/>
                <a:cs typeface="Courier New" panose="02070309020205020404" pitchFamily="49" charset="0"/>
              </a:rPr>
              <a:t>(                  )</a:t>
            </a:r>
            <a:r>
              <a:rPr lang="zh-CN" altLang="zh-CN" sz="2400" kern="100">
                <a:latin typeface="Times New Roman" panose="02020603050405020304" pitchFamily="18" charset="0"/>
                <a:ea typeface="楷体_GB2312" panose="02010609030101010101" pitchFamily="49" charset="-122"/>
                <a:cs typeface="Times New Roman" panose="02020603050405020304" pitchFamily="18" charset="0"/>
              </a:rPr>
              <a:t>之，一篇之中三</a:t>
            </a:r>
            <a:r>
              <a:rPr lang="zh-CN" altLang="zh-CN" sz="2400"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致志</a:t>
            </a:r>
            <a:r>
              <a:rPr lang="en-US" altLang="zh-CN" sz="2400" kern="100">
                <a:latin typeface="Times New Roman" panose="02020603050405020304" pitchFamily="18" charset="0"/>
                <a:ea typeface="楷体_GB2312" panose="02010609030101010101" pitchFamily="49" charset="-122"/>
                <a:cs typeface="Courier New" panose="02070309020205020404" pitchFamily="49" charset="0"/>
              </a:rPr>
              <a:t>(                )</a:t>
            </a:r>
            <a:r>
              <a:rPr lang="zh-CN" altLang="zh-CN" sz="2400" kern="100">
                <a:latin typeface="Times New Roman" panose="02020603050405020304" pitchFamily="18" charset="0"/>
                <a:ea typeface="楷体_GB2312" panose="02010609030101010101" pitchFamily="49" charset="-122"/>
                <a:cs typeface="Times New Roman" panose="02020603050405020304" pitchFamily="18" charset="0"/>
              </a:rPr>
              <a:t>焉。然终无可奈何，故不可以反。卒以此见怀王之终不悟也。人君无愚、智、贤、</a:t>
            </a:r>
            <a:r>
              <a:rPr lang="zh-CN" altLang="zh-CN" sz="2400"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不肖</a:t>
            </a:r>
            <a:r>
              <a:rPr lang="en-US" altLang="zh-CN" sz="2400" kern="100">
                <a:latin typeface="Times New Roman" panose="02020603050405020304" pitchFamily="18" charset="0"/>
                <a:ea typeface="楷体_GB2312" panose="02010609030101010101" pitchFamily="49" charset="-122"/>
                <a:cs typeface="Courier New" panose="02070309020205020404" pitchFamily="49" charset="0"/>
              </a:rPr>
              <a:t>(               )</a:t>
            </a:r>
            <a:r>
              <a:rPr lang="zh-CN" altLang="zh-CN" sz="2400" kern="100">
                <a:latin typeface="Times New Roman" panose="02020603050405020304" pitchFamily="18" charset="0"/>
                <a:ea typeface="楷体_GB2312" panose="02010609030101010101" pitchFamily="49" charset="-122"/>
                <a:cs typeface="Times New Roman" panose="02020603050405020304" pitchFamily="18" charset="0"/>
              </a:rPr>
              <a:t>，莫不欲求忠以</a:t>
            </a:r>
            <a:r>
              <a:rPr lang="zh-CN" altLang="zh-CN" sz="2400"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自为</a:t>
            </a:r>
            <a:r>
              <a:rPr lang="en-US" altLang="zh-CN" sz="2400" kern="100">
                <a:latin typeface="Times New Roman" panose="02020603050405020304" pitchFamily="18" charset="0"/>
                <a:ea typeface="楷体_GB2312" panose="02010609030101010101" pitchFamily="49" charset="-122"/>
                <a:cs typeface="Courier New" panose="02070309020205020404" pitchFamily="49" charset="0"/>
              </a:rPr>
              <a:t>(                )</a:t>
            </a:r>
            <a:r>
              <a:rPr lang="zh-CN" altLang="zh-CN" sz="2400" kern="100">
                <a:latin typeface="Times New Roman" panose="02020603050405020304" pitchFamily="18" charset="0"/>
                <a:ea typeface="楷体_GB2312" panose="02010609030101010101" pitchFamily="49" charset="-122"/>
                <a:cs typeface="Times New Roman" panose="02020603050405020304" pitchFamily="18" charset="0"/>
              </a:rPr>
              <a:t>，举贤以</a:t>
            </a:r>
            <a:r>
              <a:rPr lang="zh-CN" altLang="zh-CN" sz="2400"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自佐</a:t>
            </a:r>
            <a:r>
              <a:rPr lang="en-US" altLang="zh-CN" sz="2400" kern="100">
                <a:latin typeface="Times New Roman" panose="02020603050405020304" pitchFamily="18" charset="0"/>
                <a:ea typeface="楷体_GB2312" panose="02010609030101010101" pitchFamily="49" charset="-122"/>
                <a:cs typeface="Courier New" panose="02070309020205020404" pitchFamily="49" charset="0"/>
              </a:rPr>
              <a:t>(                )</a:t>
            </a:r>
            <a:r>
              <a:rPr lang="zh-CN" altLang="zh-CN" sz="2400" kern="100">
                <a:latin typeface="Times New Roman" panose="02020603050405020304" pitchFamily="18" charset="0"/>
                <a:ea typeface="楷体_GB2312" panose="02010609030101010101" pitchFamily="49" charset="-122"/>
                <a:cs typeface="Times New Roman" panose="02020603050405020304" pitchFamily="18" charset="0"/>
              </a:rPr>
              <a:t>；然亡国破家</a:t>
            </a:r>
            <a:r>
              <a:rPr lang="zh-CN" altLang="zh-CN" sz="2400"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相随属</a:t>
            </a:r>
            <a:r>
              <a:rPr lang="en-US" altLang="zh-CN" sz="2400" kern="100">
                <a:latin typeface="Times New Roman" panose="02020603050405020304" pitchFamily="18" charset="0"/>
                <a:ea typeface="楷体_GB2312" panose="02010609030101010101" pitchFamily="49" charset="-122"/>
                <a:cs typeface="Courier New" panose="02070309020205020404" pitchFamily="49" charset="0"/>
              </a:rPr>
              <a:t>(                 )</a:t>
            </a:r>
            <a:r>
              <a:rPr lang="zh-CN" altLang="zh-CN" sz="2400" kern="100">
                <a:latin typeface="Times New Roman" panose="02020603050405020304" pitchFamily="18" charset="0"/>
                <a:ea typeface="楷体_GB2312" panose="02010609030101010101" pitchFamily="49" charset="-122"/>
                <a:cs typeface="Times New Roman" panose="02020603050405020304" pitchFamily="18" charset="0"/>
              </a:rPr>
              <a:t>，而圣君</a:t>
            </a:r>
            <a:r>
              <a:rPr lang="zh-CN" altLang="zh-CN" sz="2400"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治国</a:t>
            </a:r>
            <a:r>
              <a:rPr lang="en-US" altLang="zh-CN" sz="2400" kern="100">
                <a:latin typeface="Times New Roman" panose="02020603050405020304" pitchFamily="18" charset="0"/>
                <a:ea typeface="楷体_GB2312" panose="02010609030101010101" pitchFamily="49" charset="-122"/>
                <a:cs typeface="Courier New" panose="02070309020205020404" pitchFamily="49" charset="0"/>
              </a:rPr>
              <a:t>(                              )</a:t>
            </a:r>
            <a:r>
              <a:rPr lang="zh-CN" altLang="zh-CN" sz="2400"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累世</a:t>
            </a:r>
            <a:r>
              <a:rPr lang="en-US" altLang="zh-CN" sz="2400" kern="100">
                <a:latin typeface="Times New Roman" panose="02020603050405020304" pitchFamily="18" charset="0"/>
                <a:ea typeface="楷体_GB2312" panose="02010609030101010101" pitchFamily="49" charset="-122"/>
                <a:cs typeface="Courier New" panose="02070309020205020404" pitchFamily="49" charset="0"/>
              </a:rPr>
              <a:t>(</a:t>
            </a:r>
            <a:endParaRPr lang="en-US" altLang="zh-CN" sz="2400" kern="100">
              <a:latin typeface="Times New Roman" panose="02020603050405020304" pitchFamily="18" charset="0"/>
              <a:ea typeface="楷体_GB2312" panose="02010609030101010101" pitchFamily="49" charset="-122"/>
              <a:cs typeface="Courier New" panose="02070309020205020404" pitchFamily="49" charset="0"/>
            </a:endParaRPr>
          </a:p>
          <a:p>
            <a:pPr algn="just">
              <a:lnSpc>
                <a:spcPct val="140000"/>
              </a:lnSpc>
            </a:pPr>
            <a:r>
              <a:rPr lang="en-US" altLang="zh-CN" sz="2400" kern="100">
                <a:latin typeface="Times New Roman" panose="02020603050405020304" pitchFamily="18" charset="0"/>
                <a:ea typeface="楷体_GB2312" panose="02010609030101010101" pitchFamily="49" charset="-122"/>
                <a:cs typeface="Courier New" panose="02070309020205020404" pitchFamily="49" charset="0"/>
              </a:rPr>
              <a:t>                 )</a:t>
            </a:r>
            <a:r>
              <a:rPr lang="zh-CN" altLang="zh-CN" sz="2400" kern="100">
                <a:latin typeface="Times New Roman" panose="02020603050405020304" pitchFamily="18" charset="0"/>
                <a:ea typeface="楷体_GB2312" panose="02010609030101010101" pitchFamily="49" charset="-122"/>
                <a:cs typeface="Times New Roman" panose="02020603050405020304" pitchFamily="18" charset="0"/>
              </a:rPr>
              <a:t>而不见者，</a:t>
            </a:r>
            <a:r>
              <a:rPr lang="zh-CN" altLang="zh-CN" sz="2400"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其</a:t>
            </a:r>
            <a:r>
              <a:rPr lang="en-US" altLang="zh-CN" sz="2400" kern="100">
                <a:latin typeface="Times New Roman" panose="02020603050405020304" pitchFamily="18" charset="0"/>
                <a:ea typeface="楷体_GB2312" panose="02010609030101010101" pitchFamily="49" charset="-122"/>
                <a:cs typeface="Courier New" panose="02070309020205020404" pitchFamily="49" charset="0"/>
              </a:rPr>
              <a:t>(                                )</a:t>
            </a:r>
            <a:r>
              <a:rPr lang="zh-CN" altLang="zh-CN" sz="2400" kern="100">
                <a:latin typeface="Times New Roman" panose="02020603050405020304" pitchFamily="18" charset="0"/>
                <a:ea typeface="楷体_GB2312" panose="02010609030101010101" pitchFamily="49" charset="-122"/>
                <a:cs typeface="Times New Roman" panose="02020603050405020304" pitchFamily="18" charset="0"/>
              </a:rPr>
              <a:t>所谓忠者不忠，而所谓贤者不贤也。怀王以不知忠臣之</a:t>
            </a:r>
            <a:r>
              <a:rPr lang="zh-CN" altLang="zh-CN" sz="2400"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分</a:t>
            </a:r>
            <a:r>
              <a:rPr lang="en-US" altLang="zh-CN" sz="2400" kern="100">
                <a:latin typeface="Times New Roman" panose="02020603050405020304" pitchFamily="18" charset="0"/>
                <a:ea typeface="楷体_GB2312" panose="02010609030101010101" pitchFamily="49" charset="-122"/>
                <a:cs typeface="Courier New" panose="02070309020205020404" pitchFamily="49" charset="0"/>
              </a:rPr>
              <a:t>(                   )</a:t>
            </a:r>
            <a:r>
              <a:rPr lang="zh-CN" altLang="zh-CN" sz="2400" kern="100">
                <a:latin typeface="Times New Roman" panose="02020603050405020304" pitchFamily="18" charset="0"/>
                <a:ea typeface="楷体_GB2312" panose="02010609030101010101" pitchFamily="49" charset="-122"/>
                <a:cs typeface="Times New Roman" panose="02020603050405020304" pitchFamily="18" charset="0"/>
              </a:rPr>
              <a:t>，故内</a:t>
            </a:r>
            <a:r>
              <a:rPr lang="zh-CN" altLang="zh-CN" sz="2400"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惑</a:t>
            </a:r>
            <a:r>
              <a:rPr lang="en-US" altLang="zh-CN" sz="2400" kern="100">
                <a:latin typeface="Times New Roman" panose="02020603050405020304" pitchFamily="18" charset="0"/>
                <a:ea typeface="楷体_GB2312" panose="02010609030101010101" pitchFamily="49" charset="-122"/>
                <a:cs typeface="Courier New" panose="02070309020205020404" pitchFamily="49" charset="0"/>
              </a:rPr>
              <a:t>(                      )</a:t>
            </a:r>
            <a:r>
              <a:rPr lang="zh-CN" altLang="zh-CN" sz="2400" kern="100">
                <a:latin typeface="Times New Roman" panose="02020603050405020304" pitchFamily="18" charset="0"/>
                <a:ea typeface="楷体_GB2312" panose="02010609030101010101" pitchFamily="49" charset="-122"/>
                <a:cs typeface="Times New Roman" panose="02020603050405020304" pitchFamily="18" charset="0"/>
              </a:rPr>
              <a:t>于郑袖，外欺于张仪，疏屈平而信上官大夫、令尹子兰。</a:t>
            </a:r>
            <a:r>
              <a:rPr lang="zh-CN" altLang="zh-CN" sz="2400"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兵挫</a:t>
            </a:r>
            <a:r>
              <a:rPr lang="en-US" altLang="zh-CN" sz="2400" kern="100">
                <a:latin typeface="Times New Roman" panose="02020603050405020304" pitchFamily="18" charset="0"/>
                <a:ea typeface="楷体_GB2312" panose="02010609030101010101" pitchFamily="49" charset="-122"/>
                <a:cs typeface="Courier New" panose="02070309020205020404" pitchFamily="49" charset="0"/>
              </a:rPr>
              <a:t>(                       )</a:t>
            </a:r>
            <a:r>
              <a:rPr lang="zh-CN" altLang="zh-CN" sz="2400"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地削</a:t>
            </a:r>
            <a:r>
              <a:rPr lang="en-US" altLang="zh-CN" sz="2400" kern="100">
                <a:latin typeface="Times New Roman" panose="02020603050405020304" pitchFamily="18" charset="0"/>
                <a:ea typeface="楷体_GB2312" panose="02010609030101010101" pitchFamily="49" charset="-122"/>
                <a:cs typeface="Courier New" panose="02070309020205020404" pitchFamily="49" charset="0"/>
              </a:rPr>
              <a:t>(                        )</a:t>
            </a:r>
            <a:r>
              <a:rPr lang="zh-CN" altLang="zh-CN" sz="2400" kern="100">
                <a:latin typeface="Times New Roman" panose="02020603050405020304" pitchFamily="18" charset="0"/>
                <a:ea typeface="楷体_GB2312" panose="02010609030101010101" pitchFamily="49" charset="-122"/>
                <a:cs typeface="Times New Roman" panose="02020603050405020304" pitchFamily="18" charset="0"/>
              </a:rPr>
              <a:t>，亡其六郡，身客死于秦，为天下笑。此不知人之祸也。</a:t>
            </a:r>
            <a:endParaRPr lang="zh-CN" altLang="zh-CN" sz="2400" kern="100">
              <a:latin typeface="宋体" panose="02010600030101010101" pitchFamily="2" charset="-122"/>
              <a:cs typeface="Courier New" panose="02070309020205020404" pitchFamily="49" charset="0"/>
            </a:endParaRPr>
          </a:p>
        </p:txBody>
      </p:sp>
      <p:sp>
        <p:nvSpPr>
          <p:cNvPr id="14" name="矩形 13"/>
          <p:cNvSpPr/>
          <p:nvPr/>
        </p:nvSpPr>
        <p:spPr>
          <a:xfrm>
            <a:off x="7173443" y="843731"/>
            <a:ext cx="902201" cy="461665"/>
          </a:xfrm>
          <a:prstGeom prst="rect">
            <a:avLst/>
          </a:prstGeom>
        </p:spPr>
        <p:txBody>
          <a:bodyPr wrap="square">
            <a:spAutoFit/>
          </a:bodyPr>
          <a:lstStyle/>
          <a:p>
            <a:r>
              <a:rPr lang="zh-CN" altLang="zh-CN" sz="24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责备</a:t>
            </a:r>
            <a:endParaRPr lang="zh-CN" altLang="en-US" sz="24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20" name="矩形 19"/>
          <p:cNvSpPr/>
          <p:nvPr/>
        </p:nvSpPr>
        <p:spPr>
          <a:xfrm>
            <a:off x="1594044" y="1415229"/>
            <a:ext cx="492443" cy="461665"/>
          </a:xfrm>
          <a:prstGeom prst="rect">
            <a:avLst/>
          </a:prstGeom>
        </p:spPr>
        <p:txBody>
          <a:bodyPr wrap="none">
            <a:spAutoFit/>
          </a:bodyPr>
          <a:lstStyle/>
          <a:p>
            <a:r>
              <a:rPr lang="zh-CN" altLang="zh-CN" sz="24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恨</a:t>
            </a:r>
            <a:endParaRPr lang="zh-CN" altLang="en-US" sz="24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21" name="矩形 20"/>
          <p:cNvSpPr/>
          <p:nvPr/>
        </p:nvSpPr>
        <p:spPr>
          <a:xfrm>
            <a:off x="6047869" y="1367355"/>
            <a:ext cx="1939217" cy="461665"/>
          </a:xfrm>
          <a:prstGeom prst="rect">
            <a:avLst/>
          </a:prstGeom>
        </p:spPr>
        <p:txBody>
          <a:bodyPr wrap="square">
            <a:spAutoFit/>
          </a:bodyPr>
          <a:lstStyle/>
          <a:p>
            <a:r>
              <a:rPr lang="zh-CN" altLang="zh-CN" sz="24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挂心，挂念</a:t>
            </a:r>
            <a:endParaRPr lang="zh-CN" altLang="en-US" sz="24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22" name="矩形 21"/>
          <p:cNvSpPr/>
          <p:nvPr/>
        </p:nvSpPr>
        <p:spPr>
          <a:xfrm>
            <a:off x="10807098" y="1442574"/>
            <a:ext cx="800219" cy="461665"/>
          </a:xfrm>
          <a:prstGeom prst="rect">
            <a:avLst/>
          </a:prstGeom>
        </p:spPr>
        <p:txBody>
          <a:bodyPr wrap="none">
            <a:spAutoFit/>
          </a:bodyPr>
          <a:lstStyle/>
          <a:p>
            <a:r>
              <a:rPr lang="zh-CN" altLang="zh-CN" sz="24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希望</a:t>
            </a:r>
            <a:endParaRPr lang="zh-CN" altLang="en-US" sz="24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23" name="矩形 22"/>
          <p:cNvSpPr/>
          <p:nvPr/>
        </p:nvSpPr>
        <p:spPr>
          <a:xfrm>
            <a:off x="4362130" y="1919154"/>
            <a:ext cx="2031325" cy="461665"/>
          </a:xfrm>
          <a:prstGeom prst="rect">
            <a:avLst/>
          </a:prstGeom>
        </p:spPr>
        <p:txBody>
          <a:bodyPr wrap="none">
            <a:spAutoFit/>
          </a:bodyPr>
          <a:lstStyle/>
          <a:p>
            <a:r>
              <a:rPr lang="zh-CN" altLang="zh-CN" sz="24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思念。一说，</a:t>
            </a:r>
            <a:endParaRPr lang="zh-CN" altLang="en-US" sz="24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24" name="矩形 23"/>
          <p:cNvSpPr/>
          <p:nvPr/>
        </p:nvSpPr>
        <p:spPr>
          <a:xfrm>
            <a:off x="6196472" y="1925913"/>
            <a:ext cx="800219" cy="461665"/>
          </a:xfrm>
          <a:prstGeom prst="rect">
            <a:avLst/>
          </a:prstGeom>
        </p:spPr>
        <p:txBody>
          <a:bodyPr wrap="none">
            <a:spAutoFit/>
          </a:bodyPr>
          <a:lstStyle/>
          <a:p>
            <a:r>
              <a:rPr lang="zh-CN" altLang="zh-CN" sz="24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保全</a:t>
            </a:r>
            <a:endParaRPr lang="zh-CN" altLang="en-US" sz="24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25" name="矩形 24"/>
          <p:cNvSpPr/>
          <p:nvPr/>
        </p:nvSpPr>
        <p:spPr>
          <a:xfrm>
            <a:off x="9615186" y="1892821"/>
            <a:ext cx="800219" cy="461665"/>
          </a:xfrm>
          <a:prstGeom prst="rect">
            <a:avLst/>
          </a:prstGeom>
        </p:spPr>
        <p:txBody>
          <a:bodyPr wrap="none">
            <a:spAutoFit/>
          </a:bodyPr>
          <a:lstStyle/>
          <a:p>
            <a:r>
              <a:rPr lang="zh-CN" altLang="zh-CN" sz="24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回归</a:t>
            </a:r>
            <a:endParaRPr lang="zh-CN" altLang="en-US" sz="24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26" name="矩形 25"/>
          <p:cNvSpPr/>
          <p:nvPr/>
        </p:nvSpPr>
        <p:spPr>
          <a:xfrm>
            <a:off x="2524194" y="2389868"/>
            <a:ext cx="1415772" cy="461665"/>
          </a:xfrm>
          <a:prstGeom prst="rect">
            <a:avLst/>
          </a:prstGeom>
        </p:spPr>
        <p:txBody>
          <a:bodyPr wrap="none">
            <a:spAutoFit/>
          </a:bodyPr>
          <a:lstStyle/>
          <a:p>
            <a:r>
              <a:rPr lang="zh-CN" altLang="zh-CN" sz="24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表达意愿</a:t>
            </a:r>
            <a:endParaRPr lang="zh-CN" altLang="en-US" sz="24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28" name="矩形 27"/>
          <p:cNvSpPr/>
          <p:nvPr/>
        </p:nvSpPr>
        <p:spPr>
          <a:xfrm>
            <a:off x="4362130" y="2934052"/>
            <a:ext cx="1415772" cy="461665"/>
          </a:xfrm>
          <a:prstGeom prst="rect">
            <a:avLst/>
          </a:prstGeom>
        </p:spPr>
        <p:txBody>
          <a:bodyPr wrap="none">
            <a:spAutoFit/>
          </a:bodyPr>
          <a:lstStyle/>
          <a:p>
            <a:r>
              <a:rPr lang="zh-CN" altLang="zh-CN" sz="24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没有才能</a:t>
            </a:r>
            <a:endParaRPr lang="zh-CN" altLang="en-US" sz="24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29" name="矩形 28"/>
          <p:cNvSpPr/>
          <p:nvPr/>
        </p:nvSpPr>
        <p:spPr>
          <a:xfrm>
            <a:off x="8554083" y="2942258"/>
            <a:ext cx="1415772" cy="461665"/>
          </a:xfrm>
          <a:prstGeom prst="rect">
            <a:avLst/>
          </a:prstGeom>
        </p:spPr>
        <p:txBody>
          <a:bodyPr wrap="none">
            <a:spAutoFit/>
          </a:bodyPr>
          <a:lstStyle/>
          <a:p>
            <a:r>
              <a:rPr lang="zh-CN" altLang="zh-CN" sz="24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帮助自己</a:t>
            </a:r>
            <a:endParaRPr lang="zh-CN" altLang="en-US" sz="24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35" name="矩形 34"/>
          <p:cNvSpPr/>
          <p:nvPr/>
        </p:nvSpPr>
        <p:spPr>
          <a:xfrm>
            <a:off x="700877" y="3459904"/>
            <a:ext cx="1415772" cy="461665"/>
          </a:xfrm>
          <a:prstGeom prst="rect">
            <a:avLst/>
          </a:prstGeom>
        </p:spPr>
        <p:txBody>
          <a:bodyPr wrap="none">
            <a:spAutoFit/>
          </a:bodyPr>
          <a:lstStyle/>
          <a:p>
            <a:r>
              <a:rPr lang="zh-CN" altLang="zh-CN" sz="24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辅佐自己</a:t>
            </a:r>
            <a:endParaRPr lang="zh-CN" altLang="en-US" sz="24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36" name="矩形 35"/>
          <p:cNvSpPr/>
          <p:nvPr/>
        </p:nvSpPr>
        <p:spPr>
          <a:xfrm>
            <a:off x="4888933" y="3441944"/>
            <a:ext cx="1415772" cy="461665"/>
          </a:xfrm>
          <a:prstGeom prst="rect">
            <a:avLst/>
          </a:prstGeom>
        </p:spPr>
        <p:txBody>
          <a:bodyPr wrap="none">
            <a:spAutoFit/>
          </a:bodyPr>
          <a:lstStyle/>
          <a:p>
            <a:r>
              <a:rPr lang="zh-CN" altLang="zh-CN" sz="24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接连出现</a:t>
            </a:r>
            <a:endParaRPr lang="zh-CN" altLang="en-US" sz="24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37" name="矩形 36"/>
          <p:cNvSpPr/>
          <p:nvPr/>
        </p:nvSpPr>
        <p:spPr>
          <a:xfrm>
            <a:off x="8250745" y="3452123"/>
            <a:ext cx="2339102" cy="461665"/>
          </a:xfrm>
          <a:prstGeom prst="rect">
            <a:avLst/>
          </a:prstGeom>
        </p:spPr>
        <p:txBody>
          <a:bodyPr wrap="none">
            <a:spAutoFit/>
          </a:bodyPr>
          <a:lstStyle/>
          <a:p>
            <a:r>
              <a:rPr lang="zh-CN" altLang="zh-CN" sz="24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安定太平的国家</a:t>
            </a:r>
            <a:endParaRPr lang="zh-CN" altLang="en-US" sz="24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38" name="矩形 37"/>
          <p:cNvSpPr/>
          <p:nvPr/>
        </p:nvSpPr>
        <p:spPr>
          <a:xfrm>
            <a:off x="205504" y="3970116"/>
            <a:ext cx="800219" cy="461665"/>
          </a:xfrm>
          <a:prstGeom prst="rect">
            <a:avLst/>
          </a:prstGeom>
        </p:spPr>
        <p:txBody>
          <a:bodyPr wrap="none">
            <a:spAutoFit/>
          </a:bodyPr>
          <a:lstStyle/>
          <a:p>
            <a:r>
              <a:rPr lang="zh-CN" altLang="zh-CN" sz="24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许多</a:t>
            </a:r>
            <a:endParaRPr lang="zh-CN" altLang="en-US" sz="24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39" name="矩形 38"/>
          <p:cNvSpPr/>
          <p:nvPr/>
        </p:nvSpPr>
        <p:spPr>
          <a:xfrm>
            <a:off x="825480" y="3970116"/>
            <a:ext cx="492443" cy="461665"/>
          </a:xfrm>
          <a:prstGeom prst="rect">
            <a:avLst/>
          </a:prstGeom>
        </p:spPr>
        <p:txBody>
          <a:bodyPr wrap="none">
            <a:spAutoFit/>
          </a:bodyPr>
          <a:lstStyle/>
          <a:p>
            <a:r>
              <a:rPr lang="zh-CN" altLang="zh-CN" sz="24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代</a:t>
            </a:r>
            <a:endParaRPr lang="zh-CN" altLang="en-US" sz="24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40" name="矩形 39"/>
          <p:cNvSpPr/>
          <p:nvPr/>
        </p:nvSpPr>
        <p:spPr>
          <a:xfrm>
            <a:off x="3682934" y="3989159"/>
            <a:ext cx="2646878" cy="461665"/>
          </a:xfrm>
          <a:prstGeom prst="rect">
            <a:avLst/>
          </a:prstGeom>
        </p:spPr>
        <p:txBody>
          <a:bodyPr wrap="none">
            <a:spAutoFit/>
          </a:bodyPr>
          <a:lstStyle/>
          <a:p>
            <a:r>
              <a:rPr lang="zh-CN" altLang="zh-CN" sz="24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副词，大概、或许</a:t>
            </a:r>
            <a:endParaRPr lang="zh-CN" altLang="en-US" sz="24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41" name="矩形 40"/>
          <p:cNvSpPr/>
          <p:nvPr/>
        </p:nvSpPr>
        <p:spPr>
          <a:xfrm>
            <a:off x="2821159" y="4499371"/>
            <a:ext cx="1723549" cy="461665"/>
          </a:xfrm>
          <a:prstGeom prst="rect">
            <a:avLst/>
          </a:prstGeom>
        </p:spPr>
        <p:txBody>
          <a:bodyPr wrap="none">
            <a:spAutoFit/>
          </a:bodyPr>
          <a:lstStyle/>
          <a:p>
            <a:r>
              <a:rPr lang="zh-CN" altLang="zh-CN" sz="24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职分，资质</a:t>
            </a:r>
            <a:endParaRPr lang="zh-CN" altLang="en-US" sz="24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42" name="矩形 41"/>
          <p:cNvSpPr/>
          <p:nvPr/>
        </p:nvSpPr>
        <p:spPr>
          <a:xfrm>
            <a:off x="5852226" y="4503069"/>
            <a:ext cx="1723549" cy="461665"/>
          </a:xfrm>
          <a:prstGeom prst="rect">
            <a:avLst/>
          </a:prstGeom>
        </p:spPr>
        <p:txBody>
          <a:bodyPr wrap="none">
            <a:spAutoFit/>
          </a:bodyPr>
          <a:lstStyle/>
          <a:p>
            <a:r>
              <a:rPr lang="zh-CN" altLang="zh-CN" sz="24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迷惑，蛊惑</a:t>
            </a:r>
            <a:endParaRPr lang="zh-CN" altLang="en-US" sz="24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43" name="矩形 42"/>
          <p:cNvSpPr/>
          <p:nvPr/>
        </p:nvSpPr>
        <p:spPr>
          <a:xfrm>
            <a:off x="4669906" y="4996219"/>
            <a:ext cx="1723549" cy="461665"/>
          </a:xfrm>
          <a:prstGeom prst="rect">
            <a:avLst/>
          </a:prstGeom>
        </p:spPr>
        <p:txBody>
          <a:bodyPr wrap="none">
            <a:spAutoFit/>
          </a:bodyPr>
          <a:lstStyle/>
          <a:p>
            <a:r>
              <a:rPr lang="zh-CN" altLang="zh-CN" sz="24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军队被打败</a:t>
            </a:r>
            <a:endParaRPr lang="zh-CN" altLang="en-US" sz="24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44" name="矩形 43"/>
          <p:cNvSpPr/>
          <p:nvPr/>
        </p:nvSpPr>
        <p:spPr>
          <a:xfrm>
            <a:off x="7350812" y="4944787"/>
            <a:ext cx="1107996" cy="461665"/>
          </a:xfrm>
          <a:prstGeom prst="rect">
            <a:avLst/>
          </a:prstGeom>
        </p:spPr>
        <p:txBody>
          <a:bodyPr wrap="none">
            <a:spAutoFit/>
          </a:bodyPr>
          <a:lstStyle/>
          <a:p>
            <a:r>
              <a:rPr lang="zh-CN" altLang="zh-CN" sz="24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土地被</a:t>
            </a:r>
            <a:endParaRPr lang="zh-CN" altLang="en-US" sz="24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45" name="矩形 44"/>
          <p:cNvSpPr/>
          <p:nvPr/>
        </p:nvSpPr>
        <p:spPr>
          <a:xfrm>
            <a:off x="8274142" y="4944786"/>
            <a:ext cx="800219" cy="461665"/>
          </a:xfrm>
          <a:prstGeom prst="rect">
            <a:avLst/>
          </a:prstGeom>
        </p:spPr>
        <p:txBody>
          <a:bodyPr wrap="none">
            <a:spAutoFit/>
          </a:bodyPr>
          <a:lstStyle/>
          <a:p>
            <a:r>
              <a:rPr lang="zh-CN" altLang="zh-CN" sz="24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分割</a:t>
            </a:r>
            <a:endParaRPr lang="zh-CN" altLang="en-US" sz="24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Tree>
  </p:cSld>
  <p:clrMapOvr>
    <a:masterClrMapping/>
  </p:clrMapOvr>
  <p:transition spd="med" advClick="0">
    <p:pull/>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linds(horizontal)">
                                      <p:cBhvr>
                                        <p:cTn id="7" dur="500"/>
                                        <p:tgtEl>
                                          <p:spTgt spid="14"/>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0"/>
                                        </p:tgtEl>
                                        <p:attrNameLst>
                                          <p:attrName>style.visibility</p:attrName>
                                        </p:attrNameLst>
                                      </p:cBhvr>
                                      <p:to>
                                        <p:strVal val="visible"/>
                                      </p:to>
                                    </p:set>
                                    <p:animEffect transition="in" filter="blinds(horizontal)">
                                      <p:cBhvr>
                                        <p:cTn id="12" dur="500"/>
                                        <p:tgtEl>
                                          <p:spTgt spid="20"/>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blinds(horizontal)">
                                      <p:cBhvr>
                                        <p:cTn id="17" dur="500"/>
                                        <p:tgtEl>
                                          <p:spTgt spid="21"/>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22"/>
                                        </p:tgtEl>
                                        <p:attrNameLst>
                                          <p:attrName>style.visibility</p:attrName>
                                        </p:attrNameLst>
                                      </p:cBhvr>
                                      <p:to>
                                        <p:strVal val="visible"/>
                                      </p:to>
                                    </p:set>
                                    <p:animEffect transition="in" filter="blinds(horizontal)">
                                      <p:cBhvr>
                                        <p:cTn id="22" dur="500"/>
                                        <p:tgtEl>
                                          <p:spTgt spid="22"/>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23"/>
                                        </p:tgtEl>
                                        <p:attrNameLst>
                                          <p:attrName>style.visibility</p:attrName>
                                        </p:attrNameLst>
                                      </p:cBhvr>
                                      <p:to>
                                        <p:strVal val="visible"/>
                                      </p:to>
                                    </p:set>
                                    <p:animEffect transition="in" filter="blinds(horizontal)">
                                      <p:cBhvr>
                                        <p:cTn id="27" dur="500"/>
                                        <p:tgtEl>
                                          <p:spTgt spid="23"/>
                                        </p:tgtEl>
                                      </p:cBhvr>
                                    </p:animEffect>
                                  </p:childTnLst>
                                </p:cTn>
                              </p:par>
                              <p:par>
                                <p:cTn id="28" presetID="3" presetClass="entr" presetSubtype="10" fill="hold" grpId="0" nodeType="withEffect">
                                  <p:stCondLst>
                                    <p:cond delay="0"/>
                                  </p:stCondLst>
                                  <p:childTnLst>
                                    <p:set>
                                      <p:cBhvr>
                                        <p:cTn id="29" dur="1" fill="hold">
                                          <p:stCondLst>
                                            <p:cond delay="0"/>
                                          </p:stCondLst>
                                        </p:cTn>
                                        <p:tgtEl>
                                          <p:spTgt spid="24"/>
                                        </p:tgtEl>
                                        <p:attrNameLst>
                                          <p:attrName>style.visibility</p:attrName>
                                        </p:attrNameLst>
                                      </p:cBhvr>
                                      <p:to>
                                        <p:strVal val="visible"/>
                                      </p:to>
                                    </p:set>
                                    <p:animEffect transition="in" filter="blinds(horizontal)">
                                      <p:cBhvr>
                                        <p:cTn id="30" dur="500"/>
                                        <p:tgtEl>
                                          <p:spTgt spid="24"/>
                                        </p:tgtEl>
                                      </p:cBhvr>
                                    </p:animEffect>
                                  </p:childTnLst>
                                </p:cTn>
                              </p:par>
                            </p:childTnLst>
                          </p:cTn>
                        </p:par>
                      </p:childTnLst>
                    </p:cTn>
                  </p:par>
                  <p:par>
                    <p:cTn id="31" fill="hold" nodeType="clickPar">
                      <p:stCondLst>
                        <p:cond delay="indefinite"/>
                      </p:stCondLst>
                      <p:childTnLst>
                        <p:par>
                          <p:cTn id="32" fill="hold" nodeType="afterGroup">
                            <p:stCondLst>
                              <p:cond delay="0"/>
                            </p:stCondLst>
                            <p:childTnLst>
                              <p:par>
                                <p:cTn id="33" presetID="3" presetClass="entr" presetSubtype="10" fill="hold" grpId="0" nodeType="clickEffect">
                                  <p:stCondLst>
                                    <p:cond delay="0"/>
                                  </p:stCondLst>
                                  <p:childTnLst>
                                    <p:set>
                                      <p:cBhvr>
                                        <p:cTn id="34" dur="1" fill="hold">
                                          <p:stCondLst>
                                            <p:cond delay="0"/>
                                          </p:stCondLst>
                                        </p:cTn>
                                        <p:tgtEl>
                                          <p:spTgt spid="25"/>
                                        </p:tgtEl>
                                        <p:attrNameLst>
                                          <p:attrName>style.visibility</p:attrName>
                                        </p:attrNameLst>
                                      </p:cBhvr>
                                      <p:to>
                                        <p:strVal val="visible"/>
                                      </p:to>
                                    </p:set>
                                    <p:animEffect transition="in" filter="blinds(horizontal)">
                                      <p:cBhvr>
                                        <p:cTn id="35" dur="500"/>
                                        <p:tgtEl>
                                          <p:spTgt spid="25"/>
                                        </p:tgtEl>
                                      </p:cBhvr>
                                    </p:animEffect>
                                  </p:childTnLst>
                                </p:cTn>
                              </p:par>
                            </p:childTnLst>
                          </p:cTn>
                        </p:par>
                      </p:childTnLst>
                    </p:cTn>
                  </p:par>
                  <p:par>
                    <p:cTn id="36" fill="hold" nodeType="clickPar">
                      <p:stCondLst>
                        <p:cond delay="indefinite"/>
                      </p:stCondLst>
                      <p:childTnLst>
                        <p:par>
                          <p:cTn id="37" fill="hold" nodeType="afterGroup">
                            <p:stCondLst>
                              <p:cond delay="0"/>
                            </p:stCondLst>
                            <p:childTnLst>
                              <p:par>
                                <p:cTn id="38" presetID="3" presetClass="entr" presetSubtype="10" fill="hold" grpId="0" nodeType="clickEffect">
                                  <p:stCondLst>
                                    <p:cond delay="0"/>
                                  </p:stCondLst>
                                  <p:childTnLst>
                                    <p:set>
                                      <p:cBhvr>
                                        <p:cTn id="39" dur="1" fill="hold">
                                          <p:stCondLst>
                                            <p:cond delay="0"/>
                                          </p:stCondLst>
                                        </p:cTn>
                                        <p:tgtEl>
                                          <p:spTgt spid="26"/>
                                        </p:tgtEl>
                                        <p:attrNameLst>
                                          <p:attrName>style.visibility</p:attrName>
                                        </p:attrNameLst>
                                      </p:cBhvr>
                                      <p:to>
                                        <p:strVal val="visible"/>
                                      </p:to>
                                    </p:set>
                                    <p:animEffect transition="in" filter="blinds(horizontal)">
                                      <p:cBhvr>
                                        <p:cTn id="40" dur="500"/>
                                        <p:tgtEl>
                                          <p:spTgt spid="26"/>
                                        </p:tgtEl>
                                      </p:cBhvr>
                                    </p:animEffect>
                                  </p:childTnLst>
                                </p:cTn>
                              </p:par>
                            </p:childTnLst>
                          </p:cTn>
                        </p:par>
                      </p:childTnLst>
                    </p:cTn>
                  </p:par>
                  <p:par>
                    <p:cTn id="41" fill="hold" nodeType="clickPar">
                      <p:stCondLst>
                        <p:cond delay="indefinite"/>
                      </p:stCondLst>
                      <p:childTnLst>
                        <p:par>
                          <p:cTn id="42" fill="hold" nodeType="afterGroup">
                            <p:stCondLst>
                              <p:cond delay="0"/>
                            </p:stCondLst>
                            <p:childTnLst>
                              <p:par>
                                <p:cTn id="43" presetID="3" presetClass="entr" presetSubtype="10" fill="hold" grpId="0" nodeType="clickEffect">
                                  <p:stCondLst>
                                    <p:cond delay="0"/>
                                  </p:stCondLst>
                                  <p:childTnLst>
                                    <p:set>
                                      <p:cBhvr>
                                        <p:cTn id="44" dur="1" fill="hold">
                                          <p:stCondLst>
                                            <p:cond delay="0"/>
                                          </p:stCondLst>
                                        </p:cTn>
                                        <p:tgtEl>
                                          <p:spTgt spid="28"/>
                                        </p:tgtEl>
                                        <p:attrNameLst>
                                          <p:attrName>style.visibility</p:attrName>
                                        </p:attrNameLst>
                                      </p:cBhvr>
                                      <p:to>
                                        <p:strVal val="visible"/>
                                      </p:to>
                                    </p:set>
                                    <p:animEffect transition="in" filter="blinds(horizontal)">
                                      <p:cBhvr>
                                        <p:cTn id="45" dur="500"/>
                                        <p:tgtEl>
                                          <p:spTgt spid="28"/>
                                        </p:tgtEl>
                                      </p:cBhvr>
                                    </p:animEffect>
                                  </p:childTnLst>
                                </p:cTn>
                              </p:par>
                            </p:childTnLst>
                          </p:cTn>
                        </p:par>
                      </p:childTnLst>
                    </p:cTn>
                  </p:par>
                  <p:par>
                    <p:cTn id="46" fill="hold" nodeType="clickPar">
                      <p:stCondLst>
                        <p:cond delay="indefinite"/>
                      </p:stCondLst>
                      <p:childTnLst>
                        <p:par>
                          <p:cTn id="47" fill="hold" nodeType="afterGroup">
                            <p:stCondLst>
                              <p:cond delay="0"/>
                            </p:stCondLst>
                            <p:childTnLst>
                              <p:par>
                                <p:cTn id="48" presetID="3" presetClass="entr" presetSubtype="10" fill="hold" grpId="0" nodeType="clickEffect">
                                  <p:stCondLst>
                                    <p:cond delay="0"/>
                                  </p:stCondLst>
                                  <p:childTnLst>
                                    <p:set>
                                      <p:cBhvr>
                                        <p:cTn id="49" dur="1" fill="hold">
                                          <p:stCondLst>
                                            <p:cond delay="0"/>
                                          </p:stCondLst>
                                        </p:cTn>
                                        <p:tgtEl>
                                          <p:spTgt spid="29"/>
                                        </p:tgtEl>
                                        <p:attrNameLst>
                                          <p:attrName>style.visibility</p:attrName>
                                        </p:attrNameLst>
                                      </p:cBhvr>
                                      <p:to>
                                        <p:strVal val="visible"/>
                                      </p:to>
                                    </p:set>
                                    <p:animEffect transition="in" filter="blinds(horizontal)">
                                      <p:cBhvr>
                                        <p:cTn id="50" dur="500"/>
                                        <p:tgtEl>
                                          <p:spTgt spid="29"/>
                                        </p:tgtEl>
                                      </p:cBhvr>
                                    </p:animEffect>
                                  </p:childTnLst>
                                </p:cTn>
                              </p:par>
                            </p:childTnLst>
                          </p:cTn>
                        </p:par>
                      </p:childTnLst>
                    </p:cTn>
                  </p:par>
                  <p:par>
                    <p:cTn id="51" fill="hold" nodeType="clickPar">
                      <p:stCondLst>
                        <p:cond delay="indefinite"/>
                      </p:stCondLst>
                      <p:childTnLst>
                        <p:par>
                          <p:cTn id="52" fill="hold" nodeType="afterGroup">
                            <p:stCondLst>
                              <p:cond delay="0"/>
                            </p:stCondLst>
                            <p:childTnLst>
                              <p:par>
                                <p:cTn id="53" presetID="3" presetClass="entr" presetSubtype="10" fill="hold" grpId="0" nodeType="clickEffect">
                                  <p:stCondLst>
                                    <p:cond delay="0"/>
                                  </p:stCondLst>
                                  <p:childTnLst>
                                    <p:set>
                                      <p:cBhvr>
                                        <p:cTn id="54" dur="1" fill="hold">
                                          <p:stCondLst>
                                            <p:cond delay="0"/>
                                          </p:stCondLst>
                                        </p:cTn>
                                        <p:tgtEl>
                                          <p:spTgt spid="35"/>
                                        </p:tgtEl>
                                        <p:attrNameLst>
                                          <p:attrName>style.visibility</p:attrName>
                                        </p:attrNameLst>
                                      </p:cBhvr>
                                      <p:to>
                                        <p:strVal val="visible"/>
                                      </p:to>
                                    </p:set>
                                    <p:animEffect transition="in" filter="blinds(horizontal)">
                                      <p:cBhvr>
                                        <p:cTn id="55" dur="500"/>
                                        <p:tgtEl>
                                          <p:spTgt spid="35"/>
                                        </p:tgtEl>
                                      </p:cBhvr>
                                    </p:animEffect>
                                  </p:childTnLst>
                                </p:cTn>
                              </p:par>
                            </p:childTnLst>
                          </p:cTn>
                        </p:par>
                      </p:childTnLst>
                    </p:cTn>
                  </p:par>
                  <p:par>
                    <p:cTn id="56" fill="hold" nodeType="clickPar">
                      <p:stCondLst>
                        <p:cond delay="indefinite"/>
                      </p:stCondLst>
                      <p:childTnLst>
                        <p:par>
                          <p:cTn id="57" fill="hold" nodeType="afterGroup">
                            <p:stCondLst>
                              <p:cond delay="0"/>
                            </p:stCondLst>
                            <p:childTnLst>
                              <p:par>
                                <p:cTn id="58" presetID="3" presetClass="entr" presetSubtype="10" fill="hold" grpId="0" nodeType="clickEffect">
                                  <p:stCondLst>
                                    <p:cond delay="0"/>
                                  </p:stCondLst>
                                  <p:childTnLst>
                                    <p:set>
                                      <p:cBhvr>
                                        <p:cTn id="59" dur="1" fill="hold">
                                          <p:stCondLst>
                                            <p:cond delay="0"/>
                                          </p:stCondLst>
                                        </p:cTn>
                                        <p:tgtEl>
                                          <p:spTgt spid="36"/>
                                        </p:tgtEl>
                                        <p:attrNameLst>
                                          <p:attrName>style.visibility</p:attrName>
                                        </p:attrNameLst>
                                      </p:cBhvr>
                                      <p:to>
                                        <p:strVal val="visible"/>
                                      </p:to>
                                    </p:set>
                                    <p:animEffect transition="in" filter="blinds(horizontal)">
                                      <p:cBhvr>
                                        <p:cTn id="60" dur="500"/>
                                        <p:tgtEl>
                                          <p:spTgt spid="36"/>
                                        </p:tgtEl>
                                      </p:cBhvr>
                                    </p:animEffect>
                                  </p:childTnLst>
                                </p:cTn>
                              </p:par>
                            </p:childTnLst>
                          </p:cTn>
                        </p:par>
                      </p:childTnLst>
                    </p:cTn>
                  </p:par>
                  <p:par>
                    <p:cTn id="61" fill="hold" nodeType="clickPar">
                      <p:stCondLst>
                        <p:cond delay="indefinite"/>
                      </p:stCondLst>
                      <p:childTnLst>
                        <p:par>
                          <p:cTn id="62" fill="hold" nodeType="afterGroup">
                            <p:stCondLst>
                              <p:cond delay="0"/>
                            </p:stCondLst>
                            <p:childTnLst>
                              <p:par>
                                <p:cTn id="63" presetID="3" presetClass="entr" presetSubtype="10" fill="hold" grpId="0" nodeType="clickEffect">
                                  <p:stCondLst>
                                    <p:cond delay="0"/>
                                  </p:stCondLst>
                                  <p:childTnLst>
                                    <p:set>
                                      <p:cBhvr>
                                        <p:cTn id="64" dur="1" fill="hold">
                                          <p:stCondLst>
                                            <p:cond delay="0"/>
                                          </p:stCondLst>
                                        </p:cTn>
                                        <p:tgtEl>
                                          <p:spTgt spid="37"/>
                                        </p:tgtEl>
                                        <p:attrNameLst>
                                          <p:attrName>style.visibility</p:attrName>
                                        </p:attrNameLst>
                                      </p:cBhvr>
                                      <p:to>
                                        <p:strVal val="visible"/>
                                      </p:to>
                                    </p:set>
                                    <p:animEffect transition="in" filter="blinds(horizontal)">
                                      <p:cBhvr>
                                        <p:cTn id="65" dur="500"/>
                                        <p:tgtEl>
                                          <p:spTgt spid="37"/>
                                        </p:tgtEl>
                                      </p:cBhvr>
                                    </p:animEffect>
                                  </p:childTnLst>
                                </p:cTn>
                              </p:par>
                            </p:childTnLst>
                          </p:cTn>
                        </p:par>
                      </p:childTnLst>
                    </p:cTn>
                  </p:par>
                  <p:par>
                    <p:cTn id="66" fill="hold" nodeType="clickPar">
                      <p:stCondLst>
                        <p:cond delay="indefinite"/>
                      </p:stCondLst>
                      <p:childTnLst>
                        <p:par>
                          <p:cTn id="67" fill="hold" nodeType="afterGroup">
                            <p:stCondLst>
                              <p:cond delay="0"/>
                            </p:stCondLst>
                            <p:childTnLst>
                              <p:par>
                                <p:cTn id="68" presetID="3" presetClass="entr" presetSubtype="10" fill="hold" grpId="0" nodeType="clickEffect">
                                  <p:stCondLst>
                                    <p:cond delay="0"/>
                                  </p:stCondLst>
                                  <p:childTnLst>
                                    <p:set>
                                      <p:cBhvr>
                                        <p:cTn id="69" dur="1" fill="hold">
                                          <p:stCondLst>
                                            <p:cond delay="0"/>
                                          </p:stCondLst>
                                        </p:cTn>
                                        <p:tgtEl>
                                          <p:spTgt spid="38"/>
                                        </p:tgtEl>
                                        <p:attrNameLst>
                                          <p:attrName>style.visibility</p:attrName>
                                        </p:attrNameLst>
                                      </p:cBhvr>
                                      <p:to>
                                        <p:strVal val="visible"/>
                                      </p:to>
                                    </p:set>
                                    <p:animEffect transition="in" filter="blinds(horizontal)">
                                      <p:cBhvr>
                                        <p:cTn id="70" dur="500"/>
                                        <p:tgtEl>
                                          <p:spTgt spid="38"/>
                                        </p:tgtEl>
                                      </p:cBhvr>
                                    </p:animEffect>
                                  </p:childTnLst>
                                </p:cTn>
                              </p:par>
                              <p:par>
                                <p:cTn id="71" presetID="3" presetClass="entr" presetSubtype="10" fill="hold" grpId="0" nodeType="withEffect">
                                  <p:stCondLst>
                                    <p:cond delay="0"/>
                                  </p:stCondLst>
                                  <p:childTnLst>
                                    <p:set>
                                      <p:cBhvr>
                                        <p:cTn id="72" dur="1" fill="hold">
                                          <p:stCondLst>
                                            <p:cond delay="0"/>
                                          </p:stCondLst>
                                        </p:cTn>
                                        <p:tgtEl>
                                          <p:spTgt spid="39"/>
                                        </p:tgtEl>
                                        <p:attrNameLst>
                                          <p:attrName>style.visibility</p:attrName>
                                        </p:attrNameLst>
                                      </p:cBhvr>
                                      <p:to>
                                        <p:strVal val="visible"/>
                                      </p:to>
                                    </p:set>
                                    <p:animEffect transition="in" filter="blinds(horizontal)">
                                      <p:cBhvr>
                                        <p:cTn id="73" dur="500"/>
                                        <p:tgtEl>
                                          <p:spTgt spid="39"/>
                                        </p:tgtEl>
                                      </p:cBhvr>
                                    </p:animEffect>
                                  </p:childTnLst>
                                </p:cTn>
                              </p:par>
                            </p:childTnLst>
                          </p:cTn>
                        </p:par>
                      </p:childTnLst>
                    </p:cTn>
                  </p:par>
                  <p:par>
                    <p:cTn id="74" fill="hold" nodeType="clickPar">
                      <p:stCondLst>
                        <p:cond delay="indefinite"/>
                      </p:stCondLst>
                      <p:childTnLst>
                        <p:par>
                          <p:cTn id="75" fill="hold" nodeType="afterGroup">
                            <p:stCondLst>
                              <p:cond delay="0"/>
                            </p:stCondLst>
                            <p:childTnLst>
                              <p:par>
                                <p:cTn id="76" presetID="3" presetClass="entr" presetSubtype="10" fill="hold" grpId="0" nodeType="clickEffect">
                                  <p:stCondLst>
                                    <p:cond delay="0"/>
                                  </p:stCondLst>
                                  <p:childTnLst>
                                    <p:set>
                                      <p:cBhvr>
                                        <p:cTn id="77" dur="1" fill="hold">
                                          <p:stCondLst>
                                            <p:cond delay="0"/>
                                          </p:stCondLst>
                                        </p:cTn>
                                        <p:tgtEl>
                                          <p:spTgt spid="40"/>
                                        </p:tgtEl>
                                        <p:attrNameLst>
                                          <p:attrName>style.visibility</p:attrName>
                                        </p:attrNameLst>
                                      </p:cBhvr>
                                      <p:to>
                                        <p:strVal val="visible"/>
                                      </p:to>
                                    </p:set>
                                    <p:animEffect transition="in" filter="blinds(horizontal)">
                                      <p:cBhvr>
                                        <p:cTn id="78" dur="500"/>
                                        <p:tgtEl>
                                          <p:spTgt spid="40"/>
                                        </p:tgtEl>
                                      </p:cBhvr>
                                    </p:animEffect>
                                  </p:childTnLst>
                                </p:cTn>
                              </p:par>
                            </p:childTnLst>
                          </p:cTn>
                        </p:par>
                      </p:childTnLst>
                    </p:cTn>
                  </p:par>
                  <p:par>
                    <p:cTn id="79" fill="hold" nodeType="clickPar">
                      <p:stCondLst>
                        <p:cond delay="indefinite"/>
                      </p:stCondLst>
                      <p:childTnLst>
                        <p:par>
                          <p:cTn id="80" fill="hold" nodeType="afterGroup">
                            <p:stCondLst>
                              <p:cond delay="0"/>
                            </p:stCondLst>
                            <p:childTnLst>
                              <p:par>
                                <p:cTn id="81" presetID="3" presetClass="entr" presetSubtype="10" fill="hold" grpId="0" nodeType="clickEffect">
                                  <p:stCondLst>
                                    <p:cond delay="0"/>
                                  </p:stCondLst>
                                  <p:childTnLst>
                                    <p:set>
                                      <p:cBhvr>
                                        <p:cTn id="82" dur="1" fill="hold">
                                          <p:stCondLst>
                                            <p:cond delay="0"/>
                                          </p:stCondLst>
                                        </p:cTn>
                                        <p:tgtEl>
                                          <p:spTgt spid="41"/>
                                        </p:tgtEl>
                                        <p:attrNameLst>
                                          <p:attrName>style.visibility</p:attrName>
                                        </p:attrNameLst>
                                      </p:cBhvr>
                                      <p:to>
                                        <p:strVal val="visible"/>
                                      </p:to>
                                    </p:set>
                                    <p:animEffect transition="in" filter="blinds(horizontal)">
                                      <p:cBhvr>
                                        <p:cTn id="83" dur="500"/>
                                        <p:tgtEl>
                                          <p:spTgt spid="41"/>
                                        </p:tgtEl>
                                      </p:cBhvr>
                                    </p:animEffect>
                                  </p:childTnLst>
                                </p:cTn>
                              </p:par>
                            </p:childTnLst>
                          </p:cTn>
                        </p:par>
                      </p:childTnLst>
                    </p:cTn>
                  </p:par>
                  <p:par>
                    <p:cTn id="84" fill="hold" nodeType="clickPar">
                      <p:stCondLst>
                        <p:cond delay="indefinite"/>
                      </p:stCondLst>
                      <p:childTnLst>
                        <p:par>
                          <p:cTn id="85" fill="hold" nodeType="afterGroup">
                            <p:stCondLst>
                              <p:cond delay="0"/>
                            </p:stCondLst>
                            <p:childTnLst>
                              <p:par>
                                <p:cTn id="86" presetID="3" presetClass="entr" presetSubtype="10" fill="hold" grpId="0" nodeType="clickEffect">
                                  <p:stCondLst>
                                    <p:cond delay="0"/>
                                  </p:stCondLst>
                                  <p:childTnLst>
                                    <p:set>
                                      <p:cBhvr>
                                        <p:cTn id="87" dur="1" fill="hold">
                                          <p:stCondLst>
                                            <p:cond delay="0"/>
                                          </p:stCondLst>
                                        </p:cTn>
                                        <p:tgtEl>
                                          <p:spTgt spid="42"/>
                                        </p:tgtEl>
                                        <p:attrNameLst>
                                          <p:attrName>style.visibility</p:attrName>
                                        </p:attrNameLst>
                                      </p:cBhvr>
                                      <p:to>
                                        <p:strVal val="visible"/>
                                      </p:to>
                                    </p:set>
                                    <p:animEffect transition="in" filter="blinds(horizontal)">
                                      <p:cBhvr>
                                        <p:cTn id="88" dur="500"/>
                                        <p:tgtEl>
                                          <p:spTgt spid="42"/>
                                        </p:tgtEl>
                                      </p:cBhvr>
                                    </p:animEffect>
                                  </p:childTnLst>
                                </p:cTn>
                              </p:par>
                            </p:childTnLst>
                          </p:cTn>
                        </p:par>
                      </p:childTnLst>
                    </p:cTn>
                  </p:par>
                  <p:par>
                    <p:cTn id="89" fill="hold" nodeType="clickPar">
                      <p:stCondLst>
                        <p:cond delay="indefinite"/>
                      </p:stCondLst>
                      <p:childTnLst>
                        <p:par>
                          <p:cTn id="90" fill="hold" nodeType="afterGroup">
                            <p:stCondLst>
                              <p:cond delay="0"/>
                            </p:stCondLst>
                            <p:childTnLst>
                              <p:par>
                                <p:cTn id="91" presetID="3" presetClass="entr" presetSubtype="10" fill="hold" grpId="0" nodeType="clickEffect">
                                  <p:stCondLst>
                                    <p:cond delay="0"/>
                                  </p:stCondLst>
                                  <p:childTnLst>
                                    <p:set>
                                      <p:cBhvr>
                                        <p:cTn id="92" dur="1" fill="hold">
                                          <p:stCondLst>
                                            <p:cond delay="0"/>
                                          </p:stCondLst>
                                        </p:cTn>
                                        <p:tgtEl>
                                          <p:spTgt spid="43"/>
                                        </p:tgtEl>
                                        <p:attrNameLst>
                                          <p:attrName>style.visibility</p:attrName>
                                        </p:attrNameLst>
                                      </p:cBhvr>
                                      <p:to>
                                        <p:strVal val="visible"/>
                                      </p:to>
                                    </p:set>
                                    <p:animEffect transition="in" filter="blinds(horizontal)">
                                      <p:cBhvr>
                                        <p:cTn id="93" dur="500"/>
                                        <p:tgtEl>
                                          <p:spTgt spid="43"/>
                                        </p:tgtEl>
                                      </p:cBhvr>
                                    </p:animEffect>
                                  </p:childTnLst>
                                </p:cTn>
                              </p:par>
                            </p:childTnLst>
                          </p:cTn>
                        </p:par>
                      </p:childTnLst>
                    </p:cTn>
                  </p:par>
                  <p:par>
                    <p:cTn id="94" fill="hold" nodeType="clickPar">
                      <p:stCondLst>
                        <p:cond delay="indefinite"/>
                      </p:stCondLst>
                      <p:childTnLst>
                        <p:par>
                          <p:cTn id="95" fill="hold" nodeType="afterGroup">
                            <p:stCondLst>
                              <p:cond delay="0"/>
                            </p:stCondLst>
                            <p:childTnLst>
                              <p:par>
                                <p:cTn id="96" presetID="3" presetClass="entr" presetSubtype="10" fill="hold" grpId="0" nodeType="clickEffect">
                                  <p:stCondLst>
                                    <p:cond delay="0"/>
                                  </p:stCondLst>
                                  <p:childTnLst>
                                    <p:set>
                                      <p:cBhvr>
                                        <p:cTn id="97" dur="1" fill="hold">
                                          <p:stCondLst>
                                            <p:cond delay="0"/>
                                          </p:stCondLst>
                                        </p:cTn>
                                        <p:tgtEl>
                                          <p:spTgt spid="44"/>
                                        </p:tgtEl>
                                        <p:attrNameLst>
                                          <p:attrName>style.visibility</p:attrName>
                                        </p:attrNameLst>
                                      </p:cBhvr>
                                      <p:to>
                                        <p:strVal val="visible"/>
                                      </p:to>
                                    </p:set>
                                    <p:animEffect transition="in" filter="blinds(horizontal)">
                                      <p:cBhvr>
                                        <p:cTn id="98" dur="500"/>
                                        <p:tgtEl>
                                          <p:spTgt spid="44"/>
                                        </p:tgtEl>
                                      </p:cBhvr>
                                    </p:animEffect>
                                  </p:childTnLst>
                                </p:cTn>
                              </p:par>
                              <p:par>
                                <p:cTn id="99" presetID="3" presetClass="entr" presetSubtype="10" fill="hold" grpId="0" nodeType="withEffect">
                                  <p:stCondLst>
                                    <p:cond delay="0"/>
                                  </p:stCondLst>
                                  <p:childTnLst>
                                    <p:set>
                                      <p:cBhvr>
                                        <p:cTn id="100" dur="1" fill="hold">
                                          <p:stCondLst>
                                            <p:cond delay="0"/>
                                          </p:stCondLst>
                                        </p:cTn>
                                        <p:tgtEl>
                                          <p:spTgt spid="45"/>
                                        </p:tgtEl>
                                        <p:attrNameLst>
                                          <p:attrName>style.visibility</p:attrName>
                                        </p:attrNameLst>
                                      </p:cBhvr>
                                      <p:to>
                                        <p:strVal val="visible"/>
                                      </p:to>
                                    </p:set>
                                    <p:animEffect transition="in" filter="blinds(horizontal)">
                                      <p:cBhvr>
                                        <p:cTn id="101"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20" grpId="0"/>
      <p:bldP spid="21" grpId="0"/>
      <p:bldP spid="22" grpId="0"/>
      <p:bldP spid="23" grpId="0"/>
      <p:bldP spid="24" grpId="0"/>
      <p:bldP spid="25" grpId="0"/>
      <p:bldP spid="26" grpId="0"/>
      <p:bldP spid="28" grpId="0"/>
      <p:bldP spid="29" grpId="0"/>
      <p:bldP spid="35" grpId="0"/>
      <p:bldP spid="36" grpId="0"/>
      <p:bldP spid="37" grpId="0"/>
      <p:bldP spid="38" grpId="0"/>
      <p:bldP spid="39" grpId="0"/>
      <p:bldP spid="40" grpId="0"/>
      <p:bldP spid="41" grpId="0"/>
      <p:bldP spid="42" grpId="0"/>
      <p:bldP spid="43" grpId="0"/>
      <p:bldP spid="44" grpId="0"/>
      <p:bldP spid="45" grpId="0"/>
    </p:bldLst>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cxnSp>
        <p:nvCxnSpPr>
          <p:cNvPr id="15" name="直接连接符 14"/>
          <p:cNvCxnSpPr>
            <a:endCxn id="16" idx="11"/>
          </p:cNvCxnSpPr>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nvSpPr>
        <p:spPr bwMode="auto">
          <a:xfrm>
            <a:off x="11280577" y="363136"/>
            <a:ext cx="425905" cy="427514"/>
          </a:xfrm>
          <a:custGeom>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27" name="椭圆 26"/>
          <p:cNvSpPr/>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19" name="TextBox 13"/>
          <p:cNvSpPr txBox="1"/>
          <p:nvPr/>
        </p:nvSpPr>
        <p:spPr>
          <a:xfrm>
            <a:off x="983432" y="344684"/>
            <a:ext cx="2731838" cy="369332"/>
          </a:xfrm>
          <a:prstGeom prst="rect">
            <a:avLst/>
          </a:prstGeom>
          <a:noFill/>
        </p:spPr>
        <p:txBody>
          <a:bodyPr wrap="none" rtlCol="0">
            <a:spAutoFit/>
          </a:bodyPr>
          <a:lstStyle/>
          <a:p>
            <a:r>
              <a:rPr lang="zh-CN" altLang="en-US">
                <a:solidFill>
                  <a:srgbClr val="4C4C4C"/>
                </a:solidFill>
                <a:latin typeface="印品黑体" panose="00000500000000000000" pitchFamily="2" charset="-122"/>
                <a:ea typeface="印品黑体" panose="00000500000000000000" pitchFamily="2" charset="-122"/>
              </a:rPr>
              <a:t>语言知识强化 </a:t>
            </a:r>
            <a:r>
              <a:rPr lang="en-US" altLang="zh-CN">
                <a:solidFill>
                  <a:srgbClr val="4C4C4C"/>
                </a:solidFill>
                <a:latin typeface="微软雅黑" panose="020b0503020204020204" pitchFamily="34" charset="-122"/>
                <a:ea typeface="微软雅黑" panose="020b0503020204020204" pitchFamily="34" charset="-122"/>
              </a:rPr>
              <a:t>· </a:t>
            </a:r>
            <a:r>
              <a:rPr lang="zh-CN" altLang="en-US">
                <a:solidFill>
                  <a:srgbClr val="4C4C4C"/>
                </a:solidFill>
                <a:latin typeface="微软雅黑" panose="020b0503020204020204" pitchFamily="34" charset="-122"/>
                <a:ea typeface="微软雅黑" panose="020b0503020204020204" pitchFamily="34" charset="-122"/>
              </a:rPr>
              <a:t>概览全文</a:t>
            </a:r>
            <a:endParaRPr lang="zh-CN" altLang="en-US" sz="1400">
              <a:solidFill>
                <a:srgbClr val="4C4C4C"/>
              </a:solidFill>
              <a:latin typeface="微软雅黑" panose="020b0503020204020204" pitchFamily="34" charset="-122"/>
              <a:ea typeface="微软雅黑" panose="020b0503020204020204" pitchFamily="34" charset="-122"/>
            </a:endParaRPr>
          </a:p>
        </p:txBody>
      </p:sp>
      <p:sp>
        <p:nvSpPr>
          <p:cNvPr id="30" name="矩形 29"/>
          <p:cNvSpPr/>
          <p:nvPr/>
        </p:nvSpPr>
        <p:spPr>
          <a:xfrm>
            <a:off x="297123" y="714016"/>
            <a:ext cx="11409359" cy="5938688"/>
          </a:xfrm>
          <a:prstGeom prst="rect">
            <a:avLst/>
          </a:prstGeom>
        </p:spPr>
        <p:txBody>
          <a:bodyPr wrap="square" lIns="121870" tIns="60934" rIns="121870" bIns="60934">
            <a:spAutoFit/>
          </a:bodyPr>
          <a:lstStyle/>
          <a:p>
            <a:pPr indent="712470" algn="just">
              <a:lnSpc>
                <a:spcPct val="150000"/>
              </a:lnSpc>
            </a:pPr>
            <a:r>
              <a:rPr lang="zh-CN" altLang="zh-CN" sz="2800" kern="100">
                <a:latin typeface="Times New Roman" panose="02020603050405020304" pitchFamily="18" charset="0"/>
                <a:ea typeface="楷体_GB2312" panose="02010609030101010101" pitchFamily="49" charset="-122"/>
                <a:cs typeface="Times New Roman" panose="02020603050405020304" pitchFamily="18" charset="0"/>
              </a:rPr>
              <a:t>令尹子兰闻之，大怒，卒使上官大夫</a:t>
            </a:r>
            <a:r>
              <a:rPr lang="zh-CN" altLang="zh-CN" sz="2800"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短</a:t>
            </a:r>
            <a:r>
              <a:rPr lang="en-US" altLang="zh-CN" sz="2800" kern="100">
                <a:latin typeface="Times New Roman" panose="02020603050405020304" pitchFamily="18" charset="0"/>
                <a:ea typeface="楷体_GB2312" panose="02010609030101010101" pitchFamily="49" charset="-122"/>
                <a:cs typeface="Courier New" panose="02070309020205020404" pitchFamily="49" charset="0"/>
              </a:rPr>
              <a:t>(       )</a:t>
            </a:r>
            <a:r>
              <a:rPr lang="zh-CN" altLang="zh-CN" sz="2800" kern="100">
                <a:latin typeface="Times New Roman" panose="02020603050405020304" pitchFamily="18" charset="0"/>
                <a:ea typeface="楷体_GB2312" panose="02010609030101010101" pitchFamily="49" charset="-122"/>
                <a:cs typeface="Times New Roman" panose="02020603050405020304" pitchFamily="18" charset="0"/>
              </a:rPr>
              <a:t>屈原于顷襄王，顷襄王怒而</a:t>
            </a:r>
            <a:r>
              <a:rPr lang="zh-CN" altLang="zh-CN" sz="2800"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迁</a:t>
            </a:r>
            <a:r>
              <a:rPr lang="en-US" altLang="zh-CN" sz="2800" kern="100">
                <a:latin typeface="Times New Roman" panose="02020603050405020304" pitchFamily="18" charset="0"/>
                <a:ea typeface="楷体_GB2312" panose="02010609030101010101" pitchFamily="49" charset="-122"/>
                <a:cs typeface="Courier New" panose="02070309020205020404" pitchFamily="49" charset="0"/>
              </a:rPr>
              <a:t>(        )</a:t>
            </a:r>
            <a:r>
              <a:rPr lang="zh-CN" altLang="zh-CN" sz="2800" kern="100">
                <a:latin typeface="Times New Roman" panose="02020603050405020304" pitchFamily="18" charset="0"/>
                <a:ea typeface="楷体_GB2312" panose="02010609030101010101" pitchFamily="49" charset="-122"/>
                <a:cs typeface="Times New Roman" panose="02020603050405020304" pitchFamily="18" charset="0"/>
              </a:rPr>
              <a:t>之。</a:t>
            </a:r>
            <a:endParaRPr lang="zh-CN" altLang="zh-CN" sz="2800" kern="100">
              <a:latin typeface="宋体" panose="02010600030101010101" pitchFamily="2" charset="-122"/>
              <a:cs typeface="Courier New" panose="02070309020205020404" pitchFamily="49" charset="0"/>
            </a:endParaRPr>
          </a:p>
          <a:p>
            <a:pPr indent="712470" algn="just">
              <a:lnSpc>
                <a:spcPct val="150000"/>
              </a:lnSpc>
            </a:pPr>
            <a:r>
              <a:rPr lang="zh-CN" altLang="zh-CN" sz="2800" kern="100">
                <a:latin typeface="Times New Roman" panose="02020603050405020304" pitchFamily="18" charset="0"/>
                <a:ea typeface="楷体_GB2312" panose="02010609030101010101" pitchFamily="49" charset="-122"/>
                <a:cs typeface="Times New Roman" panose="02020603050405020304" pitchFamily="18" charset="0"/>
              </a:rPr>
              <a:t>屈原</a:t>
            </a:r>
            <a:r>
              <a:rPr lang="zh-CN" altLang="zh-CN" sz="2800"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至于</a:t>
            </a:r>
            <a:r>
              <a:rPr lang="en-US" altLang="zh-CN" sz="2800" kern="100">
                <a:latin typeface="Times New Roman" panose="02020603050405020304" pitchFamily="18" charset="0"/>
                <a:ea typeface="楷体_GB2312" panose="02010609030101010101" pitchFamily="49" charset="-122"/>
                <a:cs typeface="Courier New" panose="02070309020205020404" pitchFamily="49" charset="0"/>
              </a:rPr>
              <a:t>(        )</a:t>
            </a:r>
            <a:r>
              <a:rPr lang="zh-CN" altLang="zh-CN" sz="2800" kern="100">
                <a:latin typeface="Times New Roman" panose="02020603050405020304" pitchFamily="18" charset="0"/>
                <a:ea typeface="楷体_GB2312" panose="02010609030101010101" pitchFamily="49" charset="-122"/>
                <a:cs typeface="Times New Roman" panose="02020603050405020304" pitchFamily="18" charset="0"/>
              </a:rPr>
              <a:t>江滨，</a:t>
            </a:r>
            <a:r>
              <a:rPr lang="zh-CN" altLang="zh-CN" sz="2800"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被</a:t>
            </a:r>
            <a:r>
              <a:rPr lang="en-US" altLang="zh-CN" sz="2800" kern="100">
                <a:latin typeface="Times New Roman" panose="02020603050405020304" pitchFamily="18" charset="0"/>
                <a:ea typeface="楷体_GB2312" panose="02010609030101010101" pitchFamily="49" charset="-122"/>
                <a:cs typeface="Courier New" panose="02070309020205020404" pitchFamily="49" charset="0"/>
              </a:rPr>
              <a:t>(                              )</a:t>
            </a:r>
            <a:r>
              <a:rPr lang="zh-CN" altLang="zh-CN" sz="2800" kern="100">
                <a:latin typeface="Times New Roman" panose="02020603050405020304" pitchFamily="18" charset="0"/>
                <a:ea typeface="楷体_GB2312" panose="02010609030101010101" pitchFamily="49" charset="-122"/>
                <a:cs typeface="Times New Roman" panose="02020603050405020304" pitchFamily="18" charset="0"/>
              </a:rPr>
              <a:t>发行吟泽畔，</a:t>
            </a:r>
            <a:r>
              <a:rPr lang="zh-CN" altLang="zh-CN" sz="2800"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颜色</a:t>
            </a:r>
            <a:r>
              <a:rPr lang="en-US" altLang="zh-CN" sz="2800" kern="100">
                <a:latin typeface="Times New Roman" panose="02020603050405020304" pitchFamily="18" charset="0"/>
                <a:ea typeface="楷体_GB2312" panose="02010609030101010101" pitchFamily="49" charset="-122"/>
                <a:cs typeface="Courier New" panose="02070309020205020404" pitchFamily="49" charset="0"/>
              </a:rPr>
              <a:t>(</a:t>
            </a:r>
            <a:endParaRPr lang="en-US" altLang="zh-CN" sz="2800" kern="100">
              <a:latin typeface="Times New Roman" panose="02020603050405020304" pitchFamily="18" charset="0"/>
              <a:ea typeface="楷体_GB2312" panose="02010609030101010101" pitchFamily="49" charset="-122"/>
              <a:cs typeface="Courier New" panose="02070309020205020404" pitchFamily="49" charset="0"/>
            </a:endParaRPr>
          </a:p>
          <a:p>
            <a:pPr algn="just">
              <a:lnSpc>
                <a:spcPct val="150000"/>
              </a:lnSpc>
            </a:pPr>
            <a:r>
              <a:rPr lang="en-US" altLang="zh-CN" sz="2800" kern="100">
                <a:latin typeface="Times New Roman" panose="02020603050405020304" pitchFamily="18" charset="0"/>
                <a:ea typeface="楷体_GB2312" panose="02010609030101010101" pitchFamily="49" charset="-122"/>
                <a:cs typeface="Courier New" panose="02070309020205020404" pitchFamily="49" charset="0"/>
              </a:rPr>
              <a:t>        )</a:t>
            </a:r>
            <a:r>
              <a:rPr lang="zh-CN" altLang="zh-CN" sz="2800"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憔悴</a:t>
            </a:r>
            <a:r>
              <a:rPr lang="en-US" altLang="zh-CN" sz="2800" kern="100">
                <a:latin typeface="Times New Roman" panose="02020603050405020304" pitchFamily="18" charset="0"/>
                <a:ea typeface="楷体_GB2312" panose="02010609030101010101" pitchFamily="49" charset="-122"/>
                <a:cs typeface="Courier New" panose="02070309020205020404" pitchFamily="49" charset="0"/>
              </a:rPr>
              <a:t>(                            )</a:t>
            </a:r>
            <a:r>
              <a:rPr lang="zh-CN" altLang="zh-CN" sz="2800" kern="100">
                <a:latin typeface="Times New Roman" panose="02020603050405020304" pitchFamily="18" charset="0"/>
                <a:ea typeface="楷体_GB2312" panose="02010609030101010101" pitchFamily="49" charset="-122"/>
                <a:cs typeface="Times New Roman" panose="02020603050405020304" pitchFamily="18" charset="0"/>
              </a:rPr>
              <a:t>，</a:t>
            </a:r>
            <a:r>
              <a:rPr lang="zh-CN" altLang="zh-CN" sz="2800"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形容</a:t>
            </a:r>
            <a:r>
              <a:rPr lang="en-US" altLang="zh-CN" sz="2800" kern="100">
                <a:latin typeface="Times New Roman" panose="02020603050405020304" pitchFamily="18" charset="0"/>
                <a:ea typeface="楷体_GB2312" panose="02010609030101010101" pitchFamily="49" charset="-122"/>
                <a:cs typeface="Courier New" panose="02070309020205020404" pitchFamily="49" charset="0"/>
              </a:rPr>
              <a:t>(                      )</a:t>
            </a:r>
            <a:r>
              <a:rPr lang="zh-CN" altLang="zh-CN" sz="2800"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枯槁</a:t>
            </a:r>
            <a:r>
              <a:rPr lang="en-US" altLang="zh-CN" sz="2800" kern="100">
                <a:latin typeface="Times New Roman" panose="02020603050405020304" pitchFamily="18" charset="0"/>
                <a:ea typeface="楷体_GB2312" panose="02010609030101010101" pitchFamily="49" charset="-122"/>
                <a:cs typeface="Courier New" panose="02070309020205020404" pitchFamily="49" charset="0"/>
              </a:rPr>
              <a:t>(                       )</a:t>
            </a:r>
            <a:r>
              <a:rPr lang="zh-CN" altLang="zh-CN" sz="2800" kern="100">
                <a:latin typeface="Times New Roman" panose="02020603050405020304" pitchFamily="18" charset="0"/>
                <a:ea typeface="楷体_GB2312" panose="02010609030101010101" pitchFamily="49" charset="-122"/>
                <a:cs typeface="Times New Roman" panose="02020603050405020304" pitchFamily="18" charset="0"/>
              </a:rPr>
              <a:t>。渔父见而问之曰：</a:t>
            </a:r>
            <a:r>
              <a:rPr lang="en-US" altLang="zh-CN" sz="2800" kern="100">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sz="2800" kern="100">
                <a:latin typeface="Times New Roman" panose="02020603050405020304" pitchFamily="18" charset="0"/>
                <a:ea typeface="楷体_GB2312" panose="02010609030101010101" pitchFamily="49" charset="-122"/>
                <a:cs typeface="Times New Roman" panose="02020603050405020304" pitchFamily="18" charset="0"/>
              </a:rPr>
              <a:t>子非三闾大夫欤？何故而至此？</a:t>
            </a:r>
            <a:r>
              <a:rPr lang="en-US" altLang="zh-CN" sz="2800" kern="100">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sz="2800" kern="100">
                <a:latin typeface="Times New Roman" panose="02020603050405020304" pitchFamily="18" charset="0"/>
                <a:ea typeface="楷体_GB2312" panose="02010609030101010101" pitchFamily="49" charset="-122"/>
                <a:cs typeface="Times New Roman" panose="02020603050405020304" pitchFamily="18" charset="0"/>
              </a:rPr>
              <a:t>屈原曰：</a:t>
            </a:r>
            <a:r>
              <a:rPr lang="en-US" altLang="zh-CN" sz="2800" kern="100">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sz="2800" kern="100">
                <a:latin typeface="Times New Roman" panose="02020603050405020304" pitchFamily="18" charset="0"/>
                <a:ea typeface="楷体_GB2312" panose="02010609030101010101" pitchFamily="49" charset="-122"/>
                <a:cs typeface="Times New Roman" panose="02020603050405020304" pitchFamily="18" charset="0"/>
              </a:rPr>
              <a:t>举世</a:t>
            </a:r>
            <a:r>
              <a:rPr lang="zh-CN" altLang="zh-CN" sz="2800" kern="100" spc="-50">
                <a:latin typeface="Times New Roman" panose="02020603050405020304" pitchFamily="18" charset="0"/>
                <a:ea typeface="楷体_GB2312" panose="02010609030101010101" pitchFamily="49" charset="-122"/>
                <a:cs typeface="Times New Roman" panose="02020603050405020304" pitchFamily="18" charset="0"/>
              </a:rPr>
              <a:t>混浊而我独清，众人皆醉而我独醒，是以见放。</a:t>
            </a:r>
            <a:r>
              <a:rPr lang="en-US" altLang="zh-CN" sz="2800" kern="100" spc="-50">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sz="2800" kern="100" spc="-50">
                <a:latin typeface="Times New Roman" panose="02020603050405020304" pitchFamily="18" charset="0"/>
                <a:ea typeface="楷体_GB2312" panose="02010609030101010101" pitchFamily="49" charset="-122"/>
                <a:cs typeface="Times New Roman" panose="02020603050405020304" pitchFamily="18" charset="0"/>
              </a:rPr>
              <a:t>渔父曰：</a:t>
            </a:r>
            <a:r>
              <a:rPr lang="en-US" altLang="zh-CN" sz="2800" kern="100" spc="-50">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sz="2800" kern="100" spc="-50">
                <a:latin typeface="Times New Roman" panose="02020603050405020304" pitchFamily="18" charset="0"/>
                <a:ea typeface="楷体_GB2312" panose="02010609030101010101" pitchFamily="49" charset="-122"/>
                <a:cs typeface="Times New Roman" panose="02020603050405020304" pitchFamily="18" charset="0"/>
              </a:rPr>
              <a:t>夫圣人者，不</a:t>
            </a:r>
            <a:r>
              <a:rPr lang="zh-CN" altLang="zh-CN" sz="2800" kern="100" spc="-5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凝滞</a:t>
            </a:r>
            <a:r>
              <a:rPr lang="en-US" altLang="zh-CN" sz="2800" kern="100" spc="-50">
                <a:latin typeface="Times New Roman" panose="02020603050405020304" pitchFamily="18" charset="0"/>
                <a:ea typeface="楷体_GB2312" panose="02010609030101010101" pitchFamily="49" charset="-122"/>
                <a:cs typeface="Courier New" panose="02070309020205020404" pitchFamily="49" charset="0"/>
              </a:rPr>
              <a:t>(                    )</a:t>
            </a:r>
            <a:r>
              <a:rPr lang="zh-CN" altLang="zh-CN" sz="2800" kern="100" spc="-50">
                <a:latin typeface="Times New Roman" panose="02020603050405020304" pitchFamily="18" charset="0"/>
                <a:ea typeface="楷体_GB2312" panose="02010609030101010101" pitchFamily="49" charset="-122"/>
                <a:cs typeface="Times New Roman" panose="02020603050405020304" pitchFamily="18" charset="0"/>
              </a:rPr>
              <a:t>于物，而能</a:t>
            </a:r>
            <a:r>
              <a:rPr lang="zh-CN" altLang="zh-CN" sz="2800" kern="100" spc="-5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与世推移</a:t>
            </a:r>
            <a:r>
              <a:rPr lang="en-US" altLang="zh-CN" sz="2800" kern="100" spc="-50">
                <a:latin typeface="Times New Roman" panose="02020603050405020304" pitchFamily="18" charset="0"/>
                <a:ea typeface="楷体_GB2312" panose="02010609030101010101" pitchFamily="49" charset="-122"/>
                <a:cs typeface="Courier New" panose="02070309020205020404" pitchFamily="49" charset="0"/>
              </a:rPr>
              <a:t>(                                 )</a:t>
            </a:r>
            <a:r>
              <a:rPr lang="zh-CN" altLang="zh-CN" sz="2800" kern="100" spc="-50">
                <a:latin typeface="Times New Roman" panose="02020603050405020304" pitchFamily="18" charset="0"/>
                <a:ea typeface="楷体_GB2312" panose="02010609030101010101" pitchFamily="49" charset="-122"/>
                <a:cs typeface="Times New Roman" panose="02020603050405020304" pitchFamily="18" charset="0"/>
              </a:rPr>
              <a:t>。举世混浊，何不随其流而</a:t>
            </a:r>
            <a:r>
              <a:rPr lang="zh-CN" altLang="zh-CN" sz="2800" kern="100" spc="-5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扬其波</a:t>
            </a:r>
            <a:r>
              <a:rPr lang="en-US" altLang="zh-CN" sz="2800" kern="100" spc="-50">
                <a:latin typeface="Times New Roman" panose="02020603050405020304" pitchFamily="18" charset="0"/>
                <a:ea typeface="楷体_GB2312" panose="02010609030101010101" pitchFamily="49" charset="-122"/>
                <a:cs typeface="Courier New" panose="02070309020205020404" pitchFamily="49" charset="0"/>
              </a:rPr>
              <a:t>(               )</a:t>
            </a:r>
            <a:r>
              <a:rPr lang="zh-CN" altLang="zh-CN" sz="2800" kern="100" spc="-50">
                <a:latin typeface="Times New Roman" panose="02020603050405020304" pitchFamily="18" charset="0"/>
                <a:ea typeface="楷体_GB2312" panose="02010609030101010101" pitchFamily="49" charset="-122"/>
                <a:cs typeface="Times New Roman" panose="02020603050405020304" pitchFamily="18" charset="0"/>
              </a:rPr>
              <a:t>？众人皆醉，何不</a:t>
            </a:r>
            <a:r>
              <a:rPr lang="en-US" altLang="zh-CN" sz="2800" kern="100" spc="-50">
                <a:latin typeface="宋体" panose="02010600030101010101" pitchFamily="2" charset="-122"/>
                <a:ea typeface="方正中等线简体" panose="03000509000000000000" pitchFamily="65" charset="-122"/>
                <a:cs typeface="Courier New" panose="02070309020205020404" pitchFamily="49" charset="0"/>
              </a:rPr>
              <a:t>   </a:t>
            </a:r>
            <a:r>
              <a:rPr lang="en-US" altLang="zh-CN" sz="2800" kern="100" spc="-50">
                <a:latin typeface="Times New Roman" panose="02020603050405020304" pitchFamily="18" charset="0"/>
                <a:ea typeface="楷体_GB2312" panose="02010609030101010101" pitchFamily="49" charset="-122"/>
                <a:cs typeface="Courier New" panose="02070309020205020404" pitchFamily="49" charset="0"/>
              </a:rPr>
              <a:t>(    )</a:t>
            </a:r>
            <a:r>
              <a:rPr lang="zh-CN" altLang="zh-CN" sz="2800" kern="100" spc="-50">
                <a:latin typeface="Times New Roman" panose="02020603050405020304" pitchFamily="18" charset="0"/>
                <a:ea typeface="楷体_GB2312" panose="02010609030101010101" pitchFamily="49" charset="-122"/>
                <a:cs typeface="Times New Roman" panose="02020603050405020304" pitchFamily="18" charset="0"/>
              </a:rPr>
              <a:t>其糟而</a:t>
            </a:r>
            <a:r>
              <a:rPr lang="zh-CN" altLang="zh-CN" sz="2800" kern="100" spc="-5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啜</a:t>
            </a:r>
            <a:r>
              <a:rPr lang="en-US" altLang="zh-CN" sz="2800" kern="100" spc="-50">
                <a:latin typeface="Times New Roman" panose="02020603050405020304" pitchFamily="18" charset="0"/>
                <a:ea typeface="楷体_GB2312" panose="02010609030101010101" pitchFamily="49" charset="-122"/>
                <a:cs typeface="Courier New" panose="02070309020205020404" pitchFamily="49" charset="0"/>
              </a:rPr>
              <a:t>(    )</a:t>
            </a:r>
            <a:r>
              <a:rPr lang="zh-CN" altLang="zh-CN" sz="2800" kern="100" spc="-50">
                <a:latin typeface="Times New Roman" panose="02020603050405020304" pitchFamily="18" charset="0"/>
                <a:ea typeface="楷体_GB2312" panose="02010609030101010101" pitchFamily="49" charset="-122"/>
                <a:cs typeface="Times New Roman" panose="02020603050405020304" pitchFamily="18" charset="0"/>
              </a:rPr>
              <a:t>其</a:t>
            </a:r>
            <a:r>
              <a:rPr lang="zh-CN" altLang="zh-CN" sz="2800" kern="100" spc="-50">
                <a:solidFill>
                  <a:srgbClr val="0000FF"/>
                </a:solidFill>
                <a:latin typeface="宋体" panose="02010600030101010101" pitchFamily="2" charset="-122"/>
                <a:ea typeface="楷体" panose="02010609060101010101" pitchFamily="49" charset="-122"/>
                <a:cs typeface="宋体" panose="02010600030101010101" pitchFamily="2" charset="-122"/>
              </a:rPr>
              <a:t>醨</a:t>
            </a:r>
            <a:r>
              <a:rPr lang="en-US" altLang="zh-CN" sz="2800" kern="100" spc="-50">
                <a:latin typeface="Times New Roman" panose="02020603050405020304" pitchFamily="18" charset="0"/>
                <a:ea typeface="楷体_GB2312" panose="02010609030101010101" pitchFamily="49" charset="-122"/>
                <a:cs typeface="Courier New" panose="02070309020205020404" pitchFamily="49" charset="0"/>
              </a:rPr>
              <a:t>(        )</a:t>
            </a:r>
            <a:r>
              <a:rPr lang="zh-CN" altLang="zh-CN" sz="2800" kern="100" spc="-50">
                <a:latin typeface="Times New Roman" panose="02020603050405020304" pitchFamily="18" charset="0"/>
                <a:ea typeface="楷体_GB2312" panose="02010609030101010101" pitchFamily="49" charset="-122"/>
                <a:cs typeface="Times New Roman" panose="02020603050405020304" pitchFamily="18" charset="0"/>
              </a:rPr>
              <a:t>？何故</a:t>
            </a:r>
            <a:r>
              <a:rPr lang="zh-CN" altLang="zh-CN" sz="2800" kern="100" spc="-5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怀瑾握瑜</a:t>
            </a:r>
            <a:r>
              <a:rPr lang="en-US" altLang="zh-CN" sz="2800" kern="100" spc="-50">
                <a:latin typeface="Times New Roman" panose="02020603050405020304" pitchFamily="18" charset="0"/>
                <a:ea typeface="楷体_GB2312" panose="02010609030101010101" pitchFamily="49" charset="-122"/>
                <a:cs typeface="Courier New" panose="02070309020205020404" pitchFamily="49" charset="0"/>
              </a:rPr>
              <a:t>(                                                                                         </a:t>
            </a:r>
            <a:r>
              <a:rPr lang="en-US" altLang="zh-CN" sz="2800" kern="100" spc="-50">
                <a:solidFill>
                  <a:prstClr val="black"/>
                </a:solidFill>
                <a:latin typeface="Times New Roman" panose="02020603050405020304" pitchFamily="18" charset="0"/>
                <a:ea typeface="楷体_GB2312" panose="02010609030101010101" pitchFamily="49" charset="-122"/>
                <a:cs typeface="Courier New" panose="02070309020205020404" pitchFamily="49" charset="0"/>
              </a:rPr>
              <a:t>)</a:t>
            </a:r>
            <a:r>
              <a:rPr lang="zh-CN" altLang="zh-CN" sz="2800" kern="100" spc="-50">
                <a:solidFill>
                  <a:prstClr val="black"/>
                </a:solidFill>
                <a:latin typeface="Times New Roman" panose="02020603050405020304" pitchFamily="18" charset="0"/>
                <a:ea typeface="楷体_GB2312" panose="02010609030101010101" pitchFamily="49" charset="-122"/>
                <a:cs typeface="Times New Roman" panose="02020603050405020304" pitchFamily="18" charset="0"/>
              </a:rPr>
              <a:t>，</a:t>
            </a:r>
            <a:endParaRPr lang="zh-CN" altLang="zh-CN" sz="2800" kern="100" spc="-50">
              <a:latin typeface="宋体" panose="02010600030101010101" pitchFamily="2" charset="-122"/>
              <a:cs typeface="Courier New" panose="02070309020205020404" pitchFamily="49" charset="0"/>
            </a:endParaRPr>
          </a:p>
        </p:txBody>
      </p:sp>
      <p:pic>
        <p:nvPicPr>
          <p:cNvPr id="31" name="图片 1"/>
          <p:cNvPicPr>
            <a:picLocks noChangeAspect="1" noChangeArrowheads="1"/>
          </p:cNvPicPr>
          <p:nvPr/>
        </p:nvPicPr>
        <p:blipFill>
          <a:blip r:embed="rId3">
            <a:clrChange>
              <a:clrFrom>
                <a:srgbClr val="FFFFFF"/>
              </a:clrFrom>
              <a:clrTo>
                <a:srgbClr val="FFFFFF">
                  <a:alpha val="0"/>
                </a:srgbClr>
              </a:clrTo>
            </a:clrChange>
            <a:duotone>
              <a:schemeClr val="accent1">
                <a:shade val="45000"/>
                <a:satMod val="135000"/>
              </a:schemeClr>
              <a:prstClr val="white"/>
            </a:duotone>
            <a:extLst>
              <a:ext uri="{28A0092B-C50C-407E-A947-70E740481C1C}">
                <a14:useLocalDpi xmlns:a14="http://schemas.microsoft.com/office/drawing/2010/main" val="0"/>
              </a:ext>
            </a:extLst>
          </a:blip>
          <a:srcRect b="22700"/>
          <a:stretch>
            <a:fillRect/>
          </a:stretch>
        </p:blipFill>
        <p:spPr bwMode="auto">
          <a:xfrm>
            <a:off x="7847705" y="5416532"/>
            <a:ext cx="467992" cy="3617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 name="矩形 31"/>
          <p:cNvSpPr/>
          <p:nvPr/>
        </p:nvSpPr>
        <p:spPr>
          <a:xfrm>
            <a:off x="7306271" y="883870"/>
            <a:ext cx="902602" cy="523099"/>
          </a:xfrm>
          <a:prstGeom prst="rect">
            <a:avLst/>
          </a:prstGeom>
        </p:spPr>
        <p:txBody>
          <a:bodyPr wrap="none">
            <a:spAutoFit/>
          </a:bodyPr>
          <a:lstStyle/>
          <a:p>
            <a:r>
              <a:rPr lang="zh-CN" altLang="zh-CN"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诋毁</a:t>
            </a:r>
            <a:endParaRPr lang="zh-CN" altLang="en-US"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33" name="矩形 32"/>
          <p:cNvSpPr/>
          <p:nvPr/>
        </p:nvSpPr>
        <p:spPr>
          <a:xfrm>
            <a:off x="1872424" y="1514544"/>
            <a:ext cx="902602" cy="523099"/>
          </a:xfrm>
          <a:prstGeom prst="rect">
            <a:avLst/>
          </a:prstGeom>
        </p:spPr>
        <p:txBody>
          <a:bodyPr wrap="none">
            <a:spAutoFit/>
          </a:bodyPr>
          <a:lstStyle/>
          <a:p>
            <a:r>
              <a:rPr lang="zh-CN" altLang="zh-CN"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放逐</a:t>
            </a:r>
            <a:endParaRPr lang="zh-CN" altLang="en-US"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34" name="矩形 33"/>
          <p:cNvSpPr/>
          <p:nvPr/>
        </p:nvSpPr>
        <p:spPr>
          <a:xfrm>
            <a:off x="2606587" y="2162466"/>
            <a:ext cx="902602" cy="523099"/>
          </a:xfrm>
          <a:prstGeom prst="rect">
            <a:avLst/>
          </a:prstGeom>
        </p:spPr>
        <p:txBody>
          <a:bodyPr wrap="none">
            <a:spAutoFit/>
          </a:bodyPr>
          <a:lstStyle/>
          <a:p>
            <a:r>
              <a:rPr lang="zh-CN" altLang="zh-CN"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到了</a:t>
            </a:r>
            <a:endParaRPr lang="zh-CN" altLang="en-US"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46" name="矩形 45"/>
          <p:cNvSpPr/>
          <p:nvPr/>
        </p:nvSpPr>
        <p:spPr>
          <a:xfrm>
            <a:off x="5048667" y="2154929"/>
            <a:ext cx="2697551" cy="523099"/>
          </a:xfrm>
          <a:prstGeom prst="rect">
            <a:avLst/>
          </a:prstGeom>
        </p:spPr>
        <p:txBody>
          <a:bodyPr wrap="none">
            <a:spAutoFit/>
          </a:bodyPr>
          <a:lstStyle/>
          <a:p>
            <a:r>
              <a:rPr lang="zh-CN" altLang="zh-CN"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同</a:t>
            </a:r>
            <a:r>
              <a:rPr lang="en-US" altLang="zh-CN" sz="2800" kern="100">
                <a:solidFill>
                  <a:srgbClr val="C00000"/>
                </a:solidFill>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披</a:t>
            </a:r>
            <a:r>
              <a:rPr lang="en-US" altLang="zh-CN" sz="2800" kern="100">
                <a:solidFill>
                  <a:srgbClr val="C00000"/>
                </a:solidFill>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，披散</a:t>
            </a:r>
            <a:endParaRPr lang="zh-CN" altLang="en-US">
              <a:solidFill>
                <a:srgbClr val="C00000"/>
              </a:solidFill>
            </a:endParaRPr>
          </a:p>
        </p:txBody>
      </p:sp>
      <p:sp>
        <p:nvSpPr>
          <p:cNvPr id="47" name="矩形 46"/>
          <p:cNvSpPr/>
          <p:nvPr/>
        </p:nvSpPr>
        <p:spPr>
          <a:xfrm>
            <a:off x="10724361" y="2162466"/>
            <a:ext cx="1261592" cy="523099"/>
          </a:xfrm>
          <a:prstGeom prst="rect">
            <a:avLst/>
          </a:prstGeom>
        </p:spPr>
        <p:txBody>
          <a:bodyPr wrap="none">
            <a:spAutoFit/>
          </a:bodyPr>
          <a:lstStyle/>
          <a:p>
            <a:r>
              <a:rPr lang="zh-CN" altLang="zh-CN"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脸色，</a:t>
            </a:r>
            <a:endParaRPr lang="zh-CN" altLang="en-US">
              <a:solidFill>
                <a:srgbClr val="C00000"/>
              </a:solidFill>
            </a:endParaRPr>
          </a:p>
        </p:txBody>
      </p:sp>
      <p:sp>
        <p:nvSpPr>
          <p:cNvPr id="48" name="矩形 47"/>
          <p:cNvSpPr/>
          <p:nvPr/>
        </p:nvSpPr>
        <p:spPr>
          <a:xfrm>
            <a:off x="331619" y="2822010"/>
            <a:ext cx="902602" cy="523099"/>
          </a:xfrm>
          <a:prstGeom prst="rect">
            <a:avLst/>
          </a:prstGeom>
        </p:spPr>
        <p:txBody>
          <a:bodyPr wrap="none">
            <a:spAutoFit/>
          </a:bodyPr>
          <a:lstStyle/>
          <a:p>
            <a:r>
              <a:rPr lang="zh-CN" altLang="zh-CN"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面容</a:t>
            </a:r>
            <a:endParaRPr lang="zh-CN" altLang="en-US"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49" name="矩形 48"/>
          <p:cNvSpPr/>
          <p:nvPr/>
        </p:nvSpPr>
        <p:spPr>
          <a:xfrm>
            <a:off x="2071775" y="2810388"/>
            <a:ext cx="2697551" cy="523099"/>
          </a:xfrm>
          <a:prstGeom prst="rect">
            <a:avLst/>
          </a:prstGeom>
        </p:spPr>
        <p:txBody>
          <a:bodyPr wrap="none">
            <a:spAutoFit/>
          </a:bodyPr>
          <a:lstStyle/>
          <a:p>
            <a:r>
              <a:rPr lang="zh-CN" altLang="zh-CN"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忧愁困顿的样子</a:t>
            </a:r>
            <a:endParaRPr lang="zh-CN" altLang="en-US"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50" name="矩形 49"/>
          <p:cNvSpPr/>
          <p:nvPr/>
        </p:nvSpPr>
        <p:spPr>
          <a:xfrm>
            <a:off x="6037989" y="2801764"/>
            <a:ext cx="1979571" cy="523099"/>
          </a:xfrm>
          <a:prstGeom prst="rect">
            <a:avLst/>
          </a:prstGeom>
        </p:spPr>
        <p:txBody>
          <a:bodyPr wrap="none">
            <a:spAutoFit/>
          </a:bodyPr>
          <a:lstStyle/>
          <a:p>
            <a:r>
              <a:rPr lang="zh-CN" altLang="zh-CN"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外貌，模样</a:t>
            </a:r>
            <a:endParaRPr lang="zh-CN" altLang="en-US"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51" name="矩形 50"/>
          <p:cNvSpPr/>
          <p:nvPr/>
        </p:nvSpPr>
        <p:spPr>
          <a:xfrm>
            <a:off x="9070249" y="2811476"/>
            <a:ext cx="1979571" cy="523099"/>
          </a:xfrm>
          <a:prstGeom prst="rect">
            <a:avLst/>
          </a:prstGeom>
        </p:spPr>
        <p:txBody>
          <a:bodyPr wrap="none">
            <a:spAutoFit/>
          </a:bodyPr>
          <a:lstStyle/>
          <a:p>
            <a:r>
              <a:rPr lang="zh-CN" altLang="zh-CN"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憔悴，消瘦</a:t>
            </a:r>
            <a:endParaRPr lang="zh-CN" altLang="en-US"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52" name="矩形 51"/>
          <p:cNvSpPr/>
          <p:nvPr/>
        </p:nvSpPr>
        <p:spPr>
          <a:xfrm>
            <a:off x="1457724" y="4714615"/>
            <a:ext cx="1979571" cy="523099"/>
          </a:xfrm>
          <a:prstGeom prst="rect">
            <a:avLst/>
          </a:prstGeom>
        </p:spPr>
        <p:txBody>
          <a:bodyPr wrap="none">
            <a:spAutoFit/>
          </a:bodyPr>
          <a:lstStyle/>
          <a:p>
            <a:r>
              <a:rPr lang="zh-CN" altLang="zh-CN" sz="2800" kern="100" spc="-5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拘泥，执着</a:t>
            </a:r>
            <a:endParaRPr lang="zh-CN" altLang="en-US" sz="2800" kern="100" spc="-5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53" name="矩形 52"/>
          <p:cNvSpPr/>
          <p:nvPr/>
        </p:nvSpPr>
        <p:spPr>
          <a:xfrm>
            <a:off x="6517363" y="4714615"/>
            <a:ext cx="3056539" cy="523099"/>
          </a:xfrm>
          <a:prstGeom prst="rect">
            <a:avLst/>
          </a:prstGeom>
        </p:spPr>
        <p:txBody>
          <a:bodyPr wrap="none">
            <a:spAutoFit/>
          </a:bodyPr>
          <a:lstStyle/>
          <a:p>
            <a:r>
              <a:rPr lang="zh-CN" altLang="zh-CN" sz="2800" kern="100" spc="-6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随世道变化而变化</a:t>
            </a:r>
            <a:endParaRPr lang="zh-CN" altLang="en-US" sz="2800" kern="100" spc="-6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54" name="矩形 53"/>
          <p:cNvSpPr/>
          <p:nvPr/>
        </p:nvSpPr>
        <p:spPr>
          <a:xfrm>
            <a:off x="3507978" y="5359845"/>
            <a:ext cx="1620582" cy="523099"/>
          </a:xfrm>
          <a:prstGeom prst="rect">
            <a:avLst/>
          </a:prstGeom>
        </p:spPr>
        <p:txBody>
          <a:bodyPr wrap="none">
            <a:spAutoFit/>
          </a:bodyPr>
          <a:lstStyle/>
          <a:p>
            <a:r>
              <a:rPr lang="zh-CN" altLang="zh-CN"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推波助澜</a:t>
            </a:r>
            <a:endParaRPr lang="zh-CN" altLang="en-US"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55" name="矩形 54"/>
          <p:cNvSpPr/>
          <p:nvPr/>
        </p:nvSpPr>
        <p:spPr>
          <a:xfrm>
            <a:off x="8394765" y="5359845"/>
            <a:ext cx="543613" cy="523099"/>
          </a:xfrm>
          <a:prstGeom prst="rect">
            <a:avLst/>
          </a:prstGeom>
        </p:spPr>
        <p:txBody>
          <a:bodyPr wrap="none">
            <a:spAutoFit/>
          </a:bodyPr>
          <a:lstStyle/>
          <a:p>
            <a:r>
              <a:rPr lang="zh-CN" altLang="zh-CN"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吃</a:t>
            </a:r>
            <a:endParaRPr lang="zh-CN" altLang="en-US"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56" name="矩形 55"/>
          <p:cNvSpPr/>
          <p:nvPr/>
        </p:nvSpPr>
        <p:spPr>
          <a:xfrm>
            <a:off x="10364404" y="5359845"/>
            <a:ext cx="543613" cy="523099"/>
          </a:xfrm>
          <a:prstGeom prst="rect">
            <a:avLst/>
          </a:prstGeom>
        </p:spPr>
        <p:txBody>
          <a:bodyPr wrap="none">
            <a:spAutoFit/>
          </a:bodyPr>
          <a:lstStyle/>
          <a:p>
            <a:r>
              <a:rPr lang="zh-CN" altLang="zh-CN"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喝</a:t>
            </a:r>
            <a:endParaRPr lang="zh-CN" altLang="en-US"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57" name="矩形 56"/>
          <p:cNvSpPr/>
          <p:nvPr/>
        </p:nvSpPr>
        <p:spPr>
          <a:xfrm>
            <a:off x="432598" y="6009707"/>
            <a:ext cx="902602" cy="523099"/>
          </a:xfrm>
          <a:prstGeom prst="rect">
            <a:avLst/>
          </a:prstGeom>
        </p:spPr>
        <p:txBody>
          <a:bodyPr wrap="none">
            <a:spAutoFit/>
          </a:bodyPr>
          <a:lstStyle/>
          <a:p>
            <a:r>
              <a:rPr lang="zh-CN" altLang="zh-CN"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薄酒</a:t>
            </a:r>
            <a:endParaRPr lang="zh-CN" altLang="en-US"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58" name="矩形 57"/>
          <p:cNvSpPr/>
          <p:nvPr/>
        </p:nvSpPr>
        <p:spPr>
          <a:xfrm>
            <a:off x="3773068" y="6003787"/>
            <a:ext cx="8082393" cy="523099"/>
          </a:xfrm>
          <a:prstGeom prst="rect">
            <a:avLst/>
          </a:prstGeom>
        </p:spPr>
        <p:txBody>
          <a:bodyPr wrap="none">
            <a:spAutoFit/>
          </a:bodyPr>
          <a:lstStyle/>
          <a:p>
            <a:r>
              <a:rPr lang="zh-CN" altLang="zh-CN" sz="2800" kern="100" spc="-8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比喻保持高洁美好的节操志向。瑾、瑜，都是美玉</a:t>
            </a:r>
            <a:endParaRPr lang="zh-CN" altLang="en-US" sz="2800" kern="100" spc="-8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Tree>
  </p:cSld>
  <p:clrMapOvr>
    <a:masterClrMapping/>
  </p:clrMapOvr>
  <p:transition spd="med" advClick="0">
    <p:pull/>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blinds(horizontal)">
                                      <p:cBhvr>
                                        <p:cTn id="7" dur="500"/>
                                        <p:tgtEl>
                                          <p:spTgt spid="3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3"/>
                                        </p:tgtEl>
                                        <p:attrNameLst>
                                          <p:attrName>style.visibility</p:attrName>
                                        </p:attrNameLst>
                                      </p:cBhvr>
                                      <p:to>
                                        <p:strVal val="visible"/>
                                      </p:to>
                                    </p:set>
                                    <p:animEffect transition="in" filter="blinds(horizontal)">
                                      <p:cBhvr>
                                        <p:cTn id="12" dur="500"/>
                                        <p:tgtEl>
                                          <p:spTgt spid="33"/>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4"/>
                                        </p:tgtEl>
                                        <p:attrNameLst>
                                          <p:attrName>style.visibility</p:attrName>
                                        </p:attrNameLst>
                                      </p:cBhvr>
                                      <p:to>
                                        <p:strVal val="visible"/>
                                      </p:to>
                                    </p:set>
                                    <p:animEffect transition="in" filter="blinds(horizontal)">
                                      <p:cBhvr>
                                        <p:cTn id="17" dur="500"/>
                                        <p:tgtEl>
                                          <p:spTgt spid="34"/>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46"/>
                                        </p:tgtEl>
                                        <p:attrNameLst>
                                          <p:attrName>style.visibility</p:attrName>
                                        </p:attrNameLst>
                                      </p:cBhvr>
                                      <p:to>
                                        <p:strVal val="visible"/>
                                      </p:to>
                                    </p:set>
                                    <p:animEffect transition="in" filter="blinds(horizontal)">
                                      <p:cBhvr>
                                        <p:cTn id="22" dur="500"/>
                                        <p:tgtEl>
                                          <p:spTgt spid="46"/>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47"/>
                                        </p:tgtEl>
                                        <p:attrNameLst>
                                          <p:attrName>style.visibility</p:attrName>
                                        </p:attrNameLst>
                                      </p:cBhvr>
                                      <p:to>
                                        <p:strVal val="visible"/>
                                      </p:to>
                                    </p:set>
                                    <p:animEffect transition="in" filter="blinds(horizontal)">
                                      <p:cBhvr>
                                        <p:cTn id="27" dur="500"/>
                                        <p:tgtEl>
                                          <p:spTgt spid="47"/>
                                        </p:tgtEl>
                                      </p:cBhvr>
                                    </p:animEffect>
                                  </p:childTnLst>
                                </p:cTn>
                              </p:par>
                              <p:par>
                                <p:cTn id="28" presetID="3" presetClass="entr" presetSubtype="10" fill="hold" grpId="0" nodeType="withEffect">
                                  <p:stCondLst>
                                    <p:cond delay="0"/>
                                  </p:stCondLst>
                                  <p:childTnLst>
                                    <p:set>
                                      <p:cBhvr>
                                        <p:cTn id="29" dur="1" fill="hold">
                                          <p:stCondLst>
                                            <p:cond delay="0"/>
                                          </p:stCondLst>
                                        </p:cTn>
                                        <p:tgtEl>
                                          <p:spTgt spid="48"/>
                                        </p:tgtEl>
                                        <p:attrNameLst>
                                          <p:attrName>style.visibility</p:attrName>
                                        </p:attrNameLst>
                                      </p:cBhvr>
                                      <p:to>
                                        <p:strVal val="visible"/>
                                      </p:to>
                                    </p:set>
                                    <p:animEffect transition="in" filter="blinds(horizontal)">
                                      <p:cBhvr>
                                        <p:cTn id="30" dur="500"/>
                                        <p:tgtEl>
                                          <p:spTgt spid="48"/>
                                        </p:tgtEl>
                                      </p:cBhvr>
                                    </p:animEffect>
                                  </p:childTnLst>
                                </p:cTn>
                              </p:par>
                            </p:childTnLst>
                          </p:cTn>
                        </p:par>
                      </p:childTnLst>
                    </p:cTn>
                  </p:par>
                  <p:par>
                    <p:cTn id="31" fill="hold" nodeType="clickPar">
                      <p:stCondLst>
                        <p:cond delay="indefinite"/>
                      </p:stCondLst>
                      <p:childTnLst>
                        <p:par>
                          <p:cTn id="32" fill="hold" nodeType="afterGroup">
                            <p:stCondLst>
                              <p:cond delay="0"/>
                            </p:stCondLst>
                            <p:childTnLst>
                              <p:par>
                                <p:cTn id="33" presetID="3" presetClass="entr" presetSubtype="10" fill="hold" grpId="0" nodeType="clickEffect">
                                  <p:stCondLst>
                                    <p:cond delay="0"/>
                                  </p:stCondLst>
                                  <p:childTnLst>
                                    <p:set>
                                      <p:cBhvr>
                                        <p:cTn id="34" dur="1" fill="hold">
                                          <p:stCondLst>
                                            <p:cond delay="0"/>
                                          </p:stCondLst>
                                        </p:cTn>
                                        <p:tgtEl>
                                          <p:spTgt spid="49"/>
                                        </p:tgtEl>
                                        <p:attrNameLst>
                                          <p:attrName>style.visibility</p:attrName>
                                        </p:attrNameLst>
                                      </p:cBhvr>
                                      <p:to>
                                        <p:strVal val="visible"/>
                                      </p:to>
                                    </p:set>
                                    <p:animEffect transition="in" filter="blinds(horizontal)">
                                      <p:cBhvr>
                                        <p:cTn id="35" dur="500"/>
                                        <p:tgtEl>
                                          <p:spTgt spid="49"/>
                                        </p:tgtEl>
                                      </p:cBhvr>
                                    </p:animEffect>
                                  </p:childTnLst>
                                </p:cTn>
                              </p:par>
                            </p:childTnLst>
                          </p:cTn>
                        </p:par>
                      </p:childTnLst>
                    </p:cTn>
                  </p:par>
                  <p:par>
                    <p:cTn id="36" fill="hold" nodeType="clickPar">
                      <p:stCondLst>
                        <p:cond delay="indefinite"/>
                      </p:stCondLst>
                      <p:childTnLst>
                        <p:par>
                          <p:cTn id="37" fill="hold" nodeType="afterGroup">
                            <p:stCondLst>
                              <p:cond delay="0"/>
                            </p:stCondLst>
                            <p:childTnLst>
                              <p:par>
                                <p:cTn id="38" presetID="3" presetClass="entr" presetSubtype="10" fill="hold" grpId="0" nodeType="clickEffect">
                                  <p:stCondLst>
                                    <p:cond delay="0"/>
                                  </p:stCondLst>
                                  <p:childTnLst>
                                    <p:set>
                                      <p:cBhvr>
                                        <p:cTn id="39" dur="1" fill="hold">
                                          <p:stCondLst>
                                            <p:cond delay="0"/>
                                          </p:stCondLst>
                                        </p:cTn>
                                        <p:tgtEl>
                                          <p:spTgt spid="50"/>
                                        </p:tgtEl>
                                        <p:attrNameLst>
                                          <p:attrName>style.visibility</p:attrName>
                                        </p:attrNameLst>
                                      </p:cBhvr>
                                      <p:to>
                                        <p:strVal val="visible"/>
                                      </p:to>
                                    </p:set>
                                    <p:animEffect transition="in" filter="blinds(horizontal)">
                                      <p:cBhvr>
                                        <p:cTn id="40" dur="500"/>
                                        <p:tgtEl>
                                          <p:spTgt spid="50"/>
                                        </p:tgtEl>
                                      </p:cBhvr>
                                    </p:animEffect>
                                  </p:childTnLst>
                                </p:cTn>
                              </p:par>
                            </p:childTnLst>
                          </p:cTn>
                        </p:par>
                      </p:childTnLst>
                    </p:cTn>
                  </p:par>
                  <p:par>
                    <p:cTn id="41" fill="hold" nodeType="clickPar">
                      <p:stCondLst>
                        <p:cond delay="indefinite"/>
                      </p:stCondLst>
                      <p:childTnLst>
                        <p:par>
                          <p:cTn id="42" fill="hold" nodeType="afterGroup">
                            <p:stCondLst>
                              <p:cond delay="0"/>
                            </p:stCondLst>
                            <p:childTnLst>
                              <p:par>
                                <p:cTn id="43" presetID="3" presetClass="entr" presetSubtype="10" fill="hold" grpId="0" nodeType="clickEffect">
                                  <p:stCondLst>
                                    <p:cond delay="0"/>
                                  </p:stCondLst>
                                  <p:childTnLst>
                                    <p:set>
                                      <p:cBhvr>
                                        <p:cTn id="44" dur="1" fill="hold">
                                          <p:stCondLst>
                                            <p:cond delay="0"/>
                                          </p:stCondLst>
                                        </p:cTn>
                                        <p:tgtEl>
                                          <p:spTgt spid="51"/>
                                        </p:tgtEl>
                                        <p:attrNameLst>
                                          <p:attrName>style.visibility</p:attrName>
                                        </p:attrNameLst>
                                      </p:cBhvr>
                                      <p:to>
                                        <p:strVal val="visible"/>
                                      </p:to>
                                    </p:set>
                                    <p:animEffect transition="in" filter="blinds(horizontal)">
                                      <p:cBhvr>
                                        <p:cTn id="45" dur="500"/>
                                        <p:tgtEl>
                                          <p:spTgt spid="51"/>
                                        </p:tgtEl>
                                      </p:cBhvr>
                                    </p:animEffect>
                                  </p:childTnLst>
                                </p:cTn>
                              </p:par>
                            </p:childTnLst>
                          </p:cTn>
                        </p:par>
                      </p:childTnLst>
                    </p:cTn>
                  </p:par>
                  <p:par>
                    <p:cTn id="46" fill="hold" nodeType="clickPar">
                      <p:stCondLst>
                        <p:cond delay="indefinite"/>
                      </p:stCondLst>
                      <p:childTnLst>
                        <p:par>
                          <p:cTn id="47" fill="hold" nodeType="afterGroup">
                            <p:stCondLst>
                              <p:cond delay="0"/>
                            </p:stCondLst>
                            <p:childTnLst>
                              <p:par>
                                <p:cTn id="48" presetID="3" presetClass="entr" presetSubtype="10" fill="hold" grpId="0" nodeType="clickEffect">
                                  <p:stCondLst>
                                    <p:cond delay="0"/>
                                  </p:stCondLst>
                                  <p:childTnLst>
                                    <p:set>
                                      <p:cBhvr>
                                        <p:cTn id="49" dur="1" fill="hold">
                                          <p:stCondLst>
                                            <p:cond delay="0"/>
                                          </p:stCondLst>
                                        </p:cTn>
                                        <p:tgtEl>
                                          <p:spTgt spid="52"/>
                                        </p:tgtEl>
                                        <p:attrNameLst>
                                          <p:attrName>style.visibility</p:attrName>
                                        </p:attrNameLst>
                                      </p:cBhvr>
                                      <p:to>
                                        <p:strVal val="visible"/>
                                      </p:to>
                                    </p:set>
                                    <p:animEffect transition="in" filter="blinds(horizontal)">
                                      <p:cBhvr>
                                        <p:cTn id="50" dur="500"/>
                                        <p:tgtEl>
                                          <p:spTgt spid="52"/>
                                        </p:tgtEl>
                                      </p:cBhvr>
                                    </p:animEffect>
                                  </p:childTnLst>
                                </p:cTn>
                              </p:par>
                            </p:childTnLst>
                          </p:cTn>
                        </p:par>
                      </p:childTnLst>
                    </p:cTn>
                  </p:par>
                  <p:par>
                    <p:cTn id="51" fill="hold" nodeType="clickPar">
                      <p:stCondLst>
                        <p:cond delay="indefinite"/>
                      </p:stCondLst>
                      <p:childTnLst>
                        <p:par>
                          <p:cTn id="52" fill="hold" nodeType="afterGroup">
                            <p:stCondLst>
                              <p:cond delay="0"/>
                            </p:stCondLst>
                            <p:childTnLst>
                              <p:par>
                                <p:cTn id="53" presetID="3" presetClass="entr" presetSubtype="10" fill="hold" grpId="0" nodeType="clickEffect">
                                  <p:stCondLst>
                                    <p:cond delay="0"/>
                                  </p:stCondLst>
                                  <p:childTnLst>
                                    <p:set>
                                      <p:cBhvr>
                                        <p:cTn id="54" dur="1" fill="hold">
                                          <p:stCondLst>
                                            <p:cond delay="0"/>
                                          </p:stCondLst>
                                        </p:cTn>
                                        <p:tgtEl>
                                          <p:spTgt spid="53"/>
                                        </p:tgtEl>
                                        <p:attrNameLst>
                                          <p:attrName>style.visibility</p:attrName>
                                        </p:attrNameLst>
                                      </p:cBhvr>
                                      <p:to>
                                        <p:strVal val="visible"/>
                                      </p:to>
                                    </p:set>
                                    <p:animEffect transition="in" filter="blinds(horizontal)">
                                      <p:cBhvr>
                                        <p:cTn id="55" dur="500"/>
                                        <p:tgtEl>
                                          <p:spTgt spid="53"/>
                                        </p:tgtEl>
                                      </p:cBhvr>
                                    </p:animEffect>
                                  </p:childTnLst>
                                </p:cTn>
                              </p:par>
                            </p:childTnLst>
                          </p:cTn>
                        </p:par>
                      </p:childTnLst>
                    </p:cTn>
                  </p:par>
                  <p:par>
                    <p:cTn id="56" fill="hold" nodeType="clickPar">
                      <p:stCondLst>
                        <p:cond delay="indefinite"/>
                      </p:stCondLst>
                      <p:childTnLst>
                        <p:par>
                          <p:cTn id="57" fill="hold" nodeType="afterGroup">
                            <p:stCondLst>
                              <p:cond delay="0"/>
                            </p:stCondLst>
                            <p:childTnLst>
                              <p:par>
                                <p:cTn id="58" presetID="3" presetClass="entr" presetSubtype="10" fill="hold" grpId="0" nodeType="clickEffect">
                                  <p:stCondLst>
                                    <p:cond delay="0"/>
                                  </p:stCondLst>
                                  <p:childTnLst>
                                    <p:set>
                                      <p:cBhvr>
                                        <p:cTn id="59" dur="1" fill="hold">
                                          <p:stCondLst>
                                            <p:cond delay="0"/>
                                          </p:stCondLst>
                                        </p:cTn>
                                        <p:tgtEl>
                                          <p:spTgt spid="54"/>
                                        </p:tgtEl>
                                        <p:attrNameLst>
                                          <p:attrName>style.visibility</p:attrName>
                                        </p:attrNameLst>
                                      </p:cBhvr>
                                      <p:to>
                                        <p:strVal val="visible"/>
                                      </p:to>
                                    </p:set>
                                    <p:animEffect transition="in" filter="blinds(horizontal)">
                                      <p:cBhvr>
                                        <p:cTn id="60" dur="500"/>
                                        <p:tgtEl>
                                          <p:spTgt spid="54"/>
                                        </p:tgtEl>
                                      </p:cBhvr>
                                    </p:animEffect>
                                  </p:childTnLst>
                                </p:cTn>
                              </p:par>
                            </p:childTnLst>
                          </p:cTn>
                        </p:par>
                      </p:childTnLst>
                    </p:cTn>
                  </p:par>
                  <p:par>
                    <p:cTn id="61" fill="hold" nodeType="clickPar">
                      <p:stCondLst>
                        <p:cond delay="indefinite"/>
                      </p:stCondLst>
                      <p:childTnLst>
                        <p:par>
                          <p:cTn id="62" fill="hold" nodeType="afterGroup">
                            <p:stCondLst>
                              <p:cond delay="0"/>
                            </p:stCondLst>
                            <p:childTnLst>
                              <p:par>
                                <p:cTn id="63" presetID="3" presetClass="entr" presetSubtype="10" fill="hold" grpId="0" nodeType="clickEffect">
                                  <p:stCondLst>
                                    <p:cond delay="0"/>
                                  </p:stCondLst>
                                  <p:childTnLst>
                                    <p:set>
                                      <p:cBhvr>
                                        <p:cTn id="64" dur="1" fill="hold">
                                          <p:stCondLst>
                                            <p:cond delay="0"/>
                                          </p:stCondLst>
                                        </p:cTn>
                                        <p:tgtEl>
                                          <p:spTgt spid="55"/>
                                        </p:tgtEl>
                                        <p:attrNameLst>
                                          <p:attrName>style.visibility</p:attrName>
                                        </p:attrNameLst>
                                      </p:cBhvr>
                                      <p:to>
                                        <p:strVal val="visible"/>
                                      </p:to>
                                    </p:set>
                                    <p:animEffect transition="in" filter="blinds(horizontal)">
                                      <p:cBhvr>
                                        <p:cTn id="65" dur="500"/>
                                        <p:tgtEl>
                                          <p:spTgt spid="55"/>
                                        </p:tgtEl>
                                      </p:cBhvr>
                                    </p:animEffect>
                                  </p:childTnLst>
                                </p:cTn>
                              </p:par>
                            </p:childTnLst>
                          </p:cTn>
                        </p:par>
                      </p:childTnLst>
                    </p:cTn>
                  </p:par>
                  <p:par>
                    <p:cTn id="66" fill="hold" nodeType="clickPar">
                      <p:stCondLst>
                        <p:cond delay="indefinite"/>
                      </p:stCondLst>
                      <p:childTnLst>
                        <p:par>
                          <p:cTn id="67" fill="hold" nodeType="afterGroup">
                            <p:stCondLst>
                              <p:cond delay="0"/>
                            </p:stCondLst>
                            <p:childTnLst>
                              <p:par>
                                <p:cTn id="68" presetID="3" presetClass="entr" presetSubtype="10" fill="hold" grpId="0" nodeType="clickEffect">
                                  <p:stCondLst>
                                    <p:cond delay="0"/>
                                  </p:stCondLst>
                                  <p:childTnLst>
                                    <p:set>
                                      <p:cBhvr>
                                        <p:cTn id="69" dur="1" fill="hold">
                                          <p:stCondLst>
                                            <p:cond delay="0"/>
                                          </p:stCondLst>
                                        </p:cTn>
                                        <p:tgtEl>
                                          <p:spTgt spid="56"/>
                                        </p:tgtEl>
                                        <p:attrNameLst>
                                          <p:attrName>style.visibility</p:attrName>
                                        </p:attrNameLst>
                                      </p:cBhvr>
                                      <p:to>
                                        <p:strVal val="visible"/>
                                      </p:to>
                                    </p:set>
                                    <p:animEffect transition="in" filter="blinds(horizontal)">
                                      <p:cBhvr>
                                        <p:cTn id="70" dur="500"/>
                                        <p:tgtEl>
                                          <p:spTgt spid="56"/>
                                        </p:tgtEl>
                                      </p:cBhvr>
                                    </p:animEffect>
                                  </p:childTnLst>
                                </p:cTn>
                              </p:par>
                            </p:childTnLst>
                          </p:cTn>
                        </p:par>
                      </p:childTnLst>
                    </p:cTn>
                  </p:par>
                  <p:par>
                    <p:cTn id="71" fill="hold" nodeType="clickPar">
                      <p:stCondLst>
                        <p:cond delay="indefinite"/>
                      </p:stCondLst>
                      <p:childTnLst>
                        <p:par>
                          <p:cTn id="72" fill="hold" nodeType="afterGroup">
                            <p:stCondLst>
                              <p:cond delay="0"/>
                            </p:stCondLst>
                            <p:childTnLst>
                              <p:par>
                                <p:cTn id="73" presetID="3" presetClass="entr" presetSubtype="10" fill="hold" grpId="0" nodeType="clickEffect">
                                  <p:stCondLst>
                                    <p:cond delay="0"/>
                                  </p:stCondLst>
                                  <p:childTnLst>
                                    <p:set>
                                      <p:cBhvr>
                                        <p:cTn id="74" dur="1" fill="hold">
                                          <p:stCondLst>
                                            <p:cond delay="0"/>
                                          </p:stCondLst>
                                        </p:cTn>
                                        <p:tgtEl>
                                          <p:spTgt spid="57"/>
                                        </p:tgtEl>
                                        <p:attrNameLst>
                                          <p:attrName>style.visibility</p:attrName>
                                        </p:attrNameLst>
                                      </p:cBhvr>
                                      <p:to>
                                        <p:strVal val="visible"/>
                                      </p:to>
                                    </p:set>
                                    <p:animEffect transition="in" filter="blinds(horizontal)">
                                      <p:cBhvr>
                                        <p:cTn id="75" dur="500"/>
                                        <p:tgtEl>
                                          <p:spTgt spid="57"/>
                                        </p:tgtEl>
                                      </p:cBhvr>
                                    </p:animEffect>
                                  </p:childTnLst>
                                </p:cTn>
                              </p:par>
                            </p:childTnLst>
                          </p:cTn>
                        </p:par>
                      </p:childTnLst>
                    </p:cTn>
                  </p:par>
                  <p:par>
                    <p:cTn id="76" fill="hold" nodeType="clickPar">
                      <p:stCondLst>
                        <p:cond delay="indefinite"/>
                      </p:stCondLst>
                      <p:childTnLst>
                        <p:par>
                          <p:cTn id="77" fill="hold" nodeType="afterGroup">
                            <p:stCondLst>
                              <p:cond delay="0"/>
                            </p:stCondLst>
                            <p:childTnLst>
                              <p:par>
                                <p:cTn id="78" presetID="3" presetClass="entr" presetSubtype="10" fill="hold" grpId="0" nodeType="clickEffect">
                                  <p:stCondLst>
                                    <p:cond delay="0"/>
                                  </p:stCondLst>
                                  <p:childTnLst>
                                    <p:set>
                                      <p:cBhvr>
                                        <p:cTn id="79" dur="1" fill="hold">
                                          <p:stCondLst>
                                            <p:cond delay="0"/>
                                          </p:stCondLst>
                                        </p:cTn>
                                        <p:tgtEl>
                                          <p:spTgt spid="58"/>
                                        </p:tgtEl>
                                        <p:attrNameLst>
                                          <p:attrName>style.visibility</p:attrName>
                                        </p:attrNameLst>
                                      </p:cBhvr>
                                      <p:to>
                                        <p:strVal val="visible"/>
                                      </p:to>
                                    </p:set>
                                    <p:animEffect transition="in" filter="blinds(horizontal)">
                                      <p:cBhvr>
                                        <p:cTn id="80" dur="500"/>
                                        <p:tgtEl>
                                          <p:spTgt spid="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33" grpId="0"/>
      <p:bldP spid="34" grpId="0"/>
      <p:bldP spid="46" grpId="0"/>
      <p:bldP spid="47" grpId="0"/>
      <p:bldP spid="48" grpId="0"/>
      <p:bldP spid="49" grpId="0"/>
      <p:bldP spid="50" grpId="0"/>
      <p:bldP spid="51" grpId="0"/>
      <p:bldP spid="52" grpId="0"/>
      <p:bldP spid="53" grpId="0"/>
      <p:bldP spid="54" grpId="0"/>
      <p:bldP spid="55" grpId="0"/>
      <p:bldP spid="56" grpId="0"/>
      <p:bldP spid="57" grpId="0"/>
      <p:bldP spid="58" grpId="0"/>
    </p:bldLst>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cxnSp>
        <p:nvCxnSpPr>
          <p:cNvPr id="15" name="直接连接符 14"/>
          <p:cNvCxnSpPr>
            <a:endCxn id="16" idx="11"/>
          </p:cNvCxnSpPr>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nvSpPr>
        <p:spPr bwMode="auto">
          <a:xfrm>
            <a:off x="11280577" y="363136"/>
            <a:ext cx="425905" cy="427514"/>
          </a:xfrm>
          <a:custGeom>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27" name="椭圆 26"/>
          <p:cNvSpPr/>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19" name="TextBox 13"/>
          <p:cNvSpPr txBox="1"/>
          <p:nvPr/>
        </p:nvSpPr>
        <p:spPr>
          <a:xfrm>
            <a:off x="983432" y="344684"/>
            <a:ext cx="2731838" cy="369332"/>
          </a:xfrm>
          <a:prstGeom prst="rect">
            <a:avLst/>
          </a:prstGeom>
          <a:noFill/>
        </p:spPr>
        <p:txBody>
          <a:bodyPr wrap="none" rtlCol="0">
            <a:spAutoFit/>
          </a:bodyPr>
          <a:lstStyle/>
          <a:p>
            <a:r>
              <a:rPr lang="zh-CN" altLang="en-US">
                <a:solidFill>
                  <a:srgbClr val="4C4C4C"/>
                </a:solidFill>
                <a:latin typeface="印品黑体" panose="00000500000000000000" pitchFamily="2" charset="-122"/>
                <a:ea typeface="印品黑体" panose="00000500000000000000" pitchFamily="2" charset="-122"/>
              </a:rPr>
              <a:t>语言知识强化 </a:t>
            </a:r>
            <a:r>
              <a:rPr lang="en-US" altLang="zh-CN">
                <a:solidFill>
                  <a:srgbClr val="4C4C4C"/>
                </a:solidFill>
                <a:latin typeface="微软雅黑" panose="020b0503020204020204" pitchFamily="34" charset="-122"/>
                <a:ea typeface="微软雅黑" panose="020b0503020204020204" pitchFamily="34" charset="-122"/>
              </a:rPr>
              <a:t>· </a:t>
            </a:r>
            <a:r>
              <a:rPr lang="zh-CN" altLang="en-US">
                <a:solidFill>
                  <a:srgbClr val="4C4C4C"/>
                </a:solidFill>
                <a:latin typeface="微软雅黑" panose="020b0503020204020204" pitchFamily="34" charset="-122"/>
                <a:ea typeface="微软雅黑" panose="020b0503020204020204" pitchFamily="34" charset="-122"/>
              </a:rPr>
              <a:t>概览全文</a:t>
            </a:r>
            <a:endParaRPr lang="zh-CN" altLang="en-US" sz="1400">
              <a:solidFill>
                <a:srgbClr val="4C4C4C"/>
              </a:solidFill>
              <a:latin typeface="微软雅黑" panose="020b0503020204020204" pitchFamily="34" charset="-122"/>
              <a:ea typeface="微软雅黑" panose="020b0503020204020204" pitchFamily="34" charset="-122"/>
            </a:endParaRPr>
          </a:p>
        </p:txBody>
      </p:sp>
      <p:sp>
        <p:nvSpPr>
          <p:cNvPr id="24" name="矩形 23"/>
          <p:cNvSpPr/>
          <p:nvPr/>
        </p:nvSpPr>
        <p:spPr>
          <a:xfrm>
            <a:off x="391320" y="991034"/>
            <a:ext cx="11409359" cy="5292508"/>
          </a:xfrm>
          <a:prstGeom prst="rect">
            <a:avLst/>
          </a:prstGeom>
        </p:spPr>
        <p:txBody>
          <a:bodyPr wrap="square" lIns="121870" tIns="60934" rIns="121870" bIns="60934">
            <a:spAutoFit/>
          </a:bodyPr>
          <a:lstStyle/>
          <a:p>
            <a:pPr algn="just">
              <a:lnSpc>
                <a:spcPct val="150000"/>
              </a:lnSpc>
            </a:pPr>
            <a:r>
              <a:rPr lang="zh-CN" altLang="zh-CN" sz="2800" kern="100">
                <a:solidFill>
                  <a:prstClr val="black"/>
                </a:solidFill>
                <a:latin typeface="Times New Roman" panose="02020603050405020304" pitchFamily="18" charset="0"/>
                <a:ea typeface="楷体_GB2312" panose="02010609030101010101" pitchFamily="49" charset="-122"/>
                <a:cs typeface="Times New Roman" panose="02020603050405020304" pitchFamily="18" charset="0"/>
              </a:rPr>
              <a:t>而自令见放为？</a:t>
            </a:r>
            <a:r>
              <a:rPr lang="en-US" altLang="zh-CN" sz="2800" kern="100">
                <a:solidFill>
                  <a:prstClr val="black"/>
                </a:solidFill>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sz="2800" kern="100">
                <a:solidFill>
                  <a:prstClr val="black"/>
                </a:solidFill>
                <a:latin typeface="Times New Roman" panose="02020603050405020304" pitchFamily="18" charset="0"/>
                <a:ea typeface="楷体_GB2312" panose="02010609030101010101" pitchFamily="49" charset="-122"/>
                <a:cs typeface="Times New Roman" panose="02020603050405020304" pitchFamily="18" charset="0"/>
              </a:rPr>
              <a:t>屈原曰：</a:t>
            </a:r>
            <a:r>
              <a:rPr lang="en-US" altLang="zh-CN" sz="2800" kern="100">
                <a:solidFill>
                  <a:prstClr val="black"/>
                </a:solidFill>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sz="2800" kern="100">
                <a:solidFill>
                  <a:prstClr val="black"/>
                </a:solidFill>
                <a:latin typeface="Times New Roman" panose="02020603050405020304" pitchFamily="18" charset="0"/>
                <a:ea typeface="楷体_GB2312" panose="02010609030101010101" pitchFamily="49" charset="-122"/>
                <a:cs typeface="Times New Roman" panose="02020603050405020304" pitchFamily="18" charset="0"/>
              </a:rPr>
              <a:t>吾闻之，新沐者必</a:t>
            </a:r>
            <a:r>
              <a:rPr lang="zh-CN" altLang="zh-CN" sz="2800"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弹冠</a:t>
            </a:r>
            <a:r>
              <a:rPr lang="en-US" altLang="zh-CN" sz="2800" kern="100">
                <a:solidFill>
                  <a:prstClr val="black"/>
                </a:solidFill>
                <a:latin typeface="Times New Roman" panose="02020603050405020304" pitchFamily="18" charset="0"/>
                <a:ea typeface="楷体_GB2312" panose="02010609030101010101" pitchFamily="49" charset="-122"/>
                <a:cs typeface="Courier New" panose="02070309020205020404" pitchFamily="49" charset="0"/>
              </a:rPr>
              <a:t>(                            )</a:t>
            </a:r>
            <a:r>
              <a:rPr lang="zh-CN" altLang="zh-CN" sz="2800" kern="100">
                <a:solidFill>
                  <a:prstClr val="black"/>
                </a:solidFill>
                <a:latin typeface="Times New Roman" panose="02020603050405020304" pitchFamily="18" charset="0"/>
                <a:ea typeface="楷体_GB2312" panose="02010609030101010101" pitchFamily="49" charset="-122"/>
                <a:cs typeface="Times New Roman" panose="02020603050405020304" pitchFamily="18" charset="0"/>
              </a:rPr>
              <a:t>，新浴者必振衣。人又谁能以身之</a:t>
            </a:r>
            <a:r>
              <a:rPr lang="zh-CN" altLang="zh-CN" sz="2800"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察察</a:t>
            </a:r>
            <a:r>
              <a:rPr lang="en-US" altLang="zh-CN" sz="2800" kern="100">
                <a:solidFill>
                  <a:prstClr val="black"/>
                </a:solidFill>
                <a:latin typeface="Times New Roman" panose="02020603050405020304" pitchFamily="18" charset="0"/>
                <a:ea typeface="楷体_GB2312" panose="02010609030101010101" pitchFamily="49" charset="-122"/>
                <a:cs typeface="Courier New" panose="02070309020205020404" pitchFamily="49" charset="0"/>
              </a:rPr>
              <a:t>(                      )</a:t>
            </a:r>
            <a:r>
              <a:rPr lang="zh-CN" altLang="zh-CN" sz="2800" kern="100">
                <a:solidFill>
                  <a:prstClr val="black"/>
                </a:solidFill>
                <a:latin typeface="Times New Roman" panose="02020603050405020304" pitchFamily="18" charset="0"/>
                <a:ea typeface="楷体_GB2312" panose="02010609030101010101" pitchFamily="49" charset="-122"/>
                <a:cs typeface="Times New Roman" panose="02020603050405020304" pitchFamily="18" charset="0"/>
              </a:rPr>
              <a:t>，受物之</a:t>
            </a:r>
            <a:r>
              <a:rPr lang="zh-CN" altLang="zh-CN" sz="2800"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汶汶</a:t>
            </a:r>
            <a:r>
              <a:rPr lang="en-US" altLang="zh-CN" sz="2800" kern="100">
                <a:solidFill>
                  <a:prstClr val="black"/>
                </a:solidFill>
                <a:latin typeface="Times New Roman" panose="02020603050405020304" pitchFamily="18" charset="0"/>
                <a:ea typeface="楷体_GB2312" panose="02010609030101010101" pitchFamily="49" charset="-122"/>
                <a:cs typeface="Courier New" panose="02070309020205020404" pitchFamily="49" charset="0"/>
              </a:rPr>
              <a:t>(</a:t>
            </a:r>
            <a:endParaRPr lang="en-US" altLang="zh-CN" sz="2800" kern="100">
              <a:solidFill>
                <a:prstClr val="black"/>
              </a:solidFill>
              <a:latin typeface="Times New Roman" panose="02020603050405020304" pitchFamily="18" charset="0"/>
              <a:ea typeface="楷体_GB2312" panose="02010609030101010101" pitchFamily="49" charset="-122"/>
              <a:cs typeface="Courier New" panose="02070309020205020404" pitchFamily="49" charset="0"/>
            </a:endParaRPr>
          </a:p>
          <a:p>
            <a:pPr algn="just">
              <a:lnSpc>
                <a:spcPct val="150000"/>
              </a:lnSpc>
            </a:pPr>
            <a:r>
              <a:rPr lang="en-US" altLang="zh-CN" sz="2800" kern="100">
                <a:solidFill>
                  <a:prstClr val="black"/>
                </a:solidFill>
                <a:latin typeface="Times New Roman" panose="02020603050405020304" pitchFamily="18" charset="0"/>
                <a:ea typeface="楷体_GB2312" panose="02010609030101010101" pitchFamily="49" charset="-122"/>
                <a:cs typeface="Courier New" panose="02070309020205020404" pitchFamily="49" charset="0"/>
              </a:rPr>
              <a:t>         )</a:t>
            </a:r>
            <a:r>
              <a:rPr lang="zh-CN" altLang="zh-CN" sz="2800" kern="100">
                <a:solidFill>
                  <a:prstClr val="black"/>
                </a:solidFill>
                <a:latin typeface="Times New Roman" panose="02020603050405020304" pitchFamily="18" charset="0"/>
                <a:ea typeface="楷体_GB2312" panose="02010609030101010101" pitchFamily="49" charset="-122"/>
                <a:cs typeface="Times New Roman" panose="02020603050405020304" pitchFamily="18" charset="0"/>
              </a:rPr>
              <a:t>者乎？宁赴</a:t>
            </a:r>
            <a:r>
              <a:rPr lang="zh-CN" altLang="zh-CN" sz="2800"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常流</a:t>
            </a:r>
            <a:r>
              <a:rPr lang="en-US" altLang="zh-CN" sz="2800" kern="100">
                <a:solidFill>
                  <a:prstClr val="black"/>
                </a:solidFill>
                <a:latin typeface="Times New Roman" panose="02020603050405020304" pitchFamily="18" charset="0"/>
                <a:ea typeface="楷体_GB2312" panose="02010609030101010101" pitchFamily="49" charset="-122"/>
                <a:cs typeface="Courier New" panose="02070309020205020404" pitchFamily="49" charset="0"/>
              </a:rPr>
              <a:t>(                                   )</a:t>
            </a:r>
            <a:r>
              <a:rPr lang="zh-CN" altLang="zh-CN" sz="2800" kern="100">
                <a:solidFill>
                  <a:prstClr val="black"/>
                </a:solidFill>
                <a:latin typeface="Times New Roman" panose="02020603050405020304" pitchFamily="18" charset="0"/>
                <a:ea typeface="楷体_GB2312" panose="02010609030101010101" pitchFamily="49" charset="-122"/>
                <a:cs typeface="Times New Roman" panose="02020603050405020304" pitchFamily="18" charset="0"/>
              </a:rPr>
              <a:t>而葬乎江鱼腹中耳，又安能以</a:t>
            </a:r>
            <a:r>
              <a:rPr lang="zh-CN" altLang="zh-CN" sz="2800"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皓皓之白</a:t>
            </a:r>
            <a:r>
              <a:rPr lang="en-US" altLang="zh-CN" sz="2800" kern="100">
                <a:solidFill>
                  <a:prstClr val="black"/>
                </a:solidFill>
                <a:latin typeface="Times New Roman" panose="02020603050405020304" pitchFamily="18" charset="0"/>
                <a:ea typeface="楷体_GB2312" panose="02010609030101010101" pitchFamily="49" charset="-122"/>
                <a:cs typeface="Courier New" panose="02070309020205020404" pitchFamily="49" charset="0"/>
              </a:rPr>
              <a:t>(                                                                       )</a:t>
            </a:r>
            <a:r>
              <a:rPr lang="zh-CN" altLang="zh-CN" sz="2800" kern="100">
                <a:solidFill>
                  <a:prstClr val="black"/>
                </a:solidFill>
                <a:latin typeface="Times New Roman" panose="02020603050405020304" pitchFamily="18" charset="0"/>
                <a:ea typeface="楷体_GB2312" panose="02010609030101010101" pitchFamily="49" charset="-122"/>
                <a:cs typeface="Times New Roman" panose="02020603050405020304" pitchFamily="18" charset="0"/>
              </a:rPr>
              <a:t>，而</a:t>
            </a:r>
            <a:r>
              <a:rPr lang="zh-CN" altLang="zh-CN" sz="2800" kern="100" spc="-60">
                <a:solidFill>
                  <a:prstClr val="black"/>
                </a:solidFill>
                <a:latin typeface="Times New Roman" panose="02020603050405020304" pitchFamily="18" charset="0"/>
                <a:ea typeface="楷体_GB2312" panose="02010609030101010101" pitchFamily="49" charset="-122"/>
                <a:cs typeface="Times New Roman" panose="02020603050405020304" pitchFamily="18" charset="0"/>
              </a:rPr>
              <a:t>蒙世之</a:t>
            </a:r>
            <a:r>
              <a:rPr lang="zh-CN" altLang="zh-CN" sz="2800" kern="100" spc="-6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温蠖</a:t>
            </a:r>
            <a:r>
              <a:rPr lang="en-US" altLang="zh-CN" sz="2800" kern="100" spc="-60">
                <a:solidFill>
                  <a:prstClr val="black"/>
                </a:solidFill>
                <a:latin typeface="Times New Roman" panose="02020603050405020304" pitchFamily="18" charset="0"/>
                <a:ea typeface="楷体_GB2312" panose="02010609030101010101" pitchFamily="49" charset="-122"/>
                <a:cs typeface="Courier New" panose="02070309020205020404" pitchFamily="49" charset="0"/>
              </a:rPr>
              <a:t>(          )</a:t>
            </a:r>
            <a:r>
              <a:rPr lang="zh-CN" altLang="zh-CN" sz="2800" kern="100" spc="-60">
                <a:solidFill>
                  <a:prstClr val="black"/>
                </a:solidFill>
                <a:latin typeface="Times New Roman" panose="02020603050405020304" pitchFamily="18" charset="0"/>
                <a:ea typeface="楷体_GB2312" panose="02010609030101010101" pitchFamily="49" charset="-122"/>
                <a:cs typeface="Times New Roman" panose="02020603050405020304" pitchFamily="18" charset="0"/>
              </a:rPr>
              <a:t>乎？</a:t>
            </a:r>
            <a:r>
              <a:rPr lang="en-US" altLang="zh-CN" sz="2800" kern="100" spc="-60">
                <a:solidFill>
                  <a:prstClr val="black"/>
                </a:solidFill>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sz="2800" kern="100" spc="-60">
                <a:solidFill>
                  <a:prstClr val="black"/>
                </a:solidFill>
                <a:latin typeface="Times New Roman" panose="02020603050405020304" pitchFamily="18" charset="0"/>
                <a:ea typeface="楷体_GB2312" panose="02010609030101010101" pitchFamily="49" charset="-122"/>
                <a:cs typeface="Times New Roman" panose="02020603050405020304" pitchFamily="18" charset="0"/>
              </a:rPr>
              <a:t>乃作《怀沙》之赋。于是怀石，遂自投汨罗以死。</a:t>
            </a:r>
            <a:endParaRPr lang="en-US" altLang="zh-CN" sz="2800" kern="100" spc="-60">
              <a:solidFill>
                <a:prstClr val="black"/>
              </a:solidFill>
              <a:latin typeface="宋体" panose="02010600030101010101" pitchFamily="2" charset="-122"/>
              <a:cs typeface="Courier New" panose="02070309020205020404" pitchFamily="49" charset="0"/>
            </a:endParaRPr>
          </a:p>
          <a:p>
            <a:pPr indent="712470" algn="just">
              <a:lnSpc>
                <a:spcPct val="150000"/>
              </a:lnSpc>
            </a:pPr>
            <a:r>
              <a:rPr lang="zh-CN" altLang="zh-CN" sz="2800" kern="100">
                <a:latin typeface="Times New Roman" panose="02020603050405020304" pitchFamily="18" charset="0"/>
                <a:ea typeface="楷体_GB2312" panose="02010609030101010101" pitchFamily="49" charset="-122"/>
                <a:cs typeface="Times New Roman" panose="02020603050405020304" pitchFamily="18" charset="0"/>
              </a:rPr>
              <a:t>屈原既死之后，楚有宋玉、唐勒、景差</a:t>
            </a:r>
            <a:r>
              <a:rPr lang="zh-CN" altLang="zh-CN" sz="2800"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之徒</a:t>
            </a:r>
            <a:r>
              <a:rPr lang="en-US" altLang="zh-CN" sz="2800" kern="100">
                <a:latin typeface="Times New Roman" panose="02020603050405020304" pitchFamily="18" charset="0"/>
                <a:ea typeface="楷体_GB2312" panose="02010609030101010101" pitchFamily="49" charset="-122"/>
                <a:cs typeface="Courier New" panose="02070309020205020404" pitchFamily="49" charset="0"/>
              </a:rPr>
              <a:t>(                )</a:t>
            </a:r>
            <a:r>
              <a:rPr lang="zh-CN" altLang="zh-CN" sz="2800" kern="100">
                <a:latin typeface="Times New Roman" panose="02020603050405020304" pitchFamily="18" charset="0"/>
                <a:ea typeface="楷体_GB2312" panose="02010609030101010101" pitchFamily="49" charset="-122"/>
                <a:cs typeface="Times New Roman" panose="02020603050405020304" pitchFamily="18" charset="0"/>
              </a:rPr>
              <a:t>者，皆好</a:t>
            </a:r>
            <a:r>
              <a:rPr lang="zh-CN" altLang="zh-CN" sz="2800"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辞</a:t>
            </a:r>
            <a:r>
              <a:rPr lang="en-US" altLang="zh-CN" sz="2800" kern="100">
                <a:latin typeface="Times New Roman" panose="02020603050405020304" pitchFamily="18" charset="0"/>
                <a:ea typeface="楷体_GB2312" panose="02010609030101010101" pitchFamily="49" charset="-122"/>
                <a:cs typeface="Courier New" panose="02070309020205020404" pitchFamily="49" charset="0"/>
              </a:rPr>
              <a:t>(                              )</a:t>
            </a:r>
            <a:r>
              <a:rPr lang="zh-CN" altLang="zh-CN" sz="2800" kern="100">
                <a:latin typeface="Times New Roman" panose="02020603050405020304" pitchFamily="18" charset="0"/>
                <a:ea typeface="楷体_GB2312" panose="02010609030101010101" pitchFamily="49" charset="-122"/>
                <a:cs typeface="Times New Roman" panose="02020603050405020304" pitchFamily="18" charset="0"/>
              </a:rPr>
              <a:t>而以赋见称；然皆</a:t>
            </a:r>
            <a:r>
              <a:rPr lang="zh-CN" altLang="zh-CN" sz="2800"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祖</a:t>
            </a:r>
            <a:r>
              <a:rPr lang="en-US" altLang="zh-CN" sz="2800" kern="100">
                <a:latin typeface="Times New Roman" panose="02020603050405020304" pitchFamily="18" charset="0"/>
                <a:ea typeface="楷体_GB2312" panose="02010609030101010101" pitchFamily="49" charset="-122"/>
                <a:cs typeface="Courier New" panose="02070309020205020404" pitchFamily="49" charset="0"/>
              </a:rPr>
              <a:t>(                       )</a:t>
            </a:r>
            <a:r>
              <a:rPr lang="zh-CN" altLang="zh-CN" sz="2800" kern="100">
                <a:latin typeface="Times New Roman" panose="02020603050405020304" pitchFamily="18" charset="0"/>
                <a:ea typeface="楷体_GB2312" panose="02010609030101010101" pitchFamily="49" charset="-122"/>
                <a:cs typeface="Times New Roman" panose="02020603050405020304" pitchFamily="18" charset="0"/>
              </a:rPr>
              <a:t>屈原之</a:t>
            </a:r>
            <a:r>
              <a:rPr lang="zh-CN" altLang="zh-CN" sz="2800"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从容辞令</a:t>
            </a:r>
            <a:r>
              <a:rPr lang="en-US" altLang="zh-CN" sz="2800" kern="100">
                <a:latin typeface="Times New Roman" panose="02020603050405020304" pitchFamily="18" charset="0"/>
                <a:ea typeface="楷体_GB2312" panose="02010609030101010101" pitchFamily="49" charset="-122"/>
                <a:cs typeface="Courier New" panose="02070309020205020404" pitchFamily="49" charset="0"/>
              </a:rPr>
              <a:t>(                        )</a:t>
            </a:r>
            <a:r>
              <a:rPr lang="zh-CN" altLang="zh-CN" sz="2800" kern="100">
                <a:latin typeface="Times New Roman" panose="02020603050405020304" pitchFamily="18" charset="0"/>
                <a:ea typeface="楷体_GB2312" panose="02010609030101010101" pitchFamily="49" charset="-122"/>
                <a:cs typeface="Times New Roman" panose="02020603050405020304" pitchFamily="18" charset="0"/>
              </a:rPr>
              <a:t>，终莫敢直谏。其后楚日以削，数十年，竟为秦所灭。</a:t>
            </a:r>
            <a:endParaRPr lang="zh-CN" altLang="zh-CN" sz="2800" kern="100">
              <a:latin typeface="宋体" panose="02010600030101010101" pitchFamily="2" charset="-122"/>
              <a:cs typeface="Courier New" panose="02070309020205020404" pitchFamily="49" charset="0"/>
            </a:endParaRPr>
          </a:p>
        </p:txBody>
      </p:sp>
      <p:sp>
        <p:nvSpPr>
          <p:cNvPr id="25" name="矩形 24"/>
          <p:cNvSpPr/>
          <p:nvPr/>
        </p:nvSpPr>
        <p:spPr>
          <a:xfrm>
            <a:off x="8866166" y="1172511"/>
            <a:ext cx="2697551" cy="523099"/>
          </a:xfrm>
          <a:prstGeom prst="rect">
            <a:avLst/>
          </a:prstGeom>
        </p:spPr>
        <p:txBody>
          <a:bodyPr wrap="none">
            <a:spAutoFit/>
          </a:bodyPr>
          <a:lstStyle/>
          <a:p>
            <a:r>
              <a:rPr lang="zh-CN" altLang="zh-CN"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弹去冠上的灰尘</a:t>
            </a:r>
            <a:endParaRPr lang="zh-CN" altLang="en-US"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26" name="矩形 25"/>
          <p:cNvSpPr/>
          <p:nvPr/>
        </p:nvSpPr>
        <p:spPr>
          <a:xfrm>
            <a:off x="6348160" y="1792039"/>
            <a:ext cx="1979571" cy="523099"/>
          </a:xfrm>
          <a:prstGeom prst="rect">
            <a:avLst/>
          </a:prstGeom>
        </p:spPr>
        <p:txBody>
          <a:bodyPr wrap="none">
            <a:spAutoFit/>
          </a:bodyPr>
          <a:lstStyle/>
          <a:p>
            <a:r>
              <a:rPr lang="zh-CN" altLang="zh-CN"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洁净的样子</a:t>
            </a:r>
            <a:endParaRPr lang="zh-CN" altLang="en-US"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28" name="矩形 27"/>
          <p:cNvSpPr/>
          <p:nvPr/>
        </p:nvSpPr>
        <p:spPr>
          <a:xfrm>
            <a:off x="10568086" y="1792039"/>
            <a:ext cx="1261592" cy="523099"/>
          </a:xfrm>
          <a:prstGeom prst="rect">
            <a:avLst/>
          </a:prstGeom>
        </p:spPr>
        <p:txBody>
          <a:bodyPr wrap="none">
            <a:spAutoFit/>
          </a:bodyPr>
          <a:lstStyle/>
          <a:p>
            <a:r>
              <a:rPr lang="zh-CN" altLang="zh-CN"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浑浊的</a:t>
            </a:r>
            <a:endParaRPr lang="zh-CN" altLang="en-US"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29" name="矩形 28"/>
          <p:cNvSpPr/>
          <p:nvPr/>
        </p:nvSpPr>
        <p:spPr>
          <a:xfrm>
            <a:off x="419879" y="2440731"/>
            <a:ext cx="902602" cy="523099"/>
          </a:xfrm>
          <a:prstGeom prst="rect">
            <a:avLst/>
          </a:prstGeom>
        </p:spPr>
        <p:txBody>
          <a:bodyPr wrap="none">
            <a:spAutoFit/>
          </a:bodyPr>
          <a:lstStyle/>
          <a:p>
            <a:r>
              <a:rPr lang="zh-CN" altLang="zh-CN"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样子</a:t>
            </a:r>
            <a:endParaRPr lang="zh-CN" altLang="en-US"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35" name="矩形 34"/>
          <p:cNvSpPr/>
          <p:nvPr/>
        </p:nvSpPr>
        <p:spPr>
          <a:xfrm>
            <a:off x="3973754" y="2440731"/>
            <a:ext cx="3415529" cy="523099"/>
          </a:xfrm>
          <a:prstGeom prst="rect">
            <a:avLst/>
          </a:prstGeom>
        </p:spPr>
        <p:txBody>
          <a:bodyPr wrap="none">
            <a:spAutoFit/>
          </a:bodyPr>
          <a:lstStyle/>
          <a:p>
            <a:r>
              <a:rPr lang="zh-CN" altLang="zh-CN"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即</a:t>
            </a:r>
            <a:r>
              <a:rPr lang="en-US" altLang="zh-CN" sz="2800" kern="100">
                <a:solidFill>
                  <a:srgbClr val="C00000"/>
                </a:solidFill>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长流</a:t>
            </a:r>
            <a:r>
              <a:rPr lang="en-US" altLang="zh-CN" sz="2800" kern="100">
                <a:solidFill>
                  <a:srgbClr val="C00000"/>
                </a:solidFill>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，指江水</a:t>
            </a:r>
            <a:endParaRPr lang="zh-CN" altLang="en-US">
              <a:solidFill>
                <a:srgbClr val="C00000"/>
              </a:solidFill>
            </a:endParaRPr>
          </a:p>
        </p:txBody>
      </p:sp>
      <p:sp>
        <p:nvSpPr>
          <p:cNvPr id="36" name="矩形 35"/>
          <p:cNvSpPr/>
          <p:nvPr/>
        </p:nvSpPr>
        <p:spPr>
          <a:xfrm>
            <a:off x="2478827" y="3068553"/>
            <a:ext cx="6646435" cy="523099"/>
          </a:xfrm>
          <a:prstGeom prst="rect">
            <a:avLst/>
          </a:prstGeom>
        </p:spPr>
        <p:txBody>
          <a:bodyPr wrap="none">
            <a:spAutoFit/>
          </a:bodyPr>
          <a:lstStyle/>
          <a:p>
            <a:r>
              <a:rPr lang="zh-CN" altLang="zh-CN"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比喻品德的高尚纯洁。皓皓，皎洁的样子</a:t>
            </a:r>
            <a:endParaRPr lang="zh-CN" altLang="en-US"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37" name="矩形 36"/>
          <p:cNvSpPr/>
          <p:nvPr/>
        </p:nvSpPr>
        <p:spPr>
          <a:xfrm>
            <a:off x="598786" y="3718239"/>
            <a:ext cx="902602" cy="523099"/>
          </a:xfrm>
          <a:prstGeom prst="rect">
            <a:avLst/>
          </a:prstGeom>
        </p:spPr>
        <p:txBody>
          <a:bodyPr wrap="none">
            <a:spAutoFit/>
          </a:bodyPr>
          <a:lstStyle/>
          <a:p>
            <a:r>
              <a:rPr lang="zh-CN" altLang="zh-CN"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尘垢</a:t>
            </a:r>
            <a:endParaRPr lang="zh-CN" altLang="en-US"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38" name="矩形 37"/>
          <p:cNvSpPr/>
          <p:nvPr/>
        </p:nvSpPr>
        <p:spPr>
          <a:xfrm>
            <a:off x="8133493" y="4362793"/>
            <a:ext cx="1620582" cy="523099"/>
          </a:xfrm>
          <a:prstGeom prst="rect">
            <a:avLst/>
          </a:prstGeom>
        </p:spPr>
        <p:txBody>
          <a:bodyPr wrap="none">
            <a:spAutoFit/>
          </a:bodyPr>
          <a:lstStyle/>
          <a:p>
            <a:r>
              <a:rPr lang="zh-CN" altLang="zh-CN"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这一类人</a:t>
            </a:r>
            <a:endParaRPr lang="zh-CN" altLang="en-US"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39" name="矩形 38"/>
          <p:cNvSpPr/>
          <p:nvPr/>
        </p:nvSpPr>
        <p:spPr>
          <a:xfrm>
            <a:off x="529793" y="4986776"/>
            <a:ext cx="3056539" cy="523099"/>
          </a:xfrm>
          <a:prstGeom prst="rect">
            <a:avLst/>
          </a:prstGeom>
        </p:spPr>
        <p:txBody>
          <a:bodyPr wrap="none">
            <a:spAutoFit/>
          </a:bodyPr>
          <a:lstStyle/>
          <a:p>
            <a:r>
              <a:rPr lang="zh-CN" altLang="zh-CN"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文辞，这里指文学</a:t>
            </a:r>
            <a:endParaRPr lang="zh-CN" altLang="en-US"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40" name="矩形 39"/>
          <p:cNvSpPr/>
          <p:nvPr/>
        </p:nvSpPr>
        <p:spPr>
          <a:xfrm>
            <a:off x="6760828" y="4986776"/>
            <a:ext cx="2338561" cy="523099"/>
          </a:xfrm>
          <a:prstGeom prst="rect">
            <a:avLst/>
          </a:prstGeom>
        </p:spPr>
        <p:txBody>
          <a:bodyPr wrap="none">
            <a:spAutoFit/>
          </a:bodyPr>
          <a:lstStyle/>
          <a:p>
            <a:r>
              <a:rPr lang="zh-CN" altLang="zh-CN"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奉为祖，继承</a:t>
            </a:r>
            <a:endParaRPr lang="zh-CN" altLang="en-US"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41" name="矩形 40"/>
          <p:cNvSpPr/>
          <p:nvPr/>
        </p:nvSpPr>
        <p:spPr>
          <a:xfrm>
            <a:off x="541831" y="5642815"/>
            <a:ext cx="2338561" cy="523099"/>
          </a:xfrm>
          <a:prstGeom prst="rect">
            <a:avLst/>
          </a:prstGeom>
        </p:spPr>
        <p:txBody>
          <a:bodyPr wrap="none">
            <a:spAutoFit/>
          </a:bodyPr>
          <a:lstStyle/>
          <a:p>
            <a:r>
              <a:rPr lang="zh-CN" altLang="zh-CN"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文辞委婉得体</a:t>
            </a:r>
            <a:endParaRPr lang="zh-CN" altLang="en-US"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Tree>
  </p:cSld>
  <p:clrMapOvr>
    <a:masterClrMapping/>
  </p:clrMapOvr>
  <p:transition spd="med" advClick="0">
    <p:pull/>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blinds(horizontal)">
                                      <p:cBhvr>
                                        <p:cTn id="7" dur="500"/>
                                        <p:tgtEl>
                                          <p:spTgt spid="25"/>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6"/>
                                        </p:tgtEl>
                                        <p:attrNameLst>
                                          <p:attrName>style.visibility</p:attrName>
                                        </p:attrNameLst>
                                      </p:cBhvr>
                                      <p:to>
                                        <p:strVal val="visible"/>
                                      </p:to>
                                    </p:set>
                                    <p:animEffect transition="in" filter="blinds(horizontal)">
                                      <p:cBhvr>
                                        <p:cTn id="12" dur="500"/>
                                        <p:tgtEl>
                                          <p:spTgt spid="26"/>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28"/>
                                        </p:tgtEl>
                                        <p:attrNameLst>
                                          <p:attrName>style.visibility</p:attrName>
                                        </p:attrNameLst>
                                      </p:cBhvr>
                                      <p:to>
                                        <p:strVal val="visible"/>
                                      </p:to>
                                    </p:set>
                                    <p:animEffect transition="in" filter="blinds(horizontal)">
                                      <p:cBhvr>
                                        <p:cTn id="17" dur="500"/>
                                        <p:tgtEl>
                                          <p:spTgt spid="28"/>
                                        </p:tgtEl>
                                      </p:cBhvr>
                                    </p:animEffect>
                                  </p:childTnLst>
                                </p:cTn>
                              </p:par>
                              <p:par>
                                <p:cTn id="18" presetID="3" presetClass="entr" presetSubtype="10" fill="hold" grpId="0" nodeType="withEffect">
                                  <p:stCondLst>
                                    <p:cond delay="0"/>
                                  </p:stCondLst>
                                  <p:childTnLst>
                                    <p:set>
                                      <p:cBhvr>
                                        <p:cTn id="19" dur="1" fill="hold">
                                          <p:stCondLst>
                                            <p:cond delay="0"/>
                                          </p:stCondLst>
                                        </p:cTn>
                                        <p:tgtEl>
                                          <p:spTgt spid="29"/>
                                        </p:tgtEl>
                                        <p:attrNameLst>
                                          <p:attrName>style.visibility</p:attrName>
                                        </p:attrNameLst>
                                      </p:cBhvr>
                                      <p:to>
                                        <p:strVal val="visible"/>
                                      </p:to>
                                    </p:set>
                                    <p:animEffect transition="in" filter="blinds(horizontal)">
                                      <p:cBhvr>
                                        <p:cTn id="20" dur="500"/>
                                        <p:tgtEl>
                                          <p:spTgt spid="29"/>
                                        </p:tgtEl>
                                      </p:cBhvr>
                                    </p:animEffect>
                                  </p:childTnLst>
                                </p:cTn>
                              </p:par>
                            </p:childTnLst>
                          </p:cTn>
                        </p:par>
                      </p:childTnLst>
                    </p:cTn>
                  </p:par>
                  <p:par>
                    <p:cTn id="21" fill="hold" nodeType="clickPar">
                      <p:stCondLst>
                        <p:cond delay="indefinite"/>
                      </p:stCondLst>
                      <p:childTnLst>
                        <p:par>
                          <p:cTn id="22" fill="hold" nodeType="afterGroup">
                            <p:stCondLst>
                              <p:cond delay="0"/>
                            </p:stCondLst>
                            <p:childTnLst>
                              <p:par>
                                <p:cTn id="23" presetID="3" presetClass="entr" presetSubtype="10" fill="hold" grpId="0" nodeType="clickEffect">
                                  <p:stCondLst>
                                    <p:cond delay="0"/>
                                  </p:stCondLst>
                                  <p:childTnLst>
                                    <p:set>
                                      <p:cBhvr>
                                        <p:cTn id="24" dur="1" fill="hold">
                                          <p:stCondLst>
                                            <p:cond delay="0"/>
                                          </p:stCondLst>
                                        </p:cTn>
                                        <p:tgtEl>
                                          <p:spTgt spid="35"/>
                                        </p:tgtEl>
                                        <p:attrNameLst>
                                          <p:attrName>style.visibility</p:attrName>
                                        </p:attrNameLst>
                                      </p:cBhvr>
                                      <p:to>
                                        <p:strVal val="visible"/>
                                      </p:to>
                                    </p:set>
                                    <p:animEffect transition="in" filter="blinds(horizontal)">
                                      <p:cBhvr>
                                        <p:cTn id="25" dur="500"/>
                                        <p:tgtEl>
                                          <p:spTgt spid="35"/>
                                        </p:tgtEl>
                                      </p:cBhvr>
                                    </p:animEffect>
                                  </p:childTnLst>
                                </p:cTn>
                              </p:par>
                            </p:childTnLst>
                          </p:cTn>
                        </p:par>
                      </p:childTnLst>
                    </p:cTn>
                  </p:par>
                  <p:par>
                    <p:cTn id="26" fill="hold" nodeType="clickPar">
                      <p:stCondLst>
                        <p:cond delay="indefinite"/>
                      </p:stCondLst>
                      <p:childTnLst>
                        <p:par>
                          <p:cTn id="27" fill="hold" nodeType="afterGroup">
                            <p:stCondLst>
                              <p:cond delay="0"/>
                            </p:stCondLst>
                            <p:childTnLst>
                              <p:par>
                                <p:cTn id="28" presetID="3" presetClass="entr" presetSubtype="10" fill="hold" grpId="0" nodeType="clickEffect">
                                  <p:stCondLst>
                                    <p:cond delay="0"/>
                                  </p:stCondLst>
                                  <p:childTnLst>
                                    <p:set>
                                      <p:cBhvr>
                                        <p:cTn id="29" dur="1" fill="hold">
                                          <p:stCondLst>
                                            <p:cond delay="0"/>
                                          </p:stCondLst>
                                        </p:cTn>
                                        <p:tgtEl>
                                          <p:spTgt spid="36"/>
                                        </p:tgtEl>
                                        <p:attrNameLst>
                                          <p:attrName>style.visibility</p:attrName>
                                        </p:attrNameLst>
                                      </p:cBhvr>
                                      <p:to>
                                        <p:strVal val="visible"/>
                                      </p:to>
                                    </p:set>
                                    <p:animEffect transition="in" filter="blinds(horizontal)">
                                      <p:cBhvr>
                                        <p:cTn id="30" dur="500"/>
                                        <p:tgtEl>
                                          <p:spTgt spid="36"/>
                                        </p:tgtEl>
                                      </p:cBhvr>
                                    </p:animEffect>
                                  </p:childTnLst>
                                </p:cTn>
                              </p:par>
                            </p:childTnLst>
                          </p:cTn>
                        </p:par>
                      </p:childTnLst>
                    </p:cTn>
                  </p:par>
                  <p:par>
                    <p:cTn id="31" fill="hold" nodeType="clickPar">
                      <p:stCondLst>
                        <p:cond delay="indefinite"/>
                      </p:stCondLst>
                      <p:childTnLst>
                        <p:par>
                          <p:cTn id="32" fill="hold" nodeType="afterGroup">
                            <p:stCondLst>
                              <p:cond delay="0"/>
                            </p:stCondLst>
                            <p:childTnLst>
                              <p:par>
                                <p:cTn id="33" presetID="3" presetClass="entr" presetSubtype="10" fill="hold" grpId="0" nodeType="clickEffect">
                                  <p:stCondLst>
                                    <p:cond delay="0"/>
                                  </p:stCondLst>
                                  <p:childTnLst>
                                    <p:set>
                                      <p:cBhvr>
                                        <p:cTn id="34" dur="1" fill="hold">
                                          <p:stCondLst>
                                            <p:cond delay="0"/>
                                          </p:stCondLst>
                                        </p:cTn>
                                        <p:tgtEl>
                                          <p:spTgt spid="37"/>
                                        </p:tgtEl>
                                        <p:attrNameLst>
                                          <p:attrName>style.visibility</p:attrName>
                                        </p:attrNameLst>
                                      </p:cBhvr>
                                      <p:to>
                                        <p:strVal val="visible"/>
                                      </p:to>
                                    </p:set>
                                    <p:animEffect transition="in" filter="blinds(horizontal)">
                                      <p:cBhvr>
                                        <p:cTn id="35" dur="500"/>
                                        <p:tgtEl>
                                          <p:spTgt spid="37"/>
                                        </p:tgtEl>
                                      </p:cBhvr>
                                    </p:animEffect>
                                  </p:childTnLst>
                                </p:cTn>
                              </p:par>
                            </p:childTnLst>
                          </p:cTn>
                        </p:par>
                      </p:childTnLst>
                    </p:cTn>
                  </p:par>
                  <p:par>
                    <p:cTn id="36" fill="hold" nodeType="clickPar">
                      <p:stCondLst>
                        <p:cond delay="indefinite"/>
                      </p:stCondLst>
                      <p:childTnLst>
                        <p:par>
                          <p:cTn id="37" fill="hold" nodeType="afterGroup">
                            <p:stCondLst>
                              <p:cond delay="0"/>
                            </p:stCondLst>
                            <p:childTnLst>
                              <p:par>
                                <p:cTn id="38" presetID="3" presetClass="entr" presetSubtype="10" fill="hold" grpId="0" nodeType="clickEffect">
                                  <p:stCondLst>
                                    <p:cond delay="0"/>
                                  </p:stCondLst>
                                  <p:childTnLst>
                                    <p:set>
                                      <p:cBhvr>
                                        <p:cTn id="39" dur="1" fill="hold">
                                          <p:stCondLst>
                                            <p:cond delay="0"/>
                                          </p:stCondLst>
                                        </p:cTn>
                                        <p:tgtEl>
                                          <p:spTgt spid="38"/>
                                        </p:tgtEl>
                                        <p:attrNameLst>
                                          <p:attrName>style.visibility</p:attrName>
                                        </p:attrNameLst>
                                      </p:cBhvr>
                                      <p:to>
                                        <p:strVal val="visible"/>
                                      </p:to>
                                    </p:set>
                                    <p:animEffect transition="in" filter="blinds(horizontal)">
                                      <p:cBhvr>
                                        <p:cTn id="40" dur="500"/>
                                        <p:tgtEl>
                                          <p:spTgt spid="38"/>
                                        </p:tgtEl>
                                      </p:cBhvr>
                                    </p:animEffect>
                                  </p:childTnLst>
                                </p:cTn>
                              </p:par>
                            </p:childTnLst>
                          </p:cTn>
                        </p:par>
                      </p:childTnLst>
                    </p:cTn>
                  </p:par>
                  <p:par>
                    <p:cTn id="41" fill="hold" nodeType="clickPar">
                      <p:stCondLst>
                        <p:cond delay="indefinite"/>
                      </p:stCondLst>
                      <p:childTnLst>
                        <p:par>
                          <p:cTn id="42" fill="hold" nodeType="afterGroup">
                            <p:stCondLst>
                              <p:cond delay="0"/>
                            </p:stCondLst>
                            <p:childTnLst>
                              <p:par>
                                <p:cTn id="43" presetID="3" presetClass="entr" presetSubtype="10" fill="hold" grpId="0" nodeType="clickEffect">
                                  <p:stCondLst>
                                    <p:cond delay="0"/>
                                  </p:stCondLst>
                                  <p:childTnLst>
                                    <p:set>
                                      <p:cBhvr>
                                        <p:cTn id="44" dur="1" fill="hold">
                                          <p:stCondLst>
                                            <p:cond delay="0"/>
                                          </p:stCondLst>
                                        </p:cTn>
                                        <p:tgtEl>
                                          <p:spTgt spid="39"/>
                                        </p:tgtEl>
                                        <p:attrNameLst>
                                          <p:attrName>style.visibility</p:attrName>
                                        </p:attrNameLst>
                                      </p:cBhvr>
                                      <p:to>
                                        <p:strVal val="visible"/>
                                      </p:to>
                                    </p:set>
                                    <p:animEffect transition="in" filter="blinds(horizontal)">
                                      <p:cBhvr>
                                        <p:cTn id="45" dur="500"/>
                                        <p:tgtEl>
                                          <p:spTgt spid="39"/>
                                        </p:tgtEl>
                                      </p:cBhvr>
                                    </p:animEffect>
                                  </p:childTnLst>
                                </p:cTn>
                              </p:par>
                            </p:childTnLst>
                          </p:cTn>
                        </p:par>
                      </p:childTnLst>
                    </p:cTn>
                  </p:par>
                  <p:par>
                    <p:cTn id="46" fill="hold" nodeType="clickPar">
                      <p:stCondLst>
                        <p:cond delay="indefinite"/>
                      </p:stCondLst>
                      <p:childTnLst>
                        <p:par>
                          <p:cTn id="47" fill="hold" nodeType="afterGroup">
                            <p:stCondLst>
                              <p:cond delay="0"/>
                            </p:stCondLst>
                            <p:childTnLst>
                              <p:par>
                                <p:cTn id="48" presetID="3" presetClass="entr" presetSubtype="10" fill="hold" grpId="0" nodeType="clickEffect">
                                  <p:stCondLst>
                                    <p:cond delay="0"/>
                                  </p:stCondLst>
                                  <p:childTnLst>
                                    <p:set>
                                      <p:cBhvr>
                                        <p:cTn id="49" dur="1" fill="hold">
                                          <p:stCondLst>
                                            <p:cond delay="0"/>
                                          </p:stCondLst>
                                        </p:cTn>
                                        <p:tgtEl>
                                          <p:spTgt spid="40"/>
                                        </p:tgtEl>
                                        <p:attrNameLst>
                                          <p:attrName>style.visibility</p:attrName>
                                        </p:attrNameLst>
                                      </p:cBhvr>
                                      <p:to>
                                        <p:strVal val="visible"/>
                                      </p:to>
                                    </p:set>
                                    <p:animEffect transition="in" filter="blinds(horizontal)">
                                      <p:cBhvr>
                                        <p:cTn id="50" dur="500"/>
                                        <p:tgtEl>
                                          <p:spTgt spid="40"/>
                                        </p:tgtEl>
                                      </p:cBhvr>
                                    </p:animEffect>
                                  </p:childTnLst>
                                </p:cTn>
                              </p:par>
                            </p:childTnLst>
                          </p:cTn>
                        </p:par>
                      </p:childTnLst>
                    </p:cTn>
                  </p:par>
                  <p:par>
                    <p:cTn id="51" fill="hold" nodeType="clickPar">
                      <p:stCondLst>
                        <p:cond delay="indefinite"/>
                      </p:stCondLst>
                      <p:childTnLst>
                        <p:par>
                          <p:cTn id="52" fill="hold" nodeType="afterGroup">
                            <p:stCondLst>
                              <p:cond delay="0"/>
                            </p:stCondLst>
                            <p:childTnLst>
                              <p:par>
                                <p:cTn id="53" presetID="3" presetClass="entr" presetSubtype="10" fill="hold" grpId="0" nodeType="clickEffect">
                                  <p:stCondLst>
                                    <p:cond delay="0"/>
                                  </p:stCondLst>
                                  <p:childTnLst>
                                    <p:set>
                                      <p:cBhvr>
                                        <p:cTn id="54" dur="1" fill="hold">
                                          <p:stCondLst>
                                            <p:cond delay="0"/>
                                          </p:stCondLst>
                                        </p:cTn>
                                        <p:tgtEl>
                                          <p:spTgt spid="41"/>
                                        </p:tgtEl>
                                        <p:attrNameLst>
                                          <p:attrName>style.visibility</p:attrName>
                                        </p:attrNameLst>
                                      </p:cBhvr>
                                      <p:to>
                                        <p:strVal val="visible"/>
                                      </p:to>
                                    </p:set>
                                    <p:animEffect transition="in" filter="blinds(horizontal)">
                                      <p:cBhvr>
                                        <p:cTn id="55"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6" grpId="0"/>
      <p:bldP spid="28" grpId="0"/>
      <p:bldP spid="29" grpId="0"/>
      <p:bldP spid="35" grpId="0"/>
      <p:bldP spid="36" grpId="0"/>
      <p:bldP spid="37" grpId="0"/>
      <p:bldP spid="38" grpId="0"/>
      <p:bldP spid="39" grpId="0"/>
      <p:bldP spid="40" grpId="0"/>
      <p:bldP spid="41" grpId="0"/>
    </p:bldLst>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cxnSp>
        <p:nvCxnSpPr>
          <p:cNvPr id="15" name="直接连接符 14"/>
          <p:cNvCxnSpPr>
            <a:endCxn id="16" idx="11"/>
          </p:cNvCxnSpPr>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nvSpPr>
        <p:spPr bwMode="auto">
          <a:xfrm>
            <a:off x="11280577" y="363136"/>
            <a:ext cx="425905" cy="427514"/>
          </a:xfrm>
          <a:custGeom>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27" name="椭圆 26"/>
          <p:cNvSpPr/>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19" name="TextBox 13"/>
          <p:cNvSpPr txBox="1"/>
          <p:nvPr/>
        </p:nvSpPr>
        <p:spPr>
          <a:xfrm>
            <a:off x="983432" y="344684"/>
            <a:ext cx="2731838" cy="369332"/>
          </a:xfrm>
          <a:prstGeom prst="rect">
            <a:avLst/>
          </a:prstGeom>
          <a:noFill/>
        </p:spPr>
        <p:txBody>
          <a:bodyPr wrap="none" rtlCol="0">
            <a:spAutoFit/>
          </a:bodyPr>
          <a:lstStyle/>
          <a:p>
            <a:r>
              <a:rPr lang="zh-CN" altLang="en-US">
                <a:solidFill>
                  <a:srgbClr val="4C4C4C"/>
                </a:solidFill>
                <a:latin typeface="印品黑体" panose="00000500000000000000" pitchFamily="2" charset="-122"/>
                <a:ea typeface="印品黑体" panose="00000500000000000000" pitchFamily="2" charset="-122"/>
              </a:rPr>
              <a:t>语言知识强化 </a:t>
            </a:r>
            <a:r>
              <a:rPr lang="en-US" altLang="zh-CN">
                <a:solidFill>
                  <a:srgbClr val="4C4C4C"/>
                </a:solidFill>
                <a:latin typeface="微软雅黑" panose="020b0503020204020204" pitchFamily="34" charset="-122"/>
                <a:ea typeface="微软雅黑" panose="020b0503020204020204" pitchFamily="34" charset="-122"/>
              </a:rPr>
              <a:t>· </a:t>
            </a:r>
            <a:r>
              <a:rPr lang="zh-CN" altLang="en-US">
                <a:solidFill>
                  <a:srgbClr val="4C4C4C"/>
                </a:solidFill>
                <a:latin typeface="微软雅黑" panose="020b0503020204020204" pitchFamily="34" charset="-122"/>
                <a:ea typeface="微软雅黑" panose="020b0503020204020204" pitchFamily="34" charset="-122"/>
              </a:rPr>
              <a:t>概览全文</a:t>
            </a:r>
            <a:endParaRPr lang="zh-CN" altLang="en-US" sz="1400">
              <a:solidFill>
                <a:srgbClr val="4C4C4C"/>
              </a:solidFill>
              <a:latin typeface="微软雅黑" panose="020b0503020204020204" pitchFamily="34" charset="-122"/>
              <a:ea typeface="微软雅黑" panose="020b0503020204020204" pitchFamily="34" charset="-122"/>
            </a:endParaRPr>
          </a:p>
        </p:txBody>
      </p:sp>
      <p:sp>
        <p:nvSpPr>
          <p:cNvPr id="18" name="矩形 17"/>
          <p:cNvSpPr/>
          <p:nvPr/>
        </p:nvSpPr>
        <p:spPr>
          <a:xfrm>
            <a:off x="391320" y="1752018"/>
            <a:ext cx="11409359" cy="3353964"/>
          </a:xfrm>
          <a:prstGeom prst="rect">
            <a:avLst/>
          </a:prstGeom>
        </p:spPr>
        <p:txBody>
          <a:bodyPr wrap="square" lIns="121870" tIns="60934" rIns="121870" bIns="60934">
            <a:spAutoFit/>
          </a:bodyPr>
          <a:lstStyle/>
          <a:p>
            <a:pPr indent="712470" algn="just">
              <a:lnSpc>
                <a:spcPct val="150000"/>
              </a:lnSpc>
            </a:pPr>
            <a:r>
              <a:rPr lang="zh-CN" altLang="zh-CN" sz="2800" kern="100">
                <a:solidFill>
                  <a:prstClr val="black"/>
                </a:solidFill>
                <a:latin typeface="Times New Roman" panose="02020603050405020304" pitchFamily="18" charset="0"/>
                <a:ea typeface="楷体_GB2312" panose="02010609030101010101" pitchFamily="49" charset="-122"/>
                <a:cs typeface="Times New Roman" panose="02020603050405020304" pitchFamily="18" charset="0"/>
              </a:rPr>
              <a:t>太史公曰：</a:t>
            </a:r>
            <a:r>
              <a:rPr lang="en-US" altLang="zh-CN" sz="2800" kern="100">
                <a:solidFill>
                  <a:prstClr val="black"/>
                </a:solidFill>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sz="2800" kern="100">
                <a:solidFill>
                  <a:prstClr val="black"/>
                </a:solidFill>
                <a:latin typeface="Times New Roman" panose="02020603050405020304" pitchFamily="18" charset="0"/>
                <a:ea typeface="楷体_GB2312" panose="02010609030101010101" pitchFamily="49" charset="-122"/>
                <a:cs typeface="Times New Roman" panose="02020603050405020304" pitchFamily="18" charset="0"/>
              </a:rPr>
              <a:t>余读《离骚》《天问》《招魂》《哀郢》，悲其志。</a:t>
            </a:r>
            <a:r>
              <a:rPr lang="zh-CN" altLang="zh-CN" sz="2800"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适</a:t>
            </a:r>
            <a:r>
              <a:rPr lang="en-US" altLang="zh-CN" sz="2800" kern="100">
                <a:solidFill>
                  <a:prstClr val="black"/>
                </a:solidFill>
                <a:latin typeface="Times New Roman" panose="02020603050405020304" pitchFamily="18" charset="0"/>
                <a:ea typeface="楷体_GB2312" panose="02010609030101010101" pitchFamily="49" charset="-122"/>
                <a:cs typeface="Courier New" panose="02070309020205020404" pitchFamily="49" charset="0"/>
              </a:rPr>
              <a:t>(                )</a:t>
            </a:r>
            <a:r>
              <a:rPr lang="zh-CN" altLang="zh-CN" sz="2800" kern="100">
                <a:solidFill>
                  <a:prstClr val="black"/>
                </a:solidFill>
                <a:latin typeface="Times New Roman" panose="02020603050405020304" pitchFamily="18" charset="0"/>
                <a:ea typeface="楷体_GB2312" panose="02010609030101010101" pitchFamily="49" charset="-122"/>
                <a:cs typeface="Times New Roman" panose="02020603050405020304" pitchFamily="18" charset="0"/>
              </a:rPr>
              <a:t>长沙，过屈原所自沉渊，未尝不</a:t>
            </a:r>
            <a:r>
              <a:rPr lang="zh-CN" altLang="zh-CN" sz="2800"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垂涕</a:t>
            </a:r>
            <a:r>
              <a:rPr lang="en-US" altLang="zh-CN" sz="2800" kern="100">
                <a:solidFill>
                  <a:prstClr val="black"/>
                </a:solidFill>
                <a:latin typeface="Times New Roman" panose="02020603050405020304" pitchFamily="18" charset="0"/>
                <a:ea typeface="楷体_GB2312" panose="02010609030101010101" pitchFamily="49" charset="-122"/>
                <a:cs typeface="Courier New" panose="02070309020205020404" pitchFamily="49" charset="0"/>
              </a:rPr>
              <a:t>(                     )</a:t>
            </a:r>
            <a:r>
              <a:rPr lang="zh-CN" altLang="zh-CN" sz="2800" kern="100">
                <a:solidFill>
                  <a:prstClr val="black"/>
                </a:solidFill>
                <a:latin typeface="Times New Roman" panose="02020603050405020304" pitchFamily="18" charset="0"/>
                <a:ea typeface="楷体_GB2312" panose="02010609030101010101" pitchFamily="49" charset="-122"/>
                <a:cs typeface="Times New Roman" panose="02020603050405020304" pitchFamily="18" charset="0"/>
              </a:rPr>
              <a:t>，想见其为人。及见贾生</a:t>
            </a:r>
            <a:r>
              <a:rPr lang="zh-CN" altLang="zh-CN" sz="2800"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吊</a:t>
            </a:r>
            <a:r>
              <a:rPr lang="en-US" altLang="zh-CN" sz="2800" kern="100">
                <a:solidFill>
                  <a:prstClr val="black"/>
                </a:solidFill>
                <a:latin typeface="Times New Roman" panose="02020603050405020304" pitchFamily="18" charset="0"/>
                <a:ea typeface="楷体_GB2312" panose="02010609030101010101" pitchFamily="49" charset="-122"/>
                <a:cs typeface="Courier New" panose="02070309020205020404" pitchFamily="49" charset="0"/>
              </a:rPr>
              <a:t>(          )</a:t>
            </a:r>
            <a:r>
              <a:rPr lang="zh-CN" altLang="zh-CN" sz="2800" kern="100">
                <a:solidFill>
                  <a:prstClr val="black"/>
                </a:solidFill>
                <a:latin typeface="Times New Roman" panose="02020603050405020304" pitchFamily="18" charset="0"/>
                <a:ea typeface="楷体_GB2312" panose="02010609030101010101" pitchFamily="49" charset="-122"/>
                <a:cs typeface="Times New Roman" panose="02020603050405020304" pitchFamily="18" charset="0"/>
              </a:rPr>
              <a:t>之，又怪屈原以彼其材，游诸侯，何国不容，而自令若是！读《服鸟赋》，同死生，轻</a:t>
            </a:r>
            <a:r>
              <a:rPr lang="zh-CN" altLang="zh-CN" sz="2800"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去就</a:t>
            </a:r>
            <a:r>
              <a:rPr lang="en-US" altLang="zh-CN" sz="2800" kern="100">
                <a:solidFill>
                  <a:prstClr val="black"/>
                </a:solidFill>
                <a:latin typeface="Times New Roman" panose="02020603050405020304" pitchFamily="18" charset="0"/>
                <a:ea typeface="楷体_GB2312" panose="02010609030101010101" pitchFamily="49" charset="-122"/>
                <a:cs typeface="Courier New" panose="02070309020205020404" pitchFamily="49" charset="0"/>
              </a:rPr>
              <a:t>(                                        )</a:t>
            </a:r>
            <a:r>
              <a:rPr lang="zh-CN" altLang="zh-CN" sz="2800" kern="100">
                <a:solidFill>
                  <a:prstClr val="black"/>
                </a:solidFill>
                <a:latin typeface="Times New Roman" panose="02020603050405020304" pitchFamily="18" charset="0"/>
                <a:ea typeface="楷体_GB2312" panose="02010609030101010101" pitchFamily="49" charset="-122"/>
                <a:cs typeface="Times New Roman" panose="02020603050405020304" pitchFamily="18" charset="0"/>
              </a:rPr>
              <a:t>，又</a:t>
            </a:r>
            <a:r>
              <a:rPr lang="zh-CN" altLang="zh-CN" sz="2800"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爽然自失</a:t>
            </a:r>
            <a:r>
              <a:rPr lang="en-US" altLang="zh-CN" sz="2800" kern="100">
                <a:solidFill>
                  <a:prstClr val="black"/>
                </a:solidFill>
                <a:latin typeface="Times New Roman" panose="02020603050405020304" pitchFamily="18" charset="0"/>
                <a:ea typeface="楷体_GB2312" panose="02010609030101010101" pitchFamily="49" charset="-122"/>
                <a:cs typeface="Courier New" panose="02070309020205020404" pitchFamily="49" charset="0"/>
              </a:rPr>
              <a:t>(                          )</a:t>
            </a:r>
            <a:r>
              <a:rPr lang="zh-CN" altLang="zh-CN" sz="2800" kern="100">
                <a:solidFill>
                  <a:prstClr val="black"/>
                </a:solidFill>
                <a:latin typeface="Times New Roman" panose="02020603050405020304" pitchFamily="18" charset="0"/>
                <a:ea typeface="楷体_GB2312" panose="02010609030101010101" pitchFamily="49" charset="-122"/>
                <a:cs typeface="Times New Roman" panose="02020603050405020304" pitchFamily="18" charset="0"/>
              </a:rPr>
              <a:t>矣。</a:t>
            </a:r>
            <a:r>
              <a:rPr lang="en-US" altLang="zh-CN" sz="2800" kern="100">
                <a:solidFill>
                  <a:prstClr val="black"/>
                </a:solidFill>
                <a:latin typeface="宋体" panose="02010600030101010101" pitchFamily="2" charset="-122"/>
                <a:ea typeface="方正中等线简体" panose="03000509000000000000" pitchFamily="65" charset="-122"/>
                <a:cs typeface="Times New Roman" panose="02020603050405020304" pitchFamily="18" charset="0"/>
              </a:rPr>
              <a:t>”</a:t>
            </a:r>
            <a:endParaRPr lang="zh-CN" altLang="zh-CN" sz="2800" kern="100">
              <a:solidFill>
                <a:prstClr val="black"/>
              </a:solidFill>
              <a:latin typeface="宋体" panose="02010600030101010101" pitchFamily="2" charset="-122"/>
              <a:cs typeface="Courier New" panose="02070309020205020404" pitchFamily="49" charset="0"/>
            </a:endParaRPr>
          </a:p>
        </p:txBody>
      </p:sp>
      <p:sp>
        <p:nvSpPr>
          <p:cNvPr id="20" name="矩形 19"/>
          <p:cNvSpPr/>
          <p:nvPr/>
        </p:nvSpPr>
        <p:spPr>
          <a:xfrm>
            <a:off x="929871" y="2559231"/>
            <a:ext cx="1620582" cy="523099"/>
          </a:xfrm>
          <a:prstGeom prst="rect">
            <a:avLst/>
          </a:prstGeom>
        </p:spPr>
        <p:txBody>
          <a:bodyPr wrap="none">
            <a:spAutoFit/>
          </a:bodyPr>
          <a:lstStyle/>
          <a:p>
            <a:r>
              <a:rPr lang="zh-CN" altLang="zh-CN"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到某地去</a:t>
            </a:r>
            <a:endParaRPr lang="zh-CN" altLang="en-US"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21" name="矩形 20"/>
          <p:cNvSpPr/>
          <p:nvPr/>
        </p:nvSpPr>
        <p:spPr>
          <a:xfrm>
            <a:off x="8487654" y="2559231"/>
            <a:ext cx="1979571" cy="523099"/>
          </a:xfrm>
          <a:prstGeom prst="rect">
            <a:avLst/>
          </a:prstGeom>
        </p:spPr>
        <p:txBody>
          <a:bodyPr wrap="none">
            <a:spAutoFit/>
          </a:bodyPr>
          <a:lstStyle/>
          <a:p>
            <a:r>
              <a:rPr lang="zh-CN" altLang="zh-CN"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落泪，哭泣</a:t>
            </a:r>
            <a:endParaRPr lang="zh-CN" altLang="en-US"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22" name="矩形 21"/>
          <p:cNvSpPr/>
          <p:nvPr/>
        </p:nvSpPr>
        <p:spPr>
          <a:xfrm>
            <a:off x="3893138" y="3207153"/>
            <a:ext cx="902602" cy="523099"/>
          </a:xfrm>
          <a:prstGeom prst="rect">
            <a:avLst/>
          </a:prstGeom>
        </p:spPr>
        <p:txBody>
          <a:bodyPr wrap="none">
            <a:spAutoFit/>
          </a:bodyPr>
          <a:lstStyle/>
          <a:p>
            <a:r>
              <a:rPr lang="zh-CN" altLang="zh-CN"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凭吊</a:t>
            </a:r>
            <a:endParaRPr lang="zh-CN" altLang="en-US"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23" name="矩形 22"/>
          <p:cNvSpPr/>
          <p:nvPr/>
        </p:nvSpPr>
        <p:spPr>
          <a:xfrm>
            <a:off x="7772576" y="3832606"/>
            <a:ext cx="3774519" cy="523099"/>
          </a:xfrm>
          <a:prstGeom prst="rect">
            <a:avLst/>
          </a:prstGeom>
        </p:spPr>
        <p:txBody>
          <a:bodyPr wrap="none">
            <a:spAutoFit/>
          </a:bodyPr>
          <a:lstStyle/>
          <a:p>
            <a:r>
              <a:rPr lang="zh-CN" altLang="zh-CN"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指离官去职或在朝任职</a:t>
            </a:r>
            <a:endParaRPr lang="zh-CN" altLang="en-US"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30" name="矩形 29"/>
          <p:cNvSpPr/>
          <p:nvPr/>
        </p:nvSpPr>
        <p:spPr>
          <a:xfrm>
            <a:off x="2454966" y="4477094"/>
            <a:ext cx="2338561" cy="523099"/>
          </a:xfrm>
          <a:prstGeom prst="rect">
            <a:avLst/>
          </a:prstGeom>
        </p:spPr>
        <p:txBody>
          <a:bodyPr wrap="none">
            <a:spAutoFit/>
          </a:bodyPr>
          <a:lstStyle/>
          <a:p>
            <a:r>
              <a:rPr lang="zh-CN" altLang="zh-CN"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茫然若有所失</a:t>
            </a:r>
            <a:endParaRPr lang="zh-CN" altLang="en-US"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Tree>
  </p:cSld>
  <p:clrMapOvr>
    <a:masterClrMapping/>
  </p:clrMapOvr>
  <p:transition spd="med" advClick="0">
    <p:pull/>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blinds(horizontal)">
                                      <p:cBhvr>
                                        <p:cTn id="7" dur="500"/>
                                        <p:tgtEl>
                                          <p:spTgt spid="20"/>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blinds(horizontal)">
                                      <p:cBhvr>
                                        <p:cTn id="12" dur="500"/>
                                        <p:tgtEl>
                                          <p:spTgt spid="21"/>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22"/>
                                        </p:tgtEl>
                                        <p:attrNameLst>
                                          <p:attrName>style.visibility</p:attrName>
                                        </p:attrNameLst>
                                      </p:cBhvr>
                                      <p:to>
                                        <p:strVal val="visible"/>
                                      </p:to>
                                    </p:set>
                                    <p:animEffect transition="in" filter="blinds(horizontal)">
                                      <p:cBhvr>
                                        <p:cTn id="17" dur="500"/>
                                        <p:tgtEl>
                                          <p:spTgt spid="22"/>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23"/>
                                        </p:tgtEl>
                                        <p:attrNameLst>
                                          <p:attrName>style.visibility</p:attrName>
                                        </p:attrNameLst>
                                      </p:cBhvr>
                                      <p:to>
                                        <p:strVal val="visible"/>
                                      </p:to>
                                    </p:set>
                                    <p:animEffect transition="in" filter="blinds(horizontal)">
                                      <p:cBhvr>
                                        <p:cTn id="22" dur="500"/>
                                        <p:tgtEl>
                                          <p:spTgt spid="23"/>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30"/>
                                        </p:tgtEl>
                                        <p:attrNameLst>
                                          <p:attrName>style.visibility</p:attrName>
                                        </p:attrNameLst>
                                      </p:cBhvr>
                                      <p:to>
                                        <p:strVal val="visible"/>
                                      </p:to>
                                    </p:set>
                                    <p:animEffect transition="in" filter="blinds(horizontal)">
                                      <p:cBhvr>
                                        <p:cTn id="27"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p:bldP spid="22" grpId="0"/>
      <p:bldP spid="23" grpId="0"/>
      <p:bldP spid="30" grpId="0"/>
    </p:bldLst>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cxnSp>
        <p:nvCxnSpPr>
          <p:cNvPr id="15" name="直接连接符 14"/>
          <p:cNvCxnSpPr/>
          <p:nvPr/>
        </p:nvCxnSpPr>
        <p:spPr>
          <a:xfrm flipV="1">
            <a:off x="807834" y="795703"/>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nvSpPr>
        <p:spPr bwMode="auto">
          <a:xfrm>
            <a:off x="11280577" y="363136"/>
            <a:ext cx="425905" cy="427514"/>
          </a:xfrm>
          <a:custGeom>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27" name="椭圆 26"/>
          <p:cNvSpPr/>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19" name="TextBox 13"/>
          <p:cNvSpPr txBox="1"/>
          <p:nvPr/>
        </p:nvSpPr>
        <p:spPr>
          <a:xfrm>
            <a:off x="983432" y="344684"/>
            <a:ext cx="3252814" cy="369332"/>
          </a:xfrm>
          <a:prstGeom prst="rect">
            <a:avLst/>
          </a:prstGeom>
          <a:noFill/>
        </p:spPr>
        <p:txBody>
          <a:bodyPr wrap="none" rtlCol="0">
            <a:spAutoFit/>
          </a:bodyPr>
          <a:lstStyle/>
          <a:p>
            <a:r>
              <a:rPr lang="zh-CN" altLang="en-US">
                <a:solidFill>
                  <a:srgbClr val="4C4C4C"/>
                </a:solidFill>
                <a:latin typeface="印品黑体" panose="00000500000000000000" pitchFamily="2" charset="-122"/>
                <a:ea typeface="印品黑体" panose="00000500000000000000" pitchFamily="2" charset="-122"/>
              </a:rPr>
              <a:t>语言知识强化 </a:t>
            </a:r>
            <a:r>
              <a:rPr lang="en-US" altLang="zh-CN">
                <a:solidFill>
                  <a:srgbClr val="4C4C4C"/>
                </a:solidFill>
                <a:latin typeface="微软雅黑" panose="020b0503020204020204" pitchFamily="34" charset="-122"/>
                <a:ea typeface="微软雅黑" panose="020b0503020204020204" pitchFamily="34" charset="-122"/>
              </a:rPr>
              <a:t>· </a:t>
            </a:r>
            <a:r>
              <a:rPr lang="zh-CN" altLang="en-US">
                <a:solidFill>
                  <a:srgbClr val="4C4C4C"/>
                </a:solidFill>
                <a:latin typeface="微软雅黑" panose="020b0503020204020204" pitchFamily="34" charset="-122"/>
                <a:ea typeface="微软雅黑" panose="020b0503020204020204" pitchFamily="34" charset="-122"/>
              </a:rPr>
              <a:t>文言知识梳理</a:t>
            </a:r>
            <a:endParaRPr lang="zh-CN" altLang="en-US" sz="1400">
              <a:solidFill>
                <a:srgbClr val="4C4C4C"/>
              </a:solidFill>
              <a:latin typeface="微软雅黑" panose="020b0503020204020204" pitchFamily="34" charset="-122"/>
              <a:ea typeface="微软雅黑" panose="020b0503020204020204" pitchFamily="34" charset="-122"/>
            </a:endParaRPr>
          </a:p>
        </p:txBody>
      </p:sp>
      <p:sp>
        <p:nvSpPr>
          <p:cNvPr id="38" name="矩形 37"/>
          <p:cNvSpPr>
            <a:spLocks noChangeArrowheads="1"/>
          </p:cNvSpPr>
          <p:nvPr/>
        </p:nvSpPr>
        <p:spPr bwMode="auto">
          <a:xfrm>
            <a:off x="605614" y="909994"/>
            <a:ext cx="11531974" cy="576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ct val="0"/>
              </a:spcAft>
              <a:tabLst>
                <a:tab pos="2610485"/>
              </a:tabLst>
            </a:pPr>
            <a:r>
              <a:rPr lang="en-US" altLang="zh-CN" sz="2400" kern="100">
                <a:latin typeface="微软雅黑" panose="020b0503020204020204" pitchFamily="34" charset="-122"/>
                <a:ea typeface="微软雅黑" panose="020b0503020204020204" pitchFamily="34" charset="-122"/>
                <a:cs typeface="Times New Roman" panose="02020603050405020304"/>
              </a:rPr>
              <a:t>7.</a:t>
            </a:r>
            <a:r>
              <a:rPr lang="zh-CN" altLang="en-US" sz="2400" kern="100">
                <a:latin typeface="微软雅黑" panose="020b0503020204020204" pitchFamily="34" charset="-122"/>
                <a:ea typeface="微软雅黑" panose="020b0503020204020204" pitchFamily="34" charset="-122"/>
                <a:cs typeface="Times New Roman" panose="02020603050405020304"/>
              </a:rPr>
              <a:t>文言句式</a:t>
            </a:r>
            <a:endParaRPr lang="zh-CN" altLang="zh-CN" sz="1050" kern="100">
              <a:effectLst/>
              <a:latin typeface="微软雅黑" panose="020b0503020204020204" pitchFamily="34" charset="-122"/>
              <a:ea typeface="微软雅黑" panose="020b0503020204020204" pitchFamily="34" charset="-122"/>
              <a:cs typeface="Courier New" panose="02070309020205020404"/>
            </a:endParaRPr>
          </a:p>
        </p:txBody>
      </p:sp>
      <p:sp>
        <p:nvSpPr>
          <p:cNvPr id="23" name="矩形 22"/>
          <p:cNvSpPr>
            <a:spLocks noChangeArrowheads="1"/>
          </p:cNvSpPr>
          <p:nvPr/>
        </p:nvSpPr>
        <p:spPr bwMode="auto">
          <a:xfrm>
            <a:off x="560234" y="1618958"/>
            <a:ext cx="11192821" cy="39703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ct val="0"/>
              </a:spcAft>
              <a:tabLst>
                <a:tab pos="2610485"/>
              </a:tabLst>
            </a:pPr>
            <a:r>
              <a:rPr lang="en-US" altLang="zh-CN" sz="2400" kern="100">
                <a:latin typeface="楷体" panose="02010609060101010101" pitchFamily="49" charset="-122"/>
                <a:ea typeface="楷体" panose="02010609060101010101" pitchFamily="49" charset="-122"/>
                <a:cs typeface="Courier New" panose="02070309020205020404"/>
              </a:rPr>
              <a:t>(1)</a:t>
            </a:r>
            <a:r>
              <a:rPr lang="zh-CN" altLang="zh-CN" sz="2400" kern="100">
                <a:latin typeface="楷体" panose="02010609060101010101" pitchFamily="49" charset="-122"/>
                <a:ea typeface="楷体" panose="02010609060101010101" pitchFamily="49" charset="-122"/>
                <a:cs typeface="Times New Roman" panose="02020603050405020304"/>
              </a:rPr>
              <a:t>屈原者，名平，楚之同姓也　</a:t>
            </a:r>
            <a:r>
              <a:rPr lang="en-US" altLang="zh-CN" sz="2400" kern="100">
                <a:latin typeface="楷体" panose="02010609060101010101" pitchFamily="49" charset="-122"/>
                <a:ea typeface="楷体" panose="02010609060101010101" pitchFamily="49" charset="-122"/>
                <a:cs typeface="Times New Roman" panose="02020603050405020304"/>
              </a:rPr>
              <a:t>___________</a:t>
            </a:r>
            <a:endParaRPr lang="zh-CN" altLang="zh-CN" sz="1050" kern="100">
              <a:latin typeface="楷体" panose="02010609060101010101" pitchFamily="49" charset="-122"/>
              <a:ea typeface="楷体" panose="02010609060101010101" pitchFamily="49" charset="-122"/>
              <a:cs typeface="Courier New" panose="02070309020205020404"/>
            </a:endParaRPr>
          </a:p>
          <a:p>
            <a:pPr algn="just">
              <a:lnSpc>
                <a:spcPct val="150000"/>
              </a:lnSpc>
              <a:spcAft>
                <a:spcPct val="0"/>
              </a:spcAft>
              <a:tabLst>
                <a:tab pos="2610485"/>
              </a:tabLst>
            </a:pPr>
            <a:r>
              <a:rPr lang="en-US" altLang="zh-CN" sz="2400" kern="100">
                <a:latin typeface="楷体" panose="02010609060101010101" pitchFamily="49" charset="-122"/>
                <a:ea typeface="楷体" panose="02010609060101010101" pitchFamily="49" charset="-122"/>
                <a:cs typeface="Courier New" panose="02070309020205020404"/>
              </a:rPr>
              <a:t>(2)</a:t>
            </a:r>
            <a:r>
              <a:rPr lang="zh-CN" altLang="zh-CN" sz="2400" kern="100">
                <a:latin typeface="楷体" panose="02010609060101010101" pitchFamily="49" charset="-122"/>
                <a:ea typeface="楷体" panose="02010609060101010101" pitchFamily="49" charset="-122"/>
                <a:cs typeface="Times New Roman" panose="02020603050405020304"/>
              </a:rPr>
              <a:t>信而见疑，忠而被谤　</a:t>
            </a:r>
            <a:r>
              <a:rPr lang="en-US" altLang="zh-CN" sz="1050" kern="100">
                <a:latin typeface="楷体" panose="02010609060101010101" pitchFamily="49" charset="-122"/>
                <a:ea typeface="楷体" panose="02010609060101010101" pitchFamily="49" charset="-122"/>
                <a:cs typeface="Times New Roman" panose="02020603050405020304"/>
              </a:rPr>
              <a:t>___________________________________________________________________</a:t>
            </a:r>
            <a:endParaRPr lang="zh-CN" altLang="zh-CN" sz="1050" kern="100">
              <a:latin typeface="楷体" panose="02010609060101010101" pitchFamily="49" charset="-122"/>
              <a:ea typeface="楷体" panose="02010609060101010101" pitchFamily="49" charset="-122"/>
              <a:cs typeface="Courier New" panose="02070309020205020404"/>
            </a:endParaRPr>
          </a:p>
          <a:p>
            <a:pPr algn="just">
              <a:lnSpc>
                <a:spcPct val="150000"/>
              </a:lnSpc>
              <a:spcAft>
                <a:spcPct val="0"/>
              </a:spcAft>
              <a:tabLst>
                <a:tab pos="2610485"/>
              </a:tabLst>
            </a:pPr>
            <a:r>
              <a:rPr lang="en-US" altLang="zh-CN" sz="2400" kern="100">
                <a:latin typeface="楷体" panose="02010609060101010101" pitchFamily="49" charset="-122"/>
                <a:ea typeface="楷体" panose="02010609060101010101" pitchFamily="49" charset="-122"/>
                <a:cs typeface="Courier New" panose="02070309020205020404"/>
              </a:rPr>
              <a:t>(3)</a:t>
            </a:r>
            <a:r>
              <a:rPr lang="zh-CN" altLang="zh-CN" sz="2400" kern="100">
                <a:latin typeface="楷体" panose="02010609060101010101" pitchFamily="49" charset="-122"/>
                <a:ea typeface="楷体" panose="02010609060101010101" pitchFamily="49" charset="-122"/>
                <a:cs typeface="Times New Roman" panose="02020603050405020304"/>
              </a:rPr>
              <a:t>故内惑于郑袖　</a:t>
            </a:r>
            <a:r>
              <a:rPr lang="en-US" altLang="zh-CN" sz="1050" kern="100">
                <a:latin typeface="楷体" panose="02010609060101010101" pitchFamily="49" charset="-122"/>
                <a:ea typeface="楷体" panose="02010609060101010101" pitchFamily="49" charset="-122"/>
                <a:cs typeface="Times New Roman" panose="02020603050405020304"/>
              </a:rPr>
              <a:t>____________________________________________________________________________</a:t>
            </a:r>
            <a:endParaRPr lang="zh-CN" altLang="zh-CN" sz="1050" kern="100">
              <a:latin typeface="楷体" panose="02010609060101010101" pitchFamily="49" charset="-122"/>
              <a:ea typeface="楷体" panose="02010609060101010101" pitchFamily="49" charset="-122"/>
              <a:cs typeface="Courier New" panose="02070309020205020404"/>
            </a:endParaRPr>
          </a:p>
          <a:p>
            <a:pPr algn="just">
              <a:lnSpc>
                <a:spcPct val="150000"/>
              </a:lnSpc>
              <a:spcAft>
                <a:spcPct val="0"/>
              </a:spcAft>
              <a:tabLst>
                <a:tab pos="2610485"/>
              </a:tabLst>
            </a:pPr>
            <a:r>
              <a:rPr lang="en-US" altLang="zh-CN" sz="2400" kern="100">
                <a:latin typeface="楷体" panose="02010609060101010101" pitchFamily="49" charset="-122"/>
                <a:ea typeface="楷体" panose="02010609060101010101" pitchFamily="49" charset="-122"/>
                <a:cs typeface="Courier New" panose="02070309020205020404"/>
              </a:rPr>
              <a:t>(4)</a:t>
            </a:r>
            <a:r>
              <a:rPr lang="zh-CN" altLang="zh-CN" sz="2400" kern="100">
                <a:latin typeface="楷体" panose="02010609060101010101" pitchFamily="49" charset="-122"/>
                <a:ea typeface="楷体" panose="02010609060101010101" pitchFamily="49" charset="-122"/>
                <a:cs typeface="Times New Roman" panose="02020603050405020304"/>
              </a:rPr>
              <a:t>为天下笑　</a:t>
            </a:r>
            <a:r>
              <a:rPr lang="en-US" altLang="zh-CN" sz="1050" kern="100">
                <a:latin typeface="楷体" panose="02010609060101010101" pitchFamily="49" charset="-122"/>
                <a:ea typeface="楷体" panose="02010609060101010101" pitchFamily="49" charset="-122"/>
                <a:cs typeface="Times New Roman" panose="02020603050405020304"/>
              </a:rPr>
              <a:t>____________________________________________________________________________</a:t>
            </a:r>
            <a:endParaRPr lang="zh-CN" altLang="zh-CN" sz="1050" kern="100">
              <a:latin typeface="楷体" panose="02010609060101010101" pitchFamily="49" charset="-122"/>
              <a:ea typeface="楷体" panose="02010609060101010101" pitchFamily="49" charset="-122"/>
              <a:cs typeface="Courier New" panose="02070309020205020404"/>
            </a:endParaRPr>
          </a:p>
          <a:p>
            <a:pPr algn="just">
              <a:lnSpc>
                <a:spcPct val="150000"/>
              </a:lnSpc>
              <a:spcAft>
                <a:spcPct val="0"/>
              </a:spcAft>
              <a:tabLst>
                <a:tab pos="2610485"/>
              </a:tabLst>
            </a:pPr>
            <a:r>
              <a:rPr lang="en-US" altLang="zh-CN" sz="2400" kern="100">
                <a:latin typeface="楷体" panose="02010609060101010101" pitchFamily="49" charset="-122"/>
                <a:ea typeface="楷体" panose="02010609060101010101" pitchFamily="49" charset="-122"/>
                <a:cs typeface="Courier New" panose="02070309020205020404"/>
              </a:rPr>
              <a:t>(5)</a:t>
            </a:r>
            <a:r>
              <a:rPr lang="zh-CN" altLang="zh-CN" sz="2400" kern="100">
                <a:latin typeface="楷体" panose="02010609060101010101" pitchFamily="49" charset="-122"/>
                <a:ea typeface="楷体" panose="02010609060101010101" pitchFamily="49" charset="-122"/>
                <a:cs typeface="Times New Roman" panose="02020603050405020304"/>
              </a:rPr>
              <a:t>众人皆醉而我独醒，是以见放　</a:t>
            </a:r>
            <a:r>
              <a:rPr lang="en-US" altLang="zh-CN" sz="1050" kern="100">
                <a:latin typeface="楷体" panose="02010609060101010101" pitchFamily="49" charset="-122"/>
                <a:ea typeface="楷体" panose="02010609060101010101" pitchFamily="49" charset="-122"/>
                <a:cs typeface="Times New Roman" panose="02020603050405020304"/>
              </a:rPr>
              <a:t>____________________________________________________________________________</a:t>
            </a:r>
            <a:endParaRPr lang="zh-CN" altLang="zh-CN" sz="1050" kern="100">
              <a:latin typeface="楷体" panose="02010609060101010101" pitchFamily="49" charset="-122"/>
              <a:ea typeface="楷体" panose="02010609060101010101" pitchFamily="49" charset="-122"/>
              <a:cs typeface="Courier New" panose="02070309020205020404"/>
            </a:endParaRPr>
          </a:p>
          <a:p>
            <a:pPr algn="just">
              <a:lnSpc>
                <a:spcPct val="150000"/>
              </a:lnSpc>
              <a:spcAft>
                <a:spcPct val="0"/>
              </a:spcAft>
              <a:tabLst>
                <a:tab pos="2610485"/>
              </a:tabLst>
            </a:pPr>
            <a:r>
              <a:rPr lang="en-US" altLang="zh-CN" sz="2400" kern="100">
                <a:latin typeface="楷体" panose="02010609060101010101" pitchFamily="49" charset="-122"/>
                <a:ea typeface="楷体" panose="02010609060101010101" pitchFamily="49" charset="-122"/>
                <a:cs typeface="Courier New" panose="02070309020205020404"/>
              </a:rPr>
              <a:t>(6)</a:t>
            </a:r>
            <a:r>
              <a:rPr lang="zh-CN" altLang="zh-CN" sz="2400" kern="100">
                <a:latin typeface="楷体" panose="02010609060101010101" pitchFamily="49" charset="-122"/>
                <a:ea typeface="楷体" panose="02010609060101010101" pitchFamily="49" charset="-122"/>
                <a:cs typeface="Times New Roman" panose="02020603050405020304"/>
              </a:rPr>
              <a:t>人又谁能以身之察察，受物之汶汶者乎　</a:t>
            </a:r>
            <a:r>
              <a:rPr lang="en-US" altLang="zh-CN" sz="1050" kern="100">
                <a:latin typeface="楷体" panose="02010609060101010101" pitchFamily="49" charset="-122"/>
                <a:ea typeface="楷体" panose="02010609060101010101" pitchFamily="49" charset="-122"/>
                <a:cs typeface="Times New Roman" panose="02020603050405020304"/>
              </a:rPr>
              <a:t>______________________________________</a:t>
            </a:r>
            <a:endParaRPr lang="zh-CN" altLang="zh-CN" sz="1050" kern="100">
              <a:latin typeface="楷体" panose="02010609060101010101" pitchFamily="49" charset="-122"/>
              <a:ea typeface="楷体" panose="02010609060101010101" pitchFamily="49" charset="-122"/>
              <a:cs typeface="Courier New" panose="02070309020205020404"/>
            </a:endParaRPr>
          </a:p>
          <a:p>
            <a:pPr algn="just">
              <a:lnSpc>
                <a:spcPct val="150000"/>
              </a:lnSpc>
              <a:spcAft>
                <a:spcPct val="0"/>
              </a:spcAft>
              <a:tabLst>
                <a:tab pos="2610485"/>
              </a:tabLst>
            </a:pPr>
            <a:r>
              <a:rPr lang="en-US" altLang="zh-CN" sz="2400" kern="100">
                <a:latin typeface="楷体" panose="02010609060101010101" pitchFamily="49" charset="-122"/>
                <a:ea typeface="楷体" panose="02010609060101010101" pitchFamily="49" charset="-122"/>
                <a:cs typeface="Courier New" panose="02070309020205020404"/>
              </a:rPr>
              <a:t>(7)</a:t>
            </a:r>
            <a:r>
              <a:rPr lang="zh-CN" altLang="zh-CN" sz="2400" kern="100">
                <a:latin typeface="楷体" panose="02010609060101010101" pitchFamily="49" charset="-122"/>
                <a:ea typeface="楷体" panose="02010609060101010101" pitchFamily="49" charset="-122"/>
                <a:cs typeface="Times New Roman" panose="02020603050405020304"/>
              </a:rPr>
              <a:t>被发行吟泽畔　</a:t>
            </a:r>
            <a:r>
              <a:rPr lang="en-US" altLang="zh-CN" sz="1050" kern="100">
                <a:latin typeface="楷体" panose="02010609060101010101" pitchFamily="49" charset="-122"/>
                <a:ea typeface="楷体" panose="02010609060101010101" pitchFamily="49" charset="-122"/>
                <a:cs typeface="Times New Roman" panose="02020603050405020304"/>
              </a:rPr>
              <a:t>__________________________________________________________________________________________________________________</a:t>
            </a:r>
            <a:endParaRPr lang="zh-CN" altLang="zh-CN" sz="1050" kern="100">
              <a:effectLst/>
              <a:latin typeface="楷体" panose="02010609060101010101" pitchFamily="49" charset="-122"/>
              <a:ea typeface="楷体" panose="02010609060101010101" pitchFamily="49" charset="-122"/>
              <a:cs typeface="Courier New" panose="02070309020205020404"/>
            </a:endParaRPr>
          </a:p>
        </p:txBody>
      </p:sp>
      <p:sp>
        <p:nvSpPr>
          <p:cNvPr id="24" name="矩形 23"/>
          <p:cNvSpPr/>
          <p:nvPr/>
        </p:nvSpPr>
        <p:spPr>
          <a:xfrm>
            <a:off x="5163218" y="1639787"/>
            <a:ext cx="1112805" cy="461665"/>
          </a:xfrm>
          <a:prstGeom prst="rect">
            <a:avLst/>
          </a:prstGeom>
        </p:spPr>
        <p:txBody>
          <a:bodyPr wrap="none">
            <a:spAutoFit/>
          </a:bodyPr>
          <a:lstStyle/>
          <a:p>
            <a:r>
              <a:rPr lang="zh-CN" altLang="en-US" sz="240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判断句</a:t>
            </a:r>
            <a:endParaRPr lang="zh-CN" altLang="en-US" sz="2400">
              <a:solidFill>
                <a:srgbClr val="FF0000"/>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25" name="矩形 24"/>
          <p:cNvSpPr/>
          <p:nvPr/>
        </p:nvSpPr>
        <p:spPr>
          <a:xfrm>
            <a:off x="4049675" y="2225209"/>
            <a:ext cx="4206601" cy="461665"/>
          </a:xfrm>
          <a:prstGeom prst="rect">
            <a:avLst/>
          </a:prstGeom>
        </p:spPr>
        <p:txBody>
          <a:bodyPr wrap="none">
            <a:spAutoFit/>
          </a:bodyPr>
          <a:lstStyle/>
          <a:p>
            <a:r>
              <a:rPr lang="zh-CN" altLang="en-US" sz="240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被动句，“见”“被”表被动</a:t>
            </a:r>
            <a:endParaRPr lang="zh-CN" altLang="en-US" sz="2400">
              <a:solidFill>
                <a:srgbClr val="FF0000"/>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26" name="矩形 25"/>
          <p:cNvSpPr/>
          <p:nvPr/>
        </p:nvSpPr>
        <p:spPr>
          <a:xfrm>
            <a:off x="3537630" y="2776295"/>
            <a:ext cx="3278462" cy="461665"/>
          </a:xfrm>
          <a:prstGeom prst="rect">
            <a:avLst/>
          </a:prstGeom>
        </p:spPr>
        <p:txBody>
          <a:bodyPr wrap="none">
            <a:spAutoFit/>
          </a:bodyPr>
          <a:lstStyle/>
          <a:p>
            <a:r>
              <a:rPr lang="zh-CN" altLang="en-US" sz="240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被动句，“于”表被动</a:t>
            </a:r>
            <a:endParaRPr lang="zh-CN" altLang="en-US" sz="2400">
              <a:solidFill>
                <a:srgbClr val="FF0000"/>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28" name="矩形 27"/>
          <p:cNvSpPr/>
          <p:nvPr/>
        </p:nvSpPr>
        <p:spPr>
          <a:xfrm>
            <a:off x="3204615" y="3338398"/>
            <a:ext cx="3278462" cy="461665"/>
          </a:xfrm>
          <a:prstGeom prst="rect">
            <a:avLst/>
          </a:prstGeom>
        </p:spPr>
        <p:txBody>
          <a:bodyPr wrap="none">
            <a:spAutoFit/>
          </a:bodyPr>
          <a:lstStyle/>
          <a:p>
            <a:r>
              <a:rPr lang="zh-CN" altLang="en-US" sz="240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被动句，“为”表被动</a:t>
            </a:r>
            <a:endParaRPr lang="zh-CN" altLang="en-US" sz="2400">
              <a:solidFill>
                <a:srgbClr val="FF0000"/>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30" name="矩形 29"/>
          <p:cNvSpPr/>
          <p:nvPr/>
        </p:nvSpPr>
        <p:spPr>
          <a:xfrm>
            <a:off x="5877929" y="3878467"/>
            <a:ext cx="3278462" cy="461665"/>
          </a:xfrm>
          <a:prstGeom prst="rect">
            <a:avLst/>
          </a:prstGeom>
        </p:spPr>
        <p:txBody>
          <a:bodyPr wrap="none">
            <a:spAutoFit/>
          </a:bodyPr>
          <a:lstStyle/>
          <a:p>
            <a:r>
              <a:rPr lang="zh-CN" altLang="en-US" sz="240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被动句，“见”表被动</a:t>
            </a:r>
            <a:endParaRPr lang="zh-CN" altLang="en-US" sz="2400">
              <a:solidFill>
                <a:srgbClr val="FF0000"/>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31" name="矩形 30"/>
          <p:cNvSpPr/>
          <p:nvPr/>
        </p:nvSpPr>
        <p:spPr>
          <a:xfrm>
            <a:off x="6818656" y="4421002"/>
            <a:ext cx="1731564" cy="461665"/>
          </a:xfrm>
          <a:prstGeom prst="rect">
            <a:avLst/>
          </a:prstGeom>
        </p:spPr>
        <p:txBody>
          <a:bodyPr wrap="none">
            <a:spAutoFit/>
          </a:bodyPr>
          <a:lstStyle/>
          <a:p>
            <a:r>
              <a:rPr lang="zh-CN" altLang="en-US" sz="240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定语后置句</a:t>
            </a:r>
            <a:endParaRPr lang="zh-CN" altLang="en-US" sz="2400">
              <a:solidFill>
                <a:srgbClr val="FF0000"/>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32" name="矩形 31"/>
          <p:cNvSpPr/>
          <p:nvPr/>
        </p:nvSpPr>
        <p:spPr>
          <a:xfrm>
            <a:off x="4115747" y="4946303"/>
            <a:ext cx="4825360" cy="461665"/>
          </a:xfrm>
          <a:prstGeom prst="rect">
            <a:avLst/>
          </a:prstGeom>
        </p:spPr>
        <p:txBody>
          <a:bodyPr wrap="none">
            <a:spAutoFit/>
          </a:bodyPr>
          <a:lstStyle/>
          <a:p>
            <a:r>
              <a:rPr lang="zh-CN" altLang="en-US" sz="240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省略句，省略“于”；状语后置句</a:t>
            </a:r>
            <a:endParaRPr lang="zh-CN" altLang="en-US" sz="2400">
              <a:solidFill>
                <a:srgbClr val="FF0000"/>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spd="med" advClick="0">
    <p:pull/>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24">
                                            <p:txEl>
                                              <p:pRg st="0" end="0"/>
                                            </p:txEl>
                                          </p:spTgt>
                                        </p:tgtEl>
                                        <p:attrNameLst>
                                          <p:attrName>style.visibility</p:attrName>
                                        </p:attrNameLst>
                                      </p:cBhvr>
                                      <p:to>
                                        <p:strVal val="visible"/>
                                      </p:to>
                                    </p:set>
                                    <p:animEffect transition="in" filter="blinds(horizontal)">
                                      <p:cBhvr>
                                        <p:cTn id="7" dur="500"/>
                                        <p:tgtEl>
                                          <p:spTgt spid="24">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25">
                                            <p:txEl>
                                              <p:pRg st="0" end="0"/>
                                            </p:txEl>
                                          </p:spTgt>
                                        </p:tgtEl>
                                        <p:attrNameLst>
                                          <p:attrName>style.visibility</p:attrName>
                                        </p:attrNameLst>
                                      </p:cBhvr>
                                      <p:to>
                                        <p:strVal val="visible"/>
                                      </p:to>
                                    </p:set>
                                    <p:animEffect transition="in" filter="blinds(horizontal)">
                                      <p:cBhvr>
                                        <p:cTn id="12" dur="500"/>
                                        <p:tgtEl>
                                          <p:spTgt spid="25">
                                            <p:txEl>
                                              <p:pRg st="0" end="0"/>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26">
                                            <p:txEl>
                                              <p:pRg st="0" end="0"/>
                                            </p:txEl>
                                          </p:spTgt>
                                        </p:tgtEl>
                                        <p:attrNameLst>
                                          <p:attrName>style.visibility</p:attrName>
                                        </p:attrNameLst>
                                      </p:cBhvr>
                                      <p:to>
                                        <p:strVal val="visible"/>
                                      </p:to>
                                    </p:set>
                                    <p:animEffect transition="in" filter="blinds(horizontal)">
                                      <p:cBhvr>
                                        <p:cTn id="17" dur="500"/>
                                        <p:tgtEl>
                                          <p:spTgt spid="26">
                                            <p:txEl>
                                              <p:pRg st="0" end="0"/>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3" presetClass="entr" presetSubtype="10" fill="hold" nodeType="clickEffect">
                                  <p:stCondLst>
                                    <p:cond delay="0"/>
                                  </p:stCondLst>
                                  <p:childTnLst>
                                    <p:set>
                                      <p:cBhvr>
                                        <p:cTn id="21" dur="1" fill="hold">
                                          <p:stCondLst>
                                            <p:cond delay="0"/>
                                          </p:stCondLst>
                                        </p:cTn>
                                        <p:tgtEl>
                                          <p:spTgt spid="28">
                                            <p:txEl>
                                              <p:pRg st="0" end="0"/>
                                            </p:txEl>
                                          </p:spTgt>
                                        </p:tgtEl>
                                        <p:attrNameLst>
                                          <p:attrName>style.visibility</p:attrName>
                                        </p:attrNameLst>
                                      </p:cBhvr>
                                      <p:to>
                                        <p:strVal val="visible"/>
                                      </p:to>
                                    </p:set>
                                    <p:animEffect transition="in" filter="blinds(horizontal)">
                                      <p:cBhvr>
                                        <p:cTn id="22" dur="500"/>
                                        <p:tgtEl>
                                          <p:spTgt spid="28">
                                            <p:txEl>
                                              <p:pRg st="0" end="0"/>
                                            </p:txEl>
                                          </p:spTgt>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3" presetClass="entr" presetSubtype="10" fill="hold" nodeType="clickEffect">
                                  <p:stCondLst>
                                    <p:cond delay="0"/>
                                  </p:stCondLst>
                                  <p:childTnLst>
                                    <p:set>
                                      <p:cBhvr>
                                        <p:cTn id="26" dur="1" fill="hold">
                                          <p:stCondLst>
                                            <p:cond delay="0"/>
                                          </p:stCondLst>
                                        </p:cTn>
                                        <p:tgtEl>
                                          <p:spTgt spid="30">
                                            <p:txEl>
                                              <p:pRg st="0" end="0"/>
                                            </p:txEl>
                                          </p:spTgt>
                                        </p:tgtEl>
                                        <p:attrNameLst>
                                          <p:attrName>style.visibility</p:attrName>
                                        </p:attrNameLst>
                                      </p:cBhvr>
                                      <p:to>
                                        <p:strVal val="visible"/>
                                      </p:to>
                                    </p:set>
                                    <p:animEffect transition="in" filter="blinds(horizontal)">
                                      <p:cBhvr>
                                        <p:cTn id="27" dur="500"/>
                                        <p:tgtEl>
                                          <p:spTgt spid="30">
                                            <p:txEl>
                                              <p:pRg st="0" end="0"/>
                                            </p:txEl>
                                          </p:spTgt>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3" presetClass="entr" presetSubtype="10" fill="hold" nodeType="clickEffect">
                                  <p:stCondLst>
                                    <p:cond delay="0"/>
                                  </p:stCondLst>
                                  <p:childTnLst>
                                    <p:set>
                                      <p:cBhvr>
                                        <p:cTn id="31" dur="1" fill="hold">
                                          <p:stCondLst>
                                            <p:cond delay="0"/>
                                          </p:stCondLst>
                                        </p:cTn>
                                        <p:tgtEl>
                                          <p:spTgt spid="31">
                                            <p:txEl>
                                              <p:pRg st="0" end="0"/>
                                            </p:txEl>
                                          </p:spTgt>
                                        </p:tgtEl>
                                        <p:attrNameLst>
                                          <p:attrName>style.visibility</p:attrName>
                                        </p:attrNameLst>
                                      </p:cBhvr>
                                      <p:to>
                                        <p:strVal val="visible"/>
                                      </p:to>
                                    </p:set>
                                    <p:animEffect transition="in" filter="blinds(horizontal)">
                                      <p:cBhvr>
                                        <p:cTn id="32" dur="500"/>
                                        <p:tgtEl>
                                          <p:spTgt spid="31">
                                            <p:txEl>
                                              <p:pRg st="0" end="0"/>
                                            </p:txEl>
                                          </p:spTgt>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3" presetClass="entr" presetSubtype="10" fill="hold" nodeType="clickEffect">
                                  <p:stCondLst>
                                    <p:cond delay="0"/>
                                  </p:stCondLst>
                                  <p:childTnLst>
                                    <p:set>
                                      <p:cBhvr>
                                        <p:cTn id="36" dur="1" fill="hold">
                                          <p:stCondLst>
                                            <p:cond delay="0"/>
                                          </p:stCondLst>
                                        </p:cTn>
                                        <p:tgtEl>
                                          <p:spTgt spid="32">
                                            <p:txEl>
                                              <p:pRg st="0" end="0"/>
                                            </p:txEl>
                                          </p:spTgt>
                                        </p:tgtEl>
                                        <p:attrNameLst>
                                          <p:attrName>style.visibility</p:attrName>
                                        </p:attrNameLst>
                                      </p:cBhvr>
                                      <p:to>
                                        <p:strVal val="visible"/>
                                      </p:to>
                                    </p:set>
                                    <p:animEffect transition="in" filter="blinds(horizontal)">
                                      <p:cBhvr>
                                        <p:cTn id="37" dur="500"/>
                                        <p:tgtEl>
                                          <p:spTgt spid="3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cxnSp>
        <p:nvCxnSpPr>
          <p:cNvPr id="15" name="直接连接符 14"/>
          <p:cNvCxnSpPr/>
          <p:nvPr/>
        </p:nvCxnSpPr>
        <p:spPr>
          <a:xfrm flipV="1">
            <a:off x="807834" y="795703"/>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nvSpPr>
        <p:spPr bwMode="auto">
          <a:xfrm>
            <a:off x="11280577" y="363136"/>
            <a:ext cx="425905" cy="427514"/>
          </a:xfrm>
          <a:custGeom>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27" name="椭圆 26"/>
          <p:cNvSpPr/>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19" name="TextBox 13"/>
          <p:cNvSpPr txBox="1"/>
          <p:nvPr/>
        </p:nvSpPr>
        <p:spPr>
          <a:xfrm>
            <a:off x="983432" y="344684"/>
            <a:ext cx="3252814" cy="369332"/>
          </a:xfrm>
          <a:prstGeom prst="rect">
            <a:avLst/>
          </a:prstGeom>
          <a:noFill/>
        </p:spPr>
        <p:txBody>
          <a:bodyPr wrap="none" rtlCol="0">
            <a:spAutoFit/>
          </a:bodyPr>
          <a:lstStyle/>
          <a:p>
            <a:r>
              <a:rPr lang="zh-CN" altLang="en-US">
                <a:solidFill>
                  <a:srgbClr val="4C4C4C"/>
                </a:solidFill>
                <a:latin typeface="印品黑体" panose="00000500000000000000" pitchFamily="2" charset="-122"/>
                <a:ea typeface="印品黑体" panose="00000500000000000000" pitchFamily="2" charset="-122"/>
              </a:rPr>
              <a:t>语言知识强化 </a:t>
            </a:r>
            <a:r>
              <a:rPr lang="en-US" altLang="zh-CN">
                <a:solidFill>
                  <a:srgbClr val="4C4C4C"/>
                </a:solidFill>
                <a:latin typeface="微软雅黑" panose="020b0503020204020204" pitchFamily="34" charset="-122"/>
                <a:ea typeface="微软雅黑" panose="020b0503020204020204" pitchFamily="34" charset="-122"/>
              </a:rPr>
              <a:t>· </a:t>
            </a:r>
            <a:r>
              <a:rPr lang="zh-CN" altLang="en-US">
                <a:solidFill>
                  <a:srgbClr val="4C4C4C"/>
                </a:solidFill>
                <a:latin typeface="微软雅黑" panose="020b0503020204020204" pitchFamily="34" charset="-122"/>
                <a:ea typeface="微软雅黑" panose="020b0503020204020204" pitchFamily="34" charset="-122"/>
              </a:rPr>
              <a:t>文言知识梳理</a:t>
            </a:r>
            <a:endParaRPr lang="zh-CN" altLang="en-US" sz="1400">
              <a:solidFill>
                <a:srgbClr val="4C4C4C"/>
              </a:solidFill>
              <a:latin typeface="微软雅黑" panose="020b0503020204020204" pitchFamily="34" charset="-122"/>
              <a:ea typeface="微软雅黑" panose="020b0503020204020204" pitchFamily="34" charset="-122"/>
            </a:endParaRPr>
          </a:p>
        </p:txBody>
      </p:sp>
      <p:sp>
        <p:nvSpPr>
          <p:cNvPr id="38" name="矩形 37"/>
          <p:cNvSpPr>
            <a:spLocks noChangeArrowheads="1"/>
          </p:cNvSpPr>
          <p:nvPr/>
        </p:nvSpPr>
        <p:spPr bwMode="auto">
          <a:xfrm>
            <a:off x="605614" y="1048163"/>
            <a:ext cx="11531974" cy="576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ct val="0"/>
              </a:spcAft>
              <a:tabLst>
                <a:tab pos="2610485"/>
              </a:tabLst>
            </a:pPr>
            <a:r>
              <a:rPr lang="en-US" altLang="zh-CN" sz="2400" kern="100">
                <a:latin typeface="微软雅黑" panose="020b0503020204020204" pitchFamily="34" charset="-122"/>
                <a:ea typeface="微软雅黑" panose="020b0503020204020204" pitchFamily="34" charset="-122"/>
                <a:cs typeface="Times New Roman" panose="02020603050405020304"/>
              </a:rPr>
              <a:t>8.</a:t>
            </a:r>
            <a:r>
              <a:rPr lang="zh-CN" altLang="en-US" sz="2400" kern="100">
                <a:latin typeface="微软雅黑" panose="020b0503020204020204" pitchFamily="34" charset="-122"/>
                <a:ea typeface="微软雅黑" panose="020b0503020204020204" pitchFamily="34" charset="-122"/>
                <a:cs typeface="Times New Roman" panose="02020603050405020304"/>
              </a:rPr>
              <a:t>文化常识</a:t>
            </a:r>
            <a:endParaRPr lang="zh-CN" altLang="zh-CN" sz="1050" kern="100">
              <a:effectLst/>
              <a:latin typeface="微软雅黑" panose="020b0503020204020204" pitchFamily="34" charset="-122"/>
              <a:ea typeface="微软雅黑" panose="020b0503020204020204" pitchFamily="34" charset="-122"/>
              <a:cs typeface="Courier New" panose="02070309020205020404"/>
            </a:endParaRPr>
          </a:p>
        </p:txBody>
      </p:sp>
      <p:sp>
        <p:nvSpPr>
          <p:cNvPr id="17" name="文本框 16"/>
          <p:cNvSpPr txBox="1"/>
          <p:nvPr/>
        </p:nvSpPr>
        <p:spPr>
          <a:xfrm>
            <a:off x="523027" y="1872338"/>
            <a:ext cx="10970502" cy="4075668"/>
          </a:xfrm>
          <a:prstGeom prst="rect">
            <a:avLst/>
          </a:prstGeom>
          <a:noFill/>
        </p:spPr>
        <p:txBody>
          <a:bodyPr wrap="square">
            <a:spAutoFit/>
          </a:bodyPr>
          <a:lstStyle/>
          <a:p>
            <a:pPr algn="just">
              <a:lnSpc>
                <a:spcPct val="150000"/>
              </a:lnSpc>
            </a:pPr>
            <a:r>
              <a:rPr lang="en-US" altLang="zh-CN" sz="2200" kern="100">
                <a:latin typeface="楷体" panose="02010609060101010101" pitchFamily="49" charset="-122"/>
                <a:ea typeface="楷体" panose="02010609060101010101" pitchFamily="49" charset="-122"/>
                <a:cs typeface="Courier New" panose="02070309020205020404" pitchFamily="49" charset="0"/>
              </a:rPr>
              <a:t>(1)</a:t>
            </a:r>
            <a:r>
              <a:rPr lang="zh-CN" altLang="zh-CN" sz="2200" kern="100">
                <a:latin typeface="楷体" panose="02010609060101010101" pitchFamily="49" charset="-122"/>
                <a:ea typeface="楷体" panose="02010609060101010101" pitchFamily="49" charset="-122"/>
                <a:cs typeface="Times New Roman" panose="02020603050405020304" pitchFamily="18" charset="0"/>
              </a:rPr>
              <a:t>左徒：战国时楚国的官名，与后世左右拾遗相当。主要职责是规谏皇帝、举荐人才。</a:t>
            </a:r>
            <a:endParaRPr lang="zh-CN" altLang="zh-CN" sz="2200" kern="100">
              <a:latin typeface="楷体" panose="02010609060101010101" pitchFamily="49" charset="-122"/>
              <a:ea typeface="楷体" panose="02010609060101010101" pitchFamily="49" charset="-122"/>
              <a:cs typeface="Courier New" panose="02070309020205020404" pitchFamily="49" charset="0"/>
            </a:endParaRPr>
          </a:p>
          <a:p>
            <a:pPr algn="just">
              <a:lnSpc>
                <a:spcPct val="150000"/>
              </a:lnSpc>
            </a:pPr>
            <a:r>
              <a:rPr lang="en-US" altLang="zh-CN" sz="2200" kern="100">
                <a:latin typeface="楷体" panose="02010609060101010101" pitchFamily="49" charset="-122"/>
                <a:ea typeface="楷体" panose="02010609060101010101" pitchFamily="49" charset="-122"/>
                <a:cs typeface="Courier New" panose="02070309020205020404" pitchFamily="49" charset="0"/>
              </a:rPr>
              <a:t>(2)</a:t>
            </a:r>
            <a:r>
              <a:rPr lang="zh-CN" altLang="zh-CN" sz="2200" kern="100">
                <a:latin typeface="楷体" panose="02010609060101010101" pitchFamily="49" charset="-122"/>
                <a:ea typeface="楷体" panose="02010609060101010101" pitchFamily="49" charset="-122"/>
                <a:cs typeface="Times New Roman" panose="02020603050405020304" pitchFamily="18" charset="0"/>
              </a:rPr>
              <a:t>大夫：各个朝代所指的内容不尽相同，有时可指中央机关的要职，如御史大夫、谏议大夫等。</a:t>
            </a:r>
            <a:endParaRPr lang="zh-CN" altLang="zh-CN" sz="2200" kern="100">
              <a:latin typeface="楷体" panose="02010609060101010101" pitchFamily="49" charset="-122"/>
              <a:ea typeface="楷体" panose="02010609060101010101" pitchFamily="49" charset="-122"/>
              <a:cs typeface="Courier New" panose="02070309020205020404" pitchFamily="49" charset="0"/>
            </a:endParaRPr>
          </a:p>
          <a:p>
            <a:pPr algn="just">
              <a:lnSpc>
                <a:spcPct val="150000"/>
              </a:lnSpc>
            </a:pPr>
            <a:r>
              <a:rPr lang="en-US" altLang="zh-CN" sz="2200" kern="100">
                <a:latin typeface="楷体" panose="02010609060101010101" pitchFamily="49" charset="-122"/>
                <a:ea typeface="楷体" panose="02010609060101010101" pitchFamily="49" charset="-122"/>
                <a:cs typeface="Courier New" panose="02070309020205020404" pitchFamily="49" charset="0"/>
              </a:rPr>
              <a:t>(3)</a:t>
            </a:r>
            <a:r>
              <a:rPr lang="zh-CN" altLang="zh-CN" sz="2200" kern="100">
                <a:latin typeface="楷体" panose="02010609060101010101" pitchFamily="49" charset="-122"/>
                <a:ea typeface="楷体" panose="02010609060101010101" pitchFamily="49" charset="-122"/>
                <a:cs typeface="Times New Roman" panose="02020603050405020304" pitchFamily="18" charset="0"/>
              </a:rPr>
              <a:t>令尹：战国时楚国执掌军政大权的长官，相当于宰相。</a:t>
            </a:r>
            <a:endParaRPr lang="zh-CN" altLang="zh-CN" sz="2200" kern="100">
              <a:latin typeface="楷体" panose="02010609060101010101" pitchFamily="49" charset="-122"/>
              <a:ea typeface="楷体" panose="02010609060101010101" pitchFamily="49" charset="-122"/>
              <a:cs typeface="Courier New" panose="02070309020205020404" pitchFamily="49" charset="0"/>
            </a:endParaRPr>
          </a:p>
          <a:p>
            <a:pPr algn="just">
              <a:lnSpc>
                <a:spcPct val="150000"/>
              </a:lnSpc>
            </a:pPr>
            <a:r>
              <a:rPr lang="en-US" altLang="zh-CN" sz="2200" kern="100">
                <a:latin typeface="楷体" panose="02010609060101010101" pitchFamily="49" charset="-122"/>
                <a:ea typeface="楷体" panose="02010609060101010101" pitchFamily="49" charset="-122"/>
                <a:cs typeface="Courier New" panose="02070309020205020404" pitchFamily="49" charset="0"/>
              </a:rPr>
              <a:t>(4)</a:t>
            </a:r>
            <a:r>
              <a:rPr lang="zh-CN" altLang="zh-CN" sz="2200" kern="100">
                <a:latin typeface="楷体" panose="02010609060101010101" pitchFamily="49" charset="-122"/>
                <a:ea typeface="楷体" panose="02010609060101010101" pitchFamily="49" charset="-122"/>
                <a:cs typeface="Times New Roman" panose="02020603050405020304" pitchFamily="18" charset="0"/>
              </a:rPr>
              <a:t>列传：中国纪传体史书的体裁之一。司马迁撰《史记》时首创，为以后历代纪传体史书所沿用。一般用以记述帝王以外的人物事迹，也有记载少数民族和其他国家历史的。</a:t>
            </a:r>
            <a:endParaRPr lang="en-US" altLang="zh-CN" sz="2200" kern="100">
              <a:latin typeface="楷体" panose="02010609060101010101" pitchFamily="49" charset="-122"/>
              <a:ea typeface="楷体" panose="02010609060101010101" pitchFamily="49" charset="-122"/>
              <a:cs typeface="Times New Roman" panose="02020603050405020304" pitchFamily="18" charset="0"/>
            </a:endParaRPr>
          </a:p>
          <a:p>
            <a:pPr lvl="0" algn="just">
              <a:lnSpc>
                <a:spcPct val="150000"/>
              </a:lnSpc>
            </a:pPr>
            <a:r>
              <a:rPr lang="en-US" altLang="zh-CN" sz="2200" kern="100">
                <a:solidFill>
                  <a:prstClr val="black"/>
                </a:solidFill>
                <a:latin typeface="楷体" panose="02010609060101010101" pitchFamily="49" charset="-122"/>
                <a:ea typeface="楷体" panose="02010609060101010101" pitchFamily="49" charset="-122"/>
                <a:cs typeface="Courier New" panose="02070309020205020404" pitchFamily="49" charset="0"/>
              </a:rPr>
              <a:t>(5)</a:t>
            </a:r>
            <a:r>
              <a:rPr lang="zh-CN" altLang="zh-CN" sz="2200" kern="100">
                <a:solidFill>
                  <a:prstClr val="black"/>
                </a:solidFill>
                <a:latin typeface="楷体" panose="02010609060101010101" pitchFamily="49" charset="-122"/>
                <a:ea typeface="楷体" panose="02010609060101010101" pitchFamily="49" charset="-122"/>
                <a:cs typeface="Times New Roman" panose="02020603050405020304" pitchFamily="18" charset="0"/>
              </a:rPr>
              <a:t>三闾大夫：战国时楚国特设的官职，是主持宗庙祭祀，兼管贵族屈、景、昭三大氏子弟教育的闲差事。</a:t>
            </a:r>
            <a:endParaRPr lang="zh-CN" altLang="zh-CN" sz="2200" kern="100">
              <a:solidFill>
                <a:prstClr val="black"/>
              </a:solidFill>
              <a:latin typeface="楷体" panose="02010609060101010101" pitchFamily="49" charset="-122"/>
              <a:ea typeface="楷体" panose="02010609060101010101" pitchFamily="49" charset="-122"/>
              <a:cs typeface="Courier New" panose="02070309020205020404" pitchFamily="49" charset="0"/>
            </a:endParaRPr>
          </a:p>
        </p:txBody>
      </p:sp>
    </p:spTree>
  </p:cSld>
  <p:clrMapOvr>
    <a:masterClrMapping/>
  </p:clrMapOvr>
  <p:transition spd="med" advClick="0">
    <p:pull/>
  </p:transition>
  <p:timing/>
</p:sld>
</file>

<file path=ppt/slides/slide2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2" name="Freeform 5"/>
          <p:cNvSpPr/>
          <p:nvPr/>
        </p:nvSpPr>
        <p:spPr bwMode="auto">
          <a:xfrm rot="10800000">
            <a:off x="182615" y="2245359"/>
            <a:ext cx="7615663" cy="2367282"/>
          </a:xfrm>
          <a:custGeom>
            <a:gdLst>
              <a:gd name="T0" fmla="*/ 127 w 2157"/>
              <a:gd name="T1" fmla="*/ 0 h 1065"/>
              <a:gd name="T2" fmla="*/ 928 w 2157"/>
              <a:gd name="T3" fmla="*/ 0 h 1065"/>
              <a:gd name="T4" fmla="*/ 1713 w 2157"/>
              <a:gd name="T5" fmla="*/ 0 h 1065"/>
              <a:gd name="T6" fmla="*/ 2157 w 2157"/>
              <a:gd name="T7" fmla="*/ 0 h 1065"/>
              <a:gd name="T8" fmla="*/ 2157 w 2157"/>
              <a:gd name="T9" fmla="*/ 1065 h 1065"/>
              <a:gd name="T10" fmla="*/ 1979 w 2157"/>
              <a:gd name="T11" fmla="*/ 1065 h 1065"/>
              <a:gd name="T12" fmla="*/ 928 w 2157"/>
              <a:gd name="T13" fmla="*/ 1065 h 1065"/>
              <a:gd name="T14" fmla="*/ 428 w 2157"/>
              <a:gd name="T15" fmla="*/ 1065 h 1065"/>
              <a:gd name="T16" fmla="*/ 240 w 2157"/>
              <a:gd name="T17" fmla="*/ 918 h 1065"/>
              <a:gd name="T18" fmla="*/ 23 w 2157"/>
              <a:gd name="T19" fmla="*/ 146 h 1065"/>
              <a:gd name="T20" fmla="*/ 127 w 2157"/>
              <a:gd name="T21" fmla="*/ 0 h 106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57" h="1065">
                <a:moveTo>
                  <a:pt x="127" y="0"/>
                </a:moveTo>
                <a:cubicBezTo>
                  <a:pt x="928" y="0"/>
                  <a:pt x="928" y="0"/>
                  <a:pt x="928" y="0"/>
                </a:cubicBezTo>
                <a:cubicBezTo>
                  <a:pt x="1713" y="0"/>
                  <a:pt x="1713" y="0"/>
                  <a:pt x="1713" y="0"/>
                </a:cubicBezTo>
                <a:cubicBezTo>
                  <a:pt x="2157" y="0"/>
                  <a:pt x="2157" y="0"/>
                  <a:pt x="2157" y="0"/>
                </a:cubicBezTo>
                <a:cubicBezTo>
                  <a:pt x="2157" y="1065"/>
                  <a:pt x="2157" y="1065"/>
                  <a:pt x="2157" y="1065"/>
                </a:cubicBezTo>
                <a:cubicBezTo>
                  <a:pt x="1979" y="1065"/>
                  <a:pt x="1979" y="1065"/>
                  <a:pt x="1979" y="1065"/>
                </a:cubicBezTo>
                <a:cubicBezTo>
                  <a:pt x="928" y="1065"/>
                  <a:pt x="928" y="1065"/>
                  <a:pt x="928" y="1065"/>
                </a:cubicBezTo>
                <a:cubicBezTo>
                  <a:pt x="428" y="1065"/>
                  <a:pt x="428" y="1065"/>
                  <a:pt x="428" y="1065"/>
                </a:cubicBezTo>
                <a:cubicBezTo>
                  <a:pt x="347" y="1065"/>
                  <a:pt x="263" y="999"/>
                  <a:pt x="240" y="918"/>
                </a:cubicBezTo>
                <a:cubicBezTo>
                  <a:pt x="23" y="146"/>
                  <a:pt x="23" y="146"/>
                  <a:pt x="23" y="146"/>
                </a:cubicBezTo>
                <a:cubicBezTo>
                  <a:pt x="0" y="66"/>
                  <a:pt x="47" y="0"/>
                  <a:pt x="127" y="0"/>
                </a:cubicBezTo>
                <a:close/>
              </a:path>
            </a:pathLst>
          </a:custGeom>
          <a:solidFill>
            <a:srgbClr val="A08C7C"/>
          </a:solidFill>
          <a:ln>
            <a:noFill/>
          </a:ln>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26" name="TextBox 25"/>
          <p:cNvSpPr txBox="1"/>
          <p:nvPr/>
        </p:nvSpPr>
        <p:spPr>
          <a:xfrm>
            <a:off x="2872191" y="3274604"/>
            <a:ext cx="2813591" cy="707886"/>
          </a:xfrm>
          <a:prstGeom prst="rect">
            <a:avLst/>
          </a:prstGeom>
          <a:noFill/>
        </p:spPr>
        <p:txBody>
          <a:bodyPr wrap="none" rtlCol="0">
            <a:spAutoFit/>
          </a:bodyPr>
          <a:lstStyle/>
          <a:p>
            <a:pPr marL="571500" indent="-571500">
              <a:buFont typeface="Arial" panose="020b0604020202020204" pitchFamily="34" charset="0"/>
              <a:buChar char="•"/>
            </a:pPr>
            <a:r>
              <a:rPr lang="zh-CN" altLang="en-US" sz="4000">
                <a:solidFill>
                  <a:srgbClr val="F0ECE9"/>
                </a:solidFill>
                <a:latin typeface="微软雅黑" panose="020b0503020204020204" pitchFamily="34" charset="-122"/>
                <a:ea typeface="微软雅黑" panose="020b0503020204020204" pitchFamily="34" charset="-122"/>
              </a:rPr>
              <a:t>品读研析</a:t>
            </a:r>
            <a:endParaRPr lang="zh-CN" altLang="en-US" sz="4000">
              <a:solidFill>
                <a:srgbClr val="F0ECE9"/>
              </a:solidFill>
              <a:latin typeface="微软雅黑" panose="020b0503020204020204" pitchFamily="34" charset="-122"/>
              <a:ea typeface="微软雅黑" panose="020b0503020204020204" pitchFamily="34" charset="-122"/>
            </a:endParaRPr>
          </a:p>
        </p:txBody>
      </p:sp>
      <p:sp>
        <p:nvSpPr>
          <p:cNvPr id="19" name="TextBox 24"/>
          <p:cNvSpPr txBox="1"/>
          <p:nvPr/>
        </p:nvSpPr>
        <p:spPr>
          <a:xfrm>
            <a:off x="1124105" y="2712799"/>
            <a:ext cx="846707" cy="1446550"/>
          </a:xfrm>
          <a:prstGeom prst="rect">
            <a:avLst/>
          </a:prstGeom>
          <a:noFill/>
        </p:spPr>
        <p:txBody>
          <a:bodyPr wrap="none" rtlCol="0">
            <a:spAutoFit/>
          </a:bodyPr>
          <a:lstStyle/>
          <a:p>
            <a:r>
              <a:rPr lang="en-US" altLang="zh-CN" sz="8800">
                <a:solidFill>
                  <a:srgbClr val="F0ECE9"/>
                </a:solidFill>
                <a:latin typeface="印品黑体" panose="00000500000000000000" pitchFamily="2" charset="-122"/>
              </a:rPr>
              <a:t>2</a:t>
            </a:r>
            <a:endParaRPr lang="zh-CN" altLang="en-US" sz="8800">
              <a:solidFill>
                <a:srgbClr val="F0ECE9"/>
              </a:solidFill>
              <a:latin typeface="印品黑体" panose="00000500000000000000" pitchFamily="2" charset="-122"/>
            </a:endParaRPr>
          </a:p>
        </p:txBody>
      </p:sp>
    </p:spTree>
  </p:cSld>
  <p:clrMapOvr>
    <a:masterClrMapping/>
  </p:clrMapOvr>
  <mc:AlternateContent>
    <mc:Choice xmlns:p14="http://schemas.microsoft.com/office/powerpoint/2010/main" Requires="p14">
      <p:transition spd="slow" advClick="0" p14:dur="1600">
        <p:blinds dir="vert"/>
      </p:transition>
    </mc:Choice>
    <mc:Fallback>
      <p:transition spd="slow" advClick="0">
        <p:blinds dir="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8" accel="100000"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fill="hold"/>
                                        <p:tgtEl>
                                          <p:spTgt spid="22"/>
                                        </p:tgtEl>
                                        <p:attrNameLst>
                                          <p:attrName>ppt_x</p:attrName>
                                        </p:attrNameLst>
                                      </p:cBhvr>
                                      <p:tavLst>
                                        <p:tav tm="0">
                                          <p:val>
                                            <p:strVal val="0-#ppt_w/2"/>
                                          </p:val>
                                        </p:tav>
                                        <p:tav tm="100000">
                                          <p:val>
                                            <p:strVal val="#ppt_x"/>
                                          </p:val>
                                        </p:tav>
                                      </p:tavLst>
                                    </p:anim>
                                    <p:anim calcmode="lin" valueType="num">
                                      <p:cBhvr additive="base">
                                        <p:cTn id="8" dur="500" fill="hold"/>
                                        <p:tgtEl>
                                          <p:spTgt spid="2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2" name="Freeform 5"/>
          <p:cNvSpPr/>
          <p:nvPr/>
        </p:nvSpPr>
        <p:spPr bwMode="auto">
          <a:xfrm rot="10800000">
            <a:off x="182615" y="2245359"/>
            <a:ext cx="7615663" cy="2367282"/>
          </a:xfrm>
          <a:custGeom>
            <a:gdLst>
              <a:gd name="T0" fmla="*/ 127 w 2157"/>
              <a:gd name="T1" fmla="*/ 0 h 1065"/>
              <a:gd name="T2" fmla="*/ 928 w 2157"/>
              <a:gd name="T3" fmla="*/ 0 h 1065"/>
              <a:gd name="T4" fmla="*/ 1713 w 2157"/>
              <a:gd name="T5" fmla="*/ 0 h 1065"/>
              <a:gd name="T6" fmla="*/ 2157 w 2157"/>
              <a:gd name="T7" fmla="*/ 0 h 1065"/>
              <a:gd name="T8" fmla="*/ 2157 w 2157"/>
              <a:gd name="T9" fmla="*/ 1065 h 1065"/>
              <a:gd name="T10" fmla="*/ 1979 w 2157"/>
              <a:gd name="T11" fmla="*/ 1065 h 1065"/>
              <a:gd name="T12" fmla="*/ 928 w 2157"/>
              <a:gd name="T13" fmla="*/ 1065 h 1065"/>
              <a:gd name="T14" fmla="*/ 428 w 2157"/>
              <a:gd name="T15" fmla="*/ 1065 h 1065"/>
              <a:gd name="T16" fmla="*/ 240 w 2157"/>
              <a:gd name="T17" fmla="*/ 918 h 1065"/>
              <a:gd name="T18" fmla="*/ 23 w 2157"/>
              <a:gd name="T19" fmla="*/ 146 h 1065"/>
              <a:gd name="T20" fmla="*/ 127 w 2157"/>
              <a:gd name="T21" fmla="*/ 0 h 106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57" h="1065">
                <a:moveTo>
                  <a:pt x="127" y="0"/>
                </a:moveTo>
                <a:cubicBezTo>
                  <a:pt x="928" y="0"/>
                  <a:pt x="928" y="0"/>
                  <a:pt x="928" y="0"/>
                </a:cubicBezTo>
                <a:cubicBezTo>
                  <a:pt x="1713" y="0"/>
                  <a:pt x="1713" y="0"/>
                  <a:pt x="1713" y="0"/>
                </a:cubicBezTo>
                <a:cubicBezTo>
                  <a:pt x="2157" y="0"/>
                  <a:pt x="2157" y="0"/>
                  <a:pt x="2157" y="0"/>
                </a:cubicBezTo>
                <a:cubicBezTo>
                  <a:pt x="2157" y="1065"/>
                  <a:pt x="2157" y="1065"/>
                  <a:pt x="2157" y="1065"/>
                </a:cubicBezTo>
                <a:cubicBezTo>
                  <a:pt x="1979" y="1065"/>
                  <a:pt x="1979" y="1065"/>
                  <a:pt x="1979" y="1065"/>
                </a:cubicBezTo>
                <a:cubicBezTo>
                  <a:pt x="928" y="1065"/>
                  <a:pt x="928" y="1065"/>
                  <a:pt x="928" y="1065"/>
                </a:cubicBezTo>
                <a:cubicBezTo>
                  <a:pt x="428" y="1065"/>
                  <a:pt x="428" y="1065"/>
                  <a:pt x="428" y="1065"/>
                </a:cubicBezTo>
                <a:cubicBezTo>
                  <a:pt x="347" y="1065"/>
                  <a:pt x="263" y="999"/>
                  <a:pt x="240" y="918"/>
                </a:cubicBezTo>
                <a:cubicBezTo>
                  <a:pt x="23" y="146"/>
                  <a:pt x="23" y="146"/>
                  <a:pt x="23" y="146"/>
                </a:cubicBezTo>
                <a:cubicBezTo>
                  <a:pt x="0" y="66"/>
                  <a:pt x="47" y="0"/>
                  <a:pt x="127" y="0"/>
                </a:cubicBezTo>
                <a:close/>
              </a:path>
            </a:pathLst>
          </a:custGeom>
          <a:solidFill>
            <a:srgbClr val="A08C7C"/>
          </a:solidFill>
          <a:ln>
            <a:noFill/>
          </a:ln>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26" name="TextBox 25"/>
          <p:cNvSpPr txBox="1"/>
          <p:nvPr/>
        </p:nvSpPr>
        <p:spPr>
          <a:xfrm>
            <a:off x="2872191" y="3274604"/>
            <a:ext cx="2813591" cy="707886"/>
          </a:xfrm>
          <a:prstGeom prst="rect">
            <a:avLst/>
          </a:prstGeom>
          <a:noFill/>
        </p:spPr>
        <p:txBody>
          <a:bodyPr wrap="none" rtlCol="0">
            <a:spAutoFit/>
          </a:bodyPr>
          <a:lstStyle/>
          <a:p>
            <a:pPr marL="571500" indent="-571500">
              <a:buFont typeface="Arial" panose="020b0604020202020204" pitchFamily="34" charset="0"/>
              <a:buChar char="•"/>
            </a:pPr>
            <a:r>
              <a:rPr lang="zh-CN" altLang="en-US" sz="4000">
                <a:solidFill>
                  <a:srgbClr val="F0ECE9"/>
                </a:solidFill>
                <a:latin typeface="微软雅黑" panose="020b0503020204020204" pitchFamily="34" charset="-122"/>
                <a:ea typeface="微软雅黑" panose="020b0503020204020204" pitchFamily="34" charset="-122"/>
              </a:rPr>
              <a:t>预读先学</a:t>
            </a:r>
            <a:endParaRPr lang="zh-CN" altLang="en-US" sz="4000">
              <a:solidFill>
                <a:srgbClr val="F0ECE9"/>
              </a:solidFill>
              <a:latin typeface="微软雅黑" panose="020b0503020204020204" pitchFamily="34" charset="-122"/>
              <a:ea typeface="微软雅黑" panose="020b0503020204020204" pitchFamily="34" charset="-122"/>
            </a:endParaRPr>
          </a:p>
        </p:txBody>
      </p:sp>
      <p:sp>
        <p:nvSpPr>
          <p:cNvPr id="19" name="TextBox 24"/>
          <p:cNvSpPr txBox="1"/>
          <p:nvPr/>
        </p:nvSpPr>
        <p:spPr>
          <a:xfrm>
            <a:off x="1124105" y="2712799"/>
            <a:ext cx="577402" cy="1446550"/>
          </a:xfrm>
          <a:prstGeom prst="rect">
            <a:avLst/>
          </a:prstGeom>
          <a:noFill/>
        </p:spPr>
        <p:txBody>
          <a:bodyPr wrap="none" rtlCol="0">
            <a:spAutoFit/>
          </a:bodyPr>
          <a:lstStyle/>
          <a:p>
            <a:r>
              <a:rPr lang="en-US" altLang="zh-CN" sz="8800">
                <a:solidFill>
                  <a:srgbClr val="F0ECE9"/>
                </a:solidFill>
                <a:latin typeface="印品黑体" panose="00000500000000000000" pitchFamily="2" charset="-122"/>
              </a:rPr>
              <a:t>1</a:t>
            </a:r>
            <a:endParaRPr lang="zh-CN" altLang="en-US" sz="8800">
              <a:solidFill>
                <a:srgbClr val="F0ECE9"/>
              </a:solidFill>
              <a:latin typeface="印品黑体" panose="00000500000000000000" pitchFamily="2" charset="-122"/>
            </a:endParaRPr>
          </a:p>
        </p:txBody>
      </p:sp>
    </p:spTree>
  </p:cSld>
  <p:clrMapOvr>
    <a:masterClrMapping/>
  </p:clrMapOvr>
  <mc:AlternateContent>
    <mc:Choice xmlns:p14="http://schemas.microsoft.com/office/powerpoint/2010/main" Requires="p14">
      <p:transition spd="slow" advClick="0" p14:dur="1600">
        <p:blinds dir="vert"/>
      </p:transition>
    </mc:Choice>
    <mc:Fallback>
      <p:transition spd="slow" advClick="0">
        <p:blinds dir="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8" accel="100000"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fill="hold"/>
                                        <p:tgtEl>
                                          <p:spTgt spid="22"/>
                                        </p:tgtEl>
                                        <p:attrNameLst>
                                          <p:attrName>ppt_x</p:attrName>
                                        </p:attrNameLst>
                                      </p:cBhvr>
                                      <p:tavLst>
                                        <p:tav tm="0">
                                          <p:val>
                                            <p:strVal val="0-#ppt_w/2"/>
                                          </p:val>
                                        </p:tav>
                                        <p:tav tm="100000">
                                          <p:val>
                                            <p:strVal val="#ppt_x"/>
                                          </p:val>
                                        </p:tav>
                                      </p:tavLst>
                                    </p:anim>
                                    <p:anim calcmode="lin" valueType="num">
                                      <p:cBhvr additive="base">
                                        <p:cTn id="8" dur="500" fill="hold"/>
                                        <p:tgtEl>
                                          <p:spTgt spid="2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3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4" name="TextBox 13"/>
          <p:cNvSpPr txBox="1"/>
          <p:nvPr/>
        </p:nvSpPr>
        <p:spPr>
          <a:xfrm>
            <a:off x="983432" y="344684"/>
            <a:ext cx="1808508" cy="369332"/>
          </a:xfrm>
          <a:prstGeom prst="rect">
            <a:avLst/>
          </a:prstGeom>
          <a:noFill/>
        </p:spPr>
        <p:txBody>
          <a:bodyPr wrap="none" rtlCol="0">
            <a:spAutoFit/>
          </a:bodyPr>
          <a:lstStyle/>
          <a:p>
            <a:r>
              <a:rPr lang="zh-CN" altLang="en-US">
                <a:solidFill>
                  <a:srgbClr val="4C4C4C"/>
                </a:solidFill>
                <a:latin typeface="印品黑体" panose="00000500000000000000" pitchFamily="2" charset="-122"/>
                <a:ea typeface="印品黑体" panose="00000500000000000000" pitchFamily="2" charset="-122"/>
              </a:rPr>
              <a:t>通读</a:t>
            </a:r>
            <a:r>
              <a:rPr lang="en-US" altLang="zh-CN">
                <a:solidFill>
                  <a:srgbClr val="4C4C4C"/>
                </a:solidFill>
                <a:latin typeface="印品黑体" panose="00000500000000000000" pitchFamily="2" charset="-122"/>
                <a:ea typeface="印品黑体" panose="00000500000000000000" pitchFamily="2" charset="-122"/>
              </a:rPr>
              <a:t> </a:t>
            </a:r>
            <a:r>
              <a:rPr lang="en-US" altLang="zh-CN" b="1">
                <a:solidFill>
                  <a:srgbClr val="4C4C4C"/>
                </a:solidFill>
                <a:latin typeface="微软雅黑" panose="020b0503020204020204" pitchFamily="34" charset="-122"/>
                <a:ea typeface="微软雅黑" panose="020b0503020204020204" pitchFamily="34" charset="-122"/>
              </a:rPr>
              <a:t>·</a:t>
            </a:r>
            <a:r>
              <a:rPr lang="en-US" altLang="zh-CN">
                <a:solidFill>
                  <a:srgbClr val="4C4C4C"/>
                </a:solidFill>
                <a:latin typeface="印品黑体" panose="00000500000000000000" pitchFamily="2" charset="-122"/>
                <a:ea typeface="印品黑体" panose="00000500000000000000" pitchFamily="2" charset="-122"/>
              </a:rPr>
              <a:t> </a:t>
            </a:r>
            <a:r>
              <a:rPr lang="zh-CN" altLang="en-US">
                <a:solidFill>
                  <a:srgbClr val="4C4C4C"/>
                </a:solidFill>
                <a:latin typeface="印品黑体" panose="00000500000000000000" pitchFamily="2" charset="-122"/>
                <a:ea typeface="印品黑体" panose="00000500000000000000" pitchFamily="2" charset="-122"/>
              </a:rPr>
              <a:t>整体感知</a:t>
            </a:r>
            <a:endParaRPr lang="zh-CN" altLang="en-US" sz="1400">
              <a:solidFill>
                <a:srgbClr val="4C4C4C"/>
              </a:solidFill>
              <a:latin typeface="微软雅黑" panose="020b0503020204020204" pitchFamily="34" charset="-122"/>
              <a:ea typeface="微软雅黑" panose="020b0503020204020204" pitchFamily="34" charset="-122"/>
            </a:endParaRPr>
          </a:p>
        </p:txBody>
      </p:sp>
      <p:cxnSp>
        <p:nvCxnSpPr>
          <p:cNvPr id="15" name="直接连接符 14"/>
          <p:cNvCxnSpPr>
            <a:endCxn id="16" idx="11"/>
          </p:cNvCxnSpPr>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nvSpPr>
        <p:spPr bwMode="auto">
          <a:xfrm>
            <a:off x="11280577" y="363136"/>
            <a:ext cx="425905" cy="427514"/>
          </a:xfrm>
          <a:custGeom>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10" name="椭圆 9"/>
          <p:cNvSpPr/>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8" name="圆角矩形 55"/>
          <p:cNvSpPr/>
          <p:nvPr/>
        </p:nvSpPr>
        <p:spPr>
          <a:xfrm>
            <a:off x="521517" y="-679094"/>
            <a:ext cx="11291728" cy="3468014"/>
          </a:xfrm>
          <a:prstGeom prst="roundRect">
            <a:avLst/>
          </a:prstGeom>
          <a:no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marL="342900" indent="-342900">
              <a:lnSpc>
                <a:spcPct val="150000"/>
              </a:lnSpc>
              <a:buFont typeface="Wingdings" panose="05000000000000000000" pitchFamily="2" charset="2"/>
              <a:buChar char="l"/>
            </a:pPr>
            <a:r>
              <a:rPr lang="en-US" altLang="zh-CN" sz="2200">
                <a:solidFill>
                  <a:srgbClr val="7F6B5B"/>
                </a:solidFill>
                <a:latin typeface="微软雅黑" panose="020b0503020204020204" pitchFamily="34" charset="-122"/>
                <a:ea typeface="微软雅黑" panose="020b0503020204020204" pitchFamily="34" charset="-122"/>
              </a:rPr>
              <a:t>1.</a:t>
            </a:r>
            <a:r>
              <a:rPr lang="zh-CN" altLang="en-US" sz="2200">
                <a:solidFill>
                  <a:srgbClr val="7F6B5B"/>
                </a:solidFill>
                <a:latin typeface="微软雅黑" panose="020b0503020204020204" pitchFamily="34" charset="-122"/>
                <a:ea typeface="微软雅黑" panose="020b0503020204020204" pitchFamily="34" charset="-122"/>
              </a:rPr>
              <a:t>下面是这篇文章的结构思维导图，阅读课文后请将①②两处填写完整。</a:t>
            </a:r>
            <a:endParaRPr lang="zh-CN" altLang="en-US" sz="2200">
              <a:solidFill>
                <a:srgbClr val="7F6B5B"/>
              </a:solidFill>
              <a:latin typeface="微软雅黑" panose="020b0503020204020204" pitchFamily="34" charset="-122"/>
              <a:ea typeface="微软雅黑" panose="020b0503020204020204" pitchFamily="34" charset="-122"/>
            </a:endParaRPr>
          </a:p>
        </p:txBody>
      </p:sp>
      <p:sp>
        <p:nvSpPr>
          <p:cNvPr id="9" name="矩形 8"/>
          <p:cNvSpPr/>
          <p:nvPr/>
        </p:nvSpPr>
        <p:spPr>
          <a:xfrm>
            <a:off x="391321" y="3433801"/>
            <a:ext cx="1107996" cy="369332"/>
          </a:xfrm>
          <a:prstGeom prst="rect">
            <a:avLst/>
          </a:prstGeom>
        </p:spPr>
        <p:txBody>
          <a:bodyPr wrap="none">
            <a:spAutoFit/>
          </a:bodyPr>
          <a:lstStyle/>
          <a:p>
            <a:r>
              <a:rPr lang="zh-CN" altLang="zh-CN" kern="100">
                <a:latin typeface="Times New Roman" panose="02020603050405020304" pitchFamily="18" charset="0"/>
                <a:ea typeface="方正中等线简体" panose="03000509000000000000" pitchFamily="65" charset="-122"/>
                <a:cs typeface="Times New Roman" panose="02020603050405020304" pitchFamily="18" charset="0"/>
              </a:rPr>
              <a:t>屈原列传</a:t>
            </a:r>
            <a:endParaRPr lang="zh-CN" altLang="en-US"/>
          </a:p>
        </p:txBody>
      </p:sp>
      <p:sp>
        <p:nvSpPr>
          <p:cNvPr id="11" name="矩形 10"/>
          <p:cNvSpPr/>
          <p:nvPr/>
        </p:nvSpPr>
        <p:spPr>
          <a:xfrm>
            <a:off x="1917426" y="1769887"/>
            <a:ext cx="2723823" cy="369332"/>
          </a:xfrm>
          <a:prstGeom prst="rect">
            <a:avLst/>
          </a:prstGeom>
        </p:spPr>
        <p:txBody>
          <a:bodyPr wrap="none">
            <a:spAutoFit/>
          </a:bodyPr>
          <a:lstStyle/>
          <a:p>
            <a:r>
              <a:rPr lang="zh-CN" altLang="zh-CN" kern="100">
                <a:latin typeface="Times New Roman" panose="02020603050405020304" pitchFamily="18" charset="0"/>
                <a:ea typeface="方正中等线简体" panose="03000509000000000000" pitchFamily="65" charset="-122"/>
                <a:cs typeface="Times New Roman" panose="02020603050405020304" pitchFamily="18" charset="0"/>
              </a:rPr>
              <a:t>一、</a:t>
            </a:r>
            <a:r>
              <a:rPr lang="en-US" altLang="zh-CN" kern="100">
                <a:latin typeface="Times New Roman" panose="02020603050405020304" pitchFamily="18" charset="0"/>
                <a:ea typeface="方正中等线简体" panose="03000509000000000000" pitchFamily="65" charset="-122"/>
                <a:cs typeface="Times New Roman" panose="02020603050405020304" pitchFamily="18" charset="0"/>
              </a:rPr>
              <a:t>①________________</a:t>
            </a:r>
            <a:endParaRPr lang="zh-CN" altLang="en-US" kern="100">
              <a:latin typeface="Times New Roman" panose="02020603050405020304" pitchFamily="18" charset="0"/>
              <a:ea typeface="方正中等线简体" panose="03000509000000000000" pitchFamily="65" charset="-122"/>
              <a:cs typeface="Times New Roman" panose="02020603050405020304" pitchFamily="18" charset="0"/>
            </a:endParaRPr>
          </a:p>
        </p:txBody>
      </p:sp>
      <p:sp>
        <p:nvSpPr>
          <p:cNvPr id="13" name="矩形 12"/>
          <p:cNvSpPr/>
          <p:nvPr/>
        </p:nvSpPr>
        <p:spPr>
          <a:xfrm>
            <a:off x="5086517" y="1581114"/>
            <a:ext cx="2031325" cy="1151213"/>
          </a:xfrm>
          <a:prstGeom prst="rect">
            <a:avLst/>
          </a:prstGeom>
        </p:spPr>
        <p:txBody>
          <a:bodyPr wrap="none">
            <a:spAutoFit/>
          </a:bodyPr>
          <a:lstStyle/>
          <a:p>
            <a:pPr lvl="0"/>
            <a:r>
              <a:rPr lang="zh-CN" altLang="zh-CN" kern="100">
                <a:solidFill>
                  <a:prstClr val="black"/>
                </a:solidFill>
                <a:latin typeface="Times New Roman" panose="02020603050405020304" pitchFamily="18" charset="0"/>
                <a:ea typeface="方正中等线简体" panose="03000509000000000000" pitchFamily="65" charset="-122"/>
                <a:cs typeface="Times New Roman" panose="02020603050405020304" pitchFamily="18" charset="0"/>
              </a:rPr>
              <a:t>身份、才识</a:t>
            </a:r>
            <a:r>
              <a:rPr lang="en-US" altLang="zh-CN" kern="100">
                <a:solidFill>
                  <a:prstClr val="black"/>
                </a:solidFill>
                <a:latin typeface="Times New Roman" panose="02020603050405020304" pitchFamily="18" charset="0"/>
                <a:ea typeface="方正中等线简体" panose="03000509000000000000" pitchFamily="65" charset="-122"/>
                <a:cs typeface="Times New Roman" panose="02020603050405020304" pitchFamily="18" charset="0"/>
              </a:rPr>
              <a:t>——</a:t>
            </a:r>
            <a:r>
              <a:rPr lang="zh-CN" altLang="zh-CN" kern="100">
                <a:solidFill>
                  <a:prstClr val="black"/>
                </a:solidFill>
                <a:latin typeface="Times New Roman" panose="02020603050405020304" pitchFamily="18" charset="0"/>
                <a:ea typeface="方正中等线简体" panose="03000509000000000000" pitchFamily="65" charset="-122"/>
                <a:cs typeface="Times New Roman" panose="02020603050405020304" pitchFamily="18" charset="0"/>
              </a:rPr>
              <a:t>任</a:t>
            </a:r>
            <a:endParaRPr lang="zh-CN" altLang="en-US" kern="100">
              <a:solidFill>
                <a:prstClr val="black"/>
              </a:solidFill>
              <a:latin typeface="Times New Roman" panose="02020603050405020304" pitchFamily="18" charset="0"/>
              <a:ea typeface="方正中等线简体" panose="03000509000000000000" pitchFamily="65" charset="-122"/>
              <a:cs typeface="Times New Roman" panose="02020603050405020304" pitchFamily="18" charset="0"/>
            </a:endParaRPr>
          </a:p>
          <a:p>
            <a:pPr>
              <a:lnSpc>
                <a:spcPct val="150000"/>
              </a:lnSpc>
            </a:pPr>
            <a:r>
              <a:rPr lang="zh-CN" altLang="zh-CN" kern="100">
                <a:latin typeface="Times New Roman" panose="02020603050405020304" pitchFamily="18" charset="0"/>
                <a:ea typeface="方正中等线简体" panose="03000509000000000000" pitchFamily="65" charset="-122"/>
                <a:cs typeface="Times New Roman" panose="02020603050405020304" pitchFamily="18" charset="0"/>
              </a:rPr>
              <a:t>怀王疏平</a:t>
            </a:r>
            <a:endParaRPr lang="en-US" altLang="zh-CN" kern="100">
              <a:latin typeface="Times New Roman" panose="02020603050405020304" pitchFamily="18" charset="0"/>
              <a:ea typeface="方正中等线简体" panose="03000509000000000000" pitchFamily="65" charset="-122"/>
              <a:cs typeface="Times New Roman" panose="02020603050405020304" pitchFamily="18" charset="0"/>
            </a:endParaRPr>
          </a:p>
          <a:p>
            <a:pPr>
              <a:lnSpc>
                <a:spcPct val="150000"/>
              </a:lnSpc>
            </a:pPr>
            <a:r>
              <a:rPr lang="zh-CN" altLang="zh-CN" kern="100">
                <a:latin typeface="Times New Roman" panose="02020603050405020304" pitchFamily="18" charset="0"/>
                <a:ea typeface="方正中等线简体" panose="03000509000000000000" pitchFamily="65" charset="-122"/>
                <a:cs typeface="Times New Roman" panose="02020603050405020304" pitchFamily="18" charset="0"/>
              </a:rPr>
              <a:t>写作《离骚》</a:t>
            </a:r>
            <a:endParaRPr lang="zh-CN" altLang="en-US" kern="100">
              <a:latin typeface="Times New Roman" panose="02020603050405020304" pitchFamily="18" charset="0"/>
              <a:ea typeface="方正中等线简体" panose="03000509000000000000" pitchFamily="65" charset="-122"/>
              <a:cs typeface="Times New Roman" panose="02020603050405020304" pitchFamily="18" charset="0"/>
            </a:endParaRPr>
          </a:p>
        </p:txBody>
      </p:sp>
      <p:sp>
        <p:nvSpPr>
          <p:cNvPr id="17" name="矩形 16"/>
          <p:cNvSpPr/>
          <p:nvPr/>
        </p:nvSpPr>
        <p:spPr>
          <a:xfrm>
            <a:off x="7519245" y="1895596"/>
            <a:ext cx="877163" cy="369332"/>
          </a:xfrm>
          <a:prstGeom prst="rect">
            <a:avLst/>
          </a:prstGeom>
        </p:spPr>
        <p:txBody>
          <a:bodyPr wrap="none">
            <a:spAutoFit/>
          </a:bodyPr>
          <a:lstStyle/>
          <a:p>
            <a:r>
              <a:rPr lang="en-US" altLang="zh-CN" kern="100">
                <a:latin typeface="Times New Roman" panose="02020603050405020304" pitchFamily="18" charset="0"/>
                <a:ea typeface="方正中等线简体" panose="03000509000000000000" pitchFamily="65" charset="-122"/>
                <a:cs typeface="Times New Roman" panose="02020603050405020304" pitchFamily="18" charset="0"/>
              </a:rPr>
              <a:t>——</a:t>
            </a:r>
            <a:r>
              <a:rPr lang="zh-CN" altLang="zh-CN" kern="100">
                <a:latin typeface="Times New Roman" panose="02020603050405020304" pitchFamily="18" charset="0"/>
                <a:ea typeface="方正中等线简体" panose="03000509000000000000" pitchFamily="65" charset="-122"/>
                <a:cs typeface="Times New Roman" panose="02020603050405020304" pitchFamily="18" charset="0"/>
              </a:rPr>
              <a:t>疏</a:t>
            </a:r>
            <a:endParaRPr lang="zh-CN" altLang="en-US" kern="100">
              <a:latin typeface="Times New Roman" panose="02020603050405020304" pitchFamily="18" charset="0"/>
              <a:ea typeface="方正中等线简体" panose="03000509000000000000" pitchFamily="65" charset="-122"/>
              <a:cs typeface="Times New Roman" panose="02020603050405020304" pitchFamily="18" charset="0"/>
            </a:endParaRPr>
          </a:p>
        </p:txBody>
      </p:sp>
      <p:sp>
        <p:nvSpPr>
          <p:cNvPr id="18" name="矩形 17"/>
          <p:cNvSpPr/>
          <p:nvPr/>
        </p:nvSpPr>
        <p:spPr>
          <a:xfrm>
            <a:off x="1949082" y="3145836"/>
            <a:ext cx="2492990" cy="369332"/>
          </a:xfrm>
          <a:prstGeom prst="rect">
            <a:avLst/>
          </a:prstGeom>
        </p:spPr>
        <p:txBody>
          <a:bodyPr wrap="none">
            <a:spAutoFit/>
          </a:bodyPr>
          <a:lstStyle/>
          <a:p>
            <a:r>
              <a:rPr lang="zh-CN" altLang="zh-CN" kern="100">
                <a:latin typeface="Times New Roman" panose="02020603050405020304" pitchFamily="18" charset="0"/>
                <a:ea typeface="方正中等线简体" panose="03000509000000000000" pitchFamily="65" charset="-122"/>
                <a:cs typeface="Times New Roman" panose="02020603050405020304" pitchFamily="18" charset="0"/>
              </a:rPr>
              <a:t>二、见</a:t>
            </a:r>
            <a:r>
              <a:rPr lang="en-US" altLang="zh-CN" kern="100">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kern="100">
                <a:latin typeface="Times New Roman" panose="02020603050405020304" pitchFamily="18" charset="0"/>
                <a:ea typeface="方正中等线简体" panose="03000509000000000000" pitchFamily="65" charset="-122"/>
                <a:cs typeface="Times New Roman" panose="02020603050405020304" pitchFamily="18" charset="0"/>
              </a:rPr>
              <a:t>绌</a:t>
            </a:r>
            <a:r>
              <a:rPr lang="en-US" altLang="zh-CN" kern="100">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kern="100">
                <a:latin typeface="Times New Roman" panose="02020603050405020304" pitchFamily="18" charset="0"/>
                <a:ea typeface="方正中等线简体" panose="03000509000000000000" pitchFamily="65" charset="-122"/>
                <a:cs typeface="Times New Roman" panose="02020603050405020304" pitchFamily="18" charset="0"/>
              </a:rPr>
              <a:t>见</a:t>
            </a:r>
            <a:r>
              <a:rPr lang="en-US" altLang="zh-CN" kern="100">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kern="100">
                <a:latin typeface="Times New Roman" panose="02020603050405020304" pitchFamily="18" charset="0"/>
                <a:ea typeface="方正中等线简体" panose="03000509000000000000" pitchFamily="65" charset="-122"/>
                <a:cs typeface="Times New Roman" panose="02020603050405020304" pitchFamily="18" charset="0"/>
              </a:rPr>
              <a:t>迁</a:t>
            </a:r>
            <a:r>
              <a:rPr lang="en-US" altLang="zh-CN" kern="100">
                <a:latin typeface="宋体" panose="02010600030101010101" pitchFamily="2" charset="-122"/>
                <a:ea typeface="方正中等线简体" panose="03000509000000000000" pitchFamily="65" charset="-122"/>
                <a:cs typeface="Times New Roman" panose="02020603050405020304" pitchFamily="18" charset="0"/>
              </a:rPr>
              <a:t>”</a:t>
            </a:r>
            <a:endParaRPr lang="zh-CN" altLang="en-US"/>
          </a:p>
        </p:txBody>
      </p:sp>
      <p:sp>
        <p:nvSpPr>
          <p:cNvPr id="19" name="矩形 18"/>
          <p:cNvSpPr/>
          <p:nvPr/>
        </p:nvSpPr>
        <p:spPr>
          <a:xfrm>
            <a:off x="4660496" y="2866444"/>
            <a:ext cx="1107996" cy="1705210"/>
          </a:xfrm>
          <a:prstGeom prst="rect">
            <a:avLst/>
          </a:prstGeom>
        </p:spPr>
        <p:txBody>
          <a:bodyPr wrap="none">
            <a:spAutoFit/>
          </a:bodyPr>
          <a:lstStyle/>
          <a:p>
            <a:pPr>
              <a:lnSpc>
                <a:spcPct val="150000"/>
              </a:lnSpc>
            </a:pPr>
            <a:r>
              <a:rPr lang="zh-CN" altLang="zh-CN" kern="100">
                <a:latin typeface="Times New Roman" panose="02020603050405020304" pitchFamily="18" charset="0"/>
                <a:ea typeface="方正中等线简体" panose="03000509000000000000" pitchFamily="65" charset="-122"/>
                <a:cs typeface="Times New Roman" panose="02020603050405020304" pitchFamily="18" charset="0"/>
              </a:rPr>
              <a:t>屈平被黜</a:t>
            </a:r>
            <a:endParaRPr lang="en-US" altLang="zh-CN" kern="100">
              <a:latin typeface="Times New Roman" panose="02020603050405020304" pitchFamily="18" charset="0"/>
              <a:ea typeface="方正中等线简体" panose="03000509000000000000" pitchFamily="65" charset="-122"/>
              <a:cs typeface="Times New Roman" panose="02020603050405020304" pitchFamily="18" charset="0"/>
            </a:endParaRPr>
          </a:p>
          <a:p>
            <a:pPr>
              <a:lnSpc>
                <a:spcPct val="150000"/>
              </a:lnSpc>
            </a:pPr>
            <a:r>
              <a:rPr lang="zh-CN" altLang="zh-CN" kern="100">
                <a:latin typeface="Times New Roman" panose="02020603050405020304" pitchFamily="18" charset="0"/>
                <a:ea typeface="方正中等线简体" panose="03000509000000000000" pitchFamily="65" charset="-122"/>
                <a:cs typeface="Times New Roman" panose="02020603050405020304" pitchFamily="18" charset="0"/>
              </a:rPr>
              <a:t>怀王客死</a:t>
            </a:r>
            <a:endParaRPr lang="en-US" altLang="zh-CN" kern="100">
              <a:latin typeface="Times New Roman" panose="02020603050405020304" pitchFamily="18" charset="0"/>
              <a:ea typeface="方正中等线简体" panose="03000509000000000000" pitchFamily="65" charset="-122"/>
              <a:cs typeface="Times New Roman" panose="02020603050405020304" pitchFamily="18" charset="0"/>
            </a:endParaRPr>
          </a:p>
          <a:p>
            <a:pPr lvl="0">
              <a:lnSpc>
                <a:spcPct val="150000"/>
              </a:lnSpc>
            </a:pPr>
            <a:r>
              <a:rPr lang="zh-CN" altLang="zh-CN" kern="100">
                <a:solidFill>
                  <a:prstClr val="black"/>
                </a:solidFill>
                <a:latin typeface="Times New Roman" panose="02020603050405020304" pitchFamily="18" charset="0"/>
                <a:ea typeface="方正中等线简体" panose="03000509000000000000" pitchFamily="65" charset="-122"/>
                <a:cs typeface="Times New Roman" panose="02020603050405020304" pitchFamily="18" charset="0"/>
              </a:rPr>
              <a:t>顷襄即位</a:t>
            </a:r>
            <a:endParaRPr lang="en-US" altLang="zh-CN" kern="100">
              <a:solidFill>
                <a:prstClr val="black"/>
              </a:solidFill>
              <a:latin typeface="Times New Roman" panose="02020603050405020304" pitchFamily="18" charset="0"/>
              <a:ea typeface="方正中等线简体" panose="03000509000000000000" pitchFamily="65" charset="-122"/>
              <a:cs typeface="Times New Roman" panose="02020603050405020304" pitchFamily="18" charset="0"/>
            </a:endParaRPr>
          </a:p>
          <a:p>
            <a:pPr lvl="0">
              <a:lnSpc>
                <a:spcPct val="150000"/>
              </a:lnSpc>
            </a:pPr>
            <a:r>
              <a:rPr lang="zh-CN" altLang="zh-CN" kern="100">
                <a:solidFill>
                  <a:prstClr val="black"/>
                </a:solidFill>
                <a:latin typeface="Times New Roman" panose="02020603050405020304" pitchFamily="18" charset="0"/>
                <a:ea typeface="方正中等线简体" panose="03000509000000000000" pitchFamily="65" charset="-122"/>
                <a:cs typeface="Times New Roman" panose="02020603050405020304" pitchFamily="18" charset="0"/>
              </a:rPr>
              <a:t>屈原被迁</a:t>
            </a:r>
            <a:endParaRPr lang="zh-CN" altLang="en-US" kern="100">
              <a:solidFill>
                <a:prstClr val="black"/>
              </a:solidFill>
              <a:latin typeface="Times New Roman" panose="02020603050405020304" pitchFamily="18" charset="0"/>
              <a:ea typeface="方正中等线简体" panose="03000509000000000000" pitchFamily="65" charset="-122"/>
              <a:cs typeface="Times New Roman" panose="02020603050405020304" pitchFamily="18" charset="0"/>
            </a:endParaRPr>
          </a:p>
        </p:txBody>
      </p:sp>
      <p:sp>
        <p:nvSpPr>
          <p:cNvPr id="20" name="矩形 19"/>
          <p:cNvSpPr/>
          <p:nvPr/>
        </p:nvSpPr>
        <p:spPr>
          <a:xfrm>
            <a:off x="6333865" y="3069953"/>
            <a:ext cx="877163" cy="369332"/>
          </a:xfrm>
          <a:prstGeom prst="rect">
            <a:avLst/>
          </a:prstGeom>
        </p:spPr>
        <p:txBody>
          <a:bodyPr wrap="none">
            <a:spAutoFit/>
          </a:bodyPr>
          <a:lstStyle/>
          <a:p>
            <a:r>
              <a:rPr lang="en-US" altLang="zh-CN" kern="100">
                <a:latin typeface="Times New Roman" panose="02020603050405020304" pitchFamily="18" charset="0"/>
                <a:ea typeface="方正中等线简体" panose="03000509000000000000" pitchFamily="65" charset="-122"/>
                <a:cs typeface="Times New Roman" panose="02020603050405020304" pitchFamily="18" charset="0"/>
              </a:rPr>
              <a:t>——</a:t>
            </a:r>
            <a:r>
              <a:rPr lang="zh-CN" altLang="zh-CN" kern="100">
                <a:latin typeface="Times New Roman" panose="02020603050405020304" pitchFamily="18" charset="0"/>
                <a:ea typeface="方正中等线简体" panose="03000509000000000000" pitchFamily="65" charset="-122"/>
                <a:cs typeface="Times New Roman" panose="02020603050405020304" pitchFamily="18" charset="0"/>
              </a:rPr>
              <a:t>黜</a:t>
            </a:r>
            <a:endParaRPr lang="zh-CN" altLang="en-US" kern="100">
              <a:latin typeface="Times New Roman" panose="02020603050405020304" pitchFamily="18" charset="0"/>
              <a:ea typeface="方正中等线简体" panose="03000509000000000000" pitchFamily="65" charset="-122"/>
              <a:cs typeface="Times New Roman" panose="02020603050405020304" pitchFamily="18" charset="0"/>
            </a:endParaRPr>
          </a:p>
        </p:txBody>
      </p:sp>
      <p:sp>
        <p:nvSpPr>
          <p:cNvPr id="21" name="左大括号 20"/>
          <p:cNvSpPr/>
          <p:nvPr/>
        </p:nvSpPr>
        <p:spPr>
          <a:xfrm>
            <a:off x="1548896" y="1619984"/>
            <a:ext cx="240816" cy="4974006"/>
          </a:xfrm>
          <a:prstGeom prst="leftBrace">
            <a:avLst>
              <a:gd name="adj1" fmla="val 22488"/>
              <a:gd name="adj2" fmla="val 50000"/>
            </a:avLst>
          </a:prstGeom>
          <a:noFill/>
          <a:ln w="952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lnSpc>
                <a:spcPct val="150000"/>
              </a:lnSpc>
            </a:pPr>
            <a:endParaRPr lang="zh-CN" altLang="en-US"/>
          </a:p>
        </p:txBody>
      </p:sp>
      <p:sp>
        <p:nvSpPr>
          <p:cNvPr id="22" name="矩形 21"/>
          <p:cNvSpPr/>
          <p:nvPr/>
        </p:nvSpPr>
        <p:spPr>
          <a:xfrm>
            <a:off x="2663477" y="1726583"/>
            <a:ext cx="2031325" cy="369332"/>
          </a:xfrm>
          <a:prstGeom prst="rect">
            <a:avLst/>
          </a:prstGeom>
        </p:spPr>
        <p:txBody>
          <a:bodyPr wrap="none">
            <a:spAutoFit/>
          </a:bodyPr>
          <a:lstStyle/>
          <a:p>
            <a:r>
              <a:rPr lang="zh-CN" altLang="zh-CN" kern="100">
                <a:solidFill>
                  <a:srgbClr val="C00000"/>
                </a:solidFill>
                <a:latin typeface="Times New Roman" panose="02020603050405020304" pitchFamily="18" charset="0"/>
                <a:ea typeface="方正中等线简体" panose="03000509000000000000" pitchFamily="65" charset="-122"/>
                <a:cs typeface="Times New Roman" panose="02020603050405020304" pitchFamily="18" charset="0"/>
              </a:rPr>
              <a:t>由</a:t>
            </a:r>
            <a:r>
              <a:rPr lang="en-US" altLang="zh-CN" kern="100">
                <a:solidFill>
                  <a:srgbClr val="C00000"/>
                </a:solidFill>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kern="100">
                <a:solidFill>
                  <a:srgbClr val="C00000"/>
                </a:solidFill>
                <a:latin typeface="Times New Roman" panose="02020603050405020304" pitchFamily="18" charset="0"/>
                <a:ea typeface="方正中等线简体" panose="03000509000000000000" pitchFamily="65" charset="-122"/>
                <a:cs typeface="Times New Roman" panose="02020603050405020304" pitchFamily="18" charset="0"/>
              </a:rPr>
              <a:t>任</a:t>
            </a:r>
            <a:r>
              <a:rPr lang="en-US" altLang="zh-CN" kern="100">
                <a:solidFill>
                  <a:srgbClr val="C00000"/>
                </a:solidFill>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kern="100">
                <a:solidFill>
                  <a:srgbClr val="C00000"/>
                </a:solidFill>
                <a:latin typeface="Times New Roman" panose="02020603050405020304" pitchFamily="18" charset="0"/>
                <a:ea typeface="方正中等线简体" panose="03000509000000000000" pitchFamily="65" charset="-122"/>
                <a:cs typeface="Times New Roman" panose="02020603050405020304" pitchFamily="18" charset="0"/>
              </a:rPr>
              <a:t>而</a:t>
            </a:r>
            <a:r>
              <a:rPr lang="en-US" altLang="zh-CN" kern="100">
                <a:solidFill>
                  <a:srgbClr val="C00000"/>
                </a:solidFill>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kern="100">
                <a:solidFill>
                  <a:srgbClr val="C00000"/>
                </a:solidFill>
                <a:latin typeface="Times New Roman" panose="02020603050405020304" pitchFamily="18" charset="0"/>
                <a:ea typeface="方正中等线简体" panose="03000509000000000000" pitchFamily="65" charset="-122"/>
                <a:cs typeface="Times New Roman" panose="02020603050405020304" pitchFamily="18" charset="0"/>
              </a:rPr>
              <a:t>疏</a:t>
            </a:r>
            <a:r>
              <a:rPr lang="en-US" altLang="zh-CN" kern="100">
                <a:solidFill>
                  <a:srgbClr val="C00000"/>
                </a:solidFill>
                <a:latin typeface="宋体" panose="02010600030101010101" pitchFamily="2" charset="-122"/>
                <a:ea typeface="方正中等线简体" panose="03000509000000000000" pitchFamily="65" charset="-122"/>
                <a:cs typeface="Times New Roman" panose="02020603050405020304" pitchFamily="18" charset="0"/>
              </a:rPr>
              <a:t>”</a:t>
            </a:r>
            <a:endParaRPr lang="zh-CN" altLang="en-US">
              <a:solidFill>
                <a:srgbClr val="C00000"/>
              </a:solidFill>
            </a:endParaRPr>
          </a:p>
        </p:txBody>
      </p:sp>
      <p:sp>
        <p:nvSpPr>
          <p:cNvPr id="23" name="左大括号 22"/>
          <p:cNvSpPr/>
          <p:nvPr/>
        </p:nvSpPr>
        <p:spPr>
          <a:xfrm flipH="1">
            <a:off x="7161849" y="1704888"/>
            <a:ext cx="292351" cy="782054"/>
          </a:xfrm>
          <a:prstGeom prst="leftBrace">
            <a:avLst>
              <a:gd name="adj1" fmla="val 22488"/>
              <a:gd name="adj2" fmla="val 50000"/>
            </a:avLst>
          </a:prstGeom>
          <a:noFill/>
          <a:ln w="952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lnSpc>
                <a:spcPct val="150000"/>
              </a:lnSpc>
            </a:pPr>
            <a:endParaRPr lang="zh-CN" altLang="en-US"/>
          </a:p>
        </p:txBody>
      </p:sp>
      <p:sp>
        <p:nvSpPr>
          <p:cNvPr id="24" name="左大括号 23"/>
          <p:cNvSpPr/>
          <p:nvPr/>
        </p:nvSpPr>
        <p:spPr>
          <a:xfrm>
            <a:off x="4387128" y="2959385"/>
            <a:ext cx="172797" cy="1482410"/>
          </a:xfrm>
          <a:prstGeom prst="leftBrace">
            <a:avLst>
              <a:gd name="adj1" fmla="val 22488"/>
              <a:gd name="adj2" fmla="val 50000"/>
            </a:avLst>
          </a:prstGeom>
          <a:noFill/>
          <a:ln w="952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lnSpc>
                <a:spcPct val="150000"/>
              </a:lnSpc>
            </a:pPr>
            <a:endParaRPr lang="zh-CN" altLang="en-US"/>
          </a:p>
        </p:txBody>
      </p:sp>
      <p:sp>
        <p:nvSpPr>
          <p:cNvPr id="25" name="左大括号 24"/>
          <p:cNvSpPr/>
          <p:nvPr/>
        </p:nvSpPr>
        <p:spPr>
          <a:xfrm flipH="1">
            <a:off x="5957856" y="2849507"/>
            <a:ext cx="193725" cy="768960"/>
          </a:xfrm>
          <a:prstGeom prst="leftBrace">
            <a:avLst>
              <a:gd name="adj1" fmla="val 22488"/>
              <a:gd name="adj2" fmla="val 50000"/>
            </a:avLst>
          </a:prstGeom>
          <a:noFill/>
          <a:ln w="952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lnSpc>
                <a:spcPct val="150000"/>
              </a:lnSpc>
            </a:pPr>
            <a:endParaRPr lang="zh-CN" altLang="en-US"/>
          </a:p>
        </p:txBody>
      </p:sp>
      <p:sp>
        <p:nvSpPr>
          <p:cNvPr id="26" name="左大括号 25"/>
          <p:cNvSpPr/>
          <p:nvPr/>
        </p:nvSpPr>
        <p:spPr>
          <a:xfrm flipH="1">
            <a:off x="5990185" y="3803133"/>
            <a:ext cx="211631" cy="729859"/>
          </a:xfrm>
          <a:prstGeom prst="leftBrace">
            <a:avLst>
              <a:gd name="adj1" fmla="val 22488"/>
              <a:gd name="adj2" fmla="val 50000"/>
            </a:avLst>
          </a:prstGeom>
          <a:noFill/>
          <a:ln w="952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lnSpc>
                <a:spcPct val="150000"/>
              </a:lnSpc>
            </a:pPr>
            <a:endParaRPr lang="zh-CN" altLang="en-US"/>
          </a:p>
        </p:txBody>
      </p:sp>
      <p:sp>
        <p:nvSpPr>
          <p:cNvPr id="27" name="矩形 26"/>
          <p:cNvSpPr/>
          <p:nvPr/>
        </p:nvSpPr>
        <p:spPr>
          <a:xfrm>
            <a:off x="6371902" y="3983396"/>
            <a:ext cx="877163" cy="369332"/>
          </a:xfrm>
          <a:prstGeom prst="rect">
            <a:avLst/>
          </a:prstGeom>
        </p:spPr>
        <p:txBody>
          <a:bodyPr wrap="none">
            <a:spAutoFit/>
          </a:bodyPr>
          <a:lstStyle/>
          <a:p>
            <a:r>
              <a:rPr lang="en-US" altLang="zh-CN" kern="100">
                <a:latin typeface="Times New Roman" panose="02020603050405020304" pitchFamily="18" charset="0"/>
                <a:ea typeface="方正中等线简体" panose="03000509000000000000" pitchFamily="65" charset="-122"/>
                <a:cs typeface="Times New Roman" panose="02020603050405020304" pitchFamily="18" charset="0"/>
              </a:rPr>
              <a:t>——</a:t>
            </a:r>
            <a:r>
              <a:rPr lang="zh-CN" altLang="zh-CN" kern="100">
                <a:latin typeface="Times New Roman" panose="02020603050405020304" pitchFamily="18" charset="0"/>
                <a:ea typeface="方正中等线简体" panose="03000509000000000000" pitchFamily="65" charset="-122"/>
                <a:cs typeface="Times New Roman" panose="02020603050405020304" pitchFamily="18" charset="0"/>
              </a:rPr>
              <a:t>迁</a:t>
            </a:r>
            <a:endParaRPr lang="zh-CN" altLang="en-US" kern="100">
              <a:latin typeface="Times New Roman" panose="02020603050405020304" pitchFamily="18" charset="0"/>
              <a:ea typeface="方正中等线简体" panose="03000509000000000000" pitchFamily="65" charset="-122"/>
              <a:cs typeface="Times New Roman" panose="02020603050405020304" pitchFamily="18" charset="0"/>
            </a:endParaRPr>
          </a:p>
        </p:txBody>
      </p:sp>
      <p:sp>
        <p:nvSpPr>
          <p:cNvPr id="28" name="矩形 27"/>
          <p:cNvSpPr/>
          <p:nvPr/>
        </p:nvSpPr>
        <p:spPr>
          <a:xfrm>
            <a:off x="1949082" y="4759256"/>
            <a:ext cx="1800493" cy="369332"/>
          </a:xfrm>
          <a:prstGeom prst="rect">
            <a:avLst/>
          </a:prstGeom>
        </p:spPr>
        <p:txBody>
          <a:bodyPr wrap="none">
            <a:spAutoFit/>
          </a:bodyPr>
          <a:lstStyle/>
          <a:p>
            <a:r>
              <a:rPr lang="zh-CN" altLang="zh-CN" kern="100">
                <a:latin typeface="Times New Roman" panose="02020603050405020304" pitchFamily="18" charset="0"/>
                <a:ea typeface="方正中等线简体" panose="03000509000000000000" pitchFamily="65" charset="-122"/>
                <a:cs typeface="Times New Roman" panose="02020603050405020304" pitchFamily="18" charset="0"/>
              </a:rPr>
              <a:t>三、</a:t>
            </a:r>
            <a:r>
              <a:rPr lang="en-US" altLang="zh-CN" kern="100">
                <a:latin typeface="Times New Roman" panose="02020603050405020304" pitchFamily="18" charset="0"/>
                <a:ea typeface="方正中等线简体" panose="03000509000000000000" pitchFamily="65" charset="-122"/>
                <a:cs typeface="Times New Roman" panose="02020603050405020304" pitchFamily="18" charset="0"/>
              </a:rPr>
              <a:t>②________</a:t>
            </a:r>
            <a:endParaRPr lang="zh-CN" altLang="en-US" kern="100">
              <a:latin typeface="Times New Roman" panose="02020603050405020304" pitchFamily="18" charset="0"/>
              <a:ea typeface="方正中等线简体" panose="03000509000000000000" pitchFamily="65" charset="-122"/>
              <a:cs typeface="Times New Roman" panose="02020603050405020304" pitchFamily="18" charset="0"/>
            </a:endParaRPr>
          </a:p>
        </p:txBody>
      </p:sp>
      <p:sp>
        <p:nvSpPr>
          <p:cNvPr id="29" name="矩形 28"/>
          <p:cNvSpPr/>
          <p:nvPr/>
        </p:nvSpPr>
        <p:spPr>
          <a:xfrm>
            <a:off x="4417446" y="4613138"/>
            <a:ext cx="1107996" cy="874214"/>
          </a:xfrm>
          <a:prstGeom prst="rect">
            <a:avLst/>
          </a:prstGeom>
        </p:spPr>
        <p:txBody>
          <a:bodyPr wrap="none">
            <a:spAutoFit/>
          </a:bodyPr>
          <a:lstStyle/>
          <a:p>
            <a:pPr>
              <a:lnSpc>
                <a:spcPct val="150000"/>
              </a:lnSpc>
            </a:pPr>
            <a:r>
              <a:rPr lang="zh-CN" altLang="zh-CN" kern="100">
                <a:latin typeface="Times New Roman" panose="02020603050405020304" pitchFamily="18" charset="0"/>
                <a:ea typeface="方正中等线简体" panose="03000509000000000000" pitchFamily="65" charset="-122"/>
                <a:cs typeface="Times New Roman" panose="02020603050405020304" pitchFamily="18" charset="0"/>
              </a:rPr>
              <a:t>时代悲剧</a:t>
            </a:r>
            <a:endParaRPr lang="en-US" altLang="zh-CN" kern="100">
              <a:latin typeface="Times New Roman" panose="02020603050405020304" pitchFamily="18" charset="0"/>
              <a:ea typeface="方正中等线简体" panose="03000509000000000000" pitchFamily="65" charset="-122"/>
              <a:cs typeface="Times New Roman" panose="02020603050405020304" pitchFamily="18" charset="0"/>
            </a:endParaRPr>
          </a:p>
          <a:p>
            <a:pPr>
              <a:lnSpc>
                <a:spcPct val="150000"/>
              </a:lnSpc>
            </a:pPr>
            <a:r>
              <a:rPr lang="zh-CN" altLang="zh-CN" kern="100">
                <a:latin typeface="Times New Roman" panose="02020603050405020304" pitchFamily="18" charset="0"/>
                <a:ea typeface="方正中等线简体" panose="03000509000000000000" pitchFamily="65" charset="-122"/>
                <a:cs typeface="Times New Roman" panose="02020603050405020304" pitchFamily="18" charset="0"/>
              </a:rPr>
              <a:t>高贵品质</a:t>
            </a:r>
            <a:endParaRPr lang="zh-CN" altLang="en-US" kern="100">
              <a:latin typeface="Times New Roman" panose="02020603050405020304" pitchFamily="18" charset="0"/>
              <a:ea typeface="方正中等线简体" panose="03000509000000000000" pitchFamily="65" charset="-122"/>
              <a:cs typeface="Times New Roman" panose="02020603050405020304" pitchFamily="18" charset="0"/>
            </a:endParaRPr>
          </a:p>
        </p:txBody>
      </p:sp>
      <p:sp>
        <p:nvSpPr>
          <p:cNvPr id="30" name="矩形 29"/>
          <p:cNvSpPr/>
          <p:nvPr/>
        </p:nvSpPr>
        <p:spPr>
          <a:xfrm>
            <a:off x="4077659" y="5679369"/>
            <a:ext cx="1569660" cy="874214"/>
          </a:xfrm>
          <a:prstGeom prst="rect">
            <a:avLst/>
          </a:prstGeom>
        </p:spPr>
        <p:txBody>
          <a:bodyPr wrap="none">
            <a:spAutoFit/>
          </a:bodyPr>
          <a:lstStyle/>
          <a:p>
            <a:pPr>
              <a:lnSpc>
                <a:spcPct val="150000"/>
              </a:lnSpc>
            </a:pPr>
            <a:r>
              <a:rPr lang="zh-CN" altLang="zh-CN" kern="100">
                <a:latin typeface="Times New Roman" panose="02020603050405020304" pitchFamily="18" charset="0"/>
                <a:ea typeface="方正中等线简体" panose="03000509000000000000" pitchFamily="65" charset="-122"/>
                <a:cs typeface="Times New Roman" panose="02020603050405020304" pitchFamily="18" charset="0"/>
              </a:rPr>
              <a:t>楚辞后继有人</a:t>
            </a:r>
            <a:endParaRPr lang="en-US" altLang="zh-CN" kern="100">
              <a:latin typeface="Times New Roman" panose="02020603050405020304" pitchFamily="18" charset="0"/>
              <a:ea typeface="方正中等线简体" panose="03000509000000000000" pitchFamily="65" charset="-122"/>
              <a:cs typeface="Times New Roman" panose="02020603050405020304" pitchFamily="18" charset="0"/>
            </a:endParaRPr>
          </a:p>
          <a:p>
            <a:pPr>
              <a:lnSpc>
                <a:spcPct val="150000"/>
              </a:lnSpc>
            </a:pPr>
            <a:r>
              <a:rPr lang="zh-CN" altLang="zh-CN" kern="100">
                <a:latin typeface="Times New Roman" panose="02020603050405020304" pitchFamily="18" charset="0"/>
                <a:ea typeface="方正中等线简体" panose="03000509000000000000" pitchFamily="65" charset="-122"/>
                <a:cs typeface="Times New Roman" panose="02020603050405020304" pitchFamily="18" charset="0"/>
              </a:rPr>
              <a:t>楚国灭亡</a:t>
            </a:r>
            <a:endParaRPr lang="zh-CN" altLang="en-US" kern="100">
              <a:latin typeface="Times New Roman" panose="02020603050405020304" pitchFamily="18" charset="0"/>
              <a:ea typeface="方正中等线简体" panose="03000509000000000000" pitchFamily="65" charset="-122"/>
              <a:cs typeface="Times New Roman" panose="02020603050405020304" pitchFamily="18" charset="0"/>
            </a:endParaRPr>
          </a:p>
        </p:txBody>
      </p:sp>
      <p:sp>
        <p:nvSpPr>
          <p:cNvPr id="31" name="矩形 30"/>
          <p:cNvSpPr/>
          <p:nvPr/>
        </p:nvSpPr>
        <p:spPr>
          <a:xfrm>
            <a:off x="9260304" y="3664003"/>
            <a:ext cx="2765600" cy="458715"/>
          </a:xfrm>
          <a:prstGeom prst="rect">
            <a:avLst/>
          </a:prstGeom>
        </p:spPr>
        <p:txBody>
          <a:bodyPr wrap="square">
            <a:spAutoFit/>
          </a:bodyPr>
          <a:lstStyle/>
          <a:p>
            <a:pPr>
              <a:lnSpc>
                <a:spcPct val="150000"/>
              </a:lnSpc>
            </a:pPr>
            <a:r>
              <a:rPr lang="zh-CN" altLang="zh-CN" kern="100">
                <a:latin typeface="Times New Roman" panose="02020603050405020304" pitchFamily="18" charset="0"/>
                <a:ea typeface="方正中等线简体" panose="03000509000000000000" pitchFamily="65" charset="-122"/>
                <a:cs typeface="Times New Roman" panose="02020603050405020304" pitchFamily="18" charset="0"/>
              </a:rPr>
              <a:t>屈原一生与楚国命运相关</a:t>
            </a:r>
            <a:endParaRPr lang="zh-CN" altLang="en-US" kern="100">
              <a:latin typeface="Times New Roman" panose="02020603050405020304" pitchFamily="18" charset="0"/>
              <a:ea typeface="方正中等线简体" panose="03000509000000000000" pitchFamily="65" charset="-122"/>
              <a:cs typeface="Times New Roman" panose="02020603050405020304" pitchFamily="18" charset="0"/>
            </a:endParaRPr>
          </a:p>
        </p:txBody>
      </p:sp>
      <p:sp>
        <p:nvSpPr>
          <p:cNvPr id="32" name="矩形 31"/>
          <p:cNvSpPr/>
          <p:nvPr/>
        </p:nvSpPr>
        <p:spPr>
          <a:xfrm>
            <a:off x="1949082" y="5885699"/>
            <a:ext cx="1569660" cy="369332"/>
          </a:xfrm>
          <a:prstGeom prst="rect">
            <a:avLst/>
          </a:prstGeom>
        </p:spPr>
        <p:txBody>
          <a:bodyPr wrap="none">
            <a:spAutoFit/>
          </a:bodyPr>
          <a:lstStyle/>
          <a:p>
            <a:r>
              <a:rPr lang="zh-CN" altLang="zh-CN" kern="100">
                <a:latin typeface="Times New Roman" panose="02020603050405020304" pitchFamily="18" charset="0"/>
                <a:ea typeface="方正中等线简体" panose="03000509000000000000" pitchFamily="65" charset="-122"/>
                <a:cs typeface="Times New Roman" panose="02020603050405020304" pitchFamily="18" charset="0"/>
              </a:rPr>
              <a:t>四、死后影响</a:t>
            </a:r>
            <a:endParaRPr lang="zh-CN" altLang="en-US" kern="100">
              <a:latin typeface="Times New Roman" panose="02020603050405020304" pitchFamily="18" charset="0"/>
              <a:ea typeface="方正中等线简体" panose="03000509000000000000" pitchFamily="65" charset="-122"/>
              <a:cs typeface="Times New Roman" panose="02020603050405020304" pitchFamily="18" charset="0"/>
            </a:endParaRPr>
          </a:p>
        </p:txBody>
      </p:sp>
      <p:sp>
        <p:nvSpPr>
          <p:cNvPr id="33" name="左大括号 32"/>
          <p:cNvSpPr/>
          <p:nvPr/>
        </p:nvSpPr>
        <p:spPr>
          <a:xfrm>
            <a:off x="4696283" y="1546505"/>
            <a:ext cx="207950" cy="1151213"/>
          </a:xfrm>
          <a:prstGeom prst="leftBrace">
            <a:avLst>
              <a:gd name="adj1" fmla="val 22488"/>
              <a:gd name="adj2" fmla="val 50000"/>
            </a:avLst>
          </a:prstGeom>
          <a:noFill/>
          <a:ln w="952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lnSpc>
                <a:spcPct val="150000"/>
              </a:lnSpc>
            </a:pPr>
            <a:endParaRPr lang="zh-CN" altLang="en-US"/>
          </a:p>
        </p:txBody>
      </p:sp>
      <p:sp>
        <p:nvSpPr>
          <p:cNvPr id="34" name="矩形 33"/>
          <p:cNvSpPr/>
          <p:nvPr/>
        </p:nvSpPr>
        <p:spPr>
          <a:xfrm>
            <a:off x="2846258" y="4755960"/>
            <a:ext cx="1107996" cy="369332"/>
          </a:xfrm>
          <a:prstGeom prst="rect">
            <a:avLst/>
          </a:prstGeom>
        </p:spPr>
        <p:txBody>
          <a:bodyPr wrap="none">
            <a:spAutoFit/>
          </a:bodyPr>
          <a:lstStyle/>
          <a:p>
            <a:r>
              <a:rPr lang="zh-CN" altLang="zh-CN" kern="100">
                <a:solidFill>
                  <a:srgbClr val="C00000"/>
                </a:solidFill>
                <a:latin typeface="Times New Roman" panose="02020603050405020304" pitchFamily="18" charset="0"/>
                <a:ea typeface="方正中等线简体" panose="03000509000000000000" pitchFamily="65" charset="-122"/>
                <a:cs typeface="Times New Roman" panose="02020603050405020304" pitchFamily="18" charset="0"/>
              </a:rPr>
              <a:t>自投汨罗</a:t>
            </a:r>
            <a:endParaRPr lang="zh-CN" altLang="en-US" kern="100">
              <a:solidFill>
                <a:srgbClr val="C00000"/>
              </a:solidFill>
              <a:latin typeface="Times New Roman" panose="02020603050405020304" pitchFamily="18" charset="0"/>
              <a:ea typeface="方正中等线简体" panose="03000509000000000000" pitchFamily="65" charset="-122"/>
              <a:cs typeface="Times New Roman" panose="02020603050405020304" pitchFamily="18" charset="0"/>
            </a:endParaRPr>
          </a:p>
        </p:txBody>
      </p:sp>
      <p:sp>
        <p:nvSpPr>
          <p:cNvPr id="35" name="左大括号 34"/>
          <p:cNvSpPr/>
          <p:nvPr/>
        </p:nvSpPr>
        <p:spPr>
          <a:xfrm>
            <a:off x="4244649" y="4805793"/>
            <a:ext cx="172797" cy="605342"/>
          </a:xfrm>
          <a:prstGeom prst="leftBrace">
            <a:avLst>
              <a:gd name="adj1" fmla="val 22488"/>
              <a:gd name="adj2" fmla="val 50000"/>
            </a:avLst>
          </a:prstGeom>
          <a:noFill/>
          <a:ln w="952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lnSpc>
                <a:spcPct val="150000"/>
              </a:lnSpc>
            </a:pPr>
            <a:endParaRPr lang="zh-CN" altLang="en-US"/>
          </a:p>
        </p:txBody>
      </p:sp>
      <p:sp>
        <p:nvSpPr>
          <p:cNvPr id="36" name="左大括号 35"/>
          <p:cNvSpPr/>
          <p:nvPr/>
        </p:nvSpPr>
        <p:spPr>
          <a:xfrm>
            <a:off x="3906353" y="5712384"/>
            <a:ext cx="197957" cy="808185"/>
          </a:xfrm>
          <a:prstGeom prst="leftBrace">
            <a:avLst>
              <a:gd name="adj1" fmla="val 22488"/>
              <a:gd name="adj2" fmla="val 50000"/>
            </a:avLst>
          </a:prstGeom>
          <a:noFill/>
          <a:ln w="952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lnSpc>
                <a:spcPct val="150000"/>
              </a:lnSpc>
            </a:pPr>
            <a:endParaRPr lang="zh-CN" altLang="en-US"/>
          </a:p>
        </p:txBody>
      </p:sp>
      <p:sp>
        <p:nvSpPr>
          <p:cNvPr id="37" name="左大括号 36"/>
          <p:cNvSpPr/>
          <p:nvPr/>
        </p:nvSpPr>
        <p:spPr>
          <a:xfrm flipH="1">
            <a:off x="8505275" y="1485387"/>
            <a:ext cx="493006" cy="4920941"/>
          </a:xfrm>
          <a:prstGeom prst="leftBrace">
            <a:avLst>
              <a:gd name="adj1" fmla="val 22488"/>
              <a:gd name="adj2" fmla="val 50000"/>
            </a:avLst>
          </a:prstGeom>
          <a:noFill/>
          <a:ln w="952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lnSpc>
                <a:spcPct val="150000"/>
              </a:lnSpc>
            </a:pPr>
            <a:endParaRPr lang="zh-CN" altLang="en-US"/>
          </a:p>
        </p:txBody>
      </p:sp>
    </p:spTree>
  </p:cSld>
  <p:clrMapOvr>
    <a:masterClrMapping/>
  </p:clrMapOvr>
  <p:transition spd="med" advClick="0">
    <p:pull/>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blinds(horizontal)">
                                      <p:cBhvr>
                                        <p:cTn id="7" dur="500"/>
                                        <p:tgtEl>
                                          <p:spTgt spid="2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4"/>
                                        </p:tgtEl>
                                        <p:attrNameLst>
                                          <p:attrName>style.visibility</p:attrName>
                                        </p:attrNameLst>
                                      </p:cBhvr>
                                      <p:to>
                                        <p:strVal val="visible"/>
                                      </p:to>
                                    </p:set>
                                    <p:animEffect transition="in" filter="blinds(horizontal)">
                                      <p:cBhvr>
                                        <p:cTn id="12"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34" grpId="0"/>
    </p:bldLst>
  </p:timing>
</p:sld>
</file>

<file path=ppt/slides/slide3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4" name="TextBox 13"/>
          <p:cNvSpPr txBox="1"/>
          <p:nvPr/>
        </p:nvSpPr>
        <p:spPr>
          <a:xfrm>
            <a:off x="983432" y="344684"/>
            <a:ext cx="1808508" cy="369332"/>
          </a:xfrm>
          <a:prstGeom prst="rect">
            <a:avLst/>
          </a:prstGeom>
          <a:noFill/>
        </p:spPr>
        <p:txBody>
          <a:bodyPr wrap="none" rtlCol="0">
            <a:spAutoFit/>
          </a:bodyPr>
          <a:lstStyle/>
          <a:p>
            <a:r>
              <a:rPr lang="zh-CN" altLang="en-US">
                <a:solidFill>
                  <a:srgbClr val="4C4C4C"/>
                </a:solidFill>
                <a:latin typeface="印品黑体" panose="00000500000000000000" pitchFamily="2" charset="-122"/>
                <a:ea typeface="印品黑体" panose="00000500000000000000" pitchFamily="2" charset="-122"/>
              </a:rPr>
              <a:t>通读</a:t>
            </a:r>
            <a:r>
              <a:rPr lang="en-US" altLang="zh-CN">
                <a:solidFill>
                  <a:srgbClr val="4C4C4C"/>
                </a:solidFill>
                <a:latin typeface="印品黑体" panose="00000500000000000000" pitchFamily="2" charset="-122"/>
                <a:ea typeface="印品黑体" panose="00000500000000000000" pitchFamily="2" charset="-122"/>
              </a:rPr>
              <a:t> </a:t>
            </a:r>
            <a:r>
              <a:rPr lang="en-US" altLang="zh-CN" b="1">
                <a:solidFill>
                  <a:srgbClr val="4C4C4C"/>
                </a:solidFill>
                <a:latin typeface="微软雅黑" panose="020b0503020204020204" pitchFamily="34" charset="-122"/>
                <a:ea typeface="微软雅黑" panose="020b0503020204020204" pitchFamily="34" charset="-122"/>
              </a:rPr>
              <a:t>·</a:t>
            </a:r>
            <a:r>
              <a:rPr lang="en-US" altLang="zh-CN">
                <a:solidFill>
                  <a:srgbClr val="4C4C4C"/>
                </a:solidFill>
                <a:latin typeface="印品黑体" panose="00000500000000000000" pitchFamily="2" charset="-122"/>
                <a:ea typeface="印品黑体" panose="00000500000000000000" pitchFamily="2" charset="-122"/>
              </a:rPr>
              <a:t> </a:t>
            </a:r>
            <a:r>
              <a:rPr lang="zh-CN" altLang="en-US">
                <a:solidFill>
                  <a:srgbClr val="4C4C4C"/>
                </a:solidFill>
                <a:latin typeface="印品黑体" panose="00000500000000000000" pitchFamily="2" charset="-122"/>
                <a:ea typeface="印品黑体" panose="00000500000000000000" pitchFamily="2" charset="-122"/>
              </a:rPr>
              <a:t>整体感知</a:t>
            </a:r>
            <a:endParaRPr lang="zh-CN" altLang="en-US" sz="1400">
              <a:solidFill>
                <a:srgbClr val="4C4C4C"/>
              </a:solidFill>
              <a:latin typeface="微软雅黑" panose="020b0503020204020204" pitchFamily="34" charset="-122"/>
              <a:ea typeface="微软雅黑" panose="020b0503020204020204" pitchFamily="34" charset="-122"/>
            </a:endParaRPr>
          </a:p>
        </p:txBody>
      </p:sp>
      <p:cxnSp>
        <p:nvCxnSpPr>
          <p:cNvPr id="15" name="直接连接符 14"/>
          <p:cNvCxnSpPr>
            <a:endCxn id="16" idx="11"/>
          </p:cNvCxnSpPr>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nvSpPr>
        <p:spPr bwMode="auto">
          <a:xfrm>
            <a:off x="11280577" y="363136"/>
            <a:ext cx="425905" cy="427514"/>
          </a:xfrm>
          <a:custGeom>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10" name="椭圆 9"/>
          <p:cNvSpPr/>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8" name="圆角矩形 55"/>
          <p:cNvSpPr/>
          <p:nvPr/>
        </p:nvSpPr>
        <p:spPr>
          <a:xfrm>
            <a:off x="485518" y="-167030"/>
            <a:ext cx="11291728" cy="3468014"/>
          </a:xfrm>
          <a:prstGeom prst="roundRect">
            <a:avLst/>
          </a:prstGeom>
          <a:no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marL="342900" indent="-342900">
              <a:lnSpc>
                <a:spcPct val="150000"/>
              </a:lnSpc>
              <a:buFont typeface="Wingdings" panose="05000000000000000000" pitchFamily="2" charset="2"/>
              <a:buChar char="l"/>
            </a:pPr>
            <a:r>
              <a:rPr lang="en-US" altLang="zh-CN" sz="2200">
                <a:solidFill>
                  <a:srgbClr val="7F6B5B"/>
                </a:solidFill>
                <a:latin typeface="微软雅黑" panose="020b0503020204020204" pitchFamily="34" charset="-122"/>
                <a:ea typeface="微软雅黑" panose="020b0503020204020204" pitchFamily="34" charset="-122"/>
              </a:rPr>
              <a:t>2.</a:t>
            </a:r>
            <a:r>
              <a:rPr lang="zh-CN" altLang="en-US" sz="2200">
                <a:solidFill>
                  <a:srgbClr val="7F6B5B"/>
                </a:solidFill>
                <a:latin typeface="微软雅黑" panose="020b0503020204020204" pitchFamily="34" charset="-122"/>
                <a:ea typeface="微软雅黑" panose="020b0503020204020204" pitchFamily="34" charset="-122"/>
              </a:rPr>
              <a:t>主旨归纳</a:t>
            </a:r>
            <a:endParaRPr lang="zh-CN" altLang="en-US" sz="2200">
              <a:solidFill>
                <a:srgbClr val="7F6B5B"/>
              </a:solidFill>
              <a:latin typeface="微软雅黑" panose="020b0503020204020204" pitchFamily="34" charset="-122"/>
              <a:ea typeface="微软雅黑" panose="020b0503020204020204" pitchFamily="34" charset="-122"/>
            </a:endParaRPr>
          </a:p>
        </p:txBody>
      </p:sp>
      <p:sp>
        <p:nvSpPr>
          <p:cNvPr id="38" name="文本框 37"/>
          <p:cNvSpPr txBox="1"/>
          <p:nvPr/>
        </p:nvSpPr>
        <p:spPr>
          <a:xfrm>
            <a:off x="605614" y="2712330"/>
            <a:ext cx="10952402" cy="1689052"/>
          </a:xfrm>
          <a:prstGeom prst="rect">
            <a:avLst/>
          </a:prstGeom>
          <a:noFill/>
        </p:spPr>
        <p:txBody>
          <a:bodyPr wrap="square">
            <a:spAutoFit/>
          </a:bodyPr>
          <a:lstStyle/>
          <a:p>
            <a:pPr indent="612140" algn="just">
              <a:lnSpc>
                <a:spcPct val="150000"/>
              </a:lnSpc>
              <a:spcAft>
                <a:spcPct val="0"/>
              </a:spcAft>
              <a:tabLst>
                <a:tab pos="2610485"/>
              </a:tabLst>
            </a:pPr>
            <a:r>
              <a:rPr lang="zh-CN" altLang="zh-CN" sz="2400" kern="100">
                <a:latin typeface="微软雅黑" panose="020b0503020204020204" pitchFamily="34" charset="-122"/>
                <a:ea typeface="微软雅黑" panose="020b0503020204020204" pitchFamily="34" charset="-122"/>
                <a:cs typeface="Times New Roman" panose="02020603050405020304"/>
              </a:rPr>
              <a:t>这篇课文通过写屈原的生平事迹，特别是政治上的不幸遭遇，表现了屈原的一生和楚国的兴衰存亡息息相关，赞颂了他的爱国精神和正直的品德，处处流露出作者郁郁不平之气和“悲其志”的叹惋之情。</a:t>
            </a:r>
            <a:endParaRPr lang="zh-CN" altLang="zh-CN" sz="2400" kern="100">
              <a:effectLst/>
              <a:latin typeface="微软雅黑" panose="020b0503020204020204" pitchFamily="34" charset="-122"/>
              <a:ea typeface="微软雅黑" panose="020b0503020204020204" pitchFamily="34" charset="-122"/>
              <a:cs typeface="Courier New" panose="02070309020205020404"/>
            </a:endParaRPr>
          </a:p>
        </p:txBody>
      </p:sp>
    </p:spTree>
  </p:cSld>
  <p:clrMapOvr>
    <a:masterClrMapping/>
  </p:clrMapOvr>
  <p:transition spd="med" advClick="0">
    <p:pull/>
  </p:transition>
  <p:timing/>
</p:sld>
</file>

<file path=ppt/slides/slide3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6" name="Freeform 5"/>
          <p:cNvSpPr/>
          <p:nvPr/>
        </p:nvSpPr>
        <p:spPr bwMode="auto">
          <a:xfrm flipH="1">
            <a:off x="2381" y="3915641"/>
            <a:ext cx="12188826" cy="2037552"/>
          </a:xfrm>
          <a:custGeom>
            <a:gdLst>
              <a:gd name="T0" fmla="*/ 0 w 4809"/>
              <a:gd name="T1" fmla="*/ 0 h 804"/>
              <a:gd name="T2" fmla="*/ 4809 w 4809"/>
              <a:gd name="T3" fmla="*/ 530 h 804"/>
            </a:gdLst>
            <a:cxnLst>
              <a:cxn ang="0">
                <a:pos x="T0" y="T1"/>
              </a:cxn>
              <a:cxn ang="0">
                <a:pos x="T2" y="T3"/>
              </a:cxn>
            </a:cxnLst>
            <a:rect l="0" t="0" r="r" b="b"/>
            <a:pathLst>
              <a:path w="4809" h="804">
                <a:moveTo>
                  <a:pt x="0" y="0"/>
                </a:moveTo>
                <a:cubicBezTo>
                  <a:pt x="0" y="0"/>
                  <a:pt x="2086" y="804"/>
                  <a:pt x="4809" y="530"/>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27" name="Freeform 6"/>
          <p:cNvSpPr/>
          <p:nvPr/>
        </p:nvSpPr>
        <p:spPr bwMode="auto">
          <a:xfrm>
            <a:off x="2381" y="2492896"/>
            <a:ext cx="12188826" cy="3763944"/>
          </a:xfrm>
          <a:custGeom>
            <a:gdLst>
              <a:gd name="T0" fmla="*/ 4809 w 4809"/>
              <a:gd name="T1" fmla="*/ 0 h 1485"/>
              <a:gd name="T2" fmla="*/ 0 w 4809"/>
              <a:gd name="T3" fmla="*/ 1485 h 1485"/>
            </a:gdLst>
            <a:cxnLst>
              <a:cxn ang="0">
                <a:pos x="T0" y="T1"/>
              </a:cxn>
              <a:cxn ang="0">
                <a:pos x="T2" y="T3"/>
              </a:cxn>
            </a:cxnLst>
            <a:rect l="0" t="0" r="r" b="b"/>
            <a:pathLst>
              <a:path w="4809" h="1485">
                <a:moveTo>
                  <a:pt x="4809" y="0"/>
                </a:moveTo>
                <a:cubicBezTo>
                  <a:pt x="4809" y="0"/>
                  <a:pt x="2817" y="1445"/>
                  <a:pt x="0" y="1485"/>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28" name="Freeform 7"/>
          <p:cNvSpPr/>
          <p:nvPr/>
        </p:nvSpPr>
        <p:spPr bwMode="auto">
          <a:xfrm flipH="1">
            <a:off x="2381" y="4818002"/>
            <a:ext cx="12188826" cy="2222101"/>
          </a:xfrm>
          <a:custGeom>
            <a:gdLst>
              <a:gd name="T0" fmla="*/ 4809 w 4809"/>
              <a:gd name="T1" fmla="*/ 174 h 877"/>
              <a:gd name="T2" fmla="*/ 0 w 4809"/>
              <a:gd name="T3" fmla="*/ 0 h 877"/>
            </a:gdLst>
            <a:cxnLst>
              <a:cxn ang="0">
                <a:pos x="T0" y="T1"/>
              </a:cxn>
              <a:cxn ang="0">
                <a:pos x="T2" y="T3"/>
              </a:cxn>
            </a:cxnLst>
            <a:rect l="0" t="0" r="r" b="b"/>
            <a:pathLst>
              <a:path w="4809" h="877">
                <a:moveTo>
                  <a:pt x="4809" y="174"/>
                </a:moveTo>
                <a:cubicBezTo>
                  <a:pt x="4809" y="174"/>
                  <a:pt x="2295" y="877"/>
                  <a:pt x="0" y="0"/>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cxnSp>
        <p:nvCxnSpPr>
          <p:cNvPr id="15" name="直接连接符 14"/>
          <p:cNvCxnSpPr>
            <a:endCxn id="16" idx="11"/>
          </p:cNvCxnSpPr>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nvSpPr>
        <p:spPr bwMode="auto">
          <a:xfrm>
            <a:off x="11280577" y="363136"/>
            <a:ext cx="425905" cy="427514"/>
          </a:xfrm>
          <a:custGeom>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30" name="椭圆 29"/>
          <p:cNvSpPr/>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9" name="TextBox 13"/>
          <p:cNvSpPr txBox="1"/>
          <p:nvPr/>
        </p:nvSpPr>
        <p:spPr>
          <a:xfrm>
            <a:off x="983433" y="344684"/>
            <a:ext cx="1877437" cy="369332"/>
          </a:xfrm>
          <a:prstGeom prst="rect">
            <a:avLst/>
          </a:prstGeom>
          <a:noFill/>
        </p:spPr>
        <p:txBody>
          <a:bodyPr wrap="none" rtlCol="0">
            <a:spAutoFit/>
          </a:bodyPr>
          <a:lstStyle/>
          <a:p>
            <a:r>
              <a:rPr lang="zh-CN" altLang="en-US">
                <a:solidFill>
                  <a:srgbClr val="4C4C4C"/>
                </a:solidFill>
                <a:latin typeface="印品黑体" panose="00000500000000000000" pitchFamily="2" charset="-122"/>
                <a:ea typeface="印品黑体" panose="00000500000000000000" pitchFamily="2" charset="-122"/>
              </a:rPr>
              <a:t>延读 </a:t>
            </a:r>
            <a:r>
              <a:rPr lang="en-US" altLang="zh-CN" b="1">
                <a:solidFill>
                  <a:srgbClr val="4C4C4C"/>
                </a:solidFill>
                <a:latin typeface="印品黑体" panose="00000500000000000000" pitchFamily="2" charset="-122"/>
                <a:ea typeface="印品黑体" panose="00000500000000000000" pitchFamily="2" charset="-122"/>
              </a:rPr>
              <a:t>· </a:t>
            </a:r>
            <a:r>
              <a:rPr lang="zh-CN" altLang="en-US">
                <a:solidFill>
                  <a:srgbClr val="4C4C4C"/>
                </a:solidFill>
                <a:latin typeface="印品黑体" panose="00000500000000000000" pitchFamily="2" charset="-122"/>
                <a:ea typeface="印品黑体" panose="00000500000000000000" pitchFamily="2" charset="-122"/>
              </a:rPr>
              <a:t>思维拓展 </a:t>
            </a:r>
            <a:endParaRPr lang="zh-CN" altLang="en-US" sz="1400" b="1">
              <a:solidFill>
                <a:srgbClr val="4C4C4C"/>
              </a:solidFill>
              <a:latin typeface="印品黑体" panose="00000500000000000000" pitchFamily="2" charset="-122"/>
              <a:ea typeface="印品黑体" panose="00000500000000000000" pitchFamily="2" charset="-122"/>
            </a:endParaRPr>
          </a:p>
        </p:txBody>
      </p:sp>
      <p:sp>
        <p:nvSpPr>
          <p:cNvPr id="2" name="圆角矩形 55"/>
          <p:cNvSpPr/>
          <p:nvPr/>
        </p:nvSpPr>
        <p:spPr>
          <a:xfrm>
            <a:off x="902518" y="1247412"/>
            <a:ext cx="10386963" cy="980948"/>
          </a:xfrm>
          <a:prstGeom prst="roundRect">
            <a:avLst/>
          </a:prstGeom>
          <a:no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marL="342900" indent="-342900">
              <a:lnSpc>
                <a:spcPct val="150000"/>
              </a:lnSpc>
              <a:buFont typeface="Wingdings" panose="05000000000000000000" pitchFamily="2" charset="2"/>
              <a:buChar char="l"/>
            </a:pPr>
            <a:r>
              <a:rPr lang="en-US" altLang="zh-CN" sz="2200" b="1">
                <a:solidFill>
                  <a:srgbClr val="7F6B5B"/>
                </a:solidFill>
                <a:latin typeface="微软雅黑" panose="020b0503020204020204" pitchFamily="34" charset="-122"/>
                <a:ea typeface="微软雅黑" panose="020b0503020204020204" pitchFamily="34" charset="-122"/>
              </a:rPr>
              <a:t>【</a:t>
            </a:r>
            <a:r>
              <a:rPr lang="zh-CN" altLang="en-US" sz="2200" b="1">
                <a:solidFill>
                  <a:srgbClr val="7F6B5B"/>
                </a:solidFill>
                <a:latin typeface="微软雅黑" panose="020b0503020204020204" pitchFamily="34" charset="-122"/>
                <a:ea typeface="微软雅黑" panose="020b0503020204020204" pitchFamily="34" charset="-122"/>
              </a:rPr>
              <a:t>屈原人物形象分析</a:t>
            </a:r>
            <a:r>
              <a:rPr lang="en-US" altLang="zh-CN" sz="2200" b="1">
                <a:solidFill>
                  <a:srgbClr val="7F6B5B"/>
                </a:solidFill>
                <a:latin typeface="微软雅黑" panose="020b0503020204020204" pitchFamily="34" charset="-122"/>
                <a:ea typeface="微软雅黑" panose="020b0503020204020204" pitchFamily="34" charset="-122"/>
              </a:rPr>
              <a:t>】1.</a:t>
            </a:r>
            <a:r>
              <a:rPr lang="zh-CN" altLang="en-US" sz="2200">
                <a:solidFill>
                  <a:srgbClr val="7F6B5B"/>
                </a:solidFill>
                <a:latin typeface="微软雅黑" panose="020b0503020204020204" pitchFamily="34" charset="-122"/>
                <a:ea typeface="微软雅黑" panose="020b0503020204020204" pitchFamily="34" charset="-122"/>
              </a:rPr>
              <a:t>课文在叙述屈原遭嫉蒙谗被楚怀王疏远后，又用大段的文字夹叙夹议，赞扬了屈原的伟大作品</a:t>
            </a:r>
            <a:r>
              <a:rPr lang="en-US" altLang="zh-CN" sz="2200">
                <a:solidFill>
                  <a:srgbClr val="7F6B5B"/>
                </a:solidFill>
                <a:latin typeface="微软雅黑" panose="020b0503020204020204" pitchFamily="34" charset="-122"/>
                <a:ea typeface="微软雅黑" panose="020b0503020204020204" pitchFamily="34" charset="-122"/>
              </a:rPr>
              <a:t>《</a:t>
            </a:r>
            <a:r>
              <a:rPr lang="zh-CN" altLang="en-US" sz="2200">
                <a:solidFill>
                  <a:srgbClr val="7F6B5B"/>
                </a:solidFill>
                <a:latin typeface="微软雅黑" panose="020b0503020204020204" pitchFamily="34" charset="-122"/>
                <a:ea typeface="微软雅黑" panose="020b0503020204020204" pitchFamily="34" charset="-122"/>
              </a:rPr>
              <a:t>离骚</a:t>
            </a:r>
            <a:r>
              <a:rPr lang="en-US" altLang="zh-CN" sz="2200">
                <a:solidFill>
                  <a:srgbClr val="7F6B5B"/>
                </a:solidFill>
                <a:latin typeface="微软雅黑" panose="020b0503020204020204" pitchFamily="34" charset="-122"/>
                <a:ea typeface="微软雅黑" panose="020b0503020204020204" pitchFamily="34" charset="-122"/>
              </a:rPr>
              <a:t>》</a:t>
            </a:r>
            <a:r>
              <a:rPr lang="zh-CN" altLang="en-US" sz="2200">
                <a:solidFill>
                  <a:srgbClr val="7F6B5B"/>
                </a:solidFill>
                <a:latin typeface="微软雅黑" panose="020b0503020204020204" pitchFamily="34" charset="-122"/>
                <a:ea typeface="微软雅黑" panose="020b0503020204020204" pitchFamily="34" charset="-122"/>
              </a:rPr>
              <a:t>。作者是从哪些方面介绍</a:t>
            </a:r>
            <a:r>
              <a:rPr lang="en-US" altLang="zh-CN" sz="2200">
                <a:solidFill>
                  <a:srgbClr val="7F6B5B"/>
                </a:solidFill>
                <a:latin typeface="微软雅黑" panose="020b0503020204020204" pitchFamily="34" charset="-122"/>
                <a:ea typeface="微软雅黑" panose="020b0503020204020204" pitchFamily="34" charset="-122"/>
              </a:rPr>
              <a:t>《</a:t>
            </a:r>
            <a:r>
              <a:rPr lang="zh-CN" altLang="en-US" sz="2200">
                <a:solidFill>
                  <a:srgbClr val="7F6B5B"/>
                </a:solidFill>
                <a:latin typeface="微软雅黑" panose="020b0503020204020204" pitchFamily="34" charset="-122"/>
                <a:ea typeface="微软雅黑" panose="020b0503020204020204" pitchFamily="34" charset="-122"/>
              </a:rPr>
              <a:t>离骚</a:t>
            </a:r>
            <a:r>
              <a:rPr lang="en-US" altLang="zh-CN" sz="2200">
                <a:solidFill>
                  <a:srgbClr val="7F6B5B"/>
                </a:solidFill>
                <a:latin typeface="微软雅黑" panose="020b0503020204020204" pitchFamily="34" charset="-122"/>
                <a:ea typeface="微软雅黑" panose="020b0503020204020204" pitchFamily="34" charset="-122"/>
              </a:rPr>
              <a:t>》</a:t>
            </a:r>
            <a:r>
              <a:rPr lang="zh-CN" altLang="en-US" sz="2200">
                <a:solidFill>
                  <a:srgbClr val="7F6B5B"/>
                </a:solidFill>
                <a:latin typeface="微软雅黑" panose="020b0503020204020204" pitchFamily="34" charset="-122"/>
                <a:ea typeface="微软雅黑" panose="020b0503020204020204" pitchFamily="34" charset="-122"/>
              </a:rPr>
              <a:t>的？又是怎样把屈原的作品和人格结合起来写的？</a:t>
            </a:r>
            <a:endParaRPr lang="zh-CN" altLang="en-US" sz="2200">
              <a:solidFill>
                <a:srgbClr val="7F6B5B"/>
              </a:solidFill>
              <a:latin typeface="微软雅黑" panose="020b0503020204020204" pitchFamily="34" charset="-122"/>
              <a:ea typeface="微软雅黑" panose="020b0503020204020204" pitchFamily="34" charset="-122"/>
            </a:endParaRPr>
          </a:p>
        </p:txBody>
      </p:sp>
      <p:sp>
        <p:nvSpPr>
          <p:cNvPr id="12" name="文本框 11"/>
          <p:cNvSpPr txBox="1"/>
          <p:nvPr/>
        </p:nvSpPr>
        <p:spPr>
          <a:xfrm>
            <a:off x="1085102" y="2684441"/>
            <a:ext cx="10021793" cy="3079497"/>
          </a:xfrm>
          <a:prstGeom prst="rect">
            <a:avLst/>
          </a:prstGeom>
          <a:noFill/>
        </p:spPr>
        <p:txBody>
          <a:bodyPr wrap="square" rtlCol="0">
            <a:spAutoFit/>
          </a:bodyPr>
          <a:lstStyle/>
          <a:p>
            <a:pPr>
              <a:lnSpc>
                <a:spcPct val="150000"/>
              </a:lnSpc>
            </a:pPr>
            <a:r>
              <a:rPr lang="zh-CN" altLang="en-US" sz="2200">
                <a:latin typeface="微软雅黑" panose="020b0503020204020204" pitchFamily="34" charset="-122"/>
                <a:ea typeface="微软雅黑" panose="020b0503020204020204" pitchFamily="34" charset="-122"/>
              </a:rPr>
              <a:t>明确：作者从解题、成因、评价、内容、风格五个方面介绍了</a:t>
            </a:r>
            <a:r>
              <a:rPr lang="en-US" altLang="zh-CN" sz="2200">
                <a:latin typeface="微软雅黑" panose="020b0503020204020204" pitchFamily="34" charset="-122"/>
                <a:ea typeface="微软雅黑" panose="020b0503020204020204" pitchFamily="34" charset="-122"/>
              </a:rPr>
              <a:t>《</a:t>
            </a:r>
            <a:r>
              <a:rPr lang="zh-CN" altLang="en-US" sz="2200">
                <a:latin typeface="微软雅黑" panose="020b0503020204020204" pitchFamily="34" charset="-122"/>
                <a:ea typeface="微软雅黑" panose="020b0503020204020204" pitchFamily="34" charset="-122"/>
              </a:rPr>
              <a:t>离骚</a:t>
            </a:r>
            <a:r>
              <a:rPr lang="en-US" altLang="zh-CN" sz="2200">
                <a:latin typeface="微软雅黑" panose="020b0503020204020204" pitchFamily="34" charset="-122"/>
                <a:ea typeface="微软雅黑" panose="020b0503020204020204" pitchFamily="34" charset="-122"/>
              </a:rPr>
              <a:t>》</a:t>
            </a:r>
            <a:r>
              <a:rPr lang="zh-CN" altLang="en-US" sz="2200">
                <a:latin typeface="微软雅黑" panose="020b0503020204020204" pitchFamily="34" charset="-122"/>
                <a:ea typeface="微软雅黑" panose="020b0503020204020204" pitchFamily="34" charset="-122"/>
              </a:rPr>
              <a:t>。“其文约</a:t>
            </a:r>
            <a:r>
              <a:rPr lang="en-US" altLang="zh-CN" sz="2200">
                <a:latin typeface="微软雅黑" panose="020b0503020204020204" pitchFamily="34" charset="-122"/>
                <a:ea typeface="微软雅黑" panose="020b0503020204020204" pitchFamily="34" charset="-122"/>
              </a:rPr>
              <a:t>,</a:t>
            </a:r>
            <a:r>
              <a:rPr lang="zh-CN" altLang="en-US" sz="2200">
                <a:latin typeface="微软雅黑" panose="020b0503020204020204" pitchFamily="34" charset="-122"/>
                <a:ea typeface="微软雅黑" panose="020b0503020204020204" pitchFamily="34" charset="-122"/>
              </a:rPr>
              <a:t>其辞微</a:t>
            </a:r>
            <a:r>
              <a:rPr lang="en-US" altLang="zh-CN" sz="2200">
                <a:latin typeface="微软雅黑" panose="020b0503020204020204" pitchFamily="34" charset="-122"/>
                <a:ea typeface="微软雅黑" panose="020b0503020204020204" pitchFamily="34" charset="-122"/>
              </a:rPr>
              <a:t>,</a:t>
            </a:r>
            <a:r>
              <a:rPr lang="zh-CN" altLang="en-US" sz="2200">
                <a:latin typeface="微软雅黑" panose="020b0503020204020204" pitchFamily="34" charset="-122"/>
                <a:ea typeface="微软雅黑" panose="020b0503020204020204" pitchFamily="34" charset="-122"/>
              </a:rPr>
              <a:t>其志洁，其行廉。其称文小而其指极大，举类迩而见义远。其志洁，故其称物芳；其行廉，故死而不容。自疏濯淖污泥之中，蝉蜕于浊秽，以浮游尘埃之外，不获世之滋垢，皭然泥而不滓者也。推此志也，虽与日月争光可也。”这段话，是结合屈原的作品和人格说的</a:t>
            </a:r>
            <a:r>
              <a:rPr lang="en-US" altLang="zh-CN" sz="2200">
                <a:latin typeface="微软雅黑" panose="020b0503020204020204" pitchFamily="34" charset="-122"/>
                <a:ea typeface="微软雅黑" panose="020b0503020204020204" pitchFamily="34" charset="-122"/>
              </a:rPr>
              <a:t>,</a:t>
            </a:r>
            <a:r>
              <a:rPr lang="zh-CN" altLang="en-US" sz="2200">
                <a:latin typeface="微软雅黑" panose="020b0503020204020204" pitchFamily="34" charset="-122"/>
                <a:ea typeface="微软雅黑" panose="020b0503020204020204" pitchFamily="34" charset="-122"/>
              </a:rPr>
              <a:t>说明屈原的秀美文辞与志行高洁相互辉映，浑然一体。</a:t>
            </a:r>
            <a:endParaRPr lang="zh-CN" altLang="en-US" sz="2200">
              <a:latin typeface="微软雅黑" panose="020b0503020204020204" pitchFamily="34" charset="-122"/>
              <a:ea typeface="微软雅黑" panose="020b0503020204020204" pitchFamily="34" charset="-122"/>
            </a:endParaRPr>
          </a:p>
        </p:txBody>
      </p:sp>
    </p:spTree>
  </p:cSld>
  <p:clrMapOvr>
    <a:masterClrMapping/>
  </p:clrMapOvr>
  <p:transition spd="med" advClick="0">
    <p:pull/>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3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6" name="Freeform 5"/>
          <p:cNvSpPr/>
          <p:nvPr/>
        </p:nvSpPr>
        <p:spPr bwMode="auto">
          <a:xfrm flipH="1">
            <a:off x="2381" y="3915641"/>
            <a:ext cx="12188826" cy="2037552"/>
          </a:xfrm>
          <a:custGeom>
            <a:gdLst>
              <a:gd name="T0" fmla="*/ 0 w 4809"/>
              <a:gd name="T1" fmla="*/ 0 h 804"/>
              <a:gd name="T2" fmla="*/ 4809 w 4809"/>
              <a:gd name="T3" fmla="*/ 530 h 804"/>
            </a:gdLst>
            <a:cxnLst>
              <a:cxn ang="0">
                <a:pos x="T0" y="T1"/>
              </a:cxn>
              <a:cxn ang="0">
                <a:pos x="T2" y="T3"/>
              </a:cxn>
            </a:cxnLst>
            <a:rect l="0" t="0" r="r" b="b"/>
            <a:pathLst>
              <a:path w="4809" h="804">
                <a:moveTo>
                  <a:pt x="0" y="0"/>
                </a:moveTo>
                <a:cubicBezTo>
                  <a:pt x="0" y="0"/>
                  <a:pt x="2086" y="804"/>
                  <a:pt x="4809" y="530"/>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27" name="Freeform 6"/>
          <p:cNvSpPr/>
          <p:nvPr/>
        </p:nvSpPr>
        <p:spPr bwMode="auto">
          <a:xfrm>
            <a:off x="2381" y="2492896"/>
            <a:ext cx="12188826" cy="3763944"/>
          </a:xfrm>
          <a:custGeom>
            <a:gdLst>
              <a:gd name="T0" fmla="*/ 4809 w 4809"/>
              <a:gd name="T1" fmla="*/ 0 h 1485"/>
              <a:gd name="T2" fmla="*/ 0 w 4809"/>
              <a:gd name="T3" fmla="*/ 1485 h 1485"/>
            </a:gdLst>
            <a:cxnLst>
              <a:cxn ang="0">
                <a:pos x="T0" y="T1"/>
              </a:cxn>
              <a:cxn ang="0">
                <a:pos x="T2" y="T3"/>
              </a:cxn>
            </a:cxnLst>
            <a:rect l="0" t="0" r="r" b="b"/>
            <a:pathLst>
              <a:path w="4809" h="1485">
                <a:moveTo>
                  <a:pt x="4809" y="0"/>
                </a:moveTo>
                <a:cubicBezTo>
                  <a:pt x="4809" y="0"/>
                  <a:pt x="2817" y="1445"/>
                  <a:pt x="0" y="1485"/>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28" name="Freeform 7"/>
          <p:cNvSpPr/>
          <p:nvPr/>
        </p:nvSpPr>
        <p:spPr bwMode="auto">
          <a:xfrm flipH="1">
            <a:off x="2381" y="4818002"/>
            <a:ext cx="12188826" cy="2222101"/>
          </a:xfrm>
          <a:custGeom>
            <a:gdLst>
              <a:gd name="T0" fmla="*/ 4809 w 4809"/>
              <a:gd name="T1" fmla="*/ 174 h 877"/>
              <a:gd name="T2" fmla="*/ 0 w 4809"/>
              <a:gd name="T3" fmla="*/ 0 h 877"/>
            </a:gdLst>
            <a:cxnLst>
              <a:cxn ang="0">
                <a:pos x="T0" y="T1"/>
              </a:cxn>
              <a:cxn ang="0">
                <a:pos x="T2" y="T3"/>
              </a:cxn>
            </a:cxnLst>
            <a:rect l="0" t="0" r="r" b="b"/>
            <a:pathLst>
              <a:path w="4809" h="877">
                <a:moveTo>
                  <a:pt x="4809" y="174"/>
                </a:moveTo>
                <a:cubicBezTo>
                  <a:pt x="4809" y="174"/>
                  <a:pt x="2295" y="877"/>
                  <a:pt x="0" y="0"/>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cxnSp>
        <p:nvCxnSpPr>
          <p:cNvPr id="15" name="直接连接符 14"/>
          <p:cNvCxnSpPr>
            <a:endCxn id="16" idx="11"/>
          </p:cNvCxnSpPr>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nvSpPr>
        <p:spPr bwMode="auto">
          <a:xfrm>
            <a:off x="11280577" y="363136"/>
            <a:ext cx="425905" cy="427514"/>
          </a:xfrm>
          <a:custGeom>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30" name="椭圆 29"/>
          <p:cNvSpPr/>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9" name="TextBox 13"/>
          <p:cNvSpPr txBox="1"/>
          <p:nvPr/>
        </p:nvSpPr>
        <p:spPr>
          <a:xfrm>
            <a:off x="983433" y="344684"/>
            <a:ext cx="1877437" cy="369332"/>
          </a:xfrm>
          <a:prstGeom prst="rect">
            <a:avLst/>
          </a:prstGeom>
          <a:noFill/>
        </p:spPr>
        <p:txBody>
          <a:bodyPr wrap="none" rtlCol="0">
            <a:spAutoFit/>
          </a:bodyPr>
          <a:lstStyle/>
          <a:p>
            <a:r>
              <a:rPr lang="zh-CN" altLang="en-US">
                <a:solidFill>
                  <a:srgbClr val="4C4C4C"/>
                </a:solidFill>
                <a:latin typeface="印品黑体" panose="00000500000000000000" pitchFamily="2" charset="-122"/>
                <a:ea typeface="印品黑体" panose="00000500000000000000" pitchFamily="2" charset="-122"/>
              </a:rPr>
              <a:t>延读 </a:t>
            </a:r>
            <a:r>
              <a:rPr lang="en-US" altLang="zh-CN" b="1">
                <a:solidFill>
                  <a:srgbClr val="4C4C4C"/>
                </a:solidFill>
                <a:latin typeface="印品黑体" panose="00000500000000000000" pitchFamily="2" charset="-122"/>
                <a:ea typeface="印品黑体" panose="00000500000000000000" pitchFamily="2" charset="-122"/>
              </a:rPr>
              <a:t>· </a:t>
            </a:r>
            <a:r>
              <a:rPr lang="zh-CN" altLang="en-US">
                <a:solidFill>
                  <a:srgbClr val="4C4C4C"/>
                </a:solidFill>
                <a:latin typeface="印品黑体" panose="00000500000000000000" pitchFamily="2" charset="-122"/>
                <a:ea typeface="印品黑体" panose="00000500000000000000" pitchFamily="2" charset="-122"/>
              </a:rPr>
              <a:t>思维拓展 </a:t>
            </a:r>
            <a:endParaRPr lang="zh-CN" altLang="en-US" sz="1400" b="1">
              <a:solidFill>
                <a:srgbClr val="4C4C4C"/>
              </a:solidFill>
              <a:latin typeface="印品黑体" panose="00000500000000000000" pitchFamily="2" charset="-122"/>
              <a:ea typeface="印品黑体" panose="00000500000000000000" pitchFamily="2" charset="-122"/>
            </a:endParaRPr>
          </a:p>
        </p:txBody>
      </p:sp>
      <p:sp>
        <p:nvSpPr>
          <p:cNvPr id="2" name="圆角矩形 55"/>
          <p:cNvSpPr/>
          <p:nvPr/>
        </p:nvSpPr>
        <p:spPr>
          <a:xfrm>
            <a:off x="902518" y="1247412"/>
            <a:ext cx="10386963" cy="980948"/>
          </a:xfrm>
          <a:prstGeom prst="roundRect">
            <a:avLst/>
          </a:prstGeom>
          <a:no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marL="342900" indent="-342900">
              <a:lnSpc>
                <a:spcPct val="150000"/>
              </a:lnSpc>
              <a:buFont typeface="Wingdings" panose="05000000000000000000" pitchFamily="2" charset="2"/>
              <a:buChar char="l"/>
            </a:pPr>
            <a:r>
              <a:rPr lang="en-US" altLang="zh-CN" sz="2200" b="1">
                <a:solidFill>
                  <a:srgbClr val="7F6B5B"/>
                </a:solidFill>
                <a:latin typeface="微软雅黑" panose="020b0503020204020204" pitchFamily="34" charset="-122"/>
                <a:ea typeface="微软雅黑" panose="020b0503020204020204" pitchFamily="34" charset="-122"/>
              </a:rPr>
              <a:t>【</a:t>
            </a:r>
            <a:r>
              <a:rPr lang="zh-CN" altLang="en-US" sz="2200" b="1">
                <a:solidFill>
                  <a:srgbClr val="7F6B5B"/>
                </a:solidFill>
                <a:latin typeface="微软雅黑" panose="020b0503020204020204" pitchFamily="34" charset="-122"/>
                <a:ea typeface="微软雅黑" panose="020b0503020204020204" pitchFamily="34" charset="-122"/>
              </a:rPr>
              <a:t>屈原人物形象分析</a:t>
            </a:r>
            <a:r>
              <a:rPr lang="en-US" altLang="zh-CN" sz="2200" b="1">
                <a:solidFill>
                  <a:srgbClr val="7F6B5B"/>
                </a:solidFill>
                <a:latin typeface="微软雅黑" panose="020b0503020204020204" pitchFamily="34" charset="-122"/>
                <a:ea typeface="微软雅黑" panose="020b0503020204020204" pitchFamily="34" charset="-122"/>
              </a:rPr>
              <a:t>】</a:t>
            </a:r>
            <a:r>
              <a:rPr lang="en-US" altLang="zh-CN" sz="2200">
                <a:solidFill>
                  <a:srgbClr val="7F6B5B"/>
                </a:solidFill>
                <a:latin typeface="微软雅黑" panose="020b0503020204020204" pitchFamily="34" charset="-122"/>
                <a:ea typeface="微软雅黑" panose="020b0503020204020204" pitchFamily="34" charset="-122"/>
              </a:rPr>
              <a:t>2.</a:t>
            </a:r>
            <a:r>
              <a:rPr lang="zh-CN" altLang="en-US" sz="2200">
                <a:solidFill>
                  <a:srgbClr val="7F6B5B"/>
                </a:solidFill>
                <a:latin typeface="微软雅黑" panose="020b0503020204020204" pitchFamily="34" charset="-122"/>
                <a:ea typeface="微软雅黑" panose="020b0503020204020204" pitchFamily="34" charset="-122"/>
              </a:rPr>
              <a:t>第三段分为几层？作者是怎样对</a:t>
            </a:r>
            <a:r>
              <a:rPr lang="en-US" altLang="zh-CN" sz="2200">
                <a:solidFill>
                  <a:srgbClr val="7F6B5B"/>
                </a:solidFill>
                <a:latin typeface="微软雅黑" panose="020b0503020204020204" pitchFamily="34" charset="-122"/>
                <a:ea typeface="微软雅黑" panose="020b0503020204020204" pitchFamily="34" charset="-122"/>
              </a:rPr>
              <a:t>《</a:t>
            </a:r>
            <a:r>
              <a:rPr lang="zh-CN" altLang="en-US" sz="2200">
                <a:solidFill>
                  <a:srgbClr val="7F6B5B"/>
                </a:solidFill>
                <a:latin typeface="微软雅黑" panose="020b0503020204020204" pitchFamily="34" charset="-122"/>
                <a:ea typeface="微软雅黑" panose="020b0503020204020204" pitchFamily="34" charset="-122"/>
              </a:rPr>
              <a:t>离骚</a:t>
            </a:r>
            <a:r>
              <a:rPr lang="en-US" altLang="zh-CN" sz="2200">
                <a:solidFill>
                  <a:srgbClr val="7F6B5B"/>
                </a:solidFill>
                <a:latin typeface="微软雅黑" panose="020b0503020204020204" pitchFamily="34" charset="-122"/>
                <a:ea typeface="微软雅黑" panose="020b0503020204020204" pitchFamily="34" charset="-122"/>
              </a:rPr>
              <a:t>》</a:t>
            </a:r>
            <a:r>
              <a:rPr lang="zh-CN" altLang="en-US" sz="2200">
                <a:solidFill>
                  <a:srgbClr val="7F6B5B"/>
                </a:solidFill>
                <a:latin typeface="微软雅黑" panose="020b0503020204020204" pitchFamily="34" charset="-122"/>
                <a:ea typeface="微软雅黑" panose="020b0503020204020204" pitchFamily="34" charset="-122"/>
              </a:rPr>
              <a:t>进行记叙和议论的？</a:t>
            </a:r>
            <a:endParaRPr lang="zh-CN" altLang="en-US" sz="2200">
              <a:solidFill>
                <a:srgbClr val="7F6B5B"/>
              </a:solidFill>
              <a:latin typeface="微软雅黑" panose="020b0503020204020204" pitchFamily="34" charset="-122"/>
              <a:ea typeface="微软雅黑" panose="020b0503020204020204" pitchFamily="34" charset="-122"/>
            </a:endParaRPr>
          </a:p>
          <a:p>
            <a:pPr marL="342900" indent="-342900">
              <a:lnSpc>
                <a:spcPct val="150000"/>
              </a:lnSpc>
              <a:buFont typeface="Wingdings" panose="05000000000000000000" pitchFamily="2" charset="2"/>
              <a:buChar char="l"/>
            </a:pPr>
            <a:endParaRPr lang="zh-CN" altLang="en-US" sz="2200">
              <a:solidFill>
                <a:srgbClr val="7F6B5B"/>
              </a:solidFill>
              <a:latin typeface="微软雅黑" panose="020b0503020204020204" pitchFamily="34" charset="-122"/>
              <a:ea typeface="微软雅黑" panose="020b0503020204020204" pitchFamily="34" charset="-122"/>
            </a:endParaRPr>
          </a:p>
        </p:txBody>
      </p:sp>
      <p:sp>
        <p:nvSpPr>
          <p:cNvPr id="12" name="文本框 11"/>
          <p:cNvSpPr txBox="1"/>
          <p:nvPr/>
        </p:nvSpPr>
        <p:spPr>
          <a:xfrm>
            <a:off x="1267688" y="2228360"/>
            <a:ext cx="10021793" cy="3587329"/>
          </a:xfrm>
          <a:prstGeom prst="rect">
            <a:avLst/>
          </a:prstGeom>
          <a:noFill/>
        </p:spPr>
        <p:txBody>
          <a:bodyPr wrap="square" rtlCol="0">
            <a:spAutoFit/>
          </a:bodyPr>
          <a:lstStyle/>
          <a:p>
            <a:pPr>
              <a:lnSpc>
                <a:spcPct val="150000"/>
              </a:lnSpc>
            </a:pPr>
            <a:r>
              <a:rPr lang="zh-CN" altLang="en-US" sz="2200">
                <a:latin typeface="微软雅黑" panose="020b0503020204020204" pitchFamily="34" charset="-122"/>
                <a:ea typeface="微软雅黑" panose="020b0503020204020204" pitchFamily="34" charset="-122"/>
              </a:rPr>
              <a:t>明确：分三层。第一层从本段开头至“盖自怨生也”，第一句记叙屈原“故忧愁幽思而作</a:t>
            </a:r>
            <a:r>
              <a:rPr lang="en-US" altLang="zh-CN" sz="2200">
                <a:latin typeface="微软雅黑" panose="020b0503020204020204" pitchFamily="34" charset="-122"/>
                <a:ea typeface="微软雅黑" panose="020b0503020204020204" pitchFamily="34" charset="-122"/>
              </a:rPr>
              <a:t>《</a:t>
            </a:r>
            <a:r>
              <a:rPr lang="zh-CN" altLang="en-US" sz="2200">
                <a:latin typeface="微软雅黑" panose="020b0503020204020204" pitchFamily="34" charset="-122"/>
                <a:ea typeface="微软雅黑" panose="020b0503020204020204" pitchFamily="34" charset="-122"/>
              </a:rPr>
              <a:t>离骚</a:t>
            </a:r>
            <a:r>
              <a:rPr lang="en-US" altLang="zh-CN" sz="2200">
                <a:latin typeface="微软雅黑" panose="020b0503020204020204" pitchFamily="34" charset="-122"/>
                <a:ea typeface="微软雅黑" panose="020b0503020204020204" pitchFamily="34" charset="-122"/>
              </a:rPr>
              <a:t>》”</a:t>
            </a:r>
            <a:r>
              <a:rPr lang="zh-CN" altLang="en-US" sz="2200">
                <a:latin typeface="微软雅黑" panose="020b0503020204020204" pitchFamily="34" charset="-122"/>
                <a:ea typeface="微软雅黑" panose="020b0503020204020204" pitchFamily="34" charset="-122"/>
              </a:rPr>
              <a:t>，以下几句就“忧”“怨”展开议论，分析产生“忧”“怨”的原因，寄寓了作者对屈原的深切同情。第二层从“</a:t>
            </a:r>
            <a:r>
              <a:rPr lang="en-US" altLang="zh-CN" sz="2200">
                <a:latin typeface="微软雅黑" panose="020b0503020204020204" pitchFamily="34" charset="-122"/>
                <a:ea typeface="微软雅黑" panose="020b0503020204020204" pitchFamily="34" charset="-122"/>
              </a:rPr>
              <a:t>《</a:t>
            </a:r>
            <a:r>
              <a:rPr lang="zh-CN" altLang="en-US" sz="2200">
                <a:latin typeface="微软雅黑" panose="020b0503020204020204" pitchFamily="34" charset="-122"/>
                <a:ea typeface="微软雅黑" panose="020b0503020204020204" pitchFamily="34" charset="-122"/>
              </a:rPr>
              <a:t>国风</a:t>
            </a:r>
            <a:r>
              <a:rPr lang="en-US" altLang="zh-CN" sz="2200">
                <a:latin typeface="微软雅黑" panose="020b0503020204020204" pitchFamily="34" charset="-122"/>
                <a:ea typeface="微软雅黑" panose="020b0503020204020204" pitchFamily="34" charset="-122"/>
              </a:rPr>
              <a:t>》</a:t>
            </a:r>
            <a:r>
              <a:rPr lang="zh-CN" altLang="en-US" sz="2200">
                <a:latin typeface="微软雅黑" panose="020b0503020204020204" pitchFamily="34" charset="-122"/>
                <a:ea typeface="微软雅黑" panose="020b0503020204020204" pitchFamily="34" charset="-122"/>
              </a:rPr>
              <a:t>好色而不淫”至“可谓兼之矣”，以议论的方式对</a:t>
            </a:r>
            <a:r>
              <a:rPr lang="en-US" altLang="zh-CN" sz="2200">
                <a:latin typeface="微软雅黑" panose="020b0503020204020204" pitchFamily="34" charset="-122"/>
                <a:ea typeface="微软雅黑" panose="020b0503020204020204" pitchFamily="34" charset="-122"/>
              </a:rPr>
              <a:t>《</a:t>
            </a:r>
            <a:r>
              <a:rPr lang="zh-CN" altLang="en-US" sz="2200">
                <a:latin typeface="微软雅黑" panose="020b0503020204020204" pitchFamily="34" charset="-122"/>
                <a:ea typeface="微软雅黑" panose="020b0503020204020204" pitchFamily="34" charset="-122"/>
              </a:rPr>
              <a:t>离骚</a:t>
            </a:r>
            <a:r>
              <a:rPr lang="en-US" altLang="zh-CN" sz="2200">
                <a:latin typeface="微软雅黑" panose="020b0503020204020204" pitchFamily="34" charset="-122"/>
                <a:ea typeface="微软雅黑" panose="020b0503020204020204" pitchFamily="34" charset="-122"/>
              </a:rPr>
              <a:t>》</a:t>
            </a:r>
            <a:r>
              <a:rPr lang="zh-CN" altLang="en-US" sz="2200">
                <a:latin typeface="微软雅黑" panose="020b0503020204020204" pitchFamily="34" charset="-122"/>
                <a:ea typeface="微软雅黑" panose="020b0503020204020204" pitchFamily="34" charset="-122"/>
              </a:rPr>
              <a:t>做出忠恳高度的评价。第三层一、二两句“上称帝喾</a:t>
            </a:r>
            <a:r>
              <a:rPr lang="en-US" altLang="zh-CN" sz="2200">
                <a:latin typeface="微软雅黑" panose="020b0503020204020204" pitchFamily="34" charset="-122"/>
                <a:ea typeface="微软雅黑" panose="020b0503020204020204" pitchFamily="34" charset="-122"/>
              </a:rPr>
              <a:t>……</a:t>
            </a:r>
            <a:r>
              <a:rPr lang="zh-CN" altLang="en-US" sz="2200">
                <a:latin typeface="微软雅黑" panose="020b0503020204020204" pitchFamily="34" charset="-122"/>
                <a:ea typeface="微软雅黑" panose="020b0503020204020204" pitchFamily="34" charset="-122"/>
              </a:rPr>
              <a:t>靡不毕见”概述</a:t>
            </a:r>
            <a:r>
              <a:rPr lang="en-US" altLang="zh-CN" sz="2200">
                <a:latin typeface="微软雅黑" panose="020b0503020204020204" pitchFamily="34" charset="-122"/>
                <a:ea typeface="微软雅黑" panose="020b0503020204020204" pitchFamily="34" charset="-122"/>
              </a:rPr>
              <a:t>《</a:t>
            </a:r>
            <a:r>
              <a:rPr lang="zh-CN" altLang="en-US" sz="2200">
                <a:latin typeface="微软雅黑" panose="020b0503020204020204" pitchFamily="34" charset="-122"/>
                <a:ea typeface="微软雅黑" panose="020b0503020204020204" pitchFamily="34" charset="-122"/>
              </a:rPr>
              <a:t>离骚</a:t>
            </a:r>
            <a:r>
              <a:rPr lang="en-US" altLang="zh-CN" sz="2200">
                <a:latin typeface="微软雅黑" panose="020b0503020204020204" pitchFamily="34" charset="-122"/>
                <a:ea typeface="微软雅黑" panose="020b0503020204020204" pitchFamily="34" charset="-122"/>
              </a:rPr>
              <a:t>》</a:t>
            </a:r>
            <a:r>
              <a:rPr lang="zh-CN" altLang="en-US" sz="2200">
                <a:latin typeface="微软雅黑" panose="020b0503020204020204" pitchFamily="34" charset="-122"/>
                <a:ea typeface="微软雅黑" panose="020b0503020204020204" pitchFamily="34" charset="-122"/>
              </a:rPr>
              <a:t>的主要内容，以下几句就其文、辞、志、行进行评论，评价其艺术成就，赞扬屈原的“泥而不滓”“与日月争光”的高贵品质。</a:t>
            </a:r>
            <a:endParaRPr lang="zh-CN" altLang="en-US" sz="2200">
              <a:latin typeface="微软雅黑" panose="020b0503020204020204" pitchFamily="34" charset="-122"/>
              <a:ea typeface="微软雅黑" panose="020b0503020204020204" pitchFamily="34" charset="-122"/>
            </a:endParaRPr>
          </a:p>
        </p:txBody>
      </p:sp>
    </p:spTree>
  </p:cSld>
  <p:clrMapOvr>
    <a:masterClrMapping/>
  </p:clrMapOvr>
  <p:transition spd="med" advClick="0">
    <p:pull/>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3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6" name="Freeform 5"/>
          <p:cNvSpPr/>
          <p:nvPr/>
        </p:nvSpPr>
        <p:spPr bwMode="auto">
          <a:xfrm flipH="1">
            <a:off x="2381" y="3915641"/>
            <a:ext cx="12188826" cy="2037552"/>
          </a:xfrm>
          <a:custGeom>
            <a:gdLst>
              <a:gd name="T0" fmla="*/ 0 w 4809"/>
              <a:gd name="T1" fmla="*/ 0 h 804"/>
              <a:gd name="T2" fmla="*/ 4809 w 4809"/>
              <a:gd name="T3" fmla="*/ 530 h 804"/>
            </a:gdLst>
            <a:cxnLst>
              <a:cxn ang="0">
                <a:pos x="T0" y="T1"/>
              </a:cxn>
              <a:cxn ang="0">
                <a:pos x="T2" y="T3"/>
              </a:cxn>
            </a:cxnLst>
            <a:rect l="0" t="0" r="r" b="b"/>
            <a:pathLst>
              <a:path w="4809" h="804">
                <a:moveTo>
                  <a:pt x="0" y="0"/>
                </a:moveTo>
                <a:cubicBezTo>
                  <a:pt x="0" y="0"/>
                  <a:pt x="2086" y="804"/>
                  <a:pt x="4809" y="530"/>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27" name="Freeform 6"/>
          <p:cNvSpPr/>
          <p:nvPr/>
        </p:nvSpPr>
        <p:spPr bwMode="auto">
          <a:xfrm>
            <a:off x="2381" y="2492896"/>
            <a:ext cx="12188826" cy="3763944"/>
          </a:xfrm>
          <a:custGeom>
            <a:gdLst>
              <a:gd name="T0" fmla="*/ 4809 w 4809"/>
              <a:gd name="T1" fmla="*/ 0 h 1485"/>
              <a:gd name="T2" fmla="*/ 0 w 4809"/>
              <a:gd name="T3" fmla="*/ 1485 h 1485"/>
            </a:gdLst>
            <a:cxnLst>
              <a:cxn ang="0">
                <a:pos x="T0" y="T1"/>
              </a:cxn>
              <a:cxn ang="0">
                <a:pos x="T2" y="T3"/>
              </a:cxn>
            </a:cxnLst>
            <a:rect l="0" t="0" r="r" b="b"/>
            <a:pathLst>
              <a:path w="4809" h="1485">
                <a:moveTo>
                  <a:pt x="4809" y="0"/>
                </a:moveTo>
                <a:cubicBezTo>
                  <a:pt x="4809" y="0"/>
                  <a:pt x="2817" y="1445"/>
                  <a:pt x="0" y="1485"/>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28" name="Freeform 7"/>
          <p:cNvSpPr/>
          <p:nvPr/>
        </p:nvSpPr>
        <p:spPr bwMode="auto">
          <a:xfrm flipH="1">
            <a:off x="2381" y="4818002"/>
            <a:ext cx="12188826" cy="2222101"/>
          </a:xfrm>
          <a:custGeom>
            <a:gdLst>
              <a:gd name="T0" fmla="*/ 4809 w 4809"/>
              <a:gd name="T1" fmla="*/ 174 h 877"/>
              <a:gd name="T2" fmla="*/ 0 w 4809"/>
              <a:gd name="T3" fmla="*/ 0 h 877"/>
            </a:gdLst>
            <a:cxnLst>
              <a:cxn ang="0">
                <a:pos x="T0" y="T1"/>
              </a:cxn>
              <a:cxn ang="0">
                <a:pos x="T2" y="T3"/>
              </a:cxn>
            </a:cxnLst>
            <a:rect l="0" t="0" r="r" b="b"/>
            <a:pathLst>
              <a:path w="4809" h="877">
                <a:moveTo>
                  <a:pt x="4809" y="174"/>
                </a:moveTo>
                <a:cubicBezTo>
                  <a:pt x="4809" y="174"/>
                  <a:pt x="2295" y="877"/>
                  <a:pt x="0" y="0"/>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cxnSp>
        <p:nvCxnSpPr>
          <p:cNvPr id="15" name="直接连接符 14"/>
          <p:cNvCxnSpPr>
            <a:endCxn id="16" idx="11"/>
          </p:cNvCxnSpPr>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nvSpPr>
        <p:spPr bwMode="auto">
          <a:xfrm>
            <a:off x="11280577" y="363136"/>
            <a:ext cx="425905" cy="427514"/>
          </a:xfrm>
          <a:custGeom>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30" name="椭圆 29"/>
          <p:cNvSpPr/>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9" name="TextBox 13"/>
          <p:cNvSpPr txBox="1"/>
          <p:nvPr/>
        </p:nvSpPr>
        <p:spPr>
          <a:xfrm>
            <a:off x="983433" y="344684"/>
            <a:ext cx="1877437" cy="369332"/>
          </a:xfrm>
          <a:prstGeom prst="rect">
            <a:avLst/>
          </a:prstGeom>
          <a:noFill/>
        </p:spPr>
        <p:txBody>
          <a:bodyPr wrap="none" rtlCol="0">
            <a:spAutoFit/>
          </a:bodyPr>
          <a:lstStyle/>
          <a:p>
            <a:r>
              <a:rPr lang="zh-CN" altLang="en-US">
                <a:solidFill>
                  <a:srgbClr val="4C4C4C"/>
                </a:solidFill>
                <a:latin typeface="印品黑体" panose="00000500000000000000" pitchFamily="2" charset="-122"/>
                <a:ea typeface="印品黑体" panose="00000500000000000000" pitchFamily="2" charset="-122"/>
              </a:rPr>
              <a:t>延读 </a:t>
            </a:r>
            <a:r>
              <a:rPr lang="en-US" altLang="zh-CN" b="1">
                <a:solidFill>
                  <a:srgbClr val="4C4C4C"/>
                </a:solidFill>
                <a:latin typeface="印品黑体" panose="00000500000000000000" pitchFamily="2" charset="-122"/>
                <a:ea typeface="印品黑体" panose="00000500000000000000" pitchFamily="2" charset="-122"/>
              </a:rPr>
              <a:t>· </a:t>
            </a:r>
            <a:r>
              <a:rPr lang="zh-CN" altLang="en-US">
                <a:solidFill>
                  <a:srgbClr val="4C4C4C"/>
                </a:solidFill>
                <a:latin typeface="印品黑体" panose="00000500000000000000" pitchFamily="2" charset="-122"/>
                <a:ea typeface="印品黑体" panose="00000500000000000000" pitchFamily="2" charset="-122"/>
              </a:rPr>
              <a:t>思维拓展 </a:t>
            </a:r>
            <a:endParaRPr lang="zh-CN" altLang="en-US" sz="1400" b="1">
              <a:solidFill>
                <a:srgbClr val="4C4C4C"/>
              </a:solidFill>
              <a:latin typeface="印品黑体" panose="00000500000000000000" pitchFamily="2" charset="-122"/>
              <a:ea typeface="印品黑体" panose="00000500000000000000" pitchFamily="2" charset="-122"/>
            </a:endParaRPr>
          </a:p>
        </p:txBody>
      </p:sp>
      <p:sp>
        <p:nvSpPr>
          <p:cNvPr id="2" name="圆角矩形 55"/>
          <p:cNvSpPr/>
          <p:nvPr/>
        </p:nvSpPr>
        <p:spPr>
          <a:xfrm>
            <a:off x="902518" y="1247412"/>
            <a:ext cx="10386963" cy="980948"/>
          </a:xfrm>
          <a:prstGeom prst="roundRect">
            <a:avLst/>
          </a:prstGeom>
          <a:no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marL="342900" indent="-342900">
              <a:lnSpc>
                <a:spcPct val="150000"/>
              </a:lnSpc>
              <a:buFont typeface="Wingdings" panose="05000000000000000000" pitchFamily="2" charset="2"/>
              <a:buChar char="l"/>
            </a:pPr>
            <a:r>
              <a:rPr lang="en-US" altLang="zh-CN" sz="2200" b="1">
                <a:solidFill>
                  <a:srgbClr val="7F6B5B"/>
                </a:solidFill>
                <a:latin typeface="微软雅黑" panose="020b0503020204020204" pitchFamily="34" charset="-122"/>
                <a:ea typeface="微软雅黑" panose="020b0503020204020204" pitchFamily="34" charset="-122"/>
              </a:rPr>
              <a:t>【</a:t>
            </a:r>
            <a:r>
              <a:rPr lang="zh-CN" altLang="en-US" sz="2200" b="1">
                <a:solidFill>
                  <a:srgbClr val="7F6B5B"/>
                </a:solidFill>
                <a:latin typeface="微软雅黑" panose="020b0503020204020204" pitchFamily="34" charset="-122"/>
                <a:ea typeface="微软雅黑" panose="020b0503020204020204" pitchFamily="34" charset="-122"/>
              </a:rPr>
              <a:t>屈原人物形象分析</a:t>
            </a:r>
            <a:r>
              <a:rPr lang="en-US" altLang="zh-CN" sz="2200" b="1">
                <a:solidFill>
                  <a:srgbClr val="7F6B5B"/>
                </a:solidFill>
                <a:latin typeface="微软雅黑" panose="020b0503020204020204" pitchFamily="34" charset="-122"/>
                <a:ea typeface="微软雅黑" panose="020b0503020204020204" pitchFamily="34" charset="-122"/>
              </a:rPr>
              <a:t>】</a:t>
            </a:r>
            <a:r>
              <a:rPr lang="en-US" altLang="zh-CN" sz="2200">
                <a:solidFill>
                  <a:srgbClr val="7F6B5B"/>
                </a:solidFill>
                <a:latin typeface="微软雅黑" panose="020b0503020204020204" pitchFamily="34" charset="-122"/>
                <a:ea typeface="微软雅黑" panose="020b0503020204020204" pitchFamily="34" charset="-122"/>
              </a:rPr>
              <a:t>3.</a:t>
            </a:r>
            <a:r>
              <a:rPr lang="zh-CN" altLang="en-US" sz="2200">
                <a:solidFill>
                  <a:srgbClr val="7F6B5B"/>
                </a:solidFill>
                <a:latin typeface="微软雅黑" panose="020b0503020204020204" pitchFamily="34" charset="-122"/>
                <a:ea typeface="微软雅黑" panose="020b0503020204020204" pitchFamily="34" charset="-122"/>
              </a:rPr>
              <a:t>在课文中，屈原与渔父的对话有何深刻的内涵？</a:t>
            </a:r>
            <a:endParaRPr lang="zh-CN" altLang="en-US" sz="2200">
              <a:solidFill>
                <a:srgbClr val="7F6B5B"/>
              </a:solidFill>
              <a:latin typeface="微软雅黑" panose="020b0503020204020204" pitchFamily="34" charset="-122"/>
              <a:ea typeface="微软雅黑" panose="020b0503020204020204" pitchFamily="34" charset="-122"/>
            </a:endParaRPr>
          </a:p>
          <a:p>
            <a:pPr marL="342900" indent="-342900">
              <a:lnSpc>
                <a:spcPct val="150000"/>
              </a:lnSpc>
              <a:buFont typeface="Wingdings" panose="05000000000000000000" pitchFamily="2" charset="2"/>
              <a:buChar char="l"/>
            </a:pPr>
            <a:endParaRPr lang="zh-CN" altLang="en-US" sz="2200">
              <a:solidFill>
                <a:srgbClr val="7F6B5B"/>
              </a:solidFill>
              <a:latin typeface="微软雅黑" panose="020b0503020204020204" pitchFamily="34" charset="-122"/>
              <a:ea typeface="微软雅黑" panose="020b0503020204020204" pitchFamily="34" charset="-122"/>
            </a:endParaRPr>
          </a:p>
        </p:txBody>
      </p:sp>
      <p:sp>
        <p:nvSpPr>
          <p:cNvPr id="12" name="文本框 11"/>
          <p:cNvSpPr txBox="1"/>
          <p:nvPr/>
        </p:nvSpPr>
        <p:spPr>
          <a:xfrm>
            <a:off x="1267688" y="2228360"/>
            <a:ext cx="10021793" cy="2571666"/>
          </a:xfrm>
          <a:prstGeom prst="rect">
            <a:avLst/>
          </a:prstGeom>
          <a:noFill/>
        </p:spPr>
        <p:txBody>
          <a:bodyPr wrap="square" rtlCol="0">
            <a:spAutoFit/>
          </a:bodyPr>
          <a:lstStyle/>
          <a:p>
            <a:pPr>
              <a:lnSpc>
                <a:spcPct val="150000"/>
              </a:lnSpc>
            </a:pPr>
            <a:r>
              <a:rPr lang="zh-CN" altLang="en-US" sz="2200">
                <a:latin typeface="微软雅黑" panose="020b0503020204020204" pitchFamily="34" charset="-122"/>
                <a:ea typeface="微软雅黑" panose="020b0503020204020204" pitchFamily="34" charset="-122"/>
              </a:rPr>
              <a:t>明确：在那“举世混浊”“众人皆醉”的恶劣环境中，唯独屈原保持了“清醒”的政治头脑、“清白”的品德节操，这种洁身自好的高尚节操和宁折不弯的斗争精神，表现了他对理想和正义的执着追求，对卑劣、腐朽的切齿痛恨。他将自己以死保节的决心作了最终表白。屈原的死，是对邪恶势力的强烈控诉，也是对浑浑噩噩的人们的呼唤和激励。</a:t>
            </a:r>
            <a:endParaRPr lang="zh-CN" altLang="en-US" sz="2200">
              <a:latin typeface="微软雅黑" panose="020b0503020204020204" pitchFamily="34" charset="-122"/>
              <a:ea typeface="微软雅黑" panose="020b0503020204020204" pitchFamily="34" charset="-122"/>
            </a:endParaRPr>
          </a:p>
        </p:txBody>
      </p:sp>
    </p:spTree>
  </p:cSld>
  <p:clrMapOvr>
    <a:masterClrMapping/>
  </p:clrMapOvr>
  <p:transition spd="med" advClick="0">
    <p:pull/>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3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6" name="Freeform 5"/>
          <p:cNvSpPr/>
          <p:nvPr/>
        </p:nvSpPr>
        <p:spPr bwMode="auto">
          <a:xfrm flipH="1">
            <a:off x="2381" y="3915641"/>
            <a:ext cx="12188826" cy="2037552"/>
          </a:xfrm>
          <a:custGeom>
            <a:gdLst>
              <a:gd name="T0" fmla="*/ 0 w 4809"/>
              <a:gd name="T1" fmla="*/ 0 h 804"/>
              <a:gd name="T2" fmla="*/ 4809 w 4809"/>
              <a:gd name="T3" fmla="*/ 530 h 804"/>
            </a:gdLst>
            <a:cxnLst>
              <a:cxn ang="0">
                <a:pos x="T0" y="T1"/>
              </a:cxn>
              <a:cxn ang="0">
                <a:pos x="T2" y="T3"/>
              </a:cxn>
            </a:cxnLst>
            <a:rect l="0" t="0" r="r" b="b"/>
            <a:pathLst>
              <a:path w="4809" h="804">
                <a:moveTo>
                  <a:pt x="0" y="0"/>
                </a:moveTo>
                <a:cubicBezTo>
                  <a:pt x="0" y="0"/>
                  <a:pt x="2086" y="804"/>
                  <a:pt x="4809" y="530"/>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27" name="Freeform 6"/>
          <p:cNvSpPr/>
          <p:nvPr/>
        </p:nvSpPr>
        <p:spPr bwMode="auto">
          <a:xfrm>
            <a:off x="2381" y="2492896"/>
            <a:ext cx="12188826" cy="3763944"/>
          </a:xfrm>
          <a:custGeom>
            <a:gdLst>
              <a:gd name="T0" fmla="*/ 4809 w 4809"/>
              <a:gd name="T1" fmla="*/ 0 h 1485"/>
              <a:gd name="T2" fmla="*/ 0 w 4809"/>
              <a:gd name="T3" fmla="*/ 1485 h 1485"/>
            </a:gdLst>
            <a:cxnLst>
              <a:cxn ang="0">
                <a:pos x="T0" y="T1"/>
              </a:cxn>
              <a:cxn ang="0">
                <a:pos x="T2" y="T3"/>
              </a:cxn>
            </a:cxnLst>
            <a:rect l="0" t="0" r="r" b="b"/>
            <a:pathLst>
              <a:path w="4809" h="1485">
                <a:moveTo>
                  <a:pt x="4809" y="0"/>
                </a:moveTo>
                <a:cubicBezTo>
                  <a:pt x="4809" y="0"/>
                  <a:pt x="2817" y="1445"/>
                  <a:pt x="0" y="1485"/>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28" name="Freeform 7"/>
          <p:cNvSpPr/>
          <p:nvPr/>
        </p:nvSpPr>
        <p:spPr bwMode="auto">
          <a:xfrm flipH="1">
            <a:off x="2381" y="4818002"/>
            <a:ext cx="12188826" cy="2222101"/>
          </a:xfrm>
          <a:custGeom>
            <a:gdLst>
              <a:gd name="T0" fmla="*/ 4809 w 4809"/>
              <a:gd name="T1" fmla="*/ 174 h 877"/>
              <a:gd name="T2" fmla="*/ 0 w 4809"/>
              <a:gd name="T3" fmla="*/ 0 h 877"/>
            </a:gdLst>
            <a:cxnLst>
              <a:cxn ang="0">
                <a:pos x="T0" y="T1"/>
              </a:cxn>
              <a:cxn ang="0">
                <a:pos x="T2" y="T3"/>
              </a:cxn>
            </a:cxnLst>
            <a:rect l="0" t="0" r="r" b="b"/>
            <a:pathLst>
              <a:path w="4809" h="877">
                <a:moveTo>
                  <a:pt x="4809" y="174"/>
                </a:moveTo>
                <a:cubicBezTo>
                  <a:pt x="4809" y="174"/>
                  <a:pt x="2295" y="877"/>
                  <a:pt x="0" y="0"/>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cxnSp>
        <p:nvCxnSpPr>
          <p:cNvPr id="15" name="直接连接符 14"/>
          <p:cNvCxnSpPr>
            <a:endCxn id="16" idx="11"/>
          </p:cNvCxnSpPr>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nvSpPr>
        <p:spPr bwMode="auto">
          <a:xfrm>
            <a:off x="11280577" y="363136"/>
            <a:ext cx="425905" cy="427514"/>
          </a:xfrm>
          <a:custGeom>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30" name="椭圆 29"/>
          <p:cNvSpPr/>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9" name="TextBox 13"/>
          <p:cNvSpPr txBox="1"/>
          <p:nvPr/>
        </p:nvSpPr>
        <p:spPr>
          <a:xfrm>
            <a:off x="983433" y="344684"/>
            <a:ext cx="1877437" cy="369332"/>
          </a:xfrm>
          <a:prstGeom prst="rect">
            <a:avLst/>
          </a:prstGeom>
          <a:noFill/>
        </p:spPr>
        <p:txBody>
          <a:bodyPr wrap="none" rtlCol="0">
            <a:spAutoFit/>
          </a:bodyPr>
          <a:lstStyle/>
          <a:p>
            <a:r>
              <a:rPr lang="zh-CN" altLang="en-US">
                <a:solidFill>
                  <a:srgbClr val="4C4C4C"/>
                </a:solidFill>
                <a:latin typeface="印品黑体" panose="00000500000000000000" pitchFamily="2" charset="-122"/>
                <a:ea typeface="印品黑体" panose="00000500000000000000" pitchFamily="2" charset="-122"/>
              </a:rPr>
              <a:t>延读 </a:t>
            </a:r>
            <a:r>
              <a:rPr lang="en-US" altLang="zh-CN" b="1">
                <a:solidFill>
                  <a:srgbClr val="4C4C4C"/>
                </a:solidFill>
                <a:latin typeface="印品黑体" panose="00000500000000000000" pitchFamily="2" charset="-122"/>
                <a:ea typeface="印品黑体" panose="00000500000000000000" pitchFamily="2" charset="-122"/>
              </a:rPr>
              <a:t>· </a:t>
            </a:r>
            <a:r>
              <a:rPr lang="zh-CN" altLang="en-US">
                <a:solidFill>
                  <a:srgbClr val="4C4C4C"/>
                </a:solidFill>
                <a:latin typeface="印品黑体" panose="00000500000000000000" pitchFamily="2" charset="-122"/>
                <a:ea typeface="印品黑体" panose="00000500000000000000" pitchFamily="2" charset="-122"/>
              </a:rPr>
              <a:t>思维拓展 </a:t>
            </a:r>
            <a:endParaRPr lang="zh-CN" altLang="en-US" sz="1400" b="1">
              <a:solidFill>
                <a:srgbClr val="4C4C4C"/>
              </a:solidFill>
              <a:latin typeface="印品黑体" panose="00000500000000000000" pitchFamily="2" charset="-122"/>
              <a:ea typeface="印品黑体" panose="00000500000000000000" pitchFamily="2" charset="-122"/>
            </a:endParaRPr>
          </a:p>
        </p:txBody>
      </p:sp>
      <p:sp>
        <p:nvSpPr>
          <p:cNvPr id="2" name="圆角矩形 55"/>
          <p:cNvSpPr/>
          <p:nvPr/>
        </p:nvSpPr>
        <p:spPr>
          <a:xfrm>
            <a:off x="902518" y="1247412"/>
            <a:ext cx="10386963" cy="980948"/>
          </a:xfrm>
          <a:prstGeom prst="roundRect">
            <a:avLst/>
          </a:prstGeom>
          <a:no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marL="342900" indent="-342900">
              <a:lnSpc>
                <a:spcPct val="150000"/>
              </a:lnSpc>
              <a:buFont typeface="Wingdings" panose="05000000000000000000" pitchFamily="2" charset="2"/>
              <a:buChar char="l"/>
            </a:pPr>
            <a:r>
              <a:rPr lang="en-US" altLang="zh-CN" sz="2200" b="1">
                <a:solidFill>
                  <a:srgbClr val="7F6B5B"/>
                </a:solidFill>
                <a:latin typeface="微软雅黑" panose="020b0503020204020204" pitchFamily="34" charset="-122"/>
                <a:ea typeface="微软雅黑" panose="020b0503020204020204" pitchFamily="34" charset="-122"/>
              </a:rPr>
              <a:t>【</a:t>
            </a:r>
            <a:r>
              <a:rPr lang="zh-CN" altLang="en-US" sz="2200" b="1">
                <a:solidFill>
                  <a:srgbClr val="7F6B5B"/>
                </a:solidFill>
                <a:latin typeface="微软雅黑" panose="020b0503020204020204" pitchFamily="34" charset="-122"/>
                <a:ea typeface="微软雅黑" panose="020b0503020204020204" pitchFamily="34" charset="-122"/>
              </a:rPr>
              <a:t>赏析</a:t>
            </a:r>
            <a:r>
              <a:rPr lang="en-US" altLang="zh-CN" sz="2200" b="1">
                <a:solidFill>
                  <a:srgbClr val="7F6B5B"/>
                </a:solidFill>
                <a:latin typeface="微软雅黑" panose="020b0503020204020204" pitchFamily="34" charset="-122"/>
                <a:ea typeface="微软雅黑" panose="020b0503020204020204" pitchFamily="34" charset="-122"/>
              </a:rPr>
              <a:t>《</a:t>
            </a:r>
            <a:r>
              <a:rPr lang="zh-CN" altLang="en-US" sz="2200" b="1">
                <a:solidFill>
                  <a:srgbClr val="7F6B5B"/>
                </a:solidFill>
                <a:latin typeface="微软雅黑" panose="020b0503020204020204" pitchFamily="34" charset="-122"/>
                <a:ea typeface="微软雅黑" panose="020b0503020204020204" pitchFamily="34" charset="-122"/>
              </a:rPr>
              <a:t>屈原列传</a:t>
            </a:r>
            <a:r>
              <a:rPr lang="en-US" altLang="zh-CN" sz="2200" b="1">
                <a:solidFill>
                  <a:srgbClr val="7F6B5B"/>
                </a:solidFill>
                <a:latin typeface="微软雅黑" panose="020b0503020204020204" pitchFamily="34" charset="-122"/>
                <a:ea typeface="微软雅黑" panose="020b0503020204020204" pitchFamily="34" charset="-122"/>
              </a:rPr>
              <a:t>》</a:t>
            </a:r>
            <a:r>
              <a:rPr lang="zh-CN" altLang="en-US" sz="2200" b="1">
                <a:solidFill>
                  <a:srgbClr val="7F6B5B"/>
                </a:solidFill>
                <a:latin typeface="微软雅黑" panose="020b0503020204020204" pitchFamily="34" charset="-122"/>
                <a:ea typeface="微软雅黑" panose="020b0503020204020204" pitchFamily="34" charset="-122"/>
              </a:rPr>
              <a:t>的艺术特色</a:t>
            </a:r>
            <a:r>
              <a:rPr lang="en-US" altLang="zh-CN" sz="2200" b="1">
                <a:solidFill>
                  <a:srgbClr val="7F6B5B"/>
                </a:solidFill>
                <a:latin typeface="微软雅黑" panose="020b0503020204020204" pitchFamily="34" charset="-122"/>
                <a:ea typeface="微软雅黑" panose="020b0503020204020204" pitchFamily="34" charset="-122"/>
              </a:rPr>
              <a:t>】4.</a:t>
            </a:r>
            <a:r>
              <a:rPr lang="zh-CN" altLang="en-US" sz="2200">
                <a:solidFill>
                  <a:srgbClr val="7F6B5B"/>
                </a:solidFill>
                <a:latin typeface="微软雅黑" panose="020b0503020204020204" pitchFamily="34" charset="-122"/>
                <a:ea typeface="微软雅黑" panose="020b0503020204020204" pitchFamily="34" charset="-122"/>
              </a:rPr>
              <a:t>从公元前</a:t>
            </a:r>
            <a:r>
              <a:rPr lang="en-US" altLang="zh-CN" sz="2200">
                <a:solidFill>
                  <a:srgbClr val="7F6B5B"/>
                </a:solidFill>
                <a:latin typeface="微软雅黑" panose="020b0503020204020204" pitchFamily="34" charset="-122"/>
                <a:ea typeface="微软雅黑" panose="020b0503020204020204" pitchFamily="34" charset="-122"/>
              </a:rPr>
              <a:t>305</a:t>
            </a:r>
            <a:r>
              <a:rPr lang="zh-CN" altLang="en-US" sz="2200">
                <a:solidFill>
                  <a:srgbClr val="7F6B5B"/>
                </a:solidFill>
                <a:latin typeface="微软雅黑" panose="020b0503020204020204" pitchFamily="34" charset="-122"/>
                <a:ea typeface="微软雅黑" panose="020b0503020204020204" pitchFamily="34" charset="-122"/>
              </a:rPr>
              <a:t>年，到公元前</a:t>
            </a:r>
            <a:r>
              <a:rPr lang="en-US" altLang="zh-CN" sz="2200">
                <a:solidFill>
                  <a:srgbClr val="7F6B5B"/>
                </a:solidFill>
                <a:latin typeface="微软雅黑" panose="020b0503020204020204" pitchFamily="34" charset="-122"/>
                <a:ea typeface="微软雅黑" panose="020b0503020204020204" pitchFamily="34" charset="-122"/>
              </a:rPr>
              <a:t>278</a:t>
            </a:r>
            <a:r>
              <a:rPr lang="zh-CN" altLang="en-US" sz="2200">
                <a:solidFill>
                  <a:srgbClr val="7F6B5B"/>
                </a:solidFill>
                <a:latin typeface="微软雅黑" panose="020b0503020204020204" pitchFamily="34" charset="-122"/>
                <a:ea typeface="微软雅黑" panose="020b0503020204020204" pitchFamily="34" charset="-122"/>
              </a:rPr>
              <a:t>年，屈原两次被逐流放，期间做过什么，文中都未提及，既是历史素材的缺乏，又是给读者想象的空间。作者是如何将这</a:t>
            </a:r>
            <a:r>
              <a:rPr lang="en-US" altLang="zh-CN" sz="2200">
                <a:solidFill>
                  <a:srgbClr val="7F6B5B"/>
                </a:solidFill>
                <a:latin typeface="微软雅黑" panose="020b0503020204020204" pitchFamily="34" charset="-122"/>
                <a:ea typeface="微软雅黑" panose="020b0503020204020204" pitchFamily="34" charset="-122"/>
              </a:rPr>
              <a:t>20</a:t>
            </a:r>
            <a:r>
              <a:rPr lang="zh-CN" altLang="en-US" sz="2200">
                <a:solidFill>
                  <a:srgbClr val="7F6B5B"/>
                </a:solidFill>
                <a:latin typeface="微软雅黑" panose="020b0503020204020204" pitchFamily="34" charset="-122"/>
                <a:ea typeface="微软雅黑" panose="020b0503020204020204" pitchFamily="34" charset="-122"/>
              </a:rPr>
              <a:t>来年的时光沉重带过的？</a:t>
            </a:r>
            <a:endParaRPr lang="zh-CN" altLang="en-US" sz="2200">
              <a:solidFill>
                <a:srgbClr val="7F6B5B"/>
              </a:solidFill>
              <a:latin typeface="微软雅黑" panose="020b0503020204020204" pitchFamily="34" charset="-122"/>
              <a:ea typeface="微软雅黑" panose="020b0503020204020204" pitchFamily="34" charset="-122"/>
            </a:endParaRPr>
          </a:p>
        </p:txBody>
      </p:sp>
      <p:sp>
        <p:nvSpPr>
          <p:cNvPr id="12" name="文本框 11"/>
          <p:cNvSpPr txBox="1"/>
          <p:nvPr/>
        </p:nvSpPr>
        <p:spPr>
          <a:xfrm>
            <a:off x="1258784" y="2581203"/>
            <a:ext cx="10021793" cy="3587329"/>
          </a:xfrm>
          <a:prstGeom prst="rect">
            <a:avLst/>
          </a:prstGeom>
          <a:noFill/>
        </p:spPr>
        <p:txBody>
          <a:bodyPr wrap="square" rtlCol="0">
            <a:spAutoFit/>
          </a:bodyPr>
          <a:lstStyle/>
          <a:p>
            <a:pPr>
              <a:lnSpc>
                <a:spcPct val="150000"/>
              </a:lnSpc>
            </a:pPr>
            <a:r>
              <a:rPr lang="zh-CN" altLang="en-US" sz="2200">
                <a:latin typeface="微软雅黑" panose="020b0503020204020204" pitchFamily="34" charset="-122"/>
                <a:ea typeface="微软雅黑" panose="020b0503020204020204" pitchFamily="34" charset="-122"/>
              </a:rPr>
              <a:t>明确：采用正侧结合的方法。屈平既黜，怀王统治期间，楚国两次兵败，军力、财力、人力大困，内政忧患，外交无援，国力大衰。屈原的价值正在此时凸显。屈原用，则国兴；屈原黜，则国衰。此部分内容在文章中，用了近</a:t>
            </a:r>
            <a:r>
              <a:rPr lang="en-US" altLang="zh-CN" sz="2200">
                <a:latin typeface="微软雅黑" panose="020b0503020204020204" pitchFamily="34" charset="-122"/>
                <a:ea typeface="微软雅黑" panose="020b0503020204020204" pitchFamily="34" charset="-122"/>
              </a:rPr>
              <a:t>500</a:t>
            </a:r>
            <a:r>
              <a:rPr lang="zh-CN" altLang="en-US" sz="2200">
                <a:latin typeface="微软雅黑" panose="020b0503020204020204" pitchFamily="34" charset="-122"/>
                <a:ea typeface="微软雅黑" panose="020b0503020204020204" pitchFamily="34" charset="-122"/>
              </a:rPr>
              <a:t>字的笔力，无屈原半字，却让人一腔怨愤充塞胸中。又让人在扼腕叹息之余，盛赞司马迁的高超的写史手法。仅仅几句“虽放流，眷顾楚国，系心怀王，不忘欲反，冀幸君之一悟，俗之一改也。其存君兴国而欲反覆之，一篇之中三致志焉。然终无可奈何，故不可以反”，就将这</a:t>
            </a:r>
            <a:r>
              <a:rPr lang="en-US" altLang="zh-CN" sz="2200">
                <a:latin typeface="微软雅黑" panose="020b0503020204020204" pitchFamily="34" charset="-122"/>
                <a:ea typeface="微软雅黑" panose="020b0503020204020204" pitchFamily="34" charset="-122"/>
              </a:rPr>
              <a:t>20</a:t>
            </a:r>
            <a:r>
              <a:rPr lang="zh-CN" altLang="en-US" sz="2200">
                <a:latin typeface="微软雅黑" panose="020b0503020204020204" pitchFamily="34" charset="-122"/>
                <a:ea typeface="微软雅黑" panose="020b0503020204020204" pitchFamily="34" charset="-122"/>
              </a:rPr>
              <a:t>来年的时光沉重带过了。</a:t>
            </a:r>
            <a:endParaRPr lang="zh-CN" altLang="en-US" sz="2200">
              <a:latin typeface="微软雅黑" panose="020b0503020204020204" pitchFamily="34" charset="-122"/>
              <a:ea typeface="微软雅黑" panose="020b0503020204020204" pitchFamily="34" charset="-122"/>
            </a:endParaRPr>
          </a:p>
        </p:txBody>
      </p:sp>
    </p:spTree>
  </p:cSld>
  <p:clrMapOvr>
    <a:masterClrMapping/>
  </p:clrMapOvr>
  <p:transition spd="med" advClick="0">
    <p:pull/>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3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6" name="Freeform 5"/>
          <p:cNvSpPr/>
          <p:nvPr/>
        </p:nvSpPr>
        <p:spPr bwMode="auto">
          <a:xfrm flipH="1">
            <a:off x="2381" y="3915641"/>
            <a:ext cx="12188826" cy="2037552"/>
          </a:xfrm>
          <a:custGeom>
            <a:gdLst>
              <a:gd name="T0" fmla="*/ 0 w 4809"/>
              <a:gd name="T1" fmla="*/ 0 h 804"/>
              <a:gd name="T2" fmla="*/ 4809 w 4809"/>
              <a:gd name="T3" fmla="*/ 530 h 804"/>
            </a:gdLst>
            <a:cxnLst>
              <a:cxn ang="0">
                <a:pos x="T0" y="T1"/>
              </a:cxn>
              <a:cxn ang="0">
                <a:pos x="T2" y="T3"/>
              </a:cxn>
            </a:cxnLst>
            <a:rect l="0" t="0" r="r" b="b"/>
            <a:pathLst>
              <a:path w="4809" h="804">
                <a:moveTo>
                  <a:pt x="0" y="0"/>
                </a:moveTo>
                <a:cubicBezTo>
                  <a:pt x="0" y="0"/>
                  <a:pt x="2086" y="804"/>
                  <a:pt x="4809" y="530"/>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27" name="Freeform 6"/>
          <p:cNvSpPr/>
          <p:nvPr/>
        </p:nvSpPr>
        <p:spPr bwMode="auto">
          <a:xfrm>
            <a:off x="2381" y="2492896"/>
            <a:ext cx="12188826" cy="3763944"/>
          </a:xfrm>
          <a:custGeom>
            <a:gdLst>
              <a:gd name="T0" fmla="*/ 4809 w 4809"/>
              <a:gd name="T1" fmla="*/ 0 h 1485"/>
              <a:gd name="T2" fmla="*/ 0 w 4809"/>
              <a:gd name="T3" fmla="*/ 1485 h 1485"/>
            </a:gdLst>
            <a:cxnLst>
              <a:cxn ang="0">
                <a:pos x="T0" y="T1"/>
              </a:cxn>
              <a:cxn ang="0">
                <a:pos x="T2" y="T3"/>
              </a:cxn>
            </a:cxnLst>
            <a:rect l="0" t="0" r="r" b="b"/>
            <a:pathLst>
              <a:path w="4809" h="1485">
                <a:moveTo>
                  <a:pt x="4809" y="0"/>
                </a:moveTo>
                <a:cubicBezTo>
                  <a:pt x="4809" y="0"/>
                  <a:pt x="2817" y="1445"/>
                  <a:pt x="0" y="1485"/>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28" name="Freeform 7"/>
          <p:cNvSpPr/>
          <p:nvPr/>
        </p:nvSpPr>
        <p:spPr bwMode="auto">
          <a:xfrm flipH="1">
            <a:off x="2381" y="4818002"/>
            <a:ext cx="12188826" cy="2222101"/>
          </a:xfrm>
          <a:custGeom>
            <a:gdLst>
              <a:gd name="T0" fmla="*/ 4809 w 4809"/>
              <a:gd name="T1" fmla="*/ 174 h 877"/>
              <a:gd name="T2" fmla="*/ 0 w 4809"/>
              <a:gd name="T3" fmla="*/ 0 h 877"/>
            </a:gdLst>
            <a:cxnLst>
              <a:cxn ang="0">
                <a:pos x="T0" y="T1"/>
              </a:cxn>
              <a:cxn ang="0">
                <a:pos x="T2" y="T3"/>
              </a:cxn>
            </a:cxnLst>
            <a:rect l="0" t="0" r="r" b="b"/>
            <a:pathLst>
              <a:path w="4809" h="877">
                <a:moveTo>
                  <a:pt x="4809" y="174"/>
                </a:moveTo>
                <a:cubicBezTo>
                  <a:pt x="4809" y="174"/>
                  <a:pt x="2295" y="877"/>
                  <a:pt x="0" y="0"/>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cxnSp>
        <p:nvCxnSpPr>
          <p:cNvPr id="15" name="直接连接符 14"/>
          <p:cNvCxnSpPr>
            <a:endCxn id="16" idx="11"/>
          </p:cNvCxnSpPr>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nvSpPr>
        <p:spPr bwMode="auto">
          <a:xfrm>
            <a:off x="11280577" y="363136"/>
            <a:ext cx="425905" cy="427514"/>
          </a:xfrm>
          <a:custGeom>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30" name="椭圆 29"/>
          <p:cNvSpPr/>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9" name="TextBox 13"/>
          <p:cNvSpPr txBox="1"/>
          <p:nvPr/>
        </p:nvSpPr>
        <p:spPr>
          <a:xfrm>
            <a:off x="983433" y="344684"/>
            <a:ext cx="1877437" cy="369332"/>
          </a:xfrm>
          <a:prstGeom prst="rect">
            <a:avLst/>
          </a:prstGeom>
          <a:noFill/>
        </p:spPr>
        <p:txBody>
          <a:bodyPr wrap="none" rtlCol="0">
            <a:spAutoFit/>
          </a:bodyPr>
          <a:lstStyle/>
          <a:p>
            <a:r>
              <a:rPr lang="zh-CN" altLang="en-US">
                <a:solidFill>
                  <a:srgbClr val="4C4C4C"/>
                </a:solidFill>
                <a:latin typeface="印品黑体" panose="00000500000000000000" pitchFamily="2" charset="-122"/>
                <a:ea typeface="印品黑体" panose="00000500000000000000" pitchFamily="2" charset="-122"/>
              </a:rPr>
              <a:t>延读 </a:t>
            </a:r>
            <a:r>
              <a:rPr lang="en-US" altLang="zh-CN" b="1">
                <a:solidFill>
                  <a:srgbClr val="4C4C4C"/>
                </a:solidFill>
                <a:latin typeface="印品黑体" panose="00000500000000000000" pitchFamily="2" charset="-122"/>
                <a:ea typeface="印品黑体" panose="00000500000000000000" pitchFamily="2" charset="-122"/>
              </a:rPr>
              <a:t>· </a:t>
            </a:r>
            <a:r>
              <a:rPr lang="zh-CN" altLang="en-US">
                <a:solidFill>
                  <a:srgbClr val="4C4C4C"/>
                </a:solidFill>
                <a:latin typeface="印品黑体" panose="00000500000000000000" pitchFamily="2" charset="-122"/>
                <a:ea typeface="印品黑体" panose="00000500000000000000" pitchFamily="2" charset="-122"/>
              </a:rPr>
              <a:t>思维拓展 </a:t>
            </a:r>
            <a:endParaRPr lang="zh-CN" altLang="en-US" sz="1400" b="1">
              <a:solidFill>
                <a:srgbClr val="4C4C4C"/>
              </a:solidFill>
              <a:latin typeface="印品黑体" panose="00000500000000000000" pitchFamily="2" charset="-122"/>
              <a:ea typeface="印品黑体" panose="00000500000000000000" pitchFamily="2" charset="-122"/>
            </a:endParaRPr>
          </a:p>
        </p:txBody>
      </p:sp>
      <p:sp>
        <p:nvSpPr>
          <p:cNvPr id="2" name="圆角矩形 55"/>
          <p:cNvSpPr/>
          <p:nvPr/>
        </p:nvSpPr>
        <p:spPr>
          <a:xfrm>
            <a:off x="902518" y="1247412"/>
            <a:ext cx="10386963" cy="980948"/>
          </a:xfrm>
          <a:prstGeom prst="roundRect">
            <a:avLst/>
          </a:prstGeom>
          <a:no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marL="342900" indent="-342900">
              <a:lnSpc>
                <a:spcPct val="150000"/>
              </a:lnSpc>
              <a:buFont typeface="Wingdings" panose="05000000000000000000" pitchFamily="2" charset="2"/>
              <a:buChar char="l"/>
            </a:pPr>
            <a:r>
              <a:rPr lang="en-US" altLang="zh-CN" sz="2200" b="1">
                <a:solidFill>
                  <a:srgbClr val="7F6B5B"/>
                </a:solidFill>
                <a:latin typeface="微软雅黑" panose="020b0503020204020204" pitchFamily="34" charset="-122"/>
                <a:ea typeface="微软雅黑" panose="020b0503020204020204" pitchFamily="34" charset="-122"/>
              </a:rPr>
              <a:t>【</a:t>
            </a:r>
            <a:r>
              <a:rPr lang="zh-CN" altLang="en-US" sz="2200" b="1">
                <a:solidFill>
                  <a:srgbClr val="7F6B5B"/>
                </a:solidFill>
                <a:latin typeface="微软雅黑" panose="020b0503020204020204" pitchFamily="34" charset="-122"/>
                <a:ea typeface="微软雅黑" panose="020b0503020204020204" pitchFamily="34" charset="-122"/>
              </a:rPr>
              <a:t>赏析</a:t>
            </a:r>
            <a:r>
              <a:rPr lang="en-US" altLang="zh-CN" sz="2200" b="1">
                <a:solidFill>
                  <a:srgbClr val="7F6B5B"/>
                </a:solidFill>
                <a:latin typeface="微软雅黑" panose="020b0503020204020204" pitchFamily="34" charset="-122"/>
                <a:ea typeface="微软雅黑" panose="020b0503020204020204" pitchFamily="34" charset="-122"/>
              </a:rPr>
              <a:t>《</a:t>
            </a:r>
            <a:r>
              <a:rPr lang="zh-CN" altLang="en-US" sz="2200" b="1">
                <a:solidFill>
                  <a:srgbClr val="7F6B5B"/>
                </a:solidFill>
                <a:latin typeface="微软雅黑" panose="020b0503020204020204" pitchFamily="34" charset="-122"/>
                <a:ea typeface="微软雅黑" panose="020b0503020204020204" pitchFamily="34" charset="-122"/>
              </a:rPr>
              <a:t>屈原列传</a:t>
            </a:r>
            <a:r>
              <a:rPr lang="en-US" altLang="zh-CN" sz="2200" b="1">
                <a:solidFill>
                  <a:srgbClr val="7F6B5B"/>
                </a:solidFill>
                <a:latin typeface="微软雅黑" panose="020b0503020204020204" pitchFamily="34" charset="-122"/>
                <a:ea typeface="微软雅黑" panose="020b0503020204020204" pitchFamily="34" charset="-122"/>
              </a:rPr>
              <a:t>》</a:t>
            </a:r>
            <a:r>
              <a:rPr lang="zh-CN" altLang="en-US" sz="2200" b="1">
                <a:solidFill>
                  <a:srgbClr val="7F6B5B"/>
                </a:solidFill>
                <a:latin typeface="微软雅黑" panose="020b0503020204020204" pitchFamily="34" charset="-122"/>
                <a:ea typeface="微软雅黑" panose="020b0503020204020204" pitchFamily="34" charset="-122"/>
              </a:rPr>
              <a:t>的艺术特色</a:t>
            </a:r>
            <a:r>
              <a:rPr lang="en-US" altLang="zh-CN" sz="2200" b="1">
                <a:solidFill>
                  <a:srgbClr val="7F6B5B"/>
                </a:solidFill>
                <a:latin typeface="微软雅黑" panose="020b0503020204020204" pitchFamily="34" charset="-122"/>
                <a:ea typeface="微软雅黑" panose="020b0503020204020204" pitchFamily="34" charset="-122"/>
              </a:rPr>
              <a:t>】</a:t>
            </a:r>
            <a:r>
              <a:rPr lang="en-US" altLang="zh-CN" sz="2200">
                <a:solidFill>
                  <a:srgbClr val="7F6B5B"/>
                </a:solidFill>
                <a:latin typeface="微软雅黑" panose="020b0503020204020204" pitchFamily="34" charset="-122"/>
                <a:ea typeface="微软雅黑" panose="020b0503020204020204" pitchFamily="34" charset="-122"/>
              </a:rPr>
              <a:t>5.</a:t>
            </a:r>
            <a:r>
              <a:rPr lang="zh-CN" altLang="en-US" sz="2200">
                <a:solidFill>
                  <a:srgbClr val="7F6B5B"/>
                </a:solidFill>
                <a:latin typeface="微软雅黑" panose="020b0503020204020204" pitchFamily="34" charset="-122"/>
                <a:ea typeface="微软雅黑" panose="020b0503020204020204" pitchFamily="34" charset="-122"/>
              </a:rPr>
              <a:t>文章是如何使用虚实相生的手法的？</a:t>
            </a:r>
            <a:endParaRPr lang="zh-CN" altLang="en-US" sz="2200">
              <a:solidFill>
                <a:srgbClr val="7F6B5B"/>
              </a:solidFill>
              <a:latin typeface="微软雅黑" panose="020b0503020204020204" pitchFamily="34" charset="-122"/>
              <a:ea typeface="微软雅黑" panose="020b0503020204020204" pitchFamily="34" charset="-122"/>
            </a:endParaRPr>
          </a:p>
          <a:p>
            <a:pPr marL="342900" indent="-342900">
              <a:lnSpc>
                <a:spcPct val="150000"/>
              </a:lnSpc>
              <a:buFont typeface="Wingdings" panose="05000000000000000000" pitchFamily="2" charset="2"/>
              <a:buChar char="l"/>
            </a:pPr>
            <a:endParaRPr lang="zh-CN" altLang="en-US" sz="2200">
              <a:solidFill>
                <a:srgbClr val="7F6B5B"/>
              </a:solidFill>
              <a:latin typeface="微软雅黑" panose="020b0503020204020204" pitchFamily="34" charset="-122"/>
              <a:ea typeface="微软雅黑" panose="020b0503020204020204" pitchFamily="34" charset="-122"/>
            </a:endParaRPr>
          </a:p>
        </p:txBody>
      </p:sp>
      <p:sp>
        <p:nvSpPr>
          <p:cNvPr id="12" name="文本框 11"/>
          <p:cNvSpPr txBox="1"/>
          <p:nvPr/>
        </p:nvSpPr>
        <p:spPr>
          <a:xfrm>
            <a:off x="1258784" y="2581203"/>
            <a:ext cx="10021793" cy="2571666"/>
          </a:xfrm>
          <a:prstGeom prst="rect">
            <a:avLst/>
          </a:prstGeom>
          <a:noFill/>
        </p:spPr>
        <p:txBody>
          <a:bodyPr wrap="square" rtlCol="0">
            <a:spAutoFit/>
          </a:bodyPr>
          <a:lstStyle/>
          <a:p>
            <a:pPr>
              <a:lnSpc>
                <a:spcPct val="150000"/>
              </a:lnSpc>
            </a:pPr>
            <a:r>
              <a:rPr lang="zh-CN" altLang="en-US" sz="2200">
                <a:latin typeface="微软雅黑" panose="020b0503020204020204" pitchFamily="34" charset="-122"/>
                <a:ea typeface="微软雅黑" panose="020b0503020204020204" pitchFamily="34" charset="-122"/>
              </a:rPr>
              <a:t>明确：</a:t>
            </a:r>
            <a:r>
              <a:rPr lang="en-US" altLang="zh-CN" sz="2200">
                <a:latin typeface="微软雅黑" panose="020b0503020204020204" pitchFamily="34" charset="-122"/>
                <a:ea typeface="微软雅黑" panose="020b0503020204020204" pitchFamily="34" charset="-122"/>
              </a:rPr>
              <a:t>《</a:t>
            </a:r>
            <a:r>
              <a:rPr lang="zh-CN" altLang="en-US" sz="2200">
                <a:latin typeface="微软雅黑" panose="020b0503020204020204" pitchFamily="34" charset="-122"/>
                <a:ea typeface="微软雅黑" panose="020b0503020204020204" pitchFamily="34" charset="-122"/>
              </a:rPr>
              <a:t>屈原列传</a:t>
            </a:r>
            <a:r>
              <a:rPr lang="en-US" altLang="zh-CN" sz="2200">
                <a:latin typeface="微软雅黑" panose="020b0503020204020204" pitchFamily="34" charset="-122"/>
                <a:ea typeface="微软雅黑" panose="020b0503020204020204" pitchFamily="34" charset="-122"/>
              </a:rPr>
              <a:t>》“</a:t>
            </a:r>
            <a:r>
              <a:rPr lang="zh-CN" altLang="en-US" sz="2200">
                <a:latin typeface="微软雅黑" panose="020b0503020204020204" pitchFamily="34" charset="-122"/>
                <a:ea typeface="微软雅黑" panose="020b0503020204020204" pitchFamily="34" charset="-122"/>
              </a:rPr>
              <a:t>通篇多用虚笔”。其一，以上官衬其正。其二，以子兰衬其忠。其三，以怀王衬其明。其四，以楚史证其才。其五，以渔父衬其洁。其六，以宋玉衬其直。纵观全篇，看似写了许多与传主无关的闲人闲事，实则闲笔不闲，从不同的侧面衬托了屈原的高尚品德和杰出才华，是传记的有机组成部分。虚笔的运用使文章具有了虚实结合、变幻多姿的别致风格。</a:t>
            </a:r>
            <a:endParaRPr lang="zh-CN" altLang="en-US" sz="2200">
              <a:latin typeface="微软雅黑" panose="020b0503020204020204" pitchFamily="34" charset="-122"/>
              <a:ea typeface="微软雅黑" panose="020b0503020204020204" pitchFamily="34" charset="-122"/>
            </a:endParaRPr>
          </a:p>
        </p:txBody>
      </p:sp>
    </p:spTree>
  </p:cSld>
  <p:clrMapOvr>
    <a:masterClrMapping/>
  </p:clrMapOvr>
  <p:transition spd="med" advClick="0">
    <p:pull/>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3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6" name="Freeform 5"/>
          <p:cNvSpPr/>
          <p:nvPr/>
        </p:nvSpPr>
        <p:spPr bwMode="auto">
          <a:xfrm flipH="1">
            <a:off x="2381" y="3915641"/>
            <a:ext cx="12188826" cy="2037552"/>
          </a:xfrm>
          <a:custGeom>
            <a:gdLst>
              <a:gd name="T0" fmla="*/ 0 w 4809"/>
              <a:gd name="T1" fmla="*/ 0 h 804"/>
              <a:gd name="T2" fmla="*/ 4809 w 4809"/>
              <a:gd name="T3" fmla="*/ 530 h 804"/>
            </a:gdLst>
            <a:cxnLst>
              <a:cxn ang="0">
                <a:pos x="T0" y="T1"/>
              </a:cxn>
              <a:cxn ang="0">
                <a:pos x="T2" y="T3"/>
              </a:cxn>
            </a:cxnLst>
            <a:rect l="0" t="0" r="r" b="b"/>
            <a:pathLst>
              <a:path w="4809" h="804">
                <a:moveTo>
                  <a:pt x="0" y="0"/>
                </a:moveTo>
                <a:cubicBezTo>
                  <a:pt x="0" y="0"/>
                  <a:pt x="2086" y="804"/>
                  <a:pt x="4809" y="530"/>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27" name="Freeform 6"/>
          <p:cNvSpPr/>
          <p:nvPr/>
        </p:nvSpPr>
        <p:spPr bwMode="auto">
          <a:xfrm>
            <a:off x="2381" y="2492896"/>
            <a:ext cx="12188826" cy="3763944"/>
          </a:xfrm>
          <a:custGeom>
            <a:gdLst>
              <a:gd name="T0" fmla="*/ 4809 w 4809"/>
              <a:gd name="T1" fmla="*/ 0 h 1485"/>
              <a:gd name="T2" fmla="*/ 0 w 4809"/>
              <a:gd name="T3" fmla="*/ 1485 h 1485"/>
            </a:gdLst>
            <a:cxnLst>
              <a:cxn ang="0">
                <a:pos x="T0" y="T1"/>
              </a:cxn>
              <a:cxn ang="0">
                <a:pos x="T2" y="T3"/>
              </a:cxn>
            </a:cxnLst>
            <a:rect l="0" t="0" r="r" b="b"/>
            <a:pathLst>
              <a:path w="4809" h="1485">
                <a:moveTo>
                  <a:pt x="4809" y="0"/>
                </a:moveTo>
                <a:cubicBezTo>
                  <a:pt x="4809" y="0"/>
                  <a:pt x="2817" y="1445"/>
                  <a:pt x="0" y="1485"/>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28" name="Freeform 7"/>
          <p:cNvSpPr/>
          <p:nvPr/>
        </p:nvSpPr>
        <p:spPr bwMode="auto">
          <a:xfrm flipH="1">
            <a:off x="2381" y="4818002"/>
            <a:ext cx="12188826" cy="2222101"/>
          </a:xfrm>
          <a:custGeom>
            <a:gdLst>
              <a:gd name="T0" fmla="*/ 4809 w 4809"/>
              <a:gd name="T1" fmla="*/ 174 h 877"/>
              <a:gd name="T2" fmla="*/ 0 w 4809"/>
              <a:gd name="T3" fmla="*/ 0 h 877"/>
            </a:gdLst>
            <a:cxnLst>
              <a:cxn ang="0">
                <a:pos x="T0" y="T1"/>
              </a:cxn>
              <a:cxn ang="0">
                <a:pos x="T2" y="T3"/>
              </a:cxn>
            </a:cxnLst>
            <a:rect l="0" t="0" r="r" b="b"/>
            <a:pathLst>
              <a:path w="4809" h="877">
                <a:moveTo>
                  <a:pt x="4809" y="174"/>
                </a:moveTo>
                <a:cubicBezTo>
                  <a:pt x="4809" y="174"/>
                  <a:pt x="2295" y="877"/>
                  <a:pt x="0" y="0"/>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cxnSp>
        <p:nvCxnSpPr>
          <p:cNvPr id="15" name="直接连接符 14"/>
          <p:cNvCxnSpPr>
            <a:endCxn id="16" idx="11"/>
          </p:cNvCxnSpPr>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nvSpPr>
        <p:spPr bwMode="auto">
          <a:xfrm>
            <a:off x="11280577" y="363136"/>
            <a:ext cx="425905" cy="427514"/>
          </a:xfrm>
          <a:custGeom>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30" name="椭圆 29"/>
          <p:cNvSpPr/>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9" name="TextBox 13"/>
          <p:cNvSpPr txBox="1"/>
          <p:nvPr/>
        </p:nvSpPr>
        <p:spPr>
          <a:xfrm>
            <a:off x="983433" y="344684"/>
            <a:ext cx="1877437" cy="369332"/>
          </a:xfrm>
          <a:prstGeom prst="rect">
            <a:avLst/>
          </a:prstGeom>
          <a:noFill/>
        </p:spPr>
        <p:txBody>
          <a:bodyPr wrap="none" rtlCol="0">
            <a:spAutoFit/>
          </a:bodyPr>
          <a:lstStyle/>
          <a:p>
            <a:r>
              <a:rPr lang="zh-CN" altLang="en-US">
                <a:solidFill>
                  <a:srgbClr val="4C4C4C"/>
                </a:solidFill>
                <a:latin typeface="印品黑体" panose="00000500000000000000" pitchFamily="2" charset="-122"/>
                <a:ea typeface="印品黑体" panose="00000500000000000000" pitchFamily="2" charset="-122"/>
              </a:rPr>
              <a:t>延读 </a:t>
            </a:r>
            <a:r>
              <a:rPr lang="en-US" altLang="zh-CN" b="1">
                <a:solidFill>
                  <a:srgbClr val="4C4C4C"/>
                </a:solidFill>
                <a:latin typeface="印品黑体" panose="00000500000000000000" pitchFamily="2" charset="-122"/>
                <a:ea typeface="印品黑体" panose="00000500000000000000" pitchFamily="2" charset="-122"/>
              </a:rPr>
              <a:t>· </a:t>
            </a:r>
            <a:r>
              <a:rPr lang="zh-CN" altLang="en-US">
                <a:solidFill>
                  <a:srgbClr val="4C4C4C"/>
                </a:solidFill>
                <a:latin typeface="印品黑体" panose="00000500000000000000" pitchFamily="2" charset="-122"/>
                <a:ea typeface="印品黑体" panose="00000500000000000000" pitchFamily="2" charset="-122"/>
              </a:rPr>
              <a:t>思维拓展 </a:t>
            </a:r>
            <a:endParaRPr lang="zh-CN" altLang="en-US" sz="1400" b="1">
              <a:solidFill>
                <a:srgbClr val="4C4C4C"/>
              </a:solidFill>
              <a:latin typeface="印品黑体" panose="00000500000000000000" pitchFamily="2" charset="-122"/>
              <a:ea typeface="印品黑体" panose="00000500000000000000" pitchFamily="2" charset="-122"/>
            </a:endParaRPr>
          </a:p>
        </p:txBody>
      </p:sp>
      <p:sp>
        <p:nvSpPr>
          <p:cNvPr id="2" name="圆角矩形 55"/>
          <p:cNvSpPr/>
          <p:nvPr/>
        </p:nvSpPr>
        <p:spPr>
          <a:xfrm>
            <a:off x="902518" y="1247412"/>
            <a:ext cx="10386963" cy="980948"/>
          </a:xfrm>
          <a:prstGeom prst="roundRect">
            <a:avLst/>
          </a:prstGeom>
          <a:no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marL="342900" indent="-342900">
              <a:lnSpc>
                <a:spcPct val="150000"/>
              </a:lnSpc>
              <a:buFont typeface="Wingdings" panose="05000000000000000000" pitchFamily="2" charset="2"/>
              <a:buChar char="l"/>
            </a:pPr>
            <a:r>
              <a:rPr lang="en-US" altLang="zh-CN" sz="2200" b="1">
                <a:solidFill>
                  <a:srgbClr val="7F6B5B"/>
                </a:solidFill>
                <a:latin typeface="微软雅黑" panose="020b0503020204020204" pitchFamily="34" charset="-122"/>
                <a:ea typeface="微软雅黑" panose="020b0503020204020204" pitchFamily="34" charset="-122"/>
              </a:rPr>
              <a:t>【</a:t>
            </a:r>
            <a:r>
              <a:rPr lang="zh-CN" altLang="en-US" sz="2200" b="1">
                <a:solidFill>
                  <a:srgbClr val="7F6B5B"/>
                </a:solidFill>
                <a:latin typeface="微软雅黑" panose="020b0503020204020204" pitchFamily="34" charset="-122"/>
                <a:ea typeface="微软雅黑" panose="020b0503020204020204" pitchFamily="34" charset="-122"/>
              </a:rPr>
              <a:t>赏析</a:t>
            </a:r>
            <a:r>
              <a:rPr lang="en-US" altLang="zh-CN" sz="2200" b="1">
                <a:solidFill>
                  <a:srgbClr val="7F6B5B"/>
                </a:solidFill>
                <a:latin typeface="微软雅黑" panose="020b0503020204020204" pitchFamily="34" charset="-122"/>
                <a:ea typeface="微软雅黑" panose="020b0503020204020204" pitchFamily="34" charset="-122"/>
              </a:rPr>
              <a:t>《</a:t>
            </a:r>
            <a:r>
              <a:rPr lang="zh-CN" altLang="en-US" sz="2200" b="1">
                <a:solidFill>
                  <a:srgbClr val="7F6B5B"/>
                </a:solidFill>
                <a:latin typeface="微软雅黑" panose="020b0503020204020204" pitchFamily="34" charset="-122"/>
                <a:ea typeface="微软雅黑" panose="020b0503020204020204" pitchFamily="34" charset="-122"/>
              </a:rPr>
              <a:t>屈原列传</a:t>
            </a:r>
            <a:r>
              <a:rPr lang="en-US" altLang="zh-CN" sz="2200" b="1">
                <a:solidFill>
                  <a:srgbClr val="7F6B5B"/>
                </a:solidFill>
                <a:latin typeface="微软雅黑" panose="020b0503020204020204" pitchFamily="34" charset="-122"/>
                <a:ea typeface="微软雅黑" panose="020b0503020204020204" pitchFamily="34" charset="-122"/>
              </a:rPr>
              <a:t>》</a:t>
            </a:r>
            <a:r>
              <a:rPr lang="zh-CN" altLang="en-US" sz="2200" b="1">
                <a:solidFill>
                  <a:srgbClr val="7F6B5B"/>
                </a:solidFill>
                <a:latin typeface="微软雅黑" panose="020b0503020204020204" pitchFamily="34" charset="-122"/>
                <a:ea typeface="微软雅黑" panose="020b0503020204020204" pitchFamily="34" charset="-122"/>
              </a:rPr>
              <a:t>的艺术特色</a:t>
            </a:r>
            <a:r>
              <a:rPr lang="en-US" altLang="zh-CN" sz="2200" b="1">
                <a:solidFill>
                  <a:srgbClr val="7F6B5B"/>
                </a:solidFill>
                <a:latin typeface="微软雅黑" panose="020b0503020204020204" pitchFamily="34" charset="-122"/>
                <a:ea typeface="微软雅黑" panose="020b0503020204020204" pitchFamily="34" charset="-122"/>
              </a:rPr>
              <a:t>】</a:t>
            </a:r>
            <a:r>
              <a:rPr lang="en-US" altLang="zh-CN" sz="2200">
                <a:solidFill>
                  <a:srgbClr val="7F6B5B"/>
                </a:solidFill>
                <a:latin typeface="微软雅黑" panose="020b0503020204020204" pitchFamily="34" charset="-122"/>
                <a:ea typeface="微软雅黑" panose="020b0503020204020204" pitchFamily="34" charset="-122"/>
              </a:rPr>
              <a:t>6.</a:t>
            </a:r>
            <a:r>
              <a:rPr lang="zh-CN" altLang="en-US" sz="2200">
                <a:solidFill>
                  <a:srgbClr val="7F6B5B"/>
                </a:solidFill>
                <a:latin typeface="微软雅黑" panose="020b0503020204020204" pitchFamily="34" charset="-122"/>
                <a:ea typeface="微软雅黑" panose="020b0503020204020204" pitchFamily="34" charset="-122"/>
              </a:rPr>
              <a:t>司马迁在写</a:t>
            </a:r>
            <a:r>
              <a:rPr lang="en-US" altLang="zh-CN" sz="2200">
                <a:solidFill>
                  <a:srgbClr val="7F6B5B"/>
                </a:solidFill>
                <a:latin typeface="微软雅黑" panose="020b0503020204020204" pitchFamily="34" charset="-122"/>
                <a:ea typeface="微软雅黑" panose="020b0503020204020204" pitchFamily="34" charset="-122"/>
              </a:rPr>
              <a:t>《</a:t>
            </a:r>
            <a:r>
              <a:rPr lang="zh-CN" altLang="en-US" sz="2200">
                <a:solidFill>
                  <a:srgbClr val="7F6B5B"/>
                </a:solidFill>
                <a:latin typeface="微软雅黑" panose="020b0503020204020204" pitchFamily="34" charset="-122"/>
                <a:ea typeface="微软雅黑" panose="020b0503020204020204" pitchFamily="34" charset="-122"/>
              </a:rPr>
              <a:t>屈原列传</a:t>
            </a:r>
            <a:r>
              <a:rPr lang="en-US" altLang="zh-CN" sz="2200">
                <a:solidFill>
                  <a:srgbClr val="7F6B5B"/>
                </a:solidFill>
                <a:latin typeface="微软雅黑" panose="020b0503020204020204" pitchFamily="34" charset="-122"/>
                <a:ea typeface="微软雅黑" panose="020b0503020204020204" pitchFamily="34" charset="-122"/>
              </a:rPr>
              <a:t>》</a:t>
            </a:r>
            <a:r>
              <a:rPr lang="zh-CN" altLang="en-US" sz="2200">
                <a:solidFill>
                  <a:srgbClr val="7F6B5B"/>
                </a:solidFill>
                <a:latin typeface="微软雅黑" panose="020b0503020204020204" pitchFamily="34" charset="-122"/>
                <a:ea typeface="微软雅黑" panose="020b0503020204020204" pitchFamily="34" charset="-122"/>
              </a:rPr>
              <a:t>时，是如何让自己走向了前台，尽情地赞扬与批判，发表着自己对历史的心声的？</a:t>
            </a:r>
            <a:endParaRPr lang="zh-CN" altLang="en-US" sz="2200">
              <a:solidFill>
                <a:srgbClr val="7F6B5B"/>
              </a:solidFill>
              <a:latin typeface="微软雅黑" panose="020b0503020204020204" pitchFamily="34" charset="-122"/>
              <a:ea typeface="微软雅黑" panose="020b0503020204020204" pitchFamily="34" charset="-122"/>
            </a:endParaRPr>
          </a:p>
        </p:txBody>
      </p:sp>
      <p:sp>
        <p:nvSpPr>
          <p:cNvPr id="12" name="文本框 11"/>
          <p:cNvSpPr txBox="1"/>
          <p:nvPr/>
        </p:nvSpPr>
        <p:spPr>
          <a:xfrm>
            <a:off x="1258784" y="2581203"/>
            <a:ext cx="10021793" cy="1048172"/>
          </a:xfrm>
          <a:prstGeom prst="rect">
            <a:avLst/>
          </a:prstGeom>
          <a:noFill/>
        </p:spPr>
        <p:txBody>
          <a:bodyPr wrap="square" rtlCol="0">
            <a:spAutoFit/>
          </a:bodyPr>
          <a:lstStyle/>
          <a:p>
            <a:pPr>
              <a:lnSpc>
                <a:spcPct val="150000"/>
              </a:lnSpc>
            </a:pPr>
            <a:r>
              <a:rPr lang="zh-CN" altLang="en-US" sz="2200">
                <a:latin typeface="微软雅黑" panose="020b0503020204020204" pitchFamily="34" charset="-122"/>
                <a:ea typeface="微软雅黑" panose="020b0503020204020204" pitchFamily="34" charset="-122"/>
              </a:rPr>
              <a:t>明确：主要是采用叙评相映的方式。在这篇传中，司马迁插入了三篇文论，总共占去整个篇幅的一半。一评</a:t>
            </a:r>
            <a:r>
              <a:rPr lang="en-US" altLang="zh-CN" sz="2200">
                <a:latin typeface="微软雅黑" panose="020b0503020204020204" pitchFamily="34" charset="-122"/>
                <a:ea typeface="微软雅黑" panose="020b0503020204020204" pitchFamily="34" charset="-122"/>
              </a:rPr>
              <a:t>《</a:t>
            </a:r>
            <a:r>
              <a:rPr lang="zh-CN" altLang="en-US" sz="2200">
                <a:latin typeface="微软雅黑" panose="020b0503020204020204" pitchFamily="34" charset="-122"/>
                <a:ea typeface="微软雅黑" panose="020b0503020204020204" pitchFamily="34" charset="-122"/>
              </a:rPr>
              <a:t>离骚</a:t>
            </a:r>
            <a:r>
              <a:rPr lang="en-US" altLang="zh-CN" sz="2200">
                <a:latin typeface="微软雅黑" panose="020b0503020204020204" pitchFamily="34" charset="-122"/>
                <a:ea typeface="微软雅黑" panose="020b0503020204020204" pitchFamily="34" charset="-122"/>
              </a:rPr>
              <a:t>》</a:t>
            </a:r>
            <a:r>
              <a:rPr lang="zh-CN" altLang="en-US" sz="2200">
                <a:latin typeface="微软雅黑" panose="020b0503020204020204" pitchFamily="34" charset="-122"/>
                <a:ea typeface="微软雅黑" panose="020b0503020204020204" pitchFamily="34" charset="-122"/>
              </a:rPr>
              <a:t>，二评君王，三评屈原。</a:t>
            </a:r>
            <a:endParaRPr lang="zh-CN" altLang="en-US" sz="2200">
              <a:latin typeface="微软雅黑" panose="020b0503020204020204" pitchFamily="34" charset="-122"/>
              <a:ea typeface="微软雅黑" panose="020b0503020204020204" pitchFamily="34" charset="-122"/>
            </a:endParaRPr>
          </a:p>
        </p:txBody>
      </p:sp>
    </p:spTree>
  </p:cSld>
  <p:clrMapOvr>
    <a:masterClrMapping/>
  </p:clrMapOvr>
  <p:transition spd="med" advClick="0">
    <p:pull/>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3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6" name="Freeform 5"/>
          <p:cNvSpPr/>
          <p:nvPr/>
        </p:nvSpPr>
        <p:spPr bwMode="auto">
          <a:xfrm flipH="1">
            <a:off x="2381" y="3915641"/>
            <a:ext cx="12188826" cy="2037552"/>
          </a:xfrm>
          <a:custGeom>
            <a:gdLst>
              <a:gd name="T0" fmla="*/ 0 w 4809"/>
              <a:gd name="T1" fmla="*/ 0 h 804"/>
              <a:gd name="T2" fmla="*/ 4809 w 4809"/>
              <a:gd name="T3" fmla="*/ 530 h 804"/>
            </a:gdLst>
            <a:cxnLst>
              <a:cxn ang="0">
                <a:pos x="T0" y="T1"/>
              </a:cxn>
              <a:cxn ang="0">
                <a:pos x="T2" y="T3"/>
              </a:cxn>
            </a:cxnLst>
            <a:rect l="0" t="0" r="r" b="b"/>
            <a:pathLst>
              <a:path w="4809" h="804">
                <a:moveTo>
                  <a:pt x="0" y="0"/>
                </a:moveTo>
                <a:cubicBezTo>
                  <a:pt x="0" y="0"/>
                  <a:pt x="2086" y="804"/>
                  <a:pt x="4809" y="530"/>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27" name="Freeform 6"/>
          <p:cNvSpPr/>
          <p:nvPr/>
        </p:nvSpPr>
        <p:spPr bwMode="auto">
          <a:xfrm>
            <a:off x="2381" y="2492896"/>
            <a:ext cx="12188826" cy="3763944"/>
          </a:xfrm>
          <a:custGeom>
            <a:gdLst>
              <a:gd name="T0" fmla="*/ 4809 w 4809"/>
              <a:gd name="T1" fmla="*/ 0 h 1485"/>
              <a:gd name="T2" fmla="*/ 0 w 4809"/>
              <a:gd name="T3" fmla="*/ 1485 h 1485"/>
            </a:gdLst>
            <a:cxnLst>
              <a:cxn ang="0">
                <a:pos x="T0" y="T1"/>
              </a:cxn>
              <a:cxn ang="0">
                <a:pos x="T2" y="T3"/>
              </a:cxn>
            </a:cxnLst>
            <a:rect l="0" t="0" r="r" b="b"/>
            <a:pathLst>
              <a:path w="4809" h="1485">
                <a:moveTo>
                  <a:pt x="4809" y="0"/>
                </a:moveTo>
                <a:cubicBezTo>
                  <a:pt x="4809" y="0"/>
                  <a:pt x="2817" y="1445"/>
                  <a:pt x="0" y="1485"/>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28" name="Freeform 7"/>
          <p:cNvSpPr/>
          <p:nvPr/>
        </p:nvSpPr>
        <p:spPr bwMode="auto">
          <a:xfrm flipH="1">
            <a:off x="2381" y="4818002"/>
            <a:ext cx="12188826" cy="2222101"/>
          </a:xfrm>
          <a:custGeom>
            <a:gdLst>
              <a:gd name="T0" fmla="*/ 4809 w 4809"/>
              <a:gd name="T1" fmla="*/ 174 h 877"/>
              <a:gd name="T2" fmla="*/ 0 w 4809"/>
              <a:gd name="T3" fmla="*/ 0 h 877"/>
            </a:gdLst>
            <a:cxnLst>
              <a:cxn ang="0">
                <a:pos x="T0" y="T1"/>
              </a:cxn>
              <a:cxn ang="0">
                <a:pos x="T2" y="T3"/>
              </a:cxn>
            </a:cxnLst>
            <a:rect l="0" t="0" r="r" b="b"/>
            <a:pathLst>
              <a:path w="4809" h="877">
                <a:moveTo>
                  <a:pt x="4809" y="174"/>
                </a:moveTo>
                <a:cubicBezTo>
                  <a:pt x="4809" y="174"/>
                  <a:pt x="2295" y="877"/>
                  <a:pt x="0" y="0"/>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cxnSp>
        <p:nvCxnSpPr>
          <p:cNvPr id="15" name="直接连接符 14"/>
          <p:cNvCxnSpPr>
            <a:endCxn id="16" idx="11"/>
          </p:cNvCxnSpPr>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nvSpPr>
        <p:spPr bwMode="auto">
          <a:xfrm>
            <a:off x="11280577" y="363136"/>
            <a:ext cx="425905" cy="427514"/>
          </a:xfrm>
          <a:custGeom>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30" name="椭圆 29"/>
          <p:cNvSpPr/>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9" name="TextBox 13"/>
          <p:cNvSpPr txBox="1"/>
          <p:nvPr/>
        </p:nvSpPr>
        <p:spPr>
          <a:xfrm>
            <a:off x="983433" y="344684"/>
            <a:ext cx="1877437" cy="369332"/>
          </a:xfrm>
          <a:prstGeom prst="rect">
            <a:avLst/>
          </a:prstGeom>
          <a:noFill/>
        </p:spPr>
        <p:txBody>
          <a:bodyPr wrap="none" rtlCol="0">
            <a:spAutoFit/>
          </a:bodyPr>
          <a:lstStyle/>
          <a:p>
            <a:r>
              <a:rPr lang="zh-CN" altLang="en-US">
                <a:solidFill>
                  <a:srgbClr val="4C4C4C"/>
                </a:solidFill>
                <a:latin typeface="印品黑体" panose="00000500000000000000" pitchFamily="2" charset="-122"/>
                <a:ea typeface="印品黑体" panose="00000500000000000000" pitchFamily="2" charset="-122"/>
              </a:rPr>
              <a:t>延读 </a:t>
            </a:r>
            <a:r>
              <a:rPr lang="en-US" altLang="zh-CN" b="1">
                <a:solidFill>
                  <a:srgbClr val="4C4C4C"/>
                </a:solidFill>
                <a:latin typeface="印品黑体" panose="00000500000000000000" pitchFamily="2" charset="-122"/>
                <a:ea typeface="印品黑体" panose="00000500000000000000" pitchFamily="2" charset="-122"/>
              </a:rPr>
              <a:t>· </a:t>
            </a:r>
            <a:r>
              <a:rPr lang="zh-CN" altLang="en-US">
                <a:solidFill>
                  <a:srgbClr val="4C4C4C"/>
                </a:solidFill>
                <a:latin typeface="印品黑体" panose="00000500000000000000" pitchFamily="2" charset="-122"/>
                <a:ea typeface="印品黑体" panose="00000500000000000000" pitchFamily="2" charset="-122"/>
              </a:rPr>
              <a:t>思维拓展 </a:t>
            </a:r>
            <a:endParaRPr lang="zh-CN" altLang="en-US" sz="1400" b="1">
              <a:solidFill>
                <a:srgbClr val="4C4C4C"/>
              </a:solidFill>
              <a:latin typeface="印品黑体" panose="00000500000000000000" pitchFamily="2" charset="-122"/>
              <a:ea typeface="印品黑体" panose="00000500000000000000" pitchFamily="2" charset="-122"/>
            </a:endParaRPr>
          </a:p>
        </p:txBody>
      </p:sp>
      <p:sp>
        <p:nvSpPr>
          <p:cNvPr id="2" name="圆角矩形 55"/>
          <p:cNvSpPr/>
          <p:nvPr/>
        </p:nvSpPr>
        <p:spPr>
          <a:xfrm>
            <a:off x="902518" y="1247412"/>
            <a:ext cx="10386963" cy="980948"/>
          </a:xfrm>
          <a:prstGeom prst="roundRect">
            <a:avLst/>
          </a:prstGeom>
          <a:no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marL="342900" indent="-342900">
              <a:lnSpc>
                <a:spcPct val="150000"/>
              </a:lnSpc>
              <a:buFont typeface="Wingdings" panose="05000000000000000000" pitchFamily="2" charset="2"/>
              <a:buChar char="l"/>
            </a:pPr>
            <a:r>
              <a:rPr lang="en-US" altLang="zh-CN" sz="2200" b="1">
                <a:solidFill>
                  <a:srgbClr val="7F6B5B"/>
                </a:solidFill>
                <a:latin typeface="微软雅黑" panose="020b0503020204020204" pitchFamily="34" charset="-122"/>
                <a:ea typeface="微软雅黑" panose="020b0503020204020204" pitchFamily="34" charset="-122"/>
              </a:rPr>
              <a:t>【</a:t>
            </a:r>
            <a:r>
              <a:rPr lang="zh-CN" altLang="en-US" sz="2200" b="1">
                <a:solidFill>
                  <a:srgbClr val="7F6B5B"/>
                </a:solidFill>
                <a:latin typeface="微软雅黑" panose="020b0503020204020204" pitchFamily="34" charset="-122"/>
                <a:ea typeface="微软雅黑" panose="020b0503020204020204" pitchFamily="34" charset="-122"/>
              </a:rPr>
              <a:t>品悟屈原的精神内核</a:t>
            </a:r>
            <a:r>
              <a:rPr lang="en-US" altLang="zh-CN" sz="2200" b="1">
                <a:solidFill>
                  <a:srgbClr val="7F6B5B"/>
                </a:solidFill>
                <a:latin typeface="微软雅黑" panose="020b0503020204020204" pitchFamily="34" charset="-122"/>
                <a:ea typeface="微软雅黑" panose="020b0503020204020204" pitchFamily="34" charset="-122"/>
              </a:rPr>
              <a:t>】</a:t>
            </a:r>
            <a:r>
              <a:rPr lang="en-US" altLang="zh-CN" sz="2200">
                <a:solidFill>
                  <a:srgbClr val="7F6B5B"/>
                </a:solidFill>
                <a:latin typeface="微软雅黑" panose="020b0503020204020204" pitchFamily="34" charset="-122"/>
                <a:ea typeface="微软雅黑" panose="020b0503020204020204" pitchFamily="34" charset="-122"/>
              </a:rPr>
              <a:t>7.</a:t>
            </a:r>
            <a:r>
              <a:rPr lang="zh-CN" altLang="en-US" sz="2200">
                <a:solidFill>
                  <a:srgbClr val="7F6B5B"/>
                </a:solidFill>
                <a:latin typeface="微软雅黑" panose="020b0503020204020204" pitchFamily="34" charset="-122"/>
                <a:ea typeface="微软雅黑" panose="020b0503020204020204" pitchFamily="34" charset="-122"/>
              </a:rPr>
              <a:t>司马迁在评价屈原及其作品时，有一段著名的话：“其文约，其辞微，其志洁，其行廉。</a:t>
            </a:r>
            <a:r>
              <a:rPr lang="en-US" altLang="zh-CN" sz="2200">
                <a:solidFill>
                  <a:srgbClr val="7F6B5B"/>
                </a:solidFill>
                <a:latin typeface="微软雅黑" panose="020b0503020204020204" pitchFamily="34" charset="-122"/>
                <a:ea typeface="微软雅黑" panose="020b0503020204020204" pitchFamily="34" charset="-122"/>
              </a:rPr>
              <a:t>……</a:t>
            </a:r>
            <a:r>
              <a:rPr lang="zh-CN" altLang="en-US" sz="2200">
                <a:solidFill>
                  <a:srgbClr val="7F6B5B"/>
                </a:solidFill>
                <a:latin typeface="微软雅黑" panose="020b0503020204020204" pitchFamily="34" charset="-122"/>
                <a:ea typeface="微软雅黑" panose="020b0503020204020204" pitchFamily="34" charset="-122"/>
              </a:rPr>
              <a:t>其志洁，故其称物芳；其行廉，故死而不容。”对此你是如何理解的？</a:t>
            </a:r>
            <a:endParaRPr lang="zh-CN" altLang="en-US" sz="2200">
              <a:solidFill>
                <a:srgbClr val="7F6B5B"/>
              </a:solidFill>
              <a:latin typeface="微软雅黑" panose="020b0503020204020204" pitchFamily="34" charset="-122"/>
              <a:ea typeface="微软雅黑" panose="020b0503020204020204" pitchFamily="34" charset="-122"/>
            </a:endParaRPr>
          </a:p>
        </p:txBody>
      </p:sp>
      <p:sp>
        <p:nvSpPr>
          <p:cNvPr id="12" name="文本框 11"/>
          <p:cNvSpPr txBox="1"/>
          <p:nvPr/>
        </p:nvSpPr>
        <p:spPr>
          <a:xfrm>
            <a:off x="1258784" y="2581203"/>
            <a:ext cx="10021793" cy="3587329"/>
          </a:xfrm>
          <a:prstGeom prst="rect">
            <a:avLst/>
          </a:prstGeom>
          <a:noFill/>
        </p:spPr>
        <p:txBody>
          <a:bodyPr wrap="square" rtlCol="0">
            <a:spAutoFit/>
          </a:bodyPr>
          <a:lstStyle/>
          <a:p>
            <a:pPr>
              <a:lnSpc>
                <a:spcPct val="150000"/>
              </a:lnSpc>
            </a:pPr>
            <a:r>
              <a:rPr lang="zh-CN" altLang="en-US" sz="2200">
                <a:latin typeface="微软雅黑" panose="020b0503020204020204" pitchFamily="34" charset="-122"/>
                <a:ea typeface="微软雅黑" panose="020b0503020204020204" pitchFamily="34" charset="-122"/>
              </a:rPr>
              <a:t>明确：这段话是对屈原崇高道德精神力量的确当表述。这里所赞颂的“志洁”“行廉”，分明是指屈原身上显示的道德精神力量。司马迁正是这样理解屈原在楚国的处境的：“屈平疾王听之不聪也，谗谄之蔽明也，邪曲之害公也，方正之不容也，故忧愁幽思而作</a:t>
            </a:r>
            <a:r>
              <a:rPr lang="en-US" altLang="zh-CN" sz="2200">
                <a:latin typeface="微软雅黑" panose="020b0503020204020204" pitchFamily="34" charset="-122"/>
                <a:ea typeface="微软雅黑" panose="020b0503020204020204" pitchFamily="34" charset="-122"/>
              </a:rPr>
              <a:t>《</a:t>
            </a:r>
            <a:r>
              <a:rPr lang="zh-CN" altLang="en-US" sz="2200">
                <a:latin typeface="微软雅黑" panose="020b0503020204020204" pitchFamily="34" charset="-122"/>
                <a:ea typeface="微软雅黑" panose="020b0503020204020204" pitchFamily="34" charset="-122"/>
              </a:rPr>
              <a:t>离骚</a:t>
            </a:r>
            <a:r>
              <a:rPr lang="en-US" altLang="zh-CN" sz="2200">
                <a:latin typeface="微软雅黑" panose="020b0503020204020204" pitchFamily="34" charset="-122"/>
                <a:ea typeface="微软雅黑" panose="020b0503020204020204" pitchFamily="34" charset="-122"/>
              </a:rPr>
              <a:t>》</a:t>
            </a:r>
            <a:r>
              <a:rPr lang="zh-CN" altLang="en-US" sz="2200">
                <a:latin typeface="微软雅黑" panose="020b0503020204020204" pitchFamily="34" charset="-122"/>
                <a:ea typeface="微软雅黑" panose="020b0503020204020204" pitchFamily="34" charset="-122"/>
              </a:rPr>
              <a:t>。”他以自己心中固有的道德准绳，把楚王周围的人分为君子和小人，他们之间展开着“方正”与“邪曲”的较量，因此</a:t>
            </a:r>
            <a:r>
              <a:rPr lang="en-US" altLang="zh-CN" sz="2200">
                <a:latin typeface="微软雅黑" panose="020b0503020204020204" pitchFamily="34" charset="-122"/>
                <a:ea typeface="微软雅黑" panose="020b0503020204020204" pitchFamily="34" charset="-122"/>
              </a:rPr>
              <a:t>,</a:t>
            </a:r>
            <a:r>
              <a:rPr lang="zh-CN" altLang="en-US" sz="2200">
                <a:latin typeface="微软雅黑" panose="020b0503020204020204" pitchFamily="34" charset="-122"/>
                <a:ea typeface="微软雅黑" panose="020b0503020204020204" pitchFamily="34" charset="-122"/>
              </a:rPr>
              <a:t>他从</a:t>
            </a:r>
            <a:r>
              <a:rPr lang="en-US" altLang="zh-CN" sz="2200">
                <a:latin typeface="微软雅黑" panose="020b0503020204020204" pitchFamily="34" charset="-122"/>
                <a:ea typeface="微软雅黑" panose="020b0503020204020204" pitchFamily="34" charset="-122"/>
              </a:rPr>
              <a:t>《</a:t>
            </a:r>
            <a:r>
              <a:rPr lang="zh-CN" altLang="en-US" sz="2200">
                <a:latin typeface="微软雅黑" panose="020b0503020204020204" pitchFamily="34" charset="-122"/>
                <a:ea typeface="微软雅黑" panose="020b0503020204020204" pitchFamily="34" charset="-122"/>
              </a:rPr>
              <a:t>离骚</a:t>
            </a:r>
            <a:r>
              <a:rPr lang="en-US" altLang="zh-CN" sz="2200">
                <a:latin typeface="微软雅黑" panose="020b0503020204020204" pitchFamily="34" charset="-122"/>
                <a:ea typeface="微软雅黑" panose="020b0503020204020204" pitchFamily="34" charset="-122"/>
              </a:rPr>
              <a:t>》</a:t>
            </a:r>
            <a:r>
              <a:rPr lang="zh-CN" altLang="en-US" sz="2200">
                <a:latin typeface="微软雅黑" panose="020b0503020204020204" pitchFamily="34" charset="-122"/>
                <a:ea typeface="微软雅黑" panose="020b0503020204020204" pitchFamily="34" charset="-122"/>
              </a:rPr>
              <a:t>中读出的</a:t>
            </a:r>
            <a:r>
              <a:rPr lang="en-US" altLang="zh-CN" sz="2200">
                <a:latin typeface="微软雅黑" panose="020b0503020204020204" pitchFamily="34" charset="-122"/>
                <a:ea typeface="微软雅黑" panose="020b0503020204020204" pitchFamily="34" charset="-122"/>
              </a:rPr>
              <a:t>,</a:t>
            </a:r>
            <a:r>
              <a:rPr lang="zh-CN" altLang="en-US" sz="2200">
                <a:latin typeface="微软雅黑" panose="020b0503020204020204" pitchFamily="34" charset="-122"/>
                <a:ea typeface="微软雅黑" panose="020b0503020204020204" pitchFamily="34" charset="-122"/>
              </a:rPr>
              <a:t>不仅有“治乱之条贯”</a:t>
            </a:r>
            <a:r>
              <a:rPr lang="en-US" altLang="zh-CN" sz="2200">
                <a:latin typeface="微软雅黑" panose="020b0503020204020204" pitchFamily="34" charset="-122"/>
                <a:ea typeface="微软雅黑" panose="020b0503020204020204" pitchFamily="34" charset="-122"/>
              </a:rPr>
              <a:t>(</a:t>
            </a:r>
            <a:r>
              <a:rPr lang="zh-CN" altLang="en-US" sz="2200">
                <a:latin typeface="微软雅黑" panose="020b0503020204020204" pitchFamily="34" charset="-122"/>
                <a:ea typeface="微软雅黑" panose="020b0503020204020204" pitchFamily="34" charset="-122"/>
              </a:rPr>
              <a:t>政治的</a:t>
            </a:r>
            <a:r>
              <a:rPr lang="en-US" altLang="zh-CN" sz="2200">
                <a:latin typeface="微软雅黑" panose="020b0503020204020204" pitchFamily="34" charset="-122"/>
                <a:ea typeface="微软雅黑" panose="020b0503020204020204" pitchFamily="34" charset="-122"/>
              </a:rPr>
              <a:t>)</a:t>
            </a:r>
            <a:r>
              <a:rPr lang="zh-CN" altLang="en-US" sz="2200">
                <a:latin typeface="微软雅黑" panose="020b0503020204020204" pitchFamily="34" charset="-122"/>
                <a:ea typeface="微软雅黑" panose="020b0503020204020204" pitchFamily="34" charset="-122"/>
              </a:rPr>
              <a:t>，而且有“道德之广崇”。“广崇”二字，不就是对屈原崇高道德精神力量的确当表述吗？</a:t>
            </a:r>
            <a:endParaRPr lang="zh-CN" altLang="en-US" sz="2200">
              <a:latin typeface="微软雅黑" panose="020b0503020204020204" pitchFamily="34" charset="-122"/>
              <a:ea typeface="微软雅黑" panose="020b0503020204020204" pitchFamily="34" charset="-122"/>
            </a:endParaRPr>
          </a:p>
        </p:txBody>
      </p:sp>
    </p:spTree>
  </p:cSld>
  <p:clrMapOvr>
    <a:masterClrMapping/>
  </p:clrMapOvr>
  <p:transition spd="med" advClick="0">
    <p:pull/>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3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6" name="Freeform 5"/>
          <p:cNvSpPr/>
          <p:nvPr/>
        </p:nvSpPr>
        <p:spPr bwMode="auto">
          <a:xfrm flipH="1">
            <a:off x="2381" y="3915641"/>
            <a:ext cx="12188826" cy="2037552"/>
          </a:xfrm>
          <a:custGeom>
            <a:gdLst>
              <a:gd name="T0" fmla="*/ 0 w 4809"/>
              <a:gd name="T1" fmla="*/ 0 h 804"/>
              <a:gd name="T2" fmla="*/ 4809 w 4809"/>
              <a:gd name="T3" fmla="*/ 530 h 804"/>
            </a:gdLst>
            <a:cxnLst>
              <a:cxn ang="0">
                <a:pos x="T0" y="T1"/>
              </a:cxn>
              <a:cxn ang="0">
                <a:pos x="T2" y="T3"/>
              </a:cxn>
            </a:cxnLst>
            <a:rect l="0" t="0" r="r" b="b"/>
            <a:pathLst>
              <a:path w="4809" h="804">
                <a:moveTo>
                  <a:pt x="0" y="0"/>
                </a:moveTo>
                <a:cubicBezTo>
                  <a:pt x="0" y="0"/>
                  <a:pt x="2086" y="804"/>
                  <a:pt x="4809" y="530"/>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27" name="Freeform 6"/>
          <p:cNvSpPr/>
          <p:nvPr/>
        </p:nvSpPr>
        <p:spPr bwMode="auto">
          <a:xfrm>
            <a:off x="2381" y="2492896"/>
            <a:ext cx="12188826" cy="3763944"/>
          </a:xfrm>
          <a:custGeom>
            <a:gdLst>
              <a:gd name="T0" fmla="*/ 4809 w 4809"/>
              <a:gd name="T1" fmla="*/ 0 h 1485"/>
              <a:gd name="T2" fmla="*/ 0 w 4809"/>
              <a:gd name="T3" fmla="*/ 1485 h 1485"/>
            </a:gdLst>
            <a:cxnLst>
              <a:cxn ang="0">
                <a:pos x="T0" y="T1"/>
              </a:cxn>
              <a:cxn ang="0">
                <a:pos x="T2" y="T3"/>
              </a:cxn>
            </a:cxnLst>
            <a:rect l="0" t="0" r="r" b="b"/>
            <a:pathLst>
              <a:path w="4809" h="1485">
                <a:moveTo>
                  <a:pt x="4809" y="0"/>
                </a:moveTo>
                <a:cubicBezTo>
                  <a:pt x="4809" y="0"/>
                  <a:pt x="2817" y="1445"/>
                  <a:pt x="0" y="1485"/>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28" name="Freeform 7"/>
          <p:cNvSpPr/>
          <p:nvPr/>
        </p:nvSpPr>
        <p:spPr bwMode="auto">
          <a:xfrm flipH="1">
            <a:off x="2381" y="4818002"/>
            <a:ext cx="12188826" cy="2222101"/>
          </a:xfrm>
          <a:custGeom>
            <a:gdLst>
              <a:gd name="T0" fmla="*/ 4809 w 4809"/>
              <a:gd name="T1" fmla="*/ 174 h 877"/>
              <a:gd name="T2" fmla="*/ 0 w 4809"/>
              <a:gd name="T3" fmla="*/ 0 h 877"/>
            </a:gdLst>
            <a:cxnLst>
              <a:cxn ang="0">
                <a:pos x="T0" y="T1"/>
              </a:cxn>
              <a:cxn ang="0">
                <a:pos x="T2" y="T3"/>
              </a:cxn>
            </a:cxnLst>
            <a:rect l="0" t="0" r="r" b="b"/>
            <a:pathLst>
              <a:path w="4809" h="877">
                <a:moveTo>
                  <a:pt x="4809" y="174"/>
                </a:moveTo>
                <a:cubicBezTo>
                  <a:pt x="4809" y="174"/>
                  <a:pt x="2295" y="877"/>
                  <a:pt x="0" y="0"/>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cxnSp>
        <p:nvCxnSpPr>
          <p:cNvPr id="15" name="直接连接符 14"/>
          <p:cNvCxnSpPr>
            <a:endCxn id="16" idx="11"/>
          </p:cNvCxnSpPr>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nvSpPr>
        <p:spPr bwMode="auto">
          <a:xfrm>
            <a:off x="11280577" y="363136"/>
            <a:ext cx="425905" cy="427514"/>
          </a:xfrm>
          <a:custGeom>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30" name="椭圆 29"/>
          <p:cNvSpPr/>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9" name="TextBox 13"/>
          <p:cNvSpPr txBox="1"/>
          <p:nvPr/>
        </p:nvSpPr>
        <p:spPr>
          <a:xfrm>
            <a:off x="983433" y="344684"/>
            <a:ext cx="1877437" cy="369332"/>
          </a:xfrm>
          <a:prstGeom prst="rect">
            <a:avLst/>
          </a:prstGeom>
          <a:noFill/>
        </p:spPr>
        <p:txBody>
          <a:bodyPr wrap="none" rtlCol="0">
            <a:spAutoFit/>
          </a:bodyPr>
          <a:lstStyle/>
          <a:p>
            <a:r>
              <a:rPr lang="zh-CN" altLang="en-US">
                <a:solidFill>
                  <a:srgbClr val="4C4C4C"/>
                </a:solidFill>
                <a:latin typeface="印品黑体" panose="00000500000000000000" pitchFamily="2" charset="-122"/>
                <a:ea typeface="印品黑体" panose="00000500000000000000" pitchFamily="2" charset="-122"/>
              </a:rPr>
              <a:t>延读 </a:t>
            </a:r>
            <a:r>
              <a:rPr lang="en-US" altLang="zh-CN" b="1">
                <a:solidFill>
                  <a:srgbClr val="4C4C4C"/>
                </a:solidFill>
                <a:latin typeface="印品黑体" panose="00000500000000000000" pitchFamily="2" charset="-122"/>
                <a:ea typeface="印品黑体" panose="00000500000000000000" pitchFamily="2" charset="-122"/>
              </a:rPr>
              <a:t>· </a:t>
            </a:r>
            <a:r>
              <a:rPr lang="zh-CN" altLang="en-US">
                <a:solidFill>
                  <a:srgbClr val="4C4C4C"/>
                </a:solidFill>
                <a:latin typeface="印品黑体" panose="00000500000000000000" pitchFamily="2" charset="-122"/>
                <a:ea typeface="印品黑体" panose="00000500000000000000" pitchFamily="2" charset="-122"/>
              </a:rPr>
              <a:t>思维拓展 </a:t>
            </a:r>
            <a:endParaRPr lang="zh-CN" altLang="en-US" sz="1400" b="1">
              <a:solidFill>
                <a:srgbClr val="4C4C4C"/>
              </a:solidFill>
              <a:latin typeface="印品黑体" panose="00000500000000000000" pitchFamily="2" charset="-122"/>
              <a:ea typeface="印品黑体" panose="00000500000000000000" pitchFamily="2" charset="-122"/>
            </a:endParaRPr>
          </a:p>
        </p:txBody>
      </p:sp>
      <p:sp>
        <p:nvSpPr>
          <p:cNvPr id="2" name="圆角矩形 55"/>
          <p:cNvSpPr/>
          <p:nvPr/>
        </p:nvSpPr>
        <p:spPr>
          <a:xfrm>
            <a:off x="902518" y="1247412"/>
            <a:ext cx="10386963" cy="980948"/>
          </a:xfrm>
          <a:prstGeom prst="roundRect">
            <a:avLst/>
          </a:prstGeom>
          <a:no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marL="342900" indent="-342900">
              <a:lnSpc>
                <a:spcPct val="150000"/>
              </a:lnSpc>
              <a:buFont typeface="Wingdings" panose="05000000000000000000" pitchFamily="2" charset="2"/>
              <a:buChar char="l"/>
            </a:pPr>
            <a:r>
              <a:rPr lang="en-US" altLang="zh-CN" sz="2200" b="1">
                <a:solidFill>
                  <a:srgbClr val="7F6B5B"/>
                </a:solidFill>
                <a:latin typeface="微软雅黑" panose="020b0503020204020204" pitchFamily="34" charset="-122"/>
                <a:ea typeface="微软雅黑" panose="020b0503020204020204" pitchFamily="34" charset="-122"/>
              </a:rPr>
              <a:t>【</a:t>
            </a:r>
            <a:r>
              <a:rPr lang="zh-CN" altLang="en-US" sz="2200" b="1">
                <a:solidFill>
                  <a:srgbClr val="7F6B5B"/>
                </a:solidFill>
                <a:latin typeface="微软雅黑" panose="020b0503020204020204" pitchFamily="34" charset="-122"/>
                <a:ea typeface="微软雅黑" panose="020b0503020204020204" pitchFamily="34" charset="-122"/>
              </a:rPr>
              <a:t>品悟屈原的精神内核</a:t>
            </a:r>
            <a:r>
              <a:rPr lang="en-US" altLang="zh-CN" sz="2200" b="1">
                <a:solidFill>
                  <a:srgbClr val="7F6B5B"/>
                </a:solidFill>
                <a:latin typeface="微软雅黑" panose="020b0503020204020204" pitchFamily="34" charset="-122"/>
                <a:ea typeface="微软雅黑" panose="020b0503020204020204" pitchFamily="34" charset="-122"/>
              </a:rPr>
              <a:t>】</a:t>
            </a:r>
            <a:r>
              <a:rPr lang="en-US" altLang="zh-CN" sz="2200">
                <a:solidFill>
                  <a:srgbClr val="7F6B5B"/>
                </a:solidFill>
                <a:latin typeface="微软雅黑" panose="020b0503020204020204" pitchFamily="34" charset="-122"/>
                <a:ea typeface="微软雅黑" panose="020b0503020204020204" pitchFamily="34" charset="-122"/>
              </a:rPr>
              <a:t>8.</a:t>
            </a:r>
            <a:r>
              <a:rPr lang="zh-CN" altLang="en-US" sz="2200">
                <a:solidFill>
                  <a:srgbClr val="7F6B5B"/>
                </a:solidFill>
                <a:latin typeface="微软雅黑" panose="020b0503020204020204" pitchFamily="34" charset="-122"/>
                <a:ea typeface="微软雅黑" panose="020b0503020204020204" pitchFamily="34" charset="-122"/>
              </a:rPr>
              <a:t> </a:t>
            </a:r>
            <a:r>
              <a:rPr lang="en-US" altLang="zh-CN" sz="2200">
                <a:solidFill>
                  <a:srgbClr val="7F6B5B"/>
                </a:solidFill>
                <a:latin typeface="微软雅黑" panose="020b0503020204020204" pitchFamily="34" charset="-122"/>
                <a:ea typeface="微软雅黑" panose="020b0503020204020204" pitchFamily="34" charset="-122"/>
              </a:rPr>
              <a:t>.“</a:t>
            </a:r>
            <a:r>
              <a:rPr lang="zh-CN" altLang="en-US" sz="2200">
                <a:solidFill>
                  <a:srgbClr val="7F6B5B"/>
                </a:solidFill>
                <a:latin typeface="微软雅黑" panose="020b0503020204020204" pitchFamily="34" charset="-122"/>
                <a:ea typeface="微软雅黑" panose="020b0503020204020204" pitchFamily="34" charset="-122"/>
              </a:rPr>
              <a:t>崇高不仅表现为道德之善，而且表现为悲剧之美。”联系课文内容，谈谈你对这句话的理解。</a:t>
            </a:r>
            <a:endParaRPr lang="zh-CN" altLang="en-US" sz="2200">
              <a:solidFill>
                <a:srgbClr val="7F6B5B"/>
              </a:solidFill>
              <a:latin typeface="微软雅黑" panose="020b0503020204020204" pitchFamily="34" charset="-122"/>
              <a:ea typeface="微软雅黑" panose="020b0503020204020204" pitchFamily="34" charset="-122"/>
            </a:endParaRPr>
          </a:p>
        </p:txBody>
      </p:sp>
      <p:sp>
        <p:nvSpPr>
          <p:cNvPr id="12" name="文本框 11"/>
          <p:cNvSpPr txBox="1"/>
          <p:nvPr/>
        </p:nvSpPr>
        <p:spPr>
          <a:xfrm>
            <a:off x="1258784" y="2581203"/>
            <a:ext cx="10021793" cy="3079497"/>
          </a:xfrm>
          <a:prstGeom prst="rect">
            <a:avLst/>
          </a:prstGeom>
          <a:noFill/>
        </p:spPr>
        <p:txBody>
          <a:bodyPr wrap="square" rtlCol="0">
            <a:spAutoFit/>
          </a:bodyPr>
          <a:lstStyle/>
          <a:p>
            <a:pPr>
              <a:lnSpc>
                <a:spcPct val="150000"/>
              </a:lnSpc>
            </a:pPr>
            <a:r>
              <a:rPr lang="zh-CN" altLang="en-US" sz="2200">
                <a:latin typeface="微软雅黑" panose="020b0503020204020204" pitchFamily="34" charset="-122"/>
                <a:ea typeface="微软雅黑" panose="020b0503020204020204" pitchFamily="34" charset="-122"/>
              </a:rPr>
              <a:t>明确：屈原的悲剧就在于其志洁行廉，却至死不容于世。屈原“自投汨罗以死”</a:t>
            </a:r>
            <a:r>
              <a:rPr lang="en-US" altLang="zh-CN" sz="2200">
                <a:latin typeface="微软雅黑" panose="020b0503020204020204" pitchFamily="34" charset="-122"/>
                <a:ea typeface="微软雅黑" panose="020b0503020204020204" pitchFamily="34" charset="-122"/>
              </a:rPr>
              <a:t>,</a:t>
            </a:r>
            <a:r>
              <a:rPr lang="zh-CN" altLang="en-US" sz="2200">
                <a:latin typeface="微软雅黑" panose="020b0503020204020204" pitchFamily="34" charset="-122"/>
                <a:ea typeface="微软雅黑" panose="020b0503020204020204" pitchFamily="34" charset="-122"/>
              </a:rPr>
              <a:t>在司马迁看来，屈原是以个体的自我毁灭，来换取人格的自我完善，从而显示人的尊严和价值的巍然存在。故在“死而不容”一句之后写下了“自疏濯淖污泥之中，蝉蜕于浊秽，以浮游尘埃之外，不获世之滋垢，皭然泥而不滓者也。推此志也，虽与日月争光可也”一段话，把自己对屈原人格的礼赞推向了极致，显示了屈原人格的崇高美。</a:t>
            </a:r>
            <a:endParaRPr lang="zh-CN" altLang="en-US" sz="2200">
              <a:latin typeface="微软雅黑" panose="020b0503020204020204" pitchFamily="34" charset="-122"/>
              <a:ea typeface="微软雅黑" panose="020b0503020204020204" pitchFamily="34" charset="-122"/>
            </a:endParaRPr>
          </a:p>
        </p:txBody>
      </p:sp>
    </p:spTree>
  </p:cSld>
  <p:clrMapOvr>
    <a:masterClrMapping/>
  </p:clrMapOvr>
  <p:transition spd="med" advClick="0">
    <p:pull/>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6" name="Freeform 5"/>
          <p:cNvSpPr/>
          <p:nvPr/>
        </p:nvSpPr>
        <p:spPr bwMode="auto">
          <a:xfrm flipH="1">
            <a:off x="2381" y="3915641"/>
            <a:ext cx="12188826" cy="2037552"/>
          </a:xfrm>
          <a:custGeom>
            <a:gdLst>
              <a:gd name="T0" fmla="*/ 0 w 4809"/>
              <a:gd name="T1" fmla="*/ 0 h 804"/>
              <a:gd name="T2" fmla="*/ 4809 w 4809"/>
              <a:gd name="T3" fmla="*/ 530 h 804"/>
            </a:gdLst>
            <a:cxnLst>
              <a:cxn ang="0">
                <a:pos x="T0" y="T1"/>
              </a:cxn>
              <a:cxn ang="0">
                <a:pos x="T2" y="T3"/>
              </a:cxn>
            </a:cxnLst>
            <a:rect l="0" t="0" r="r" b="b"/>
            <a:pathLst>
              <a:path w="4809" h="804">
                <a:moveTo>
                  <a:pt x="0" y="0"/>
                </a:moveTo>
                <a:cubicBezTo>
                  <a:pt x="0" y="0"/>
                  <a:pt x="2086" y="804"/>
                  <a:pt x="4809" y="530"/>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27" name="Freeform 6"/>
          <p:cNvSpPr/>
          <p:nvPr/>
        </p:nvSpPr>
        <p:spPr bwMode="auto">
          <a:xfrm>
            <a:off x="2381" y="2492896"/>
            <a:ext cx="12188826" cy="3763944"/>
          </a:xfrm>
          <a:custGeom>
            <a:gdLst>
              <a:gd name="T0" fmla="*/ 4809 w 4809"/>
              <a:gd name="T1" fmla="*/ 0 h 1485"/>
              <a:gd name="T2" fmla="*/ 0 w 4809"/>
              <a:gd name="T3" fmla="*/ 1485 h 1485"/>
            </a:gdLst>
            <a:cxnLst>
              <a:cxn ang="0">
                <a:pos x="T0" y="T1"/>
              </a:cxn>
              <a:cxn ang="0">
                <a:pos x="T2" y="T3"/>
              </a:cxn>
            </a:cxnLst>
            <a:rect l="0" t="0" r="r" b="b"/>
            <a:pathLst>
              <a:path w="4809" h="1485">
                <a:moveTo>
                  <a:pt x="4809" y="0"/>
                </a:moveTo>
                <a:cubicBezTo>
                  <a:pt x="4809" y="0"/>
                  <a:pt x="2817" y="1445"/>
                  <a:pt x="0" y="1485"/>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28" name="Freeform 7"/>
          <p:cNvSpPr/>
          <p:nvPr/>
        </p:nvSpPr>
        <p:spPr bwMode="auto">
          <a:xfrm flipH="1">
            <a:off x="2381" y="4818002"/>
            <a:ext cx="12188826" cy="2222101"/>
          </a:xfrm>
          <a:custGeom>
            <a:gdLst>
              <a:gd name="T0" fmla="*/ 4809 w 4809"/>
              <a:gd name="T1" fmla="*/ 174 h 877"/>
              <a:gd name="T2" fmla="*/ 0 w 4809"/>
              <a:gd name="T3" fmla="*/ 0 h 877"/>
            </a:gdLst>
            <a:cxnLst>
              <a:cxn ang="0">
                <a:pos x="T0" y="T1"/>
              </a:cxn>
              <a:cxn ang="0">
                <a:pos x="T2" y="T3"/>
              </a:cxn>
            </a:cxnLst>
            <a:rect l="0" t="0" r="r" b="b"/>
            <a:pathLst>
              <a:path w="4809" h="877">
                <a:moveTo>
                  <a:pt x="4809" y="174"/>
                </a:moveTo>
                <a:cubicBezTo>
                  <a:pt x="4809" y="174"/>
                  <a:pt x="2295" y="877"/>
                  <a:pt x="0" y="0"/>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cxnSp>
        <p:nvCxnSpPr>
          <p:cNvPr id="15" name="直接连接符 14"/>
          <p:cNvCxnSpPr>
            <a:endCxn id="16" idx="11"/>
          </p:cNvCxnSpPr>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nvSpPr>
        <p:spPr bwMode="auto">
          <a:xfrm>
            <a:off x="11280577" y="363136"/>
            <a:ext cx="425905" cy="427514"/>
          </a:xfrm>
          <a:custGeom>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30" name="椭圆 29"/>
          <p:cNvSpPr/>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2" name="文本框 1"/>
          <p:cNvSpPr txBox="1"/>
          <p:nvPr/>
        </p:nvSpPr>
        <p:spPr>
          <a:xfrm>
            <a:off x="3955472" y="3100627"/>
            <a:ext cx="5056909" cy="523220"/>
          </a:xfrm>
          <a:prstGeom prst="rect">
            <a:avLst/>
          </a:prstGeom>
          <a:noFill/>
          <a:effectLst>
            <a:outerShdw blurRad="76200" dist="12700" dir="8100000" sy="-23000" kx="800400" algn="br" rotWithShape="0">
              <a:prstClr val="black">
                <a:alpha val="20000"/>
              </a:prstClr>
            </a:outerShdw>
            <a:reflection blurRad="6350" stA="50000" endA="300" endPos="55000" dir="5400000" sy="-100000" algn="bl" rotWithShape="0"/>
          </a:effectLst>
        </p:spPr>
        <p:txBody>
          <a:bodyPr wrap="square" rtlCol="0">
            <a:spAutoFit/>
          </a:bodyPr>
          <a:lstStyle/>
          <a:p>
            <a:r>
              <a:rPr lang="zh-CN" altLang="en-US" sz="2800">
                <a:latin typeface="微软雅黑" panose="020b0503020204020204" pitchFamily="34" charset="-122"/>
                <a:ea typeface="微软雅黑" panose="020b0503020204020204" pitchFamily="34" charset="-122"/>
              </a:rPr>
              <a:t>板块一       文本常识积累</a:t>
            </a:r>
            <a:endParaRPr lang="zh-CN" altLang="en-US" sz="2800">
              <a:latin typeface="微软雅黑" panose="020b0503020204020204" pitchFamily="34" charset="-122"/>
              <a:ea typeface="微软雅黑" panose="020b0503020204020204" pitchFamily="34" charset="-122"/>
            </a:endParaRPr>
          </a:p>
        </p:txBody>
      </p:sp>
    </p:spTree>
  </p:cSld>
  <p:clrMapOvr>
    <a:masterClrMapping/>
  </p:clrMapOvr>
  <p:transition spd="med" advClick="0">
    <p:pull/>
  </p:transition>
  <p:timing/>
</p:sld>
</file>

<file path=ppt/slides/slide4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6" name="Freeform 5"/>
          <p:cNvSpPr/>
          <p:nvPr/>
        </p:nvSpPr>
        <p:spPr bwMode="auto">
          <a:xfrm flipH="1">
            <a:off x="2381" y="3915641"/>
            <a:ext cx="12188826" cy="2037552"/>
          </a:xfrm>
          <a:custGeom>
            <a:gdLst>
              <a:gd name="T0" fmla="*/ 0 w 4809"/>
              <a:gd name="T1" fmla="*/ 0 h 804"/>
              <a:gd name="T2" fmla="*/ 4809 w 4809"/>
              <a:gd name="T3" fmla="*/ 530 h 804"/>
            </a:gdLst>
            <a:cxnLst>
              <a:cxn ang="0">
                <a:pos x="T0" y="T1"/>
              </a:cxn>
              <a:cxn ang="0">
                <a:pos x="T2" y="T3"/>
              </a:cxn>
            </a:cxnLst>
            <a:rect l="0" t="0" r="r" b="b"/>
            <a:pathLst>
              <a:path w="4809" h="804">
                <a:moveTo>
                  <a:pt x="0" y="0"/>
                </a:moveTo>
                <a:cubicBezTo>
                  <a:pt x="0" y="0"/>
                  <a:pt x="2086" y="804"/>
                  <a:pt x="4809" y="530"/>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27" name="Freeform 6"/>
          <p:cNvSpPr/>
          <p:nvPr/>
        </p:nvSpPr>
        <p:spPr bwMode="auto">
          <a:xfrm>
            <a:off x="2381" y="2492896"/>
            <a:ext cx="12188826" cy="3763944"/>
          </a:xfrm>
          <a:custGeom>
            <a:gdLst>
              <a:gd name="T0" fmla="*/ 4809 w 4809"/>
              <a:gd name="T1" fmla="*/ 0 h 1485"/>
              <a:gd name="T2" fmla="*/ 0 w 4809"/>
              <a:gd name="T3" fmla="*/ 1485 h 1485"/>
            </a:gdLst>
            <a:cxnLst>
              <a:cxn ang="0">
                <a:pos x="T0" y="T1"/>
              </a:cxn>
              <a:cxn ang="0">
                <a:pos x="T2" y="T3"/>
              </a:cxn>
            </a:cxnLst>
            <a:rect l="0" t="0" r="r" b="b"/>
            <a:pathLst>
              <a:path w="4809" h="1485">
                <a:moveTo>
                  <a:pt x="4809" y="0"/>
                </a:moveTo>
                <a:cubicBezTo>
                  <a:pt x="4809" y="0"/>
                  <a:pt x="2817" y="1445"/>
                  <a:pt x="0" y="1485"/>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28" name="Freeform 7"/>
          <p:cNvSpPr/>
          <p:nvPr/>
        </p:nvSpPr>
        <p:spPr bwMode="auto">
          <a:xfrm flipH="1">
            <a:off x="2381" y="4818002"/>
            <a:ext cx="12188826" cy="2222101"/>
          </a:xfrm>
          <a:custGeom>
            <a:gdLst>
              <a:gd name="T0" fmla="*/ 4809 w 4809"/>
              <a:gd name="T1" fmla="*/ 174 h 877"/>
              <a:gd name="T2" fmla="*/ 0 w 4809"/>
              <a:gd name="T3" fmla="*/ 0 h 877"/>
            </a:gdLst>
            <a:cxnLst>
              <a:cxn ang="0">
                <a:pos x="T0" y="T1"/>
              </a:cxn>
              <a:cxn ang="0">
                <a:pos x="T2" y="T3"/>
              </a:cxn>
            </a:cxnLst>
            <a:rect l="0" t="0" r="r" b="b"/>
            <a:pathLst>
              <a:path w="4809" h="877">
                <a:moveTo>
                  <a:pt x="4809" y="174"/>
                </a:moveTo>
                <a:cubicBezTo>
                  <a:pt x="4809" y="174"/>
                  <a:pt x="2295" y="877"/>
                  <a:pt x="0" y="0"/>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cxnSp>
        <p:nvCxnSpPr>
          <p:cNvPr id="15" name="直接连接符 14"/>
          <p:cNvCxnSpPr>
            <a:endCxn id="16" idx="11"/>
          </p:cNvCxnSpPr>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nvSpPr>
        <p:spPr bwMode="auto">
          <a:xfrm>
            <a:off x="11280577" y="363136"/>
            <a:ext cx="425905" cy="427514"/>
          </a:xfrm>
          <a:custGeom>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30" name="椭圆 29"/>
          <p:cNvSpPr/>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9" name="TextBox 13"/>
          <p:cNvSpPr txBox="1"/>
          <p:nvPr/>
        </p:nvSpPr>
        <p:spPr>
          <a:xfrm>
            <a:off x="983433" y="344684"/>
            <a:ext cx="1877437" cy="369332"/>
          </a:xfrm>
          <a:prstGeom prst="rect">
            <a:avLst/>
          </a:prstGeom>
          <a:noFill/>
        </p:spPr>
        <p:txBody>
          <a:bodyPr wrap="none" rtlCol="0">
            <a:spAutoFit/>
          </a:bodyPr>
          <a:lstStyle/>
          <a:p>
            <a:r>
              <a:rPr lang="zh-CN" altLang="en-US">
                <a:solidFill>
                  <a:srgbClr val="4C4C4C"/>
                </a:solidFill>
                <a:latin typeface="印品黑体" panose="00000500000000000000" pitchFamily="2" charset="-122"/>
                <a:ea typeface="印品黑体" panose="00000500000000000000" pitchFamily="2" charset="-122"/>
              </a:rPr>
              <a:t>延读 </a:t>
            </a:r>
            <a:r>
              <a:rPr lang="en-US" altLang="zh-CN" b="1">
                <a:solidFill>
                  <a:srgbClr val="4C4C4C"/>
                </a:solidFill>
                <a:latin typeface="印品黑体" panose="00000500000000000000" pitchFamily="2" charset="-122"/>
                <a:ea typeface="印品黑体" panose="00000500000000000000" pitchFamily="2" charset="-122"/>
              </a:rPr>
              <a:t>· </a:t>
            </a:r>
            <a:r>
              <a:rPr lang="zh-CN" altLang="en-US">
                <a:solidFill>
                  <a:srgbClr val="4C4C4C"/>
                </a:solidFill>
                <a:latin typeface="印品黑体" panose="00000500000000000000" pitchFamily="2" charset="-122"/>
                <a:ea typeface="印品黑体" panose="00000500000000000000" pitchFamily="2" charset="-122"/>
              </a:rPr>
              <a:t>思维拓展 </a:t>
            </a:r>
            <a:endParaRPr lang="zh-CN" altLang="en-US" sz="1400" b="1">
              <a:solidFill>
                <a:srgbClr val="4C4C4C"/>
              </a:solidFill>
              <a:latin typeface="印品黑体" panose="00000500000000000000" pitchFamily="2" charset="-122"/>
              <a:ea typeface="印品黑体" panose="00000500000000000000" pitchFamily="2" charset="-122"/>
            </a:endParaRPr>
          </a:p>
        </p:txBody>
      </p:sp>
      <p:sp>
        <p:nvSpPr>
          <p:cNvPr id="2" name="圆角矩形 55"/>
          <p:cNvSpPr/>
          <p:nvPr/>
        </p:nvSpPr>
        <p:spPr>
          <a:xfrm>
            <a:off x="902518" y="1247412"/>
            <a:ext cx="10386963" cy="980948"/>
          </a:xfrm>
          <a:prstGeom prst="roundRect">
            <a:avLst/>
          </a:prstGeom>
          <a:no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marL="342900" indent="-342900">
              <a:lnSpc>
                <a:spcPct val="150000"/>
              </a:lnSpc>
              <a:buFont typeface="Wingdings" panose="05000000000000000000" pitchFamily="2" charset="2"/>
              <a:buChar char="l"/>
            </a:pPr>
            <a:r>
              <a:rPr lang="en-US" altLang="zh-CN" sz="2200" b="1">
                <a:solidFill>
                  <a:srgbClr val="7F6B5B"/>
                </a:solidFill>
                <a:latin typeface="微软雅黑" panose="020b0503020204020204" pitchFamily="34" charset="-122"/>
                <a:ea typeface="微软雅黑" panose="020b0503020204020204" pitchFamily="34" charset="-122"/>
              </a:rPr>
              <a:t>【</a:t>
            </a:r>
            <a:r>
              <a:rPr lang="zh-CN" altLang="en-US" sz="2200" b="1">
                <a:solidFill>
                  <a:srgbClr val="7F6B5B"/>
                </a:solidFill>
                <a:latin typeface="微软雅黑" panose="020b0503020204020204" pitchFamily="34" charset="-122"/>
                <a:ea typeface="微软雅黑" panose="020b0503020204020204" pitchFamily="34" charset="-122"/>
              </a:rPr>
              <a:t>品悟屈原的精神内核</a:t>
            </a:r>
            <a:r>
              <a:rPr lang="en-US" altLang="zh-CN" sz="2200" b="1">
                <a:solidFill>
                  <a:srgbClr val="7F6B5B"/>
                </a:solidFill>
                <a:latin typeface="微软雅黑" panose="020b0503020204020204" pitchFamily="34" charset="-122"/>
                <a:ea typeface="微软雅黑" panose="020b0503020204020204" pitchFamily="34" charset="-122"/>
              </a:rPr>
              <a:t>】</a:t>
            </a:r>
            <a:r>
              <a:rPr lang="en-US" altLang="zh-CN" sz="2200">
                <a:solidFill>
                  <a:srgbClr val="7F6B5B"/>
                </a:solidFill>
                <a:latin typeface="微软雅黑" panose="020b0503020204020204" pitchFamily="34" charset="-122"/>
                <a:ea typeface="微软雅黑" panose="020b0503020204020204" pitchFamily="34" charset="-122"/>
              </a:rPr>
              <a:t>9</a:t>
            </a:r>
            <a:r>
              <a:rPr lang="zh-CN" altLang="en-US" sz="2200">
                <a:solidFill>
                  <a:srgbClr val="7F6B5B"/>
                </a:solidFill>
                <a:latin typeface="微软雅黑" panose="020b0503020204020204" pitchFamily="34" charset="-122"/>
                <a:ea typeface="微软雅黑" panose="020b0503020204020204" pitchFamily="34" charset="-122"/>
              </a:rPr>
              <a:t> </a:t>
            </a:r>
            <a:r>
              <a:rPr lang="en-US" altLang="zh-CN" sz="2200">
                <a:solidFill>
                  <a:srgbClr val="7F6B5B"/>
                </a:solidFill>
                <a:latin typeface="微软雅黑" panose="020b0503020204020204" pitchFamily="34" charset="-122"/>
                <a:ea typeface="微软雅黑" panose="020b0503020204020204" pitchFamily="34" charset="-122"/>
              </a:rPr>
              <a:t>.</a:t>
            </a:r>
            <a:r>
              <a:rPr lang="zh-CN" altLang="en-US" sz="2200">
                <a:solidFill>
                  <a:srgbClr val="7F6B5B"/>
                </a:solidFill>
                <a:latin typeface="微软雅黑" panose="020b0503020204020204" pitchFamily="34" charset="-122"/>
                <a:ea typeface="微软雅黑" panose="020b0503020204020204" pitchFamily="34" charset="-122"/>
              </a:rPr>
              <a:t>屈原道德和人格的崇高，是不是与生俱来的呢？请结合课文简要分析。</a:t>
            </a:r>
            <a:endParaRPr lang="zh-CN" altLang="en-US" sz="2200">
              <a:solidFill>
                <a:srgbClr val="7F6B5B"/>
              </a:solidFill>
              <a:latin typeface="微软雅黑" panose="020b0503020204020204" pitchFamily="34" charset="-122"/>
              <a:ea typeface="微软雅黑" panose="020b0503020204020204" pitchFamily="34" charset="-122"/>
            </a:endParaRPr>
          </a:p>
        </p:txBody>
      </p:sp>
      <p:sp>
        <p:nvSpPr>
          <p:cNvPr id="12" name="文本框 11"/>
          <p:cNvSpPr txBox="1"/>
          <p:nvPr/>
        </p:nvSpPr>
        <p:spPr>
          <a:xfrm>
            <a:off x="1258784" y="2581203"/>
            <a:ext cx="10021793" cy="3587329"/>
          </a:xfrm>
          <a:prstGeom prst="rect">
            <a:avLst/>
          </a:prstGeom>
          <a:noFill/>
        </p:spPr>
        <p:txBody>
          <a:bodyPr wrap="square" rtlCol="0">
            <a:spAutoFit/>
          </a:bodyPr>
          <a:lstStyle/>
          <a:p>
            <a:pPr>
              <a:lnSpc>
                <a:spcPct val="150000"/>
              </a:lnSpc>
            </a:pPr>
            <a:r>
              <a:rPr lang="zh-CN" altLang="en-US" sz="2200">
                <a:latin typeface="微软雅黑" panose="020b0503020204020204" pitchFamily="34" charset="-122"/>
                <a:ea typeface="微软雅黑" panose="020b0503020204020204" pitchFamily="34" charset="-122"/>
              </a:rPr>
              <a:t>明确：我们读到</a:t>
            </a:r>
            <a:r>
              <a:rPr lang="en-US" altLang="zh-CN" sz="2200">
                <a:latin typeface="微软雅黑" panose="020b0503020204020204" pitchFamily="34" charset="-122"/>
                <a:ea typeface="微软雅黑" panose="020b0503020204020204" pitchFamily="34" charset="-122"/>
              </a:rPr>
              <a:t>《</a:t>
            </a:r>
            <a:r>
              <a:rPr lang="zh-CN" altLang="en-US" sz="2200">
                <a:latin typeface="微软雅黑" panose="020b0503020204020204" pitchFamily="34" charset="-122"/>
                <a:ea typeface="微软雅黑" panose="020b0503020204020204" pitchFamily="34" charset="-122"/>
              </a:rPr>
              <a:t>屈原列传</a:t>
            </a:r>
            <a:r>
              <a:rPr lang="en-US" altLang="zh-CN" sz="2200">
                <a:latin typeface="微软雅黑" panose="020b0503020204020204" pitchFamily="34" charset="-122"/>
                <a:ea typeface="微软雅黑" panose="020b0503020204020204" pitchFamily="34" charset="-122"/>
              </a:rPr>
              <a:t>》</a:t>
            </a:r>
            <a:r>
              <a:rPr lang="zh-CN" altLang="en-US" sz="2200">
                <a:latin typeface="微软雅黑" panose="020b0503020204020204" pitchFamily="34" charset="-122"/>
                <a:ea typeface="微软雅黑" panose="020b0503020204020204" pitchFamily="34" charset="-122"/>
              </a:rPr>
              <a:t>的后半部分，发现司马迁几乎照录了</a:t>
            </a:r>
            <a:r>
              <a:rPr lang="en-US" altLang="zh-CN" sz="2200">
                <a:latin typeface="微软雅黑" panose="020b0503020204020204" pitchFamily="34" charset="-122"/>
                <a:ea typeface="微软雅黑" panose="020b0503020204020204" pitchFamily="34" charset="-122"/>
              </a:rPr>
              <a:t>《</a:t>
            </a:r>
            <a:r>
              <a:rPr lang="zh-CN" altLang="en-US" sz="2200">
                <a:latin typeface="微软雅黑" panose="020b0503020204020204" pitchFamily="34" charset="-122"/>
                <a:ea typeface="微软雅黑" panose="020b0503020204020204" pitchFamily="34" charset="-122"/>
              </a:rPr>
              <a:t>楚辞</a:t>
            </a:r>
            <a:r>
              <a:rPr lang="en-US" altLang="zh-CN" sz="2200">
                <a:latin typeface="微软雅黑" panose="020b0503020204020204" pitchFamily="34" charset="-122"/>
                <a:ea typeface="微软雅黑" panose="020b0503020204020204" pitchFamily="34" charset="-122"/>
              </a:rPr>
              <a:t>·</a:t>
            </a:r>
            <a:r>
              <a:rPr lang="zh-CN" altLang="en-US" sz="2200">
                <a:latin typeface="微软雅黑" panose="020b0503020204020204" pitchFamily="34" charset="-122"/>
                <a:ea typeface="微软雅黑" panose="020b0503020204020204" pitchFamily="34" charset="-122"/>
              </a:rPr>
              <a:t>渔父</a:t>
            </a:r>
            <a:r>
              <a:rPr lang="en-US" altLang="zh-CN" sz="2200">
                <a:latin typeface="微软雅黑" panose="020b0503020204020204" pitchFamily="34" charset="-122"/>
                <a:ea typeface="微软雅黑" panose="020b0503020204020204" pitchFamily="34" charset="-122"/>
              </a:rPr>
              <a:t>》</a:t>
            </a:r>
            <a:r>
              <a:rPr lang="zh-CN" altLang="en-US" sz="2200">
                <a:latin typeface="微软雅黑" panose="020b0503020204020204" pitchFamily="34" charset="-122"/>
                <a:ea typeface="微软雅黑" panose="020b0503020204020204" pitchFamily="34" charset="-122"/>
              </a:rPr>
              <a:t>篇全文。这是作者别有深意的安排。在这段与</a:t>
            </a:r>
            <a:r>
              <a:rPr lang="en-US" altLang="zh-CN" sz="2200">
                <a:latin typeface="微软雅黑" panose="020b0503020204020204" pitchFamily="34" charset="-122"/>
                <a:ea typeface="微软雅黑" panose="020b0503020204020204" pitchFamily="34" charset="-122"/>
              </a:rPr>
              <a:t>《</a:t>
            </a:r>
            <a:r>
              <a:rPr lang="zh-CN" altLang="en-US" sz="2200">
                <a:latin typeface="微软雅黑" panose="020b0503020204020204" pitchFamily="34" charset="-122"/>
                <a:ea typeface="微软雅黑" panose="020b0503020204020204" pitchFamily="34" charset="-122"/>
              </a:rPr>
              <a:t>渔父</a:t>
            </a:r>
            <a:r>
              <a:rPr lang="en-US" altLang="zh-CN" sz="2200">
                <a:latin typeface="微软雅黑" panose="020b0503020204020204" pitchFamily="34" charset="-122"/>
                <a:ea typeface="微软雅黑" panose="020b0503020204020204" pitchFamily="34" charset="-122"/>
              </a:rPr>
              <a:t>》</a:t>
            </a:r>
            <a:r>
              <a:rPr lang="zh-CN" altLang="en-US" sz="2200">
                <a:latin typeface="微软雅黑" panose="020b0503020204020204" pitchFamily="34" charset="-122"/>
                <a:ea typeface="微软雅黑" panose="020b0503020204020204" pitchFamily="34" charset="-122"/>
              </a:rPr>
              <a:t>相类的文字中，记载了渔父与屈原之间的对话，这段对话反映了屈原心理深层的激烈冲突，“渔父”代表着人的一种逃避本能，而“屈原”则代表着其积极人格，最终屈原在坚强意志的自制下，否定了逃避本能，其人格力量得到净化和升华。从艺术表现上来说，</a:t>
            </a:r>
            <a:r>
              <a:rPr lang="en-US" altLang="zh-CN" sz="2200">
                <a:latin typeface="微软雅黑" panose="020b0503020204020204" pitchFamily="34" charset="-122"/>
                <a:ea typeface="微软雅黑" panose="020b0503020204020204" pitchFamily="34" charset="-122"/>
              </a:rPr>
              <a:t>《</a:t>
            </a:r>
            <a:r>
              <a:rPr lang="zh-CN" altLang="en-US" sz="2200">
                <a:latin typeface="微软雅黑" panose="020b0503020204020204" pitchFamily="34" charset="-122"/>
                <a:ea typeface="微软雅黑" panose="020b0503020204020204" pitchFamily="34" charset="-122"/>
              </a:rPr>
              <a:t>屈原列传</a:t>
            </a:r>
            <a:r>
              <a:rPr lang="en-US" altLang="zh-CN" sz="2200">
                <a:latin typeface="微软雅黑" panose="020b0503020204020204" pitchFamily="34" charset="-122"/>
                <a:ea typeface="微软雅黑" panose="020b0503020204020204" pitchFamily="34" charset="-122"/>
              </a:rPr>
              <a:t>》</a:t>
            </a:r>
            <a:r>
              <a:rPr lang="zh-CN" altLang="en-US" sz="2200">
                <a:latin typeface="微软雅黑" panose="020b0503020204020204" pitchFamily="34" charset="-122"/>
                <a:ea typeface="微软雅黑" panose="020b0503020204020204" pitchFamily="34" charset="-122"/>
              </a:rPr>
              <a:t>记载渔父与屈原的对话，乃是采用“正反相形”、假托成文的手法</a:t>
            </a:r>
            <a:r>
              <a:rPr lang="en-US" altLang="zh-CN" sz="2200">
                <a:latin typeface="微软雅黑" panose="020b0503020204020204" pitchFamily="34" charset="-122"/>
                <a:ea typeface="微软雅黑" panose="020b0503020204020204" pitchFamily="34" charset="-122"/>
              </a:rPr>
              <a:t>,</a:t>
            </a:r>
            <a:r>
              <a:rPr lang="zh-CN" altLang="en-US" sz="2200">
                <a:latin typeface="微软雅黑" panose="020b0503020204020204" pitchFamily="34" charset="-122"/>
                <a:ea typeface="微软雅黑" panose="020b0503020204020204" pitchFamily="34" charset="-122"/>
              </a:rPr>
              <a:t>来展现屈原的精神活动。所以，屈原道德和人格的崇高，并不是与生俱来的。</a:t>
            </a:r>
            <a:endParaRPr lang="zh-CN" altLang="en-US" sz="2200">
              <a:latin typeface="微软雅黑" panose="020b0503020204020204" pitchFamily="34" charset="-122"/>
              <a:ea typeface="微软雅黑" panose="020b0503020204020204" pitchFamily="34" charset="-122"/>
            </a:endParaRPr>
          </a:p>
        </p:txBody>
      </p:sp>
    </p:spTree>
  </p:cSld>
  <p:clrMapOvr>
    <a:masterClrMapping/>
  </p:clrMapOvr>
  <p:transition spd="med" advClick="0">
    <p:pull/>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4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2" name="Freeform 5"/>
          <p:cNvSpPr/>
          <p:nvPr/>
        </p:nvSpPr>
        <p:spPr bwMode="auto">
          <a:xfrm rot="10800000">
            <a:off x="182614" y="2245359"/>
            <a:ext cx="8275585" cy="2367282"/>
          </a:xfrm>
          <a:custGeom>
            <a:gdLst>
              <a:gd name="T0" fmla="*/ 127 w 2157"/>
              <a:gd name="T1" fmla="*/ 0 h 1065"/>
              <a:gd name="T2" fmla="*/ 928 w 2157"/>
              <a:gd name="T3" fmla="*/ 0 h 1065"/>
              <a:gd name="T4" fmla="*/ 1713 w 2157"/>
              <a:gd name="T5" fmla="*/ 0 h 1065"/>
              <a:gd name="T6" fmla="*/ 2157 w 2157"/>
              <a:gd name="T7" fmla="*/ 0 h 1065"/>
              <a:gd name="T8" fmla="*/ 2157 w 2157"/>
              <a:gd name="T9" fmla="*/ 1065 h 1065"/>
              <a:gd name="T10" fmla="*/ 1979 w 2157"/>
              <a:gd name="T11" fmla="*/ 1065 h 1065"/>
              <a:gd name="T12" fmla="*/ 928 w 2157"/>
              <a:gd name="T13" fmla="*/ 1065 h 1065"/>
              <a:gd name="T14" fmla="*/ 428 w 2157"/>
              <a:gd name="T15" fmla="*/ 1065 h 1065"/>
              <a:gd name="T16" fmla="*/ 240 w 2157"/>
              <a:gd name="T17" fmla="*/ 918 h 1065"/>
              <a:gd name="T18" fmla="*/ 23 w 2157"/>
              <a:gd name="T19" fmla="*/ 146 h 1065"/>
              <a:gd name="T20" fmla="*/ 127 w 2157"/>
              <a:gd name="T21" fmla="*/ 0 h 106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57" h="1065">
                <a:moveTo>
                  <a:pt x="127" y="0"/>
                </a:moveTo>
                <a:cubicBezTo>
                  <a:pt x="928" y="0"/>
                  <a:pt x="928" y="0"/>
                  <a:pt x="928" y="0"/>
                </a:cubicBezTo>
                <a:cubicBezTo>
                  <a:pt x="1713" y="0"/>
                  <a:pt x="1713" y="0"/>
                  <a:pt x="1713" y="0"/>
                </a:cubicBezTo>
                <a:cubicBezTo>
                  <a:pt x="2157" y="0"/>
                  <a:pt x="2157" y="0"/>
                  <a:pt x="2157" y="0"/>
                </a:cubicBezTo>
                <a:cubicBezTo>
                  <a:pt x="2157" y="1065"/>
                  <a:pt x="2157" y="1065"/>
                  <a:pt x="2157" y="1065"/>
                </a:cubicBezTo>
                <a:cubicBezTo>
                  <a:pt x="1979" y="1065"/>
                  <a:pt x="1979" y="1065"/>
                  <a:pt x="1979" y="1065"/>
                </a:cubicBezTo>
                <a:cubicBezTo>
                  <a:pt x="928" y="1065"/>
                  <a:pt x="928" y="1065"/>
                  <a:pt x="928" y="1065"/>
                </a:cubicBezTo>
                <a:cubicBezTo>
                  <a:pt x="428" y="1065"/>
                  <a:pt x="428" y="1065"/>
                  <a:pt x="428" y="1065"/>
                </a:cubicBezTo>
                <a:cubicBezTo>
                  <a:pt x="347" y="1065"/>
                  <a:pt x="263" y="999"/>
                  <a:pt x="240" y="918"/>
                </a:cubicBezTo>
                <a:cubicBezTo>
                  <a:pt x="23" y="146"/>
                  <a:pt x="23" y="146"/>
                  <a:pt x="23" y="146"/>
                </a:cubicBezTo>
                <a:cubicBezTo>
                  <a:pt x="0" y="66"/>
                  <a:pt x="47" y="0"/>
                  <a:pt x="127" y="0"/>
                </a:cubicBezTo>
                <a:close/>
              </a:path>
            </a:pathLst>
          </a:custGeom>
          <a:solidFill>
            <a:srgbClr val="A08C7C"/>
          </a:solidFill>
          <a:ln>
            <a:noFill/>
          </a:ln>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26" name="TextBox 25"/>
          <p:cNvSpPr txBox="1"/>
          <p:nvPr/>
        </p:nvSpPr>
        <p:spPr>
          <a:xfrm>
            <a:off x="2872191" y="3274604"/>
            <a:ext cx="4865434" cy="707886"/>
          </a:xfrm>
          <a:prstGeom prst="rect">
            <a:avLst/>
          </a:prstGeom>
          <a:noFill/>
        </p:spPr>
        <p:txBody>
          <a:bodyPr wrap="none" rtlCol="0">
            <a:spAutoFit/>
          </a:bodyPr>
          <a:lstStyle/>
          <a:p>
            <a:pPr marL="571500" indent="-571500">
              <a:buFont typeface="Arial" panose="020b0604020202020204" pitchFamily="34" charset="0"/>
              <a:buChar char="•"/>
            </a:pPr>
            <a:r>
              <a:rPr lang="zh-CN" altLang="en-US" sz="4000">
                <a:solidFill>
                  <a:srgbClr val="F0ECE9"/>
                </a:solidFill>
                <a:latin typeface="微软雅黑" panose="020b0503020204020204" pitchFamily="34" charset="-122"/>
                <a:ea typeface="微软雅黑" panose="020b0503020204020204" pitchFamily="34" charset="-122"/>
              </a:rPr>
              <a:t>任务群阅读与实践</a:t>
            </a:r>
            <a:endParaRPr lang="zh-CN" altLang="en-US" sz="4000">
              <a:solidFill>
                <a:srgbClr val="F0ECE9"/>
              </a:solidFill>
              <a:latin typeface="微软雅黑" panose="020b0503020204020204" pitchFamily="34" charset="-122"/>
              <a:ea typeface="微软雅黑" panose="020b0503020204020204" pitchFamily="34" charset="-122"/>
            </a:endParaRPr>
          </a:p>
        </p:txBody>
      </p:sp>
      <p:sp>
        <p:nvSpPr>
          <p:cNvPr id="19" name="TextBox 24"/>
          <p:cNvSpPr txBox="1"/>
          <p:nvPr/>
        </p:nvSpPr>
        <p:spPr>
          <a:xfrm>
            <a:off x="1124105" y="2712799"/>
            <a:ext cx="846707" cy="1446550"/>
          </a:xfrm>
          <a:prstGeom prst="rect">
            <a:avLst/>
          </a:prstGeom>
          <a:noFill/>
        </p:spPr>
        <p:txBody>
          <a:bodyPr wrap="none" rtlCol="0">
            <a:spAutoFit/>
          </a:bodyPr>
          <a:lstStyle/>
          <a:p>
            <a:r>
              <a:rPr lang="en-US" altLang="zh-CN" sz="8800">
                <a:solidFill>
                  <a:srgbClr val="F0ECE9"/>
                </a:solidFill>
                <a:latin typeface="印品黑体" panose="00000500000000000000" pitchFamily="2" charset="-122"/>
              </a:rPr>
              <a:t>3</a:t>
            </a:r>
            <a:endParaRPr lang="zh-CN" altLang="en-US" sz="8800">
              <a:solidFill>
                <a:srgbClr val="F0ECE9"/>
              </a:solidFill>
              <a:latin typeface="印品黑体" panose="00000500000000000000" pitchFamily="2" charset="-122"/>
            </a:endParaRPr>
          </a:p>
        </p:txBody>
      </p:sp>
    </p:spTree>
  </p:cSld>
  <p:clrMapOvr>
    <a:masterClrMapping/>
  </p:clrMapOvr>
  <mc:AlternateContent>
    <mc:Choice xmlns:p14="http://schemas.microsoft.com/office/powerpoint/2010/main" Requires="p14">
      <p:transition spd="slow" advClick="0" p14:dur="1600">
        <p:blinds dir="vert"/>
      </p:transition>
    </mc:Choice>
    <mc:Fallback>
      <p:transition spd="slow" advClick="0">
        <p:blinds dir="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8" accel="100000"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fill="hold"/>
                                        <p:tgtEl>
                                          <p:spTgt spid="22"/>
                                        </p:tgtEl>
                                        <p:attrNameLst>
                                          <p:attrName>ppt_x</p:attrName>
                                        </p:attrNameLst>
                                      </p:cBhvr>
                                      <p:tavLst>
                                        <p:tav tm="0">
                                          <p:val>
                                            <p:strVal val="0-#ppt_w/2"/>
                                          </p:val>
                                        </p:tav>
                                        <p:tav tm="100000">
                                          <p:val>
                                            <p:strVal val="#ppt_x"/>
                                          </p:val>
                                        </p:tav>
                                      </p:tavLst>
                                    </p:anim>
                                    <p:anim calcmode="lin" valueType="num">
                                      <p:cBhvr additive="base">
                                        <p:cTn id="8" dur="500" fill="hold"/>
                                        <p:tgtEl>
                                          <p:spTgt spid="2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4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4" name="TextBox 13"/>
          <p:cNvSpPr txBox="1"/>
          <p:nvPr/>
        </p:nvSpPr>
        <p:spPr>
          <a:xfrm>
            <a:off x="983433" y="344684"/>
            <a:ext cx="2031325" cy="369332"/>
          </a:xfrm>
          <a:prstGeom prst="rect">
            <a:avLst/>
          </a:prstGeom>
          <a:noFill/>
        </p:spPr>
        <p:txBody>
          <a:bodyPr wrap="none" rtlCol="0">
            <a:spAutoFit/>
          </a:bodyPr>
          <a:lstStyle/>
          <a:p>
            <a:r>
              <a:rPr lang="zh-CN" altLang="en-US">
                <a:solidFill>
                  <a:srgbClr val="4C4C4C"/>
                </a:solidFill>
                <a:latin typeface="印品黑体" panose="00000500000000000000" pitchFamily="2" charset="-122"/>
                <a:ea typeface="印品黑体" panose="00000500000000000000" pitchFamily="2" charset="-122"/>
              </a:rPr>
              <a:t>任务群阅读与实践</a:t>
            </a:r>
            <a:endParaRPr lang="zh-CN" altLang="en-US">
              <a:solidFill>
                <a:srgbClr val="4C4C4C"/>
              </a:solidFill>
              <a:latin typeface="印品黑体" panose="00000500000000000000" pitchFamily="2" charset="-122"/>
              <a:ea typeface="印品黑体" panose="00000500000000000000" pitchFamily="2" charset="-122"/>
            </a:endParaRPr>
          </a:p>
        </p:txBody>
      </p:sp>
      <p:cxnSp>
        <p:nvCxnSpPr>
          <p:cNvPr id="15" name="直接连接符 14"/>
          <p:cNvCxnSpPr>
            <a:endCxn id="16" idx="11"/>
          </p:cNvCxnSpPr>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nvSpPr>
        <p:spPr bwMode="auto">
          <a:xfrm>
            <a:off x="11280577" y="363136"/>
            <a:ext cx="425905" cy="427514"/>
          </a:xfrm>
          <a:custGeom>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30" name="椭圆 29"/>
          <p:cNvSpPr/>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8" name="矩形 7"/>
          <p:cNvSpPr>
            <a:spLocks noChangeArrowheads="1"/>
          </p:cNvSpPr>
          <p:nvPr/>
        </p:nvSpPr>
        <p:spPr bwMode="auto">
          <a:xfrm>
            <a:off x="749614" y="1100864"/>
            <a:ext cx="10756081" cy="535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20000"/>
              </a:lnSpc>
              <a:spcAft>
                <a:spcPct val="0"/>
              </a:spcAft>
              <a:tabLst>
                <a:tab pos="2610485"/>
              </a:tabLst>
            </a:pPr>
            <a:r>
              <a:rPr lang="zh-CN" altLang="zh-CN" sz="2400" b="1" kern="100">
                <a:latin typeface="微软雅黑" panose="020b0503020204020204" pitchFamily="34" charset="-122"/>
                <a:ea typeface="微软雅黑" panose="020b0503020204020204" pitchFamily="34" charset="-122"/>
                <a:cs typeface="Times New Roman" panose="02020603050405020304"/>
              </a:rPr>
              <a:t>阅读下面两首诗歌，完成后面的题目。</a:t>
            </a:r>
            <a:endParaRPr lang="zh-CN" altLang="zh-CN" sz="1050" kern="100">
              <a:latin typeface="微软雅黑" panose="020b0503020204020204" pitchFamily="34" charset="-122"/>
              <a:ea typeface="微软雅黑" panose="020b0503020204020204" pitchFamily="34" charset="-122"/>
              <a:cs typeface="Courier New" panose="02070309020205020404"/>
            </a:endParaRPr>
          </a:p>
          <a:p>
            <a:pPr algn="ctr">
              <a:lnSpc>
                <a:spcPct val="120000"/>
              </a:lnSpc>
              <a:spcAft>
                <a:spcPct val="0"/>
              </a:spcAft>
              <a:tabLst>
                <a:tab pos="2610485"/>
              </a:tabLst>
            </a:pPr>
            <a:r>
              <a:rPr lang="zh-CN" altLang="zh-CN" sz="2400" kern="100">
                <a:latin typeface="楷体" panose="02010609060101010101" pitchFamily="49" charset="-122"/>
                <a:ea typeface="楷体" panose="02010609060101010101" pitchFamily="49" charset="-122"/>
                <a:cs typeface="Times New Roman" panose="02020603050405020304"/>
              </a:rPr>
              <a:t>屈原塔</a:t>
            </a:r>
            <a:endParaRPr lang="zh-CN" altLang="zh-CN" sz="1050" kern="100">
              <a:latin typeface="楷体" panose="02010609060101010101" pitchFamily="49" charset="-122"/>
              <a:ea typeface="楷体" panose="02010609060101010101" pitchFamily="49" charset="-122"/>
              <a:cs typeface="Courier New" panose="02070309020205020404"/>
            </a:endParaRPr>
          </a:p>
          <a:p>
            <a:pPr algn="ctr">
              <a:lnSpc>
                <a:spcPct val="120000"/>
              </a:lnSpc>
              <a:spcAft>
                <a:spcPct val="0"/>
              </a:spcAft>
              <a:tabLst>
                <a:tab pos="2610485"/>
              </a:tabLst>
            </a:pPr>
            <a:r>
              <a:rPr lang="zh-CN" altLang="zh-CN" sz="2400" kern="100">
                <a:latin typeface="楷体" panose="02010609060101010101" pitchFamily="49" charset="-122"/>
                <a:ea typeface="楷体" panose="02010609060101010101" pitchFamily="49" charset="-122"/>
                <a:cs typeface="Times New Roman" panose="02020603050405020304"/>
              </a:rPr>
              <a:t>苏　轼</a:t>
            </a:r>
            <a:endParaRPr lang="zh-CN" altLang="zh-CN" sz="1050" kern="100">
              <a:latin typeface="楷体" panose="02010609060101010101" pitchFamily="49" charset="-122"/>
              <a:ea typeface="楷体" panose="02010609060101010101" pitchFamily="49" charset="-122"/>
              <a:cs typeface="Courier New" panose="02070309020205020404"/>
            </a:endParaRPr>
          </a:p>
          <a:p>
            <a:pPr algn="just">
              <a:lnSpc>
                <a:spcPct val="120000"/>
              </a:lnSpc>
              <a:spcAft>
                <a:spcPct val="0"/>
              </a:spcAft>
              <a:tabLst>
                <a:tab pos="2610485"/>
              </a:tabLst>
            </a:pPr>
            <a:r>
              <a:rPr lang="zh-CN" altLang="zh-CN" sz="2400" kern="100">
                <a:latin typeface="楷体" panose="02010609060101010101" pitchFamily="49" charset="-122"/>
                <a:ea typeface="楷体" panose="02010609060101010101" pitchFamily="49" charset="-122"/>
                <a:cs typeface="Times New Roman" panose="02020603050405020304"/>
              </a:rPr>
              <a:t>自注：在忠州</a:t>
            </a:r>
            <a:r>
              <a:rPr lang="en-US" altLang="zh-CN" sz="2400" kern="100" baseline="30000">
                <a:latin typeface="楷体" panose="02010609060101010101" pitchFamily="49" charset="-122"/>
                <a:ea typeface="楷体" panose="02010609060101010101" pitchFamily="49" charset="-122"/>
                <a:cs typeface="Times New Roman" panose="02020603050405020304"/>
              </a:rPr>
              <a:t>①</a:t>
            </a:r>
            <a:r>
              <a:rPr lang="zh-CN" altLang="zh-CN" sz="2400" kern="100">
                <a:latin typeface="楷体" panose="02010609060101010101" pitchFamily="49" charset="-122"/>
                <a:ea typeface="楷体" panose="02010609060101010101" pitchFamily="49" charset="-122"/>
                <a:cs typeface="Times New Roman" panose="02020603050405020304"/>
              </a:rPr>
              <a:t>，原不当有塔于此，意者后人追思，故为作之。</a:t>
            </a:r>
            <a:endParaRPr lang="zh-CN" altLang="zh-CN" sz="1050" kern="100">
              <a:latin typeface="楷体" panose="02010609060101010101" pitchFamily="49" charset="-122"/>
              <a:ea typeface="楷体" panose="02010609060101010101" pitchFamily="49" charset="-122"/>
              <a:cs typeface="Courier New" panose="02070309020205020404"/>
            </a:endParaRPr>
          </a:p>
          <a:p>
            <a:pPr algn="ctr">
              <a:lnSpc>
                <a:spcPct val="120000"/>
              </a:lnSpc>
              <a:spcAft>
                <a:spcPct val="0"/>
              </a:spcAft>
              <a:tabLst>
                <a:tab pos="2610485"/>
              </a:tabLst>
            </a:pPr>
            <a:r>
              <a:rPr lang="zh-CN" altLang="zh-CN" sz="2400" kern="100">
                <a:latin typeface="楷体" panose="02010609060101010101" pitchFamily="49" charset="-122"/>
                <a:ea typeface="楷体" panose="02010609060101010101" pitchFamily="49" charset="-122"/>
                <a:cs typeface="Times New Roman" panose="02020603050405020304"/>
              </a:rPr>
              <a:t>楚人悲屈原，千载意未歇。精魂飘何处，父老空哽咽。</a:t>
            </a:r>
            <a:endParaRPr lang="zh-CN" altLang="zh-CN" sz="1050" kern="100">
              <a:latin typeface="楷体" panose="02010609060101010101" pitchFamily="49" charset="-122"/>
              <a:ea typeface="楷体" panose="02010609060101010101" pitchFamily="49" charset="-122"/>
              <a:cs typeface="Courier New" panose="02070309020205020404"/>
            </a:endParaRPr>
          </a:p>
          <a:p>
            <a:pPr algn="ctr">
              <a:lnSpc>
                <a:spcPct val="120000"/>
              </a:lnSpc>
              <a:spcAft>
                <a:spcPct val="0"/>
              </a:spcAft>
              <a:tabLst>
                <a:tab pos="2610485"/>
              </a:tabLst>
            </a:pPr>
            <a:r>
              <a:rPr lang="zh-CN" altLang="zh-CN" sz="2400" kern="100">
                <a:latin typeface="楷体" panose="02010609060101010101" pitchFamily="49" charset="-122"/>
                <a:ea typeface="楷体" panose="02010609060101010101" pitchFamily="49" charset="-122"/>
                <a:cs typeface="Times New Roman" panose="02020603050405020304"/>
              </a:rPr>
              <a:t>至今沧江上，投饭救饥渴。遗风成竞渡，哀叫楚山裂。</a:t>
            </a:r>
            <a:endParaRPr lang="zh-CN" altLang="zh-CN" sz="1050" kern="100">
              <a:latin typeface="楷体" panose="02010609060101010101" pitchFamily="49" charset="-122"/>
              <a:ea typeface="楷体" panose="02010609060101010101" pitchFamily="49" charset="-122"/>
              <a:cs typeface="Courier New" panose="02070309020205020404"/>
            </a:endParaRPr>
          </a:p>
          <a:p>
            <a:pPr algn="ctr">
              <a:lnSpc>
                <a:spcPct val="120000"/>
              </a:lnSpc>
              <a:spcAft>
                <a:spcPct val="0"/>
              </a:spcAft>
              <a:tabLst>
                <a:tab pos="2610485"/>
              </a:tabLst>
            </a:pPr>
            <a:r>
              <a:rPr lang="zh-CN" altLang="zh-CN" sz="2400" kern="100">
                <a:latin typeface="楷体" panose="02010609060101010101" pitchFamily="49" charset="-122"/>
                <a:ea typeface="楷体" panose="02010609060101010101" pitchFamily="49" charset="-122"/>
                <a:cs typeface="Times New Roman" panose="02020603050405020304"/>
              </a:rPr>
              <a:t>屈原古壮士，就死意甚烈。世俗安得知，眷眷不忍决。</a:t>
            </a:r>
            <a:endParaRPr lang="zh-CN" altLang="zh-CN" sz="1050" kern="100">
              <a:latin typeface="楷体" panose="02010609060101010101" pitchFamily="49" charset="-122"/>
              <a:ea typeface="楷体" panose="02010609060101010101" pitchFamily="49" charset="-122"/>
              <a:cs typeface="Courier New" panose="02070309020205020404"/>
            </a:endParaRPr>
          </a:p>
          <a:p>
            <a:pPr algn="ctr">
              <a:lnSpc>
                <a:spcPct val="120000"/>
              </a:lnSpc>
              <a:spcAft>
                <a:spcPct val="0"/>
              </a:spcAft>
              <a:tabLst>
                <a:tab pos="2610485"/>
              </a:tabLst>
            </a:pPr>
            <a:r>
              <a:rPr lang="zh-CN" altLang="zh-CN" sz="2400" kern="100">
                <a:latin typeface="楷体" panose="02010609060101010101" pitchFamily="49" charset="-122"/>
                <a:ea typeface="楷体" panose="02010609060101010101" pitchFamily="49" charset="-122"/>
                <a:cs typeface="Times New Roman" panose="02020603050405020304"/>
              </a:rPr>
              <a:t>南宾</a:t>
            </a:r>
            <a:r>
              <a:rPr lang="zh-CN" altLang="zh-CN" sz="2400" kern="100" baseline="30000">
                <a:latin typeface="楷体" panose="02010609060101010101" pitchFamily="49" charset="-122"/>
                <a:ea typeface="楷体" panose="02010609060101010101" pitchFamily="49" charset="-122"/>
                <a:cs typeface="Times New Roman" panose="02020603050405020304"/>
              </a:rPr>
              <a:t>②</a:t>
            </a:r>
            <a:r>
              <a:rPr lang="zh-CN" altLang="zh-CN" sz="2400" kern="100">
                <a:latin typeface="楷体" panose="02010609060101010101" pitchFamily="49" charset="-122"/>
                <a:ea typeface="楷体" panose="02010609060101010101" pitchFamily="49" charset="-122"/>
                <a:cs typeface="Times New Roman" panose="02020603050405020304"/>
              </a:rPr>
              <a:t>旧属楚，山上有遗塔。应是奉佛人，恐子就沦灭。</a:t>
            </a:r>
            <a:endParaRPr lang="zh-CN" altLang="zh-CN" sz="1050" kern="100">
              <a:latin typeface="楷体" panose="02010609060101010101" pitchFamily="49" charset="-122"/>
              <a:ea typeface="楷体" panose="02010609060101010101" pitchFamily="49" charset="-122"/>
              <a:cs typeface="Courier New" panose="02070309020205020404"/>
            </a:endParaRPr>
          </a:p>
          <a:p>
            <a:pPr algn="ctr">
              <a:lnSpc>
                <a:spcPct val="120000"/>
              </a:lnSpc>
              <a:spcAft>
                <a:spcPct val="0"/>
              </a:spcAft>
              <a:tabLst>
                <a:tab pos="2610485"/>
              </a:tabLst>
            </a:pPr>
            <a:r>
              <a:rPr lang="zh-CN" altLang="zh-CN" sz="2400" kern="100">
                <a:latin typeface="楷体" panose="02010609060101010101" pitchFamily="49" charset="-122"/>
                <a:ea typeface="楷体" panose="02010609060101010101" pitchFamily="49" charset="-122"/>
                <a:cs typeface="Times New Roman" panose="02020603050405020304"/>
              </a:rPr>
              <a:t>此事虽无凭，此意固已切。古人谁不死，何必较考折。</a:t>
            </a:r>
            <a:endParaRPr lang="zh-CN" altLang="zh-CN" sz="1050" kern="100">
              <a:latin typeface="楷体" panose="02010609060101010101" pitchFamily="49" charset="-122"/>
              <a:ea typeface="楷体" panose="02010609060101010101" pitchFamily="49" charset="-122"/>
              <a:cs typeface="Courier New" panose="02070309020205020404"/>
            </a:endParaRPr>
          </a:p>
          <a:p>
            <a:pPr algn="ctr">
              <a:lnSpc>
                <a:spcPct val="120000"/>
              </a:lnSpc>
              <a:spcAft>
                <a:spcPct val="0"/>
              </a:spcAft>
              <a:tabLst>
                <a:tab pos="2610485"/>
              </a:tabLst>
            </a:pPr>
            <a:r>
              <a:rPr lang="zh-CN" altLang="zh-CN" sz="2400" kern="100">
                <a:latin typeface="楷体" panose="02010609060101010101" pitchFamily="49" charset="-122"/>
                <a:ea typeface="楷体" panose="02010609060101010101" pitchFamily="49" charset="-122"/>
                <a:cs typeface="Times New Roman" panose="02020603050405020304"/>
              </a:rPr>
              <a:t>名声实无穷，富贵亦暂热。大夫知此理，所以持死节。</a:t>
            </a:r>
            <a:endParaRPr lang="zh-CN" altLang="zh-CN" sz="1050" kern="100">
              <a:latin typeface="楷体" panose="02010609060101010101" pitchFamily="49" charset="-122"/>
              <a:ea typeface="楷体" panose="02010609060101010101" pitchFamily="49" charset="-122"/>
              <a:cs typeface="Courier New" panose="02070309020205020404"/>
            </a:endParaRPr>
          </a:p>
          <a:p>
            <a:pPr algn="just">
              <a:lnSpc>
                <a:spcPct val="120000"/>
              </a:lnSpc>
              <a:spcAft>
                <a:spcPct val="0"/>
              </a:spcAft>
              <a:tabLst>
                <a:tab pos="2610485"/>
              </a:tabLst>
            </a:pPr>
            <a:r>
              <a:rPr lang="zh-CN" altLang="zh-CN" sz="2400" kern="100">
                <a:latin typeface="楷体" panose="02010609060101010101" pitchFamily="49" charset="-122"/>
                <a:ea typeface="楷体" panose="02010609060101010101" pitchFamily="49" charset="-122"/>
                <a:cs typeface="Times New Roman" panose="02020603050405020304"/>
              </a:rPr>
              <a:t>【注】　</a:t>
            </a:r>
            <a:r>
              <a:rPr lang="en-US" altLang="zh-CN" sz="2400" kern="100">
                <a:latin typeface="楷体" panose="02010609060101010101" pitchFamily="49" charset="-122"/>
                <a:ea typeface="楷体" panose="02010609060101010101" pitchFamily="49" charset="-122"/>
                <a:cs typeface="Times New Roman" panose="02020603050405020304"/>
              </a:rPr>
              <a:t>①</a:t>
            </a:r>
            <a:r>
              <a:rPr lang="zh-CN" altLang="zh-CN" sz="2400" kern="100">
                <a:latin typeface="楷体" panose="02010609060101010101" pitchFamily="49" charset="-122"/>
                <a:ea typeface="楷体" panose="02010609060101010101" pitchFamily="49" charset="-122"/>
                <a:cs typeface="Times New Roman" panose="02020603050405020304"/>
              </a:rPr>
              <a:t>忠州：古属楚地，但屈原并未去过那里，生平事迹也与忠州无关。</a:t>
            </a:r>
            <a:r>
              <a:rPr lang="en-US" altLang="zh-CN" sz="2400" kern="100">
                <a:latin typeface="楷体" panose="02010609060101010101" pitchFamily="49" charset="-122"/>
                <a:ea typeface="楷体" panose="02010609060101010101" pitchFamily="49" charset="-122"/>
                <a:cs typeface="Times New Roman" panose="02020603050405020304"/>
              </a:rPr>
              <a:t>②</a:t>
            </a:r>
            <a:r>
              <a:rPr lang="zh-CN" altLang="zh-CN" sz="2400" kern="100">
                <a:latin typeface="楷体" panose="02010609060101010101" pitchFamily="49" charset="-122"/>
                <a:ea typeface="楷体" panose="02010609060101010101" pitchFamily="49" charset="-122"/>
                <a:cs typeface="Times New Roman" panose="02020603050405020304"/>
              </a:rPr>
              <a:t>南宾：隶属于忠州。</a:t>
            </a:r>
            <a:endParaRPr lang="zh-CN" altLang="zh-CN" sz="1050" kern="100">
              <a:effectLst/>
              <a:latin typeface="楷体" panose="02010609060101010101" pitchFamily="49" charset="-122"/>
              <a:ea typeface="楷体" panose="02010609060101010101" pitchFamily="49" charset="-122"/>
              <a:cs typeface="Courier New" panose="02070309020205020404"/>
            </a:endParaRPr>
          </a:p>
        </p:txBody>
      </p:sp>
    </p:spTree>
  </p:cSld>
  <p:clrMapOvr>
    <a:masterClrMapping/>
  </p:clrMapOvr>
  <p:transition spd="med" advClick="0">
    <p:pull/>
  </p:transition>
  <p:timing/>
</p:sld>
</file>

<file path=ppt/slides/slide4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4" name="TextBox 13"/>
          <p:cNvSpPr txBox="1"/>
          <p:nvPr/>
        </p:nvSpPr>
        <p:spPr>
          <a:xfrm>
            <a:off x="983433" y="344684"/>
            <a:ext cx="2031325" cy="369332"/>
          </a:xfrm>
          <a:prstGeom prst="rect">
            <a:avLst/>
          </a:prstGeom>
          <a:noFill/>
        </p:spPr>
        <p:txBody>
          <a:bodyPr wrap="none" rtlCol="0">
            <a:spAutoFit/>
          </a:bodyPr>
          <a:lstStyle/>
          <a:p>
            <a:r>
              <a:rPr lang="zh-CN" altLang="en-US">
                <a:solidFill>
                  <a:srgbClr val="4C4C4C"/>
                </a:solidFill>
                <a:latin typeface="印品黑体" panose="00000500000000000000" pitchFamily="2" charset="-122"/>
                <a:ea typeface="印品黑体" panose="00000500000000000000" pitchFamily="2" charset="-122"/>
              </a:rPr>
              <a:t>任务群阅读与实践</a:t>
            </a:r>
            <a:endParaRPr lang="zh-CN" altLang="en-US">
              <a:solidFill>
                <a:srgbClr val="4C4C4C"/>
              </a:solidFill>
              <a:latin typeface="印品黑体" panose="00000500000000000000" pitchFamily="2" charset="-122"/>
              <a:ea typeface="印品黑体" panose="00000500000000000000" pitchFamily="2" charset="-122"/>
            </a:endParaRPr>
          </a:p>
        </p:txBody>
      </p:sp>
      <p:cxnSp>
        <p:nvCxnSpPr>
          <p:cNvPr id="15" name="直接连接符 14"/>
          <p:cNvCxnSpPr>
            <a:endCxn id="16" idx="11"/>
          </p:cNvCxnSpPr>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nvSpPr>
        <p:spPr bwMode="auto">
          <a:xfrm>
            <a:off x="11280577" y="363136"/>
            <a:ext cx="425905" cy="427514"/>
          </a:xfrm>
          <a:custGeom>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30" name="椭圆 29"/>
          <p:cNvSpPr/>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7" name="矩形 6"/>
          <p:cNvSpPr>
            <a:spLocks noChangeArrowheads="1"/>
          </p:cNvSpPr>
          <p:nvPr/>
        </p:nvSpPr>
        <p:spPr bwMode="auto">
          <a:xfrm>
            <a:off x="284197" y="1165452"/>
            <a:ext cx="11531974" cy="38837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spcAft>
                <a:spcPct val="0"/>
              </a:spcAft>
              <a:tabLst>
                <a:tab pos="2610485"/>
              </a:tabLst>
            </a:pPr>
            <a:r>
              <a:rPr lang="zh-CN" altLang="zh-CN" sz="2400" kern="100">
                <a:latin typeface="楷体" panose="02010609060101010101" pitchFamily="49" charset="-122"/>
                <a:ea typeface="楷体" panose="02010609060101010101" pitchFamily="49" charset="-122"/>
                <a:cs typeface="Times New Roman" panose="02020603050405020304"/>
              </a:rPr>
              <a:t>乙卯</a:t>
            </a:r>
            <a:r>
              <a:rPr lang="en-US" altLang="zh-CN" sz="2400" kern="100" baseline="30000">
                <a:latin typeface="楷体" panose="02010609060101010101" pitchFamily="49" charset="-122"/>
                <a:ea typeface="楷体" panose="02010609060101010101" pitchFamily="49" charset="-122"/>
                <a:cs typeface="Times New Roman" panose="02020603050405020304"/>
              </a:rPr>
              <a:t>①</a:t>
            </a:r>
            <a:r>
              <a:rPr lang="zh-CN" altLang="zh-CN" sz="2400" kern="100">
                <a:latin typeface="楷体" panose="02010609060101010101" pitchFamily="49" charset="-122"/>
                <a:ea typeface="楷体" panose="02010609060101010101" pitchFamily="49" charset="-122"/>
                <a:cs typeface="Times New Roman" panose="02020603050405020304"/>
              </a:rPr>
              <a:t>重五诗</a:t>
            </a:r>
            <a:endParaRPr lang="zh-CN" altLang="zh-CN" sz="1050" kern="100">
              <a:latin typeface="楷体" panose="02010609060101010101" pitchFamily="49" charset="-122"/>
              <a:ea typeface="楷体" panose="02010609060101010101" pitchFamily="49" charset="-122"/>
              <a:cs typeface="Courier New" panose="02070309020205020404"/>
            </a:endParaRPr>
          </a:p>
          <a:p>
            <a:pPr algn="ctr">
              <a:lnSpc>
                <a:spcPct val="150000"/>
              </a:lnSpc>
              <a:spcAft>
                <a:spcPct val="0"/>
              </a:spcAft>
              <a:tabLst>
                <a:tab pos="2610485"/>
              </a:tabLst>
            </a:pPr>
            <a:r>
              <a:rPr lang="zh-CN" altLang="zh-CN" sz="2400" kern="100">
                <a:latin typeface="楷体" panose="02010609060101010101" pitchFamily="49" charset="-122"/>
                <a:ea typeface="楷体" panose="02010609060101010101" pitchFamily="49" charset="-122"/>
                <a:cs typeface="Times New Roman" panose="02020603050405020304"/>
              </a:rPr>
              <a:t>陆　游</a:t>
            </a:r>
            <a:endParaRPr lang="zh-CN" altLang="zh-CN" sz="1050" kern="100">
              <a:latin typeface="楷体" panose="02010609060101010101" pitchFamily="49" charset="-122"/>
              <a:ea typeface="楷体" panose="02010609060101010101" pitchFamily="49" charset="-122"/>
              <a:cs typeface="Courier New" panose="02070309020205020404"/>
            </a:endParaRPr>
          </a:p>
          <a:p>
            <a:pPr indent="612140" algn="just">
              <a:lnSpc>
                <a:spcPct val="150000"/>
              </a:lnSpc>
              <a:spcAft>
                <a:spcPct val="0"/>
              </a:spcAft>
              <a:tabLst>
                <a:tab pos="2610485"/>
              </a:tabLst>
            </a:pPr>
            <a:r>
              <a:rPr lang="zh-CN" altLang="zh-CN" sz="2400" kern="100">
                <a:latin typeface="楷体" panose="02010609060101010101" pitchFamily="49" charset="-122"/>
                <a:ea typeface="楷体" panose="02010609060101010101" pitchFamily="49" charset="-122"/>
                <a:cs typeface="Times New Roman" panose="02020603050405020304"/>
              </a:rPr>
              <a:t>重五</a:t>
            </a:r>
            <a:r>
              <a:rPr lang="en-US" altLang="zh-CN" sz="2400" kern="100" baseline="30000">
                <a:latin typeface="楷体" panose="02010609060101010101" pitchFamily="49" charset="-122"/>
                <a:ea typeface="楷体" panose="02010609060101010101" pitchFamily="49" charset="-122"/>
                <a:cs typeface="Times New Roman" panose="02020603050405020304"/>
              </a:rPr>
              <a:t>②</a:t>
            </a:r>
            <a:r>
              <a:rPr lang="zh-CN" altLang="zh-CN" sz="2400" kern="100">
                <a:latin typeface="楷体" panose="02010609060101010101" pitchFamily="49" charset="-122"/>
                <a:ea typeface="楷体" panose="02010609060101010101" pitchFamily="49" charset="-122"/>
                <a:cs typeface="Times New Roman" panose="02020603050405020304"/>
              </a:rPr>
              <a:t>山村好，榴花忽已繁。粽包分两髻</a:t>
            </a:r>
            <a:r>
              <a:rPr lang="en-US" altLang="zh-CN" sz="2400" kern="100" baseline="30000">
                <a:latin typeface="楷体" panose="02010609060101010101" pitchFamily="49" charset="-122"/>
                <a:ea typeface="楷体" panose="02010609060101010101" pitchFamily="49" charset="-122"/>
                <a:cs typeface="Times New Roman" panose="02020603050405020304"/>
              </a:rPr>
              <a:t>③</a:t>
            </a:r>
            <a:r>
              <a:rPr lang="zh-CN" altLang="zh-CN" sz="2400" kern="100">
                <a:latin typeface="楷体" panose="02010609060101010101" pitchFamily="49" charset="-122"/>
                <a:ea typeface="楷体" panose="02010609060101010101" pitchFamily="49" charset="-122"/>
                <a:cs typeface="Times New Roman" panose="02020603050405020304"/>
              </a:rPr>
              <a:t>，艾束著危冠</a:t>
            </a:r>
            <a:r>
              <a:rPr lang="en-US" altLang="zh-CN" sz="2400" kern="100" baseline="30000">
                <a:latin typeface="楷体" panose="02010609060101010101" pitchFamily="49" charset="-122"/>
                <a:ea typeface="楷体" panose="02010609060101010101" pitchFamily="49" charset="-122"/>
                <a:cs typeface="Times New Roman" panose="02020603050405020304"/>
              </a:rPr>
              <a:t>④</a:t>
            </a:r>
            <a:r>
              <a:rPr lang="zh-CN" altLang="zh-CN" sz="2400" kern="100">
                <a:latin typeface="楷体" panose="02010609060101010101" pitchFamily="49" charset="-122"/>
                <a:ea typeface="楷体" panose="02010609060101010101" pitchFamily="49" charset="-122"/>
                <a:cs typeface="Times New Roman" panose="02020603050405020304"/>
              </a:rPr>
              <a:t>。　　旧俗方储药，羸躯亦点丹。日斜吾事毕，一笑向杯盘。</a:t>
            </a:r>
            <a:endParaRPr lang="zh-CN" altLang="zh-CN" sz="1050" kern="100">
              <a:latin typeface="楷体" panose="02010609060101010101" pitchFamily="49" charset="-122"/>
              <a:ea typeface="楷体" panose="02010609060101010101" pitchFamily="49" charset="-122"/>
              <a:cs typeface="Courier New" panose="02070309020205020404"/>
            </a:endParaRPr>
          </a:p>
          <a:p>
            <a:pPr algn="just">
              <a:lnSpc>
                <a:spcPct val="150000"/>
              </a:lnSpc>
              <a:spcAft>
                <a:spcPct val="0"/>
              </a:spcAft>
              <a:tabLst>
                <a:tab pos="2610485"/>
              </a:tabLst>
            </a:pPr>
            <a:r>
              <a:rPr lang="zh-CN" altLang="zh-CN" sz="2400" kern="100">
                <a:latin typeface="楷体" panose="02010609060101010101" pitchFamily="49" charset="-122"/>
                <a:ea typeface="楷体" panose="02010609060101010101" pitchFamily="49" charset="-122"/>
                <a:cs typeface="Times New Roman" panose="02020603050405020304"/>
              </a:rPr>
              <a:t>【注】　</a:t>
            </a:r>
            <a:r>
              <a:rPr lang="en-US" altLang="zh-CN" sz="2400" kern="100">
                <a:latin typeface="楷体" panose="02010609060101010101" pitchFamily="49" charset="-122"/>
                <a:ea typeface="楷体" panose="02010609060101010101" pitchFamily="49" charset="-122"/>
                <a:cs typeface="Times New Roman" panose="02020603050405020304"/>
              </a:rPr>
              <a:t>①</a:t>
            </a:r>
            <a:r>
              <a:rPr lang="zh-CN" altLang="zh-CN" sz="2400" kern="100">
                <a:latin typeface="楷体" panose="02010609060101010101" pitchFamily="49" charset="-122"/>
                <a:ea typeface="楷体" panose="02010609060101010101" pitchFamily="49" charset="-122"/>
                <a:cs typeface="Times New Roman" panose="02020603050405020304"/>
              </a:rPr>
              <a:t>乙卯：指</a:t>
            </a:r>
            <a:r>
              <a:rPr lang="en-US" altLang="zh-CN" sz="2400" kern="100">
                <a:latin typeface="楷体" panose="02010609060101010101" pitchFamily="49" charset="-122"/>
                <a:ea typeface="楷体" panose="02010609060101010101" pitchFamily="49" charset="-122"/>
                <a:cs typeface="Courier New" panose="02070309020205020404"/>
              </a:rPr>
              <a:t>1195</a:t>
            </a:r>
            <a:r>
              <a:rPr lang="zh-CN" altLang="zh-CN" sz="2400" kern="100">
                <a:latin typeface="楷体" panose="02010609060101010101" pitchFamily="49" charset="-122"/>
                <a:ea typeface="楷体" panose="02010609060101010101" pitchFamily="49" charset="-122"/>
                <a:cs typeface="Times New Roman" panose="02020603050405020304"/>
              </a:rPr>
              <a:t>年，这年作者</a:t>
            </a:r>
            <a:r>
              <a:rPr lang="en-US" altLang="zh-CN" sz="2400" kern="100">
                <a:latin typeface="楷体" panose="02010609060101010101" pitchFamily="49" charset="-122"/>
                <a:ea typeface="楷体" panose="02010609060101010101" pitchFamily="49" charset="-122"/>
                <a:cs typeface="Courier New" panose="02070309020205020404"/>
              </a:rPr>
              <a:t>71</a:t>
            </a:r>
            <a:r>
              <a:rPr lang="zh-CN" altLang="zh-CN" sz="2400" kern="100">
                <a:latin typeface="楷体" panose="02010609060101010101" pitchFamily="49" charset="-122"/>
                <a:ea typeface="楷体" panose="02010609060101010101" pitchFamily="49" charset="-122"/>
                <a:cs typeface="Times New Roman" panose="02020603050405020304"/>
              </a:rPr>
              <a:t>岁，在家乡绍兴隐居。</a:t>
            </a:r>
            <a:r>
              <a:rPr lang="en-US" altLang="zh-CN" sz="2400" kern="100">
                <a:latin typeface="楷体" panose="02010609060101010101" pitchFamily="49" charset="-122"/>
                <a:ea typeface="楷体" panose="02010609060101010101" pitchFamily="49" charset="-122"/>
                <a:cs typeface="Times New Roman" panose="02020603050405020304"/>
              </a:rPr>
              <a:t>②</a:t>
            </a:r>
            <a:r>
              <a:rPr lang="zh-CN" altLang="zh-CN" sz="2400" kern="100">
                <a:latin typeface="楷体" panose="02010609060101010101" pitchFamily="49" charset="-122"/>
                <a:ea typeface="楷体" panose="02010609060101010101" pitchFamily="49" charset="-122"/>
                <a:cs typeface="Times New Roman" panose="02020603050405020304"/>
              </a:rPr>
              <a:t>重五：农历五月五日，端午节。</a:t>
            </a:r>
            <a:r>
              <a:rPr lang="en-US" altLang="zh-CN" sz="2400" kern="100">
                <a:latin typeface="楷体" panose="02010609060101010101" pitchFamily="49" charset="-122"/>
                <a:ea typeface="楷体" panose="02010609060101010101" pitchFamily="49" charset="-122"/>
                <a:cs typeface="Times New Roman" panose="02020603050405020304"/>
              </a:rPr>
              <a:t>③</a:t>
            </a:r>
            <a:r>
              <a:rPr lang="zh-CN" altLang="zh-CN" sz="2400" kern="100">
                <a:latin typeface="楷体" panose="02010609060101010101" pitchFamily="49" charset="-122"/>
                <a:ea typeface="楷体" panose="02010609060101010101" pitchFamily="49" charset="-122"/>
                <a:cs typeface="Times New Roman" panose="02020603050405020304"/>
              </a:rPr>
              <a:t>粽包分两髻：粽子有两个尖尖的角，古时又称</a:t>
            </a:r>
            <a:r>
              <a:rPr lang="en-US" altLang="zh-CN" sz="2400" kern="100">
                <a:latin typeface="楷体" panose="02010609060101010101" pitchFamily="49" charset="-122"/>
                <a:ea typeface="楷体" panose="02010609060101010101" pitchFamily="49" charset="-122"/>
                <a:cs typeface="Times New Roman" panose="02020603050405020304"/>
              </a:rPr>
              <a:t>“</a:t>
            </a:r>
            <a:r>
              <a:rPr lang="zh-CN" altLang="zh-CN" sz="2400" kern="100">
                <a:latin typeface="楷体" panose="02010609060101010101" pitchFamily="49" charset="-122"/>
                <a:ea typeface="楷体" panose="02010609060101010101" pitchFamily="49" charset="-122"/>
                <a:cs typeface="Times New Roman" panose="02020603050405020304"/>
              </a:rPr>
              <a:t>角黍</a:t>
            </a:r>
            <a:r>
              <a:rPr lang="en-US" altLang="zh-CN" sz="2400" kern="100">
                <a:latin typeface="楷体" panose="02010609060101010101" pitchFamily="49" charset="-122"/>
                <a:ea typeface="楷体" panose="02010609060101010101" pitchFamily="49" charset="-122"/>
                <a:cs typeface="Times New Roman" panose="02020603050405020304"/>
              </a:rPr>
              <a:t>”</a:t>
            </a:r>
            <a:r>
              <a:rPr lang="zh-CN" altLang="zh-CN" sz="2400" kern="100">
                <a:latin typeface="楷体" panose="02010609060101010101" pitchFamily="49" charset="-122"/>
                <a:ea typeface="楷体" panose="02010609060101010101" pitchFamily="49" charset="-122"/>
                <a:cs typeface="Times New Roman" panose="02020603050405020304"/>
              </a:rPr>
              <a:t>。</a:t>
            </a:r>
            <a:r>
              <a:rPr lang="en-US" altLang="zh-CN" sz="2400" kern="100">
                <a:latin typeface="楷体" panose="02010609060101010101" pitchFamily="49" charset="-122"/>
                <a:ea typeface="楷体" panose="02010609060101010101" pitchFamily="49" charset="-122"/>
                <a:cs typeface="Times New Roman" panose="02020603050405020304"/>
              </a:rPr>
              <a:t>④</a:t>
            </a:r>
            <a:r>
              <a:rPr lang="zh-CN" altLang="zh-CN" sz="2400" kern="100">
                <a:latin typeface="楷体" panose="02010609060101010101" pitchFamily="49" charset="-122"/>
                <a:ea typeface="楷体" panose="02010609060101010101" pitchFamily="49" charset="-122"/>
                <a:cs typeface="Times New Roman" panose="02020603050405020304"/>
              </a:rPr>
              <a:t>艾束著危冠：高高的帽子上插上艾枝。</a:t>
            </a:r>
            <a:endParaRPr lang="zh-CN" altLang="zh-CN" sz="1050" kern="100">
              <a:effectLst/>
              <a:latin typeface="楷体" panose="02010609060101010101" pitchFamily="49" charset="-122"/>
              <a:ea typeface="楷体" panose="02010609060101010101" pitchFamily="49" charset="-122"/>
              <a:cs typeface="Courier New" panose="02070309020205020404"/>
            </a:endParaRPr>
          </a:p>
        </p:txBody>
      </p:sp>
    </p:spTree>
  </p:cSld>
  <p:clrMapOvr>
    <a:masterClrMapping/>
  </p:clrMapOvr>
  <p:transition spd="med" advClick="0">
    <p:pull/>
  </p:transition>
  <p:timing/>
</p:sld>
</file>

<file path=ppt/slides/slide4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4" name="TextBox 13"/>
          <p:cNvSpPr txBox="1"/>
          <p:nvPr/>
        </p:nvSpPr>
        <p:spPr>
          <a:xfrm>
            <a:off x="983433" y="344684"/>
            <a:ext cx="1107996" cy="369332"/>
          </a:xfrm>
          <a:prstGeom prst="rect">
            <a:avLst/>
          </a:prstGeom>
          <a:noFill/>
        </p:spPr>
        <p:txBody>
          <a:bodyPr wrap="none" rtlCol="0">
            <a:spAutoFit/>
          </a:bodyPr>
          <a:lstStyle/>
          <a:p>
            <a:r>
              <a:rPr lang="zh-CN" altLang="en-US">
                <a:solidFill>
                  <a:srgbClr val="4C4C4C"/>
                </a:solidFill>
                <a:latin typeface="印品黑体" panose="00000500000000000000" pitchFamily="2" charset="-122"/>
                <a:ea typeface="印品黑体" panose="00000500000000000000" pitchFamily="2" charset="-122"/>
              </a:rPr>
              <a:t>拓展阅读</a:t>
            </a:r>
            <a:endParaRPr lang="zh-CN" altLang="en-US">
              <a:solidFill>
                <a:srgbClr val="4C4C4C"/>
              </a:solidFill>
              <a:latin typeface="印品黑体" panose="00000500000000000000" pitchFamily="2" charset="-122"/>
              <a:ea typeface="印品黑体" panose="00000500000000000000" pitchFamily="2" charset="-122"/>
            </a:endParaRPr>
          </a:p>
        </p:txBody>
      </p:sp>
      <p:cxnSp>
        <p:nvCxnSpPr>
          <p:cNvPr id="15" name="直接连接符 14"/>
          <p:cNvCxnSpPr>
            <a:endCxn id="16" idx="11"/>
          </p:cNvCxnSpPr>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nvSpPr>
        <p:spPr bwMode="auto">
          <a:xfrm>
            <a:off x="11280577" y="363136"/>
            <a:ext cx="425905" cy="427514"/>
          </a:xfrm>
          <a:custGeom>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30" name="椭圆 29"/>
          <p:cNvSpPr/>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7" name="矩形 6"/>
          <p:cNvSpPr/>
          <p:nvPr/>
        </p:nvSpPr>
        <p:spPr>
          <a:xfrm>
            <a:off x="168036" y="1141530"/>
            <a:ext cx="11526120" cy="1164718"/>
          </a:xfrm>
          <a:prstGeom prst="rect">
            <a:avLst/>
          </a:prstGeom>
        </p:spPr>
        <p:txBody>
          <a:bodyPr wrap="square" lIns="121898" tIns="60948" rIns="121898" bIns="60948">
            <a:spAutoFit/>
          </a:bodyPr>
          <a:lstStyle/>
          <a:p>
            <a:pPr indent="457200">
              <a:lnSpc>
                <a:spcPct val="150000"/>
              </a:lnSpc>
              <a:spcAft>
                <a:spcPct val="0"/>
              </a:spcAft>
            </a:pPr>
            <a:r>
              <a:rPr lang="zh-CN" altLang="en-US" sz="2400" kern="100">
                <a:latin typeface="Times New Roman" panose="02020603050405020304" pitchFamily="18" charset="0"/>
                <a:ea typeface="微软雅黑" panose="020b0503020204020204" pitchFamily="34" charset="-122"/>
                <a:cs typeface="Times New Roman" panose="02020603050405020304" pitchFamily="18" charset="0"/>
              </a:rPr>
              <a:t>问题</a:t>
            </a:r>
            <a:r>
              <a:rPr lang="en-US" altLang="zh-CN" sz="2400" kern="100">
                <a:latin typeface="Times New Roman" panose="02020603050405020304" pitchFamily="18" charset="0"/>
                <a:ea typeface="微软雅黑" panose="020b0503020204020204" pitchFamily="34" charset="-122"/>
                <a:cs typeface="Times New Roman" panose="02020603050405020304" pitchFamily="18" charset="0"/>
              </a:rPr>
              <a:t>1</a:t>
            </a:r>
            <a:r>
              <a:rPr lang="zh-CN" altLang="en-US" sz="2400" kern="100">
                <a:latin typeface="Times New Roman" panose="02020603050405020304" pitchFamily="18" charset="0"/>
                <a:ea typeface="微软雅黑" panose="020b0503020204020204" pitchFamily="34" charset="-122"/>
                <a:cs typeface="Times New Roman" panose="02020603050405020304" pitchFamily="18" charset="0"/>
              </a:rPr>
              <a:t>：赏析</a:t>
            </a:r>
            <a:r>
              <a:rPr lang="en-US" altLang="zh-CN" sz="2400" kern="10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400" kern="100">
                <a:latin typeface="Times New Roman" panose="02020603050405020304" pitchFamily="18" charset="0"/>
                <a:ea typeface="微软雅黑" panose="020b0503020204020204" pitchFamily="34" charset="-122"/>
                <a:cs typeface="Times New Roman" panose="02020603050405020304" pitchFamily="18" charset="0"/>
              </a:rPr>
              <a:t>屈原塔</a:t>
            </a:r>
            <a:r>
              <a:rPr lang="en-US" altLang="zh-CN" sz="2400" kern="10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400" kern="100">
                <a:latin typeface="Times New Roman" panose="02020603050405020304" pitchFamily="18" charset="0"/>
                <a:ea typeface="微软雅黑" panose="020b0503020204020204" pitchFamily="34" charset="-122"/>
                <a:cs typeface="Times New Roman" panose="02020603050405020304" pitchFamily="18" charset="0"/>
              </a:rPr>
              <a:t>后八句。</a:t>
            </a:r>
            <a:endParaRPr lang="zh-CN" altLang="en-US" sz="2400" kern="100">
              <a:latin typeface="Times New Roman" panose="02020603050405020304" pitchFamily="18" charset="0"/>
              <a:ea typeface="微软雅黑" panose="020b0503020204020204" pitchFamily="34" charset="-122"/>
              <a:cs typeface="Times New Roman" panose="02020603050405020304" pitchFamily="18" charset="0"/>
            </a:endParaRPr>
          </a:p>
          <a:p>
            <a:pPr indent="457200">
              <a:lnSpc>
                <a:spcPct val="150000"/>
              </a:lnSpc>
              <a:spcAft>
                <a:spcPct val="0"/>
              </a:spcAft>
            </a:pPr>
            <a:endParaRPr lang="zh-CN" altLang="en-US" sz="2400" kern="100">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8" name="文本框 7"/>
          <p:cNvSpPr txBox="1"/>
          <p:nvPr/>
        </p:nvSpPr>
        <p:spPr>
          <a:xfrm>
            <a:off x="581616" y="1989001"/>
            <a:ext cx="11206105" cy="4524315"/>
          </a:xfrm>
          <a:prstGeom prst="rect">
            <a:avLst/>
          </a:prstGeom>
          <a:noFill/>
        </p:spPr>
        <p:txBody>
          <a:bodyPr wrap="square">
            <a:spAutoFit/>
          </a:bodyPr>
          <a:lstStyle/>
          <a:p>
            <a:pPr fontAlgn="ctr">
              <a:lnSpc>
                <a:spcPct val="150000"/>
              </a:lnSpc>
            </a:pPr>
            <a:r>
              <a:rPr lang="zh-CN" altLang="zh-CN" sz="2400" kern="100">
                <a:solidFill>
                  <a:srgbClr val="FF0000"/>
                </a:solidFill>
                <a:effectLst/>
                <a:latin typeface="微软雅黑" panose="020b0503020204020204" pitchFamily="34" charset="-122"/>
                <a:ea typeface="微软雅黑" panose="020b0503020204020204" pitchFamily="34" charset="-122"/>
                <a:cs typeface="宋体" panose="02010600030101010101" pitchFamily="2" charset="-122"/>
              </a:rPr>
              <a:t>明确</a:t>
            </a:r>
            <a:r>
              <a:rPr lang="en-US" altLang="zh-CN" sz="2400" kern="100">
                <a:solidFill>
                  <a:srgbClr val="FF0000"/>
                </a:solidFill>
                <a:effectLst/>
                <a:latin typeface="微软雅黑" panose="020b0503020204020204" pitchFamily="34" charset="-122"/>
                <a:ea typeface="微软雅黑" panose="020b0503020204020204" pitchFamily="34" charset="-122"/>
                <a:cs typeface="宋体" panose="02010600030101010101" pitchFamily="2" charset="-122"/>
              </a:rPr>
              <a:t>    </a:t>
            </a:r>
            <a:r>
              <a:rPr lang="zh-CN" altLang="en-US" sz="2400" kern="100">
                <a:solidFill>
                  <a:srgbClr val="FF0000"/>
                </a:solidFill>
                <a:latin typeface="微软雅黑" panose="020b0503020204020204" pitchFamily="34" charset="-122"/>
                <a:ea typeface="微软雅黑" panose="020b0503020204020204" pitchFamily="34" charset="-122"/>
                <a:cs typeface="宋体" panose="02010600030101010101" pitchFamily="2" charset="-122"/>
              </a:rPr>
              <a:t>后八句是解释屈原就死的原因，那是由于屈原对楚国的忠诚。由建塔之事</a:t>
            </a:r>
            <a:r>
              <a:rPr lang="en-US" altLang="zh-CN" sz="2400" kern="100">
                <a:solidFill>
                  <a:srgbClr val="FF0000"/>
                </a:solidFill>
                <a:latin typeface="微软雅黑" panose="020b0503020204020204" pitchFamily="34" charset="-122"/>
                <a:ea typeface="微软雅黑" panose="020b0503020204020204" pitchFamily="34" charset="-122"/>
                <a:cs typeface="宋体" panose="02010600030101010101" pitchFamily="2" charset="-122"/>
              </a:rPr>
              <a:t>,</a:t>
            </a:r>
            <a:r>
              <a:rPr lang="zh-CN" altLang="en-US" sz="2400" kern="100">
                <a:solidFill>
                  <a:srgbClr val="FF0000"/>
                </a:solidFill>
                <a:latin typeface="微软雅黑" panose="020b0503020204020204" pitchFamily="34" charset="-122"/>
                <a:ea typeface="微软雅黑" panose="020b0503020204020204" pitchFamily="34" charset="-122"/>
                <a:cs typeface="宋体" panose="02010600030101010101" pitchFamily="2" charset="-122"/>
              </a:rPr>
              <a:t>苏轼想到了人生的价值。人固有一死，因此寿命之长短可以不必计较，但是死得要有价值。和富贵相比，名节更为重要，屈原不能改变他的气节，因而在楚国灭亡之际，毅然自沉汨罗江而死。屈原赴死，自然未能长寿，但是他却赢得人们千百年的纪念，这就在于他坚持了自己的名节，这里的名声不是名誉或名气，而是气节、名节，这是做人的准则。相比之下，富贵只是一时的、短暂的。屈原是知道这个道理的，所以他选择了为保持自己的名节而死。当然，在坚持名节的问题上，屈原也为人们树立了榜样，这也是人们追思屈原的原因。</a:t>
            </a:r>
            <a:endParaRPr lang="zh-CN" altLang="zh-CN" sz="2400" kern="100">
              <a:solidFill>
                <a:srgbClr val="FF0000"/>
              </a:solidFill>
              <a:effectLst/>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spd="med" advClick="0">
    <p:pull/>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4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4" name="TextBox 13"/>
          <p:cNvSpPr txBox="1"/>
          <p:nvPr/>
        </p:nvSpPr>
        <p:spPr>
          <a:xfrm>
            <a:off x="983433" y="344684"/>
            <a:ext cx="1107996" cy="369332"/>
          </a:xfrm>
          <a:prstGeom prst="rect">
            <a:avLst/>
          </a:prstGeom>
          <a:noFill/>
        </p:spPr>
        <p:txBody>
          <a:bodyPr wrap="none" rtlCol="0">
            <a:spAutoFit/>
          </a:bodyPr>
          <a:lstStyle/>
          <a:p>
            <a:r>
              <a:rPr lang="zh-CN" altLang="en-US">
                <a:solidFill>
                  <a:srgbClr val="4C4C4C"/>
                </a:solidFill>
                <a:latin typeface="印品黑体" panose="00000500000000000000" pitchFamily="2" charset="-122"/>
                <a:ea typeface="印品黑体" panose="00000500000000000000" pitchFamily="2" charset="-122"/>
              </a:rPr>
              <a:t>拓展阅读</a:t>
            </a:r>
            <a:endParaRPr lang="zh-CN" altLang="en-US">
              <a:solidFill>
                <a:srgbClr val="4C4C4C"/>
              </a:solidFill>
              <a:latin typeface="印品黑体" panose="00000500000000000000" pitchFamily="2" charset="-122"/>
              <a:ea typeface="印品黑体" panose="00000500000000000000" pitchFamily="2" charset="-122"/>
            </a:endParaRPr>
          </a:p>
        </p:txBody>
      </p:sp>
      <p:cxnSp>
        <p:nvCxnSpPr>
          <p:cNvPr id="15" name="直接连接符 14"/>
          <p:cNvCxnSpPr>
            <a:endCxn id="16" idx="11"/>
          </p:cNvCxnSpPr>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nvSpPr>
        <p:spPr bwMode="auto">
          <a:xfrm>
            <a:off x="11280577" y="363136"/>
            <a:ext cx="425905" cy="427514"/>
          </a:xfrm>
          <a:custGeom>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30" name="椭圆 29"/>
          <p:cNvSpPr/>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7" name="矩形 6"/>
          <p:cNvSpPr/>
          <p:nvPr/>
        </p:nvSpPr>
        <p:spPr>
          <a:xfrm>
            <a:off x="168036" y="1141530"/>
            <a:ext cx="11526120" cy="1718716"/>
          </a:xfrm>
          <a:prstGeom prst="rect">
            <a:avLst/>
          </a:prstGeom>
        </p:spPr>
        <p:txBody>
          <a:bodyPr wrap="square" lIns="121898" tIns="60948" rIns="121898" bIns="60948">
            <a:spAutoFit/>
          </a:bodyPr>
          <a:lstStyle/>
          <a:p>
            <a:pPr indent="457200">
              <a:lnSpc>
                <a:spcPct val="150000"/>
              </a:lnSpc>
              <a:spcAft>
                <a:spcPct val="0"/>
              </a:spcAft>
            </a:pPr>
            <a:r>
              <a:rPr lang="zh-CN" altLang="en-US" sz="2400" kern="100">
                <a:latin typeface="Times New Roman" panose="02020603050405020304" pitchFamily="18" charset="0"/>
                <a:ea typeface="微软雅黑" panose="020b0503020204020204" pitchFamily="34" charset="-122"/>
                <a:cs typeface="Times New Roman" panose="02020603050405020304" pitchFamily="18" charset="0"/>
              </a:rPr>
              <a:t>问题</a:t>
            </a:r>
            <a:r>
              <a:rPr lang="en-US" altLang="zh-CN" sz="2400" kern="100">
                <a:latin typeface="Times New Roman" panose="02020603050405020304" pitchFamily="18" charset="0"/>
                <a:ea typeface="微软雅黑" panose="020b0503020204020204" pitchFamily="34" charset="-122"/>
                <a:cs typeface="Times New Roman" panose="02020603050405020304" pitchFamily="18" charset="0"/>
              </a:rPr>
              <a:t>3</a:t>
            </a:r>
            <a:r>
              <a:rPr lang="zh-CN" altLang="en-US" sz="2400" kern="100">
                <a:latin typeface="Times New Roman" panose="02020603050405020304" pitchFamily="18" charset="0"/>
                <a:ea typeface="微软雅黑" panose="020b0503020204020204" pitchFamily="34" charset="-122"/>
                <a:cs typeface="Times New Roman" panose="02020603050405020304" pitchFamily="18" charset="0"/>
              </a:rPr>
              <a:t>：请结合</a:t>
            </a:r>
            <a:r>
              <a:rPr lang="en-US" altLang="zh-CN" sz="2400" kern="10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400" kern="100">
                <a:latin typeface="Times New Roman" panose="02020603050405020304" pitchFamily="18" charset="0"/>
                <a:ea typeface="微软雅黑" panose="020b0503020204020204" pitchFamily="34" charset="-122"/>
                <a:cs typeface="Times New Roman" panose="02020603050405020304" pitchFamily="18" charset="0"/>
              </a:rPr>
              <a:t>乙卯重五诗</a:t>
            </a:r>
            <a:r>
              <a:rPr lang="en-US" altLang="zh-CN" sz="2400" kern="10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400" kern="100">
                <a:latin typeface="Times New Roman" panose="02020603050405020304" pitchFamily="18" charset="0"/>
                <a:ea typeface="微软雅黑" panose="020b0503020204020204" pitchFamily="34" charset="-122"/>
                <a:cs typeface="Times New Roman" panose="02020603050405020304" pitchFamily="18" charset="0"/>
              </a:rPr>
              <a:t>全诗内容，概括诗人“笑”的原因。</a:t>
            </a:r>
            <a:endParaRPr lang="zh-CN" altLang="en-US" sz="2400" kern="100">
              <a:latin typeface="Times New Roman" panose="02020603050405020304" pitchFamily="18" charset="0"/>
              <a:ea typeface="微软雅黑" panose="020b0503020204020204" pitchFamily="34" charset="-122"/>
              <a:cs typeface="Times New Roman" panose="02020603050405020304" pitchFamily="18" charset="0"/>
            </a:endParaRPr>
          </a:p>
          <a:p>
            <a:pPr indent="457200">
              <a:lnSpc>
                <a:spcPct val="150000"/>
              </a:lnSpc>
              <a:spcAft>
                <a:spcPct val="0"/>
              </a:spcAft>
            </a:pPr>
            <a:endParaRPr lang="zh-CN" altLang="en-US" sz="2400" kern="100">
              <a:latin typeface="Times New Roman" panose="02020603050405020304" pitchFamily="18" charset="0"/>
              <a:ea typeface="微软雅黑" panose="020b0503020204020204" pitchFamily="34" charset="-122"/>
              <a:cs typeface="Times New Roman" panose="02020603050405020304" pitchFamily="18" charset="0"/>
            </a:endParaRPr>
          </a:p>
          <a:p>
            <a:pPr indent="457200">
              <a:lnSpc>
                <a:spcPct val="150000"/>
              </a:lnSpc>
              <a:spcAft>
                <a:spcPct val="0"/>
              </a:spcAft>
            </a:pPr>
            <a:endParaRPr lang="zh-CN" altLang="en-US" sz="2400" kern="100">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8" name="文本框 7"/>
          <p:cNvSpPr txBox="1"/>
          <p:nvPr/>
        </p:nvSpPr>
        <p:spPr>
          <a:xfrm>
            <a:off x="893615" y="2592505"/>
            <a:ext cx="10800542" cy="1200329"/>
          </a:xfrm>
          <a:prstGeom prst="rect">
            <a:avLst/>
          </a:prstGeom>
          <a:noFill/>
        </p:spPr>
        <p:txBody>
          <a:bodyPr wrap="square">
            <a:spAutoFit/>
          </a:bodyPr>
          <a:lstStyle/>
          <a:p>
            <a:pPr fontAlgn="ctr">
              <a:lnSpc>
                <a:spcPct val="150000"/>
              </a:lnSpc>
            </a:pPr>
            <a:r>
              <a:rPr lang="zh-CN" altLang="zh-CN" sz="2400" kern="100">
                <a:solidFill>
                  <a:srgbClr val="FF0000"/>
                </a:solidFill>
                <a:effectLst/>
                <a:latin typeface="微软雅黑" panose="020b0503020204020204" pitchFamily="34" charset="-122"/>
                <a:ea typeface="微软雅黑" panose="020b0503020204020204" pitchFamily="34" charset="-122"/>
                <a:cs typeface="宋体" panose="02010600030101010101" pitchFamily="2" charset="-122"/>
              </a:rPr>
              <a:t>明确</a:t>
            </a:r>
            <a:r>
              <a:rPr lang="en-US" altLang="zh-CN" sz="2400" kern="100">
                <a:solidFill>
                  <a:srgbClr val="FF0000"/>
                </a:solidFill>
                <a:effectLst/>
                <a:latin typeface="微软雅黑" panose="020b0503020204020204" pitchFamily="34" charset="-122"/>
                <a:ea typeface="微软雅黑" panose="020b0503020204020204" pitchFamily="34" charset="-122"/>
                <a:cs typeface="宋体" panose="02010600030101010101" pitchFamily="2" charset="-122"/>
              </a:rPr>
              <a:t>        </a:t>
            </a:r>
            <a:r>
              <a:rPr lang="zh-CN" altLang="en-US" sz="2400" kern="100">
                <a:solidFill>
                  <a:srgbClr val="FF0000"/>
                </a:solidFill>
                <a:latin typeface="微软雅黑" panose="020b0503020204020204" pitchFamily="34" charset="-122"/>
                <a:ea typeface="微软雅黑" panose="020b0503020204020204" pitchFamily="34" charset="-122"/>
                <a:cs typeface="宋体" panose="02010600030101010101" pitchFamily="2" charset="-122"/>
              </a:rPr>
              <a:t>山村景色美好；节日气氛浓厚；较早做完一天的事情；能轻松享用晚餐。</a:t>
            </a:r>
            <a:r>
              <a:rPr lang="en-US" altLang="zh-CN" sz="2400" kern="100">
                <a:solidFill>
                  <a:srgbClr val="FF0000"/>
                </a:solidFill>
                <a:latin typeface="微软雅黑" panose="020b0503020204020204" pitchFamily="34" charset="-122"/>
                <a:ea typeface="微软雅黑" panose="020b0503020204020204" pitchFamily="34" charset="-122"/>
                <a:cs typeface="宋体" panose="02010600030101010101" pitchFamily="2" charset="-122"/>
              </a:rPr>
              <a:t>(</a:t>
            </a:r>
            <a:r>
              <a:rPr lang="zh-CN" altLang="en-US" sz="2400" kern="100">
                <a:solidFill>
                  <a:srgbClr val="FF0000"/>
                </a:solidFill>
                <a:latin typeface="微软雅黑" panose="020b0503020204020204" pitchFamily="34" charset="-122"/>
                <a:ea typeface="微软雅黑" panose="020b0503020204020204" pitchFamily="34" charset="-122"/>
                <a:cs typeface="宋体" panose="02010600030101010101" pitchFamily="2" charset="-122"/>
              </a:rPr>
              <a:t>意思对即可</a:t>
            </a:r>
            <a:r>
              <a:rPr lang="en-US" altLang="zh-CN" sz="2400" kern="100">
                <a:solidFill>
                  <a:srgbClr val="FF0000"/>
                </a:solidFill>
                <a:latin typeface="微软雅黑" panose="020b0503020204020204" pitchFamily="34" charset="-122"/>
                <a:ea typeface="微软雅黑" panose="020b0503020204020204" pitchFamily="34" charset="-122"/>
                <a:cs typeface="宋体" panose="02010600030101010101" pitchFamily="2" charset="-122"/>
              </a:rPr>
              <a:t>)</a:t>
            </a:r>
            <a:endParaRPr lang="zh-CN" altLang="zh-CN" sz="2400" kern="100">
              <a:solidFill>
                <a:srgbClr val="FF0000"/>
              </a:solidFill>
              <a:effectLst/>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spd="med" advClick="0">
    <p:pull/>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4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4" name="TextBox 13"/>
          <p:cNvSpPr txBox="1"/>
          <p:nvPr/>
        </p:nvSpPr>
        <p:spPr>
          <a:xfrm>
            <a:off x="983433" y="344684"/>
            <a:ext cx="1107996" cy="369332"/>
          </a:xfrm>
          <a:prstGeom prst="rect">
            <a:avLst/>
          </a:prstGeom>
          <a:noFill/>
        </p:spPr>
        <p:txBody>
          <a:bodyPr wrap="none" rtlCol="0">
            <a:spAutoFit/>
          </a:bodyPr>
          <a:lstStyle/>
          <a:p>
            <a:r>
              <a:rPr lang="zh-CN" altLang="en-US">
                <a:solidFill>
                  <a:srgbClr val="4C4C4C"/>
                </a:solidFill>
                <a:latin typeface="印品黑体" panose="00000500000000000000" pitchFamily="2" charset="-122"/>
                <a:ea typeface="印品黑体" panose="00000500000000000000" pitchFamily="2" charset="-122"/>
              </a:rPr>
              <a:t>拓展阅读</a:t>
            </a:r>
            <a:endParaRPr lang="zh-CN" altLang="en-US">
              <a:solidFill>
                <a:srgbClr val="4C4C4C"/>
              </a:solidFill>
              <a:latin typeface="印品黑体" panose="00000500000000000000" pitchFamily="2" charset="-122"/>
              <a:ea typeface="印品黑体" panose="00000500000000000000" pitchFamily="2" charset="-122"/>
            </a:endParaRPr>
          </a:p>
        </p:txBody>
      </p:sp>
      <p:cxnSp>
        <p:nvCxnSpPr>
          <p:cNvPr id="15" name="直接连接符 14"/>
          <p:cNvCxnSpPr>
            <a:endCxn id="16" idx="11"/>
          </p:cNvCxnSpPr>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nvSpPr>
        <p:spPr bwMode="auto">
          <a:xfrm>
            <a:off x="11280577" y="363136"/>
            <a:ext cx="425905" cy="427514"/>
          </a:xfrm>
          <a:custGeom>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30" name="椭圆 29"/>
          <p:cNvSpPr/>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7" name="矩形 6"/>
          <p:cNvSpPr/>
          <p:nvPr/>
        </p:nvSpPr>
        <p:spPr>
          <a:xfrm>
            <a:off x="497843" y="1156286"/>
            <a:ext cx="11130349" cy="2272714"/>
          </a:xfrm>
          <a:prstGeom prst="rect">
            <a:avLst/>
          </a:prstGeom>
        </p:spPr>
        <p:txBody>
          <a:bodyPr wrap="square" lIns="121898" tIns="60948" rIns="121898" bIns="60948">
            <a:spAutoFit/>
          </a:bodyPr>
          <a:lstStyle/>
          <a:p>
            <a:pPr indent="457200">
              <a:lnSpc>
                <a:spcPct val="150000"/>
              </a:lnSpc>
              <a:spcAft>
                <a:spcPct val="0"/>
              </a:spcAft>
            </a:pPr>
            <a:r>
              <a:rPr lang="zh-CN" altLang="en-US" sz="2400" kern="100">
                <a:latin typeface="Times New Roman" panose="02020603050405020304" pitchFamily="18" charset="0"/>
                <a:ea typeface="微软雅黑" panose="020b0503020204020204" pitchFamily="34" charset="-122"/>
                <a:cs typeface="Times New Roman" panose="02020603050405020304" pitchFamily="18" charset="0"/>
              </a:rPr>
              <a:t>问题</a:t>
            </a:r>
            <a:r>
              <a:rPr lang="en-US" altLang="zh-CN" sz="2400" kern="100">
                <a:latin typeface="Times New Roman" panose="02020603050405020304" pitchFamily="18" charset="0"/>
                <a:ea typeface="微软雅黑" panose="020b0503020204020204" pitchFamily="34" charset="-122"/>
                <a:cs typeface="Times New Roman" panose="02020603050405020304" pitchFamily="18" charset="0"/>
              </a:rPr>
              <a:t>4</a:t>
            </a:r>
            <a:r>
              <a:rPr lang="zh-CN" altLang="en-US" sz="2400" kern="100">
                <a:latin typeface="Times New Roman" panose="02020603050405020304" pitchFamily="18" charset="0"/>
                <a:ea typeface="微软雅黑" panose="020b0503020204020204" pitchFamily="34" charset="-122"/>
                <a:cs typeface="Times New Roman" panose="02020603050405020304" pitchFamily="18" charset="0"/>
              </a:rPr>
              <a:t>：学校修建“中华文化名人画廊”，请你从屈原、苏轼或者陆游中任选一人，拟写</a:t>
            </a:r>
            <a:r>
              <a:rPr lang="en-US" altLang="zh-CN" sz="2400" kern="100">
                <a:latin typeface="Times New Roman" panose="02020603050405020304" pitchFamily="18" charset="0"/>
                <a:ea typeface="微软雅黑" panose="020b0503020204020204" pitchFamily="34" charset="-122"/>
                <a:cs typeface="Times New Roman" panose="02020603050405020304" pitchFamily="18" charset="0"/>
              </a:rPr>
              <a:t>100</a:t>
            </a:r>
            <a:r>
              <a:rPr lang="zh-CN" altLang="en-US" sz="2400" kern="100">
                <a:latin typeface="Times New Roman" panose="02020603050405020304" pitchFamily="18" charset="0"/>
                <a:ea typeface="微软雅黑" panose="020b0503020204020204" pitchFamily="34" charset="-122"/>
                <a:cs typeface="Times New Roman" panose="02020603050405020304" pitchFamily="18" charset="0"/>
              </a:rPr>
              <a:t>字左右的介绍。有关这位文化名人的介绍要求涉及下列内容：①时代，②地位，③著名作品，④诗文名句，⑤对后世的影响。</a:t>
            </a:r>
            <a:endParaRPr lang="zh-CN" altLang="en-US" sz="2400" kern="100">
              <a:latin typeface="Times New Roman" panose="02020603050405020304" pitchFamily="18" charset="0"/>
              <a:ea typeface="微软雅黑" panose="020b0503020204020204" pitchFamily="34" charset="-122"/>
              <a:cs typeface="Times New Roman" panose="02020603050405020304" pitchFamily="18" charset="0"/>
            </a:endParaRPr>
          </a:p>
          <a:p>
            <a:pPr indent="457200">
              <a:lnSpc>
                <a:spcPct val="150000"/>
              </a:lnSpc>
              <a:spcAft>
                <a:spcPct val="0"/>
              </a:spcAft>
            </a:pPr>
            <a:endParaRPr lang="zh-CN" altLang="en-US" sz="2400" kern="100">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8" name="文本框 7"/>
          <p:cNvSpPr txBox="1"/>
          <p:nvPr/>
        </p:nvSpPr>
        <p:spPr>
          <a:xfrm>
            <a:off x="905940" y="3429000"/>
            <a:ext cx="10800542" cy="646331"/>
          </a:xfrm>
          <a:prstGeom prst="rect">
            <a:avLst/>
          </a:prstGeom>
          <a:noFill/>
        </p:spPr>
        <p:txBody>
          <a:bodyPr wrap="square">
            <a:spAutoFit/>
          </a:bodyPr>
          <a:lstStyle/>
          <a:p>
            <a:pPr fontAlgn="ctr">
              <a:lnSpc>
                <a:spcPct val="150000"/>
              </a:lnSpc>
            </a:pPr>
            <a:r>
              <a:rPr lang="zh-CN" altLang="zh-CN" sz="2400" kern="100">
                <a:solidFill>
                  <a:srgbClr val="FF0000"/>
                </a:solidFill>
                <a:effectLst/>
                <a:latin typeface="微软雅黑" panose="020b0503020204020204" pitchFamily="34" charset="-122"/>
                <a:ea typeface="微软雅黑" panose="020b0503020204020204" pitchFamily="34" charset="-122"/>
                <a:cs typeface="宋体" panose="02010600030101010101" pitchFamily="2" charset="-122"/>
              </a:rPr>
              <a:t>明确</a:t>
            </a:r>
            <a:r>
              <a:rPr lang="en-US" altLang="zh-CN" sz="2400" kern="100">
                <a:solidFill>
                  <a:srgbClr val="FF0000"/>
                </a:solidFill>
                <a:effectLst/>
                <a:latin typeface="微软雅黑" panose="020b0503020204020204" pitchFamily="34" charset="-122"/>
                <a:ea typeface="微软雅黑" panose="020b0503020204020204" pitchFamily="34" charset="-122"/>
                <a:cs typeface="宋体" panose="02010600030101010101" pitchFamily="2" charset="-122"/>
              </a:rPr>
              <a:t>        [</a:t>
            </a:r>
            <a:r>
              <a:rPr lang="zh-CN" altLang="en-US" sz="2400" kern="100">
                <a:solidFill>
                  <a:srgbClr val="FF0000"/>
                </a:solidFill>
                <a:latin typeface="微软雅黑" panose="020b0503020204020204" pitchFamily="34" charset="-122"/>
                <a:ea typeface="微软雅黑" panose="020b0503020204020204" pitchFamily="34" charset="-122"/>
                <a:cs typeface="宋体" panose="02010600030101010101" pitchFamily="2" charset="-122"/>
              </a:rPr>
              <a:t>提示</a:t>
            </a:r>
            <a:r>
              <a:rPr lang="en-US" altLang="zh-CN" sz="2400" kern="100">
                <a:solidFill>
                  <a:srgbClr val="FF0000"/>
                </a:solidFill>
                <a:latin typeface="微软雅黑" panose="020b0503020204020204" pitchFamily="34" charset="-122"/>
                <a:ea typeface="微软雅黑" panose="020b0503020204020204" pitchFamily="34" charset="-122"/>
                <a:cs typeface="宋体" panose="02010600030101010101" pitchFamily="2" charset="-122"/>
              </a:rPr>
              <a:t>]</a:t>
            </a:r>
            <a:r>
              <a:rPr lang="zh-CN" altLang="en-US" sz="2400" kern="100">
                <a:solidFill>
                  <a:srgbClr val="FF0000"/>
                </a:solidFill>
                <a:latin typeface="微软雅黑" panose="020b0503020204020204" pitchFamily="34" charset="-122"/>
                <a:ea typeface="微软雅黑" panose="020b0503020204020204" pitchFamily="34" charset="-122"/>
                <a:cs typeface="宋体" panose="02010600030101010101" pitchFamily="2" charset="-122"/>
              </a:rPr>
              <a:t>符合要求，表达准确，语言顺畅即可。</a:t>
            </a:r>
            <a:endParaRPr lang="zh-CN" altLang="zh-CN" sz="2400" kern="100">
              <a:solidFill>
                <a:srgbClr val="FF0000"/>
              </a:solidFill>
              <a:effectLst/>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spd="med" advClick="0">
    <p:pull/>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4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Freeform 5"/>
          <p:cNvSpPr/>
          <p:nvPr/>
        </p:nvSpPr>
        <p:spPr bwMode="auto">
          <a:xfrm rot="10800000">
            <a:off x="182616" y="3585482"/>
            <a:ext cx="4789006" cy="2367282"/>
          </a:xfrm>
          <a:custGeom>
            <a:gdLst>
              <a:gd name="T0" fmla="*/ 127 w 2157"/>
              <a:gd name="T1" fmla="*/ 0 h 1065"/>
              <a:gd name="T2" fmla="*/ 928 w 2157"/>
              <a:gd name="T3" fmla="*/ 0 h 1065"/>
              <a:gd name="T4" fmla="*/ 1713 w 2157"/>
              <a:gd name="T5" fmla="*/ 0 h 1065"/>
              <a:gd name="T6" fmla="*/ 2157 w 2157"/>
              <a:gd name="T7" fmla="*/ 0 h 1065"/>
              <a:gd name="T8" fmla="*/ 2157 w 2157"/>
              <a:gd name="T9" fmla="*/ 1065 h 1065"/>
              <a:gd name="T10" fmla="*/ 1979 w 2157"/>
              <a:gd name="T11" fmla="*/ 1065 h 1065"/>
              <a:gd name="T12" fmla="*/ 928 w 2157"/>
              <a:gd name="T13" fmla="*/ 1065 h 1065"/>
              <a:gd name="T14" fmla="*/ 428 w 2157"/>
              <a:gd name="T15" fmla="*/ 1065 h 1065"/>
              <a:gd name="T16" fmla="*/ 240 w 2157"/>
              <a:gd name="T17" fmla="*/ 918 h 1065"/>
              <a:gd name="T18" fmla="*/ 23 w 2157"/>
              <a:gd name="T19" fmla="*/ 146 h 1065"/>
              <a:gd name="T20" fmla="*/ 127 w 2157"/>
              <a:gd name="T21" fmla="*/ 0 h 106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57" h="1065">
                <a:moveTo>
                  <a:pt x="127" y="0"/>
                </a:moveTo>
                <a:cubicBezTo>
                  <a:pt x="928" y="0"/>
                  <a:pt x="928" y="0"/>
                  <a:pt x="928" y="0"/>
                </a:cubicBezTo>
                <a:cubicBezTo>
                  <a:pt x="1713" y="0"/>
                  <a:pt x="1713" y="0"/>
                  <a:pt x="1713" y="0"/>
                </a:cubicBezTo>
                <a:cubicBezTo>
                  <a:pt x="2157" y="0"/>
                  <a:pt x="2157" y="0"/>
                  <a:pt x="2157" y="0"/>
                </a:cubicBezTo>
                <a:cubicBezTo>
                  <a:pt x="2157" y="1065"/>
                  <a:pt x="2157" y="1065"/>
                  <a:pt x="2157" y="1065"/>
                </a:cubicBezTo>
                <a:cubicBezTo>
                  <a:pt x="1979" y="1065"/>
                  <a:pt x="1979" y="1065"/>
                  <a:pt x="1979" y="1065"/>
                </a:cubicBezTo>
                <a:cubicBezTo>
                  <a:pt x="928" y="1065"/>
                  <a:pt x="928" y="1065"/>
                  <a:pt x="928" y="1065"/>
                </a:cubicBezTo>
                <a:cubicBezTo>
                  <a:pt x="428" y="1065"/>
                  <a:pt x="428" y="1065"/>
                  <a:pt x="428" y="1065"/>
                </a:cubicBezTo>
                <a:cubicBezTo>
                  <a:pt x="347" y="1065"/>
                  <a:pt x="263" y="999"/>
                  <a:pt x="240" y="918"/>
                </a:cubicBezTo>
                <a:cubicBezTo>
                  <a:pt x="23" y="146"/>
                  <a:pt x="23" y="146"/>
                  <a:pt x="23" y="146"/>
                </a:cubicBezTo>
                <a:cubicBezTo>
                  <a:pt x="0" y="66"/>
                  <a:pt x="47" y="0"/>
                  <a:pt x="127" y="0"/>
                </a:cubicBezTo>
                <a:close/>
              </a:path>
            </a:pathLst>
          </a:custGeom>
          <a:solidFill>
            <a:srgbClr val="56505B"/>
          </a:solidFill>
          <a:ln>
            <a:noFill/>
          </a:ln>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8" name="TextBox 24"/>
          <p:cNvSpPr txBox="1"/>
          <p:nvPr/>
        </p:nvSpPr>
        <p:spPr>
          <a:xfrm>
            <a:off x="705313" y="4261291"/>
            <a:ext cx="3262432" cy="1015663"/>
          </a:xfrm>
          <a:prstGeom prst="rect">
            <a:avLst/>
          </a:prstGeom>
          <a:noFill/>
        </p:spPr>
        <p:txBody>
          <a:bodyPr wrap="none" rtlCol="0">
            <a:spAutoFit/>
          </a:bodyPr>
          <a:lstStyle/>
          <a:p>
            <a:r>
              <a:rPr lang="zh-CN" altLang="en-US" sz="6000">
                <a:solidFill>
                  <a:srgbClr val="F0ECE9"/>
                </a:solidFill>
                <a:latin typeface="微软雅黑" panose="020b0503020204020204" pitchFamily="34" charset="-122"/>
                <a:ea typeface="微软雅黑" panose="020b0503020204020204" pitchFamily="34" charset="-122"/>
              </a:rPr>
              <a:t>本课结束</a:t>
            </a:r>
            <a:endParaRPr lang="en-US" altLang="zh-CN" sz="6000">
              <a:solidFill>
                <a:srgbClr val="F0ECE9"/>
              </a:solidFill>
              <a:latin typeface="微软雅黑" panose="020b0503020204020204" pitchFamily="34" charset="-122"/>
              <a:ea typeface="微软雅黑" panose="020b0503020204020204" pitchFamily="34" charset="-122"/>
            </a:endParaRPr>
          </a:p>
        </p:txBody>
      </p:sp>
      <p:sp>
        <p:nvSpPr>
          <p:cNvPr id="5" name="Freeform 5"/>
          <p:cNvSpPr/>
          <p:nvPr/>
        </p:nvSpPr>
        <p:spPr bwMode="auto">
          <a:xfrm>
            <a:off x="5238970" y="1466603"/>
            <a:ext cx="6824662" cy="3373539"/>
          </a:xfrm>
          <a:custGeom>
            <a:gdLst>
              <a:gd name="T0" fmla="*/ 127 w 2157"/>
              <a:gd name="T1" fmla="*/ 0 h 1065"/>
              <a:gd name="T2" fmla="*/ 928 w 2157"/>
              <a:gd name="T3" fmla="*/ 0 h 1065"/>
              <a:gd name="T4" fmla="*/ 1713 w 2157"/>
              <a:gd name="T5" fmla="*/ 0 h 1065"/>
              <a:gd name="T6" fmla="*/ 2157 w 2157"/>
              <a:gd name="T7" fmla="*/ 0 h 1065"/>
              <a:gd name="T8" fmla="*/ 2157 w 2157"/>
              <a:gd name="T9" fmla="*/ 1065 h 1065"/>
              <a:gd name="T10" fmla="*/ 1979 w 2157"/>
              <a:gd name="T11" fmla="*/ 1065 h 1065"/>
              <a:gd name="T12" fmla="*/ 928 w 2157"/>
              <a:gd name="T13" fmla="*/ 1065 h 1065"/>
              <a:gd name="T14" fmla="*/ 428 w 2157"/>
              <a:gd name="T15" fmla="*/ 1065 h 1065"/>
              <a:gd name="T16" fmla="*/ 240 w 2157"/>
              <a:gd name="T17" fmla="*/ 918 h 1065"/>
              <a:gd name="T18" fmla="*/ 23 w 2157"/>
              <a:gd name="T19" fmla="*/ 146 h 1065"/>
              <a:gd name="T20" fmla="*/ 127 w 2157"/>
              <a:gd name="T21" fmla="*/ 0 h 106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57" h="1065">
                <a:moveTo>
                  <a:pt x="127" y="0"/>
                </a:moveTo>
                <a:cubicBezTo>
                  <a:pt x="928" y="0"/>
                  <a:pt x="928" y="0"/>
                  <a:pt x="928" y="0"/>
                </a:cubicBezTo>
                <a:cubicBezTo>
                  <a:pt x="1713" y="0"/>
                  <a:pt x="1713" y="0"/>
                  <a:pt x="1713" y="0"/>
                </a:cubicBezTo>
                <a:cubicBezTo>
                  <a:pt x="2157" y="0"/>
                  <a:pt x="2157" y="0"/>
                  <a:pt x="2157" y="0"/>
                </a:cubicBezTo>
                <a:cubicBezTo>
                  <a:pt x="2157" y="1065"/>
                  <a:pt x="2157" y="1065"/>
                  <a:pt x="2157" y="1065"/>
                </a:cubicBezTo>
                <a:cubicBezTo>
                  <a:pt x="1979" y="1065"/>
                  <a:pt x="1979" y="1065"/>
                  <a:pt x="1979" y="1065"/>
                </a:cubicBezTo>
                <a:cubicBezTo>
                  <a:pt x="928" y="1065"/>
                  <a:pt x="928" y="1065"/>
                  <a:pt x="928" y="1065"/>
                </a:cubicBezTo>
                <a:cubicBezTo>
                  <a:pt x="428" y="1065"/>
                  <a:pt x="428" y="1065"/>
                  <a:pt x="428" y="1065"/>
                </a:cubicBezTo>
                <a:cubicBezTo>
                  <a:pt x="347" y="1065"/>
                  <a:pt x="263" y="999"/>
                  <a:pt x="240" y="918"/>
                </a:cubicBezTo>
                <a:cubicBezTo>
                  <a:pt x="23" y="146"/>
                  <a:pt x="23" y="146"/>
                  <a:pt x="23" y="146"/>
                </a:cubicBezTo>
                <a:cubicBezTo>
                  <a:pt x="0" y="66"/>
                  <a:pt x="47" y="0"/>
                  <a:pt x="127" y="0"/>
                </a:cubicBezTo>
                <a:close/>
              </a:path>
            </a:pathLst>
          </a:custGeom>
          <a:blipFill dpi="0" rotWithShape="1">
            <a:blip r:embed="rId3">
              <a:extLst>
                <a:ext uri="{28A0092B-C50C-407E-A947-70E740481C1C}">
                  <a14:useLocalDpi xmlns:a14="http://schemas.microsoft.com/office/drawing/2010/main" val="0"/>
                </a:ext>
              </a:extLst>
            </a:blip>
            <a:stretch>
              <a:fillRect/>
            </a:stretch>
          </a:blipFill>
          <a:ln>
            <a:noFill/>
          </a:ln>
        </p:spPr>
        <p:txBody>
          <a:bodyPr vert="horz" wrap="square" lIns="91440" tIns="45720" rIns="91440" bIns="45720" numCol="1" anchor="t" anchorCtr="0" compatLnSpc="1"/>
          <a:lstStyle/>
          <a:p>
            <a:endParaRPr lang="zh-CN" altLang="en-US">
              <a:latin typeface="印品黑体" panose="00000500000000000000" pitchFamily="2" charset="-122"/>
            </a:endParaRPr>
          </a:p>
        </p:txBody>
      </p:sp>
      <p:pic>
        <p:nvPicPr>
          <p:cNvPr id="9" name="New picture"/>
          <p:cNvPicPr/>
          <p:nvPr/>
        </p:nvPicPr>
        <p:blipFill>
          <a:blip r:embed="rId4"/>
          <a:stretch>
            <a:fillRect/>
          </a:stretch>
        </p:blipFill>
        <p:spPr>
          <a:xfrm>
            <a:off x="11734800" y="11518900"/>
            <a:ext cx="355600" cy="266700"/>
          </a:xfrm>
          <a:prstGeom prst="cube">
            <a:avLst/>
          </a:prstGeom>
        </p:spPr>
      </p:pic>
    </p:spTree>
  </p:cSld>
  <p:clrMapOvr>
    <a:masterClrMapping/>
  </p:clrMapOvr>
  <mc:AlternateContent>
    <mc:Choice xmlns:p14="http://schemas.microsoft.com/office/powerpoint/2010/main" Requires="p14">
      <p:transition spd="slow" advClick="0" p14:dur="1600">
        <p:blinds dir="vert"/>
      </p:transition>
    </mc:Choice>
    <mc:Fallback>
      <p:transition spd="slow" advClick="0">
        <p:blinds dir="vert"/>
      </p:transition>
    </mc:Fallback>
  </mc:AlternateContent>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4" name="TextBox 13"/>
          <p:cNvSpPr txBox="1"/>
          <p:nvPr/>
        </p:nvSpPr>
        <p:spPr>
          <a:xfrm>
            <a:off x="983433" y="344684"/>
            <a:ext cx="2731838" cy="369332"/>
          </a:xfrm>
          <a:prstGeom prst="rect">
            <a:avLst/>
          </a:prstGeom>
          <a:noFill/>
        </p:spPr>
        <p:txBody>
          <a:bodyPr wrap="none" rtlCol="0">
            <a:spAutoFit/>
          </a:bodyPr>
          <a:lstStyle/>
          <a:p>
            <a:r>
              <a:rPr lang="zh-CN" altLang="en-US">
                <a:solidFill>
                  <a:srgbClr val="4C4C4C"/>
                </a:solidFill>
                <a:latin typeface="印品黑体" panose="00000500000000000000" pitchFamily="2" charset="-122"/>
                <a:ea typeface="印品黑体" panose="00000500000000000000" pitchFamily="2" charset="-122"/>
              </a:rPr>
              <a:t>文本常识积累 </a:t>
            </a:r>
            <a:r>
              <a:rPr lang="en-US" altLang="zh-CN" b="1">
                <a:solidFill>
                  <a:srgbClr val="4C4C4C"/>
                </a:solidFill>
                <a:latin typeface="印品黑体" panose="00000500000000000000" pitchFamily="2" charset="-122"/>
                <a:ea typeface="印品黑体" panose="00000500000000000000" pitchFamily="2" charset="-122"/>
              </a:rPr>
              <a:t>·</a:t>
            </a:r>
            <a:r>
              <a:rPr lang="en-US" altLang="zh-CN">
                <a:solidFill>
                  <a:srgbClr val="4C4C4C"/>
                </a:solidFill>
                <a:latin typeface="印品黑体" panose="00000500000000000000" pitchFamily="2" charset="-122"/>
                <a:ea typeface="印品黑体" panose="00000500000000000000" pitchFamily="2" charset="-122"/>
              </a:rPr>
              <a:t> </a:t>
            </a:r>
            <a:r>
              <a:rPr lang="zh-CN" altLang="en-US">
                <a:solidFill>
                  <a:srgbClr val="4C4C4C"/>
                </a:solidFill>
                <a:latin typeface="印品黑体" panose="00000500000000000000" pitchFamily="2" charset="-122"/>
                <a:ea typeface="印品黑体" panose="00000500000000000000" pitchFamily="2" charset="-122"/>
              </a:rPr>
              <a:t>了解作者</a:t>
            </a:r>
            <a:endParaRPr lang="en-US" altLang="zh-CN">
              <a:solidFill>
                <a:srgbClr val="4C4C4C"/>
              </a:solidFill>
              <a:latin typeface="印品黑体" panose="00000500000000000000" pitchFamily="2" charset="-122"/>
              <a:ea typeface="印品黑体" panose="00000500000000000000" pitchFamily="2" charset="-122"/>
            </a:endParaRPr>
          </a:p>
        </p:txBody>
      </p:sp>
      <p:cxnSp>
        <p:nvCxnSpPr>
          <p:cNvPr id="15" name="直接连接符 14"/>
          <p:cNvCxnSpPr>
            <a:endCxn id="16" idx="11"/>
          </p:cNvCxnSpPr>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nvSpPr>
        <p:spPr bwMode="auto">
          <a:xfrm>
            <a:off x="11280577" y="363136"/>
            <a:ext cx="425905" cy="427514"/>
          </a:xfrm>
          <a:custGeom>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30" name="椭圆 29"/>
          <p:cNvSpPr/>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20" name="文本框 19"/>
          <p:cNvSpPr txBox="1"/>
          <p:nvPr/>
        </p:nvSpPr>
        <p:spPr>
          <a:xfrm>
            <a:off x="661386" y="1302526"/>
            <a:ext cx="6813471" cy="4911088"/>
          </a:xfrm>
          <a:prstGeom prst="rect">
            <a:avLst/>
          </a:prstGeom>
          <a:noFill/>
        </p:spPr>
        <p:txBody>
          <a:bodyPr wrap="square">
            <a:spAutoFit/>
          </a:bodyPr>
          <a:lstStyle/>
          <a:p>
            <a:pPr algn="ctr">
              <a:lnSpc>
                <a:spcPct val="150000"/>
              </a:lnSpc>
              <a:spcAft>
                <a:spcPts val="1000"/>
              </a:spcAft>
            </a:pPr>
            <a:r>
              <a:rPr lang="zh-CN" altLang="en-US" sz="2000" b="1"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实录精神第一人</a:t>
            </a:r>
            <a:r>
              <a:rPr lang="en-US" altLang="zh-CN" sz="2000" b="1"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a:t>
            </a:r>
            <a:r>
              <a:rPr lang="zh-CN" altLang="en-US" sz="2000" b="1"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司马迁</a:t>
            </a:r>
            <a:endParaRPr lang="zh-CN" altLang="en-US" sz="2000" b="1"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endParaRPr>
          </a:p>
          <a:p>
            <a:pPr indent="457200" algn="just">
              <a:lnSpc>
                <a:spcPct val="150000"/>
              </a:lnSpc>
              <a:spcAft>
                <a:spcPts val="1000"/>
              </a:spcAft>
            </a:pPr>
            <a:r>
              <a:rPr lang="zh-CN" altLang="en-US" sz="20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司马迁</a:t>
            </a:r>
            <a:r>
              <a:rPr lang="en-US" altLang="zh-CN" sz="20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a:t>
            </a:r>
            <a:r>
              <a:rPr lang="zh-CN" altLang="en-US" sz="20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约前</a:t>
            </a:r>
            <a:r>
              <a:rPr lang="en-US" altLang="zh-CN" sz="20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145—</a:t>
            </a:r>
            <a:r>
              <a:rPr lang="zh-CN" altLang="en-US" sz="20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约前</a:t>
            </a:r>
            <a:r>
              <a:rPr lang="en-US" altLang="zh-CN" sz="20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90)</a:t>
            </a:r>
            <a:r>
              <a:rPr lang="zh-CN" altLang="en-US" sz="20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，字子长，夏阳</a:t>
            </a:r>
            <a:r>
              <a:rPr lang="en-US" altLang="zh-CN" sz="20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a:t>
            </a:r>
            <a:r>
              <a:rPr lang="zh-CN" altLang="en-US" sz="20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今陕西韩城南</a:t>
            </a:r>
            <a:r>
              <a:rPr lang="en-US" altLang="zh-CN" sz="20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a:t>
            </a:r>
            <a:r>
              <a:rPr lang="zh-CN" altLang="en-US" sz="20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人。西汉</a:t>
            </a:r>
            <a:r>
              <a:rPr lang="zh-CN" altLang="en-US" sz="2000" kern="100">
                <a:solidFill>
                  <a:srgbClr val="FF0000"/>
                </a:solidFill>
                <a:effectLst/>
                <a:latin typeface="微软雅黑" panose="020b0503020204020204" pitchFamily="34" charset="-122"/>
                <a:ea typeface="微软雅黑" panose="020b0503020204020204" pitchFamily="34" charset="-122"/>
                <a:cs typeface="Arial" panose="020b0604020202020204" pitchFamily="34" charset="0"/>
              </a:rPr>
              <a:t>史学家、文学家</a:t>
            </a:r>
            <a:r>
              <a:rPr lang="zh-CN" altLang="en-US" sz="20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a:t>
            </a:r>
            <a:r>
              <a:rPr lang="en-US" altLang="zh-CN" sz="20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20</a:t>
            </a:r>
            <a:r>
              <a:rPr lang="zh-CN" altLang="en-US" sz="20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岁时，从京师长安出发，足迹遍及江淮流域和中原地区，所到之处考察风俗，采集传说。初任郎中，成为汉武帝的侍卫和扈从，多次随驾西巡，曾出使巴蜀。元封三年</a:t>
            </a:r>
            <a:r>
              <a:rPr lang="en-US" altLang="zh-CN" sz="20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a:t>
            </a:r>
            <a:r>
              <a:rPr lang="zh-CN" altLang="en-US" sz="20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前</a:t>
            </a:r>
            <a:r>
              <a:rPr lang="en-US" altLang="zh-CN" sz="20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108)</a:t>
            </a:r>
            <a:r>
              <a:rPr lang="zh-CN" altLang="en-US" sz="20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，司马迁继承其父司马谈之职，任太史令，掌管天文历法及皇家图籍，因而得读史官所藏图书。后因替投降匈奴的李陵辩护，获罪下狱，受腐刑。出狱后任中书令，发愤著书，终于完成了</a:t>
            </a:r>
            <a:r>
              <a:rPr lang="en-US" altLang="zh-CN" sz="2000" kern="100">
                <a:solidFill>
                  <a:srgbClr val="FF0000"/>
                </a:solidFill>
                <a:effectLst/>
                <a:latin typeface="微软雅黑" panose="020b0503020204020204" pitchFamily="34" charset="-122"/>
                <a:ea typeface="微软雅黑" panose="020b0503020204020204" pitchFamily="34" charset="-122"/>
                <a:cs typeface="Arial" panose="020b0604020202020204" pitchFamily="34" charset="0"/>
              </a:rPr>
              <a:t>《</a:t>
            </a:r>
            <a:r>
              <a:rPr lang="zh-CN" altLang="en-US" sz="2000" kern="100">
                <a:solidFill>
                  <a:srgbClr val="FF0000"/>
                </a:solidFill>
                <a:effectLst/>
                <a:latin typeface="微软雅黑" panose="020b0503020204020204" pitchFamily="34" charset="-122"/>
                <a:ea typeface="微软雅黑" panose="020b0503020204020204" pitchFamily="34" charset="-122"/>
                <a:cs typeface="Arial" panose="020b0604020202020204" pitchFamily="34" charset="0"/>
              </a:rPr>
              <a:t>史记</a:t>
            </a:r>
            <a:r>
              <a:rPr lang="en-US" altLang="zh-CN" sz="2000" kern="100">
                <a:solidFill>
                  <a:srgbClr val="FF0000"/>
                </a:solidFill>
                <a:effectLst/>
                <a:latin typeface="微软雅黑" panose="020b0503020204020204" pitchFamily="34" charset="-122"/>
                <a:ea typeface="微软雅黑" panose="020b0503020204020204" pitchFamily="34" charset="-122"/>
                <a:cs typeface="Arial" panose="020b0604020202020204" pitchFamily="34" charset="0"/>
              </a:rPr>
              <a:t>》</a:t>
            </a:r>
            <a:r>
              <a:rPr lang="zh-CN" altLang="en-US" sz="20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的撰写。</a:t>
            </a:r>
            <a:endParaRPr lang="zh-CN" altLang="en-US" sz="20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endParaRPr>
          </a:p>
          <a:p>
            <a:pPr indent="457200" algn="just">
              <a:lnSpc>
                <a:spcPct val="150000"/>
              </a:lnSpc>
              <a:spcAft>
                <a:spcPts val="1000"/>
              </a:spcAft>
            </a:pPr>
            <a:endParaRPr lang="zh-CN" altLang="en-US" sz="20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endParaRPr>
          </a:p>
        </p:txBody>
      </p:sp>
      <p:pic>
        <p:nvPicPr>
          <p:cNvPr id="8" name="Picture 2" descr="w16"/>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bwMode="auto">
          <a:xfrm>
            <a:off x="8286406" y="2074683"/>
            <a:ext cx="2814508" cy="3366774"/>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advClick="0">
    <p:pull/>
  </p:transition>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4" name="TextBox 13"/>
          <p:cNvSpPr txBox="1"/>
          <p:nvPr/>
        </p:nvSpPr>
        <p:spPr>
          <a:xfrm>
            <a:off x="983433" y="344684"/>
            <a:ext cx="2731838" cy="369332"/>
          </a:xfrm>
          <a:prstGeom prst="rect">
            <a:avLst/>
          </a:prstGeom>
          <a:noFill/>
        </p:spPr>
        <p:txBody>
          <a:bodyPr wrap="none" rtlCol="0">
            <a:spAutoFit/>
          </a:bodyPr>
          <a:lstStyle/>
          <a:p>
            <a:r>
              <a:rPr lang="zh-CN" altLang="en-US">
                <a:solidFill>
                  <a:srgbClr val="4C4C4C"/>
                </a:solidFill>
                <a:latin typeface="印品黑体" panose="00000500000000000000" pitchFamily="2" charset="-122"/>
                <a:ea typeface="印品黑体" panose="00000500000000000000" pitchFamily="2" charset="-122"/>
              </a:rPr>
              <a:t>文本常识积累 </a:t>
            </a:r>
            <a:r>
              <a:rPr lang="en-US" altLang="zh-CN" b="1">
                <a:solidFill>
                  <a:srgbClr val="4C4C4C"/>
                </a:solidFill>
                <a:latin typeface="印品黑体" panose="00000500000000000000" pitchFamily="2" charset="-122"/>
                <a:ea typeface="印品黑体" panose="00000500000000000000" pitchFamily="2" charset="-122"/>
              </a:rPr>
              <a:t>·</a:t>
            </a:r>
            <a:r>
              <a:rPr lang="en-US" altLang="zh-CN">
                <a:solidFill>
                  <a:srgbClr val="4C4C4C"/>
                </a:solidFill>
                <a:latin typeface="印品黑体" panose="00000500000000000000" pitchFamily="2" charset="-122"/>
                <a:ea typeface="印品黑体" panose="00000500000000000000" pitchFamily="2" charset="-122"/>
              </a:rPr>
              <a:t> </a:t>
            </a:r>
            <a:r>
              <a:rPr lang="zh-CN" altLang="en-US">
                <a:solidFill>
                  <a:srgbClr val="4C4C4C"/>
                </a:solidFill>
                <a:latin typeface="印品黑体" panose="00000500000000000000" pitchFamily="2" charset="-122"/>
                <a:ea typeface="印品黑体" panose="00000500000000000000" pitchFamily="2" charset="-122"/>
              </a:rPr>
              <a:t>写作背景</a:t>
            </a:r>
            <a:endParaRPr lang="en-US" altLang="zh-CN">
              <a:solidFill>
                <a:srgbClr val="4C4C4C"/>
              </a:solidFill>
              <a:latin typeface="印品黑体" panose="00000500000000000000" pitchFamily="2" charset="-122"/>
              <a:ea typeface="印品黑体" panose="00000500000000000000" pitchFamily="2" charset="-122"/>
            </a:endParaRPr>
          </a:p>
        </p:txBody>
      </p:sp>
      <p:cxnSp>
        <p:nvCxnSpPr>
          <p:cNvPr id="15" name="直接连接符 14"/>
          <p:cNvCxnSpPr>
            <a:endCxn id="16" idx="11"/>
          </p:cNvCxnSpPr>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nvSpPr>
        <p:spPr bwMode="auto">
          <a:xfrm>
            <a:off x="11280577" y="363136"/>
            <a:ext cx="425905" cy="427514"/>
          </a:xfrm>
          <a:custGeom>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30" name="椭圆 29"/>
          <p:cNvSpPr/>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20" name="文本框 19"/>
          <p:cNvSpPr txBox="1"/>
          <p:nvPr/>
        </p:nvSpPr>
        <p:spPr>
          <a:xfrm>
            <a:off x="749614" y="1471968"/>
            <a:ext cx="6357066" cy="3905043"/>
          </a:xfrm>
          <a:prstGeom prst="rect">
            <a:avLst/>
          </a:prstGeom>
          <a:noFill/>
        </p:spPr>
        <p:txBody>
          <a:bodyPr wrap="square">
            <a:spAutoFit/>
          </a:bodyPr>
          <a:lstStyle/>
          <a:p>
            <a:pPr indent="457200" algn="just">
              <a:lnSpc>
                <a:spcPct val="150000"/>
              </a:lnSpc>
              <a:spcAft>
                <a:spcPts val="1000"/>
              </a:spcAft>
            </a:pPr>
            <a:r>
              <a:rPr lang="zh-CN" altLang="en-US" sz="24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本文是</a:t>
            </a:r>
            <a:r>
              <a:rPr lang="en-US" altLang="zh-CN" sz="24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a:t>
            </a:r>
            <a:r>
              <a:rPr lang="zh-CN" altLang="en-US" sz="24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史记</a:t>
            </a:r>
            <a:r>
              <a:rPr lang="en-US" altLang="zh-CN" sz="24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a:t>
            </a:r>
            <a:r>
              <a:rPr lang="zh-CN" altLang="en-US" sz="24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屈原贾生列传</a:t>
            </a:r>
            <a:r>
              <a:rPr lang="en-US" altLang="zh-CN" sz="24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a:t>
            </a:r>
            <a:r>
              <a:rPr lang="zh-CN" altLang="en-US" sz="24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中有关屈原的部分，这是</a:t>
            </a:r>
            <a:r>
              <a:rPr lang="zh-CN" altLang="en-US" sz="2400" kern="100">
                <a:solidFill>
                  <a:srgbClr val="FF0000"/>
                </a:solidFill>
                <a:effectLst/>
                <a:latin typeface="微软雅黑" panose="020b0503020204020204" pitchFamily="34" charset="-122"/>
                <a:ea typeface="微软雅黑" panose="020b0503020204020204" pitchFamily="34" charset="-122"/>
                <a:cs typeface="Arial" panose="020b0604020202020204" pitchFamily="34" charset="0"/>
              </a:rPr>
              <a:t>现存最早的关于屈原完整的史料</a:t>
            </a:r>
            <a:r>
              <a:rPr lang="zh-CN" altLang="en-US" sz="24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，是研究屈原生平的重要依据。本文以强烈的感情</a:t>
            </a:r>
            <a:r>
              <a:rPr lang="zh-CN" altLang="en-US" sz="2400" kern="100">
                <a:solidFill>
                  <a:srgbClr val="FF0000"/>
                </a:solidFill>
                <a:effectLst/>
                <a:latin typeface="微软雅黑" panose="020b0503020204020204" pitchFamily="34" charset="-122"/>
                <a:ea typeface="微软雅黑" panose="020b0503020204020204" pitchFamily="34" charset="-122"/>
                <a:cs typeface="Arial" panose="020b0604020202020204" pitchFamily="34" charset="0"/>
              </a:rPr>
              <a:t>歌颂了屈原卓越超群的才华和他对理想执着追求的精神</a:t>
            </a:r>
            <a:r>
              <a:rPr lang="zh-CN" altLang="en-US" sz="24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。虽然事迹简略，但文笔</a:t>
            </a:r>
            <a:r>
              <a:rPr lang="zh-CN" altLang="en-US" sz="2400" kern="100">
                <a:solidFill>
                  <a:srgbClr val="FF0000"/>
                </a:solidFill>
                <a:effectLst/>
                <a:latin typeface="微软雅黑" panose="020b0503020204020204" pitchFamily="34" charset="-122"/>
                <a:ea typeface="微软雅黑" panose="020b0503020204020204" pitchFamily="34" charset="-122"/>
                <a:cs typeface="Arial" panose="020b0604020202020204" pitchFamily="34" charset="0"/>
              </a:rPr>
              <a:t>沉郁顿挫，咏叹反复，夹叙夹议</a:t>
            </a:r>
            <a:r>
              <a:rPr lang="zh-CN" altLang="en-US" sz="24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，是一篇有特色的</a:t>
            </a:r>
            <a:r>
              <a:rPr lang="zh-CN" altLang="en-US" sz="2400" kern="100">
                <a:solidFill>
                  <a:srgbClr val="FF0000"/>
                </a:solidFill>
                <a:effectLst/>
                <a:latin typeface="微软雅黑" panose="020b0503020204020204" pitchFamily="34" charset="-122"/>
                <a:ea typeface="微软雅黑" panose="020b0503020204020204" pitchFamily="34" charset="-122"/>
                <a:cs typeface="Arial" panose="020b0604020202020204" pitchFamily="34" charset="0"/>
              </a:rPr>
              <a:t>评传式</a:t>
            </a:r>
            <a:r>
              <a:rPr lang="zh-CN" altLang="en-US" sz="24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散文。</a:t>
            </a:r>
            <a:endParaRPr lang="zh-CN" altLang="en-US" sz="24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endParaRPr>
          </a:p>
        </p:txBody>
      </p:sp>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980637" y="1810870"/>
            <a:ext cx="2846311" cy="3891441"/>
          </a:xfrm>
          <a:prstGeom prst="rect">
            <a:avLst/>
          </a:prstGeom>
          <a:ln>
            <a:noFill/>
          </a:ln>
          <a:effectLst>
            <a:outerShdw blurRad="190500" algn="tl" rotWithShape="0">
              <a:srgbClr val="000000">
                <a:alpha val="70000"/>
              </a:srgbClr>
            </a:outerShdw>
          </a:effectLst>
        </p:spPr>
      </p:pic>
    </p:spTree>
  </p:cSld>
  <p:clrMapOvr>
    <a:masterClrMapping/>
  </p:clrMapOvr>
  <p:transition spd="med" advClick="0">
    <p:pull/>
  </p:transition>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4" name="TextBox 13"/>
          <p:cNvSpPr txBox="1"/>
          <p:nvPr/>
        </p:nvSpPr>
        <p:spPr>
          <a:xfrm>
            <a:off x="983433" y="344684"/>
            <a:ext cx="2731838" cy="369332"/>
          </a:xfrm>
          <a:prstGeom prst="rect">
            <a:avLst/>
          </a:prstGeom>
          <a:noFill/>
        </p:spPr>
        <p:txBody>
          <a:bodyPr wrap="none" rtlCol="0">
            <a:spAutoFit/>
          </a:bodyPr>
          <a:lstStyle/>
          <a:p>
            <a:r>
              <a:rPr lang="zh-CN" altLang="en-US">
                <a:solidFill>
                  <a:srgbClr val="4C4C4C"/>
                </a:solidFill>
                <a:latin typeface="印品黑体" panose="00000500000000000000" pitchFamily="2" charset="-122"/>
                <a:ea typeface="印品黑体" panose="00000500000000000000" pitchFamily="2" charset="-122"/>
              </a:rPr>
              <a:t>文本常识积累 </a:t>
            </a:r>
            <a:r>
              <a:rPr lang="en-US" altLang="zh-CN" b="1">
                <a:solidFill>
                  <a:srgbClr val="4C4C4C"/>
                </a:solidFill>
                <a:latin typeface="印品黑体" panose="00000500000000000000" pitchFamily="2" charset="-122"/>
                <a:ea typeface="印品黑体" panose="00000500000000000000" pitchFamily="2" charset="-122"/>
              </a:rPr>
              <a:t>·</a:t>
            </a:r>
            <a:r>
              <a:rPr lang="en-US" altLang="zh-CN">
                <a:solidFill>
                  <a:srgbClr val="4C4C4C"/>
                </a:solidFill>
                <a:latin typeface="印品黑体" panose="00000500000000000000" pitchFamily="2" charset="-122"/>
                <a:ea typeface="印品黑体" panose="00000500000000000000" pitchFamily="2" charset="-122"/>
              </a:rPr>
              <a:t> </a:t>
            </a:r>
            <a:r>
              <a:rPr lang="zh-CN" altLang="en-US">
                <a:solidFill>
                  <a:srgbClr val="4C4C4C"/>
                </a:solidFill>
                <a:latin typeface="印品黑体" panose="00000500000000000000" pitchFamily="2" charset="-122"/>
                <a:ea typeface="印品黑体" panose="00000500000000000000" pitchFamily="2" charset="-122"/>
              </a:rPr>
              <a:t>传主简介</a:t>
            </a:r>
            <a:endParaRPr lang="en-US" altLang="zh-CN">
              <a:solidFill>
                <a:srgbClr val="4C4C4C"/>
              </a:solidFill>
              <a:latin typeface="印品黑体" panose="00000500000000000000" pitchFamily="2" charset="-122"/>
              <a:ea typeface="印品黑体" panose="00000500000000000000" pitchFamily="2" charset="-122"/>
            </a:endParaRPr>
          </a:p>
        </p:txBody>
      </p:sp>
      <p:cxnSp>
        <p:nvCxnSpPr>
          <p:cNvPr id="15" name="直接连接符 14"/>
          <p:cNvCxnSpPr>
            <a:endCxn id="16" idx="11"/>
          </p:cNvCxnSpPr>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nvSpPr>
        <p:spPr bwMode="auto">
          <a:xfrm>
            <a:off x="11280577" y="363136"/>
            <a:ext cx="425905" cy="427514"/>
          </a:xfrm>
          <a:custGeom>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30" name="椭圆 29"/>
          <p:cNvSpPr/>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20" name="文本框 19"/>
          <p:cNvSpPr txBox="1"/>
          <p:nvPr/>
        </p:nvSpPr>
        <p:spPr>
          <a:xfrm>
            <a:off x="456110" y="912484"/>
            <a:ext cx="7934855" cy="6931513"/>
          </a:xfrm>
          <a:prstGeom prst="rect">
            <a:avLst/>
          </a:prstGeom>
          <a:noFill/>
        </p:spPr>
        <p:txBody>
          <a:bodyPr wrap="square">
            <a:spAutoFit/>
          </a:bodyPr>
          <a:lstStyle/>
          <a:p>
            <a:pPr indent="457200" algn="just">
              <a:lnSpc>
                <a:spcPct val="150000"/>
              </a:lnSpc>
              <a:spcAft>
                <a:spcPts val="1000"/>
              </a:spcAft>
            </a:pPr>
            <a:r>
              <a:rPr lang="zh-CN" altLang="en-US"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屈原</a:t>
            </a:r>
            <a:r>
              <a:rPr lang="en-US" altLang="zh-CN"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a:t>
            </a:r>
            <a:r>
              <a:rPr lang="zh-CN" altLang="en-US"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约前</a:t>
            </a:r>
            <a:r>
              <a:rPr lang="en-US" altLang="zh-CN"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340—</a:t>
            </a:r>
            <a:r>
              <a:rPr lang="zh-CN" altLang="en-US"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约前</a:t>
            </a:r>
            <a:r>
              <a:rPr lang="en-US" altLang="zh-CN"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278)</a:t>
            </a:r>
            <a:r>
              <a:rPr lang="zh-CN" altLang="en-US"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a:t>
            </a:r>
            <a:r>
              <a:rPr lang="zh-CN" altLang="en-US" sz="2200" kern="100">
                <a:solidFill>
                  <a:srgbClr val="FF0000"/>
                </a:solidFill>
                <a:effectLst/>
                <a:latin typeface="微软雅黑" panose="020b0503020204020204" pitchFamily="34" charset="-122"/>
                <a:ea typeface="微软雅黑" panose="020b0503020204020204" pitchFamily="34" charset="-122"/>
                <a:cs typeface="Arial" panose="020b0604020202020204" pitchFamily="34" charset="0"/>
              </a:rPr>
              <a:t>名平，字原</a:t>
            </a:r>
            <a:r>
              <a:rPr lang="zh-CN" altLang="en-US"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，战国时楚国人，中国历史上</a:t>
            </a:r>
            <a:r>
              <a:rPr lang="zh-CN" altLang="en-US" sz="2200" kern="100">
                <a:solidFill>
                  <a:srgbClr val="FF0000"/>
                </a:solidFill>
                <a:effectLst/>
                <a:latin typeface="微软雅黑" panose="020b0503020204020204" pitchFamily="34" charset="-122"/>
                <a:ea typeface="微软雅黑" panose="020b0503020204020204" pitchFamily="34" charset="-122"/>
                <a:cs typeface="Arial" panose="020b0604020202020204" pitchFamily="34" charset="0"/>
              </a:rPr>
              <a:t>第一位伟大的爱国诗人</a:t>
            </a:r>
            <a:r>
              <a:rPr lang="zh-CN" altLang="en-US"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，中国</a:t>
            </a:r>
            <a:r>
              <a:rPr lang="zh-CN" altLang="en-US" sz="2200" kern="100">
                <a:solidFill>
                  <a:srgbClr val="FF0000"/>
                </a:solidFill>
                <a:effectLst/>
                <a:latin typeface="微软雅黑" panose="020b0503020204020204" pitchFamily="34" charset="-122"/>
                <a:ea typeface="微软雅黑" panose="020b0503020204020204" pitchFamily="34" charset="-122"/>
                <a:cs typeface="Arial" panose="020b0604020202020204" pitchFamily="34" charset="0"/>
              </a:rPr>
              <a:t>浪漫主义文学</a:t>
            </a:r>
            <a:r>
              <a:rPr lang="zh-CN" altLang="en-US"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的奠基人，“世界四大文化名人”</a:t>
            </a:r>
            <a:r>
              <a:rPr lang="en-US" altLang="zh-CN"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a:t>
            </a:r>
            <a:r>
              <a:rPr lang="zh-CN" altLang="en-US"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另有波兰的哥白尼、英国的莎士比亚、意大利的但丁</a:t>
            </a:r>
            <a:r>
              <a:rPr lang="en-US" altLang="zh-CN"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a:t>
            </a:r>
            <a:r>
              <a:rPr lang="zh-CN" altLang="en-US"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之一。屈原出身于楚国的贵族，起初颇受楚怀王的信任，曾做到左徒的高官。他主张改良内政，联齐抗秦。但后来，楚怀王疏远了他。结果楚怀王被秦国诱去，囚死在秦国。顷襄王即位后，屈原继续受到迫害，并遭到放逐。公元前</a:t>
            </a:r>
            <a:r>
              <a:rPr lang="en-US" altLang="zh-CN"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278</a:t>
            </a:r>
            <a:r>
              <a:rPr lang="zh-CN" altLang="en-US"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年，秦国大将白起带兵南下，攻破了楚国国都，屈原对前途感到绝望，于同年五月五日投汨罗江自杀而死。代表作有</a:t>
            </a:r>
            <a:r>
              <a:rPr lang="en-US" altLang="zh-CN"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a:t>
            </a:r>
            <a:r>
              <a:rPr lang="zh-CN" altLang="en-US"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离骚</a:t>
            </a:r>
            <a:r>
              <a:rPr lang="en-US" altLang="zh-CN"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a:t>
            </a:r>
            <a:r>
              <a:rPr lang="zh-CN" altLang="en-US"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天问</a:t>
            </a:r>
            <a:r>
              <a:rPr lang="en-US" altLang="zh-CN"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a:t>
            </a:r>
            <a:r>
              <a:rPr lang="zh-CN" altLang="en-US"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九歌</a:t>
            </a:r>
            <a:r>
              <a:rPr lang="en-US" altLang="zh-CN"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a:t>
            </a:r>
            <a:r>
              <a:rPr lang="zh-CN" altLang="en-US"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九章</a:t>
            </a:r>
            <a:r>
              <a:rPr lang="en-US" altLang="zh-CN"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a:t>
            </a:r>
            <a:r>
              <a:rPr lang="zh-CN" altLang="en-US"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招魂</a:t>
            </a:r>
            <a:r>
              <a:rPr lang="en-US" altLang="zh-CN"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a:t>
            </a:r>
            <a:r>
              <a:rPr lang="zh-CN" altLang="en-US"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等。其中，</a:t>
            </a:r>
            <a:r>
              <a:rPr lang="en-US" altLang="zh-CN"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a:t>
            </a:r>
            <a:r>
              <a:rPr lang="zh-CN" altLang="en-US"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离骚</a:t>
            </a:r>
            <a:r>
              <a:rPr lang="en-US" altLang="zh-CN"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a:t>
            </a:r>
            <a:r>
              <a:rPr lang="zh-CN" altLang="en-US"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是中国古代最长的一首政治抒情诗。</a:t>
            </a:r>
            <a:endParaRPr lang="zh-CN" altLang="en-US"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endParaRPr>
          </a:p>
          <a:p>
            <a:pPr indent="457200" algn="just">
              <a:lnSpc>
                <a:spcPct val="150000"/>
              </a:lnSpc>
              <a:spcAft>
                <a:spcPts val="1000"/>
              </a:spcAft>
            </a:pPr>
            <a:endParaRPr lang="zh-CN" altLang="en-US"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endParaRPr>
          </a:p>
          <a:p>
            <a:pPr indent="457200" algn="just">
              <a:lnSpc>
                <a:spcPct val="150000"/>
              </a:lnSpc>
              <a:spcAft>
                <a:spcPts val="1000"/>
              </a:spcAft>
            </a:pPr>
            <a:endParaRPr lang="zh-CN" altLang="en-US" sz="24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endParaRPr>
          </a:p>
        </p:txBody>
      </p:sp>
      <p:pic>
        <p:nvPicPr>
          <p:cNvPr id="8" name="Picture 2" descr="S11"/>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bwMode="auto">
          <a:xfrm>
            <a:off x="8711916" y="1941268"/>
            <a:ext cx="2898468" cy="33576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advClick="0">
    <p:pull/>
  </p:transition>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4" name="TextBox 13"/>
          <p:cNvSpPr txBox="1"/>
          <p:nvPr/>
        </p:nvSpPr>
        <p:spPr>
          <a:xfrm>
            <a:off x="983433" y="344684"/>
            <a:ext cx="2731838" cy="369332"/>
          </a:xfrm>
          <a:prstGeom prst="rect">
            <a:avLst/>
          </a:prstGeom>
          <a:noFill/>
        </p:spPr>
        <p:txBody>
          <a:bodyPr wrap="none" rtlCol="0">
            <a:spAutoFit/>
          </a:bodyPr>
          <a:lstStyle/>
          <a:p>
            <a:r>
              <a:rPr lang="zh-CN" altLang="en-US">
                <a:solidFill>
                  <a:srgbClr val="4C4C4C"/>
                </a:solidFill>
                <a:latin typeface="印品黑体" panose="00000500000000000000" pitchFamily="2" charset="-122"/>
                <a:ea typeface="印品黑体" panose="00000500000000000000" pitchFamily="2" charset="-122"/>
              </a:rPr>
              <a:t>文本常识积累 </a:t>
            </a:r>
            <a:r>
              <a:rPr lang="en-US" altLang="zh-CN" b="1">
                <a:solidFill>
                  <a:srgbClr val="4C4C4C"/>
                </a:solidFill>
                <a:latin typeface="印品黑体" panose="00000500000000000000" pitchFamily="2" charset="-122"/>
                <a:ea typeface="印品黑体" panose="00000500000000000000" pitchFamily="2" charset="-122"/>
              </a:rPr>
              <a:t>·</a:t>
            </a:r>
            <a:r>
              <a:rPr lang="en-US" altLang="zh-CN">
                <a:solidFill>
                  <a:srgbClr val="4C4C4C"/>
                </a:solidFill>
                <a:latin typeface="印品黑体" panose="00000500000000000000" pitchFamily="2" charset="-122"/>
                <a:ea typeface="印品黑体" panose="00000500000000000000" pitchFamily="2" charset="-122"/>
              </a:rPr>
              <a:t> </a:t>
            </a:r>
            <a:r>
              <a:rPr lang="zh-CN" altLang="en-US">
                <a:solidFill>
                  <a:srgbClr val="4C4C4C"/>
                </a:solidFill>
                <a:latin typeface="印品黑体" panose="00000500000000000000" pitchFamily="2" charset="-122"/>
                <a:ea typeface="印品黑体" panose="00000500000000000000" pitchFamily="2" charset="-122"/>
              </a:rPr>
              <a:t>通晓文体</a:t>
            </a:r>
            <a:endParaRPr lang="en-US" altLang="zh-CN">
              <a:solidFill>
                <a:srgbClr val="4C4C4C"/>
              </a:solidFill>
              <a:latin typeface="印品黑体" panose="00000500000000000000" pitchFamily="2" charset="-122"/>
              <a:ea typeface="印品黑体" panose="00000500000000000000" pitchFamily="2" charset="-122"/>
            </a:endParaRPr>
          </a:p>
        </p:txBody>
      </p:sp>
      <p:cxnSp>
        <p:nvCxnSpPr>
          <p:cNvPr id="15" name="直接连接符 14"/>
          <p:cNvCxnSpPr>
            <a:endCxn id="16" idx="11"/>
          </p:cNvCxnSpPr>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nvSpPr>
        <p:spPr bwMode="auto">
          <a:xfrm>
            <a:off x="11280577" y="363136"/>
            <a:ext cx="425905" cy="427514"/>
          </a:xfrm>
          <a:custGeom>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30" name="椭圆 29"/>
          <p:cNvSpPr/>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20" name="文本框 19"/>
          <p:cNvSpPr txBox="1"/>
          <p:nvPr/>
        </p:nvSpPr>
        <p:spPr>
          <a:xfrm>
            <a:off x="653516" y="344684"/>
            <a:ext cx="10956868" cy="5951758"/>
          </a:xfrm>
          <a:prstGeom prst="rect">
            <a:avLst/>
          </a:prstGeom>
          <a:noFill/>
        </p:spPr>
        <p:txBody>
          <a:bodyPr wrap="square">
            <a:spAutoFit/>
          </a:bodyPr>
          <a:lstStyle/>
          <a:p>
            <a:pPr indent="457200" algn="just">
              <a:lnSpc>
                <a:spcPct val="150000"/>
              </a:lnSpc>
              <a:spcAft>
                <a:spcPts val="1000"/>
              </a:spcAft>
            </a:pPr>
            <a:endParaRPr lang="zh-CN" altLang="en-US" sz="24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endParaRPr>
          </a:p>
          <a:p>
            <a:pPr algn="ctr">
              <a:lnSpc>
                <a:spcPct val="150000"/>
              </a:lnSpc>
              <a:spcAft>
                <a:spcPts val="1000"/>
              </a:spcAft>
            </a:pPr>
            <a:r>
              <a:rPr lang="zh-CN" altLang="en-US" sz="2400" b="1"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列　传</a:t>
            </a:r>
            <a:endParaRPr lang="zh-CN" altLang="en-US" sz="2400" b="1"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endParaRPr>
          </a:p>
          <a:p>
            <a:pPr indent="457200" algn="just">
              <a:lnSpc>
                <a:spcPct val="150000"/>
              </a:lnSpc>
              <a:spcAft>
                <a:spcPts val="1000"/>
              </a:spcAft>
            </a:pPr>
            <a:r>
              <a:rPr lang="zh-CN" altLang="en-US" sz="24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列传是</a:t>
            </a:r>
            <a:r>
              <a:rPr lang="zh-CN" altLang="en-US" sz="2400" kern="100">
                <a:solidFill>
                  <a:srgbClr val="FF0000"/>
                </a:solidFill>
                <a:effectLst/>
                <a:latin typeface="微软雅黑" panose="020b0503020204020204" pitchFamily="34" charset="-122"/>
                <a:ea typeface="微软雅黑" panose="020b0503020204020204" pitchFamily="34" charset="-122"/>
                <a:cs typeface="Arial" panose="020b0604020202020204" pitchFamily="34" charset="0"/>
              </a:rPr>
              <a:t>中国纪传体史书</a:t>
            </a:r>
            <a:r>
              <a:rPr lang="zh-CN" altLang="en-US" sz="24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的主要组成部分，是</a:t>
            </a:r>
            <a:r>
              <a:rPr lang="zh-CN" altLang="en-US" sz="2400" kern="100">
                <a:solidFill>
                  <a:srgbClr val="FF0000"/>
                </a:solidFill>
                <a:effectLst/>
                <a:latin typeface="微软雅黑" panose="020b0503020204020204" pitchFamily="34" charset="-122"/>
                <a:ea typeface="微软雅黑" panose="020b0503020204020204" pitchFamily="34" charset="-122"/>
                <a:cs typeface="Arial" panose="020b0604020202020204" pitchFamily="34" charset="0"/>
              </a:rPr>
              <a:t>列述将相和其他人物事迹的传记</a:t>
            </a:r>
            <a:r>
              <a:rPr lang="zh-CN" altLang="en-US" sz="24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a:t>
            </a:r>
            <a:endParaRPr lang="zh-CN" altLang="en-US" sz="24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endParaRPr>
          </a:p>
          <a:p>
            <a:pPr indent="457200" algn="just">
              <a:lnSpc>
                <a:spcPct val="150000"/>
              </a:lnSpc>
              <a:spcAft>
                <a:spcPts val="1000"/>
              </a:spcAft>
            </a:pPr>
            <a:r>
              <a:rPr lang="zh-CN" altLang="en-US" sz="24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列传是中国纪传体史书的体裁之一。司马迁撰</a:t>
            </a:r>
            <a:r>
              <a:rPr lang="en-US" altLang="zh-CN" sz="24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a:t>
            </a:r>
            <a:r>
              <a:rPr lang="zh-CN" altLang="en-US" sz="24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史记</a:t>
            </a:r>
            <a:r>
              <a:rPr lang="en-US" altLang="zh-CN" sz="24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a:t>
            </a:r>
            <a:r>
              <a:rPr lang="zh-CN" altLang="en-US" sz="24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时首创，为以后历代纪传体史书所沿用。司马迁</a:t>
            </a:r>
            <a:r>
              <a:rPr lang="en-US" altLang="zh-CN" sz="24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a:t>
            </a:r>
            <a:r>
              <a:rPr lang="zh-CN" altLang="en-US" sz="24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史记</a:t>
            </a:r>
            <a:r>
              <a:rPr lang="en-US" altLang="zh-CN" sz="24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a:t>
            </a:r>
            <a:r>
              <a:rPr lang="zh-CN" altLang="en-US" sz="24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索隐⑤：“列传者，谓列叙人臣事迹，令可传于后世。”张守节</a:t>
            </a:r>
            <a:r>
              <a:rPr lang="en-US" altLang="zh-CN" sz="24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a:t>
            </a:r>
            <a:r>
              <a:rPr lang="zh-CN" altLang="en-US" sz="24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史记</a:t>
            </a:r>
            <a:r>
              <a:rPr lang="en-US" altLang="zh-CN" sz="24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a:t>
            </a:r>
            <a:r>
              <a:rPr lang="zh-CN" altLang="en-US" sz="24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正义：“其人行迹可序列，故云列传。”一般用以记述帝皇以外的人物事迹</a:t>
            </a:r>
            <a:r>
              <a:rPr lang="en-US" altLang="zh-CN" sz="24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a:t>
            </a:r>
            <a:r>
              <a:rPr lang="zh-CN" altLang="en-US" sz="24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凡侯王而能世袭的，</a:t>
            </a:r>
            <a:r>
              <a:rPr lang="en-US" altLang="zh-CN" sz="24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a:t>
            </a:r>
            <a:r>
              <a:rPr lang="zh-CN" altLang="en-US" sz="24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史记</a:t>
            </a:r>
            <a:r>
              <a:rPr lang="en-US" altLang="zh-CN" sz="24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a:t>
            </a:r>
            <a:r>
              <a:rPr lang="zh-CN" altLang="en-US" sz="24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原列入“世家”，后代的纪传体史书则取消“世家”一类，统称为“列传”</a:t>
            </a:r>
            <a:r>
              <a:rPr lang="en-US" altLang="zh-CN" sz="24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a:t>
            </a:r>
            <a:r>
              <a:rPr lang="zh-CN" altLang="en-US" sz="24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。也有记载少数民族和其他国家历史的，前者如</a:t>
            </a:r>
            <a:r>
              <a:rPr lang="en-US" altLang="zh-CN" sz="24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a:t>
            </a:r>
            <a:r>
              <a:rPr lang="zh-CN" altLang="en-US" sz="24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明史</a:t>
            </a:r>
            <a:r>
              <a:rPr lang="en-US" altLang="zh-CN" sz="24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a:t>
            </a:r>
            <a:r>
              <a:rPr lang="zh-CN" altLang="en-US" sz="24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中的</a:t>
            </a:r>
            <a:r>
              <a:rPr lang="en-US" altLang="zh-CN" sz="24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a:t>
            </a:r>
            <a:r>
              <a:rPr lang="zh-CN" altLang="en-US" sz="24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四川土司列传</a:t>
            </a:r>
            <a:r>
              <a:rPr lang="en-US" altLang="zh-CN" sz="24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a:t>
            </a:r>
            <a:r>
              <a:rPr lang="zh-CN" altLang="en-US" sz="24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，后者如</a:t>
            </a:r>
            <a:r>
              <a:rPr lang="en-US" altLang="zh-CN" sz="24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a:t>
            </a:r>
            <a:r>
              <a:rPr lang="zh-CN" altLang="en-US" sz="24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明史</a:t>
            </a:r>
            <a:r>
              <a:rPr lang="en-US" altLang="zh-CN" sz="24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a:t>
            </a:r>
            <a:r>
              <a:rPr lang="zh-CN" altLang="en-US" sz="24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中的</a:t>
            </a:r>
            <a:r>
              <a:rPr lang="en-US" altLang="zh-CN" sz="24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a:t>
            </a:r>
            <a:r>
              <a:rPr lang="zh-CN" altLang="en-US" sz="24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外国</a:t>
            </a:r>
            <a:r>
              <a:rPr lang="en-US" altLang="zh-CN" sz="24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a:t>
            </a:r>
            <a:r>
              <a:rPr lang="zh-CN" altLang="en-US" sz="24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日本列传</a:t>
            </a:r>
            <a:r>
              <a:rPr lang="en-US" altLang="zh-CN" sz="24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a:t>
            </a:r>
            <a:r>
              <a:rPr lang="zh-CN" altLang="en-US" sz="24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a:t>
            </a:r>
            <a:endParaRPr lang="zh-CN" altLang="en-US" sz="24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endParaRPr>
          </a:p>
        </p:txBody>
      </p:sp>
    </p:spTree>
  </p:cSld>
  <p:clrMapOvr>
    <a:masterClrMapping/>
  </p:clrMapOvr>
  <p:transition spd="med" advClick="0">
    <p:pull/>
  </p:transition>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4" name="TextBox 13"/>
          <p:cNvSpPr txBox="1"/>
          <p:nvPr/>
        </p:nvSpPr>
        <p:spPr>
          <a:xfrm>
            <a:off x="983433" y="344684"/>
            <a:ext cx="2731838" cy="369332"/>
          </a:xfrm>
          <a:prstGeom prst="rect">
            <a:avLst/>
          </a:prstGeom>
          <a:noFill/>
        </p:spPr>
        <p:txBody>
          <a:bodyPr wrap="none" rtlCol="0">
            <a:spAutoFit/>
          </a:bodyPr>
          <a:lstStyle/>
          <a:p>
            <a:r>
              <a:rPr lang="zh-CN" altLang="en-US">
                <a:solidFill>
                  <a:srgbClr val="4C4C4C"/>
                </a:solidFill>
                <a:latin typeface="印品黑体" panose="00000500000000000000" pitchFamily="2" charset="-122"/>
                <a:ea typeface="印品黑体" panose="00000500000000000000" pitchFamily="2" charset="-122"/>
              </a:rPr>
              <a:t>文本常识积累 </a:t>
            </a:r>
            <a:r>
              <a:rPr lang="en-US" altLang="zh-CN" b="1">
                <a:solidFill>
                  <a:srgbClr val="4C4C4C"/>
                </a:solidFill>
                <a:latin typeface="印品黑体" panose="00000500000000000000" pitchFamily="2" charset="-122"/>
                <a:ea typeface="印品黑体" panose="00000500000000000000" pitchFamily="2" charset="-122"/>
              </a:rPr>
              <a:t>·</a:t>
            </a:r>
            <a:r>
              <a:rPr lang="en-US" altLang="zh-CN">
                <a:solidFill>
                  <a:srgbClr val="4C4C4C"/>
                </a:solidFill>
                <a:latin typeface="印品黑体" panose="00000500000000000000" pitchFamily="2" charset="-122"/>
                <a:ea typeface="印品黑体" panose="00000500000000000000" pitchFamily="2" charset="-122"/>
              </a:rPr>
              <a:t> </a:t>
            </a:r>
            <a:r>
              <a:rPr lang="zh-CN" altLang="en-US">
                <a:solidFill>
                  <a:srgbClr val="4C4C4C"/>
                </a:solidFill>
                <a:latin typeface="印品黑体" panose="00000500000000000000" pitchFamily="2" charset="-122"/>
                <a:ea typeface="印品黑体" panose="00000500000000000000" pitchFamily="2" charset="-122"/>
              </a:rPr>
              <a:t>资料链接</a:t>
            </a:r>
            <a:endParaRPr lang="en-US" altLang="zh-CN">
              <a:solidFill>
                <a:srgbClr val="4C4C4C"/>
              </a:solidFill>
              <a:latin typeface="印品黑体" panose="00000500000000000000" pitchFamily="2" charset="-122"/>
              <a:ea typeface="印品黑体" panose="00000500000000000000" pitchFamily="2" charset="-122"/>
            </a:endParaRPr>
          </a:p>
        </p:txBody>
      </p:sp>
      <p:cxnSp>
        <p:nvCxnSpPr>
          <p:cNvPr id="15" name="直接连接符 14"/>
          <p:cNvCxnSpPr>
            <a:endCxn id="16" idx="11"/>
          </p:cNvCxnSpPr>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nvSpPr>
        <p:spPr bwMode="auto">
          <a:xfrm>
            <a:off x="11280577" y="363136"/>
            <a:ext cx="425905" cy="427514"/>
          </a:xfrm>
          <a:custGeom>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30" name="椭圆 29"/>
          <p:cNvSpPr/>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20" name="文本框 19"/>
          <p:cNvSpPr txBox="1"/>
          <p:nvPr/>
        </p:nvSpPr>
        <p:spPr>
          <a:xfrm>
            <a:off x="581616" y="1610134"/>
            <a:ext cx="6357066" cy="3351046"/>
          </a:xfrm>
          <a:prstGeom prst="rect">
            <a:avLst/>
          </a:prstGeom>
          <a:noFill/>
        </p:spPr>
        <p:txBody>
          <a:bodyPr wrap="square">
            <a:spAutoFit/>
          </a:bodyPr>
          <a:lstStyle/>
          <a:p>
            <a:pPr indent="457200" algn="just">
              <a:lnSpc>
                <a:spcPct val="150000"/>
              </a:lnSpc>
              <a:spcAft>
                <a:spcPts val="1000"/>
              </a:spcAft>
            </a:pPr>
            <a:r>
              <a:rPr lang="en-US" altLang="zh-CN" sz="24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a:t>
            </a:r>
            <a:r>
              <a:rPr lang="zh-CN" altLang="en-US" sz="24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史记</a:t>
            </a:r>
            <a:r>
              <a:rPr lang="en-US" altLang="zh-CN" sz="24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a:t>
            </a:r>
            <a:r>
              <a:rPr lang="zh-CN" altLang="en-US" sz="24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是一部</a:t>
            </a:r>
            <a:r>
              <a:rPr lang="zh-CN" altLang="en-US" sz="2400" kern="100">
                <a:solidFill>
                  <a:srgbClr val="FF0000"/>
                </a:solidFill>
                <a:effectLst/>
                <a:latin typeface="微软雅黑" panose="020b0503020204020204" pitchFamily="34" charset="-122"/>
                <a:ea typeface="微软雅黑" panose="020b0503020204020204" pitchFamily="34" charset="-122"/>
                <a:cs typeface="Arial" panose="020b0604020202020204" pitchFamily="34" charset="0"/>
              </a:rPr>
              <a:t>“究天人之际，通古今之变，成一家之言”</a:t>
            </a:r>
            <a:r>
              <a:rPr lang="zh-CN" altLang="en-US" sz="24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的伟大著作，其既代表着中国史学的成就，又深远地影响了中国文化的进程。中国史学文化的一大显著特征，就是追求</a:t>
            </a:r>
            <a:r>
              <a:rPr lang="zh-CN" altLang="en-US" sz="2400" kern="100">
                <a:solidFill>
                  <a:srgbClr val="FF0000"/>
                </a:solidFill>
                <a:effectLst/>
                <a:latin typeface="微软雅黑" panose="020b0503020204020204" pitchFamily="34" charset="-122"/>
                <a:ea typeface="微软雅黑" panose="020b0503020204020204" pitchFamily="34" charset="-122"/>
                <a:cs typeface="Arial" panose="020b0604020202020204" pitchFamily="34" charset="0"/>
              </a:rPr>
              <a:t>天人合一</a:t>
            </a:r>
            <a:r>
              <a:rPr lang="zh-CN" altLang="en-US" sz="24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，强调</a:t>
            </a:r>
            <a:r>
              <a:rPr lang="zh-CN" altLang="en-US" sz="2400" kern="100">
                <a:solidFill>
                  <a:srgbClr val="FF0000"/>
                </a:solidFill>
                <a:effectLst/>
                <a:latin typeface="微软雅黑" panose="020b0503020204020204" pitchFamily="34" charset="-122"/>
                <a:ea typeface="微软雅黑" panose="020b0503020204020204" pitchFamily="34" charset="-122"/>
                <a:cs typeface="Arial" panose="020b0604020202020204" pitchFamily="34" charset="0"/>
              </a:rPr>
              <a:t>鉴古知今</a:t>
            </a:r>
            <a:r>
              <a:rPr lang="zh-CN" altLang="en-US" sz="24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，而事实上这也是</a:t>
            </a:r>
            <a:r>
              <a:rPr lang="en-US" altLang="zh-CN" sz="24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a:t>
            </a:r>
            <a:r>
              <a:rPr lang="zh-CN" altLang="en-US" sz="24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史记</a:t>
            </a:r>
            <a:r>
              <a:rPr lang="en-US" altLang="zh-CN" sz="24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a:t>
            </a:r>
            <a:r>
              <a:rPr lang="zh-CN" altLang="en-US" sz="24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入文的一大初衷。</a:t>
            </a:r>
            <a:endParaRPr lang="zh-CN" altLang="en-US" sz="24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endParaRPr>
          </a:p>
        </p:txBody>
      </p:sp>
      <p:pic>
        <p:nvPicPr>
          <p:cNvPr id="3" name="图片 2"/>
          <p:cNvPicPr>
            <a:picLocks noChangeAspect="1"/>
          </p:cNvPicPr>
          <p:nvPr/>
        </p:nvPicPr>
        <p:blipFill>
          <a:blip r:embed="rId3">
            <a:extLst>
              <a:ext uri="{28A0092B-C50C-407E-A947-70E740481C1C}">
                <a14:useLocalDpi xmlns:a14="http://schemas.microsoft.com/office/drawing/2010/main" val="0"/>
              </a:ext>
            </a:extLst>
          </a:blip>
          <a:srcRect b="15106"/>
          <a:stretch>
            <a:fillRect/>
          </a:stretch>
        </p:blipFill>
        <p:spPr>
          <a:xfrm>
            <a:off x="7279610" y="1893422"/>
            <a:ext cx="4373234" cy="2784471"/>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ransition spd="med" advClick="0">
    <p:pull/>
  </p:transition>
  <p:timing/>
</p:sld>
</file>

<file path=ppt/tags/tag1.xml><?xml version="1.0" encoding="utf-8"?>
<p:tagLst xmlns:p="http://schemas.openxmlformats.org/presentationml/2006/main">
  <p:tag name="AS_OS" val="Unix 3.10 unknown"/>
  <p:tag name="AS_RELEASE_DATE" val="2020.11.30"/>
  <p:tag name="AS_TITLE" val="Aspose.Slides for Java"/>
  <p:tag name="AS_VERSION" val="20.11"/>
  <p:tag name="ISPRING_PLAYERS_CUSTOMIZATION" val="UEsDBBQAAgAIAOdaeEoNwDEewAEAANoDAAAPAAAAbm9uZS9wbGF5ZXIueG1spZJPb9QwEMXPW6nfIfK9dpYKUa0cekDKiaJKC4jbyptME1PHDp4Ju/vtmfzZpFuQQOKQaPIy72fPs/X9sXHJT4hog8/EWqYiAV+E0voqE18+5zd34v799ZVunTlBTGyZCR88iKQELKJtiX2PhupMvBAkQ0XCL4+bI9pM1ETtRqnD4SAPtzLESr1J07X69vBxW9TQmBvrkYwvmLvs5VYkbbQhWjpl4l0qrq9WA/ICZ5F7fIXBdf3KKIvQqDYCgieIatz2bN3Q3838NMErOrWAgkdfDbPvTfH8EMrOAfbaSo9tWyDqCYO20rSx6zufYCwyMTbsGkA0FaB0vhJq9Ko/mPWTM1hPHLzA9ty22zuLNYsjfejeLerubBmyVxNHXYJ0M0wwnGLeOZeDoS5CKZIIPzrLVd5jv85HkK7FuJzn7h0+Wy/xULDGVW4KCvH0gR18JFOUco5ejtHLwdTbh+ITF49TnNsFMgezhKBratzbf86j7/6fOEp4Mp0jcV7B+hKOueW/BA2PQsAz9pqk1sl+tTOVd9ftmxdX40Iadzdl8R1FQiZWwNewNGTUos8w9Zqm1fg5JTTHotXv91JPRC5/AVBLAwQUAAIACACngyZIFQ6tKGQEAAAHEQAAHQAAAHVuaXZlcnNhbC9jb21tb25fbWVzc2FnZXMubG5nrVhtb9s2EP5eoP+BEFBgA7a0HdCiGBIHtMTYRGTJleg42QsERmJsIpSY6cVt9mm/Zj9sv2RHyk7ivkBSEsA2TMr33PHunrujD48/5wptRFlJXRw5bw/eOEgUqc5ksTpyFuzk5w8OqmpeZFzpQhw5hXbQ8ejli0PFi1XDVwK+v3yB0GEuqgqW1cis7tdIZkfOfJy44WyOg4vEDydhMqYTZ+Tq/IYXt8jXK/1H+cMv7z98fvvu/Y+Hr7eSfYDiGfb9fShkkd696QEUsCj0E0AjfhKQc+aMzOcwuXDBfBoQZ7T9Mkx6HpEzZ2Q+O+UWUUQClsQ+9UhC4yQImfWFTxjxnNGFbtCabwSqNdpI8QnVawGRrGUpUKVkZh+kGjaKRnQp88IZpkESkZhF1GU0DJxRrMvy9icLy5t6rUtQV6FMVvxSiczqhJyxz29KUYFqXkNOIXjVawm/1DmXxUGn6ggvaTBJWBj6cUICb7fjjEiRIa/kRs1AlAjHJAKAkleifIRsYrPMiiOs1DCEKZ1MfXgzY8JUrtYK3vVQO+YEYjAXRZcU5AiJILvieBlGnnEaqEIc3fCq+qTLbC8/HgaqC5gGbggp6LIH4Mxg7IAhxhIqR1mKtO4Cm5E4xhOSjMNzSGTgXThEIjwFup0OkbggMVCExF0yAT6jE2wS3lBsl/87fqXcpLO6RTxNQc64byN1U8GOcSmwwDKtOhimJiYfFxA2iv3v0LhFBe/a1UpuBNhRZqLsVASVxSWeyaKPC/pbcoKpT7wE0soLlwmzJc9ozPktKnSNeLbhRSrQpUh5A7l+C88ymdlnJs5W/1+N/BvxeltVXm0LUuCR81dD7dmrYd8wq6nAproW+U3dpdo4bGv+Y6wwOf1dE/oc/XH6Y5cEOKLh80Smknmj2qr75PjcWTY0Rp1GPNFT/aP13JbEbW0dUyhYY6n7SxDopqZ/QANU/aVocAKK5m2JhhpOi6sBOoNwCxBo9FiMM3DVngln4MIB8ksyjimD2WgpLitZd44dlo1tgL4d2hTmPCVqcU/GS3GlYcJRgm/a6QO6kI10Z0AfDDd7rYJR5oPJAQCu2uQBSCVzsD/rgbmYkZ0H2gK/d5KlblRmyavktS3y4NsmF1+PTVelzu2u4tUuedsmc/wUK9rDRa3S+YD2f8e/3vF5QL/HRykmOHKniYsDl5hB33BV9RQCChhX+CxOfDw24sCFnNfpGprplW6KrCdQO6t75AQD2PbMseBluv7vn397YnxhSbuLtru/DgIBYpsqSO7Afg90Lao/u0AYHu/L2UUfqe3dZifX86rDKGThs9wheNtacp3D1kG3XkjybdAwY9idzoAHsU173ZQwug1BmOHoFGqZncKd0YyX11AImdZqEIp1tUnAepj2++tlUytZiCGyT2sl5sCMzhPsefauDeRTMr1ue2YGN4p0e+lWcOnuC+ZOcQB19gs8kcl6IKBtTbsqBERv1/c033zdqe5Wlf3L4vD1g38w/gdQSwMEFAACAAgAp4MmSM0WweooAwAAhgwAACcAAAB1bml2ZXJzYWwvZmxhc2hfcHVibGlzaGluZ19zZXR0aW5ncy54bWzVV91u2jAUvucpLE+9LKEdXTsUqKYCGmoLqLCtvapMbIhVx85iG0qv9jR7sD3JjmOgoHZd+oO0ISHi8/Od/xMTHt8mAk1ZprmSdbxXrmDEZKQol5M6/jJs7x5hpA2RlAglWR1LhdFxoxSmdiS4jgfMGBDVCGCkrqWmjmNj0loQzGazMtdp5rhKWAP4uhypJEgzppk0LAtSQebwY+Yp03iBUAAAvomSC7VGqYRQ6JHOFbWCIU7Bc8ldUES0BdExDrzYiEQ3k0xZSU+UUBnKJqM6flfJP0sZD9XkCZMuJ7oBREc2NUIpd14QMeB3DMWMT2Jw97CK0YxTE9fxftWhgHTwECXH9qETh3KiIAfSLOATZgglhvijt2fYrdFLgifRuSQJj4bAQS7+Om4Orz9f9VsXZ53u6fWw1zsbdvreiVwn2MQJg01DITikbBaxlZ2QGEOiGPwGnTERmoXBOmkpNlZywzl3RiMlIPe5FrRRMmK0SxK2Vo3BDZdtkNzDaAyBiHkdf8o4ERhxQwSPVsrajrThJq96e10SARa0J0PnA3xv3mcnikmm2bpbS452OY8a35QVFM2VRYLfMGQUgvhtAk8xQ+vFQeNMJTkV2scgLThYnHI2Y/Q4z+kC8E+GrsBEYkETejUVzHgL3y2/QyM2VhngMjKFzgY61x6//CzglGh9D0qWPu4MzjrN1nWn22xd7rgACZ0SGT0THArOktRsBZ/MkVRmqQfpiIjVLC8K5TTnFYmt/PIyaJ5Y4cv81sVYg95iSbZj5TmF+asHhc3GZJoPohuuHBpGkENJPCYwIlgXXFpWFDAiEikp5ohEsNa0G+spV1YDxQ+wh9Yv99DrIy7z0wRWG1jMKMsKQVb29t9XDz4cHn2slYNfP37uPqm0WPh9QZw5v/FPnlz5q7X/cBuGgdvSjy9tk9l/c2f3L1pfi+S127ocFippa1AIrldEqndaROrCv2T6ay+YQi7AUpr4IYO1JHjCDaNv2WIvaJNXvdt9j22nTbYY82tG478J2Z9W18SNe2EYPHpxdZyES55AItxKXN12GwfVCtw0H2WVSoC2+d+hUfoNUEsDBBQAAgAIAKeDJkjdIlMWuAIAAFUKAAAhAAAAdW5pdmVyc2FsL2ZsYXNoX3NraW5fc2V0dGluZ3MueG1slVbbbuIwEH3fr0DsO+leu5VcpJZSqVJ3W22rvjvJkFg4dmRP6PL3ayd2YwOBwKgSnjlnPJ4bJXrNxPzTZEIyyaV6AUQmCm01Xjdh+fU0bRClmGVSIAicCakqyqfzz5f3VkjSIk+x5AaU4fy4snKCs6IZ9Nd8u7cyhuLuOE7IZFVTsX2UhZylNFsXSjYiN7T79jNEK7c1KM7E2iAvri4Xy8shJGcaHxCqKKblLyvjKLUCrcGG9HNp5SSL0xS4v+mi/Yzk9Fcdf/0ObcM0w5Z288XKEK2mBcRJPh6dKYzxfjYB4R/aun+1MgjldAvqLOeybupzeqRWsrAJjTnHi/jB4ZLmZvwM4e7CykmCfZC96GQVXHq+31kJQO5rOPfEjquS/NnmdWch2KKnHOaoGiCJP3U2Xcr3pwbNfMB8Rbk2gFDVg55N0M+00d5NrOtxf+GdiTz05TQ95E3ypoJFF3DgLtb3+MXitt0VodMPXRChgo1TBiH2yh75x+R1Dxkoe+QLZzk8Cb7dj2DX1JF8kW+pK+fx/BsrCGqOubP6k7famx7t6OogVKfwmErmMNc2nFdWga0bSVpdF1KyFxMRdMMKikyK3xaXbtvHaJLsGFyvHe4sggw5HGq4NkazpsN0tee4H501bsjuZ6F/XHeeoNni11OKSLOyMj9LejpxPDMmJjHT5DDD7kkDB/UgVjLgtHcPkSqq1qBepeRjrxESQY91L7vhGoKTJMgBSQ5nmTgnh9IvmioFtTRVY6B9lmNlByxZUXLzh28M3iHfYQxYOyqWxp+g7KMvA4VrAqAqK33XdofOUjUcGYcN+OEPFO2Th95GtOnSoYa7wUdYYdhyTjOqJ92u6Hsl3iGB/gD+zYQVOd6xjGh7pKluXxZNvl/DfSzRYvbrzDZfuMnas+ulyLGx72fQKO2/k/8BUEsDBBQAAgAIAKeDJkgsT7aL/QIAAJcLAAAmAAAAdW5pdmVyc2FsL2h0bWxfcHVibGlzaGluZ19zZXR0aW5ncy54bWzNlt1SGjEUgO95ikw6XsqqtdUyuzgdwdGpFUZoq1dO2AQ2YzbZ5gfEqz5NH6xP0pMNIIyWro50ygwDOcn5zl9ykvjoLhdozLThSiZ4t76DEZOpolyOEvylf7J9iJGxRFIilGQJlgqjo2YtLtxAcJP1mLWw1CDASNMobIIza4tGFE0mkzo3hfazSjgLfFNPVR4VmhkmLdNRIcgUfuy0YAbPCBUA8M2VnKk1azWE4kD6rKgTDHEKnkvugyLi1OYCR2HVgKS3I62cpMdKKI30aJDgNzvlZ74mkFo8Z9KnxDRB6MW2QSjl3gkievyeoYzxUQbeHuxjNOHUZgne2/cUWB09ppTsEDnxlGMFKZB2hs+ZJZRYEobBnmV31swFQUSnkuQ87cMM8uEnuNW/Ob3uti/Pzy4+3fQ7nfP+WTc4UepEq5w4WjUUg0PK6ZQt7MTEWpJm4DfoDIkwLI6WRfNlQyVXnPNjNFACUl9qYTQET8U0wR81JwIjbong6WLWEj1i9oQLiMHr7taH0uIHYIg3zYg2bNnQfMb4LKbNb8oJiqbKIcFvGbIKQUQuh38ZQ8vpRkOt8lIqiLHICE4ZGnM2YfSozNIM+CdD12Aid6AJm68QzAYL3x2/RwM2VBq4jIxhq4Kcm8CvPwtcEGMeoGTu41bv/KzVvjm7aLWvtnyAhI6JTJ8JhxKyvLAb4ZMpksrO9SAdKXGGlUWhnJZzVWKrv7wMhudOhDK/djGW0BssyWasPKcwf/WgstmMjMuD6A9XiYYjyKEkgQkTKRx3Lh2rCkyJREqKKSIpNCrjj/WYK2dAEg5wQJuXexj0EZflaAQ3B1jUlOlKyJ3dvbf7794fHH5o1KNfP35ur1WatfCuIN5c6OHHa5v4opE/7oZx5Hvn023YavevunD3sv21SqYu2lf9SkVq9yrhOlVWdT5VWXUZro3u0pVRyQVoM6NwbKDRCJ5zy+hrbpoXFH79/Ru2xSsVfoNRrN2+/28QYbR4bq28r+LoyQdgDeSrj+lm7TdQSwMEFAACAAgAp4MmSD1kiNCZAQAAHwYAAB8AAAB1bml2ZXJzYWwvaHRtbF9za2luX3NldHRpbmdzLmpzjZTLbsIwEEX3fEXkbitEn5TuqgJSJRaVyq7qwglDiHDsyHZSKOLfm0l4OM6kxbOJb47v2GN5dr2gHCxiwXOwq76r+XtzXmmAmtU5XDd10aGnqDMjkgXMkxREIoF5SHFcepL3Z4IyZrIyDbcfaGscP6bwz5IL4+IZYaEJzVCLCwL8JrQNtfjnJPacc9Vncgod5tYq2Y+UtCBtXyqd8ophV8MphntED1YF6Bp9GGEQ6JJH0DC9m2J0kWfHNhepNONyO1Ox6oc8Wsda5XJR09NquPRqm4Eur3xdA4PR8HUydAGRGPtmIfUTT54wuslMgzFwyPs4wSBhwUMQju+gGn+gDeP2gTy6SExij/TLDYZLZzyGVpXaWygLWnpdylnY2MPt3GI0CMG3oC+xUlmeXXCBmVYxVqSFtmt+QoXii0TGNTceYJAcbhZtu6p3Puj9GIM1npDyntCKen5pV+/wQUOAttGWjnmNl3dG2QlKlEQORWhUtyroPmL9PoLzz4Bxa3m0Ssv2UDbHsgxcr0HPlRLl7r/+26efq7f/BVBLAwQUAAIACACngyZIPTwv0cEAAADlAQAAGgAAAHVuaXZlcnNhbC9pMThuX3ByZXNldHMueG1snZGxCsIwEIb3PkW43cRupSR1E9wcdJaaphppLyWXWh/flIp0kYBDIP/xfT8kJ3evvmNP48k6VJDzLTCD2jUWbwrOp/2mAEahxqbuHBoF6IDtqkzavMCjN2QCsViBpOAewlAKMU0TtzT42ECuG0MsJq5dL+LpHYrZFMOiwuKW9i/7M4MqyxiT19F24YBVvMe0IIy8VjA7F43cYutA/AIakwBMqsFQAmh9AngMCcCPK0CK75vnpEcK8aNikGK1nip7A1BLAwQUAAIACACngyZIsO1dV24AAAB2AAAAHAAAAHVuaXZlcnNhbC9sb2NhbF9zZXR0aW5ncy54bWwNzD0OwjAMQOG9p7C8l5+NoWk3NhAS5QBWY1Akx0aJheD2eHvDpzct3yrw4daLacLj7oDAulku+kr4WM/jCaE7aSYx5YRqCMs8TGIbyZ3dA3Z4C/24rVwjnK9UQ94ad1YnjzOMcInns3DG/Tz8AVBLAwQUAAIACABElFdHI7RO+/sCAACwCAAAFAAAAHVuaXZlcnNhbC9wbGF5ZXIueG1srVXfT9swEH4u0v6HyO/YLR0DqgTEkNAexoTUse2tMombeE3izHYI5a/f2c7vpWxIe2iVnO/77nz33cW/es5S74lJxUUeoAWeI4/loYh4Hgfo4evt8Tm6unx35Bcp3TPp8ShAZc4NgKbIi5gKJS80gO+pTgLUM2BgRl4huZBc74H7FLjbSCdL9O5oBi65ClCidbEipKoqzBUg8liJtDQkCociI4VkiuWaSeLSQF6DXem/o+GXiZzofcFUD1notweuSVqOZ8UHJNUSCxmTk/l8QX7cfV6HCcvoMc+VpnnIkAeVnNlSPtJwdyeiMmXK2Ga+S3LNtDZJWNvM1yu+OM89JcMAOYdNxpSiMVM4zWNEHJZMgP1tSlVS86gBreFVO17zWr+Ned80brZzpHMuyseUqwSO+pDOOgn0yTCqn9nrWgU9NAq6NUzIk+xXySWL7Ou3VozzBXIBW8XZPLGqQjiAp1saaiH3NwADFdUdxG3TsGsatqCWA7fR1x0Fam67ZVSXkjWlmvlPPGLiC5WSGllcalkyn4yMNZYMwT5xV66b1DXET3SWnv5Db4zfqDU/1WudsYD/0ZhPQNTWhOcRe77l4KNZBjXVDIptbFgXKTYxu5xU+Zj1dD0wuRzrpsBFPE1lzGAMI6op6ezkEJRJqsAlLOUI2zs4CE54nKTw05MM49ODNBmVu0mG3sFBcCrC3QS0NbdlJOM6jsTUKsgnE+vED0ulRcZfrDwHe0avrA5fG7nm6Lrg7cHZ/I9RHMRoBnOLJlaXeertq+bw3sypVp3PpnCWgVphHpguC+fVzEJZjHwitqVlqm/6OTX7sAcd5Tw1HdNc30HvolrzF+ZVPDJfusXS1CRhRjMB+nC+7DFAP2G7DMJb06GIW5E3dcCY2Df3byvabPm6da7rhzrsQw2fOKscxs3UR1BHLEWZR6Me4qL7iKgUdtq1ZNRL2RZutDgBkYoiQO/hob7zxelFd+WzxUWDtXndu8Aulzes9DrhTkGk1nV7Eb/eDfD4G1BLAwQUAAIACACngyZIF6nhQW8BAAD7AgAAKQAAAHVuaXZlcnNhbC9za2luX2N1c3RvbWl6YXRpb25fc2V0dGluZ3MueG1sjVLbatwwEH3PV4j8wEoa3Qzugm4ufklCspBnd60W00QulkJL0cdXTrJsttnQap5mzpkzzOi06fsU7VPK8+P0e8jTHO9CzlP8lrYXCLX7+WFebpaQQk6bY+V+iuP8s49f57VWqykPcRyW0a5o2mLUPT+kpFZO1YwZRpFknnqFnOe2Yg24BmzFHCW23fwl8aK7hH2I+bxquzlB3zf0MYUl93EMv7Zwyn4LnW7weRnGqfLSVrA1ymFqcWwNxAiX3BeqAUAgyx1xuEjZSE2Qx4xjKEZRoIAI56QRhUjKoWZdI6oK841ATDJGXaGe1m6ktXHUFgkNIbpO86qxpeuMxBgRQoC5wgV0BqPKhqqhQa0HBAcGRNFGEwWos53pWPHOC8uRol5gXJgxgPHxuMft3p7rWP3vdQ7n/Ifg2S84i67e2pwxV7t/WpZK3oXHHw9DDujLkEI/frq8ufV3/mqnd/311eWrN599fGCuhq2bf+jvP1BLAwQUAAIACACngyZIEQ5x/AERAABjOQAAFwAAAHVuaXZlcnNhbC91bml2ZXJzYWwucG5n7dt5WFLZ3wBwSrOopiadsnIrtZx3plxyyg2hLM1+ubW4ZCqaZmMu6KCmrFo6TbllzqiNC1njUiaMY+4CZQuZJuVGiYqGioKCqAgCF16aead837/fP+F5uDwH7vme7/3w3HPP949zw8vj+Ffrd64HgUBfnXA9dhoE0gCDQKvx67RU31gXEMZVH6uQp487gYjd+tOqhualI+5HQKDanA3ykDWqNjjW9RwSBNKO//ReNRJulAQC2UpOHDtyNilodphaHXZlB02YEnxr3Sod8L3xq8ZbNHVvG6enfrNt27Yt+zW3bjvlurspPT3jv5xcIw06b5kHl71f7xNxeo8yFf96CilsLS7p6uIUL8cJuiCkJ7fDqEhOt7iL110qTp4cwYYfXObU0aHnHTGSWNFkEWJEgZq8c0n+08btwSmrtP45NDlpsIup3cpqjQolxFrBeXf/eKn8e8x8eunbi59PKgy9iwqWI/XARjhJ2eGv1220fALS+Ofwg41XoJcSskBQytf+PLl98tdyZtPqp//+umgZy1wrMjT1TMoxG1qYSQ7/HNJVK0Y2OjnpYlpo+iWY5ZMnNalKcerv/zl4sWSL1r9ppoZrQcbelMb6ggP2BK+IcOyq65em6rTKjaBVmhorkvsl7Yeg2hhN2uf4bz+kXD6bteIMy+Dbb5vXzw57rxgt7PDBhy5aK4wsT7hOhAUGWn/uFX/o7k5vk5UjFZrGE53QV7zTPqeza4dX1sPcVSviuGmftjvny/jSq+SrKpf+V6AVcfaCS6rfjgRuDVlxlWfvXw5bcZWr8tLOegz0H/zc6/AljYenDh5YgZhywonz3eMrvs5fxr69qr9q544VWk9Md/+Wl5DwRk2jplHTqGnUNGoaNY2aRk2jplHTqGnUNGoaNY2aRk2jplHTqGnUNGoaNY2aRk2jplHTqGnUNGoaNY2aRk2jplHTqGnUNGoaNc3/A01ntfAkXNrDnZwMF40+vdbPI1EpqIU3NnS+ryMRhRHZ8oTfPZug14VOFlr93Sk2UKuCE8tJUhwSW/XbBQHS7iuUuikIaQluZA3F8TkONObw02T+ATkdKpvhXofJxz44PyWakQwRjjEW8Z2lkbRO4YW/8xlFbYSIh5CX0HHiW3lz9vRq8p7qhKKTDtdLkAHcdkkxUMmuC8HuUPgGJU/cWx2iP4QaQusXS6zgskGGjyiyG8s4y+6EK+Z1Y2T9JFyCKAuBYS8xGFSF6Jz4IGeh2b0B+I2EmeioxSuWOQT7pV5OeUzjbNIA8lApVfSgv4eTUJQbisle9KOIahA1ibMLXp600sO/bwtnXYdego5YhasS7HvRg8SKacU6Y/FFArxSJpQ/iMnjc04zeM2OT9cIL8JBBf7BoqYc4IKvWQyJIuXOgj8WyxT8K1RZOtM7uE/AAEcA3z0RCezEnEOdMzH2QQkz32/iFuJlTBYFELQElrzN5twboIjJguiv2qRNLe7YqOEYTOlPp8xGTA5xqb3Iho5XSVHXMdmBOeVL/uhvOyv/usIF/xExNgbf0FGRQCtM7TzoRVogkZcG+0t35ejIwhZPawTz2USO5BWiFv4zjq/hSGPugZwc4P3x0GMdj4U0Ltu7rshDm/dauPg8KmA2cN5vKPHOWFzbyw6lRNlyE0o8lpnHrfU54kf3BvDpw0ndLmGZzN+uW517mMef1uVtxs1dyyqzgiYW5WJhx2dD3IiJjvmDC3OYh65NGeDxBxXpFMqSTPrTkL6NVjftMLCckM25SMO5dQzVwlh2Iyxb3xO0C5PSA885SYcnoRV31poGzdbIdiA6C9Gn4WZ3eIhLHxaT3LTzkyHjdgaIsTsjx0vcGEoS7XwJJKdavhVtosl9jpcKnx0tKSZ5rnn5/Edm6Eh4GIt+ikAqrqAdcDJ2pBzNFgW67fK02g8Jo0OX+JR8g0ja76mzWlwyF0nPMwcSO56WCxDdbIIM2DHtB+CxHzI6i9cmERvvJB8Od25vIjXnevle7l1X5eGWE5CSsfTTTTayW9w83ayX+yeuHZKV5n6qlh/SO9t7QnLIhG01K7ObhOYvSjYlmwu4B8du0aZCC4Bzo0l2QRuLqan2gqZJwVE/Zd2eO23VsAy+bKGPmd1TW9hM2biMRchv0WELKfvs/0SahPSi39DYDyw++uuu69xnKMWUnjeNsjbWnlT+MnHUXSJpBXbGtxkgtDwiR3+nnrrSuxw8H//KbrwcGwUUMuIh4Y8sNFARayOkSZf0M1+sjfcw7WNmNmBZTmucsIhnxYjLji/YAgxBlF8WUehONSvD4aVnqitYeZaO4aLVEOCGNxutzRUP4HvaiYIT7y+Ov6VbiWsLTfeh98/I60MFjyxjFVpBqOnyQwjr+azOIosK8lz7hgx6JIPSUHAE5mPaJuO3Vk+TpgG+v8P4AuGjc7SH6Yz03e2EA/65lriWUwC6N+eE44tQAY6QUMx7jsXgOxZng7auE7WdfZ51S++dJfByYprWB7gdvevBrzSq49Hq9piYhOdjsqdtzOnJ+zjbwJuNoEOStQFkaBTaYCpmUFEAJE+qlBmXR/tgp/i3kLVncFEoqOdyM11IyZnLU+aTXfV5uwJOmnYto7UbyFlhbW+qBiqpkwryhumMp6iGQFrLSPcZqss3mWwfs8nQmr2abHElqwmy+sJQjHQoS0fqX530XpR3rYf5jlu7H9Bn6xXw4lSpVMrR2vltMfKp4zB/R9Ti1JJxe0WODvhDPQlL+yV1RGvTclxlQmo4wKDjFQtmJBpMIcwh+CtVk1Q9ilfT6ANb7vAsRb0ZiYeJ0FTJCwsfNpRLZcA5PAo3USTYg0/si86TlYt9G0m00+hi3ExSZn2OFBikNQADKAOqP8GQJgVaWFJAikQwaQL0vpdsxzmZTj529ywypRE4gv8qL02zR3oAns1IMCQ1k/RE7bJuBwHkzgGi53ae0rk9YaewXpB8cdRWdUdMIeFITjEhC1kfdy+A1MvTRdGUSoWYip9vbhyuMF/dzzEgiRKuQrD6eDnbCCHAF6dYfDh54PE45WU0DVrx7rQZXyRji1+m17ijibIHKQ/rBxfeI9YcBUZsDZnZvoCioUM6BOjPAeBOr27s4elExoETrrtqLBYmkgI5wkER6k9e+inTgMq1cE6pr5ZH6F0KdX8Jvlw0fYPXNOgIkLeAe3UY9mXKXoJisa8DkAKP8CONLJxsaam3ejFBBbh1/XRcjL8ncUn1r186O4vAyBtc3yco2aGXWVvXm9weCP1Rn7Vlswwy6W5kzaHNIWxxnXcNeU9vpl2kOT5t5CeV1qUeNQ5x2zSgJNONvuZgMiGH4M9Uj7mq1FD5D/fdzcRsLo7Mj7mZJgVYiqVGz8BAz1xLItHz2t2rZdCYXuatyWJ8BduGAx1AWDvCDUIee5r2Adls272bi/ZqVt5MC2TpNrOb9svuDXFACOn23D9nmswkAwZ05KFd2hLIJYKhHoFxYXQ750f2f3AljwZIcfNwX0plrpdZCxu7yGt8wIwu0vb0zKQthmBgz2xvBOE39AxhyzlxfMANYXOh0vC8wTUh8I1INj3rwutN2eIiqu3teL64UPKdNhf5Bzv09hwV8XGIvWt5Oy0rVWPjL5okh6ArO4JHF7WW7MAjCRMY1D0YZTqx+Hm2jrzFvQTCEJu4seytcVSPXyupFWeubtEVCYQ+91EO3RSZ68ulZtYWcCirnh6dlyYiD1AqCEjpofvRCDNtsN56JHmwwlKcfDpH6JNWAMcli1pZQIxIImRX4oD5AmoAWfIxw2PnZtsIN/irAU/l9Y5Aw9Dc2EA6J3BQ2Pw+JJiiEp99zVNFJhx4rEi8H9fehnMqHok5izd3o5Zdaev/ETAD7bdb6+aTP8Romo03Ysu+fclMHzADTyu+t3z5TQggs3pJK/1O+7WLPXQv2Noz6ntNqHTqfg0VKhm95j0cnqPBDw2Hrs2elcO2dwN+BtrgXl2uVftIIp6D04dQeFazzYsBpfdTEbiFIjQ8nRV/um26PrFXbJrZCK5Rxt+3Y2EcSlyj0Bs87JcNedN2d9CwIlV6VJsSzShU6zuijAR+vS47Qr9GOfX+jLPTB1facdMu2yNYdpZNolb7D4bcBrR+vJE1Ozk2gMTZPNZs0cW+2VdoSqR6ZaTxrMZ4TGTHk4iNkKS50bterjop0bDhH9ticqp5zJGYx4abQq96NcIJLl1AHZtoXAalS96VFxmHALMuIuXWVSKfh6iTA5LSn1sItQIRYTz+puu3Omgcef/RlkUwM1GGVM2uKL13RHB7RT1cKWVUf7qbq+kw5RBpg4PWp9WID17yzEg+GLcRt1RHmJV9nB9nq+Y4NyUxzd3Il2SwF9wZ1CiWPxsb5QxzRBCrWLEW12L5ETXiSgePv9iQcKGVF0b2QPEO8WCpVR4omo01A4i2DzGk2gCYhNWOODyBqheCgncwobSwXmFVo0EWqEr2iF0fTU1o4672qyEpy6PYuApE7U6a+G3wTvT+DReNDYr28zpBgr8nNeqsbFPimue7CfjuVQ8FR/w2p+IBHrzaE7o8vuQLiKVSmYBKRQnIYs329DXtv9jn3jKJ6GZ0E5n7gBYDPO8vV78lKWZqYZyteoISnz2xUlDSyklMTqxsXKxvyA6E/awblBTCOlyVc35pTRyjyGGSU1THoMonLDydn8CUy3SLYjlD4H50jKQadlZsVmgaMGnqbFoMN52RJcA4kUPR+eRJh6BsXY2CiFHVWloQ0U4hPRUDcR1cLIzSqpCT2uZf707dpT1wpMYT3FAiIbGILs7GR0wDImP/0B15jPO1yJyO86N25RnQizhZqcDGtqXByBqn3XbNqkVD99hCn6e1/Wi0i4l5/lOH61kC2XbtUn9dcEHyPbzr3UDeDcBKteSN5BQibOwnGJIytFDYqeiKbdO30OLTn9TRoei3YrMZmT8GblTwaJjBbsmhy4aQdAN7Z8sTfmvrVTeb1DBNpPNWJDg5l3i/c1NGaKkbnIct/5TZK5t3b7BxNfRcw+simcO5uBkDtBafdphshuXzpspZ5jtaF4E3WLkFebGnVgEJ+DmRrwH5tOKsp0zrFSgBAR4GTpcK3FlNcg5M+YGZhWHP9yt+/cMO7tAac0aQARFFtm8ZQSc/0vUW182hhzeJJtgFgB0/SaSaqIQ7MVyGxE5MiKI355ykvslV7gtYevGTrq+mp1DzDfm1H75zvscoVVrEkoeLhDSjjLQNmWmeMGDxsudMzsH+KqN3+UFJvdIHx0dEokCCieMmXmeQwMCClpHKs4qdYhFibyLrQkc4xdRTku14E5GV0UKtgJdC3RzCJBA6KSDzepeCX72lzPzKLWOIwKBJmpEtNseXDJv/Bu/ajzWcJhcYP9NU1TLEgScPLAb0ZWlXpoE3dvTWPuR7O9rHY7qd+SWPA4z/wm4a8sRLe0t00jdDJcHejXE9rV057Imk/ymoYFrcq6/LKSZhjBvzQwttJyHXS/TWmbX4NehzHxDXddt9fRKBfOX90heOTfg0m1o8dyJn3R/JH3eOaTagdVmF/lNMKTYG9NgNFSMp5ZzkYTF1LlKguGuOuevxOit1RV3bpKdhfOTR/9oCd0YrBXR1ZbF57KpV/3DmA/1LtDufux3TsLGxKW06ifkICY/5Es8jeLRhsyEUMzVaOjq603fHuS9ldsC9VCZUMlNH/7/b5s5rNGL/lLJgOYaOV1evXzHu73pV5lX4GJMyRbJ4+ErZj9kftWkhhnVW5v/mGquv0a/BJpjlelGFYqoS641vLdHAFmvM2tpnfymEOTF3/9lfKNfNvndxz4fc39xBqtcJZ49jRKfgq/8NUEsDBBQAAgAIAKeDJkhjUB02SwAAAGoAAAAbAAAAdW5pdmVyc2FsL3VuaXZlcnNhbC5wbmcueG1ss7GvyM1RKEstKs7Mz7NVMtQzULK34+WyKShKLctMLVeoAIoBBSFASaESyDVCcMszU0oybJXMTY0RYhmpmekZJbZKpmamcEF9oJEAUEsBAgAAFAACAAgA51p4Sg3AMR7AAQAA2gMAAA8AAAAAAAAAAQAAAAAAAAAAAG5vbmUvcGxheWVyLnhtbFBLAQIAABQAAgAIAKeDJkgVDq0oZAQAAAcRAAAdAAAAAAAAAAEAAAAAAO0BAAB1bml2ZXJzYWwvY29tbW9uX21lc3NhZ2VzLmxuZ1BLAQIAABQAAgAIAKeDJkjNFsHqKAMAAIYMAAAnAAAAAAAAAAEAAAAAAIwGAAB1bml2ZXJzYWwvZmxhc2hfcHVibGlzaGluZ19zZXR0aW5ncy54bWxQSwECAAAUAAIACACngyZI3SJTFrgCAABVCgAAIQAAAAAAAAABAAAAAAD5CQAAdW5pdmVyc2FsL2ZsYXNoX3NraW5fc2V0dGluZ3MueG1sUEsBAgAAFAACAAgAp4MmSCxPtov9AgAAlwsAACYAAAAAAAAAAQAAAAAA8AwAAHVuaXZlcnNhbC9odG1sX3B1Ymxpc2hpbmdfc2V0dGluZ3MueG1sUEsBAgAAFAACAAgAp4MmSD1kiNCZAQAAHwYAAB8AAAAAAAAAAQAAAAAAMRAAAHVuaXZlcnNhbC9odG1sX3NraW5fc2V0dGluZ3MuanNQSwECAAAUAAIACACngyZIPTwv0cEAAADlAQAAGgAAAAAAAAABAAAAAAAHEgAAdW5pdmVyc2FsL2kxOG5fcHJlc2V0cy54bWxQSwECAAAUAAIACACngyZIsO1dV24AAAB2AAAAHAAAAAAAAAABAAAAAAAAEwAAdW5pdmVyc2FsL2xvY2FsX3NldHRpbmdzLnhtbFBLAQIAABQAAgAIAESUV0cjtE77+wIAALAIAAAUAAAAAAAAAAEAAAAAAKgTAAB1bml2ZXJzYWwvcGxheWVyLnhtbFBLAQIAABQAAgAIAKeDJkgXqeFBbwEAAPsCAAApAAAAAAAAAAEAAAAAANUWAAB1bml2ZXJzYWwvc2tpbl9jdXN0b21pemF0aW9uX3NldHRpbmdzLnhtbFBLAQIAABQAAgAIAKeDJkgRDnH8AREAAGM5AAAXAAAAAAAAAAAAAAAAAIsYAAB1bml2ZXJzYWwvdW5pdmVyc2FsLnBuZ1BLAQIAABQAAgAIAKeDJkhjUB02SwAAAGoAAAAbAAAAAAAAAAEAAAAAAMEpAAB1bml2ZXJzYWwvdW5pdmVyc2FsLnBuZy54bWxQSwUGAAAAAAwADACGAwAARSoAAAAA"/>
  <p:tag name="ISPRING_PRESENTATION_TITLE" val="HG000773"/>
  <p:tag name="ISPRING_SCORM_ENDPOINT" val="&lt;endpoint&gt;&lt;enable&gt;0&lt;/enable&gt;&lt;lrs&gt;http://&lt;/lrs&gt;&lt;auth&gt;0&lt;/auth&gt;&lt;login&gt;&lt;/login&gt;&lt;password&gt;&lt;/password&gt;&lt;key&gt;&lt;/key&gt;&lt;name&gt;&lt;/name&gt;&lt;email&gt;&lt;/email&gt;&lt;/endpoint&gt;&#10;"/>
  <p:tag name="ISPRING_SCORM_PASSING_SCORE" val="100.000000"/>
  <p:tag name="ISPRING_SCORM_RATE_SLIDES" val="1"/>
  <p:tag name="ISPRING_ULTRA_SCORM_COURSE_ID" val="6711571B-384C-4F8B-828C-E071D9F183B8"/>
  <p:tag name="ISPRINGCLOUDFOLDERID" val="0"/>
  <p:tag name="ISPRINGCLOUDFOLDERPATH" val="Repository"/>
  <p:tag name="ISPRINGONLINEFOLDERID" val="0"/>
  <p:tag name="ISPRINGONLINEFOLDERPATH" val="Content List"/>
</p:tagLst>
</file>

<file path=ppt/theme/theme1.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aragraphs>332</Paragraphs>
  <Slides>47</Slides>
  <Notes>47</Notes>
  <TotalTime>0</TotalTime>
  <HiddenSlides>0</HiddenSlides>
  <MMClips>0</MMClips>
  <ScaleCrop>0</ScaleCrop>
  <HeadingPairs>
    <vt:vector baseType="variant" size="6">
      <vt:variant>
        <vt:lpstr>Fonts used</vt:lpstr>
      </vt:variant>
      <vt:variant>
        <vt:i4>12</vt:i4>
      </vt:variant>
      <vt:variant>
        <vt:lpstr>Theme</vt:lpstr>
      </vt:variant>
      <vt:variant>
        <vt:i4>1</vt:i4>
      </vt:variant>
      <vt:variant>
        <vt:lpstr>Slide Titles</vt:lpstr>
      </vt:variant>
      <vt:variant>
        <vt:i4>47</vt:i4>
      </vt:variant>
    </vt:vector>
  </HeadingPairs>
  <TitlesOfParts>
    <vt:vector baseType="lpstr" size="60">
      <vt:lpstr>Arial</vt:lpstr>
      <vt:lpstr>Calibri Light</vt:lpstr>
      <vt:lpstr>Calibri</vt:lpstr>
      <vt:lpstr>印品黑体</vt:lpstr>
      <vt:lpstr>微软雅黑</vt:lpstr>
      <vt:lpstr>Wingdings</vt:lpstr>
      <vt:lpstr>Times New Roman</vt:lpstr>
      <vt:lpstr>方正中等线简体</vt:lpstr>
      <vt:lpstr>Courier New</vt:lpstr>
      <vt:lpstr>宋体</vt:lpstr>
      <vt:lpstr>楷体_GB2312</vt:lpstr>
      <vt:lpstr>楷体</vt:lpstr>
      <vt:lpstr>Office 主题</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2021-03-22T15:51:16.374</cp:lastPrinted>
  <dcterms:created xsi:type="dcterms:W3CDTF">2021-03-22T15:51:16Z</dcterms:created>
  <dcterms:modified xsi:type="dcterms:W3CDTF">2021-03-22T07:51:18Z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