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sldIdLst>
    <p:sldId id="635" r:id="rId2"/>
    <p:sldId id="444" r:id="rId3"/>
    <p:sldId id="584" r:id="rId4"/>
    <p:sldId id="585" r:id="rId5"/>
    <p:sldId id="586" r:id="rId6"/>
    <p:sldId id="592" r:id="rId7"/>
    <p:sldId id="648" r:id="rId8"/>
    <p:sldId id="649" r:id="rId9"/>
    <p:sldId id="647" r:id="rId10"/>
    <p:sldId id="650" r:id="rId11"/>
    <p:sldId id="646" r:id="rId12"/>
    <p:sldId id="674" r:id="rId13"/>
    <p:sldId id="660" r:id="rId14"/>
    <p:sldId id="661" r:id="rId15"/>
    <p:sldId id="662" r:id="rId16"/>
    <p:sldId id="663" r:id="rId17"/>
    <p:sldId id="664" r:id="rId18"/>
    <p:sldId id="665" r:id="rId19"/>
    <p:sldId id="666" r:id="rId20"/>
    <p:sldId id="667" r:id="rId21"/>
    <p:sldId id="668" r:id="rId22"/>
    <p:sldId id="651" r:id="rId23"/>
    <p:sldId id="670" r:id="rId24"/>
    <p:sldId id="671" r:id="rId25"/>
    <p:sldId id="672" r:id="rId26"/>
    <p:sldId id="673" r:id="rId27"/>
  </p:sldIdLst>
  <p:sldSz cx="12192000" cy="6858000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800000"/>
    <a:srgbClr val="660033"/>
    <a:srgbClr val="003366"/>
    <a:srgbClr val="FF6600"/>
    <a:srgbClr val="080808"/>
    <a:srgbClr val="FF3300"/>
    <a:srgbClr val="FF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65" d="100"/>
          <a:sy n="65" d="100"/>
        </p:scale>
        <p:origin x="-918" y="-114"/>
      </p:cViewPr>
      <p:guideLst>
        <p:guide orient="horz" pos="2163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846"/>
    </p:cViewPr>
  </p:sorterViewPr>
  <p:gridSpacing cx="78027213" cy="78027213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2019/3/20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5235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颠沛流离中的诗人杜甫，看到山河破碎，思念不知生死的兄弟，更为国家而悲痛。杜甫的</a:t>
            </a:r>
            <a:r>
              <a:rPr lang="en-US" altLang="zh-CN" dirty="0"/>
              <a:t>《</a:t>
            </a:r>
            <a:r>
              <a:rPr lang="zh-CN" altLang="en-US" dirty="0"/>
              <a:t>月夜忆舍弟</a:t>
            </a:r>
            <a:r>
              <a:rPr lang="en-US" altLang="zh-CN" dirty="0"/>
              <a:t>》 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8" name="Rectangle 2"/>
          <p:cNvSpPr>
            <a:spLocks noGrp="1" noRot="1" noChangeAspect="1" noTextEdit="1"/>
          </p:cNvSpPr>
          <p:nvPr>
            <p:ph type="sldImg"/>
          </p:nvPr>
        </p:nvSpPr>
        <p:spPr/>
      </p:sp>
      <p:sp>
        <p:nvSpPr>
          <p:cNvPr id="96259" name="Rectangle 3"/>
          <p:cNvSpPr>
            <a:spLocks noGrp="1"/>
          </p:cNvSpPr>
          <p:nvPr>
            <p:ph type="body"/>
          </p:nvPr>
        </p:nvSpPr>
        <p:spPr/>
        <p:txBody>
          <a:bodyPr wrap="square" lIns="91440" tIns="45720" rIns="91440" bIns="45720" anchor="t"/>
          <a:lstStyle/>
          <a:p>
            <a:pPr lvl="0"/>
            <a:r>
              <a:rPr lang="zh-CN" altLang="en-US" dirty="0"/>
              <a:t>颠沛流离中的诗人杜甫，看到山河破碎，思念不知生死的兄弟，更为国家而悲痛。杜甫的</a:t>
            </a:r>
            <a:r>
              <a:rPr lang="en-US" altLang="zh-CN" dirty="0"/>
              <a:t>《</a:t>
            </a:r>
            <a:r>
              <a:rPr lang="zh-CN" altLang="en-US" dirty="0"/>
              <a:t>月夜忆舍弟</a:t>
            </a:r>
            <a:r>
              <a:rPr lang="en-US" altLang="zh-CN" dirty="0"/>
              <a:t>》 </a:t>
            </a:r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base"/>
            <a:r>
              <a:rPr lang="zh-CN" altLang="en-US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8"/>
            <a:ext cx="2743200" cy="585152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8"/>
            <a:ext cx="8070573" cy="585152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38"/>
            <a:ext cx="105156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3"/>
            <a:ext cx="105156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05728" y="1600200"/>
            <a:ext cx="5376672" cy="4525963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5" y="1778438"/>
            <a:ext cx="4873575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5" y="2665379"/>
            <a:ext cx="4873575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9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9" y="2665379"/>
            <a:ext cx="4897576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3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 1025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 dirty="0"/>
              <a:t>单击此处编辑母版标题样式</a:t>
            </a:r>
          </a:p>
        </p:txBody>
      </p:sp>
      <p:sp>
        <p:nvSpPr>
          <p:cNvPr id="1027" name="文本占位符 1026"/>
          <p:cNvSpPr>
            <a:spLocks noGrp="1"/>
          </p:cNvSpPr>
          <p:nvPr>
            <p:ph type="body"/>
          </p:nvPr>
        </p:nvSpPr>
        <p:spPr>
          <a:xfrm>
            <a:off x="609600" y="1600200"/>
            <a:ext cx="10972800" cy="4525963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 dirty="0"/>
              <a:t>单击此处编辑母版文本样式</a:t>
            </a:r>
          </a:p>
          <a:p>
            <a:pPr lvl="1" indent="-285750"/>
            <a:r>
              <a:rPr lang="zh-CN" altLang="en-US" dirty="0"/>
              <a:t>第二级</a:t>
            </a:r>
          </a:p>
          <a:p>
            <a:pPr lvl="2" indent="-228600"/>
            <a:r>
              <a:rPr lang="zh-CN" altLang="en-US" dirty="0"/>
              <a:t>第三级</a:t>
            </a:r>
          </a:p>
          <a:p>
            <a:pPr lvl="3" indent="-228600"/>
            <a:r>
              <a:rPr lang="zh-CN" altLang="en-US" dirty="0"/>
              <a:t>第四级</a:t>
            </a:r>
          </a:p>
          <a:p>
            <a:pPr lvl="4" indent="-228600"/>
            <a:r>
              <a:rPr lang="zh-CN" altLang="en-US" dirty="0"/>
              <a:t>第五级</a:t>
            </a:r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/>
            </a:lvl1pPr>
          </a:lstStyle>
          <a:p>
            <a:pPr lvl="0" fontAlgn="base"/>
            <a:endParaRPr lang="zh-CN" altLang="en-US" strike="noStrike" noProof="1">
              <a:latin typeface="Arial" panose="020B0604020202020204" pitchFamily="34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8737600" y="6245225"/>
            <a:ext cx="28448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/>
            </a:lvl1pPr>
          </a:lstStyle>
          <a:p>
            <a:pPr lvl="0" fontAlgn="base"/>
            <a:fld id="{9A0DB2DC-4C9A-4742-B13C-FB6460FD3503}" type="slidenum">
              <a:rPr lang="zh-CN" altLang="en-US" strike="noStrike" noProof="1" dirty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pPr lvl="0" fontAlgn="base"/>
              <a:t>‹#›</a:t>
            </a:fld>
            <a:endParaRPr lang="zh-CN" altLang="en-US" strike="noStrike" noProof="1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marL="0" lvl="0" indent="0" algn="ctr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–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rtl="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2pPr>
      <a:lvl3pPr marL="914400" lvl="2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3pPr>
      <a:lvl4pPr marL="1371600" lvl="3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4pPr>
      <a:lvl5pPr marL="1828800" lvl="4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5pPr>
      <a:lvl6pPr marL="2286000" lvl="5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6pPr>
      <a:lvl7pPr marL="2743200" lvl="6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7pPr>
      <a:lvl8pPr marL="3200400" lvl="7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8pPr>
      <a:lvl9pPr marL="3657600" lvl="8" indent="0" algn="l" defTabSz="914400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b="0" i="0" u="none" kern="1200" baseline="0">
          <a:solidFill>
            <a:schemeClr val="tx1"/>
          </a:solidFill>
          <a:latin typeface="Arial" panose="020B0604020202020204" pitchFamily="34" charset="0"/>
          <a:ea typeface="宋体" panose="02010600030101010101" pitchFamily="2" charset="-122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5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29379"/>
          <p:cNvSpPr txBox="1"/>
          <p:nvPr/>
        </p:nvSpPr>
        <p:spPr>
          <a:xfrm>
            <a:off x="175260" y="96520"/>
            <a:ext cx="11885295" cy="6319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【湖南师大附中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2019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届高三月考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阅读下面的材料，根据要求写作。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①澄神静虑，端己正容。——欧阳询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②圆而且方，方而复圆。——项穆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③笔秃千管，墨磨万锭。——苏轼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④体象卓然，殊今异古。——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张怀瓘</a:t>
            </a:r>
            <a:endParaRPr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⑤意在笔前，然后作字。——王羲之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 书法不仅是我国优秀的传统文化，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蕴含了丰富的人生哲理。请以其中两三句为基础确定立意，并合理引用，写一篇文章。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要求：自选角度，明确文体，自拟标题；不要套作，不得抄袭；不少于800字。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905" y="255905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素材积累</a:t>
            </a:r>
          </a:p>
        </p:txBody>
      </p:sp>
      <p:sp>
        <p:nvSpPr>
          <p:cNvPr id="2" name="文本框 229379"/>
          <p:cNvSpPr txBox="1"/>
          <p:nvPr/>
        </p:nvSpPr>
        <p:spPr>
          <a:xfrm>
            <a:off x="153670" y="1309370"/>
            <a:ext cx="11885295" cy="4546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建中四年（783年），叛乱的淮西节度使李希烈攻陷汝州。卢杞建议派颜真卿前往李希烈军中，传达朝廷旨意，唐德宗李适同意。朝臣为此大惊失色，宰相李勉秘密上奏，“以为失一国老，贻朝廷羞”，坚决要求留下他。河南尹郑叔则也劝他不要去，颜真卿回答说：“圣旨能逃避吗？”</a:t>
            </a:r>
          </a:p>
          <a:p>
            <a:pPr algn="l"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颜真卿到后，李希烈派部将到颜真卿住所，在寺中堆起干柴说：“再不投降，就烧死你！”颜真卿起身跳入火中，辛景臻等人急忙拉住了他。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最终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被缢杀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algn="l"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颜筋柳骨：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颜真卿的书法用笔肥厚粗拙，显得筋健洒脱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柳公权的书法棱角分明，以骨力遒劲著称。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24" name="图片 34823" descr="200862171115543_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9969500" y="5937250"/>
            <a:ext cx="698500" cy="838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4818" name="矩形 34817"/>
          <p:cNvSpPr/>
          <p:nvPr/>
        </p:nvSpPr>
        <p:spPr>
          <a:xfrm>
            <a:off x="674370" y="5668010"/>
            <a:ext cx="7503160" cy="9239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 spc="720">
                <a:ln w="9525" cap="flat" cmpd="sng">
                  <a:solidFill>
                    <a:srgbClr val="006699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AAAAAA"/>
                    </a:gs>
                    <a:gs pos="100000">
                      <a:srgbClr val="FFFFFF"/>
                    </a:gs>
                  </a:gsLst>
                  <a:lin ang="5400000" scaled="1"/>
                  <a:tileRect/>
                </a:gradFill>
                <a:effectLst>
                  <a:outerShdw dist="45791" dir="3378595" algn="ctr" rotWithShape="0">
                    <a:srgbClr val="4D4D4D">
                      <a:alpha val="80000"/>
                    </a:srgbClr>
                  </a:outerShdw>
                </a:effectLst>
                <a:latin typeface="隶书" panose="02010509060101010101" charset="-122"/>
                <a:ea typeface="隶书" panose="02010509060101010101" charset="-122"/>
              </a:rPr>
              <a:t>文与可画筼筜谷偃竹记</a:t>
            </a:r>
          </a:p>
        </p:txBody>
      </p:sp>
      <p:sp>
        <p:nvSpPr>
          <p:cNvPr id="34819" name="文本框 34818"/>
          <p:cNvSpPr txBox="1"/>
          <p:nvPr/>
        </p:nvSpPr>
        <p:spPr>
          <a:xfrm>
            <a:off x="5943600" y="528955"/>
            <a:ext cx="5955665" cy="594423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2800" b="1" dirty="0"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参考译文：如今画竹的人都是一节节地画它，一叶叶地堆积它，这样哪里还会有完整的竹子呢？所以画竹必定要心里先有完整的竹子形象，拿起笔来仔细看去，就看到了他所想画的竹子，急速起身跟住它，动手作画，一气呵成，以追上他所见到的，如兔子跃起奔跑、鹘鸟俯冲下搏，稍一放松就消失了。</a:t>
            </a:r>
          </a:p>
          <a:p>
            <a:pPr>
              <a:lnSpc>
                <a:spcPct val="90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  <a:sym typeface="+mn-ea"/>
              </a:rPr>
              <a:t>    胸有成竹：成，完全的；成竹，枝叶茂盛长成了的竹子，原指画竹子要在心里有一幅竹子的形象。比喻做事前已有成熟的计划。</a:t>
            </a:r>
            <a:endParaRPr lang="zh-CN" altLang="en-US" sz="2800" b="1">
              <a:latin typeface="楷体_GB2312" pitchFamily="49" charset="-122"/>
              <a:ea typeface="楷体_GB2312" pitchFamily="49" charset="-122"/>
            </a:endParaRPr>
          </a:p>
          <a:p>
            <a:pPr algn="ctr"/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90000"/>
              </a:lnSpc>
            </a:pPr>
            <a:endParaRPr lang="zh-CN" altLang="en-US" sz="28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4820" name="文本框 34819"/>
          <p:cNvSpPr txBox="1"/>
          <p:nvPr/>
        </p:nvSpPr>
        <p:spPr>
          <a:xfrm>
            <a:off x="711200" y="1171575"/>
            <a:ext cx="4867275" cy="40309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  <a:buClrTx/>
              <a:buSzTx/>
              <a:buFontTx/>
            </a:pPr>
            <a:r>
              <a:rPr lang="en-US" altLang="zh-CN" sz="3200" b="1" dirty="0">
                <a:latin typeface="Arial" panose="020B0604020202020204" pitchFamily="34" charset="0"/>
              </a:rPr>
              <a:t>      </a:t>
            </a:r>
            <a:r>
              <a:rPr lang="zh-CN" altLang="en-US" sz="3200" b="1" dirty="0">
                <a:latin typeface="Arial" panose="020B0604020202020204" pitchFamily="34" charset="0"/>
              </a:rPr>
              <a:t>今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画者</a:t>
            </a:r>
            <a:r>
              <a:rPr lang="zh-CN" altLang="en-US" sz="3200" b="1" dirty="0">
                <a:latin typeface="Arial" panose="020B0604020202020204" pitchFamily="34" charset="0"/>
              </a:rPr>
              <a:t>乃节节而为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之</a:t>
            </a:r>
            <a:r>
              <a:rPr lang="zh-CN" altLang="en-US" sz="3200" b="1" dirty="0">
                <a:latin typeface="Arial" panose="020B0604020202020204" pitchFamily="34" charset="0"/>
              </a:rPr>
              <a:t>，叶叶而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累</a:t>
            </a:r>
            <a:r>
              <a:rPr lang="zh-CN" altLang="en-US" sz="3200" b="1" dirty="0">
                <a:latin typeface="Arial" panose="020B0604020202020204" pitchFamily="34" charset="0"/>
              </a:rPr>
              <a:t>之，岂复有竹乎！故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画竹必先得成竹于胸中</a:t>
            </a:r>
            <a:r>
              <a:rPr lang="zh-CN" altLang="en-US" sz="3200" b="1" dirty="0">
                <a:latin typeface="Arial" panose="020B0604020202020204" pitchFamily="34" charset="0"/>
              </a:rPr>
              <a:t>，执笔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熟视</a:t>
            </a:r>
            <a:r>
              <a:rPr lang="zh-CN" altLang="en-US" sz="3200" b="1" dirty="0">
                <a:latin typeface="Arial" panose="020B0604020202020204" pitchFamily="34" charset="0"/>
              </a:rPr>
              <a:t>，乃见其所欲画者，急起从之，振笔直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遂</a:t>
            </a:r>
            <a:r>
              <a:rPr lang="zh-CN" altLang="en-US" sz="3200" b="1" dirty="0">
                <a:latin typeface="Arial" panose="020B0604020202020204" pitchFamily="34" charset="0"/>
              </a:rPr>
              <a:t>，以追其所见，如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兔起鹘落</a:t>
            </a:r>
            <a:r>
              <a:rPr lang="zh-CN" altLang="en-US" sz="3200" b="1" dirty="0">
                <a:latin typeface="Arial" panose="020B0604020202020204" pitchFamily="34" charset="0"/>
              </a:rPr>
              <a:t>，</a:t>
            </a:r>
            <a:r>
              <a:rPr lang="zh-CN" altLang="en-US" sz="3200" b="1" u="sng" dirty="0">
                <a:solidFill>
                  <a:srgbClr val="3333CC"/>
                </a:solidFill>
                <a:latin typeface="Arial" panose="020B0604020202020204" pitchFamily="34" charset="0"/>
              </a:rPr>
              <a:t>少纵则逝</a:t>
            </a:r>
            <a:r>
              <a:rPr lang="zh-CN" altLang="en-US" sz="3200" b="1" dirty="0">
                <a:latin typeface="Arial" panose="020B0604020202020204" pitchFamily="34" charset="0"/>
              </a:rPr>
              <a:t>矣。 ——《</a:t>
            </a:r>
            <a:r>
              <a:rPr lang="zh-CN" altLang="en-US" sz="3200" b="1" dirty="0">
                <a:sym typeface="+mn-ea"/>
              </a:rPr>
              <a:t>文与可画筼筜谷偃竹记</a:t>
            </a:r>
            <a:r>
              <a:rPr lang="zh-CN" altLang="en-US" sz="3200" b="1" dirty="0">
                <a:latin typeface="Arial" panose="020B0604020202020204" pitchFamily="34" charset="0"/>
              </a:rPr>
              <a:t>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348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标题 58369"/>
          <p:cNvSpPr>
            <a:spLocks noGrp="1"/>
          </p:cNvSpPr>
          <p:nvPr>
            <p:ph type="title"/>
          </p:nvPr>
        </p:nvSpPr>
        <p:spPr/>
        <p:txBody>
          <a:bodyPr anchor="ctr" anchorCtr="1"/>
          <a:lstStyle/>
          <a:p>
            <a:endParaRPr dirty="0"/>
          </a:p>
        </p:txBody>
      </p:sp>
      <p:sp>
        <p:nvSpPr>
          <p:cNvPr id="58371" name="文本占位符 58370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dirty="0"/>
          </a:p>
        </p:txBody>
      </p:sp>
      <p:pic>
        <p:nvPicPr>
          <p:cNvPr id="58373" name="图片 58372" descr="cf1b9d16fdfaaf51bbcefc088c5494eef01f7a53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418070" y="0"/>
            <a:ext cx="48006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8374" name="椭圆 58373">
            <a:hlinkClick r:id="rId3" action="ppaction://hlinksldjump"/>
          </p:cNvPr>
          <p:cNvSpPr/>
          <p:nvPr/>
        </p:nvSpPr>
        <p:spPr>
          <a:xfrm>
            <a:off x="10417175" y="6597650"/>
            <a:ext cx="250825" cy="144463"/>
          </a:xfrm>
          <a:prstGeom prst="ellipse">
            <a:avLst/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-6350" y="1076325"/>
            <a:ext cx="12117705" cy="48818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文本框 62465"/>
          <p:cNvSpPr txBox="1"/>
          <p:nvPr/>
        </p:nvSpPr>
        <p:spPr>
          <a:xfrm>
            <a:off x="623570" y="1524635"/>
            <a:ext cx="1123061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dirty="0">
                <a:latin typeface="Arial" panose="020B0604020202020204" pitchFamily="34" charset="0"/>
              </a:rPr>
              <a:t>2009</a:t>
            </a:r>
            <a:r>
              <a:rPr lang="zh-CN" altLang="en-US" sz="4000" dirty="0">
                <a:latin typeface="Arial" panose="020B0604020202020204" pitchFamily="34" charset="0"/>
              </a:rPr>
              <a:t>年上海作文题： </a:t>
            </a:r>
          </a:p>
          <a:p>
            <a:pPr>
              <a:lnSpc>
                <a:spcPct val="95000"/>
              </a:lnSpc>
              <a:spcBef>
                <a:spcPct val="50000"/>
              </a:spcBef>
            </a:pPr>
            <a:r>
              <a:rPr lang="zh-CN" altLang="en-US" sz="4000" dirty="0">
                <a:latin typeface="Arial" panose="020B0604020202020204" pitchFamily="34" charset="0"/>
              </a:rPr>
              <a:t>　　根据以下材料，选取一个角度，自拟题目，写一篇不少于</a:t>
            </a:r>
            <a:r>
              <a:rPr lang="en-US" altLang="zh-CN" sz="4000" dirty="0">
                <a:latin typeface="Arial" panose="020B0604020202020204" pitchFamily="34" charset="0"/>
              </a:rPr>
              <a:t>800</a:t>
            </a:r>
            <a:r>
              <a:rPr lang="zh-CN" altLang="en-US" sz="4000" dirty="0">
                <a:latin typeface="Arial" panose="020B0604020202020204" pitchFamily="34" charset="0"/>
              </a:rPr>
              <a:t>字的文章（诗歌除外）。</a:t>
            </a:r>
            <a:br>
              <a:rPr lang="zh-CN" altLang="en-US" sz="4000" dirty="0">
                <a:latin typeface="Arial" panose="020B0604020202020204" pitchFamily="34" charset="0"/>
              </a:rPr>
            </a:br>
            <a:r>
              <a:rPr lang="zh-CN" altLang="en-US" sz="4000" dirty="0">
                <a:latin typeface="Arial" panose="020B0604020202020204" pitchFamily="34" charset="0"/>
              </a:rPr>
              <a:t>　　郑板桥的书法，用隶书参以行楷，非隶非楷，非古非今，俗称“板桥体”。他的作品，单个字形看似歪歪斜斜，但总体感觉错落有致，别有韵味。有人说这种作品“不可无一，不可有二”。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23825" y="266700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类题链接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24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24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466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图片 63489" descr="板桥体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524000" y="0"/>
            <a:ext cx="10457180" cy="371348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3491" name="图片 63490" descr="板桥体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4310" y="0"/>
            <a:ext cx="649922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3492" name="文本框 63491"/>
          <p:cNvSpPr txBox="1"/>
          <p:nvPr/>
        </p:nvSpPr>
        <p:spPr>
          <a:xfrm>
            <a:off x="7620635" y="4091305"/>
            <a:ext cx="3047365" cy="224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dirty="0">
                <a:latin typeface="Arial" panose="020B0604020202020204" pitchFamily="34" charset="0"/>
              </a:rPr>
              <a:t>聪明难，糊涂难，由聪明而转入糊涂更难。放一着，退一步，当下心安，非图后来福报也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349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4" dur="500"/>
                                        <p:tgtEl>
                                          <p:spTgt spid="63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49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文本框 64513"/>
          <p:cNvSpPr txBox="1"/>
          <p:nvPr/>
        </p:nvSpPr>
        <p:spPr>
          <a:xfrm>
            <a:off x="144145" y="1000125"/>
            <a:ext cx="12038330" cy="5507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1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用隶书参以行楷（继承），非隶非楷，非古非今，俗称“板桥体”（独创）。</a:t>
            </a:r>
          </a:p>
          <a:p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“板桥体”被称为一种“体”，可见，社会和历史肯定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是一种创造。但这种创造又不是凭空而来，是“用隶书参以行楷”得来的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，可它又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“非隶非楷，非古非今”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，有自己的创造。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所以，</a:t>
            </a:r>
            <a:r>
              <a:rPr lang="zh-CN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这句话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体现了“</a:t>
            </a:r>
            <a:r>
              <a:rPr lang="en-US" altLang="en-US" sz="40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继承与创造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”的关系。</a:t>
            </a:r>
            <a:r>
              <a:rPr lang="en-US" altLang="en-US" sz="40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谈继承，目的是创造；谈创造，要突出来自继承</a:t>
            </a:r>
            <a:r>
              <a:rPr lang="zh-CN" altLang="en-US" sz="40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（创造的根基是继承，继承的突破是创造）</a:t>
            </a:r>
            <a:r>
              <a:rPr lang="en-US" altLang="en-US" sz="40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</a:p>
        </p:txBody>
      </p:sp>
      <p:sp>
        <p:nvSpPr>
          <p:cNvPr id="64515" name="矩形 64514"/>
          <p:cNvSpPr>
            <a:spLocks noTextEdit="1"/>
          </p:cNvSpPr>
          <p:nvPr/>
        </p:nvSpPr>
        <p:spPr>
          <a:xfrm>
            <a:off x="400685" y="208280"/>
            <a:ext cx="2739390" cy="673100"/>
          </a:xfrm>
          <a:prstGeom prst="rect">
            <a:avLst/>
          </a:prstGeom>
        </p:spPr>
        <p:txBody>
          <a:bodyPr wrap="none" fromWordArt="1">
            <a:prstTxWarp prst="textFadeUp">
              <a:avLst>
                <a:gd name="adj" fmla="val 2968"/>
              </a:avLst>
            </a:prstTxWarp>
            <a:normAutofit/>
          </a:bodyPr>
          <a:lstStyle/>
          <a:p>
            <a:pPr algn="ctr"/>
            <a:r>
              <a:rPr lang="zh-CN" altLang="en-US" sz="3600" b="0">
                <a:ln w="12700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99"/>
                    </a:gs>
                    <a:gs pos="100000">
                      <a:srgbClr val="FFCC00"/>
                    </a:gs>
                  </a:gsLst>
                  <a:lin ang="5400000" scaled="1"/>
                  <a:tileRect/>
                </a:gra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</a:rPr>
              <a:t>审题指导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645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645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2" dur="8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3" dur="8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80"/>
                                        <p:tgtEl>
                                          <p:spTgt spid="645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9" dur="8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0" dur="8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80"/>
                                        <p:tgtEl>
                                          <p:spTgt spid="6451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514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文本框 65537"/>
          <p:cNvSpPr txBox="1"/>
          <p:nvPr/>
        </p:nvSpPr>
        <p:spPr>
          <a:xfrm>
            <a:off x="320675" y="387350"/>
            <a:ext cx="11684000" cy="60699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2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、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单个字形看似歪歪斜斜（个体、个性），但总体感觉错落有致，别有韵味（整体）。</a:t>
            </a:r>
          </a:p>
          <a:p>
            <a:pPr>
              <a:lnSpc>
                <a:spcPct val="9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“歪歪斜斜”，不是缺陷，是一种特点，风格。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有一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“但”字，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说明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重点在后面。“板桥体”的美是整体美，是“别有韵味”。“别”字，强调一种与众不同的“韵味”，是有创造的美。这里涉及的是“局部（个体）与整体”的关系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，但这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又不是“人多力量大”或“团结就是力量”的关系，而是“协调、整体布局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hlinkClick r:id="rId2" action="ppaction://hlinksldjump"/>
              </a:rPr>
              <a:t>”</a:t>
            </a:r>
            <a:r>
              <a:rPr lang="en-US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的关系。</a:t>
            </a:r>
          </a:p>
          <a:p>
            <a:pPr>
              <a:lnSpc>
                <a:spcPct val="90000"/>
              </a:lnSpc>
            </a:pP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3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“</a:t>
            </a:r>
            <a:r>
              <a:rPr lang="en-US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不可无一，不可有二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”这句话高度凝练。它有两层意思，一是强调其</a:t>
            </a:r>
            <a:r>
              <a:rPr lang="en-US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独一无二的价值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，所以不可跟风、模仿；一是强调其</a:t>
            </a:r>
            <a:r>
              <a:rPr lang="en-US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不能成为主流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，只能</a:t>
            </a:r>
            <a:r>
              <a:rPr lang="en-US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略备一格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罢了。强调</a:t>
            </a:r>
            <a:r>
              <a:rPr lang="zh-CN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的是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其</a:t>
            </a:r>
            <a:r>
              <a:rPr lang="en-US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个性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及</a:t>
            </a:r>
            <a:r>
              <a:rPr lang="en-US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独创性</a:t>
            </a:r>
            <a:r>
              <a:rPr lang="zh-CN" altLang="en-US" sz="3600" u="sng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（不可复制）</a:t>
            </a:r>
            <a:r>
              <a:rPr lang="en-US" altLang="en-US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lang="en-US" altLang="zh-CN" sz="36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</a:t>
            </a:r>
            <a:endParaRPr lang="en-US" altLang="zh-CN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655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55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655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文本框 67585"/>
          <p:cNvSpPr txBox="1"/>
          <p:nvPr/>
        </p:nvSpPr>
        <p:spPr>
          <a:xfrm>
            <a:off x="357505" y="168275"/>
            <a:ext cx="11603355" cy="3745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总之，材料有三句话，分别谈了</a:t>
            </a:r>
            <a:r>
              <a:rPr lang="zh-CN" altLang="en-US" sz="36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“板桥体”是怎么创制出来的，特点是什么，以及价值如何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。所以笼统地说该材料是谈</a:t>
            </a:r>
            <a:r>
              <a:rPr lang="zh-CN" altLang="en-US" sz="36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创新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的，也是可以的。</a:t>
            </a:r>
          </a:p>
          <a:p>
            <a:pPr>
              <a:lnSpc>
                <a:spcPct val="110000"/>
              </a:lnSpc>
            </a:pP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如果详细分解，材料实际上牵涉到大致四组概念：</a:t>
            </a:r>
            <a:r>
              <a:rPr lang="zh-CN" altLang="en-US" sz="3600" u="sng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继承与独创、局部（个体）与整体、个性与模仿或另类价值与主流价值</a:t>
            </a:r>
            <a:r>
              <a:rPr lang="zh-CN" altLang="en-US" sz="3600" dirty="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lang="en-US" altLang="en-US" sz="3600" dirty="0">
              <a:solidFill>
                <a:schemeClr val="tx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文本框 1"/>
          <p:cNvSpPr txBox="1"/>
          <p:nvPr/>
        </p:nvSpPr>
        <p:spPr>
          <a:xfrm>
            <a:off x="313055" y="925195"/>
            <a:ext cx="1156589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（2017年全国卷2作文题）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阅读下面的材料，根据要求写作。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①天行健，君子以自强不息。（《周易》）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②露从今夜白，月是故乡明。（杜甫）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③何须浅碧深红色，自是花中第一流。（李清照）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④受光于庭户见一堂，受光于天下照四方。（魏源）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⑤必须敢于正视，这才可望，敢想，敢说，敢做，敢当。（鲁迅）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⑥数风流人物，还看今朝（毛泽东）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中国文化博大精深，无数名句化育后世。读了上面六句，你有怎样的感触与思考？请以其中两三句为基础确定立意，并合理引用，写一篇文章。要求自选角度，明确文体，自拟标题：不要套作，不得抄袭；不少于800字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0645" y="29210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类题链接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文本框 1"/>
          <p:cNvSpPr txBox="1"/>
          <p:nvPr/>
        </p:nvSpPr>
        <p:spPr>
          <a:xfrm>
            <a:off x="368935" y="447675"/>
            <a:ext cx="5597525" cy="63696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     ①天行健，君子以自强不息。（《周易》）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②露从今夜白，月是故乡明。（杜甫）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 ③何须浅碧深红色，自是花中第一流。（李清照）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④受光于庭户见一堂，受光于天下照四方。（魏源）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</a:t>
            </a:r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   ⑤必须敢于正视，这才可望，敢想，敢说，敢做，敢当。（鲁迅）</a:t>
            </a:r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⑥数风流人物，还看今朝（毛泽东）</a:t>
            </a:r>
          </a:p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 中国文化博大精深，无数名句化育后世。读了上面六句，你有怎样的感触与思考？请以其中两三句为基础确定立意，并合理引用，写一篇文章。要求自选角度，明确文体，自拟标题：不要套作，不得抄袭；不少于800字。</a:t>
            </a:r>
          </a:p>
        </p:txBody>
      </p:sp>
      <p:sp>
        <p:nvSpPr>
          <p:cNvPr id="31747" name="文本框 1"/>
          <p:cNvSpPr txBox="1"/>
          <p:nvPr/>
        </p:nvSpPr>
        <p:spPr>
          <a:xfrm>
            <a:off x="6165215" y="458470"/>
            <a:ext cx="597154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①自强不息、奋发有为、积极进取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②思家念亲、乡思乡愁、故国家园、家国情怀</a:t>
            </a:r>
            <a:endParaRPr lang="zh-CN" altLang="en-US" sz="2400" dirty="0">
              <a:solidFill>
                <a:srgbClr val="FF0000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③自信、自我坚持、特立独行、提升内在修养</a:t>
            </a:r>
          </a:p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④视野、格局、胸襟，拓宽眼界，提升境界，天下为公、心怀天下</a:t>
            </a:r>
          </a:p>
          <a:p>
            <a:r>
              <a:rPr lang="zh-CN" altLang="en-US" sz="2400" dirty="0">
                <a:solidFill>
                  <a:srgbClr val="FF0000"/>
                </a:solidFill>
                <a:latin typeface="Arial" panose="020B0604020202020204" pitchFamily="34" charset="0"/>
              </a:rPr>
              <a:t>⑤正视问题、面对现实、不避困难、敢于实践、敢作敢为、负责任有担当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⑥立足当下、坚定自信、责任意识、勇于进取</a:t>
            </a:r>
          </a:p>
          <a:p>
            <a:endParaRPr lang="zh-CN" altLang="en-US" sz="2400" dirty="0">
              <a:solidFill>
                <a:schemeClr val="tx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29379"/>
          <p:cNvSpPr txBox="1"/>
          <p:nvPr/>
        </p:nvSpPr>
        <p:spPr>
          <a:xfrm>
            <a:off x="175260" y="96520"/>
            <a:ext cx="11885295" cy="63195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【湖南师大附中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2019</a:t>
            </a:r>
            <a:r>
              <a:rPr lang="zh-CN" altLang="en-US" sz="3200" dirty="0">
                <a:latin typeface="黑体" panose="02010609060101010101" pitchFamily="49" charset="-122"/>
                <a:ea typeface="黑体" panose="02010609060101010101" pitchFamily="49" charset="-122"/>
              </a:rPr>
              <a:t>届高三月考</a:t>
            </a:r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7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阅读下面的材料，根据要求写作。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①澄神静虑，端己正容。——欧阳询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②圆而且方，方而复圆。——项穆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③笔秃千管，墨磨万锭。——苏轼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④体象卓然，殊今异古。——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张怀瓘</a:t>
            </a:r>
            <a:endParaRPr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⑤意在笔前，然后作字。——王羲之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sz="3200" u="sng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书法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不仅是我国优秀的</a:t>
            </a:r>
            <a:r>
              <a:rPr sz="3200" u="sng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传统文化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蕴含了丰富的</a:t>
            </a:r>
            <a:r>
              <a:rPr sz="3200" u="sng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人生哲理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。请以其中</a:t>
            </a:r>
            <a:r>
              <a:rPr sz="3200" u="sng" dirty="0">
                <a:solidFill>
                  <a:srgbClr val="0070C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两三句</a:t>
            </a: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为基础确定立意，并合理引用，写一篇文章。</a:t>
            </a:r>
          </a:p>
          <a:p>
            <a:pPr>
              <a:lnSpc>
                <a:spcPct val="115000"/>
              </a:lnSpc>
            </a:pPr>
            <a:r>
              <a:rPr sz="3200" dirty="0">
                <a:latin typeface="黑体" panose="02010609060101010101" pitchFamily="49" charset="-122"/>
                <a:ea typeface="黑体" panose="02010609060101010101" pitchFamily="49" charset="-122"/>
              </a:rPr>
              <a:t>要求：自选角度，明确文体，自拟标题；不要套作，不得抄袭；不少于800字。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文本框 1"/>
          <p:cNvSpPr txBox="1"/>
          <p:nvPr/>
        </p:nvSpPr>
        <p:spPr>
          <a:xfrm>
            <a:off x="336550" y="763905"/>
            <a:ext cx="6407150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①天行健，君子以自强不息。（《周易》）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②露从今夜白，月是故乡明。（杜甫）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③何须浅碧深红色，自是花中第一流。（李清照）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④受光于庭户见一堂，受光于天下照四方。（魏源）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⑤必须敢于正视，这才可望，敢想，敢说，敢做，敢当。（鲁迅）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⑥数风流人物，还看今朝（毛泽东）</a:t>
            </a:r>
          </a:p>
          <a:p>
            <a:r>
              <a:rPr lang="zh-CN" altLang="en-US" sz="2400" dirty="0">
                <a:solidFill>
                  <a:schemeClr val="tx1"/>
                </a:solidFill>
                <a:latin typeface="Arial" panose="020B0604020202020204" pitchFamily="34" charset="0"/>
              </a:rPr>
              <a:t>       中国文化博大精深，无数名句化育后世。读了上面六句，你有怎样的感触与思考？请以其中两三句为基础确定立意，并合理引用，写一篇文章。要求自选角度，明确文体，自拟标题：不要套作，不得抄袭；不少于800字。</a:t>
            </a:r>
          </a:p>
        </p:txBody>
      </p:sp>
      <p:sp>
        <p:nvSpPr>
          <p:cNvPr id="31747" name="文本框 1"/>
          <p:cNvSpPr txBox="1"/>
          <p:nvPr/>
        </p:nvSpPr>
        <p:spPr>
          <a:xfrm>
            <a:off x="6743700" y="718185"/>
            <a:ext cx="511873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自信、自强，活出真我</a:t>
            </a:r>
          </a:p>
          <a:p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有理想、有担当，做一个有益于社会和国家的人</a:t>
            </a:r>
          </a:p>
          <a:p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立足当下，抓住时代机遇，砥砺自我，成就自我</a:t>
            </a:r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拓宽眼界，提升境界</a:t>
            </a:r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正视问题，面对困难</a:t>
            </a:r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en-US" altLang="zh-CN" sz="2400" dirty="0">
                <a:solidFill>
                  <a:schemeClr val="tx2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小我与大我</a:t>
            </a:r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道路自信、理论自信</a:t>
            </a:r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制度自信、文化自信</a:t>
            </a:r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endParaRPr lang="en-US" altLang="zh-CN" sz="2400" dirty="0">
              <a:solidFill>
                <a:schemeClr val="tx2"/>
              </a:solidFill>
              <a:latin typeface="Arial" panose="020B0604020202020204" pitchFamily="34" charset="0"/>
            </a:endParaRPr>
          </a:p>
          <a:p>
            <a:r>
              <a:rPr lang="zh-CN" altLang="en-US" sz="2400" dirty="0">
                <a:solidFill>
                  <a:schemeClr val="tx2"/>
                </a:solidFill>
                <a:latin typeface="Arial" panose="020B0604020202020204" pitchFamily="34" charset="0"/>
              </a:rPr>
              <a:t>文化自觉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17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17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17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17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17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17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174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2" dur="2000"/>
                                        <p:tgtEl>
                                          <p:spTgt spid="3174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7" dur="2000"/>
                                        <p:tgtEl>
                                          <p:spTgt spid="31747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文本框 1"/>
          <p:cNvSpPr txBox="1"/>
          <p:nvPr/>
        </p:nvSpPr>
        <p:spPr>
          <a:xfrm>
            <a:off x="368300" y="363855"/>
            <a:ext cx="526351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①天行健，君子以自强不息。（《周易》）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②露从今夜白，月是故乡明。（杜甫）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③何须浅碧深红色，自是花中第一流。（李清照）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④受光于庭户见一堂，受光于天下照四方。（魏源）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⑤必须敢于正视，这才可望，敢想，敢说，敢做，敢当。（鲁迅）</a:t>
            </a:r>
          </a:p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      ⑥数风流人物，还看今朝（毛泽东）</a:t>
            </a:r>
          </a:p>
        </p:txBody>
      </p:sp>
      <p:sp>
        <p:nvSpPr>
          <p:cNvPr id="32771" name="文本框 1"/>
          <p:cNvSpPr txBox="1"/>
          <p:nvPr/>
        </p:nvSpPr>
        <p:spPr>
          <a:xfrm>
            <a:off x="6240145" y="363220"/>
            <a:ext cx="5202555" cy="5692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参考立意</a:t>
            </a:r>
          </a:p>
          <a:p>
            <a:endParaRPr lang="zh-CN" altLang="en-US" sz="2800" dirty="0">
              <a:solidFill>
                <a:schemeClr val="tx1"/>
              </a:solidFill>
              <a:latin typeface="Arial" panose="020B0604020202020204" pitchFamily="34" charset="0"/>
            </a:endParaRPr>
          </a:p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——①⑤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：自强奋发、敢作敢为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——③④⑤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：自信与正视问题、开放进取之间的关系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——①③④⑤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：全面提升个人的人格境界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——②⑤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：家国情怀、社会现实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——③⑤⑥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：坚持自我（自信）与承担社会责任</a:t>
            </a:r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……</a:t>
            </a:r>
          </a:p>
          <a:p>
            <a:r>
              <a:rPr lang="en-US" altLang="zh-CN" sz="2800" dirty="0">
                <a:solidFill>
                  <a:schemeClr val="tx1"/>
                </a:solidFill>
                <a:latin typeface="Arial" panose="020B0604020202020204" pitchFamily="34" charset="0"/>
              </a:rPr>
              <a:t>——</a:t>
            </a:r>
            <a:r>
              <a:rPr lang="zh-CN" altLang="en-US" sz="2800" dirty="0">
                <a:solidFill>
                  <a:schemeClr val="tx1"/>
                </a:solidFill>
                <a:latin typeface="Arial" panose="020B0604020202020204" pitchFamily="34" charset="0"/>
              </a:rPr>
              <a:t>④⑤胸襟博大，兼济天下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27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27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277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277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277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7" dur="2000"/>
                                        <p:tgtEl>
                                          <p:spTgt spid="32771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1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905" y="180340"/>
            <a:ext cx="10795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佳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作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欣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赏</a:t>
            </a:r>
          </a:p>
        </p:txBody>
      </p:sp>
      <p:pic>
        <p:nvPicPr>
          <p:cNvPr id="2" name="图片 1" descr="王蔚逍5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24710" y="-1905"/>
            <a:ext cx="10058400" cy="686244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5575" y="169545"/>
            <a:ext cx="10795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佳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作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欣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赏</a:t>
            </a:r>
          </a:p>
        </p:txBody>
      </p:sp>
      <p:pic>
        <p:nvPicPr>
          <p:cNvPr id="3" name="图片 2" descr="54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235075" y="5080"/>
            <a:ext cx="10948670" cy="6770370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5575" y="169545"/>
            <a:ext cx="10795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佳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作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欣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赏</a:t>
            </a:r>
          </a:p>
        </p:txBody>
      </p:sp>
      <p:pic>
        <p:nvPicPr>
          <p:cNvPr id="2" name="图片 1" descr="5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050290" y="-27940"/>
            <a:ext cx="11165205" cy="685990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5575" y="169545"/>
            <a:ext cx="10795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佳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作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欣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赏</a:t>
            </a:r>
          </a:p>
        </p:txBody>
      </p:sp>
      <p:pic>
        <p:nvPicPr>
          <p:cNvPr id="3" name="图片 2" descr="龚毅49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92960" y="-1905"/>
            <a:ext cx="10058400" cy="686244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55575" y="169545"/>
            <a:ext cx="107950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佳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作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欣</a:t>
            </a:r>
          </a:p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赏</a:t>
            </a:r>
          </a:p>
        </p:txBody>
      </p:sp>
      <p:pic>
        <p:nvPicPr>
          <p:cNvPr id="2" name="图片 1" descr="52余昕鹏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03755" y="-1905"/>
            <a:ext cx="10058400" cy="68624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29379"/>
          <p:cNvSpPr txBox="1"/>
          <p:nvPr/>
        </p:nvSpPr>
        <p:spPr>
          <a:xfrm>
            <a:off x="153035" y="780415"/>
            <a:ext cx="11885295" cy="6031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这是一道任务驱动型作文题。要想准确立意，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先要理解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材料。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澄神静虑，端己正容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，是说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每当秉笔写字，须凝思静虑，坐势端正，态度认真。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强调的是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排除杂念，全神贯注，达到守静专一的状态；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圆而且方，方而复圆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是说圆润柔和之中包含方正刚健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方正刚健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之余又能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圆润柔和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为人处事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也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要讲原则又要注意变通，“君子之道”就是这两者的统一；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笔秃千管，墨磨万锭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，是说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把毛笔磨秃千枝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把墨砚磨掉万锭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强调勤学苦练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、持之以恒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；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体象卓然，殊今异古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是指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个性彰显、与众不同、富有创意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的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独特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风格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。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    “</a:t>
            </a:r>
            <a:r>
              <a:rPr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意在笔前，然后</a:t>
            </a:r>
            <a:r>
              <a:rPr lang="zh-CN"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作</a:t>
            </a:r>
            <a:r>
              <a:rPr sz="2800" dirty="0">
                <a:solidFill>
                  <a:srgbClr val="00B05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字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，是指在动笔之前，先构思成熟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提醒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人们做事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之前，先要精心谋划，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</a:rPr>
              <a:t>胸有成竹。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89865" y="-2540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审题指导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uiExpand="1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29379"/>
          <p:cNvSpPr txBox="1"/>
          <p:nvPr/>
        </p:nvSpPr>
        <p:spPr>
          <a:xfrm>
            <a:off x="5126355" y="859155"/>
            <a:ext cx="6830060" cy="6031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①+③：排除杂念，勤学苦练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（静心，勤练）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②：书法之道，亦静亦变（动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）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②+④：讲原则，会变通，才会卓然独立</a:t>
            </a: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②：勤学苦练，又懂变通（融合）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⑤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③：充分构思，做好准备，再反复实践，勤学苦练。意和行，相统一。</a:t>
            </a:r>
          </a:p>
          <a:p>
            <a:pPr>
              <a:lnSpc>
                <a:spcPct val="11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⑤：静心沉潜，用心构思。</a:t>
            </a:r>
          </a:p>
          <a:p>
            <a:pPr>
              <a:lnSpc>
                <a:spcPct val="115000"/>
              </a:lnSpc>
            </a:pP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③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④：勤学苦练，又个性彰显（苦练作为根基，个性才能舒展）。</a:t>
            </a:r>
            <a:endParaRPr lang="zh-CN"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①+⑤</a:t>
            </a: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+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④：全神贯注、成竹在胸，才能与众不同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……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82905" y="255905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立意角度</a:t>
            </a:r>
          </a:p>
        </p:txBody>
      </p:sp>
      <p:sp>
        <p:nvSpPr>
          <p:cNvPr id="2" name="文本框 229379"/>
          <p:cNvSpPr txBox="1"/>
          <p:nvPr/>
        </p:nvSpPr>
        <p:spPr>
          <a:xfrm>
            <a:off x="200025" y="1312545"/>
            <a:ext cx="4926330" cy="50412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①澄神静虑，端己正容。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——欧阳询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②圆而且方，方而复圆。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——项穆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③笔秃千管，墨磨万锭。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——苏轼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④体象卓然，殊今异古。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——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张怀瓘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⑤意在笔前，然后作字。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        ——王羲之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3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文本框 229379"/>
          <p:cNvSpPr txBox="1"/>
          <p:nvPr/>
        </p:nvSpPr>
        <p:spPr>
          <a:xfrm>
            <a:off x="382905" y="537210"/>
            <a:ext cx="4766945" cy="5536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人生如书法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书法里的人生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方块字里的大智慧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书法的启示录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漫谈书法和人生</a:t>
            </a: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小小方块字里有乾坤</a:t>
            </a: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一笔一划纳乾坤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悟道书法，启迪人生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涵养心境，方有不凡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意行合一，成功近矣</a:t>
            </a: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于无声处写惊雷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8860790" y="5029200"/>
            <a:ext cx="314134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标题示例</a:t>
            </a:r>
          </a:p>
        </p:txBody>
      </p:sp>
      <p:sp>
        <p:nvSpPr>
          <p:cNvPr id="3" name="文本框 229379"/>
          <p:cNvSpPr txBox="1"/>
          <p:nvPr/>
        </p:nvSpPr>
        <p:spPr>
          <a:xfrm>
            <a:off x="4625340" y="536575"/>
            <a:ext cx="5972810" cy="60312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书法之道犹人之道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静与勤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沉下心来，万事可为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正心而后行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善思与勤练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胸有成竹，用心一也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沉潜的智慧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端己正容，方可卓然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静心与笃行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慎思与笃行</a:t>
            </a:r>
          </a:p>
          <a:p>
            <a:pPr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澄神静虑复笃行</a:t>
            </a:r>
          </a:p>
          <a:p>
            <a:pPr>
              <a:lnSpc>
                <a:spcPct val="115000"/>
              </a:lnSpc>
            </a:pP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书道深深深几许？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905" y="255905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精彩语段</a:t>
            </a:r>
          </a:p>
        </p:txBody>
      </p:sp>
      <p:sp>
        <p:nvSpPr>
          <p:cNvPr id="2" name="文本框 229379"/>
          <p:cNvSpPr txBox="1"/>
          <p:nvPr/>
        </p:nvSpPr>
        <p:spPr>
          <a:xfrm>
            <a:off x="153670" y="1309370"/>
            <a:ext cx="11885295" cy="4051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铺开宣纸，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凝神静气，在雪白的宣纸上纵横，随着笔尖的跌宕前行，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情绪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也在笔间流淌……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这是书法的乐趣，也有人生的快意。</a:t>
            </a:r>
          </a:p>
          <a:p>
            <a:pPr algn="l">
              <a:lnSpc>
                <a:spcPct val="115000"/>
              </a:lnSpc>
            </a:pP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练书法是奇妙的事：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时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清流细咽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，有时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激湍奔流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正襟危坐，有放浪形骸。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一个个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固定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的汉字，又是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一个个跃动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精灵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</a:p>
          <a:p>
            <a:pPr algn="l">
              <a:lnSpc>
                <a:spcPct val="115000"/>
              </a:lnSpc>
            </a:pP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书法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中藏着人生之理，人生路亦如书法之道。不夸张地说，书法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就是我的另一种人生，感受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静心凝神，也感受放纵恣肆。</a:t>
            </a: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905" y="255905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精彩语段</a:t>
            </a:r>
          </a:p>
        </p:txBody>
      </p:sp>
      <p:sp>
        <p:nvSpPr>
          <p:cNvPr id="2" name="文本框 229379"/>
          <p:cNvSpPr txBox="1"/>
          <p:nvPr/>
        </p:nvSpPr>
        <p:spPr>
          <a:xfrm>
            <a:off x="153670" y="1309370"/>
            <a:ext cx="11885295" cy="5536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谁人可知学书苦，一盏灯、一支笔。灯枯油添，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墨尽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新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研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。墨磨万锭不足，笔秃千管不多。你可知这中间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的勤苦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是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何等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的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不易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日出东方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已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正午，还在沉思用笔中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；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月儿当头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不知夜深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想起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碑帖中的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美，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勉力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提笔再续写。厚积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薄发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熟能生巧。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练字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，亦是在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练人，我相信这句话。与其说是我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苦练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书法，不如说是书法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磨炼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了我。 </a:t>
            </a:r>
          </a:p>
          <a:p>
            <a:pPr algn="l">
              <a:lnSpc>
                <a:spcPct val="115000"/>
              </a:lnSpc>
            </a:pPr>
            <a:endParaRPr sz="2800" dirty="0"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 algn="l"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欧阳询说要“澄神定虑，端己正容。”必须排除杂念、荣辱皆忘、全神贯注，达到入静专一的状态。从读书年代到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职场生涯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沉潜与坚忍，都不可缺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以助我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追求更高、更好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闯过一个个难关。不知道有多少的奖项陪伴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过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我，也不知道有多少的困难考验过我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。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但是，长期学书的历程，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让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我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面对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人生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无限从容。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905" y="255905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精彩语段</a:t>
            </a:r>
          </a:p>
        </p:txBody>
      </p:sp>
      <p:sp>
        <p:nvSpPr>
          <p:cNvPr id="2" name="文本框 229379"/>
          <p:cNvSpPr txBox="1"/>
          <p:nvPr/>
        </p:nvSpPr>
        <p:spPr>
          <a:xfrm>
            <a:off x="153670" y="1309370"/>
            <a:ext cx="11885295" cy="4051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回过头来，看当今社会，急功近利、浮躁之气很有市场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，又有几人纸间徐行，沉心练字？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的人为了功和利，而“不辞辛劳”；有的人喜欢炒作，从炒股票、炒房产、炒“超女”明星；还有些人，如“木子美”、“芙蓉姐姐”，陈凯歌和胡戈的网络斗法，最终是“为e消得人憔悴！”这一切的一切，在我看来，不过是暂时的</a:t>
            </a:r>
            <a:r>
              <a:rPr lang="zh-CN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喧闹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而已。而对这些人，是否要送到“书法劳教所”去呢？因为我感到，书法，确实也有对人生轨迹“纠偏”的功效。</a:t>
            </a:r>
          </a:p>
          <a:p>
            <a:pPr algn="l">
              <a:lnSpc>
                <a:spcPct val="115000"/>
              </a:lnSpc>
            </a:pP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382905" y="255905"/>
            <a:ext cx="2903855" cy="8299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4800" b="1" noProof="1">
                <a:ln w="12700" cap="flat" cmpd="sng">
                  <a:solidFill>
                    <a:srgbClr val="FF9900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chemeClr val="accent2"/>
                </a:solidFill>
                <a:effectLst>
                  <a:outerShdw dist="35921" dir="2699999" sy="50000" rotWithShape="0">
                    <a:srgbClr val="875B0D">
                      <a:alpha val="70000"/>
                    </a:srgbClr>
                  </a:outerShdw>
                </a:effectLst>
                <a:latin typeface="幼圆" panose="02010509060101010101" charset="-122"/>
                <a:ea typeface="幼圆" panose="02010509060101010101" charset="-122"/>
                <a:sym typeface="+mn-ea"/>
              </a:rPr>
              <a:t>素材积累</a:t>
            </a:r>
          </a:p>
        </p:txBody>
      </p:sp>
      <p:sp>
        <p:nvSpPr>
          <p:cNvPr id="2" name="文本框 229379"/>
          <p:cNvSpPr txBox="1"/>
          <p:nvPr/>
        </p:nvSpPr>
        <p:spPr>
          <a:xfrm>
            <a:off x="153670" y="1309370"/>
            <a:ext cx="11885295" cy="5536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l">
              <a:lnSpc>
                <a:spcPct val="115000"/>
              </a:lnSpc>
            </a:pPr>
            <a:r>
              <a:rPr lang="en-US"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    </a:t>
            </a:r>
            <a:r>
              <a:rPr sz="28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有一名士拜访苏东坡，通报姓名已久，苏东坡才姗姗出来。他对名士的久候惭愧地说：“刚才为了完成每天的功课，十分抱歉。”双方坐定，名士说：“你 ‘完成每天的功课’指什么呀？”苏东坡说：“是抄《汉书》。”名士说：“凭先生的天才，开卷一看，可以过目不忘，何必用手抄呢？”苏东坡说：“不是这样。我读《汉书》，一共手抄过三遍。开初，我手抄后再熟诵每段。等到背熟了，我只抄这段的前面三个字作为题目，再背诵下去，以考查自己的记忆能力。在第二次手抄熟诵这段后，我只抄前面两个字为题。到如今，我只抄这段的前面一个字为题，就能背诵如流。”名士心存疑虑，苏东坡欣然同意，叫仆人拿出他的厚厚的几本手抄《汉书》，名士挑了洋洋数百言的一段落，让他背诵。苏东坡倒背如流，无一字差错。</a:t>
            </a: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19ebf6c9-125d-46e5-a9d9-f535ae111488}"/>
</p:tagLst>
</file>

<file path=ppt/theme/theme1.xml><?xml version="1.0" encoding="utf-8"?>
<a:theme xmlns:a="http://schemas.openxmlformats.org/drawingml/2006/main" name="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3039</Words>
  <Application>Microsoft Office PowerPoint</Application>
  <PresentationFormat>自定义</PresentationFormat>
  <Paragraphs>183</Paragraphs>
  <Slides>26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27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感受文采</dc:title>
  <dc:creator>tzl</dc:creator>
  <cp:lastModifiedBy>Administrator</cp:lastModifiedBy>
  <cp:revision>588</cp:revision>
  <dcterms:created xsi:type="dcterms:W3CDTF">2019-01-08T01:51:00Z</dcterms:created>
  <dcterms:modified xsi:type="dcterms:W3CDTF">2019-03-20T01:11:30Z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2052-11.1.0.8527</vt:lpwstr>
  </property>
  <property fmtid="{D5CDD505-2E9C-101B-9397-08002B2CF9AE}" pid="4" name="KSORubyTemplateID">
    <vt:lpwstr>8</vt:lpwstr>
  </property>
</Properties>
</file>