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45"/>
  </p:notesMasterIdLst>
  <p:sldIdLst>
    <p:sldId id="329" r:id="rId2"/>
    <p:sldId id="328" r:id="rId3"/>
    <p:sldId id="331" r:id="rId4"/>
    <p:sldId id="332" r:id="rId5"/>
    <p:sldId id="333" r:id="rId6"/>
    <p:sldId id="334" r:id="rId7"/>
    <p:sldId id="335" r:id="rId8"/>
    <p:sldId id="354" r:id="rId9"/>
    <p:sldId id="347" r:id="rId10"/>
    <p:sldId id="337" r:id="rId11"/>
    <p:sldId id="348" r:id="rId12"/>
    <p:sldId id="356" r:id="rId13"/>
    <p:sldId id="358" r:id="rId14"/>
    <p:sldId id="357" r:id="rId15"/>
    <p:sldId id="359" r:id="rId16"/>
    <p:sldId id="355" r:id="rId17"/>
    <p:sldId id="349" r:id="rId18"/>
    <p:sldId id="336" r:id="rId19"/>
    <p:sldId id="350" r:id="rId20"/>
    <p:sldId id="351" r:id="rId21"/>
    <p:sldId id="360" r:id="rId22"/>
    <p:sldId id="344" r:id="rId23"/>
    <p:sldId id="352" r:id="rId24"/>
    <p:sldId id="361" r:id="rId25"/>
    <p:sldId id="362" r:id="rId26"/>
    <p:sldId id="363" r:id="rId27"/>
    <p:sldId id="364" r:id="rId28"/>
    <p:sldId id="338" r:id="rId29"/>
    <p:sldId id="365" r:id="rId30"/>
    <p:sldId id="366" r:id="rId31"/>
    <p:sldId id="367" r:id="rId32"/>
    <p:sldId id="368" r:id="rId33"/>
    <p:sldId id="369" r:id="rId34"/>
    <p:sldId id="370" r:id="rId35"/>
    <p:sldId id="371" r:id="rId36"/>
    <p:sldId id="372" r:id="rId37"/>
    <p:sldId id="353" r:id="rId38"/>
    <p:sldId id="373" r:id="rId39"/>
    <p:sldId id="374" r:id="rId40"/>
    <p:sldId id="339" r:id="rId41"/>
    <p:sldId id="340" r:id="rId42"/>
    <p:sldId id="376" r:id="rId43"/>
    <p:sldId id="330" r:id="rId44"/>
  </p:sldIdLst>
  <p:sldSz cx="12192000" cy="6858000"/>
  <p:notesSz cx="7104063" cy="10234613"/>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3AE"/>
    <a:srgbClr val="1E21A2"/>
    <a:srgbClr val="253B34"/>
    <a:srgbClr val="648BAE"/>
    <a:srgbClr val="C1DEF6"/>
    <a:srgbClr val="B4DEFA"/>
    <a:srgbClr val="EA6E7E"/>
    <a:srgbClr val="EFA0A7"/>
    <a:srgbClr val="F3EFEE"/>
    <a:srgbClr val="F5F1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58"/>
      </p:cViewPr>
      <p:guideLst/>
    </p:cSldViewPr>
  </p:slideViewPr>
  <p:notesTextViewPr>
    <p:cViewPr>
      <p:scale>
        <a:sx n="1" d="1"/>
        <a:sy n="1" d="1"/>
      </p:scale>
      <p:origin x="0" y="0"/>
    </p:cViewPr>
  </p:notesTextViewPr>
  <p:sorterViewPr>
    <p:cViewPr>
      <p:scale>
        <a:sx n="100" d="100"/>
        <a:sy n="100" d="100"/>
      </p:scale>
      <p:origin x="0" y="-115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2019/10/31</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med"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2019/10/31</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med" advTm="3000">
    <p:pull/>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id="{C436DB20-ED0E-48C8-83FD-9B05A434AC43}"/>
              </a:ext>
            </a:extLst>
          </p:cNvPr>
          <p:cNvSpPr txBox="1"/>
          <p:nvPr/>
        </p:nvSpPr>
        <p:spPr>
          <a:xfrm>
            <a:off x="2530137" y="2921168"/>
            <a:ext cx="7501761" cy="1015663"/>
          </a:xfrm>
          <a:prstGeom prst="rect">
            <a:avLst/>
          </a:prstGeom>
          <a:noFill/>
        </p:spPr>
        <p:txBody>
          <a:bodyPr wrap="square" rtlCol="0">
            <a:spAutoFit/>
          </a:bodyPr>
          <a:lstStyle/>
          <a:p>
            <a:r>
              <a:rPr lang="en-US" altLang="zh-CN" sz="6000" b="1" dirty="0">
                <a:solidFill>
                  <a:srgbClr val="00B050"/>
                </a:solidFill>
              </a:rPr>
              <a:t>4.1 </a:t>
            </a:r>
            <a:r>
              <a:rPr lang="zh-CN" altLang="zh-CN" sz="6000" b="1" dirty="0">
                <a:solidFill>
                  <a:srgbClr val="00B050"/>
                </a:solidFill>
              </a:rPr>
              <a:t>喜看稻菽千重浪</a:t>
            </a:r>
            <a:endParaRPr lang="zh-CN" altLang="en-US" sz="6000" dirty="0">
              <a:solidFill>
                <a:srgbClr val="00B050"/>
              </a:solidFill>
              <a:latin typeface="字魂27号-布丁体" panose="00000500000000000000" charset="-122"/>
              <a:ea typeface="字魂27号-布丁体" panose="00000500000000000000" charset="-122"/>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612058"/>
            <a:ext cx="12192000" cy="5633884"/>
          </a:xfrm>
        </p:spPr>
        <p:txBody>
          <a:bodyPr>
            <a:normAutofit fontScale="70000" lnSpcReduction="20000"/>
          </a:bodyPr>
          <a:lstStyle/>
          <a:p>
            <a:pPr>
              <a:lnSpc>
                <a:spcPct val="160000"/>
              </a:lnSpc>
            </a:pPr>
            <a:r>
              <a:rPr lang="zh-CN" altLang="zh-CN" b="1" dirty="0">
                <a:solidFill>
                  <a:srgbClr val="C00000"/>
                </a:solidFill>
                <a:latin typeface="+mn-ea"/>
              </a:rPr>
              <a:t>（</a:t>
            </a:r>
            <a:r>
              <a:rPr lang="en-US" altLang="zh-CN" b="1" dirty="0">
                <a:solidFill>
                  <a:srgbClr val="C00000"/>
                </a:solidFill>
                <a:latin typeface="+mn-ea"/>
              </a:rPr>
              <a:t>3</a:t>
            </a:r>
            <a:r>
              <a:rPr lang="zh-CN" altLang="zh-CN" b="1" dirty="0">
                <a:solidFill>
                  <a:srgbClr val="C00000"/>
                </a:solidFill>
                <a:latin typeface="+mn-ea"/>
              </a:rPr>
              <a:t>）人物通讯类型：</a:t>
            </a:r>
          </a:p>
          <a:p>
            <a:pPr>
              <a:lnSpc>
                <a:spcPct val="160000"/>
              </a:lnSpc>
            </a:pPr>
            <a:r>
              <a:rPr lang="en-US" altLang="zh-CN" b="1" dirty="0">
                <a:latin typeface="+mn-ea"/>
              </a:rPr>
              <a:t>①</a:t>
            </a:r>
            <a:r>
              <a:rPr lang="zh-CN" altLang="zh-CN" b="1" dirty="0">
                <a:latin typeface="+mn-ea"/>
              </a:rPr>
              <a:t>传记式：特征是较完整地写出人物一生的主要事迹，篇幅较长，内容丰富。</a:t>
            </a:r>
          </a:p>
          <a:p>
            <a:pPr>
              <a:lnSpc>
                <a:spcPct val="160000"/>
              </a:lnSpc>
            </a:pPr>
            <a:r>
              <a:rPr lang="en-US" altLang="zh-CN" b="1" dirty="0">
                <a:latin typeface="+mn-ea"/>
              </a:rPr>
              <a:t>②</a:t>
            </a:r>
            <a:r>
              <a:rPr lang="zh-CN" altLang="zh-CN" b="1" dirty="0">
                <a:latin typeface="+mn-ea"/>
              </a:rPr>
              <a:t>特写式：侧重于写人物的一时一事或某一侧面。虽然比一般的特写涉及的范围大得多，但属于集中于一事、一个侧面的写法。真正写一时一事的人物通讯，也很常见。</a:t>
            </a:r>
          </a:p>
          <a:p>
            <a:pPr>
              <a:lnSpc>
                <a:spcPct val="160000"/>
              </a:lnSpc>
            </a:pPr>
            <a:r>
              <a:rPr lang="en-US" altLang="zh-CN" b="1" dirty="0">
                <a:latin typeface="+mn-ea"/>
              </a:rPr>
              <a:t>③</a:t>
            </a:r>
            <a:r>
              <a:rPr lang="zh-CN" altLang="zh-CN" b="1" dirty="0">
                <a:latin typeface="+mn-ea"/>
              </a:rPr>
              <a:t>群像式：特点是报道对象不止一个，而是一个集体中的若干人，或是同一时空范围内的几个同类人。</a:t>
            </a:r>
          </a:p>
          <a:p>
            <a:pPr>
              <a:lnSpc>
                <a:spcPct val="170000"/>
              </a:lnSpc>
            </a:pPr>
            <a:endParaRPr lang="zh-CN" altLang="zh-CN" b="1" dirty="0">
              <a:latin typeface="+mn-ea"/>
            </a:endParaRPr>
          </a:p>
        </p:txBody>
      </p:sp>
    </p:spTree>
    <p:extLst>
      <p:ext uri="{BB962C8B-B14F-4D97-AF65-F5344CB8AC3E}">
        <p14:creationId xmlns:p14="http://schemas.microsoft.com/office/powerpoint/2010/main" val="36682034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701336"/>
            <a:ext cx="10972800" cy="716300"/>
          </a:xfrm>
        </p:spPr>
        <p:txBody>
          <a:bodyPr>
            <a:normAutofit fontScale="90000"/>
          </a:bodyPr>
          <a:lstStyle/>
          <a:p>
            <a:r>
              <a:rPr lang="zh-CN" altLang="zh-CN" b="1" dirty="0">
                <a:solidFill>
                  <a:srgbClr val="FF0000"/>
                </a:solidFill>
              </a:rPr>
              <a:t>了解袁隆平</a:t>
            </a:r>
            <a:endParaRPr lang="zh-CN" altLang="en-US" dirty="0">
              <a:solidFill>
                <a:srgbClr val="FF0000"/>
              </a:solidFill>
            </a:endParaRPr>
          </a:p>
        </p:txBody>
      </p:sp>
      <p:pic>
        <p:nvPicPr>
          <p:cNvPr id="5" name="内容占位符 4">
            <a:extLst>
              <a:ext uri="{FF2B5EF4-FFF2-40B4-BE49-F238E27FC236}">
                <a16:creationId xmlns:a16="http://schemas.microsoft.com/office/drawing/2014/main" id="{5F84F9B7-2CE2-4D3E-877E-B31F665C6D8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552" y="1610212"/>
            <a:ext cx="2971800" cy="4181475"/>
          </a:xfrm>
        </p:spPr>
      </p:pic>
      <p:sp>
        <p:nvSpPr>
          <p:cNvPr id="2" name="矩形 1">
            <a:extLst>
              <a:ext uri="{FF2B5EF4-FFF2-40B4-BE49-F238E27FC236}">
                <a16:creationId xmlns:a16="http://schemas.microsoft.com/office/drawing/2014/main" id="{B30F4BEB-4F24-429F-A450-E85C2DE4240B}"/>
              </a:ext>
            </a:extLst>
          </p:cNvPr>
          <p:cNvSpPr/>
          <p:nvPr/>
        </p:nvSpPr>
        <p:spPr>
          <a:xfrm>
            <a:off x="4006645" y="1675088"/>
            <a:ext cx="7575755" cy="3713517"/>
          </a:xfrm>
          <a:prstGeom prst="rect">
            <a:avLst/>
          </a:prstGeom>
        </p:spPr>
        <p:txBody>
          <a:bodyPr wrap="square">
            <a:spAutoFit/>
          </a:bodyPr>
          <a:lstStyle/>
          <a:p>
            <a:pPr indent="266700" algn="just">
              <a:lnSpc>
                <a:spcPct val="150000"/>
              </a:lnSpc>
              <a:spcAft>
                <a:spcPts val="0"/>
              </a:spcAft>
            </a:pPr>
            <a:r>
              <a:rPr lang="zh-CN" altLang="zh-CN" sz="2000" b="1" kern="100" dirty="0">
                <a:solidFill>
                  <a:srgbClr val="C00000"/>
                </a:solidFill>
                <a:latin typeface="+mn-ea"/>
                <a:cs typeface="Times New Roman" panose="02020603050405020304" pitchFamily="18" charset="0"/>
              </a:rPr>
              <a:t>（</a:t>
            </a:r>
            <a:r>
              <a:rPr lang="en-US" altLang="zh-CN" sz="2000" b="1" kern="100" dirty="0">
                <a:solidFill>
                  <a:srgbClr val="C00000"/>
                </a:solidFill>
                <a:latin typeface="+mn-ea"/>
                <a:cs typeface="Times New Roman" panose="02020603050405020304" pitchFamily="18" charset="0"/>
              </a:rPr>
              <a:t>1</a:t>
            </a:r>
            <a:r>
              <a:rPr lang="zh-CN" altLang="zh-CN" sz="2000" b="1" kern="100" dirty="0">
                <a:solidFill>
                  <a:srgbClr val="C00000"/>
                </a:solidFill>
                <a:latin typeface="+mn-ea"/>
                <a:cs typeface="Times New Roman" panose="02020603050405020304" pitchFamily="18" charset="0"/>
              </a:rPr>
              <a:t>）生平：</a:t>
            </a:r>
          </a:p>
          <a:p>
            <a:pPr indent="266700" algn="just">
              <a:lnSpc>
                <a:spcPct val="150000"/>
              </a:lnSpc>
              <a:spcAft>
                <a:spcPts val="0"/>
              </a:spcAft>
            </a:pPr>
            <a:r>
              <a:rPr lang="zh-CN" altLang="zh-CN" sz="2000" b="1" kern="100" dirty="0">
                <a:latin typeface="+mn-ea"/>
                <a:cs typeface="Times New Roman" panose="02020603050405020304" pitchFamily="18" charset="0"/>
              </a:rPr>
              <a:t>大学文化，</a:t>
            </a:r>
            <a:r>
              <a:rPr lang="en-US" altLang="zh-CN" sz="2000" b="1" kern="100" dirty="0">
                <a:latin typeface="+mn-ea"/>
                <a:cs typeface="Times New Roman" panose="02020603050405020304" pitchFamily="18" charset="0"/>
              </a:rPr>
              <a:t>1954</a:t>
            </a:r>
            <a:r>
              <a:rPr lang="zh-CN" altLang="zh-CN" sz="2000" b="1" kern="100" dirty="0">
                <a:latin typeface="+mn-ea"/>
                <a:cs typeface="Times New Roman" panose="02020603050405020304" pitchFamily="18" charset="0"/>
              </a:rPr>
              <a:t>年</a:t>
            </a:r>
            <a:r>
              <a:rPr lang="en-US" altLang="zh-CN" sz="2000" b="1" kern="100" dirty="0">
                <a:latin typeface="+mn-ea"/>
                <a:cs typeface="Times New Roman" panose="02020603050405020304" pitchFamily="18" charset="0"/>
              </a:rPr>
              <a:t>4</a:t>
            </a:r>
            <a:r>
              <a:rPr lang="zh-CN" altLang="zh-CN" sz="2000" b="1" kern="100" dirty="0">
                <a:latin typeface="+mn-ea"/>
                <a:cs typeface="Times New Roman" panose="02020603050405020304" pitchFamily="18" charset="0"/>
              </a:rPr>
              <a:t>月参加工作。历任湖南省安江农校教师，省农科院讲师，省杂交水稻研究中心主任、研究员，省政协副主席、湖南省政协副主席、中国工程院院士、国家杂交水稻工程技术研究中心主任。他发起的</a:t>
            </a:r>
            <a:r>
              <a:rPr lang="en-US" altLang="zh-CN" sz="2000" b="1" kern="100" dirty="0">
                <a:latin typeface="+mn-ea"/>
                <a:cs typeface="Times New Roman" panose="02020603050405020304" pitchFamily="18" charset="0"/>
              </a:rPr>
              <a:t>“</a:t>
            </a:r>
            <a:r>
              <a:rPr lang="zh-CN" altLang="zh-CN" sz="2000" b="1" kern="100" dirty="0">
                <a:latin typeface="+mn-ea"/>
                <a:cs typeface="Times New Roman" panose="02020603050405020304" pitchFamily="18" charset="0"/>
              </a:rPr>
              <a:t>第二次绿色革命</a:t>
            </a:r>
            <a:r>
              <a:rPr lang="en-US" altLang="zh-CN" sz="2000" b="1" kern="100" dirty="0">
                <a:latin typeface="+mn-ea"/>
                <a:cs typeface="Times New Roman" panose="02020603050405020304" pitchFamily="18" charset="0"/>
              </a:rPr>
              <a:t>”</a:t>
            </a:r>
            <a:r>
              <a:rPr lang="zh-CN" altLang="zh-CN" sz="2000" b="1" kern="100" dirty="0">
                <a:latin typeface="+mn-ea"/>
                <a:cs typeface="Times New Roman" panose="02020603050405020304" pitchFamily="18" charset="0"/>
              </a:rPr>
              <a:t>，给整个人类带来了福音。现在，我国大江南北的农田普遍种上了袁隆平研制的杂交水稻。杂交水稻的大面积推广应用，为我国粮食增产发挥了重要作用。袁隆平的努力，也为解决世界粮食短缺问题作出了贡献。</a:t>
            </a:r>
          </a:p>
        </p:txBody>
      </p:sp>
    </p:spTree>
    <p:extLst>
      <p:ext uri="{BB962C8B-B14F-4D97-AF65-F5344CB8AC3E}">
        <p14:creationId xmlns:p14="http://schemas.microsoft.com/office/powerpoint/2010/main" val="220425521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750"/>
                                        <p:tgtEl>
                                          <p:spTgt spid="2">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heel(1)">
                                      <p:cBhvr>
                                        <p:cTn id="10"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494071" y="952424"/>
            <a:ext cx="11203858" cy="5454597"/>
          </a:xfrm>
        </p:spPr>
        <p:txBody>
          <a:bodyPr>
            <a:normAutofit fontScale="70000" lnSpcReduction="20000"/>
          </a:bodyPr>
          <a:lstStyle/>
          <a:p>
            <a:pPr>
              <a:lnSpc>
                <a:spcPct val="160000"/>
              </a:lnSpc>
            </a:pPr>
            <a:r>
              <a:rPr lang="zh-CN" altLang="zh-CN" b="1" dirty="0">
                <a:latin typeface="+mn-ea"/>
              </a:rPr>
              <a:t>六十年代以来，袁隆平的科研成果使中国在矮杆水稻、杂交水稻育种和超级杂交水稻育种上三次领先世界水平。前两阶段的研究成果在中国推广后，中国的水稻单产从四百公斤左右提高到六百公斤左右，近二十年内为全国增产粮食三千多亿公斤。</a:t>
            </a:r>
          </a:p>
          <a:p>
            <a:pPr>
              <a:lnSpc>
                <a:spcPct val="160000"/>
              </a:lnSpc>
            </a:pPr>
            <a:r>
              <a:rPr lang="zh-CN" altLang="zh-CN" b="1" dirty="0">
                <a:latin typeface="+mn-ea"/>
              </a:rPr>
              <a:t>七十年代初，袁隆平发表了水稻有杂交优势的观点，打破了世界性的自花授粉作物育种的禁区。国际上的同行们称袁隆平为</a:t>
            </a:r>
            <a:r>
              <a:rPr lang="en-US" altLang="zh-CN" b="1" dirty="0">
                <a:latin typeface="+mn-ea"/>
              </a:rPr>
              <a:t>“</a:t>
            </a:r>
            <a:r>
              <a:rPr lang="zh-CN" altLang="zh-CN" b="1" dirty="0">
                <a:latin typeface="+mn-ea"/>
              </a:rPr>
              <a:t>世界杂交水稻之父</a:t>
            </a:r>
            <a:r>
              <a:rPr lang="en-US" altLang="zh-CN" b="1" dirty="0">
                <a:latin typeface="+mn-ea"/>
              </a:rPr>
              <a:t>”</a:t>
            </a:r>
            <a:r>
              <a:rPr lang="zh-CN" altLang="zh-CN"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val="167042217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591088"/>
            <a:ext cx="12192000" cy="6266912"/>
          </a:xfrm>
        </p:spPr>
        <p:txBody>
          <a:bodyPr>
            <a:normAutofit fontScale="55000" lnSpcReduction="20000"/>
          </a:bodyPr>
          <a:lstStyle/>
          <a:p>
            <a:pPr>
              <a:lnSpc>
                <a:spcPct val="170000"/>
              </a:lnSpc>
            </a:pPr>
            <a:r>
              <a:rPr lang="zh-CN" altLang="zh-CN" b="1" dirty="0">
                <a:solidFill>
                  <a:srgbClr val="C00000"/>
                </a:solidFill>
                <a:latin typeface="+mn-ea"/>
              </a:rPr>
              <a:t>（</a:t>
            </a:r>
            <a:r>
              <a:rPr lang="en-US" altLang="zh-CN" b="1" dirty="0">
                <a:solidFill>
                  <a:srgbClr val="C00000"/>
                </a:solidFill>
                <a:latin typeface="+mn-ea"/>
              </a:rPr>
              <a:t>2</a:t>
            </a:r>
            <a:r>
              <a:rPr lang="zh-CN" altLang="zh-CN" b="1" dirty="0">
                <a:solidFill>
                  <a:srgbClr val="C00000"/>
                </a:solidFill>
                <a:latin typeface="+mn-ea"/>
              </a:rPr>
              <a:t>）贡献：袁隆平的成就主要表现在杂交水稻的研究、应用和推广上：</a:t>
            </a:r>
          </a:p>
          <a:p>
            <a:pPr>
              <a:lnSpc>
                <a:spcPct val="170000"/>
              </a:lnSpc>
            </a:pPr>
            <a:r>
              <a:rPr lang="en-US" altLang="zh-CN" b="1" dirty="0">
                <a:latin typeface="+mn-ea"/>
              </a:rPr>
              <a:t>1960</a:t>
            </a:r>
            <a:r>
              <a:rPr lang="zh-CN" altLang="zh-CN" b="1" dirty="0">
                <a:latin typeface="+mn-ea"/>
              </a:rPr>
              <a:t>年发现天然杂交稻株表现出明显的杂交优势。</a:t>
            </a:r>
          </a:p>
          <a:p>
            <a:pPr>
              <a:lnSpc>
                <a:spcPct val="170000"/>
              </a:lnSpc>
            </a:pPr>
            <a:r>
              <a:rPr lang="en-US" altLang="zh-CN" b="1" dirty="0">
                <a:latin typeface="+mn-ea"/>
              </a:rPr>
              <a:t>1964</a:t>
            </a:r>
            <a:r>
              <a:rPr lang="zh-CN" altLang="zh-CN" b="1" dirty="0">
                <a:latin typeface="+mn-ea"/>
              </a:rPr>
              <a:t>年提出利用水稻杂交优势的观点，并开始水稻杂交研究。</a:t>
            </a:r>
          </a:p>
          <a:p>
            <a:pPr>
              <a:lnSpc>
                <a:spcPct val="170000"/>
              </a:lnSpc>
            </a:pPr>
            <a:r>
              <a:rPr lang="en-US" altLang="zh-CN" b="1" dirty="0">
                <a:latin typeface="+mn-ea"/>
              </a:rPr>
              <a:t>1973</a:t>
            </a:r>
            <a:r>
              <a:rPr lang="zh-CN" altLang="zh-CN" b="1" dirty="0">
                <a:latin typeface="+mn-ea"/>
              </a:rPr>
              <a:t>年与他人合作实现了杂交水稻不育系、保持系、恢复系三系配套，在世界上首次育成强优势杂交水稻。</a:t>
            </a:r>
          </a:p>
          <a:p>
            <a:pPr>
              <a:lnSpc>
                <a:spcPct val="170000"/>
              </a:lnSpc>
            </a:pPr>
            <a:r>
              <a:rPr lang="en-US" altLang="zh-CN" b="1" dirty="0">
                <a:latin typeface="+mn-ea"/>
              </a:rPr>
              <a:t>1971</a:t>
            </a:r>
            <a:r>
              <a:rPr lang="zh-CN" altLang="zh-CN" b="1" dirty="0">
                <a:latin typeface="+mn-ea"/>
              </a:rPr>
              <a:t>年突破制种难关，研究出一套籼型杂交水稻生产技术，使中国杂交水稻研究居于世界领先地位，成为世界上第一个培育成功籼型杂交水稻的人。</a:t>
            </a:r>
          </a:p>
          <a:p>
            <a:pPr>
              <a:lnSpc>
                <a:spcPct val="170000"/>
              </a:lnSpc>
            </a:pPr>
            <a:r>
              <a:rPr lang="en-US" altLang="zh-CN" b="1" dirty="0">
                <a:latin typeface="+mn-ea"/>
              </a:rPr>
              <a:t>1976</a:t>
            </a:r>
            <a:r>
              <a:rPr lang="zh-CN" altLang="zh-CN" b="1" dirty="0">
                <a:latin typeface="+mn-ea"/>
              </a:rPr>
              <a:t>年至</a:t>
            </a:r>
            <a:r>
              <a:rPr lang="en-US" altLang="zh-CN" b="1" dirty="0">
                <a:latin typeface="+mn-ea"/>
              </a:rPr>
              <a:t>1987</a:t>
            </a:r>
            <a:r>
              <a:rPr lang="zh-CN" altLang="zh-CN" b="1" dirty="0">
                <a:latin typeface="+mn-ea"/>
              </a:rPr>
              <a:t>年间，他培育的杂交水稻种植面积累计达到十一亿亩，增产稻谷一千亿公斤。</a:t>
            </a:r>
          </a:p>
          <a:p>
            <a:pPr>
              <a:lnSpc>
                <a:spcPct val="170000"/>
              </a:lnSpc>
            </a:pPr>
            <a:r>
              <a:rPr lang="en-US" altLang="zh-CN" b="1" dirty="0">
                <a:latin typeface="+mn-ea"/>
              </a:rPr>
              <a:t>1979</a:t>
            </a:r>
            <a:r>
              <a:rPr lang="zh-CN" altLang="zh-CN" b="1" dirty="0">
                <a:latin typeface="+mn-ea"/>
              </a:rPr>
              <a:t>年，杂交水稻作为中国第一个农业技术专利转让美国</a:t>
            </a:r>
            <a:r>
              <a:rPr lang="zh-CN" altLang="zh-CN"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val="39856302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8154" y="562745"/>
            <a:ext cx="11941277" cy="6118274"/>
          </a:xfrm>
        </p:spPr>
        <p:txBody>
          <a:bodyPr>
            <a:normAutofit fontScale="70000" lnSpcReduction="20000"/>
          </a:bodyPr>
          <a:lstStyle/>
          <a:p>
            <a:pPr>
              <a:lnSpc>
                <a:spcPct val="160000"/>
              </a:lnSpc>
            </a:pPr>
            <a:r>
              <a:rPr lang="zh-CN" altLang="zh-CN" b="1" dirty="0">
                <a:solidFill>
                  <a:srgbClr val="C00000"/>
                </a:solidFill>
                <a:latin typeface="+mn-ea"/>
              </a:rPr>
              <a:t>（</a:t>
            </a:r>
            <a:r>
              <a:rPr lang="en-US" altLang="zh-CN" b="1" dirty="0">
                <a:solidFill>
                  <a:srgbClr val="C00000"/>
                </a:solidFill>
                <a:latin typeface="+mn-ea"/>
              </a:rPr>
              <a:t>3</a:t>
            </a:r>
            <a:r>
              <a:rPr lang="zh-CN" altLang="zh-CN" b="1" dirty="0">
                <a:solidFill>
                  <a:srgbClr val="C00000"/>
                </a:solidFill>
                <a:latin typeface="+mn-ea"/>
              </a:rPr>
              <a:t>）荣誉：</a:t>
            </a:r>
          </a:p>
          <a:p>
            <a:pPr>
              <a:lnSpc>
                <a:spcPct val="160000"/>
              </a:lnSpc>
            </a:pPr>
            <a:r>
              <a:rPr lang="en-US" altLang="zh-CN" b="1" dirty="0">
                <a:latin typeface="+mn-ea"/>
              </a:rPr>
              <a:t>1979</a:t>
            </a:r>
            <a:r>
              <a:rPr lang="zh-CN" altLang="zh-CN" b="1" dirty="0">
                <a:latin typeface="+mn-ea"/>
              </a:rPr>
              <a:t>年获全国劳动模范称号。</a:t>
            </a:r>
          </a:p>
          <a:p>
            <a:pPr>
              <a:lnSpc>
                <a:spcPct val="160000"/>
              </a:lnSpc>
            </a:pPr>
            <a:r>
              <a:rPr lang="en-US" altLang="zh-CN" b="1" dirty="0">
                <a:latin typeface="+mn-ea"/>
              </a:rPr>
              <a:t>1980</a:t>
            </a:r>
            <a:r>
              <a:rPr lang="zh-CN" altLang="zh-CN" b="1" dirty="0">
                <a:latin typeface="+mn-ea"/>
              </a:rPr>
              <a:t>年至</a:t>
            </a:r>
            <a:r>
              <a:rPr lang="en-US" altLang="zh-CN" b="1" dirty="0">
                <a:latin typeface="+mn-ea"/>
              </a:rPr>
              <a:t>1981</a:t>
            </a:r>
            <a:r>
              <a:rPr lang="zh-CN" altLang="zh-CN" b="1" dirty="0">
                <a:latin typeface="+mn-ea"/>
              </a:rPr>
              <a:t>年，赴美任国际水道研究所技术指导。</a:t>
            </a:r>
          </a:p>
          <a:p>
            <a:pPr>
              <a:lnSpc>
                <a:spcPct val="160000"/>
              </a:lnSpc>
            </a:pPr>
            <a:r>
              <a:rPr lang="en-US" altLang="zh-CN" b="1" dirty="0">
                <a:latin typeface="+mn-ea"/>
              </a:rPr>
              <a:t>1981</a:t>
            </a:r>
            <a:r>
              <a:rPr lang="zh-CN" altLang="zh-CN" b="1" dirty="0">
                <a:latin typeface="+mn-ea"/>
              </a:rPr>
              <a:t>年获新中国建国以来第一个国家特等发明奖。</a:t>
            </a:r>
          </a:p>
          <a:p>
            <a:pPr>
              <a:lnSpc>
                <a:spcPct val="160000"/>
              </a:lnSpc>
            </a:pPr>
            <a:r>
              <a:rPr lang="en-US" altLang="zh-CN" b="1" dirty="0">
                <a:latin typeface="+mn-ea"/>
              </a:rPr>
              <a:t>1985</a:t>
            </a:r>
            <a:r>
              <a:rPr lang="zh-CN" altLang="zh-CN" b="1" dirty="0">
                <a:latin typeface="+mn-ea"/>
              </a:rPr>
              <a:t>年获联合国世界知识产权组织</a:t>
            </a:r>
            <a:r>
              <a:rPr lang="en-US" altLang="zh-CN" b="1" dirty="0">
                <a:latin typeface="+mn-ea"/>
              </a:rPr>
              <a:t>“</a:t>
            </a:r>
            <a:r>
              <a:rPr lang="zh-CN" altLang="zh-CN" b="1" dirty="0">
                <a:latin typeface="+mn-ea"/>
              </a:rPr>
              <a:t>杰出发明家</a:t>
            </a:r>
            <a:r>
              <a:rPr lang="en-US" altLang="zh-CN" b="1" dirty="0">
                <a:latin typeface="+mn-ea"/>
              </a:rPr>
              <a:t>”</a:t>
            </a:r>
            <a:r>
              <a:rPr lang="zh-CN" altLang="zh-CN" b="1" dirty="0">
                <a:latin typeface="+mn-ea"/>
              </a:rPr>
              <a:t>金质奖章。</a:t>
            </a:r>
          </a:p>
          <a:p>
            <a:pPr>
              <a:lnSpc>
                <a:spcPct val="160000"/>
              </a:lnSpc>
            </a:pPr>
            <a:r>
              <a:rPr lang="en-US" altLang="zh-CN" b="1" dirty="0">
                <a:latin typeface="+mn-ea"/>
              </a:rPr>
              <a:t>1987</a:t>
            </a:r>
            <a:r>
              <a:rPr lang="zh-CN" altLang="zh-CN" b="1" dirty="0">
                <a:latin typeface="+mn-ea"/>
              </a:rPr>
              <a:t>年获联合国教科文组织颁发的</a:t>
            </a:r>
            <a:r>
              <a:rPr lang="en-US" altLang="zh-CN" b="1" dirty="0">
                <a:latin typeface="+mn-ea"/>
              </a:rPr>
              <a:t>“</a:t>
            </a:r>
            <a:r>
              <a:rPr lang="zh-CN" altLang="zh-CN" b="1" dirty="0">
                <a:latin typeface="+mn-ea"/>
              </a:rPr>
              <a:t>科学奖</a:t>
            </a:r>
            <a:r>
              <a:rPr lang="en-US" altLang="zh-CN" b="1" dirty="0">
                <a:latin typeface="+mn-ea"/>
              </a:rPr>
              <a:t>”</a:t>
            </a:r>
            <a:r>
              <a:rPr lang="zh-CN" altLang="zh-CN" b="1" dirty="0">
                <a:latin typeface="+mn-ea"/>
              </a:rPr>
              <a:t>。</a:t>
            </a:r>
          </a:p>
          <a:p>
            <a:pPr>
              <a:lnSpc>
                <a:spcPct val="160000"/>
              </a:lnSpc>
            </a:pPr>
            <a:r>
              <a:rPr lang="en-US" altLang="zh-CN" b="1" dirty="0">
                <a:latin typeface="+mn-ea"/>
              </a:rPr>
              <a:t>1988</a:t>
            </a:r>
            <a:r>
              <a:rPr lang="zh-CN" altLang="zh-CN" b="1" dirty="0">
                <a:latin typeface="+mn-ea"/>
              </a:rPr>
              <a:t>年获英国朗克基金会</a:t>
            </a:r>
            <a:r>
              <a:rPr lang="en-US" altLang="zh-CN" b="1" dirty="0">
                <a:latin typeface="+mn-ea"/>
              </a:rPr>
              <a:t>“</a:t>
            </a:r>
            <a:r>
              <a:rPr lang="zh-CN" altLang="zh-CN" b="1" dirty="0">
                <a:latin typeface="+mn-ea"/>
              </a:rPr>
              <a:t>朗克基金奖</a:t>
            </a:r>
            <a:r>
              <a:rPr lang="en-US" altLang="zh-CN" b="1" dirty="0">
                <a:latin typeface="+mn-ea"/>
              </a:rPr>
              <a:t>”</a:t>
            </a:r>
            <a:r>
              <a:rPr lang="zh-CN" altLang="zh-CN" b="1" dirty="0">
                <a:latin typeface="+mn-ea"/>
              </a:rPr>
              <a:t>。</a:t>
            </a:r>
          </a:p>
          <a:p>
            <a:pPr>
              <a:lnSpc>
                <a:spcPct val="160000"/>
              </a:lnSpc>
            </a:pPr>
            <a:r>
              <a:rPr lang="en-US" altLang="zh-CN" b="1" dirty="0">
                <a:latin typeface="+mn-ea"/>
              </a:rPr>
              <a:t>1989</a:t>
            </a:r>
            <a:r>
              <a:rPr lang="zh-CN" altLang="zh-CN" b="1" dirty="0">
                <a:latin typeface="+mn-ea"/>
              </a:rPr>
              <a:t>年被国务院授予全国先进工作者称号。</a:t>
            </a:r>
          </a:p>
          <a:p>
            <a:pPr>
              <a:lnSpc>
                <a:spcPct val="160000"/>
              </a:lnSpc>
            </a:pPr>
            <a:r>
              <a:rPr lang="en-US" altLang="zh-CN" b="1" dirty="0">
                <a:latin typeface="+mn-ea"/>
              </a:rPr>
              <a:t>1991</a:t>
            </a:r>
            <a:r>
              <a:rPr lang="zh-CN" altLang="zh-CN" b="1" dirty="0">
                <a:latin typeface="+mn-ea"/>
              </a:rPr>
              <a:t>年受聘联合国粮农组织国际首席顾问。</a:t>
            </a:r>
          </a:p>
          <a:p>
            <a:pPr>
              <a:lnSpc>
                <a:spcPct val="170000"/>
              </a:lnSpc>
            </a:pPr>
            <a:endParaRPr lang="zh-CN" altLang="zh-CN" b="1" dirty="0">
              <a:latin typeface="+mn-ea"/>
            </a:endParaRPr>
          </a:p>
        </p:txBody>
      </p:sp>
    </p:spTree>
    <p:extLst>
      <p:ext uri="{BB962C8B-B14F-4D97-AF65-F5344CB8AC3E}">
        <p14:creationId xmlns:p14="http://schemas.microsoft.com/office/powerpoint/2010/main" val="325912334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270385" y="768069"/>
            <a:ext cx="11734801" cy="5868705"/>
          </a:xfrm>
        </p:spPr>
        <p:txBody>
          <a:bodyPr>
            <a:normAutofit fontScale="70000" lnSpcReduction="20000"/>
          </a:bodyPr>
          <a:lstStyle/>
          <a:p>
            <a:pPr>
              <a:lnSpc>
                <a:spcPct val="160000"/>
              </a:lnSpc>
            </a:pPr>
            <a:r>
              <a:rPr lang="en-US" altLang="zh-CN" b="1" dirty="0">
                <a:latin typeface="+mn-ea"/>
              </a:rPr>
              <a:t>1993</a:t>
            </a:r>
            <a:r>
              <a:rPr lang="zh-CN" altLang="zh-CN" b="1" dirty="0">
                <a:latin typeface="+mn-ea"/>
              </a:rPr>
              <a:t>获得美国菲因斯特拯救饥饿奖。</a:t>
            </a:r>
          </a:p>
          <a:p>
            <a:pPr>
              <a:lnSpc>
                <a:spcPct val="160000"/>
              </a:lnSpc>
            </a:pPr>
            <a:r>
              <a:rPr lang="en-US" altLang="zh-CN" b="1" dirty="0">
                <a:latin typeface="+mn-ea"/>
              </a:rPr>
              <a:t>1995</a:t>
            </a:r>
            <a:r>
              <a:rPr lang="zh-CN" altLang="zh-CN" b="1" dirty="0">
                <a:latin typeface="+mn-ea"/>
              </a:rPr>
              <a:t>年被选为中国工程院院士；获联合国粮农组织颁发的</a:t>
            </a:r>
            <a:r>
              <a:rPr lang="en-US" altLang="zh-CN" b="1" dirty="0">
                <a:latin typeface="+mn-ea"/>
              </a:rPr>
              <a:t>“</a:t>
            </a:r>
            <a:r>
              <a:rPr lang="zh-CN" altLang="zh-CN" b="1" dirty="0">
                <a:latin typeface="+mn-ea"/>
              </a:rPr>
              <a:t>粮食安全保障荣誉奖章</a:t>
            </a:r>
            <a:r>
              <a:rPr lang="en-US" altLang="zh-CN" b="1" dirty="0">
                <a:latin typeface="+mn-ea"/>
              </a:rPr>
              <a:t>”</a:t>
            </a:r>
            <a:r>
              <a:rPr lang="zh-CN" altLang="zh-CN" b="1" dirty="0">
                <a:latin typeface="+mn-ea"/>
              </a:rPr>
              <a:t>。</a:t>
            </a:r>
            <a:r>
              <a:rPr lang="en-US" altLang="zh-CN" b="1" dirty="0">
                <a:latin typeface="+mn-ea"/>
              </a:rPr>
              <a:t> 1996</a:t>
            </a:r>
            <a:r>
              <a:rPr lang="zh-CN" altLang="zh-CN" b="1" dirty="0">
                <a:latin typeface="+mn-ea"/>
              </a:rPr>
              <a:t>获首届</a:t>
            </a:r>
            <a:r>
              <a:rPr lang="en-US" altLang="zh-CN" b="1" dirty="0">
                <a:latin typeface="+mn-ea"/>
              </a:rPr>
              <a:t>“</a:t>
            </a:r>
            <a:r>
              <a:rPr lang="zh-CN" altLang="zh-CN" b="1" dirty="0">
                <a:latin typeface="+mn-ea"/>
              </a:rPr>
              <a:t>日经亚洲技术开发大奖</a:t>
            </a:r>
            <a:r>
              <a:rPr lang="en-US" altLang="zh-CN" b="1" dirty="0">
                <a:latin typeface="+mn-ea"/>
              </a:rPr>
              <a:t>”</a:t>
            </a:r>
            <a:r>
              <a:rPr lang="zh-CN" altLang="zh-CN" b="1" dirty="0">
                <a:latin typeface="+mn-ea"/>
              </a:rPr>
              <a:t>。</a:t>
            </a:r>
          </a:p>
          <a:p>
            <a:pPr>
              <a:lnSpc>
                <a:spcPct val="160000"/>
              </a:lnSpc>
            </a:pPr>
            <a:r>
              <a:rPr lang="en-US" altLang="zh-CN" b="1" dirty="0">
                <a:latin typeface="+mn-ea"/>
              </a:rPr>
              <a:t>1997</a:t>
            </a:r>
            <a:r>
              <a:rPr lang="zh-CN" altLang="zh-CN" b="1" dirty="0">
                <a:latin typeface="+mn-ea"/>
              </a:rPr>
              <a:t>年在墨西哥获得</a:t>
            </a:r>
            <a:r>
              <a:rPr lang="en-US" altLang="zh-CN" b="1" dirty="0">
                <a:latin typeface="+mn-ea"/>
              </a:rPr>
              <a:t>“</a:t>
            </a:r>
            <a:r>
              <a:rPr lang="zh-CN" altLang="zh-CN" b="1" dirty="0">
                <a:latin typeface="+mn-ea"/>
              </a:rPr>
              <a:t>先驱科学家</a:t>
            </a:r>
            <a:r>
              <a:rPr lang="en-US" altLang="zh-CN" b="1" dirty="0">
                <a:latin typeface="+mn-ea"/>
              </a:rPr>
              <a:t>”</a:t>
            </a:r>
            <a:r>
              <a:rPr lang="zh-CN" altLang="zh-CN" b="1" dirty="0">
                <a:latin typeface="+mn-ea"/>
              </a:rPr>
              <a:t>荣誉称号。</a:t>
            </a:r>
          </a:p>
          <a:p>
            <a:pPr>
              <a:lnSpc>
                <a:spcPct val="160000"/>
              </a:lnSpc>
            </a:pPr>
            <a:r>
              <a:rPr lang="en-US" altLang="zh-CN" b="1" dirty="0">
                <a:latin typeface="+mn-ea"/>
              </a:rPr>
              <a:t>1998</a:t>
            </a:r>
            <a:r>
              <a:rPr lang="zh-CN" altLang="zh-CN" b="1" dirty="0">
                <a:latin typeface="+mn-ea"/>
              </a:rPr>
              <a:t>年获</a:t>
            </a:r>
            <a:r>
              <a:rPr lang="en-US" altLang="zh-CN" b="1" dirty="0">
                <a:latin typeface="+mn-ea"/>
              </a:rPr>
              <a:t>“</a:t>
            </a:r>
            <a:r>
              <a:rPr lang="zh-CN" altLang="zh-CN" b="1" dirty="0">
                <a:latin typeface="+mn-ea"/>
              </a:rPr>
              <a:t>日本越光国际水稻奖</a:t>
            </a:r>
            <a:r>
              <a:rPr lang="en-US" altLang="zh-CN" b="1" dirty="0">
                <a:latin typeface="+mn-ea"/>
              </a:rPr>
              <a:t>”</a:t>
            </a:r>
            <a:r>
              <a:rPr lang="zh-CN" altLang="zh-CN" b="1" dirty="0">
                <a:latin typeface="+mn-ea"/>
              </a:rPr>
              <a:t>。</a:t>
            </a:r>
          </a:p>
          <a:p>
            <a:pPr>
              <a:lnSpc>
                <a:spcPct val="160000"/>
              </a:lnSpc>
            </a:pPr>
            <a:r>
              <a:rPr lang="en-US" altLang="zh-CN" b="1" dirty="0">
                <a:latin typeface="+mn-ea"/>
              </a:rPr>
              <a:t>1999</a:t>
            </a:r>
            <a:r>
              <a:rPr lang="zh-CN" altLang="zh-CN" b="1" dirty="0">
                <a:latin typeface="+mn-ea"/>
              </a:rPr>
              <a:t>年经国际小天体命名委员会批准，中国科学院北京天文台施密特ＣＣＤ小行星项目组发现的一颗小行星为被命名为</a:t>
            </a:r>
            <a:r>
              <a:rPr lang="en-US" altLang="zh-CN" b="1" dirty="0">
                <a:latin typeface="+mn-ea"/>
              </a:rPr>
              <a:t>“</a:t>
            </a:r>
            <a:r>
              <a:rPr lang="zh-CN" altLang="zh-CN" b="1" dirty="0">
                <a:latin typeface="+mn-ea"/>
              </a:rPr>
              <a:t>袁隆平星</a:t>
            </a:r>
            <a:r>
              <a:rPr lang="en-US" altLang="zh-CN" b="1" dirty="0">
                <a:latin typeface="+mn-ea"/>
              </a:rPr>
              <a:t>”</a:t>
            </a:r>
            <a:r>
              <a:rPr lang="zh-CN" altLang="zh-CN" b="1" dirty="0">
                <a:latin typeface="+mn-ea"/>
              </a:rPr>
              <a:t>。</a:t>
            </a:r>
          </a:p>
          <a:p>
            <a:pPr>
              <a:lnSpc>
                <a:spcPct val="170000"/>
              </a:lnSpc>
            </a:pPr>
            <a:endParaRPr lang="zh-CN" altLang="zh-CN" b="1" dirty="0">
              <a:latin typeface="+mn-ea"/>
            </a:endParaRPr>
          </a:p>
        </p:txBody>
      </p:sp>
    </p:spTree>
    <p:extLst>
      <p:ext uri="{BB962C8B-B14F-4D97-AF65-F5344CB8AC3E}">
        <p14:creationId xmlns:p14="http://schemas.microsoft.com/office/powerpoint/2010/main" val="4799320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out)">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out)">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out)">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471948"/>
            <a:ext cx="12049431" cy="6282813"/>
          </a:xfrm>
        </p:spPr>
        <p:txBody>
          <a:bodyPr>
            <a:normAutofit fontScale="55000" lnSpcReduction="20000"/>
          </a:bodyPr>
          <a:lstStyle/>
          <a:p>
            <a:pPr>
              <a:lnSpc>
                <a:spcPct val="160000"/>
              </a:lnSpc>
            </a:pPr>
            <a:r>
              <a:rPr lang="en-US" altLang="zh-CN" b="1" dirty="0">
                <a:latin typeface="+mn-ea"/>
              </a:rPr>
              <a:t>2000</a:t>
            </a:r>
            <a:r>
              <a:rPr lang="zh-CN" altLang="zh-CN" b="1" dirty="0">
                <a:latin typeface="+mn-ea"/>
              </a:rPr>
              <a:t>年</a:t>
            </a:r>
            <a:r>
              <a:rPr lang="en-US" altLang="zh-CN" b="1" dirty="0">
                <a:latin typeface="+mn-ea"/>
              </a:rPr>
              <a:t>5</a:t>
            </a:r>
            <a:r>
              <a:rPr lang="zh-CN" altLang="zh-CN" b="1" dirty="0">
                <a:latin typeface="+mn-ea"/>
              </a:rPr>
              <a:t>月</a:t>
            </a:r>
            <a:r>
              <a:rPr lang="en-US" altLang="zh-CN" b="1" dirty="0">
                <a:latin typeface="+mn-ea"/>
              </a:rPr>
              <a:t>31</a:t>
            </a:r>
            <a:r>
              <a:rPr lang="zh-CN" altLang="zh-CN" b="1" dirty="0">
                <a:latin typeface="+mn-ea"/>
              </a:rPr>
              <a:t>日以袁隆平名字命名的袁隆平农业高科技股份有限公司股票</a:t>
            </a:r>
            <a:r>
              <a:rPr lang="en-US" altLang="zh-CN" b="1" dirty="0">
                <a:latin typeface="+mn-ea"/>
              </a:rPr>
              <a:t>“</a:t>
            </a:r>
            <a:r>
              <a:rPr lang="zh-CN" altLang="zh-CN" b="1" dirty="0">
                <a:latin typeface="+mn-ea"/>
              </a:rPr>
              <a:t>隆平高科</a:t>
            </a:r>
            <a:r>
              <a:rPr lang="en-US" altLang="zh-CN" b="1" dirty="0">
                <a:latin typeface="+mn-ea"/>
              </a:rPr>
              <a:t>”</a:t>
            </a:r>
            <a:r>
              <a:rPr lang="zh-CN" altLang="zh-CN" b="1" dirty="0">
                <a:latin typeface="+mn-ea"/>
              </a:rPr>
              <a:t>在深交所上网定价发行。这是中国证券市场首次以科学家名字命名上市公司和股票。</a:t>
            </a:r>
            <a:r>
              <a:rPr lang="en-US" altLang="zh-CN" b="1" dirty="0">
                <a:latin typeface="+mn-ea"/>
              </a:rPr>
              <a:t> 2000</a:t>
            </a:r>
            <a:r>
              <a:rPr lang="zh-CN" altLang="zh-CN" b="1" dirty="0">
                <a:latin typeface="+mn-ea"/>
              </a:rPr>
              <a:t>年</a:t>
            </a:r>
            <a:r>
              <a:rPr lang="en-US" altLang="zh-CN" b="1" dirty="0">
                <a:latin typeface="+mn-ea"/>
              </a:rPr>
              <a:t>8</a:t>
            </a:r>
            <a:r>
              <a:rPr lang="zh-CN" altLang="zh-CN" b="1" dirty="0">
                <a:latin typeface="+mn-ea"/>
              </a:rPr>
              <a:t>月以袁隆平名字命名的高等院校</a:t>
            </a:r>
            <a:r>
              <a:rPr lang="en-US" altLang="zh-CN" b="1" dirty="0">
                <a:latin typeface="+mn-ea"/>
              </a:rPr>
              <a:t>“</a:t>
            </a:r>
            <a:r>
              <a:rPr lang="zh-CN" altLang="zh-CN" b="1" dirty="0">
                <a:latin typeface="+mn-ea"/>
              </a:rPr>
              <a:t>袁隆平科技学院</a:t>
            </a:r>
            <a:r>
              <a:rPr lang="en-US" altLang="zh-CN" b="1" dirty="0">
                <a:latin typeface="+mn-ea"/>
              </a:rPr>
              <a:t>”</a:t>
            </a:r>
            <a:r>
              <a:rPr lang="zh-CN" altLang="zh-CN" b="1" dirty="0">
                <a:latin typeface="+mn-ea"/>
              </a:rPr>
              <a:t>在湖南成立，袁隆平出任名誉院长。这是中国首家以科学家姓名命名的高等院校。</a:t>
            </a:r>
          </a:p>
          <a:p>
            <a:pPr>
              <a:lnSpc>
                <a:spcPct val="160000"/>
              </a:lnSpc>
            </a:pPr>
            <a:r>
              <a:rPr lang="zh-CN" altLang="zh-CN" b="1" dirty="0">
                <a:latin typeface="+mn-ea"/>
              </a:rPr>
              <a:t>袁隆平是国家高科技</a:t>
            </a:r>
            <a:r>
              <a:rPr lang="en-US" altLang="zh-CN" b="1" dirty="0">
                <a:latin typeface="+mn-ea"/>
              </a:rPr>
              <a:t>“</a:t>
            </a:r>
            <a:r>
              <a:rPr lang="zh-CN" altLang="zh-CN" b="1" dirty="0">
                <a:latin typeface="+mn-ea"/>
              </a:rPr>
              <a:t>八六三</a:t>
            </a:r>
            <a:r>
              <a:rPr lang="en-US" altLang="zh-CN" b="1" dirty="0">
                <a:latin typeface="+mn-ea"/>
              </a:rPr>
              <a:t>”</a:t>
            </a:r>
            <a:r>
              <a:rPr lang="zh-CN" altLang="zh-CN" b="1" dirty="0">
                <a:latin typeface="+mn-ea"/>
              </a:rPr>
              <a:t>计划生物技术的学科带头人，撰有《杂交水稻制种和高产的关键技术》、《杂交水稻培育的实践和理论》等论文，主编《杂交水稻》一书。</a:t>
            </a:r>
          </a:p>
          <a:p>
            <a:pPr>
              <a:lnSpc>
                <a:spcPct val="160000"/>
              </a:lnSpc>
            </a:pPr>
            <a:r>
              <a:rPr lang="en-US" altLang="zh-CN" b="1" dirty="0">
                <a:latin typeface="+mn-ea"/>
              </a:rPr>
              <a:t>2001</a:t>
            </a:r>
            <a:r>
              <a:rPr lang="zh-CN" altLang="zh-CN" b="1" dirty="0">
                <a:latin typeface="+mn-ea"/>
              </a:rPr>
              <a:t>至</a:t>
            </a:r>
            <a:r>
              <a:rPr lang="en-US" altLang="zh-CN" b="1" dirty="0">
                <a:latin typeface="+mn-ea"/>
              </a:rPr>
              <a:t>2000</a:t>
            </a:r>
            <a:r>
              <a:rPr lang="zh-CN" altLang="zh-CN" b="1" dirty="0">
                <a:latin typeface="+mn-ea"/>
              </a:rPr>
              <a:t>年度中国国家最高科学技术奖</a:t>
            </a:r>
          </a:p>
          <a:p>
            <a:pPr>
              <a:lnSpc>
                <a:spcPct val="160000"/>
              </a:lnSpc>
            </a:pPr>
            <a:r>
              <a:rPr lang="en-US" altLang="zh-CN" b="1" dirty="0">
                <a:latin typeface="+mn-ea"/>
              </a:rPr>
              <a:t>2004 “</a:t>
            </a:r>
            <a:r>
              <a:rPr lang="zh-CN" altLang="zh-CN" b="1" dirty="0">
                <a:latin typeface="+mn-ea"/>
              </a:rPr>
              <a:t>感动中国</a:t>
            </a:r>
            <a:r>
              <a:rPr lang="en-US" altLang="zh-CN" b="1" dirty="0">
                <a:latin typeface="+mn-ea"/>
              </a:rPr>
              <a:t>”</a:t>
            </a:r>
            <a:r>
              <a:rPr lang="zh-CN" altLang="zh-CN" b="1" dirty="0">
                <a:latin typeface="+mn-ea"/>
              </a:rPr>
              <a:t>十大人物之一</a:t>
            </a:r>
          </a:p>
          <a:p>
            <a:pPr>
              <a:lnSpc>
                <a:spcPct val="160000"/>
              </a:lnSpc>
            </a:pPr>
            <a:r>
              <a:rPr lang="en-US" altLang="zh-CN" b="1" dirty="0">
                <a:latin typeface="+mn-ea"/>
              </a:rPr>
              <a:t>2019</a:t>
            </a:r>
            <a:r>
              <a:rPr lang="zh-CN" altLang="zh-CN" b="1" dirty="0">
                <a:latin typeface="+mn-ea"/>
              </a:rPr>
              <a:t>年</a:t>
            </a:r>
            <a:r>
              <a:rPr lang="en-US" altLang="zh-CN" b="1" dirty="0">
                <a:latin typeface="+mn-ea"/>
              </a:rPr>
              <a:t>9</a:t>
            </a:r>
            <a:r>
              <a:rPr lang="zh-CN" altLang="zh-CN" b="1" dirty="0">
                <a:latin typeface="+mn-ea"/>
              </a:rPr>
              <a:t>月</a:t>
            </a:r>
            <a:r>
              <a:rPr lang="en-US" altLang="zh-CN" b="1" dirty="0">
                <a:latin typeface="+mn-ea"/>
              </a:rPr>
              <a:t>17</a:t>
            </a:r>
            <a:r>
              <a:rPr lang="zh-CN" altLang="zh-CN" b="1" dirty="0">
                <a:latin typeface="+mn-ea"/>
              </a:rPr>
              <a:t>日，获得“共和国勋章”。</a:t>
            </a:r>
          </a:p>
          <a:p>
            <a:pPr>
              <a:lnSpc>
                <a:spcPct val="170000"/>
              </a:lnSpc>
            </a:pPr>
            <a:endParaRPr lang="zh-CN" altLang="zh-CN" b="1" dirty="0">
              <a:latin typeface="+mn-ea"/>
            </a:endParaRPr>
          </a:p>
        </p:txBody>
      </p:sp>
    </p:spTree>
    <p:extLst>
      <p:ext uri="{BB962C8B-B14F-4D97-AF65-F5344CB8AC3E}">
        <p14:creationId xmlns:p14="http://schemas.microsoft.com/office/powerpoint/2010/main" val="149537797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763480"/>
            <a:ext cx="10972800" cy="523782"/>
          </a:xfrm>
        </p:spPr>
        <p:txBody>
          <a:bodyPr>
            <a:normAutofit fontScale="90000"/>
          </a:bodyPr>
          <a:lstStyle/>
          <a:p>
            <a:r>
              <a:rPr lang="zh-CN" altLang="zh-CN" dirty="0">
                <a:solidFill>
                  <a:srgbClr val="FF0000"/>
                </a:solidFill>
              </a:rPr>
              <a:t>颁</a:t>
            </a:r>
            <a:r>
              <a:rPr lang="en-US" altLang="zh-CN" dirty="0">
                <a:solidFill>
                  <a:srgbClr val="FF0000"/>
                </a:solidFill>
              </a:rPr>
              <a:t>  </a:t>
            </a:r>
            <a:r>
              <a:rPr lang="zh-CN" altLang="zh-CN" dirty="0">
                <a:solidFill>
                  <a:srgbClr val="FF0000"/>
                </a:solidFill>
              </a:rPr>
              <a:t>奖</a:t>
            </a:r>
            <a:r>
              <a:rPr lang="en-US" altLang="zh-CN" dirty="0">
                <a:solidFill>
                  <a:srgbClr val="FF0000"/>
                </a:solidFill>
              </a:rPr>
              <a:t>  </a:t>
            </a:r>
            <a:r>
              <a:rPr lang="zh-CN" altLang="zh-CN" dirty="0">
                <a:solidFill>
                  <a:srgbClr val="FF0000"/>
                </a:solidFill>
              </a:rPr>
              <a:t>词</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32735" y="1651819"/>
            <a:ext cx="11857704" cy="4188542"/>
          </a:xfrm>
        </p:spPr>
        <p:txBody>
          <a:bodyPr>
            <a:normAutofit fontScale="77500" lnSpcReduction="20000"/>
          </a:bodyPr>
          <a:lstStyle/>
          <a:p>
            <a:pPr algn="ctr">
              <a:lnSpc>
                <a:spcPct val="170000"/>
              </a:lnSpc>
            </a:pPr>
            <a:r>
              <a:rPr lang="zh-CN" altLang="zh-CN" b="1" dirty="0">
                <a:solidFill>
                  <a:srgbClr val="C00000"/>
                </a:solidFill>
                <a:latin typeface="+mn-ea"/>
              </a:rPr>
              <a:t>“心灵富豪”颁奖词：</a:t>
            </a:r>
          </a:p>
          <a:p>
            <a:pPr>
              <a:lnSpc>
                <a:spcPct val="170000"/>
              </a:lnSpc>
            </a:pPr>
            <a:r>
              <a:rPr lang="zh-CN" altLang="zh-CN" b="1" dirty="0">
                <a:latin typeface="+mn-ea"/>
              </a:rPr>
              <a:t>他用一粒种子改变了世界；他创造的物质财富，只有两个字可以形容</a:t>
            </a:r>
            <a:r>
              <a:rPr lang="en-US" altLang="zh-CN" b="1" dirty="0">
                <a:latin typeface="+mn-ea"/>
              </a:rPr>
              <a:t>——</a:t>
            </a:r>
            <a:r>
              <a:rPr lang="zh-CN" altLang="zh-CN" b="1" dirty="0">
                <a:latin typeface="+mn-ea"/>
              </a:rPr>
              <a:t>无价。而他自己，依旧躬耕于田畴，淡泊于名利，真实于自我。他以一介农夫的姿态，行走在心灵的田野，收获着泥土的芬芳。那里，有着一个民族崛起的最古老密码。</a:t>
            </a:r>
          </a:p>
          <a:p>
            <a:endParaRPr lang="zh-CN" altLang="en-US" dirty="0"/>
          </a:p>
        </p:txBody>
      </p:sp>
    </p:spTree>
    <p:extLst>
      <p:ext uri="{BB962C8B-B14F-4D97-AF65-F5344CB8AC3E}">
        <p14:creationId xmlns:p14="http://schemas.microsoft.com/office/powerpoint/2010/main" val="227067188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heel(2)">
                                      <p:cBhvr>
                                        <p:cTn id="7" dur="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2)">
                                      <p:cBhvr>
                                        <p:cTn id="12"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06361" y="796414"/>
            <a:ext cx="10972800" cy="5058696"/>
          </a:xfrm>
        </p:spPr>
        <p:txBody>
          <a:bodyPr>
            <a:normAutofit fontScale="77500" lnSpcReduction="20000"/>
          </a:bodyPr>
          <a:lstStyle/>
          <a:p>
            <a:pPr algn="ctr">
              <a:lnSpc>
                <a:spcPct val="170000"/>
              </a:lnSpc>
            </a:pPr>
            <a:r>
              <a:rPr lang="zh-CN" altLang="zh-CN" b="1" dirty="0">
                <a:solidFill>
                  <a:srgbClr val="C00000"/>
                </a:solidFill>
                <a:latin typeface="+mn-ea"/>
              </a:rPr>
              <a:t>感动中国颁奖词：</a:t>
            </a:r>
          </a:p>
          <a:p>
            <a:pPr>
              <a:lnSpc>
                <a:spcPct val="170000"/>
              </a:lnSpc>
            </a:pPr>
            <a:r>
              <a:rPr lang="zh-CN" altLang="zh-CN" b="1" dirty="0">
                <a:latin typeface="+mn-ea"/>
              </a:rPr>
              <a:t>他是一位真正的耕耘者。当他还是一个乡村教师的时候，已经具有颠覆世界权威的胆识；当他名满天下的时候，却仍然只是专注于田畴，淡泊名利，一介农夫，播撒智慧，收获富足。他毕生的梦想，就是让所有的人远离饥饿。喜看稻菽千重浪，最是风流袁隆平。</a:t>
            </a:r>
          </a:p>
          <a:p>
            <a:pPr>
              <a:lnSpc>
                <a:spcPct val="170000"/>
              </a:lnSpc>
            </a:pPr>
            <a:endParaRPr lang="zh-CN" altLang="zh-CN" b="1" dirty="0">
              <a:latin typeface="+mn-ea"/>
            </a:endParaRPr>
          </a:p>
        </p:txBody>
      </p:sp>
    </p:spTree>
    <p:extLst>
      <p:ext uri="{BB962C8B-B14F-4D97-AF65-F5344CB8AC3E}">
        <p14:creationId xmlns:p14="http://schemas.microsoft.com/office/powerpoint/2010/main" val="314685267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17987" y="1600201"/>
            <a:ext cx="11901948" cy="5095567"/>
          </a:xfrm>
        </p:spPr>
        <p:txBody>
          <a:bodyPr>
            <a:normAutofit fontScale="55000" lnSpcReduction="20000"/>
          </a:bodyPr>
          <a:lstStyle/>
          <a:p>
            <a:pPr>
              <a:lnSpc>
                <a:spcPct val="17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70000"/>
              </a:lnSpc>
            </a:pPr>
            <a:r>
              <a:rPr lang="zh-CN" altLang="zh-CN" b="1" dirty="0">
                <a:latin typeface="+mn-ea"/>
              </a:rPr>
              <a:t>联合国粮农组织日前公布的一份报告称，世界上</a:t>
            </a:r>
            <a:r>
              <a:rPr lang="en-US" altLang="zh-CN" b="1" dirty="0">
                <a:latin typeface="+mn-ea"/>
              </a:rPr>
              <a:t>36</a:t>
            </a:r>
            <a:r>
              <a:rPr lang="zh-CN" altLang="zh-CN" b="1" dirty="0">
                <a:latin typeface="+mn-ea"/>
              </a:rPr>
              <a:t>个国家和地区由于内战或气候恶劣等原因，面临严重的粮食短缺问题。在发展中国家，有</a:t>
            </a:r>
            <a:r>
              <a:rPr lang="en-US" altLang="zh-CN" b="1" dirty="0">
                <a:latin typeface="+mn-ea"/>
              </a:rPr>
              <a:t>1/5</a:t>
            </a:r>
            <a:r>
              <a:rPr lang="zh-CN" altLang="zh-CN" b="1" dirty="0">
                <a:latin typeface="+mn-ea"/>
              </a:rPr>
              <a:t>的人无法获得足够的粮食，全世界每年有</a:t>
            </a:r>
            <a:r>
              <a:rPr lang="en-US" altLang="zh-CN" b="1" dirty="0">
                <a:latin typeface="+mn-ea"/>
              </a:rPr>
              <a:t>600</a:t>
            </a:r>
            <a:r>
              <a:rPr lang="zh-CN" altLang="zh-CN" b="1" dirty="0">
                <a:latin typeface="+mn-ea"/>
              </a:rPr>
              <a:t>万学龄前儿童因饥饿而夭折。在解决粮食紧缺问题的过程中，科技进步无疑发挥着重要的作用。而我国率先培育成功的增产</a:t>
            </a:r>
            <a:r>
              <a:rPr lang="en-US" altLang="zh-CN" b="1" dirty="0">
                <a:latin typeface="+mn-ea"/>
              </a:rPr>
              <a:t>20%</a:t>
            </a:r>
            <a:r>
              <a:rPr lang="zh-CN" altLang="zh-CN" b="1" dirty="0">
                <a:latin typeface="+mn-ea"/>
              </a:rPr>
              <a:t>的超级水稻必将造福世界。</a:t>
            </a:r>
            <a:r>
              <a:rPr lang="en-US" altLang="zh-CN" b="1" dirty="0">
                <a:latin typeface="+mn-ea"/>
              </a:rPr>
              <a:t>“</a:t>
            </a:r>
            <a:r>
              <a:rPr lang="zh-CN" altLang="zh-CN" b="1" dirty="0">
                <a:latin typeface="+mn-ea"/>
              </a:rPr>
              <a:t>杂交水稻之父</a:t>
            </a:r>
            <a:r>
              <a:rPr lang="en-US" altLang="zh-CN" b="1" dirty="0">
                <a:latin typeface="+mn-ea"/>
              </a:rPr>
              <a:t>”</a:t>
            </a:r>
            <a:r>
              <a:rPr lang="zh-CN" altLang="zh-CN" b="1" dirty="0">
                <a:latin typeface="+mn-ea"/>
              </a:rPr>
              <a:t>袁隆平也因此得到了世界的认可和尊敬。</a:t>
            </a:r>
          </a:p>
          <a:p>
            <a:pPr>
              <a:lnSpc>
                <a:spcPct val="170000"/>
              </a:lnSpc>
            </a:pPr>
            <a:r>
              <a:rPr lang="en-US" altLang="zh-CN" b="1" dirty="0">
                <a:latin typeface="+mn-ea"/>
              </a:rPr>
              <a:t>2001</a:t>
            </a:r>
            <a:r>
              <a:rPr lang="zh-CN" altLang="zh-CN" b="1" dirty="0">
                <a:latin typeface="+mn-ea"/>
              </a:rPr>
              <a:t>年</a:t>
            </a:r>
            <a:r>
              <a:rPr lang="en-US" altLang="zh-CN" b="1" dirty="0">
                <a:latin typeface="+mn-ea"/>
              </a:rPr>
              <a:t>2</a:t>
            </a:r>
            <a:r>
              <a:rPr lang="zh-CN" altLang="zh-CN" b="1" dirty="0">
                <a:latin typeface="+mn-ea"/>
              </a:rPr>
              <a:t>月</a:t>
            </a:r>
            <a:r>
              <a:rPr lang="en-US" altLang="zh-CN" b="1" dirty="0">
                <a:latin typeface="+mn-ea"/>
              </a:rPr>
              <a:t>22</a:t>
            </a:r>
            <a:r>
              <a:rPr lang="zh-CN" altLang="zh-CN" b="1" dirty="0">
                <a:latin typeface="+mn-ea"/>
              </a:rPr>
              <a:t>日</a:t>
            </a:r>
            <a:r>
              <a:rPr lang="en-US" altLang="zh-CN" b="1" dirty="0">
                <a:latin typeface="+mn-ea"/>
              </a:rPr>
              <a:t>,</a:t>
            </a:r>
            <a:r>
              <a:rPr lang="zh-CN" altLang="zh-CN" b="1" dirty="0">
                <a:latin typeface="+mn-ea"/>
              </a:rPr>
              <a:t>《科技日报》发表了这篇人物通讯。</a:t>
            </a:r>
            <a:r>
              <a:rPr lang="en-US" altLang="zh-CN" b="1" dirty="0">
                <a:latin typeface="+mn-ea"/>
              </a:rPr>
              <a:t>2001</a:t>
            </a:r>
            <a:r>
              <a:rPr lang="zh-CN" altLang="zh-CN" b="1" dirty="0">
                <a:latin typeface="+mn-ea"/>
              </a:rPr>
              <a:t>年</a:t>
            </a:r>
            <a:r>
              <a:rPr lang="en-US" altLang="zh-CN" b="1" dirty="0">
                <a:latin typeface="+mn-ea"/>
              </a:rPr>
              <a:t>2</a:t>
            </a:r>
            <a:r>
              <a:rPr lang="zh-CN" altLang="zh-CN" b="1" dirty="0">
                <a:latin typeface="+mn-ea"/>
              </a:rPr>
              <a:t>月</a:t>
            </a:r>
            <a:r>
              <a:rPr lang="en-US" altLang="zh-CN" b="1" dirty="0">
                <a:latin typeface="+mn-ea"/>
              </a:rPr>
              <a:t>22</a:t>
            </a:r>
            <a:r>
              <a:rPr lang="zh-CN" altLang="zh-CN" b="1" dirty="0">
                <a:latin typeface="+mn-ea"/>
              </a:rPr>
              <a:t>日</a:t>
            </a:r>
            <a:r>
              <a:rPr lang="en-US" altLang="zh-CN" b="1" dirty="0">
                <a:latin typeface="+mn-ea"/>
              </a:rPr>
              <a:t>,</a:t>
            </a:r>
            <a:r>
              <a:rPr lang="zh-CN" altLang="zh-CN" b="1" dirty="0">
                <a:latin typeface="+mn-ea"/>
              </a:rPr>
              <a:t>《科技日报》发表了这篇人物通讯。 </a:t>
            </a:r>
          </a:p>
          <a:p>
            <a:endParaRPr lang="zh-CN" altLang="en-US" dirty="0"/>
          </a:p>
        </p:txBody>
      </p:sp>
    </p:spTree>
    <p:extLst>
      <p:ext uri="{BB962C8B-B14F-4D97-AF65-F5344CB8AC3E}">
        <p14:creationId xmlns:p14="http://schemas.microsoft.com/office/powerpoint/2010/main" val="1574419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out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06361" y="1536138"/>
            <a:ext cx="10972800" cy="5321861"/>
          </a:xfrm>
        </p:spPr>
        <p:txBody>
          <a:bodyPr>
            <a:normAutofit fontScale="62500" lnSpcReduction="20000"/>
          </a:bodyPr>
          <a:lstStyle/>
          <a:p>
            <a:pPr>
              <a:lnSpc>
                <a:spcPct val="170000"/>
              </a:lnSpc>
            </a:pPr>
            <a:r>
              <a:rPr lang="zh-CN" altLang="zh-CN" b="1" dirty="0">
                <a:latin typeface="+mn-ea"/>
              </a:rPr>
              <a:t>《喜看稻菽千重浪》是一篇人物通讯。阅读学习人物通讯有助于我们开阔自己的人生视野，较为细致深入地走进他人的生命世界，并由此反省自己，从而更有效地实现自己的人生理想。对高中生而言，“人物通讯”是一种新文体，所以上好本课无论是对激发学生学习通讯的热情，还是对提高其通讯阅读能力都有至关重要的作用。《喜看稻菽千重浪》这篇人物通讯通过具体事例展现了科学家袁隆平重视实践，实事求是，敢于向权威宣战，大胆创新的精神，也表现了他引领</a:t>
            </a:r>
            <a:r>
              <a:rPr lang="en-US" altLang="zh-CN" b="1" dirty="0">
                <a:latin typeface="+mn-ea"/>
              </a:rPr>
              <a:t>“</a:t>
            </a:r>
            <a:r>
              <a:rPr lang="zh-CN" altLang="zh-CN" b="1" dirty="0">
                <a:latin typeface="+mn-ea"/>
              </a:rPr>
              <a:t>绿色革命</a:t>
            </a:r>
            <a:r>
              <a:rPr lang="en-US" altLang="zh-CN" b="1" dirty="0">
                <a:latin typeface="+mn-ea"/>
              </a:rPr>
              <a:t>”</a:t>
            </a:r>
            <a:r>
              <a:rPr lang="zh-CN" altLang="zh-CN" b="1" dirty="0">
                <a:latin typeface="+mn-ea"/>
              </a:rPr>
              <a:t>的宏愿。</a:t>
            </a:r>
          </a:p>
        </p:txBody>
      </p:sp>
      <p:pic>
        <p:nvPicPr>
          <p:cNvPr id="4" name="图片 3">
            <a:extLst>
              <a:ext uri="{FF2B5EF4-FFF2-40B4-BE49-F238E27FC236}">
                <a16:creationId xmlns:a16="http://schemas.microsoft.com/office/drawing/2014/main"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0" y="1228411"/>
            <a:ext cx="12192000" cy="4222478"/>
          </a:xfrm>
        </p:spPr>
        <p:txBody>
          <a:bodyPr>
            <a:normAutofit fontScale="77500" lnSpcReduction="20000"/>
          </a:bodyPr>
          <a:lstStyle/>
          <a:p>
            <a:pPr>
              <a:lnSpc>
                <a:spcPct val="15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50000"/>
              </a:lnSpc>
            </a:pPr>
            <a:r>
              <a:rPr lang="zh-CN" altLang="zh-CN" b="1" dirty="0">
                <a:solidFill>
                  <a:srgbClr val="1E21A2"/>
                </a:solidFill>
                <a:latin typeface="+mn-ea"/>
              </a:rPr>
              <a:t>（</a:t>
            </a:r>
            <a:r>
              <a:rPr lang="en-US" altLang="zh-CN" b="1" dirty="0">
                <a:solidFill>
                  <a:srgbClr val="1E21A2"/>
                </a:solidFill>
                <a:latin typeface="+mn-ea"/>
              </a:rPr>
              <a:t>1</a:t>
            </a:r>
            <a:r>
              <a:rPr lang="zh-CN" altLang="zh-CN" b="1" dirty="0">
                <a:solidFill>
                  <a:srgbClr val="1E21A2"/>
                </a:solidFill>
                <a:latin typeface="+mn-ea"/>
              </a:rPr>
              <a:t>）正题</a:t>
            </a:r>
          </a:p>
          <a:p>
            <a:pPr>
              <a:lnSpc>
                <a:spcPct val="150000"/>
              </a:lnSpc>
            </a:pPr>
            <a:r>
              <a:rPr lang="zh-CN" altLang="zh-CN" b="1" dirty="0">
                <a:latin typeface="+mn-ea"/>
              </a:rPr>
              <a:t>“喜看稻菽千重浪”，引用了毛泽东</a:t>
            </a:r>
            <a:r>
              <a:rPr lang="en-US" altLang="zh-CN" b="1" dirty="0">
                <a:latin typeface="+mn-ea"/>
              </a:rPr>
              <a:t>1959</a:t>
            </a:r>
            <a:r>
              <a:rPr lang="zh-CN" altLang="zh-CN" b="1" dirty="0">
                <a:latin typeface="+mn-ea"/>
              </a:rPr>
              <a:t>年写的《七律·回韶山》中的诗句，表达的不仅是农业科技领域取得的重大成就，而且还隐含着对未来农业更广阔前景的展望，表达了作者对袁隆平研究成果和突出贡献的赞叹。</a:t>
            </a:r>
          </a:p>
          <a:p>
            <a:endParaRPr lang="zh-CN" altLang="en-US" dirty="0"/>
          </a:p>
        </p:txBody>
      </p:sp>
    </p:spTree>
    <p:extLst>
      <p:ext uri="{BB962C8B-B14F-4D97-AF65-F5344CB8AC3E}">
        <p14:creationId xmlns:p14="http://schemas.microsoft.com/office/powerpoint/2010/main" val="40108112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462116" y="887209"/>
            <a:ext cx="10972800" cy="5321861"/>
          </a:xfrm>
        </p:spPr>
        <p:txBody>
          <a:bodyPr>
            <a:normAutofit fontScale="92500" lnSpcReduction="10000"/>
          </a:bodyPr>
          <a:lstStyle/>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七律</a:t>
            </a:r>
            <a:r>
              <a:rPr lang="en-US" altLang="zh-CN" b="1" dirty="0">
                <a:solidFill>
                  <a:srgbClr val="FF0000"/>
                </a:solidFill>
                <a:latin typeface="楷体" panose="02010609060101010101" pitchFamily="49" charset="-122"/>
                <a:ea typeface="楷体" panose="02010609060101010101" pitchFamily="49" charset="-122"/>
              </a:rPr>
              <a:t>·</a:t>
            </a:r>
            <a:r>
              <a:rPr lang="zh-CN" altLang="zh-CN" b="1" dirty="0">
                <a:solidFill>
                  <a:srgbClr val="FF0000"/>
                </a:solidFill>
                <a:latin typeface="楷体" panose="02010609060101010101" pitchFamily="49" charset="-122"/>
                <a:ea typeface="楷体" panose="02010609060101010101" pitchFamily="49" charset="-122"/>
              </a:rPr>
              <a:t>到韶山</a:t>
            </a:r>
          </a:p>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毛泽东</a:t>
            </a:r>
          </a:p>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别梦依稀咒逝川，故园三十二年前。</a:t>
            </a:r>
          </a:p>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红旗卷起农奴戟，黑手高悬霸主鞭。</a:t>
            </a:r>
          </a:p>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为有牺牲多壮志，敢教日月换新天。</a:t>
            </a:r>
          </a:p>
          <a:p>
            <a:pPr algn="ctr">
              <a:lnSpc>
                <a:spcPct val="150000"/>
              </a:lnSpc>
            </a:pPr>
            <a:r>
              <a:rPr lang="zh-CN" altLang="zh-CN" b="1" dirty="0">
                <a:solidFill>
                  <a:srgbClr val="FF0000"/>
                </a:solidFill>
                <a:latin typeface="楷体" panose="02010609060101010101" pitchFamily="49" charset="-122"/>
                <a:ea typeface="楷体" panose="02010609060101010101" pitchFamily="49" charset="-122"/>
              </a:rPr>
              <a:t>喜看稻菽千重浪，遍地英雄下夕烟。</a:t>
            </a:r>
          </a:p>
          <a:p>
            <a:pPr>
              <a:lnSpc>
                <a:spcPct val="170000"/>
              </a:lnSpc>
            </a:pPr>
            <a:endParaRPr lang="zh-CN" altLang="zh-CN" b="1" dirty="0">
              <a:latin typeface="+mn-ea"/>
            </a:endParaRPr>
          </a:p>
        </p:txBody>
      </p:sp>
    </p:spTree>
    <p:extLst>
      <p:ext uri="{BB962C8B-B14F-4D97-AF65-F5344CB8AC3E}">
        <p14:creationId xmlns:p14="http://schemas.microsoft.com/office/powerpoint/2010/main" val="184567288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75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75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75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750"/>
                                        <p:tgtEl>
                                          <p:spTgt spid="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750"/>
                                        <p:tgtEl>
                                          <p:spTgt spid="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09600" y="887209"/>
            <a:ext cx="10972800" cy="5321861"/>
          </a:xfrm>
        </p:spPr>
        <p:txBody>
          <a:bodyPr>
            <a:normAutofit fontScale="77500" lnSpcReduction="20000"/>
          </a:bodyPr>
          <a:lstStyle/>
          <a:p>
            <a:pPr>
              <a:lnSpc>
                <a:spcPct val="160000"/>
              </a:lnSpc>
            </a:pPr>
            <a:r>
              <a:rPr lang="zh-CN" altLang="zh-CN" b="1" dirty="0">
                <a:solidFill>
                  <a:srgbClr val="1233AE"/>
                </a:solidFill>
                <a:latin typeface="+mn-ea"/>
              </a:rPr>
              <a:t>（</a:t>
            </a:r>
            <a:r>
              <a:rPr lang="en-US" altLang="zh-CN" b="1" dirty="0">
                <a:solidFill>
                  <a:srgbClr val="1233AE"/>
                </a:solidFill>
                <a:latin typeface="+mn-ea"/>
              </a:rPr>
              <a:t>2</a:t>
            </a:r>
            <a:r>
              <a:rPr lang="zh-CN" altLang="zh-CN" b="1" dirty="0">
                <a:solidFill>
                  <a:srgbClr val="1233AE"/>
                </a:solidFill>
                <a:latin typeface="+mn-ea"/>
              </a:rPr>
              <a:t>）副标题：</a:t>
            </a:r>
          </a:p>
          <a:p>
            <a:pPr>
              <a:lnSpc>
                <a:spcPct val="160000"/>
              </a:lnSpc>
            </a:pPr>
            <a:r>
              <a:rPr lang="zh-CN" altLang="zh-CN" b="1" dirty="0">
                <a:latin typeface="+mn-ea"/>
              </a:rPr>
              <a:t>“国家最高科学技术奖”于</a:t>
            </a:r>
            <a:r>
              <a:rPr lang="en-US" altLang="zh-CN" b="1" dirty="0">
                <a:latin typeface="+mn-ea"/>
              </a:rPr>
              <a:t>2000</a:t>
            </a:r>
            <a:r>
              <a:rPr lang="zh-CN" altLang="zh-CN" b="1" dirty="0">
                <a:latin typeface="+mn-ea"/>
              </a:rPr>
              <a:t>年由中华人民共和国国务院设立，由国家科学技术奖励委员会负责，是中国五个国家科学技术奖中最高等级的奖项，授予在当代科学技术前沿取得重大突破或者在科学技术发展中有卓越建树、在科学技术创新、科学技术成果转化和高技术产业化中创造巨大经济效益或者社会效益的科学技术工作者。</a:t>
            </a:r>
          </a:p>
          <a:p>
            <a:pPr>
              <a:lnSpc>
                <a:spcPct val="170000"/>
              </a:lnSpc>
            </a:pPr>
            <a:endParaRPr lang="zh-CN" altLang="zh-CN" b="1" dirty="0">
              <a:latin typeface="+mn-ea"/>
            </a:endParaRPr>
          </a:p>
        </p:txBody>
      </p:sp>
    </p:spTree>
    <p:extLst>
      <p:ext uri="{BB962C8B-B14F-4D97-AF65-F5344CB8AC3E}">
        <p14:creationId xmlns:p14="http://schemas.microsoft.com/office/powerpoint/2010/main" val="26544578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3)">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3)">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 y="1297859"/>
            <a:ext cx="12005187" cy="5560142"/>
          </a:xfrm>
        </p:spPr>
        <p:txBody>
          <a:bodyPr>
            <a:normAutofit fontScale="55000" lnSpcReduction="20000"/>
          </a:bodyPr>
          <a:lstStyle/>
          <a:p>
            <a:pPr>
              <a:lnSpc>
                <a:spcPct val="170000"/>
              </a:lnSpc>
            </a:pPr>
            <a:r>
              <a:rPr lang="zh-CN" altLang="zh-CN" b="1" dirty="0">
                <a:solidFill>
                  <a:srgbClr val="C00000"/>
                </a:solidFill>
                <a:latin typeface="+mn-ea"/>
              </a:rPr>
              <a:t>（一）理清层次：</a:t>
            </a:r>
          </a:p>
          <a:p>
            <a:pPr>
              <a:lnSpc>
                <a:spcPct val="170000"/>
              </a:lnSpc>
            </a:pPr>
            <a:r>
              <a:rPr lang="zh-CN" altLang="zh-CN" b="1" dirty="0">
                <a:solidFill>
                  <a:srgbClr val="1233AE"/>
                </a:solidFill>
                <a:latin typeface="+mn-ea"/>
              </a:rPr>
              <a:t>思考：这篇人物通讯写了哪几方面？这几件事分别体现了作为一名科学家的袁隆平哪些方面的品质？</a:t>
            </a:r>
          </a:p>
          <a:p>
            <a:pPr>
              <a:lnSpc>
                <a:spcPct val="170000"/>
              </a:lnSpc>
            </a:pPr>
            <a:r>
              <a:rPr lang="zh-CN" altLang="zh-CN" b="1" dirty="0">
                <a:solidFill>
                  <a:srgbClr val="FF0000"/>
                </a:solidFill>
                <a:latin typeface="+mn-ea"/>
              </a:rPr>
              <a:t>明确：</a:t>
            </a:r>
          </a:p>
          <a:p>
            <a:pPr>
              <a:lnSpc>
                <a:spcPct val="170000"/>
              </a:lnSpc>
            </a:pPr>
            <a:r>
              <a:rPr lang="zh-CN" altLang="zh-CN" b="1" dirty="0">
                <a:latin typeface="+mn-ea"/>
              </a:rPr>
              <a:t>本文由四个小标题构成，每个部分侧重点各不相同。</a:t>
            </a:r>
          </a:p>
          <a:p>
            <a:pPr>
              <a:lnSpc>
                <a:spcPct val="170000"/>
              </a:lnSpc>
            </a:pPr>
            <a:r>
              <a:rPr lang="zh-CN" altLang="zh-CN" b="1" dirty="0">
                <a:latin typeface="+mn-ea"/>
              </a:rPr>
              <a:t>曾记否，到中流击水：写他的工作态度和方法，注重实践，勇于探索。</a:t>
            </a:r>
          </a:p>
          <a:p>
            <a:pPr>
              <a:lnSpc>
                <a:spcPct val="170000"/>
              </a:lnSpc>
            </a:pPr>
            <a:r>
              <a:rPr lang="zh-CN" altLang="zh-CN" b="1" dirty="0">
                <a:latin typeface="+mn-ea"/>
              </a:rPr>
              <a:t>创新是科学家的灵魂和本质：写他的学术品格，不迷信权威，勇于创新。</a:t>
            </a:r>
          </a:p>
          <a:p>
            <a:pPr>
              <a:lnSpc>
                <a:spcPct val="170000"/>
              </a:lnSpc>
            </a:pPr>
            <a:r>
              <a:rPr lang="zh-CN" altLang="zh-CN" b="1" dirty="0">
                <a:latin typeface="+mn-ea"/>
              </a:rPr>
              <a:t>事实是科学家的空气：写他的道德操守，坚持事实，实事求是。</a:t>
            </a:r>
          </a:p>
          <a:p>
            <a:pPr>
              <a:lnSpc>
                <a:spcPct val="170000"/>
              </a:lnSpc>
            </a:pPr>
            <a:r>
              <a:rPr lang="zh-CN" altLang="zh-CN" b="1" dirty="0">
                <a:latin typeface="+mn-ea"/>
              </a:rPr>
              <a:t>饥饿的威胁在退却：写他的理想志向，目标远大，不断进取，引领</a:t>
            </a:r>
            <a:r>
              <a:rPr lang="en-US" altLang="zh-CN" b="1" dirty="0">
                <a:latin typeface="+mn-ea"/>
              </a:rPr>
              <a:t>“</a:t>
            </a:r>
            <a:r>
              <a:rPr lang="zh-CN" altLang="zh-CN" b="1" dirty="0">
                <a:latin typeface="+mn-ea"/>
              </a:rPr>
              <a:t>绿色革命</a:t>
            </a:r>
            <a:r>
              <a:rPr lang="en-US" altLang="zh-CN" b="1" dirty="0">
                <a:latin typeface="+mn-ea"/>
              </a:rPr>
              <a:t>”</a:t>
            </a:r>
            <a:r>
              <a:rPr lang="zh-CN" altLang="zh-CN" b="1" dirty="0">
                <a:latin typeface="+mn-ea"/>
              </a:rPr>
              <a:t>是他的心愿。</a:t>
            </a:r>
          </a:p>
          <a:p>
            <a:endParaRPr lang="zh-CN" altLang="en-US" dirty="0"/>
          </a:p>
        </p:txBody>
      </p:sp>
    </p:spTree>
    <p:extLst>
      <p:ext uri="{BB962C8B-B14F-4D97-AF65-F5344CB8AC3E}">
        <p14:creationId xmlns:p14="http://schemas.microsoft.com/office/powerpoint/2010/main" val="11467882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750"/>
                                        <p:tgtEl>
                                          <p:spTgt spid="6">
                                            <p:txEl>
                                              <p:pRg st="3" end="3"/>
                                            </p:txEl>
                                          </p:spTgt>
                                        </p:tgtEl>
                                      </p:cBhvr>
                                    </p:animEffect>
                                    <p:anim calcmode="lin" valueType="num">
                                      <p:cBhvr>
                                        <p:cTn id="29"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750"/>
                                        <p:tgtEl>
                                          <p:spTgt spid="6">
                                            <p:txEl>
                                              <p:pRg st="4" end="4"/>
                                            </p:txEl>
                                          </p:spTgt>
                                        </p:tgtEl>
                                      </p:cBhvr>
                                    </p:animEffect>
                                    <p:anim calcmode="lin" valueType="num">
                                      <p:cBhvr>
                                        <p:cTn id="36" dur="75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75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750"/>
                                        <p:tgtEl>
                                          <p:spTgt spid="6">
                                            <p:txEl>
                                              <p:pRg st="5" end="5"/>
                                            </p:txEl>
                                          </p:spTgt>
                                        </p:tgtEl>
                                      </p:cBhvr>
                                    </p:animEffect>
                                    <p:anim calcmode="lin" valueType="num">
                                      <p:cBhvr>
                                        <p:cTn id="43" dur="75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75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750"/>
                                        <p:tgtEl>
                                          <p:spTgt spid="6">
                                            <p:txEl>
                                              <p:pRg st="6" end="6"/>
                                            </p:txEl>
                                          </p:spTgt>
                                        </p:tgtEl>
                                      </p:cBhvr>
                                    </p:animEffect>
                                    <p:anim calcmode="lin" valueType="num">
                                      <p:cBhvr>
                                        <p:cTn id="50" dur="75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75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750"/>
                                        <p:tgtEl>
                                          <p:spTgt spid="6">
                                            <p:txEl>
                                              <p:pRg st="7" end="7"/>
                                            </p:txEl>
                                          </p:spTgt>
                                        </p:tgtEl>
                                      </p:cBhvr>
                                    </p:animEffect>
                                    <p:anim calcmode="lin" valueType="num">
                                      <p:cBhvr>
                                        <p:cTn id="57" dur="75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75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825910"/>
            <a:ext cx="11872452" cy="4557251"/>
          </a:xfrm>
        </p:spPr>
        <p:txBody>
          <a:bodyPr>
            <a:normAutofit fontScale="77500" lnSpcReduction="20000"/>
          </a:bodyPr>
          <a:lstStyle/>
          <a:p>
            <a:pPr>
              <a:lnSpc>
                <a:spcPct val="160000"/>
              </a:lnSpc>
            </a:pPr>
            <a:r>
              <a:rPr lang="zh-CN" altLang="zh-CN" b="1" dirty="0">
                <a:solidFill>
                  <a:srgbClr val="C00000"/>
                </a:solidFill>
                <a:latin typeface="+mn-ea"/>
              </a:rPr>
              <a:t>（二）探究人物品质：</a:t>
            </a:r>
          </a:p>
          <a:p>
            <a:pPr>
              <a:lnSpc>
                <a:spcPct val="160000"/>
              </a:lnSpc>
            </a:pPr>
            <a:r>
              <a:rPr lang="en-US" altLang="zh-CN" b="1" dirty="0">
                <a:solidFill>
                  <a:srgbClr val="1E21A2"/>
                </a:solidFill>
                <a:latin typeface="+mn-ea"/>
              </a:rPr>
              <a:t>1.</a:t>
            </a:r>
            <a:r>
              <a:rPr lang="zh-CN" altLang="zh-CN" b="1" dirty="0">
                <a:solidFill>
                  <a:srgbClr val="1E21A2"/>
                </a:solidFill>
                <a:latin typeface="+mn-ea"/>
              </a:rPr>
              <a:t>思考：袁隆平为什么被称为</a:t>
            </a:r>
            <a:r>
              <a:rPr lang="en-US" altLang="zh-CN" b="1" dirty="0">
                <a:solidFill>
                  <a:srgbClr val="1E21A2"/>
                </a:solidFill>
                <a:latin typeface="+mn-ea"/>
              </a:rPr>
              <a:t>“</a:t>
            </a:r>
            <a:r>
              <a:rPr lang="zh-CN" altLang="zh-CN" b="1" dirty="0">
                <a:solidFill>
                  <a:srgbClr val="1E21A2"/>
                </a:solidFill>
                <a:latin typeface="+mn-ea"/>
              </a:rPr>
              <a:t>泥腿子专家</a:t>
            </a:r>
            <a:r>
              <a:rPr lang="en-US" altLang="zh-CN" b="1" dirty="0">
                <a:solidFill>
                  <a:srgbClr val="1E21A2"/>
                </a:solidFill>
                <a:latin typeface="+mn-ea"/>
              </a:rPr>
              <a:t>”</a:t>
            </a:r>
            <a:r>
              <a:rPr lang="zh-CN" altLang="zh-CN" b="1" dirty="0">
                <a:solidFill>
                  <a:srgbClr val="1E21A2"/>
                </a:solidFill>
                <a:latin typeface="+mn-ea"/>
              </a:rPr>
              <a:t>？</a:t>
            </a:r>
          </a:p>
          <a:p>
            <a:pPr>
              <a:lnSpc>
                <a:spcPct val="160000"/>
              </a:lnSpc>
            </a:pPr>
            <a:r>
              <a:rPr lang="zh-CN" altLang="zh-CN" b="1" dirty="0">
                <a:solidFill>
                  <a:srgbClr val="FF0000"/>
                </a:solidFill>
                <a:latin typeface="+mn-ea"/>
              </a:rPr>
              <a:t>明确：</a:t>
            </a:r>
          </a:p>
          <a:p>
            <a:pPr>
              <a:lnSpc>
                <a:spcPct val="160000"/>
              </a:lnSpc>
            </a:pPr>
            <a:r>
              <a:rPr lang="zh-CN" altLang="zh-CN" b="1" dirty="0">
                <a:latin typeface="+mn-ea"/>
              </a:rPr>
              <a:t>袁隆平为了实验，常年扎根试验田，如</a:t>
            </a:r>
            <a:r>
              <a:rPr lang="en-US" altLang="zh-CN" b="1" dirty="0">
                <a:latin typeface="+mn-ea"/>
              </a:rPr>
              <a:t>“</a:t>
            </a:r>
            <a:r>
              <a:rPr lang="zh-CN" altLang="zh-CN" b="1" dirty="0">
                <a:latin typeface="+mn-ea"/>
              </a:rPr>
              <a:t>头顶烈日，脚踩淤泥，弯腰驼背</a:t>
            </a:r>
            <a:r>
              <a:rPr lang="en-US" altLang="zh-CN" b="1" dirty="0">
                <a:latin typeface="+mn-ea"/>
              </a:rPr>
              <a:t>”</a:t>
            </a:r>
            <a:r>
              <a:rPr lang="zh-CN" altLang="zh-CN" b="1" dirty="0">
                <a:latin typeface="+mn-ea"/>
              </a:rPr>
              <a:t>不正是农民的劳作写照吗？而现在做这个的是袁隆平，所以说他是</a:t>
            </a:r>
            <a:r>
              <a:rPr lang="en-US" altLang="zh-CN" b="1" dirty="0">
                <a:latin typeface="+mn-ea"/>
              </a:rPr>
              <a:t>“</a:t>
            </a:r>
            <a:r>
              <a:rPr lang="zh-CN" altLang="zh-CN" b="1" dirty="0">
                <a:latin typeface="+mn-ea"/>
              </a:rPr>
              <a:t>泥腿子专家</a:t>
            </a:r>
            <a:r>
              <a:rPr lang="en-US" altLang="zh-CN" b="1" dirty="0">
                <a:latin typeface="+mn-ea"/>
              </a:rPr>
              <a:t>”</a:t>
            </a:r>
            <a:r>
              <a:rPr lang="zh-CN" altLang="zh-CN" b="1" dirty="0">
                <a:latin typeface="+mn-ea"/>
              </a:rPr>
              <a:t>。</a:t>
            </a:r>
          </a:p>
          <a:p>
            <a:pPr>
              <a:lnSpc>
                <a:spcPct val="170000"/>
              </a:lnSpc>
            </a:pPr>
            <a:endParaRPr lang="zh-CN" altLang="zh-CN" b="1" dirty="0">
              <a:latin typeface="+mn-ea"/>
            </a:endParaRPr>
          </a:p>
        </p:txBody>
      </p:sp>
    </p:spTree>
    <p:extLst>
      <p:ext uri="{BB962C8B-B14F-4D97-AF65-F5344CB8AC3E}">
        <p14:creationId xmlns:p14="http://schemas.microsoft.com/office/powerpoint/2010/main" val="189336623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707924"/>
            <a:ext cx="12192000" cy="6150076"/>
          </a:xfrm>
        </p:spPr>
        <p:txBody>
          <a:bodyPr>
            <a:normAutofit fontScale="70000" lnSpcReduction="20000"/>
          </a:bodyPr>
          <a:lstStyle/>
          <a:p>
            <a:pPr>
              <a:lnSpc>
                <a:spcPct val="170000"/>
              </a:lnSpc>
            </a:pPr>
            <a:r>
              <a:rPr lang="en-US" altLang="zh-CN" b="1" dirty="0">
                <a:solidFill>
                  <a:srgbClr val="1233AE"/>
                </a:solidFill>
                <a:latin typeface="+mn-ea"/>
              </a:rPr>
              <a:t>2.</a:t>
            </a:r>
            <a:r>
              <a:rPr lang="zh-CN" altLang="zh-CN" b="1" dirty="0">
                <a:solidFill>
                  <a:srgbClr val="1233AE"/>
                </a:solidFill>
                <a:latin typeface="+mn-ea"/>
              </a:rPr>
              <a:t>思考：作者为什么说</a:t>
            </a:r>
            <a:r>
              <a:rPr lang="en-US" altLang="zh-CN" b="1" dirty="0">
                <a:solidFill>
                  <a:srgbClr val="1233AE"/>
                </a:solidFill>
                <a:latin typeface="+mn-ea"/>
              </a:rPr>
              <a:t>“</a:t>
            </a:r>
            <a:r>
              <a:rPr lang="zh-CN" altLang="zh-CN" b="1" dirty="0">
                <a:solidFill>
                  <a:srgbClr val="1233AE"/>
                </a:solidFill>
                <a:latin typeface="+mn-ea"/>
              </a:rPr>
              <a:t>袁隆平是世界上最有影响的中国科学家之一，他正在引导一场新的</a:t>
            </a:r>
            <a:r>
              <a:rPr lang="en-US" altLang="zh-CN" b="1" dirty="0">
                <a:solidFill>
                  <a:srgbClr val="1233AE"/>
                </a:solidFill>
                <a:latin typeface="+mn-ea"/>
              </a:rPr>
              <a:t>‘</a:t>
            </a:r>
            <a:r>
              <a:rPr lang="zh-CN" altLang="zh-CN" b="1" dirty="0">
                <a:solidFill>
                  <a:srgbClr val="1233AE"/>
                </a:solidFill>
                <a:latin typeface="+mn-ea"/>
              </a:rPr>
              <a:t>绿色革命</a:t>
            </a:r>
            <a:r>
              <a:rPr lang="en-US" altLang="zh-CN" b="1" dirty="0">
                <a:solidFill>
                  <a:srgbClr val="1233AE"/>
                </a:solidFill>
                <a:latin typeface="+mn-ea"/>
              </a:rPr>
              <a:t>’”</a:t>
            </a:r>
            <a:r>
              <a:rPr lang="zh-CN" altLang="zh-CN" b="1" dirty="0">
                <a:solidFill>
                  <a:srgbClr val="1233AE"/>
                </a:solidFill>
                <a:latin typeface="+mn-ea"/>
              </a:rPr>
              <a:t>？</a:t>
            </a:r>
          </a:p>
          <a:p>
            <a:pPr>
              <a:lnSpc>
                <a:spcPct val="170000"/>
              </a:lnSpc>
            </a:pPr>
            <a:r>
              <a:rPr lang="zh-CN" altLang="zh-CN" b="1" dirty="0">
                <a:solidFill>
                  <a:srgbClr val="FF0000"/>
                </a:solidFill>
                <a:latin typeface="+mn-ea"/>
              </a:rPr>
              <a:t>明确：</a:t>
            </a:r>
            <a:endParaRPr lang="en-US" altLang="zh-CN" b="1" dirty="0">
              <a:solidFill>
                <a:srgbClr val="FF0000"/>
              </a:solidFill>
              <a:latin typeface="+mn-ea"/>
            </a:endParaRPr>
          </a:p>
          <a:p>
            <a:pPr>
              <a:lnSpc>
                <a:spcPct val="170000"/>
              </a:lnSpc>
            </a:pPr>
            <a:r>
              <a:rPr lang="zh-CN" altLang="zh-CN" b="1" dirty="0">
                <a:latin typeface="+mn-ea"/>
              </a:rPr>
              <a:t>这是全文结束部分的一个总结性语段。前一分句是对袁隆平的高度评价，将这位伟大的科学家和世界上产生过很大影响的其他科学家放在同一水平，这也是对这位杰出的科学家的赞美。他所作出的贡献与其他最优秀的科学家的发现一样，堪称一场</a:t>
            </a:r>
            <a:r>
              <a:rPr lang="en-US" altLang="zh-CN" b="1" dirty="0">
                <a:latin typeface="+mn-ea"/>
              </a:rPr>
              <a:t>“</a:t>
            </a:r>
            <a:r>
              <a:rPr lang="zh-CN" altLang="zh-CN" b="1" dirty="0">
                <a:latin typeface="+mn-ea"/>
              </a:rPr>
              <a:t>革命</a:t>
            </a:r>
            <a:r>
              <a:rPr lang="en-US" altLang="zh-CN" b="1" dirty="0">
                <a:latin typeface="+mn-ea"/>
              </a:rPr>
              <a:t>”</a:t>
            </a:r>
            <a:r>
              <a:rPr lang="zh-CN" altLang="zh-CN" b="1" dirty="0">
                <a:latin typeface="+mn-ea"/>
              </a:rPr>
              <a:t>，这场革命正由他引导着，向贫穷与饥饿开战，并一定会取得辉煌的胜利。</a:t>
            </a:r>
          </a:p>
          <a:p>
            <a:pPr>
              <a:lnSpc>
                <a:spcPct val="170000"/>
              </a:lnSpc>
            </a:pPr>
            <a:endParaRPr lang="zh-CN" altLang="zh-CN" b="1" dirty="0">
              <a:latin typeface="+mn-ea"/>
            </a:endParaRPr>
          </a:p>
        </p:txBody>
      </p:sp>
    </p:spTree>
    <p:extLst>
      <p:ext uri="{BB962C8B-B14F-4D97-AF65-F5344CB8AC3E}">
        <p14:creationId xmlns:p14="http://schemas.microsoft.com/office/powerpoint/2010/main" val="106159333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516194"/>
            <a:ext cx="12191999" cy="6341805"/>
          </a:xfrm>
        </p:spPr>
        <p:txBody>
          <a:bodyPr>
            <a:normAutofit fontScale="62500" lnSpcReduction="20000"/>
          </a:bodyPr>
          <a:lstStyle/>
          <a:p>
            <a:pPr>
              <a:lnSpc>
                <a:spcPct val="170000"/>
              </a:lnSpc>
            </a:pPr>
            <a:r>
              <a:rPr lang="en-US" altLang="zh-CN" b="1" dirty="0">
                <a:solidFill>
                  <a:srgbClr val="1233AE"/>
                </a:solidFill>
                <a:latin typeface="+mn-ea"/>
              </a:rPr>
              <a:t>3. “</a:t>
            </a:r>
            <a:r>
              <a:rPr lang="zh-CN" altLang="zh-CN" b="1" dirty="0">
                <a:solidFill>
                  <a:srgbClr val="1233AE"/>
                </a:solidFill>
                <a:latin typeface="+mn-ea"/>
              </a:rPr>
              <a:t>中国的稻田里为什么能够走出袁隆平这样一位世界级的农业科学家？</a:t>
            </a:r>
            <a:r>
              <a:rPr lang="en-US" altLang="zh-CN" b="1" dirty="0">
                <a:solidFill>
                  <a:srgbClr val="1233AE"/>
                </a:solidFill>
                <a:latin typeface="+mn-ea"/>
              </a:rPr>
              <a:t>”</a:t>
            </a:r>
            <a:r>
              <a:rPr lang="zh-CN" altLang="zh-CN" b="1" dirty="0">
                <a:solidFill>
                  <a:srgbClr val="1233AE"/>
                </a:solidFill>
                <a:latin typeface="+mn-ea"/>
              </a:rPr>
              <a:t>作者为什么要用这样的问句？</a:t>
            </a:r>
          </a:p>
          <a:p>
            <a:pPr>
              <a:lnSpc>
                <a:spcPct val="170000"/>
              </a:lnSpc>
            </a:pPr>
            <a:r>
              <a:rPr lang="zh-CN" altLang="zh-CN" b="1" dirty="0">
                <a:solidFill>
                  <a:srgbClr val="FF0000"/>
                </a:solidFill>
                <a:latin typeface="+mn-ea"/>
              </a:rPr>
              <a:t>明确：</a:t>
            </a:r>
            <a:endParaRPr lang="en-US" altLang="zh-CN" b="1" dirty="0">
              <a:solidFill>
                <a:srgbClr val="FF0000"/>
              </a:solidFill>
              <a:latin typeface="+mn-ea"/>
            </a:endParaRPr>
          </a:p>
          <a:p>
            <a:pPr>
              <a:lnSpc>
                <a:spcPct val="170000"/>
              </a:lnSpc>
            </a:pPr>
            <a:r>
              <a:rPr lang="zh-CN" altLang="zh-CN" b="1" dirty="0">
                <a:latin typeface="+mn-ea"/>
              </a:rPr>
              <a:t>这是文中用来引出袁隆平进行水稻研究背景的一个设问性语句。这句话引出了下一段按时间的先后顺序介绍袁隆平进行杂交水稻研究的背景。概括起来看，中国出现袁隆平这样的科学家，是由中国的国情决定的。中国是一个农业大国，自古以来就有“民以食为天”的说法，是历史赋予这位知识分子、伟大的农业科学家的责任；</a:t>
            </a:r>
            <a:r>
              <a:rPr lang="en-US" altLang="zh-CN" b="1" dirty="0">
                <a:latin typeface="+mn-ea"/>
              </a:rPr>
              <a:t>20</a:t>
            </a:r>
            <a:r>
              <a:rPr lang="zh-CN" altLang="zh-CN" b="1" dirty="0">
                <a:latin typeface="+mn-ea"/>
              </a:rPr>
              <a:t>世纪五六十年代的灾荒给袁隆平留下的刻骨铭心的印象，使他产生了不畏艰难攀登科学高峰的勇气和胆量。这句话还起到了设置悬念吸引读者的作用。</a:t>
            </a:r>
          </a:p>
          <a:p>
            <a:pPr>
              <a:lnSpc>
                <a:spcPct val="170000"/>
              </a:lnSpc>
            </a:pPr>
            <a:endParaRPr lang="zh-CN" altLang="zh-CN" b="1" dirty="0">
              <a:latin typeface="+mn-ea"/>
            </a:endParaRPr>
          </a:p>
        </p:txBody>
      </p:sp>
    </p:spTree>
    <p:extLst>
      <p:ext uri="{BB962C8B-B14F-4D97-AF65-F5344CB8AC3E}">
        <p14:creationId xmlns:p14="http://schemas.microsoft.com/office/powerpoint/2010/main" val="210686542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62232" y="648930"/>
            <a:ext cx="12029768" cy="5725237"/>
          </a:xfrm>
        </p:spPr>
        <p:txBody>
          <a:bodyPr>
            <a:normAutofit fontScale="70000" lnSpcReduction="20000"/>
          </a:bodyPr>
          <a:lstStyle/>
          <a:p>
            <a:pPr>
              <a:lnSpc>
                <a:spcPct val="150000"/>
              </a:lnSpc>
            </a:pPr>
            <a:r>
              <a:rPr lang="zh-CN" altLang="zh-CN" b="1" dirty="0">
                <a:solidFill>
                  <a:srgbClr val="FF0000"/>
                </a:solidFill>
                <a:latin typeface="+mn-ea"/>
              </a:rPr>
              <a:t>小结：</a:t>
            </a:r>
          </a:p>
          <a:p>
            <a:pPr>
              <a:lnSpc>
                <a:spcPct val="150000"/>
              </a:lnSpc>
            </a:pPr>
            <a:r>
              <a:rPr lang="zh-CN" altLang="zh-CN" b="1" dirty="0">
                <a:latin typeface="+mn-ea"/>
              </a:rPr>
              <a:t>袁隆平是一位扎根农田，挥洒汗水，专注敬业，严谨认真</a:t>
            </a:r>
            <a:r>
              <a:rPr lang="en-US" altLang="zh-CN" b="1" dirty="0">
                <a:latin typeface="+mn-ea"/>
              </a:rPr>
              <a:t> </a:t>
            </a:r>
            <a:r>
              <a:rPr lang="zh-CN" altLang="zh-CN" b="1" dirty="0">
                <a:latin typeface="+mn-ea"/>
              </a:rPr>
              <a:t>的实践者；</a:t>
            </a:r>
          </a:p>
          <a:p>
            <a:pPr>
              <a:lnSpc>
                <a:spcPct val="150000"/>
              </a:lnSpc>
            </a:pPr>
            <a:r>
              <a:rPr lang="zh-CN" altLang="zh-CN" b="1" dirty="0">
                <a:latin typeface="+mn-ea"/>
              </a:rPr>
              <a:t>袁隆平是一位不迷信权威，不动摇，不退却，极具韧性</a:t>
            </a:r>
            <a:r>
              <a:rPr lang="en-US" altLang="zh-CN" b="1" dirty="0">
                <a:latin typeface="+mn-ea"/>
              </a:rPr>
              <a:t> </a:t>
            </a:r>
            <a:r>
              <a:rPr lang="zh-CN" altLang="zh-CN" b="1" dirty="0">
                <a:latin typeface="+mn-ea"/>
              </a:rPr>
              <a:t>的研究者；</a:t>
            </a:r>
          </a:p>
          <a:p>
            <a:pPr>
              <a:lnSpc>
                <a:spcPct val="150000"/>
              </a:lnSpc>
            </a:pPr>
            <a:r>
              <a:rPr lang="zh-CN" altLang="zh-CN" b="1" dirty="0">
                <a:latin typeface="+mn-ea"/>
              </a:rPr>
              <a:t>袁隆平是一位勇于担当，坚持实事求是</a:t>
            </a:r>
            <a:r>
              <a:rPr lang="en-US" altLang="zh-CN" b="1" dirty="0">
                <a:latin typeface="+mn-ea"/>
              </a:rPr>
              <a:t> </a:t>
            </a:r>
            <a:r>
              <a:rPr lang="zh-CN" altLang="zh-CN" b="1" dirty="0">
                <a:latin typeface="+mn-ea"/>
              </a:rPr>
              <a:t>，不计个人风险</a:t>
            </a:r>
            <a:r>
              <a:rPr lang="en-US" altLang="zh-CN" b="1" dirty="0">
                <a:latin typeface="+mn-ea"/>
              </a:rPr>
              <a:t> </a:t>
            </a:r>
            <a:r>
              <a:rPr lang="zh-CN" altLang="zh-CN" b="1" dirty="0">
                <a:latin typeface="+mn-ea"/>
              </a:rPr>
              <a:t>的捍卫者；</a:t>
            </a:r>
          </a:p>
          <a:p>
            <a:pPr>
              <a:lnSpc>
                <a:spcPct val="150000"/>
              </a:lnSpc>
            </a:pPr>
            <a:r>
              <a:rPr lang="zh-CN" altLang="zh-CN" b="1" dirty="0">
                <a:latin typeface="+mn-ea"/>
              </a:rPr>
              <a:t>袁隆平是一位心怀天下，情系世界，生命不息，追求不止</a:t>
            </a:r>
            <a:r>
              <a:rPr lang="en-US" altLang="zh-CN" b="1" dirty="0">
                <a:latin typeface="+mn-ea"/>
              </a:rPr>
              <a:t> </a:t>
            </a:r>
            <a:r>
              <a:rPr lang="zh-CN" altLang="zh-CN" b="1" dirty="0">
                <a:latin typeface="+mn-ea"/>
              </a:rPr>
              <a:t>的寻梦者。</a:t>
            </a:r>
          </a:p>
          <a:p>
            <a:pPr>
              <a:lnSpc>
                <a:spcPct val="170000"/>
              </a:lnSpc>
            </a:pPr>
            <a:endParaRPr lang="zh-CN" altLang="zh-CN" b="1" dirty="0">
              <a:latin typeface="+mn-ea"/>
            </a:endParaRPr>
          </a:p>
        </p:txBody>
      </p:sp>
    </p:spTree>
    <p:extLst>
      <p:ext uri="{BB962C8B-B14F-4D97-AF65-F5344CB8AC3E}">
        <p14:creationId xmlns:p14="http://schemas.microsoft.com/office/powerpoint/2010/main" val="154798694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1063316"/>
            <a:ext cx="11621729" cy="4731368"/>
          </a:xfrm>
        </p:spPr>
        <p:txBody>
          <a:bodyPr>
            <a:normAutofit fontScale="55000" lnSpcReduction="20000"/>
          </a:bodyPr>
          <a:lstStyle/>
          <a:p>
            <a:pPr>
              <a:lnSpc>
                <a:spcPct val="170000"/>
              </a:lnSpc>
            </a:pPr>
            <a:r>
              <a:rPr lang="zh-CN" altLang="zh-CN" b="1" dirty="0">
                <a:solidFill>
                  <a:srgbClr val="C00000"/>
                </a:solidFill>
                <a:latin typeface="+mn-ea"/>
              </a:rPr>
              <a:t>（三）概括文章主题：</a:t>
            </a:r>
          </a:p>
          <a:p>
            <a:pPr>
              <a:lnSpc>
                <a:spcPct val="170000"/>
              </a:lnSpc>
            </a:pPr>
            <a:r>
              <a:rPr lang="zh-CN" altLang="zh-CN" b="1" dirty="0">
                <a:solidFill>
                  <a:srgbClr val="1E21A2"/>
                </a:solidFill>
                <a:latin typeface="+mn-ea"/>
              </a:rPr>
              <a:t>思考：本文表达了的主题？</a:t>
            </a:r>
            <a:endParaRPr lang="en-US" altLang="zh-CN" b="1" dirty="0">
              <a:solidFill>
                <a:srgbClr val="1E21A2"/>
              </a:solidFill>
              <a:latin typeface="+mn-ea"/>
            </a:endParaRPr>
          </a:p>
          <a:p>
            <a:pPr>
              <a:lnSpc>
                <a:spcPct val="170000"/>
              </a:lnSpc>
            </a:pPr>
            <a:r>
              <a:rPr lang="zh-CN" altLang="en-US" b="1" dirty="0">
                <a:solidFill>
                  <a:srgbClr val="FF0000"/>
                </a:solidFill>
                <a:latin typeface="+mn-ea"/>
              </a:rPr>
              <a:t>明确</a:t>
            </a:r>
            <a:endParaRPr lang="zh-CN" altLang="zh-CN" b="1" dirty="0">
              <a:solidFill>
                <a:srgbClr val="FF0000"/>
              </a:solidFill>
              <a:latin typeface="+mn-ea"/>
            </a:endParaRPr>
          </a:p>
          <a:p>
            <a:pPr>
              <a:lnSpc>
                <a:spcPct val="170000"/>
              </a:lnSpc>
            </a:pPr>
            <a:r>
              <a:rPr lang="zh-CN" altLang="zh-CN" b="1" dirty="0">
                <a:latin typeface="+mn-ea"/>
              </a:rPr>
              <a:t>这篇人物通讯通过具体事例展现了科学家袁隆平重视实践，实事求是，敢于向权威宣战，大胆创新的精神，也表现了他引领“绿色革命”的宏愿。文章高度评价了这位杂交水稻专家的研究成果的重大意义：不仅使中国率先在世界上实现了“超级稻”目标，而且对解决中国乃至全世界的粮食问题都具有重大意义。文章也表达了对袁隆平的崇敬之情。</a:t>
            </a:r>
            <a:r>
              <a:rPr lang="en-US" altLang="zh-CN" b="1" dirty="0">
                <a:latin typeface="+mn-ea"/>
              </a:rPr>
              <a:t> </a:t>
            </a:r>
            <a:r>
              <a:rPr lang="zh-CN" altLang="en-US" b="1" dirty="0">
                <a:latin typeface="+mn-ea"/>
              </a:rPr>
              <a:t> </a:t>
            </a:r>
          </a:p>
        </p:txBody>
      </p:sp>
    </p:spTree>
    <p:extLst>
      <p:ext uri="{BB962C8B-B14F-4D97-AF65-F5344CB8AC3E}">
        <p14:creationId xmlns:p14="http://schemas.microsoft.com/office/powerpoint/2010/main" val="1844942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heel(4)">
                                      <p:cBhvr>
                                        <p:cTn id="22"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0" y="626808"/>
            <a:ext cx="11946193" cy="5845014"/>
          </a:xfrm>
        </p:spPr>
        <p:txBody>
          <a:bodyPr>
            <a:normAutofit fontScale="62500" lnSpcReduction="20000"/>
          </a:bodyPr>
          <a:lstStyle/>
          <a:p>
            <a:pPr>
              <a:lnSpc>
                <a:spcPct val="160000"/>
              </a:lnSpc>
            </a:pPr>
            <a:r>
              <a:rPr lang="zh-CN" altLang="zh-CN" b="1" dirty="0">
                <a:solidFill>
                  <a:srgbClr val="C00000"/>
                </a:solidFill>
                <a:latin typeface="+mn-ea"/>
              </a:rPr>
              <a:t>（四）总结写作特点：</a:t>
            </a:r>
          </a:p>
          <a:p>
            <a:pPr>
              <a:lnSpc>
                <a:spcPct val="160000"/>
              </a:lnSpc>
            </a:pPr>
            <a:r>
              <a:rPr lang="en-US" altLang="zh-CN" b="1" dirty="0">
                <a:solidFill>
                  <a:srgbClr val="1233AE"/>
                </a:solidFill>
                <a:latin typeface="+mn-ea"/>
              </a:rPr>
              <a:t>1. </a:t>
            </a:r>
            <a:r>
              <a:rPr lang="zh-CN" altLang="zh-CN" b="1" dirty="0">
                <a:solidFill>
                  <a:srgbClr val="1233AE"/>
                </a:solidFill>
                <a:latin typeface="+mn-ea"/>
              </a:rPr>
              <a:t>思考：这篇人物通讯的叙事手法有什么特点？请找出贯穿全文的中心线索。</a:t>
            </a:r>
          </a:p>
          <a:p>
            <a:pPr>
              <a:lnSpc>
                <a:spcPct val="160000"/>
              </a:lnSpc>
            </a:pPr>
            <a:r>
              <a:rPr lang="zh-CN" altLang="zh-CN" b="1" dirty="0">
                <a:solidFill>
                  <a:srgbClr val="FF0000"/>
                </a:solidFill>
                <a:latin typeface="+mn-ea"/>
              </a:rPr>
              <a:t>明确：</a:t>
            </a:r>
            <a:endParaRPr lang="en-US" altLang="zh-CN" b="1" dirty="0">
              <a:solidFill>
                <a:srgbClr val="FF0000"/>
              </a:solidFill>
              <a:latin typeface="+mn-ea"/>
            </a:endParaRPr>
          </a:p>
          <a:p>
            <a:pPr>
              <a:lnSpc>
                <a:spcPct val="160000"/>
              </a:lnSpc>
            </a:pPr>
            <a:r>
              <a:rPr lang="en-US" altLang="zh-CN" b="1" dirty="0">
                <a:latin typeface="+mn-ea"/>
              </a:rPr>
              <a:t>(1)</a:t>
            </a:r>
            <a:r>
              <a:rPr lang="zh-CN" altLang="zh-CN" b="1" dirty="0">
                <a:latin typeface="+mn-ea"/>
              </a:rPr>
              <a:t>按人物的品质和事迹分类，列小标题组织材料。</a:t>
            </a:r>
            <a:r>
              <a:rPr lang="en-US" altLang="zh-CN" b="1" dirty="0">
                <a:latin typeface="+mn-ea"/>
              </a:rPr>
              <a:t>(2)</a:t>
            </a:r>
            <a:r>
              <a:rPr lang="zh-CN" altLang="zh-CN" b="1" dirty="0">
                <a:latin typeface="+mn-ea"/>
              </a:rPr>
              <a:t>以记叙为主，夹以描写、议论、说明，形式活泼。</a:t>
            </a:r>
          </a:p>
          <a:p>
            <a:pPr>
              <a:lnSpc>
                <a:spcPct val="160000"/>
              </a:lnSpc>
            </a:pPr>
            <a:r>
              <a:rPr lang="zh-CN" altLang="zh-CN" b="1" dirty="0">
                <a:latin typeface="+mn-ea"/>
              </a:rPr>
              <a:t>贯穿全文的中心线索是课文第</a:t>
            </a:r>
            <a:r>
              <a:rPr lang="en-US" altLang="zh-CN" b="1" dirty="0">
                <a:latin typeface="+mn-ea"/>
              </a:rPr>
              <a:t>2</a:t>
            </a:r>
            <a:r>
              <a:rPr lang="zh-CN" altLang="zh-CN" b="1" dirty="0">
                <a:latin typeface="+mn-ea"/>
              </a:rPr>
              <a:t>－</a:t>
            </a:r>
            <a:r>
              <a:rPr lang="en-US" altLang="zh-CN" b="1" dirty="0">
                <a:latin typeface="+mn-ea"/>
              </a:rPr>
              <a:t>3</a:t>
            </a:r>
            <a:r>
              <a:rPr lang="zh-CN" altLang="zh-CN" b="1" dirty="0">
                <a:latin typeface="+mn-ea"/>
              </a:rPr>
              <a:t>行：</a:t>
            </a:r>
            <a:r>
              <a:rPr lang="en-US" altLang="zh-CN" b="1" dirty="0">
                <a:latin typeface="+mn-ea"/>
              </a:rPr>
              <a:t>“</a:t>
            </a:r>
            <a:r>
              <a:rPr lang="zh-CN" altLang="zh-CN" b="1" dirty="0">
                <a:latin typeface="+mn-ea"/>
              </a:rPr>
              <a:t>这位杂交水稻专家的研究成果，不仅使中国率先在世界上实现</a:t>
            </a:r>
            <a:r>
              <a:rPr lang="en-US" altLang="zh-CN" b="1" dirty="0">
                <a:latin typeface="+mn-ea"/>
              </a:rPr>
              <a:t>“</a:t>
            </a:r>
            <a:r>
              <a:rPr lang="zh-CN" altLang="zh-CN" b="1" dirty="0">
                <a:latin typeface="+mn-ea"/>
              </a:rPr>
              <a:t>超级稻</a:t>
            </a:r>
            <a:r>
              <a:rPr lang="en-US" altLang="zh-CN" b="1" dirty="0">
                <a:latin typeface="+mn-ea"/>
              </a:rPr>
              <a:t>”</a:t>
            </a:r>
            <a:r>
              <a:rPr lang="zh-CN" altLang="zh-CN" b="1" dirty="0">
                <a:latin typeface="+mn-ea"/>
              </a:rPr>
              <a:t>的目标，而且对解决中国乃至全世界的粮食问题也具有重大意义。</a:t>
            </a:r>
            <a:r>
              <a:rPr lang="en-US" altLang="zh-CN" b="1" dirty="0">
                <a:latin typeface="+mn-ea"/>
              </a:rPr>
              <a:t>”</a:t>
            </a:r>
            <a:endParaRPr lang="zh-CN" altLang="zh-CN" b="1" dirty="0">
              <a:latin typeface="+mn-ea"/>
            </a:endParaRPr>
          </a:p>
          <a:p>
            <a:endParaRPr lang="zh-CN" altLang="en-US" dirty="0"/>
          </a:p>
        </p:txBody>
      </p:sp>
    </p:spTree>
    <p:extLst>
      <p:ext uri="{BB962C8B-B14F-4D97-AF65-F5344CB8AC3E}">
        <p14:creationId xmlns:p14="http://schemas.microsoft.com/office/powerpoint/2010/main" val="233812303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3238" y="1578077"/>
            <a:ext cx="12088761" cy="5279922"/>
          </a:xfrm>
        </p:spPr>
        <p:txBody>
          <a:bodyPr>
            <a:normAutofit fontScale="70000" lnSpcReduction="20000"/>
          </a:bodyPr>
          <a:lstStyle/>
          <a:p>
            <a:pPr>
              <a:lnSpc>
                <a:spcPct val="160000"/>
              </a:lnSpc>
            </a:pPr>
            <a:r>
              <a:rPr lang="en-US" altLang="zh-CN" b="1" dirty="0">
                <a:latin typeface="+mn-ea"/>
              </a:rPr>
              <a:t>1.</a:t>
            </a:r>
            <a:r>
              <a:rPr lang="zh-CN" altLang="zh-CN" b="1" dirty="0">
                <a:latin typeface="+mn-ea"/>
              </a:rPr>
              <a:t>积累基础知识，了解人物通讯的基本写作特点，养语言建构与运用素养。</a:t>
            </a:r>
          </a:p>
          <a:p>
            <a:pPr>
              <a:lnSpc>
                <a:spcPct val="160000"/>
              </a:lnSpc>
            </a:pPr>
            <a:r>
              <a:rPr lang="en-US" altLang="zh-CN" b="1" dirty="0">
                <a:latin typeface="+mn-ea"/>
              </a:rPr>
              <a:t>2.</a:t>
            </a:r>
            <a:r>
              <a:rPr lang="zh-CN" altLang="zh-CN" b="1" dirty="0">
                <a:latin typeface="+mn-ea"/>
              </a:rPr>
              <a:t>理清文章脉络，掌握阅读人物通讯的一般方法，培促进思维发展，培养学生思维发展与提升素养。</a:t>
            </a:r>
          </a:p>
          <a:p>
            <a:pPr>
              <a:lnSpc>
                <a:spcPct val="160000"/>
              </a:lnSpc>
            </a:pPr>
            <a:r>
              <a:rPr lang="en-US" altLang="zh-CN" b="1" dirty="0">
                <a:latin typeface="+mn-ea"/>
              </a:rPr>
              <a:t>3.</a:t>
            </a:r>
            <a:r>
              <a:rPr lang="zh-CN" altLang="zh-CN" b="1" dirty="0">
                <a:latin typeface="+mn-ea"/>
              </a:rPr>
              <a:t>挖掘人物亮点，学习一材多用，储备写作素材，培养审美鉴赏与创造素养。</a:t>
            </a:r>
          </a:p>
          <a:p>
            <a:pPr>
              <a:lnSpc>
                <a:spcPct val="160000"/>
              </a:lnSpc>
            </a:pPr>
            <a:r>
              <a:rPr lang="en-US" altLang="zh-CN" b="1" dirty="0">
                <a:latin typeface="+mn-ea"/>
              </a:rPr>
              <a:t>4.</a:t>
            </a:r>
            <a:r>
              <a:rPr lang="zh-CN" altLang="zh-CN" b="1" dirty="0">
                <a:latin typeface="+mn-ea"/>
              </a:rPr>
              <a:t>自读、研读相结合，理解并感悟袁隆平高尚品质与精神境界，培养文化传承与理解素养。</a:t>
            </a:r>
          </a:p>
          <a:p>
            <a:pPr>
              <a:lnSpc>
                <a:spcPct val="170000"/>
              </a:lnSpc>
            </a:pPr>
            <a:endParaRPr lang="zh-CN" altLang="zh-CN" b="1" dirty="0">
              <a:latin typeface="+mn-ea"/>
            </a:endParaRPr>
          </a:p>
        </p:txBody>
      </p:sp>
      <p:pic>
        <p:nvPicPr>
          <p:cNvPr id="6" name="图片 5">
            <a:extLst>
              <a:ext uri="{FF2B5EF4-FFF2-40B4-BE49-F238E27FC236}">
                <a16:creationId xmlns:a16="http://schemas.microsoft.com/office/drawing/2014/main"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661219" y="1100830"/>
            <a:ext cx="10869561" cy="4332303"/>
          </a:xfrm>
        </p:spPr>
        <p:txBody>
          <a:bodyPr>
            <a:normAutofit fontScale="92500" lnSpcReduction="10000"/>
          </a:bodyPr>
          <a:lstStyle/>
          <a:p>
            <a:pPr>
              <a:lnSpc>
                <a:spcPct val="150000"/>
              </a:lnSpc>
            </a:pPr>
            <a:r>
              <a:rPr lang="en-US" altLang="zh-CN" b="1" dirty="0">
                <a:solidFill>
                  <a:srgbClr val="1E21A2"/>
                </a:solidFill>
                <a:latin typeface="+mn-ea"/>
              </a:rPr>
              <a:t>2. </a:t>
            </a:r>
            <a:r>
              <a:rPr lang="zh-CN" altLang="zh-CN" b="1" dirty="0">
                <a:solidFill>
                  <a:srgbClr val="1E21A2"/>
                </a:solidFill>
                <a:latin typeface="+mn-ea"/>
              </a:rPr>
              <a:t>本文在选材上有什么特点？为什么要这样选材？</a:t>
            </a:r>
          </a:p>
          <a:p>
            <a:pPr>
              <a:lnSpc>
                <a:spcPct val="150000"/>
              </a:lnSpc>
            </a:pPr>
            <a:r>
              <a:rPr lang="zh-CN" altLang="zh-CN" b="1" dirty="0">
                <a:solidFill>
                  <a:srgbClr val="FF0000"/>
                </a:solidFill>
                <a:latin typeface="+mn-ea"/>
              </a:rPr>
              <a:t>明确：</a:t>
            </a:r>
            <a:endParaRPr lang="en-US" altLang="zh-CN" b="1" dirty="0">
              <a:solidFill>
                <a:srgbClr val="FF0000"/>
              </a:solidFill>
              <a:latin typeface="+mn-ea"/>
            </a:endParaRPr>
          </a:p>
          <a:p>
            <a:pPr>
              <a:lnSpc>
                <a:spcPct val="150000"/>
              </a:lnSpc>
            </a:pPr>
            <a:r>
              <a:rPr lang="zh-CN" altLang="zh-CN" b="1" dirty="0">
                <a:latin typeface="+mn-ea"/>
              </a:rPr>
              <a:t>选取具体、典型的事例。围绕主题，选取可以突出人物个性的事例，使人物生动，如见其人。</a:t>
            </a:r>
          </a:p>
          <a:p>
            <a:endParaRPr lang="zh-CN" altLang="en-US" dirty="0"/>
          </a:p>
        </p:txBody>
      </p:sp>
    </p:spTree>
    <p:extLst>
      <p:ext uri="{BB962C8B-B14F-4D97-AF65-F5344CB8AC3E}">
        <p14:creationId xmlns:p14="http://schemas.microsoft.com/office/powerpoint/2010/main" val="37253158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147483" y="678426"/>
            <a:ext cx="11857703" cy="5515897"/>
          </a:xfrm>
        </p:spPr>
        <p:txBody>
          <a:bodyPr>
            <a:normAutofit fontScale="70000" lnSpcReduction="20000"/>
          </a:bodyPr>
          <a:lstStyle/>
          <a:p>
            <a:pPr>
              <a:lnSpc>
                <a:spcPct val="150000"/>
              </a:lnSpc>
            </a:pPr>
            <a:r>
              <a:rPr lang="en-US" altLang="zh-CN" b="1" dirty="0">
                <a:solidFill>
                  <a:srgbClr val="1233AE"/>
                </a:solidFill>
                <a:latin typeface="+mn-ea"/>
              </a:rPr>
              <a:t>3.</a:t>
            </a:r>
            <a:r>
              <a:rPr lang="zh-CN" altLang="zh-CN" b="1" dirty="0">
                <a:solidFill>
                  <a:srgbClr val="1233AE"/>
                </a:solidFill>
                <a:latin typeface="+mn-ea"/>
              </a:rPr>
              <a:t>思考：本文在写作上有哪些特点？</a:t>
            </a:r>
          </a:p>
          <a:p>
            <a:pPr>
              <a:lnSpc>
                <a:spcPct val="150000"/>
              </a:lnSpc>
            </a:pPr>
            <a:r>
              <a:rPr lang="zh-CN" altLang="zh-CN" b="1" dirty="0">
                <a:solidFill>
                  <a:srgbClr val="FF0000"/>
                </a:solidFill>
                <a:latin typeface="+mn-ea"/>
              </a:rPr>
              <a:t>明确：</a:t>
            </a:r>
          </a:p>
          <a:p>
            <a:pPr>
              <a:lnSpc>
                <a:spcPct val="150000"/>
              </a:lnSpc>
            </a:pPr>
            <a:r>
              <a:rPr lang="zh-CN" altLang="zh-CN" b="1" dirty="0">
                <a:solidFill>
                  <a:srgbClr val="7030A0"/>
                </a:solidFill>
                <a:latin typeface="+mn-ea"/>
              </a:rPr>
              <a:t>（</a:t>
            </a:r>
            <a:r>
              <a:rPr lang="en-US" altLang="zh-CN" b="1" dirty="0">
                <a:solidFill>
                  <a:srgbClr val="7030A0"/>
                </a:solidFill>
                <a:latin typeface="+mn-ea"/>
              </a:rPr>
              <a:t>1</a:t>
            </a:r>
            <a:r>
              <a:rPr lang="zh-CN" altLang="zh-CN" b="1" dirty="0">
                <a:solidFill>
                  <a:srgbClr val="7030A0"/>
                </a:solidFill>
                <a:latin typeface="+mn-ea"/>
              </a:rPr>
              <a:t>）细节描写：</a:t>
            </a:r>
            <a:endParaRPr lang="en-US" altLang="zh-CN" b="1" dirty="0">
              <a:solidFill>
                <a:srgbClr val="7030A0"/>
              </a:solidFill>
              <a:latin typeface="+mn-ea"/>
            </a:endParaRPr>
          </a:p>
          <a:p>
            <a:pPr>
              <a:lnSpc>
                <a:spcPct val="150000"/>
              </a:lnSpc>
            </a:pPr>
            <a:r>
              <a:rPr lang="zh-CN" altLang="zh-CN" b="1" dirty="0">
                <a:latin typeface="+mn-ea"/>
              </a:rPr>
              <a:t>细节描写是丰富通讯信息、把人物写得栩栩如生、把来龙去脉交代清楚的重要手段。</a:t>
            </a:r>
          </a:p>
          <a:p>
            <a:pPr>
              <a:lnSpc>
                <a:spcPct val="150000"/>
              </a:lnSpc>
            </a:pPr>
            <a:r>
              <a:rPr lang="zh-CN" altLang="zh-CN" b="1" dirty="0">
                <a:latin typeface="+mn-ea"/>
              </a:rPr>
              <a:t>例如：“一位老人眯起双眼—走下了稻田”，几个动词突出了人物工作之认真细心，对科学的严谨，一丝不苟。这段文字描写了一位平凡的“农民”形象，正是这平凡的外貌与伟大的贡献形成了极大的反差，更突出了袁隆平的不平凡——深入实践。</a:t>
            </a:r>
            <a:r>
              <a:rPr lang="en-US" altLang="zh-CN" b="1" dirty="0">
                <a:latin typeface="+mn-ea"/>
              </a:rPr>
              <a:t>  </a:t>
            </a:r>
            <a:endParaRPr lang="zh-CN" altLang="zh-CN" b="1" dirty="0">
              <a:latin typeface="+mn-ea"/>
            </a:endParaRPr>
          </a:p>
          <a:p>
            <a:endParaRPr lang="zh-CN" altLang="en-US" dirty="0"/>
          </a:p>
        </p:txBody>
      </p:sp>
    </p:spTree>
    <p:extLst>
      <p:ext uri="{BB962C8B-B14F-4D97-AF65-F5344CB8AC3E}">
        <p14:creationId xmlns:p14="http://schemas.microsoft.com/office/powerpoint/2010/main" val="22596878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94967" y="884903"/>
            <a:ext cx="11488993" cy="4572000"/>
          </a:xfrm>
        </p:spPr>
        <p:txBody>
          <a:bodyPr>
            <a:normAutofit fontScale="62500" lnSpcReduction="20000"/>
          </a:bodyPr>
          <a:lstStyle/>
          <a:p>
            <a:pPr>
              <a:lnSpc>
                <a:spcPct val="170000"/>
              </a:lnSpc>
            </a:pPr>
            <a:r>
              <a:rPr lang="zh-CN" altLang="zh-CN" b="1" dirty="0">
                <a:latin typeface="+mn-ea"/>
              </a:rPr>
              <a:t>再如：“突然他的目光停留在一棵雄花花药不开裂，性状奇特的植株上，这正是退化了的雄蕊。他马上把这株洞庭早籼天然雄性不育株用布条标记。袁隆平欣喜异常，水稻雄性不育植株，终于找到了。”这几句话，通过袁隆平的目光（突然停留）、行动（马上标记）、心情（欣喜异常）三个细节，就把袁隆平作为一个优秀科学家难能可贵的创新品质形象而具体地展现在我们的眼前了。</a:t>
            </a:r>
            <a:r>
              <a:rPr lang="en-US" altLang="zh-CN" b="1" dirty="0">
                <a:latin typeface="+mn-ea"/>
              </a:rPr>
              <a:t>  </a:t>
            </a:r>
            <a:endParaRPr lang="zh-CN" altLang="zh-CN" b="1" dirty="0">
              <a:latin typeface="+mn-ea"/>
            </a:endParaRPr>
          </a:p>
          <a:p>
            <a:endParaRPr lang="zh-CN" altLang="en-US" dirty="0"/>
          </a:p>
        </p:txBody>
      </p:sp>
    </p:spTree>
    <p:extLst>
      <p:ext uri="{BB962C8B-B14F-4D97-AF65-F5344CB8AC3E}">
        <p14:creationId xmlns:p14="http://schemas.microsoft.com/office/powerpoint/2010/main" val="81121027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3239" y="589935"/>
            <a:ext cx="12295239" cy="6268065"/>
          </a:xfrm>
        </p:spPr>
        <p:txBody>
          <a:bodyPr>
            <a:normAutofit fontScale="62500" lnSpcReduction="20000"/>
          </a:bodyPr>
          <a:lstStyle/>
          <a:p>
            <a:pPr>
              <a:lnSpc>
                <a:spcPct val="160000"/>
              </a:lnSpc>
            </a:pPr>
            <a:r>
              <a:rPr lang="zh-CN" altLang="zh-CN" b="1" dirty="0">
                <a:solidFill>
                  <a:srgbClr val="7030A0"/>
                </a:solidFill>
                <a:latin typeface="+mn-ea"/>
              </a:rPr>
              <a:t>（</a:t>
            </a:r>
            <a:r>
              <a:rPr lang="en-US" altLang="zh-CN" b="1" dirty="0">
                <a:solidFill>
                  <a:srgbClr val="7030A0"/>
                </a:solidFill>
                <a:latin typeface="+mn-ea"/>
              </a:rPr>
              <a:t>2</a:t>
            </a:r>
            <a:r>
              <a:rPr lang="zh-CN" altLang="zh-CN" b="1" dirty="0">
                <a:solidFill>
                  <a:srgbClr val="7030A0"/>
                </a:solidFill>
                <a:latin typeface="+mn-ea"/>
              </a:rPr>
              <a:t>）运用具体、典型的事例塑造人物。</a:t>
            </a:r>
          </a:p>
          <a:p>
            <a:pPr>
              <a:lnSpc>
                <a:spcPct val="160000"/>
              </a:lnSpc>
            </a:pPr>
            <a:r>
              <a:rPr lang="en-US" altLang="zh-CN" b="1" dirty="0">
                <a:latin typeface="+mn-ea"/>
              </a:rPr>
              <a:t> </a:t>
            </a:r>
            <a:r>
              <a:rPr lang="zh-CN" altLang="zh-CN" b="1" dirty="0">
                <a:latin typeface="+mn-ea"/>
              </a:rPr>
              <a:t>①</a:t>
            </a:r>
            <a:r>
              <a:rPr lang="en-US" altLang="zh-CN" b="1" dirty="0">
                <a:latin typeface="+mn-ea"/>
              </a:rPr>
              <a:t>2001</a:t>
            </a:r>
            <a:r>
              <a:rPr lang="zh-CN" altLang="zh-CN" b="1" dirty="0">
                <a:latin typeface="+mn-ea"/>
              </a:rPr>
              <a:t>年春节刚过，袁隆平领奖前仍在稻田里工作。（热爱并献身于农科研事业）</a:t>
            </a:r>
            <a:r>
              <a:rPr lang="en-US" altLang="zh-CN" b="1" dirty="0">
                <a:latin typeface="+mn-ea"/>
              </a:rPr>
              <a:t>  </a:t>
            </a:r>
            <a:endParaRPr lang="zh-CN" altLang="zh-CN" b="1" dirty="0">
              <a:latin typeface="+mn-ea"/>
            </a:endParaRPr>
          </a:p>
          <a:p>
            <a:pPr>
              <a:lnSpc>
                <a:spcPct val="160000"/>
              </a:lnSpc>
            </a:pPr>
            <a:r>
              <a:rPr lang="en-US" altLang="zh-CN" b="1" dirty="0">
                <a:latin typeface="+mn-ea"/>
              </a:rPr>
              <a:t> </a:t>
            </a:r>
            <a:r>
              <a:rPr lang="zh-CN" altLang="zh-CN" b="1" dirty="0">
                <a:latin typeface="+mn-ea"/>
              </a:rPr>
              <a:t>②</a:t>
            </a:r>
            <a:r>
              <a:rPr lang="en-US" altLang="zh-CN" b="1" dirty="0">
                <a:latin typeface="+mn-ea"/>
              </a:rPr>
              <a:t>1960</a:t>
            </a:r>
            <a:r>
              <a:rPr lang="zh-CN" altLang="zh-CN" b="1" dirty="0">
                <a:latin typeface="+mn-ea"/>
              </a:rPr>
              <a:t>年袁隆平敏锐地发现了“天然杂交稻”的杂种第一代。（勇于实践，敢于探索）</a:t>
            </a:r>
            <a:r>
              <a:rPr lang="en-US" altLang="zh-CN" b="1" dirty="0">
                <a:latin typeface="+mn-ea"/>
              </a:rPr>
              <a:t>  </a:t>
            </a:r>
            <a:endParaRPr lang="zh-CN" altLang="zh-CN" b="1" dirty="0">
              <a:latin typeface="+mn-ea"/>
            </a:endParaRPr>
          </a:p>
          <a:p>
            <a:pPr>
              <a:lnSpc>
                <a:spcPct val="160000"/>
              </a:lnSpc>
            </a:pPr>
            <a:r>
              <a:rPr lang="en-US" altLang="zh-CN" b="1" dirty="0">
                <a:latin typeface="+mn-ea"/>
              </a:rPr>
              <a:t> </a:t>
            </a:r>
            <a:r>
              <a:rPr lang="zh-CN" altLang="zh-CN" b="1" dirty="0">
                <a:latin typeface="+mn-ea"/>
              </a:rPr>
              <a:t>③</a:t>
            </a:r>
            <a:r>
              <a:rPr lang="en-US" altLang="zh-CN" b="1" dirty="0">
                <a:latin typeface="+mn-ea"/>
              </a:rPr>
              <a:t>1964</a:t>
            </a:r>
            <a:r>
              <a:rPr lang="zh-CN" altLang="zh-CN" b="1" dirty="0">
                <a:latin typeface="+mn-ea"/>
              </a:rPr>
              <a:t>年袁隆平终于找到了水稻雄性不育植株。（解放思想，破除迷信，敢于创新）</a:t>
            </a:r>
            <a:r>
              <a:rPr lang="en-US" altLang="zh-CN" b="1" dirty="0">
                <a:latin typeface="+mn-ea"/>
              </a:rPr>
              <a:t>  </a:t>
            </a:r>
            <a:endParaRPr lang="zh-CN" altLang="zh-CN" b="1" dirty="0">
              <a:latin typeface="+mn-ea"/>
            </a:endParaRPr>
          </a:p>
          <a:p>
            <a:pPr>
              <a:lnSpc>
                <a:spcPct val="160000"/>
              </a:lnSpc>
            </a:pPr>
            <a:r>
              <a:rPr lang="en-US" altLang="zh-CN" b="1" dirty="0">
                <a:latin typeface="+mn-ea"/>
              </a:rPr>
              <a:t> </a:t>
            </a:r>
            <a:r>
              <a:rPr lang="zh-CN" altLang="zh-CN" b="1" dirty="0">
                <a:latin typeface="+mn-ea"/>
              </a:rPr>
              <a:t>④</a:t>
            </a:r>
            <a:r>
              <a:rPr lang="en-US" altLang="zh-CN" b="1" dirty="0">
                <a:latin typeface="+mn-ea"/>
              </a:rPr>
              <a:t>1992</a:t>
            </a:r>
            <a:r>
              <a:rPr lang="zh-CN" altLang="zh-CN" b="1" dirty="0">
                <a:latin typeface="+mn-ea"/>
              </a:rPr>
              <a:t>年袁隆平发表文章批判贬斥杂交稻的文章。（坚持真理，实事求是）</a:t>
            </a:r>
            <a:r>
              <a:rPr lang="en-US" altLang="zh-CN" b="1" dirty="0">
                <a:latin typeface="+mn-ea"/>
              </a:rPr>
              <a:t>  </a:t>
            </a:r>
            <a:endParaRPr lang="zh-CN" altLang="zh-CN" b="1" dirty="0">
              <a:latin typeface="+mn-ea"/>
            </a:endParaRPr>
          </a:p>
          <a:p>
            <a:pPr>
              <a:lnSpc>
                <a:spcPct val="160000"/>
              </a:lnSpc>
            </a:pPr>
            <a:r>
              <a:rPr lang="en-US" altLang="zh-CN" b="1" dirty="0">
                <a:latin typeface="+mn-ea"/>
              </a:rPr>
              <a:t> </a:t>
            </a:r>
            <a:endParaRPr lang="zh-CN" altLang="zh-CN" b="1" dirty="0">
              <a:latin typeface="+mn-ea"/>
            </a:endParaRPr>
          </a:p>
        </p:txBody>
      </p:sp>
    </p:spTree>
    <p:extLst>
      <p:ext uri="{BB962C8B-B14F-4D97-AF65-F5344CB8AC3E}">
        <p14:creationId xmlns:p14="http://schemas.microsoft.com/office/powerpoint/2010/main" val="220966431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out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out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out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17986" y="604684"/>
            <a:ext cx="12074013" cy="6253315"/>
          </a:xfrm>
        </p:spPr>
        <p:txBody>
          <a:bodyPr>
            <a:normAutofit fontScale="62500" lnSpcReduction="20000"/>
          </a:bodyPr>
          <a:lstStyle/>
          <a:p>
            <a:pPr>
              <a:lnSpc>
                <a:spcPct val="170000"/>
              </a:lnSpc>
            </a:pPr>
            <a:r>
              <a:rPr lang="zh-CN" altLang="zh-CN" b="1" dirty="0">
                <a:latin typeface="+mn-ea"/>
              </a:rPr>
              <a:t>⑤</a:t>
            </a:r>
            <a:r>
              <a:rPr lang="en-US" altLang="zh-CN" b="1" dirty="0">
                <a:latin typeface="+mn-ea"/>
              </a:rPr>
              <a:t>1993</a:t>
            </a:r>
            <a:r>
              <a:rPr lang="zh-CN" altLang="zh-CN" b="1" dirty="0">
                <a:latin typeface="+mn-ea"/>
              </a:rPr>
              <a:t>年袁隆平要求对推广“玉米稻”持慎重态度。（坚持真理，实事求是）</a:t>
            </a:r>
            <a:r>
              <a:rPr lang="en-US" altLang="zh-CN" b="1" dirty="0">
                <a:latin typeface="+mn-ea"/>
              </a:rPr>
              <a:t>  </a:t>
            </a:r>
            <a:endParaRPr lang="zh-CN" altLang="zh-CN" b="1" dirty="0">
              <a:latin typeface="+mn-ea"/>
            </a:endParaRPr>
          </a:p>
          <a:p>
            <a:pPr>
              <a:lnSpc>
                <a:spcPct val="170000"/>
              </a:lnSpc>
            </a:pPr>
            <a:r>
              <a:rPr lang="zh-CN" altLang="zh-CN" b="1" dirty="0">
                <a:latin typeface="+mn-ea"/>
              </a:rPr>
              <a:t>⑥</a:t>
            </a:r>
            <a:r>
              <a:rPr lang="en-US" altLang="zh-CN" b="1" dirty="0">
                <a:latin typeface="+mn-ea"/>
              </a:rPr>
              <a:t>1986</a:t>
            </a:r>
            <a:r>
              <a:rPr lang="zh-CN" altLang="zh-CN" b="1" dirty="0">
                <a:latin typeface="+mn-ea"/>
              </a:rPr>
              <a:t>年以来，袁隆平提出并实现了杂交水稻育种的战略思想，为我国粮食大幅度增产作出了突出贡献。（矢志为中国和世界人民作贡献）</a:t>
            </a:r>
            <a:r>
              <a:rPr lang="en-US" altLang="zh-CN" b="1" dirty="0">
                <a:latin typeface="+mn-ea"/>
              </a:rPr>
              <a:t>  </a:t>
            </a:r>
            <a:endParaRPr lang="zh-CN" altLang="zh-CN" b="1" dirty="0">
              <a:latin typeface="+mn-ea"/>
            </a:endParaRPr>
          </a:p>
          <a:p>
            <a:pPr>
              <a:lnSpc>
                <a:spcPct val="170000"/>
              </a:lnSpc>
            </a:pPr>
            <a:r>
              <a:rPr lang="en-US" altLang="zh-CN" b="1" dirty="0">
                <a:latin typeface="+mn-ea"/>
              </a:rPr>
              <a:t> </a:t>
            </a:r>
            <a:r>
              <a:rPr lang="zh-CN" altLang="zh-CN" b="1" dirty="0">
                <a:latin typeface="+mn-ea"/>
              </a:rPr>
              <a:t>⑦袁隆平的两个心愿，要引导一场新的“绿色革命”。（矢志为中国和世界人民作贡献）</a:t>
            </a:r>
          </a:p>
          <a:p>
            <a:pPr>
              <a:lnSpc>
                <a:spcPct val="170000"/>
              </a:lnSpc>
            </a:pPr>
            <a:r>
              <a:rPr lang="zh-CN" altLang="zh-CN" b="1" dirty="0">
                <a:latin typeface="+mn-ea"/>
              </a:rPr>
              <a:t>搜集占有大量的资料之后，可选的事例很多，但是作者围绕主题，选取可以突出人物个性的事例，选材精，不庞杂。</a:t>
            </a:r>
            <a:r>
              <a:rPr lang="en-US" altLang="zh-CN" b="1" dirty="0">
                <a:latin typeface="+mn-ea"/>
              </a:rPr>
              <a:t>  </a:t>
            </a:r>
            <a:endParaRPr lang="zh-CN" altLang="zh-CN" b="1" dirty="0">
              <a:latin typeface="+mn-ea"/>
            </a:endParaRPr>
          </a:p>
          <a:p>
            <a:pPr>
              <a:lnSpc>
                <a:spcPct val="170000"/>
              </a:lnSpc>
            </a:pPr>
            <a:endParaRPr lang="zh-CN" altLang="zh-CN" b="1" dirty="0">
              <a:latin typeface="+mn-ea"/>
            </a:endParaRPr>
          </a:p>
        </p:txBody>
      </p:sp>
    </p:spTree>
    <p:extLst>
      <p:ext uri="{BB962C8B-B14F-4D97-AF65-F5344CB8AC3E}">
        <p14:creationId xmlns:p14="http://schemas.microsoft.com/office/powerpoint/2010/main" val="306660982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8154" y="768069"/>
            <a:ext cx="12083845" cy="4931395"/>
          </a:xfrm>
        </p:spPr>
        <p:txBody>
          <a:bodyPr>
            <a:normAutofit fontScale="62500" lnSpcReduction="20000"/>
          </a:bodyPr>
          <a:lstStyle/>
          <a:p>
            <a:pPr>
              <a:lnSpc>
                <a:spcPct val="160000"/>
              </a:lnSpc>
            </a:pPr>
            <a:r>
              <a:rPr lang="zh-CN" altLang="zh-CN" b="1" dirty="0">
                <a:solidFill>
                  <a:srgbClr val="7030A0"/>
                </a:solidFill>
                <a:latin typeface="+mn-ea"/>
              </a:rPr>
              <a:t>（</a:t>
            </a:r>
            <a:r>
              <a:rPr lang="en-US" altLang="zh-CN" b="1" dirty="0">
                <a:solidFill>
                  <a:srgbClr val="7030A0"/>
                </a:solidFill>
                <a:latin typeface="+mn-ea"/>
              </a:rPr>
              <a:t>3</a:t>
            </a:r>
            <a:r>
              <a:rPr lang="zh-CN" altLang="zh-CN" b="1" dirty="0">
                <a:solidFill>
                  <a:srgbClr val="7030A0"/>
                </a:solidFill>
                <a:latin typeface="+mn-ea"/>
              </a:rPr>
              <a:t>）小标题的结构，体现布局谋篇的精细、巧妙。</a:t>
            </a:r>
          </a:p>
          <a:p>
            <a:pPr>
              <a:lnSpc>
                <a:spcPct val="160000"/>
              </a:lnSpc>
            </a:pPr>
            <a:r>
              <a:rPr lang="zh-CN" altLang="zh-CN" b="1" dirty="0">
                <a:latin typeface="+mn-ea"/>
              </a:rPr>
              <a:t>全文按人物的品质和事迹分类，列小标题组织材料。</a:t>
            </a:r>
            <a:r>
              <a:rPr lang="en-US" altLang="zh-CN" b="1" dirty="0">
                <a:latin typeface="+mn-ea"/>
              </a:rPr>
              <a:t> </a:t>
            </a:r>
          </a:p>
          <a:p>
            <a:pPr>
              <a:lnSpc>
                <a:spcPct val="160000"/>
              </a:lnSpc>
            </a:pPr>
            <a:r>
              <a:rPr lang="zh-CN" altLang="zh-CN" b="1" dirty="0">
                <a:latin typeface="+mn-ea"/>
              </a:rPr>
              <a:t>曾记否，到中流击水——工作态度、方法；</a:t>
            </a:r>
            <a:endParaRPr lang="en-US" altLang="zh-CN" b="1" dirty="0">
              <a:latin typeface="+mn-ea"/>
            </a:endParaRPr>
          </a:p>
          <a:p>
            <a:pPr>
              <a:lnSpc>
                <a:spcPct val="160000"/>
              </a:lnSpc>
            </a:pPr>
            <a:r>
              <a:rPr lang="zh-CN" altLang="zh-CN" b="1" dirty="0">
                <a:latin typeface="+mn-ea"/>
              </a:rPr>
              <a:t>创新是他的灵魂和本质——学术精神、品格；</a:t>
            </a:r>
            <a:endParaRPr lang="en-US" altLang="zh-CN" b="1" dirty="0">
              <a:latin typeface="+mn-ea"/>
            </a:endParaRPr>
          </a:p>
          <a:p>
            <a:pPr>
              <a:lnSpc>
                <a:spcPct val="160000"/>
              </a:lnSpc>
            </a:pPr>
            <a:r>
              <a:rPr lang="zh-CN" altLang="zh-CN" b="1" dirty="0">
                <a:latin typeface="+mn-ea"/>
              </a:rPr>
              <a:t>事实是科学家的空气——道德操守、准则；</a:t>
            </a:r>
            <a:endParaRPr lang="en-US" altLang="zh-CN" b="1" dirty="0">
              <a:latin typeface="+mn-ea"/>
            </a:endParaRPr>
          </a:p>
          <a:p>
            <a:pPr>
              <a:lnSpc>
                <a:spcPct val="160000"/>
              </a:lnSpc>
            </a:pPr>
            <a:r>
              <a:rPr lang="zh-CN" altLang="zh-CN" b="1" dirty="0">
                <a:latin typeface="+mn-ea"/>
              </a:rPr>
              <a:t>饥饿的威胁在退却——个人理想、志向；</a:t>
            </a:r>
            <a:endParaRPr lang="en-US" altLang="zh-CN" b="1" dirty="0">
              <a:latin typeface="+mn-ea"/>
            </a:endParaRPr>
          </a:p>
          <a:p>
            <a:pPr>
              <a:lnSpc>
                <a:spcPct val="160000"/>
              </a:lnSpc>
            </a:pPr>
            <a:r>
              <a:rPr lang="zh-CN" altLang="zh-CN" b="1" dirty="0">
                <a:latin typeface="+mn-ea"/>
              </a:rPr>
              <a:t>特点：条理清晰明白，重点突出；语句精妙、结构工整；内容深刻、突出主题；形式灵动、富于文采。</a:t>
            </a:r>
            <a:r>
              <a:rPr lang="en-US" altLang="zh-CN" b="1" dirty="0">
                <a:latin typeface="+mn-ea"/>
              </a:rPr>
              <a:t> </a:t>
            </a:r>
            <a:endParaRPr lang="zh-CN" altLang="zh-CN" b="1" dirty="0">
              <a:latin typeface="+mn-ea"/>
            </a:endParaRPr>
          </a:p>
          <a:p>
            <a:pPr>
              <a:lnSpc>
                <a:spcPct val="170000"/>
              </a:lnSpc>
            </a:pPr>
            <a:endParaRPr lang="zh-CN" altLang="zh-CN" b="1" dirty="0">
              <a:latin typeface="+mn-ea"/>
            </a:endParaRPr>
          </a:p>
        </p:txBody>
      </p:sp>
    </p:spTree>
    <p:extLst>
      <p:ext uri="{BB962C8B-B14F-4D97-AF65-F5344CB8AC3E}">
        <p14:creationId xmlns:p14="http://schemas.microsoft.com/office/powerpoint/2010/main" val="237635783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226142" y="768070"/>
            <a:ext cx="11714324" cy="4336590"/>
          </a:xfrm>
        </p:spPr>
        <p:txBody>
          <a:bodyPr>
            <a:normAutofit fontScale="77500" lnSpcReduction="20000"/>
          </a:bodyPr>
          <a:lstStyle/>
          <a:p>
            <a:pPr>
              <a:lnSpc>
                <a:spcPct val="150000"/>
              </a:lnSpc>
            </a:pPr>
            <a:r>
              <a:rPr lang="zh-CN" altLang="zh-CN" b="1" dirty="0">
                <a:solidFill>
                  <a:srgbClr val="7030A0"/>
                </a:solidFill>
                <a:latin typeface="+mn-ea"/>
              </a:rPr>
              <a:t>（</a:t>
            </a:r>
            <a:r>
              <a:rPr lang="en-US" altLang="zh-CN" b="1" dirty="0">
                <a:solidFill>
                  <a:srgbClr val="7030A0"/>
                </a:solidFill>
                <a:latin typeface="+mn-ea"/>
              </a:rPr>
              <a:t>4</a:t>
            </a:r>
            <a:r>
              <a:rPr lang="zh-CN" altLang="zh-CN" b="1" dirty="0">
                <a:solidFill>
                  <a:srgbClr val="7030A0"/>
                </a:solidFill>
                <a:latin typeface="+mn-ea"/>
              </a:rPr>
              <a:t>）表达方式上，记叙为主，夹以描写、议论、说明多种表达方式灵活运用。</a:t>
            </a:r>
          </a:p>
          <a:p>
            <a:pPr>
              <a:lnSpc>
                <a:spcPct val="150000"/>
              </a:lnSpc>
            </a:pPr>
            <a:r>
              <a:rPr lang="zh-CN" altLang="zh-CN" b="1" dirty="0">
                <a:latin typeface="+mn-ea"/>
              </a:rPr>
              <a:t>袁隆平是怎样发现真理的，采用了倒叙的手法，追述了袁隆平科学实践的过程</a:t>
            </a:r>
            <a:r>
              <a:rPr lang="en-US" altLang="zh-CN" b="1" dirty="0">
                <a:latin typeface="+mn-ea"/>
              </a:rPr>
              <a:t>(</a:t>
            </a:r>
            <a:r>
              <a:rPr lang="zh-CN" altLang="zh-CN" b="1" dirty="0">
                <a:latin typeface="+mn-ea"/>
              </a:rPr>
              <a:t>那是</a:t>
            </a:r>
            <a:r>
              <a:rPr lang="en-US" altLang="zh-CN" b="1" dirty="0">
                <a:latin typeface="+mn-ea"/>
              </a:rPr>
              <a:t>1960</a:t>
            </a:r>
            <a:r>
              <a:rPr lang="zh-CN" altLang="zh-CN" b="1" dirty="0">
                <a:latin typeface="+mn-ea"/>
              </a:rPr>
              <a:t>年</a:t>
            </a:r>
            <a:r>
              <a:rPr lang="en-US" altLang="zh-CN" b="1" dirty="0">
                <a:latin typeface="+mn-ea"/>
              </a:rPr>
              <a:t>7</a:t>
            </a:r>
            <a:r>
              <a:rPr lang="zh-CN" altLang="zh-CN" b="1" dirty="0">
                <a:latin typeface="+mn-ea"/>
              </a:rPr>
              <a:t>月的一天——发起了挑战</a:t>
            </a:r>
            <a:r>
              <a:rPr lang="en-US" altLang="zh-CN" b="1" dirty="0">
                <a:latin typeface="+mn-ea"/>
              </a:rPr>
              <a:t>)</a:t>
            </a:r>
            <a:r>
              <a:rPr lang="zh-CN" altLang="zh-CN" b="1" dirty="0">
                <a:latin typeface="+mn-ea"/>
              </a:rPr>
              <a:t>：发现特异稻（欣喜）→护理特异稻（满怀希望）→试种特异稻（失望）→分析研究（自信）→发现真理（收获）。</a:t>
            </a:r>
            <a:r>
              <a:rPr lang="en-US" altLang="zh-CN" b="1" dirty="0">
                <a:latin typeface="+mn-ea"/>
              </a:rPr>
              <a:t> </a:t>
            </a:r>
            <a:r>
              <a:rPr lang="en-US" altLang="zh-CN" dirty="0"/>
              <a:t> </a:t>
            </a:r>
            <a:endParaRPr lang="zh-CN" altLang="zh-CN" dirty="0"/>
          </a:p>
          <a:p>
            <a:pPr>
              <a:lnSpc>
                <a:spcPct val="170000"/>
              </a:lnSpc>
            </a:pPr>
            <a:endParaRPr lang="zh-CN" altLang="zh-CN" b="1" dirty="0">
              <a:latin typeface="+mn-ea"/>
            </a:endParaRPr>
          </a:p>
        </p:txBody>
      </p:sp>
    </p:spTree>
    <p:extLst>
      <p:ext uri="{BB962C8B-B14F-4D97-AF65-F5344CB8AC3E}">
        <p14:creationId xmlns:p14="http://schemas.microsoft.com/office/powerpoint/2010/main" val="216361101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p:txBody>
          <a:bodyPr>
            <a:normAutofit fontScale="92500"/>
          </a:bodyPr>
          <a:lstStyle/>
          <a:p>
            <a:pPr>
              <a:lnSpc>
                <a:spcPct val="150000"/>
              </a:lnSpc>
            </a:pPr>
            <a:r>
              <a:rPr lang="en-US" altLang="zh-CN" b="1" dirty="0">
                <a:solidFill>
                  <a:srgbClr val="1233AE"/>
                </a:solidFill>
                <a:latin typeface="+mn-ea"/>
              </a:rPr>
              <a:t>1.</a:t>
            </a:r>
            <a:r>
              <a:rPr lang="zh-CN" altLang="zh-CN" b="1" dirty="0">
                <a:solidFill>
                  <a:srgbClr val="1233AE"/>
                </a:solidFill>
                <a:latin typeface="+mn-ea"/>
              </a:rPr>
              <a:t>讨论：在理论与事实发生矛盾时，袁隆平的态度是尊重权威但不崇拜权威，不迷信权威的每一个观点。对我们尚在全力汲取知识的中学生来说，对权威又该持什么态度呢？</a:t>
            </a:r>
          </a:p>
          <a:p>
            <a:endParaRPr lang="zh-CN" altLang="en-US" dirty="0"/>
          </a:p>
        </p:txBody>
      </p:sp>
    </p:spTree>
    <p:extLst>
      <p:ext uri="{BB962C8B-B14F-4D97-AF65-F5344CB8AC3E}">
        <p14:creationId xmlns:p14="http://schemas.microsoft.com/office/powerpoint/2010/main" val="85389636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255638" y="768069"/>
            <a:ext cx="11572568" cy="5765466"/>
          </a:xfrm>
        </p:spPr>
        <p:txBody>
          <a:bodyPr>
            <a:normAutofit fontScale="70000" lnSpcReduction="20000"/>
          </a:bodyPr>
          <a:lstStyle/>
          <a:p>
            <a:pPr>
              <a:lnSpc>
                <a:spcPct val="170000"/>
              </a:lnSpc>
            </a:pPr>
            <a:r>
              <a:rPr lang="zh-CN" altLang="zh-CN" b="1" dirty="0">
                <a:solidFill>
                  <a:srgbClr val="FF0000"/>
                </a:solidFill>
                <a:latin typeface="+mn-ea"/>
              </a:rPr>
              <a:t>明确：</a:t>
            </a:r>
          </a:p>
          <a:p>
            <a:pPr>
              <a:lnSpc>
                <a:spcPct val="170000"/>
              </a:lnSpc>
            </a:pPr>
            <a:r>
              <a:rPr lang="zh-CN" altLang="zh-CN" b="1" dirty="0">
                <a:latin typeface="+mn-ea"/>
              </a:rPr>
              <a:t>示例一：</a:t>
            </a:r>
            <a:endParaRPr lang="en-US" altLang="zh-CN" b="1" dirty="0">
              <a:latin typeface="+mn-ea"/>
            </a:endParaRPr>
          </a:p>
          <a:p>
            <a:pPr>
              <a:lnSpc>
                <a:spcPct val="170000"/>
              </a:lnSpc>
            </a:pPr>
            <a:r>
              <a:rPr lang="zh-CN" altLang="zh-CN" b="1" dirty="0">
                <a:latin typeface="+mn-ea"/>
              </a:rPr>
              <a:t>中学生崇拜权威，并无不可。十几岁的我们，对人对事还做不到思考成熟，客观理性，世界观价值观人生观都还未彻底塑成，正是应该向权威学习的阶段。那些书中现有的知识都是经过专家学者千挑万选而来，经受住时间的考验，对我们来说就是权威，快速汲取这些知识，有助于我们树立正确的三观。质疑，是建立在自身的丰厚积累上的，而我们，目前正需要积累。</a:t>
            </a:r>
          </a:p>
          <a:p>
            <a:pPr>
              <a:lnSpc>
                <a:spcPct val="170000"/>
              </a:lnSpc>
            </a:pPr>
            <a:endParaRPr lang="zh-CN" altLang="zh-CN" b="1" dirty="0">
              <a:latin typeface="+mn-ea"/>
            </a:endParaRPr>
          </a:p>
        </p:txBody>
      </p:sp>
    </p:spTree>
    <p:extLst>
      <p:ext uri="{BB962C8B-B14F-4D97-AF65-F5344CB8AC3E}">
        <p14:creationId xmlns:p14="http://schemas.microsoft.com/office/powerpoint/2010/main" val="133593230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235974" y="663678"/>
            <a:ext cx="11754465" cy="6194322"/>
          </a:xfrm>
        </p:spPr>
        <p:txBody>
          <a:bodyPr>
            <a:normAutofit fontScale="70000" lnSpcReduction="20000"/>
          </a:bodyPr>
          <a:lstStyle/>
          <a:p>
            <a:pPr>
              <a:lnSpc>
                <a:spcPct val="170000"/>
              </a:lnSpc>
            </a:pPr>
            <a:r>
              <a:rPr lang="zh-CN" altLang="zh-CN" b="1" dirty="0">
                <a:latin typeface="+mn-ea"/>
              </a:rPr>
              <a:t>示例二：</a:t>
            </a:r>
            <a:endParaRPr lang="en-US" altLang="zh-CN" b="1" dirty="0">
              <a:latin typeface="+mn-ea"/>
            </a:endParaRPr>
          </a:p>
          <a:p>
            <a:pPr>
              <a:lnSpc>
                <a:spcPct val="170000"/>
              </a:lnSpc>
            </a:pPr>
            <a:r>
              <a:rPr lang="zh-CN" altLang="zh-CN" b="1" dirty="0">
                <a:latin typeface="+mn-ea"/>
              </a:rPr>
              <a:t>中学生也应该如袁隆平一样尊重但不崇拜权威。孟子说：尽信书不如无书。勇于质疑应该是我们必备的素质，这跟自身的知识积累多寡没有关系。伽利略质疑亚里士多德的时候，也还只是个毛头小子，但比萨斜塔的一次实验胜过权威上千年的声音；当人们对蜜蜂靠翅膀发出声音这一权威论断深信不疑时，聂利这个</a:t>
            </a:r>
            <a:r>
              <a:rPr lang="en-US" altLang="zh-CN" b="1" dirty="0">
                <a:latin typeface="+mn-ea"/>
              </a:rPr>
              <a:t>12</a:t>
            </a:r>
            <a:r>
              <a:rPr lang="zh-CN" altLang="zh-CN" b="1" dirty="0">
                <a:latin typeface="+mn-ea"/>
              </a:rPr>
              <a:t>岁的小姑娘却大胆质疑，最终确定蜜蜂发声是靠双翅根部下的两个小黑点。对待权威，可以尊重，但不可迷信。</a:t>
            </a:r>
          </a:p>
          <a:p>
            <a:pPr>
              <a:lnSpc>
                <a:spcPct val="170000"/>
              </a:lnSpc>
            </a:pPr>
            <a:endParaRPr lang="zh-CN" altLang="zh-CN" b="1" dirty="0">
              <a:latin typeface="+mn-ea"/>
            </a:endParaRPr>
          </a:p>
        </p:txBody>
      </p:sp>
    </p:spTree>
    <p:extLst>
      <p:ext uri="{BB962C8B-B14F-4D97-AF65-F5344CB8AC3E}">
        <p14:creationId xmlns:p14="http://schemas.microsoft.com/office/powerpoint/2010/main" val="26611859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742616"/>
            <a:ext cx="12192000" cy="4495952"/>
          </a:xfrm>
        </p:spPr>
        <p:txBody>
          <a:bodyPr>
            <a:normAutofit fontScale="92500"/>
          </a:bodyPr>
          <a:lstStyle/>
          <a:p>
            <a:pPr>
              <a:lnSpc>
                <a:spcPct val="150000"/>
              </a:lnSpc>
            </a:pPr>
            <a:r>
              <a:rPr lang="en-US" altLang="zh-CN" b="1" dirty="0">
                <a:latin typeface="+mn-ea"/>
              </a:rPr>
              <a:t>1.</a:t>
            </a:r>
            <a:r>
              <a:rPr lang="zh-CN" altLang="zh-CN" b="1" dirty="0">
                <a:latin typeface="+mn-ea"/>
              </a:rPr>
              <a:t>了解人物通讯的基本写作特点，掌握阅读人物通讯的一般方法。</a:t>
            </a:r>
          </a:p>
          <a:p>
            <a:pPr>
              <a:lnSpc>
                <a:spcPct val="150000"/>
              </a:lnSpc>
            </a:pPr>
            <a:r>
              <a:rPr lang="en-US" altLang="zh-CN" b="1" dirty="0">
                <a:latin typeface="+mn-ea"/>
              </a:rPr>
              <a:t>2.</a:t>
            </a:r>
            <a:r>
              <a:rPr lang="zh-CN" altLang="zh-CN" b="1" dirty="0">
                <a:latin typeface="+mn-ea"/>
              </a:rPr>
              <a:t>理解并感悟袁隆平高尚品质与精神境界。</a:t>
            </a:r>
          </a:p>
          <a:p>
            <a:pPr>
              <a:lnSpc>
                <a:spcPct val="150000"/>
              </a:lnSpc>
            </a:pPr>
            <a:r>
              <a:rPr lang="en-US" altLang="zh-CN" b="1" dirty="0">
                <a:latin typeface="+mn-ea"/>
              </a:rPr>
              <a:t>3. </a:t>
            </a:r>
            <a:r>
              <a:rPr lang="zh-CN" altLang="zh-CN" b="1" dirty="0">
                <a:latin typeface="+mn-ea"/>
              </a:rPr>
              <a:t>挖掘人物亮点，学习一材多用，储备写作素材。</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14905" y="807868"/>
            <a:ext cx="11141476" cy="5887900"/>
          </a:xfrm>
        </p:spPr>
        <p:txBody>
          <a:bodyPr>
            <a:normAutofit fontScale="55000" lnSpcReduction="20000"/>
          </a:bodyPr>
          <a:lstStyle/>
          <a:p>
            <a:pPr>
              <a:lnSpc>
                <a:spcPct val="170000"/>
              </a:lnSpc>
            </a:pPr>
            <a:r>
              <a:rPr lang="en-US" altLang="zh-CN" b="1" dirty="0">
                <a:solidFill>
                  <a:srgbClr val="1233AE"/>
                </a:solidFill>
                <a:latin typeface="+mn-ea"/>
              </a:rPr>
              <a:t>2.</a:t>
            </a:r>
            <a:r>
              <a:rPr lang="zh-CN" altLang="zh-CN" b="1" dirty="0">
                <a:solidFill>
                  <a:srgbClr val="1233AE"/>
                </a:solidFill>
                <a:latin typeface="+mn-ea"/>
              </a:rPr>
              <a:t>讨论：下面一段文字是网友的评论，你读后有什么见解？请谈谈自己的看法。</a:t>
            </a:r>
            <a:endParaRPr lang="en-US" altLang="zh-CN" b="1" dirty="0">
              <a:solidFill>
                <a:srgbClr val="1233AE"/>
              </a:solidFill>
              <a:latin typeface="+mn-ea"/>
            </a:endParaRPr>
          </a:p>
          <a:p>
            <a:pPr>
              <a:lnSpc>
                <a:spcPct val="170000"/>
              </a:lnSpc>
            </a:pPr>
            <a:r>
              <a:rPr lang="en-US" altLang="zh-CN" b="1" dirty="0">
                <a:latin typeface="楷体" panose="02010609060101010101" pitchFamily="49" charset="-122"/>
                <a:ea typeface="楷体" panose="02010609060101010101" pitchFamily="49" charset="-122"/>
              </a:rPr>
              <a:t>     78</a:t>
            </a:r>
            <a:r>
              <a:rPr lang="zh-CN" altLang="zh-CN" b="1" dirty="0">
                <a:latin typeface="楷体" panose="02010609060101010101" pitchFamily="49" charset="-122"/>
                <a:ea typeface="楷体" panose="02010609060101010101" pitchFamily="49" charset="-122"/>
              </a:rPr>
              <a:t>岁的袁隆平院士驾驶奔驰敞篷车开向试验田？这不可能。近日，在湖南车展现场，袁院士仅多看了两眼奔驰</a:t>
            </a:r>
            <a:r>
              <a:rPr lang="en-US" altLang="zh-CN" b="1" dirty="0">
                <a:latin typeface="楷体" panose="02010609060101010101" pitchFamily="49" charset="-122"/>
                <a:ea typeface="楷体" panose="02010609060101010101" pitchFamily="49" charset="-122"/>
              </a:rPr>
              <a:t>SLK3000K</a:t>
            </a:r>
            <a:r>
              <a:rPr lang="zh-CN" altLang="zh-CN" b="1" dirty="0">
                <a:latin typeface="楷体" panose="02010609060101010101" pitchFamily="49" charset="-122"/>
                <a:ea typeface="楷体" panose="02010609060101010101" pitchFamily="49" charset="-122"/>
              </a:rPr>
              <a:t>，网络上就直接将该车划到了袁老的名下，最后更是演变成</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袁老拥有几辆豪车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。知情人士告诉记者，老人根本未曾也没有计划购进该款价值</a:t>
            </a:r>
            <a:r>
              <a:rPr lang="en-US" altLang="zh-CN" b="1" dirty="0">
                <a:latin typeface="楷体" panose="02010609060101010101" pitchFamily="49" charset="-122"/>
                <a:ea typeface="楷体" panose="02010609060101010101" pitchFamily="49" charset="-122"/>
              </a:rPr>
              <a:t>68.8</a:t>
            </a:r>
            <a:r>
              <a:rPr lang="zh-CN" altLang="zh-CN" b="1" dirty="0">
                <a:latin typeface="楷体" panose="02010609060101010101" pitchFamily="49" charset="-122"/>
                <a:ea typeface="楷体" panose="02010609060101010101" pitchFamily="49" charset="-122"/>
              </a:rPr>
              <a:t>万的奔驰，而且，老人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家里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的六七辆车都很普通，分属其子女所有，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袁老自己只有一辆</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。面对袁隆平</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家里已经有了六七辆车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注：实际上是包括子女在内共有六七辆车，此为网友误读</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的坦言，网友几乎众口一词地表示支持。袁隆平自己也曾坦言：</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坐奔驰宝马车，耀武扬威有什么意思？</a:t>
            </a:r>
            <a:r>
              <a:rPr lang="en-US" altLang="zh-CN" b="1" dirty="0">
                <a:latin typeface="楷体" panose="02010609060101010101" pitchFamily="49" charset="-122"/>
                <a:ea typeface="楷体" panose="02010609060101010101" pitchFamily="49" charset="-122"/>
              </a:rPr>
              <a:t>”</a:t>
            </a:r>
            <a:endParaRPr lang="zh-CN" altLang="zh-CN" b="1" dirty="0">
              <a:latin typeface="楷体" panose="02010609060101010101" pitchFamily="49" charset="-122"/>
              <a:ea typeface="楷体" panose="02010609060101010101" pitchFamily="49" charset="-122"/>
            </a:endParaRPr>
          </a:p>
          <a:p>
            <a:pPr>
              <a:lnSpc>
                <a:spcPct val="170000"/>
              </a:lnSpc>
            </a:pPr>
            <a:endParaRPr lang="zh-CN" altLang="zh-CN" dirty="0"/>
          </a:p>
          <a:p>
            <a:pPr>
              <a:lnSpc>
                <a:spcPct val="170000"/>
              </a:lnSpc>
            </a:pPr>
            <a:endParaRPr lang="zh-CN" altLang="zh-CN" b="1" dirty="0">
              <a:latin typeface="+mn-ea"/>
            </a:endParaRPr>
          </a:p>
        </p:txBody>
      </p:sp>
    </p:spTree>
    <p:extLst>
      <p:ext uri="{BB962C8B-B14F-4D97-AF65-F5344CB8AC3E}">
        <p14:creationId xmlns:p14="http://schemas.microsoft.com/office/powerpoint/2010/main" val="293428281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750"/>
                                        <p:tgtEl>
                                          <p:spTgt spid="3">
                                            <p:txEl>
                                              <p:pRg st="1" end="1"/>
                                            </p:txEl>
                                          </p:spTgt>
                                        </p:tgtEl>
                                      </p:cBhvr>
                                    </p:animEffect>
                                    <p:anim calcmode="lin" valueType="num">
                                      <p:cBhvr>
                                        <p:cTn id="15"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44129" y="1135626"/>
            <a:ext cx="10972800" cy="3864077"/>
          </a:xfrm>
        </p:spPr>
        <p:txBody>
          <a:bodyPr>
            <a:normAutofit fontScale="70000" lnSpcReduction="20000"/>
          </a:bodyPr>
          <a:lstStyle/>
          <a:p>
            <a:pPr>
              <a:lnSpc>
                <a:spcPct val="150000"/>
              </a:lnSpc>
            </a:pPr>
            <a:r>
              <a:rPr lang="zh-CN" altLang="zh-CN" b="1" dirty="0">
                <a:solidFill>
                  <a:srgbClr val="FF0000"/>
                </a:solidFill>
                <a:latin typeface="+mn-ea"/>
              </a:rPr>
              <a:t>明确：</a:t>
            </a:r>
          </a:p>
          <a:p>
            <a:pPr>
              <a:lnSpc>
                <a:spcPct val="150000"/>
              </a:lnSpc>
            </a:pPr>
            <a:r>
              <a:rPr lang="zh-CN" altLang="zh-CN" b="1" dirty="0">
                <a:latin typeface="+mn-ea"/>
              </a:rPr>
              <a:t>示例一</a:t>
            </a:r>
            <a:r>
              <a:rPr lang="zh-CN" altLang="en-US" b="1" dirty="0">
                <a:latin typeface="+mn-ea"/>
              </a:rPr>
              <a:t>：</a:t>
            </a:r>
            <a:endParaRPr lang="en-US" altLang="zh-CN" b="1" dirty="0">
              <a:latin typeface="+mn-ea"/>
            </a:endParaRPr>
          </a:p>
          <a:p>
            <a:pPr>
              <a:lnSpc>
                <a:spcPct val="150000"/>
              </a:lnSpc>
            </a:pPr>
            <a:r>
              <a:rPr lang="zh-CN" altLang="zh-CN" b="1" dirty="0">
                <a:latin typeface="+mn-ea"/>
              </a:rPr>
              <a:t>给袁老配飞机都不过分，就算仇富，我们也不仇袁隆平。</a:t>
            </a:r>
          </a:p>
          <a:p>
            <a:pPr>
              <a:lnSpc>
                <a:spcPct val="150000"/>
              </a:lnSpc>
            </a:pPr>
            <a:r>
              <a:rPr lang="zh-CN" altLang="zh-CN" b="1" dirty="0">
                <a:latin typeface="+mn-ea"/>
              </a:rPr>
              <a:t>示例二</a:t>
            </a:r>
            <a:r>
              <a:rPr lang="zh-CN" altLang="en-US" b="1" dirty="0">
                <a:latin typeface="+mn-ea"/>
              </a:rPr>
              <a:t>：</a:t>
            </a:r>
            <a:endParaRPr lang="en-US" altLang="zh-CN" b="1" dirty="0">
              <a:latin typeface="+mn-ea"/>
            </a:endParaRPr>
          </a:p>
          <a:p>
            <a:pPr>
              <a:lnSpc>
                <a:spcPct val="150000"/>
              </a:lnSpc>
            </a:pPr>
            <a:r>
              <a:rPr lang="zh-CN" altLang="zh-CN" b="1" dirty="0">
                <a:latin typeface="+mn-ea"/>
              </a:rPr>
              <a:t>袁老的财富来得光明正大，他的消费自由只要符合法律和公德，别人不应说三道四。</a:t>
            </a:r>
          </a:p>
          <a:p>
            <a:pPr>
              <a:lnSpc>
                <a:spcPct val="170000"/>
              </a:lnSpc>
            </a:pPr>
            <a:endParaRPr lang="zh-CN" altLang="zh-CN" b="1" dirty="0">
              <a:latin typeface="+mn-ea"/>
            </a:endParaRPr>
          </a:p>
        </p:txBody>
      </p:sp>
    </p:spTree>
    <p:extLst>
      <p:ext uri="{BB962C8B-B14F-4D97-AF65-F5344CB8AC3E}">
        <p14:creationId xmlns:p14="http://schemas.microsoft.com/office/powerpoint/2010/main" val="203940370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8)">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8)">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8)">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8)">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727587" y="2427904"/>
            <a:ext cx="10972800" cy="2175386"/>
          </a:xfrm>
        </p:spPr>
        <p:txBody>
          <a:bodyPr>
            <a:normAutofit/>
          </a:bodyPr>
          <a:lstStyle/>
          <a:p>
            <a:pPr>
              <a:lnSpc>
                <a:spcPct val="150000"/>
              </a:lnSpc>
            </a:pPr>
            <a:r>
              <a:rPr lang="zh-CN" altLang="zh-CN" b="1" dirty="0">
                <a:solidFill>
                  <a:srgbClr val="1233AE"/>
                </a:solidFill>
                <a:latin typeface="+mn-ea"/>
              </a:rPr>
              <a:t>运用夹夹议的方式介绍一个人物，不少于</a:t>
            </a:r>
            <a:r>
              <a:rPr lang="en-US" altLang="zh-CN" b="1" dirty="0">
                <a:solidFill>
                  <a:srgbClr val="1233AE"/>
                </a:solidFill>
                <a:latin typeface="+mn-ea"/>
              </a:rPr>
              <a:t>500</a:t>
            </a:r>
            <a:r>
              <a:rPr lang="zh-CN" altLang="zh-CN" b="1" dirty="0">
                <a:solidFill>
                  <a:srgbClr val="1233AE"/>
                </a:solidFill>
                <a:latin typeface="+mn-ea"/>
              </a:rPr>
              <a:t>字。</a:t>
            </a:r>
          </a:p>
          <a:p>
            <a:endParaRPr lang="zh-CN" altLang="en-US" dirty="0"/>
          </a:p>
        </p:txBody>
      </p:sp>
    </p:spTree>
    <p:extLst>
      <p:ext uri="{BB962C8B-B14F-4D97-AF65-F5344CB8AC3E}">
        <p14:creationId xmlns:p14="http://schemas.microsoft.com/office/powerpoint/2010/main" val="776011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53A73E8-4B8C-4FFA-B060-0FC19DF49468}"/>
              </a:ext>
            </a:extLst>
          </p:cNvPr>
          <p:cNvSpPr txBox="1"/>
          <p:nvPr/>
        </p:nvSpPr>
        <p:spPr>
          <a:xfrm>
            <a:off x="979277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Tree>
    <p:extLst>
      <p:ext uri="{BB962C8B-B14F-4D97-AF65-F5344CB8AC3E}">
        <p14:creationId xmlns:p14="http://schemas.microsoft.com/office/powerpoint/2010/main" val="953406407"/>
      </p:ext>
    </p:extLst>
  </p:cSld>
  <p:clrMapOvr>
    <a:masterClrMapping/>
  </p:clrMapOvr>
  <p:transition spd="med" advTm="300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430593"/>
            <a:ext cx="12192000" cy="3940397"/>
          </a:xfrm>
        </p:spPr>
        <p:txBody>
          <a:bodyPr>
            <a:normAutofit fontScale="92500"/>
          </a:bodyPr>
          <a:lstStyle/>
          <a:p>
            <a:pPr>
              <a:lnSpc>
                <a:spcPct val="150000"/>
              </a:lnSpc>
            </a:pPr>
            <a:r>
              <a:rPr lang="en-US" altLang="zh-CN" b="1" dirty="0"/>
              <a:t>1.</a:t>
            </a:r>
            <a:r>
              <a:rPr lang="zh-CN" altLang="zh-CN" b="1" dirty="0"/>
              <a:t>利用网络查资料，了解人物通讯的文体特点。</a:t>
            </a:r>
          </a:p>
          <a:p>
            <a:pPr>
              <a:lnSpc>
                <a:spcPct val="150000"/>
              </a:lnSpc>
            </a:pPr>
            <a:r>
              <a:rPr lang="en-US" altLang="zh-CN" b="1" dirty="0"/>
              <a:t>2.</a:t>
            </a:r>
            <a:r>
              <a:rPr lang="zh-CN" altLang="zh-CN" b="1" dirty="0"/>
              <a:t>利用网络查资料，了解袁隆平的经历、贡献及荣誉。</a:t>
            </a:r>
          </a:p>
          <a:p>
            <a:pPr>
              <a:lnSpc>
                <a:spcPct val="150000"/>
              </a:lnSpc>
            </a:pPr>
            <a:r>
              <a:rPr lang="en-US" altLang="zh-CN" b="1" dirty="0"/>
              <a:t>3.</a:t>
            </a:r>
            <a:r>
              <a:rPr lang="zh-CN" altLang="zh-CN" b="1" dirty="0"/>
              <a:t>利用网络查资料，了解本文的写作背景。</a:t>
            </a:r>
          </a:p>
          <a:p>
            <a:pPr>
              <a:lnSpc>
                <a:spcPct val="150000"/>
              </a:lnSpc>
            </a:pPr>
            <a:r>
              <a:rPr lang="en-US" altLang="zh-CN" b="1" dirty="0"/>
              <a:t>4. </a:t>
            </a:r>
            <a:r>
              <a:rPr lang="zh-CN" altLang="zh-CN" b="1" dirty="0"/>
              <a:t>梳理字词，积累基础知识。</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729830"/>
            <a:ext cx="12192000" cy="5604387"/>
          </a:xfrm>
        </p:spPr>
        <p:txBody>
          <a:bodyPr>
            <a:normAutofit fontScale="55000" lnSpcReduction="20000"/>
          </a:bodyPr>
          <a:lstStyle/>
          <a:p>
            <a:pPr algn="ctr">
              <a:lnSpc>
                <a:spcPct val="17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70000"/>
              </a:lnSpc>
            </a:pPr>
            <a:r>
              <a:rPr lang="zh-CN" altLang="zh-CN" b="1" dirty="0">
                <a:latin typeface="+mn-ea"/>
              </a:rPr>
              <a:t>从介绍袁隆平导入，看袁隆平和水稻的图片，出示两段颁奖词。一个是“心灵富豪”的颁奖词，一个是感动中国的颁奖词。如下：</a:t>
            </a:r>
          </a:p>
          <a:p>
            <a:pPr>
              <a:lnSpc>
                <a:spcPct val="170000"/>
              </a:lnSpc>
            </a:pPr>
            <a:r>
              <a:rPr lang="en-US" altLang="zh-CN" b="1" dirty="0">
                <a:latin typeface="+mn-ea"/>
              </a:rPr>
              <a:t>1.</a:t>
            </a:r>
            <a:r>
              <a:rPr lang="zh-CN" altLang="zh-CN" b="1" dirty="0">
                <a:latin typeface="+mn-ea"/>
              </a:rPr>
              <a:t>他用一粒种子改变了世界；他创造的物质财富，只有两个字可以形容——无价。而他自己，依旧躬耕于田畴，淡泊于名利，真实于自我。他以一介农夫的姿态，行走在心灵的田野，收获着泥土的芬芳。那里，有着一个民族崛起的最古老密码。</a:t>
            </a:r>
          </a:p>
          <a:p>
            <a:pPr>
              <a:lnSpc>
                <a:spcPct val="170000"/>
              </a:lnSpc>
            </a:pPr>
            <a:r>
              <a:rPr lang="en-US" altLang="zh-CN" b="1" dirty="0">
                <a:latin typeface="+mn-ea"/>
              </a:rPr>
              <a:t>2. </a:t>
            </a:r>
            <a:r>
              <a:rPr lang="zh-CN" altLang="zh-CN" b="1" dirty="0">
                <a:latin typeface="+mn-ea"/>
              </a:rPr>
              <a:t>他是一位真正的耕耘者。当他还是一个乡村教师的时候，已经具有颠覆世界权威的胆识；当他名满天下的时候，却仍然只是专注于田畴，淡泊名利，一介农夫，播撒智慧，收获富足。他毕生的梦想，就是让所有的人远离饥饿。喜看稻菽千重浪，最是风流袁隆平。</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06361" y="1536139"/>
            <a:ext cx="10972800" cy="4318972"/>
          </a:xfrm>
        </p:spPr>
        <p:txBody>
          <a:bodyPr>
            <a:normAutofit fontScale="77500" lnSpcReduction="20000"/>
          </a:bodyPr>
          <a:lstStyle/>
          <a:p>
            <a:pPr>
              <a:lnSpc>
                <a:spcPct val="15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50000"/>
              </a:lnSpc>
            </a:pPr>
            <a:r>
              <a:rPr lang="zh-CN" altLang="zh-CN" b="1" dirty="0">
                <a:latin typeface="+mn-ea"/>
              </a:rPr>
              <a:t>沈英甲，</a:t>
            </a:r>
            <a:r>
              <a:rPr lang="en-US" altLang="zh-CN" b="1" dirty="0">
                <a:latin typeface="+mn-ea"/>
              </a:rPr>
              <a:t>1983</a:t>
            </a:r>
            <a:r>
              <a:rPr lang="zh-CN" altLang="zh-CN" b="1" dirty="0">
                <a:latin typeface="+mn-ea"/>
              </a:rPr>
              <a:t>年至</a:t>
            </a:r>
            <a:r>
              <a:rPr lang="en-US" altLang="zh-CN" b="1" dirty="0">
                <a:latin typeface="+mn-ea"/>
              </a:rPr>
              <a:t>2003</a:t>
            </a:r>
            <a:r>
              <a:rPr lang="zh-CN" altLang="zh-CN" b="1" dirty="0">
                <a:latin typeface="+mn-ea"/>
              </a:rPr>
              <a:t>年先后在外交部《世界知识》杂志和《世界博览》杂志、《科技日报》任记者，期间曾担任多年机动记者，在《科技日报》曾先后任副刊部主任、机动记者部主任，现为高级记者。代表作品有《走进神农架》《采访死亡手记》《生存方式》《前尘》等。</a:t>
            </a:r>
          </a:p>
          <a:p>
            <a:pPr>
              <a:lnSpc>
                <a:spcPct val="170000"/>
              </a:lnSpc>
            </a:pPr>
            <a:endParaRPr lang="zh-CN" altLang="zh-CN" b="1" dirty="0">
              <a:latin typeface="+mn-ea"/>
            </a:endParaRPr>
          </a:p>
        </p:txBody>
      </p:sp>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01445"/>
            <a:ext cx="10972800"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spTree>
    <p:extLst>
      <p:ext uri="{BB962C8B-B14F-4D97-AF65-F5344CB8AC3E}">
        <p14:creationId xmlns:p14="http://schemas.microsoft.com/office/powerpoint/2010/main" val="359428689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868363"/>
            <a:ext cx="10972800" cy="534309"/>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体</a:t>
            </a:r>
            <a:r>
              <a:rPr lang="en-US" altLang="zh-CN" b="1" dirty="0">
                <a:solidFill>
                  <a:srgbClr val="FF0000"/>
                </a:solidFill>
              </a:rPr>
              <a:t> </a:t>
            </a:r>
            <a:r>
              <a:rPr lang="zh-CN" altLang="zh-CN" b="1" dirty="0">
                <a:solidFill>
                  <a:srgbClr val="FF0000"/>
                </a:solidFill>
              </a:rPr>
              <a:t>知</a:t>
            </a:r>
            <a:r>
              <a:rPr lang="en-US" altLang="zh-CN" b="1" dirty="0">
                <a:solidFill>
                  <a:srgbClr val="FF0000"/>
                </a:solidFill>
              </a:rPr>
              <a:t> </a:t>
            </a:r>
            <a:r>
              <a:rPr lang="zh-CN" altLang="zh-CN" b="1" dirty="0">
                <a:solidFill>
                  <a:srgbClr val="FF0000"/>
                </a:solidFill>
              </a:rPr>
              <a:t>识</a:t>
            </a:r>
            <a:endParaRPr lang="zh-CN" altLang="en-US" b="1"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412955" y="1902541"/>
            <a:ext cx="11488993" cy="3274143"/>
          </a:xfrm>
        </p:spPr>
        <p:txBody>
          <a:bodyPr>
            <a:normAutofit fontScale="77500" lnSpcReduction="20000"/>
          </a:bodyPr>
          <a:lstStyle/>
          <a:p>
            <a:pPr>
              <a:lnSpc>
                <a:spcPct val="170000"/>
              </a:lnSpc>
            </a:pPr>
            <a:r>
              <a:rPr lang="zh-CN" altLang="zh-CN" b="1" dirty="0">
                <a:solidFill>
                  <a:srgbClr val="C00000"/>
                </a:solidFill>
                <a:latin typeface="+mn-ea"/>
              </a:rPr>
              <a:t>（</a:t>
            </a:r>
            <a:r>
              <a:rPr lang="en-US" altLang="zh-CN" b="1" dirty="0">
                <a:solidFill>
                  <a:srgbClr val="C00000"/>
                </a:solidFill>
                <a:latin typeface="+mn-ea"/>
              </a:rPr>
              <a:t>1</a:t>
            </a:r>
            <a:r>
              <a:rPr lang="zh-CN" altLang="zh-CN" b="1" dirty="0">
                <a:solidFill>
                  <a:srgbClr val="C00000"/>
                </a:solidFill>
                <a:latin typeface="+mn-ea"/>
              </a:rPr>
              <a:t>）通讯：</a:t>
            </a:r>
            <a:endParaRPr lang="en-US" altLang="zh-CN" b="1" dirty="0">
              <a:solidFill>
                <a:srgbClr val="C00000"/>
              </a:solidFill>
              <a:latin typeface="+mn-ea"/>
            </a:endParaRPr>
          </a:p>
          <a:p>
            <a:pPr>
              <a:lnSpc>
                <a:spcPct val="170000"/>
              </a:lnSpc>
            </a:pPr>
            <a:r>
              <a:rPr lang="zh-CN" altLang="zh-CN" b="1" dirty="0">
                <a:latin typeface="+mn-ea"/>
              </a:rPr>
              <a:t>有记叙文的特点，可以记叙描写，有人物和事件；有新闻的特点，必须真实，有时效性。同时通讯又具有二者没有的特点：可以加入作者的观点和评论。</a:t>
            </a:r>
          </a:p>
          <a:p>
            <a:pPr>
              <a:lnSpc>
                <a:spcPct val="170000"/>
              </a:lnSpc>
            </a:pPr>
            <a:endParaRPr lang="en-US" altLang="zh-CN" b="1" dirty="0">
              <a:latin typeface="+mn-ea"/>
            </a:endParaRPr>
          </a:p>
        </p:txBody>
      </p:sp>
    </p:spTree>
    <p:extLst>
      <p:ext uri="{BB962C8B-B14F-4D97-AF65-F5344CB8AC3E}">
        <p14:creationId xmlns:p14="http://schemas.microsoft.com/office/powerpoint/2010/main" val="219333377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292510" y="1010264"/>
            <a:ext cx="11606980" cy="4837471"/>
          </a:xfrm>
        </p:spPr>
        <p:txBody>
          <a:bodyPr>
            <a:normAutofit fontScale="70000" lnSpcReduction="20000"/>
          </a:bodyPr>
          <a:lstStyle/>
          <a:p>
            <a:pPr marL="0" indent="0">
              <a:lnSpc>
                <a:spcPct val="170000"/>
              </a:lnSpc>
              <a:buNone/>
            </a:pPr>
            <a:r>
              <a:rPr lang="zh-CN" altLang="zh-CN" b="1" dirty="0">
                <a:solidFill>
                  <a:srgbClr val="C00000"/>
                </a:solidFill>
                <a:latin typeface="+mn-ea"/>
              </a:rPr>
              <a:t>（</a:t>
            </a:r>
            <a:r>
              <a:rPr lang="en-US" altLang="zh-CN" b="1" dirty="0">
                <a:solidFill>
                  <a:srgbClr val="C00000"/>
                </a:solidFill>
                <a:latin typeface="+mn-ea"/>
              </a:rPr>
              <a:t>2</a:t>
            </a:r>
            <a:r>
              <a:rPr lang="zh-CN" altLang="zh-CN" b="1" dirty="0">
                <a:solidFill>
                  <a:srgbClr val="C00000"/>
                </a:solidFill>
                <a:latin typeface="+mn-ea"/>
              </a:rPr>
              <a:t>）人物通讯</a:t>
            </a:r>
            <a:endParaRPr lang="en-US" altLang="zh-CN" b="1" dirty="0">
              <a:solidFill>
                <a:srgbClr val="C00000"/>
              </a:solidFill>
              <a:latin typeface="+mn-ea"/>
            </a:endParaRPr>
          </a:p>
          <a:p>
            <a:pPr marL="0" indent="0">
              <a:lnSpc>
                <a:spcPct val="170000"/>
              </a:lnSpc>
              <a:buNone/>
            </a:pPr>
            <a:r>
              <a:rPr lang="zh-CN" altLang="zh-CN" b="1" dirty="0">
                <a:latin typeface="+mn-ea"/>
              </a:rPr>
              <a:t>是报刊、广播、电视上最为常见的通讯形式之一，是一种重要的应用文体，也是实用文写作学科研究的重要文体之一。它以人物的新近行动为新闻，重在表现人物的品质、性格和精神面貌，通过个别显示一般，通过平凡突出伟大，达到揭示时代特征、感染并且教育读者的目的。写人之所以重要，就因为人是有思想的。采写人物通讯就是为了通过人的思想、人的精神面貌去教育人、感染人。</a:t>
            </a:r>
          </a:p>
        </p:txBody>
      </p:sp>
    </p:spTree>
    <p:extLst>
      <p:ext uri="{BB962C8B-B14F-4D97-AF65-F5344CB8AC3E}">
        <p14:creationId xmlns:p14="http://schemas.microsoft.com/office/powerpoint/2010/main" val="251924295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3740</Words>
  <Application>Microsoft Office PowerPoint</Application>
  <PresentationFormat>宽屏</PresentationFormat>
  <Paragraphs>159</Paragraphs>
  <Slides>43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43</vt:i4>
      </vt:variant>
    </vt:vector>
  </HeadingPairs>
  <TitlesOfParts>
    <vt:vector size="50" baseType="lpstr">
      <vt:lpstr>黑体</vt:lpstr>
      <vt:lpstr>楷体</vt:lpstr>
      <vt:lpstr>宋体</vt:lpstr>
      <vt:lpstr>字魂27号-布丁体</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文 学 常 识</vt:lpstr>
      <vt:lpstr>文 体 知 识</vt:lpstr>
      <vt:lpstr>PowerPoint 演示文稿</vt:lpstr>
      <vt:lpstr>PowerPoint 演示文稿</vt:lpstr>
      <vt:lpstr>了解袁隆平</vt:lpstr>
      <vt:lpstr>PowerPoint 演示文稿</vt:lpstr>
      <vt:lpstr>PowerPoint 演示文稿</vt:lpstr>
      <vt:lpstr>PowerPoint 演示文稿</vt:lpstr>
      <vt:lpstr>PowerPoint 演示文稿</vt:lpstr>
      <vt:lpstr>PowerPoint 演示文稿</vt:lpstr>
      <vt:lpstr>颁  奖  词</vt:lpstr>
      <vt:lpstr>PowerPoint 演示文稿</vt:lpstr>
      <vt:lpstr>背景及解题</vt:lpstr>
      <vt:lpstr>PowerPoint 演示文稿</vt:lpstr>
      <vt:lpstr>PowerPoint 演示文稿</vt:lpstr>
      <vt:lpstr>PowerPoint 演示文稿</vt:lpstr>
      <vt:lpstr>内 容 研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拓展探究</vt:lpstr>
      <vt:lpstr>PowerPoint 演示文稿</vt:lpstr>
      <vt:lpstr>PowerPoint 演示文稿</vt:lpstr>
      <vt:lpstr>PowerPoint 演示文稿</vt:lpstr>
      <vt:lpstr>PowerPoint 演示文稿</vt:lpstr>
      <vt:lpstr>课后作业</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cy l</cp:lastModifiedBy>
  <cp:revision>146</cp:revision>
  <dcterms:created xsi:type="dcterms:W3CDTF">2019-01-12T04:39:00Z</dcterms:created>
  <dcterms:modified xsi:type="dcterms:W3CDTF">2019-10-31T09:16:45Z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