
<file path=[Content_Types].xml><?xml version="1.0" encoding="utf-8"?>
<Types xmlns="http://schemas.openxmlformats.org/package/2006/content-types">
  <Default Extension="jpeg" ContentType="image/jpe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handoutMasterIdLst>
    <p:handoutMasterId r:id="rId62"/>
  </p:handoutMasterIdLst>
  <p:sldIdLst>
    <p:sldId id="354" r:id="rId4"/>
    <p:sldId id="402" r:id="rId5"/>
    <p:sldId id="403" r:id="rId6"/>
    <p:sldId id="404" r:id="rId7"/>
    <p:sldId id="407" r:id="rId8"/>
    <p:sldId id="408" r:id="rId9"/>
    <p:sldId id="409" r:id="rId10"/>
    <p:sldId id="406" r:id="rId11"/>
    <p:sldId id="458" r:id="rId12"/>
    <p:sldId id="363" r:id="rId13"/>
    <p:sldId id="459" r:id="rId14"/>
    <p:sldId id="460" r:id="rId15"/>
    <p:sldId id="461" r:id="rId16"/>
    <p:sldId id="364" r:id="rId17"/>
    <p:sldId id="411" r:id="rId18"/>
    <p:sldId id="412" r:id="rId19"/>
    <p:sldId id="365" r:id="rId20"/>
    <p:sldId id="410" r:id="rId21"/>
    <p:sldId id="366" r:id="rId22"/>
    <p:sldId id="367" r:id="rId23"/>
    <p:sldId id="413" r:id="rId24"/>
    <p:sldId id="414" r:id="rId25"/>
    <p:sldId id="415" r:id="rId26"/>
    <p:sldId id="416" r:id="rId27"/>
    <p:sldId id="417" r:id="rId28"/>
    <p:sldId id="259" r:id="rId29"/>
    <p:sldId id="319" r:id="rId30"/>
    <p:sldId id="368" r:id="rId31"/>
    <p:sldId id="372" r:id="rId32"/>
    <p:sldId id="321" r:id="rId33"/>
    <p:sldId id="322" r:id="rId34"/>
    <p:sldId id="320" r:id="rId35"/>
    <p:sldId id="323" r:id="rId36"/>
    <p:sldId id="324" r:id="rId37"/>
    <p:sldId id="343" r:id="rId38"/>
    <p:sldId id="345" r:id="rId39"/>
    <p:sldId id="299" r:id="rId40"/>
    <p:sldId id="267" r:id="rId41"/>
    <p:sldId id="318" r:id="rId42"/>
    <p:sldId id="304" r:id="rId43"/>
    <p:sldId id="325" r:id="rId44"/>
    <p:sldId id="307" r:id="rId45"/>
    <p:sldId id="346" r:id="rId46"/>
    <p:sldId id="347" r:id="rId47"/>
    <p:sldId id="373" r:id="rId48"/>
    <p:sldId id="356" r:id="rId49"/>
    <p:sldId id="342" r:id="rId50"/>
    <p:sldId id="296" r:id="rId51"/>
    <p:sldId id="351" r:id="rId52"/>
    <p:sldId id="297" r:id="rId53"/>
    <p:sldId id="357" r:id="rId54"/>
    <p:sldId id="358" r:id="rId55"/>
    <p:sldId id="359" r:id="rId56"/>
    <p:sldId id="360" r:id="rId57"/>
    <p:sldId id="361" r:id="rId58"/>
    <p:sldId id="362" r:id="rId59"/>
    <p:sldId id="369" r:id="rId60"/>
    <p:sldId id="370" r:id="rId61"/>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00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3782"/>
  </p:normalViewPr>
  <p:slideViewPr>
    <p:cSldViewPr showGuides="1">
      <p:cViewPr varScale="1">
        <p:scale>
          <a:sx n="73" d="100"/>
          <a:sy n="73" d="100"/>
        </p:scale>
        <p:origin x="-1284"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handoutMaster" Target="handoutMasters/handoutMaster1.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2466" name="页眉占位符 62465"/>
          <p:cNvSpPr>
            <a:spLocks noGrp="1"/>
          </p:cNvSpPr>
          <p:nvPr>
            <p:ph type="hdr" sz="quarter"/>
          </p:nvPr>
        </p:nvSpPr>
        <p:spPr>
          <a:xfrm>
            <a:off x="0" y="0"/>
            <a:ext cx="2971800" cy="457200"/>
          </a:xfrm>
          <a:prstGeom prst="rect">
            <a:avLst/>
          </a:prstGeom>
          <a:noFill/>
          <a:ln w="9525">
            <a:noFill/>
          </a:ln>
        </p:spPr>
        <p:txBody>
          <a:bodyPr/>
          <a:p>
            <a:pPr lvl="0"/>
            <a:endParaRPr lang="zh-CN" altLang="en-US" sz="1200" dirty="0"/>
          </a:p>
        </p:txBody>
      </p:sp>
      <p:sp>
        <p:nvSpPr>
          <p:cNvPr id="62467" name="日期占位符 62466"/>
          <p:cNvSpPr>
            <a:spLocks noGrp="1"/>
          </p:cNvSpPr>
          <p:nvPr>
            <p:ph type="dt" sz="quarter" idx="1"/>
          </p:nvPr>
        </p:nvSpPr>
        <p:spPr>
          <a:xfrm>
            <a:off x="3884613" y="0"/>
            <a:ext cx="2971800" cy="457200"/>
          </a:xfrm>
          <a:prstGeom prst="rect">
            <a:avLst/>
          </a:prstGeom>
          <a:noFill/>
          <a:ln w="9525">
            <a:noFill/>
          </a:ln>
        </p:spPr>
        <p:txBody>
          <a:bodyPr/>
          <a:p>
            <a:pPr lvl="0" algn="r"/>
            <a:endParaRPr lang="zh-CN" altLang="en-US" sz="1200" dirty="0"/>
          </a:p>
        </p:txBody>
      </p:sp>
      <p:sp>
        <p:nvSpPr>
          <p:cNvPr id="62468" name="页脚占位符 62467"/>
          <p:cNvSpPr>
            <a:spLocks noGrp="1"/>
          </p:cNvSpPr>
          <p:nvPr>
            <p:ph type="ftr" sz="quarter" idx="2"/>
          </p:nvPr>
        </p:nvSpPr>
        <p:spPr>
          <a:xfrm>
            <a:off x="0" y="8685213"/>
            <a:ext cx="2971800" cy="457200"/>
          </a:xfrm>
          <a:prstGeom prst="rect">
            <a:avLst/>
          </a:prstGeom>
          <a:noFill/>
          <a:ln w="9525">
            <a:noFill/>
          </a:ln>
        </p:spPr>
        <p:txBody>
          <a:bodyPr anchor="b"/>
          <a:p>
            <a:pPr lvl="0"/>
            <a:endParaRPr lang="zh-CN" altLang="en-US" sz="1200" dirty="0"/>
          </a:p>
        </p:txBody>
      </p:sp>
      <p:sp>
        <p:nvSpPr>
          <p:cNvPr id="62469" name="灯片编号占位符 62468"/>
          <p:cNvSpPr>
            <a:spLocks noGrp="1"/>
          </p:cNvSpPr>
          <p:nvPr>
            <p:ph type="sldNum" sz="quarter" idx="3"/>
          </p:nvPr>
        </p:nvSpPr>
        <p:spPr>
          <a:xfrm>
            <a:off x="3884613" y="8685213"/>
            <a:ext cx="2971800" cy="457200"/>
          </a:xfrm>
          <a:prstGeom prst="rect">
            <a:avLst/>
          </a:prstGeom>
          <a:noFill/>
          <a:ln w="9525">
            <a:noFill/>
          </a:ln>
        </p:spPr>
        <p:txBody>
          <a:bodyPr anchor="b"/>
          <a:p>
            <a:pPr lvl="0" algn="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73730" name="日期占位符 73729"/>
          <p:cNvSpPr>
            <a:spLocks noGrp="1"/>
          </p:cNvSpPr>
          <p:nvPr>
            <p:ph type="dt" sz="half" idx="2"/>
          </p:nvPr>
        </p:nvSpPr>
        <p:spPr>
          <a:xfrm>
            <a:off x="685800" y="6248400"/>
            <a:ext cx="1905000" cy="457200"/>
          </a:xfrm>
          <a:prstGeom prst="rect">
            <a:avLst/>
          </a:prstGeom>
          <a:noFill/>
          <a:ln w="9525">
            <a:noFill/>
          </a:ln>
        </p:spPr>
        <p:txBody>
          <a:bodyPr anchor="t"/>
          <a:lstStyle>
            <a:lvl1pPr>
              <a:defRPr sz="1400">
                <a:latin typeface="Times New Roman" panose="02020603050405020304" pitchFamily="18" charset="0"/>
              </a:defRPr>
            </a:lvl1pPr>
          </a:lstStyle>
          <a:p>
            <a:endParaRPr lang="zh-CN" altLang="en-US" dirty="0">
              <a:latin typeface="Arial" panose="020B0604020202020204" pitchFamily="34" charset="0"/>
              <a:cs typeface="Times New Roman" panose="02020603050405020304" pitchFamily="18" charset="0"/>
            </a:endParaRPr>
          </a:p>
        </p:txBody>
      </p:sp>
      <p:sp>
        <p:nvSpPr>
          <p:cNvPr id="73731" name="页脚占位符 73730"/>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400">
                <a:latin typeface="Times New Roman" panose="02020603050405020304" pitchFamily="18" charset="0"/>
              </a:defRPr>
            </a:lvl1pPr>
          </a:lstStyle>
          <a:p>
            <a:endParaRPr lang="zh-CN" altLang="en-US" dirty="0">
              <a:cs typeface="Times New Roman" panose="02020603050405020304" pitchFamily="18" charset="0"/>
            </a:endParaRPr>
          </a:p>
        </p:txBody>
      </p:sp>
      <p:sp>
        <p:nvSpPr>
          <p:cNvPr id="73732" name="灯片编号占位符 73731"/>
          <p:cNvSpPr>
            <a:spLocks noGrp="1"/>
          </p:cNvSpPr>
          <p:nvPr>
            <p:ph type="sldNum" sz="quarter" idx="4"/>
          </p:nvPr>
        </p:nvSpPr>
        <p:spPr>
          <a:xfrm>
            <a:off x="6553200" y="6248400"/>
            <a:ext cx="1905000" cy="457200"/>
          </a:xfrm>
          <a:prstGeom prst="rect">
            <a:avLst/>
          </a:prstGeom>
          <a:noFill/>
          <a:ln w="9525">
            <a:noFill/>
          </a:ln>
        </p:spPr>
        <p:txBody>
          <a:bodyPr anchor="t"/>
          <a:lstStyle>
            <a:lvl1pPr algn="r">
              <a:defRPr sz="1400">
                <a:latin typeface="Times New Roman" panose="02020603050405020304" pitchFamily="18" charset="0"/>
              </a:defRPr>
            </a:lvl1pPr>
          </a:lstStyle>
          <a:p>
            <a:fld id="{9A0DB2DC-4C9A-4742-B13C-FB6460FD3503}" type="slidenum">
              <a:rPr lang="zh-CN" altLang="en-US" dirty="0">
                <a:cs typeface="Times New Roman" panose="02020603050405020304" pitchFamily="18" charset="0"/>
              </a:rPr>
            </a:fld>
            <a:endParaRPr lang="zh-CN" altLang="en-US" dirty="0">
              <a:latin typeface="Arial" panose="020B0604020202020204" pitchFamily="34" charset="0"/>
              <a:cs typeface="Times New Roman" panose="02020603050405020304" pitchFamily="18" charset="0"/>
            </a:endParaRPr>
          </a:p>
        </p:txBody>
      </p:sp>
      <p:sp>
        <p:nvSpPr>
          <p:cNvPr id="73733" name="标题 73732"/>
          <p:cNvSpPr>
            <a:spLocks noGrp="1"/>
          </p:cNvSpPr>
          <p:nvPr>
            <p:ph type="ctrTitle" sz="quarter"/>
          </p:nvPr>
        </p:nvSpPr>
        <p:spPr>
          <a:xfrm>
            <a:off x="685800" y="2286000"/>
            <a:ext cx="7772400" cy="1143000"/>
          </a:xfrm>
          <a:prstGeom prst="rect">
            <a:avLst/>
          </a:prstGeom>
          <a:noFill/>
          <a:ln w="9525">
            <a:noFill/>
          </a:ln>
        </p:spPr>
        <p:txBody>
          <a:bodyPr anchor="ctr"/>
          <a:lstStyle>
            <a:lvl1pPr lvl="0">
              <a:buClrTx/>
              <a:buSzTx/>
              <a:buFontTx/>
              <a:defRPr sz="4600"/>
            </a:lvl1pPr>
          </a:lstStyle>
          <a:p>
            <a:pPr lvl="0"/>
            <a:r>
              <a:rPr lang="zh-CN" altLang="en-US" dirty="0"/>
              <a:t>单击此处编辑母版标题样式</a:t>
            </a:r>
            <a:endParaRPr lang="zh-CN" altLang="en-US" dirty="0"/>
          </a:p>
        </p:txBody>
      </p:sp>
      <p:sp>
        <p:nvSpPr>
          <p:cNvPr id="73734" name="副标题 73733"/>
          <p:cNvSpPr>
            <a:spLocks noGrp="1"/>
          </p:cNvSpPr>
          <p:nvPr>
            <p:ph type="subTitle" sz="quarter" idx="1"/>
          </p:nvPr>
        </p:nvSpPr>
        <p:spPr>
          <a:xfrm>
            <a:off x="1371600" y="3886200"/>
            <a:ext cx="6400800" cy="1752600"/>
          </a:xfrm>
          <a:prstGeom prst="rect">
            <a:avLst/>
          </a:prstGeom>
          <a:noFill/>
          <a:ln w="9525">
            <a:noFill/>
          </a:ln>
        </p:spPr>
        <p:txBody>
          <a:bodyPr anchor="t"/>
          <a:lstStyle>
            <a:lvl1pPr marL="0" lvl="0" indent="0" algn="ctr">
              <a:buClr>
                <a:srgbClr val="996633"/>
              </a:buClr>
              <a:buSzPct val="70000"/>
              <a:buFont typeface="Wingdings" panose="05000000000000000000" pitchFamily="2" charset="2"/>
              <a:buNone/>
              <a:defRPr sz="3400"/>
            </a:lvl1pPr>
            <a:lvl2pPr marL="457200" lvl="1" indent="0" algn="ctr">
              <a:buClr>
                <a:srgbClr val="996633"/>
              </a:buClr>
              <a:buSzPct val="70000"/>
              <a:buFont typeface="Wingdings" panose="05000000000000000000" pitchFamily="2" charset="2"/>
              <a:buNone/>
              <a:defRPr sz="3400"/>
            </a:lvl2pPr>
            <a:lvl3pPr marL="914400" lvl="2" indent="0" algn="ctr">
              <a:buClr>
                <a:srgbClr val="996633"/>
              </a:buClr>
              <a:buSzPct val="70000"/>
              <a:buFont typeface="Wingdings" panose="05000000000000000000" pitchFamily="2" charset="2"/>
              <a:buNone/>
              <a:defRPr sz="3400"/>
            </a:lvl3pPr>
            <a:lvl4pPr marL="1371600" lvl="3" indent="0" algn="ctr">
              <a:buClr>
                <a:srgbClr val="996633"/>
              </a:buClr>
              <a:buSzPct val="70000"/>
              <a:buFont typeface="Wingdings" panose="05000000000000000000" pitchFamily="2" charset="2"/>
              <a:buNone/>
              <a:defRPr sz="3400"/>
            </a:lvl4pPr>
            <a:lvl5pPr marL="1828800" lvl="4" indent="0" algn="ctr">
              <a:buClr>
                <a:srgbClr val="996633"/>
              </a:buClr>
              <a:buSzPct val="70000"/>
              <a:buFont typeface="Wingdings" panose="05000000000000000000" pitchFamily="2" charset="2"/>
              <a:buNone/>
              <a:defRPr sz="3400"/>
            </a:lvl5pPr>
          </a:lstStyle>
          <a:p>
            <a:pPr lvl="0"/>
            <a:r>
              <a:rPr lang="zh-CN" altLang="en-US" dirty="0"/>
              <a:t>单击此处编辑母版副标题样式</a:t>
            </a:r>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cs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cs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cs typeface="Times New Roman" panose="02020603050405020304" pitchFamily="18" charset="0"/>
              </a:rPr>
            </a:fld>
            <a:endParaRPr lang="zh-CN" altLang="en-US" dirty="0">
              <a:latin typeface="Arial" panose="020B0604020202020204" pitchFamily="34" charset="0"/>
              <a:cs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716657"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cs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cs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cs typeface="Times New Roman" panose="02020603050405020304" pitchFamily="18" charset="0"/>
              </a:rPr>
            </a:fld>
            <a:endParaRPr lang="zh-CN" altLang="en-US" dirty="0">
              <a:latin typeface="Arial" panose="020B0604020202020204" pitchFamily="34" charset="0"/>
              <a:cs typeface="Times New Roman" panose="02020603050405020304" pitchFamily="18"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609600"/>
            <a:ext cx="7772400" cy="54864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lvl="0"/>
            <a:fld id="{BB962C8B-B14F-4D97-AF65-F5344CB8AC3E}" type="datetime1">
              <a:rPr lang="zh-CN" altLang="en-US" dirty="0">
                <a:cs typeface="Times New Roman" panose="02020603050405020304" pitchFamily="18" charset="0"/>
              </a:rPr>
            </a:fld>
            <a:endParaRPr lang="zh-CN" altLang="en-US" dirty="0">
              <a:latin typeface="Arial" panose="020B0604020202020204" pitchFamily="34" charset="0"/>
              <a:cs typeface="Times New Roman" panose="02020603050405020304" pitchFamily="18" charset="0"/>
            </a:endParaRPr>
          </a:p>
        </p:txBody>
      </p:sp>
      <p:sp>
        <p:nvSpPr>
          <p:cNvPr id="4" name="页脚占位符 3"/>
          <p:cNvSpPr>
            <a:spLocks noGrp="1"/>
          </p:cNvSpPr>
          <p:nvPr>
            <p:ph type="ftr" sz="quarter" idx="11"/>
          </p:nvPr>
        </p:nvSpPr>
        <p:spPr/>
        <p:txBody>
          <a:bodyPr/>
          <a:lstStyle/>
          <a:p>
            <a:pPr lvl="0"/>
            <a:endParaRPr lang="zh-CN" altLang="en-US" dirty="0">
              <a:cs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cs typeface="Times New Roman" panose="02020603050405020304" pitchFamily="18" charset="0"/>
              </a:rPr>
            </a:fld>
            <a:endParaRPr lang="zh-CN" altLang="en-US" dirty="0">
              <a:latin typeface="Arial" panose="020B0604020202020204" pitchFamily="34" charset="0"/>
              <a:cs typeface="Times New Roman" panose="02020603050405020304" pitchFamily="18"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73730" name="日期占位符 73729"/>
          <p:cNvSpPr>
            <a:spLocks noGrp="1"/>
          </p:cNvSpPr>
          <p:nvPr>
            <p:ph type="dt" sz="half" idx="2"/>
          </p:nvPr>
        </p:nvSpPr>
        <p:spPr>
          <a:xfrm>
            <a:off x="685800" y="6248400"/>
            <a:ext cx="1905000" cy="457200"/>
          </a:xfrm>
          <a:prstGeom prst="rect">
            <a:avLst/>
          </a:prstGeom>
          <a:noFill/>
          <a:ln w="9525">
            <a:noFill/>
          </a:ln>
        </p:spPr>
        <p:txBody>
          <a:bodyPr anchor="t"/>
          <a:lstStyle>
            <a:lvl1pPr>
              <a:defRPr sz="1400">
                <a:latin typeface="Times New Roman" panose="02020603050405020304" pitchFamily="18" charset="0"/>
              </a:defRPr>
            </a:lvl1pPr>
          </a:lstStyle>
          <a:p>
            <a:endParaRPr lang="zh-CN" altLang="en-US" dirty="0">
              <a:latin typeface="Arial" panose="020B0604020202020204" pitchFamily="34" charset="0"/>
              <a:cs typeface="Times New Roman" panose="02020603050405020304" pitchFamily="18" charset="0"/>
            </a:endParaRPr>
          </a:p>
        </p:txBody>
      </p:sp>
      <p:sp>
        <p:nvSpPr>
          <p:cNvPr id="73731" name="页脚占位符 73730"/>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400">
                <a:latin typeface="Times New Roman" panose="02020603050405020304" pitchFamily="18" charset="0"/>
              </a:defRPr>
            </a:lvl1pPr>
          </a:lstStyle>
          <a:p>
            <a:endParaRPr lang="zh-CN" altLang="en-US" dirty="0">
              <a:cs typeface="Times New Roman" panose="02020603050405020304" pitchFamily="18" charset="0"/>
            </a:endParaRPr>
          </a:p>
        </p:txBody>
      </p:sp>
      <p:sp>
        <p:nvSpPr>
          <p:cNvPr id="73732" name="灯片编号占位符 73731"/>
          <p:cNvSpPr>
            <a:spLocks noGrp="1"/>
          </p:cNvSpPr>
          <p:nvPr>
            <p:ph type="sldNum" sz="quarter" idx="4"/>
          </p:nvPr>
        </p:nvSpPr>
        <p:spPr>
          <a:xfrm>
            <a:off x="6553200" y="6248400"/>
            <a:ext cx="1905000" cy="457200"/>
          </a:xfrm>
          <a:prstGeom prst="rect">
            <a:avLst/>
          </a:prstGeom>
          <a:noFill/>
          <a:ln w="9525">
            <a:noFill/>
          </a:ln>
        </p:spPr>
        <p:txBody>
          <a:bodyPr anchor="t"/>
          <a:lstStyle>
            <a:lvl1pPr algn="r">
              <a:defRPr sz="1400">
                <a:latin typeface="Times New Roman" panose="02020603050405020304" pitchFamily="18" charset="0"/>
              </a:defRPr>
            </a:lvl1pPr>
          </a:lstStyle>
          <a:p>
            <a:fld id="{9A0DB2DC-4C9A-4742-B13C-FB6460FD3503}" type="slidenum">
              <a:rPr lang="zh-CN" altLang="en-US" dirty="0">
                <a:cs typeface="Times New Roman" panose="02020603050405020304" pitchFamily="18" charset="0"/>
              </a:rPr>
            </a:fld>
            <a:endParaRPr lang="zh-CN" altLang="en-US" dirty="0">
              <a:latin typeface="Arial" panose="020B0604020202020204" pitchFamily="34" charset="0"/>
              <a:cs typeface="Times New Roman" panose="02020603050405020304" pitchFamily="18" charset="0"/>
            </a:endParaRPr>
          </a:p>
        </p:txBody>
      </p:sp>
      <p:sp>
        <p:nvSpPr>
          <p:cNvPr id="73733" name="标题 73732"/>
          <p:cNvSpPr>
            <a:spLocks noGrp="1"/>
          </p:cNvSpPr>
          <p:nvPr>
            <p:ph type="ctrTitle" sz="quarter"/>
          </p:nvPr>
        </p:nvSpPr>
        <p:spPr>
          <a:xfrm>
            <a:off x="685800" y="2286000"/>
            <a:ext cx="7772400" cy="1143000"/>
          </a:xfrm>
          <a:prstGeom prst="rect">
            <a:avLst/>
          </a:prstGeom>
          <a:noFill/>
          <a:ln w="9525">
            <a:noFill/>
          </a:ln>
        </p:spPr>
        <p:txBody>
          <a:bodyPr anchor="ctr"/>
          <a:lstStyle>
            <a:lvl1pPr lvl="0">
              <a:buClrTx/>
              <a:buSzTx/>
              <a:buFontTx/>
              <a:defRPr sz="4600"/>
            </a:lvl1pPr>
          </a:lstStyle>
          <a:p>
            <a:pPr lvl="0"/>
            <a:r>
              <a:rPr lang="zh-CN" altLang="en-US" dirty="0"/>
              <a:t>单击此处编辑母版标题样式</a:t>
            </a:r>
            <a:endParaRPr lang="zh-CN" altLang="en-US" dirty="0"/>
          </a:p>
        </p:txBody>
      </p:sp>
      <p:sp>
        <p:nvSpPr>
          <p:cNvPr id="73734" name="副标题 73733"/>
          <p:cNvSpPr>
            <a:spLocks noGrp="1"/>
          </p:cNvSpPr>
          <p:nvPr>
            <p:ph type="subTitle" sz="quarter" idx="1"/>
          </p:nvPr>
        </p:nvSpPr>
        <p:spPr>
          <a:xfrm>
            <a:off x="1371600" y="3886200"/>
            <a:ext cx="6400800" cy="1752600"/>
          </a:xfrm>
          <a:prstGeom prst="rect">
            <a:avLst/>
          </a:prstGeom>
          <a:noFill/>
          <a:ln w="9525">
            <a:noFill/>
          </a:ln>
        </p:spPr>
        <p:txBody>
          <a:bodyPr anchor="t"/>
          <a:lstStyle>
            <a:lvl1pPr marL="0" lvl="0" indent="0" algn="ctr">
              <a:buClr>
                <a:srgbClr val="996633"/>
              </a:buClr>
              <a:buSzPct val="70000"/>
              <a:buFont typeface="Wingdings" panose="05000000000000000000" pitchFamily="2" charset="2"/>
              <a:buNone/>
              <a:defRPr sz="3400"/>
            </a:lvl1pPr>
            <a:lvl2pPr marL="457200" lvl="1" indent="0" algn="ctr">
              <a:buClr>
                <a:srgbClr val="996633"/>
              </a:buClr>
              <a:buSzPct val="70000"/>
              <a:buFont typeface="Wingdings" panose="05000000000000000000" pitchFamily="2" charset="2"/>
              <a:buNone/>
              <a:defRPr sz="3400"/>
            </a:lvl2pPr>
            <a:lvl3pPr marL="914400" lvl="2" indent="0" algn="ctr">
              <a:buClr>
                <a:srgbClr val="996633"/>
              </a:buClr>
              <a:buSzPct val="70000"/>
              <a:buFont typeface="Wingdings" panose="05000000000000000000" pitchFamily="2" charset="2"/>
              <a:buNone/>
              <a:defRPr sz="3400"/>
            </a:lvl3pPr>
            <a:lvl4pPr marL="1371600" lvl="3" indent="0" algn="ctr">
              <a:buClr>
                <a:srgbClr val="996633"/>
              </a:buClr>
              <a:buSzPct val="70000"/>
              <a:buFont typeface="Wingdings" panose="05000000000000000000" pitchFamily="2" charset="2"/>
              <a:buNone/>
              <a:defRPr sz="3400"/>
            </a:lvl4pPr>
            <a:lvl5pPr marL="1828800" lvl="4" indent="0" algn="ctr">
              <a:buClr>
                <a:srgbClr val="996633"/>
              </a:buClr>
              <a:buSzPct val="70000"/>
              <a:buFont typeface="Wingdings" panose="05000000000000000000" pitchFamily="2" charset="2"/>
              <a:buNone/>
              <a:defRPr sz="3400"/>
            </a:lvl5pPr>
          </a:lstStyle>
          <a:p>
            <a:pPr lvl="0"/>
            <a:r>
              <a:rPr lang="zh-CN" altLang="en-US" dirty="0"/>
              <a:t>单击此处编辑母版副标题样式</a:t>
            </a:r>
            <a:endParaRPr lang="zh-CN" altLang="en-US" dirty="0"/>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cs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cs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cs typeface="Times New Roman" panose="02020603050405020304" pitchFamily="18" charset="0"/>
              </a:rPr>
            </a:fld>
            <a:endParaRPr lang="zh-CN" altLang="en-US" dirty="0">
              <a:latin typeface="Arial" panose="020B0604020202020204" pitchFamily="34" charset="0"/>
              <a:cs typeface="Times New Roman" panose="02020603050405020304" pitchFamily="18"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cs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cs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cs typeface="Times New Roman" panose="02020603050405020304" pitchFamily="18" charset="0"/>
              </a:rPr>
            </a:fld>
            <a:endParaRPr lang="zh-CN" altLang="en-US" dirty="0">
              <a:latin typeface="Arial" panose="020B0604020202020204" pitchFamily="34" charset="0"/>
              <a:cs typeface="Times New Roman" panose="02020603050405020304" pitchFamily="18"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9724" y="1981200"/>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cs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cs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cs typeface="Times New Roman" panose="02020603050405020304" pitchFamily="18" charset="0"/>
              </a:rPr>
            </a:fld>
            <a:endParaRPr lang="zh-CN" altLang="en-US" dirty="0">
              <a:latin typeface="Arial" panose="020B0604020202020204" pitchFamily="34" charset="0"/>
              <a:cs typeface="Times New Roman" panose="02020603050405020304" pitchFamily="18"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cs typeface="Times New Roman" panose="02020603050405020304" pitchFamily="18" charset="0"/>
            </a:endParaRPr>
          </a:p>
        </p:txBody>
      </p:sp>
      <p:sp>
        <p:nvSpPr>
          <p:cNvPr id="8" name="页脚占位符 7"/>
          <p:cNvSpPr>
            <a:spLocks noGrp="1"/>
          </p:cNvSpPr>
          <p:nvPr>
            <p:ph type="ftr" sz="quarter" idx="11"/>
          </p:nvPr>
        </p:nvSpPr>
        <p:spPr/>
        <p:txBody>
          <a:bodyPr/>
          <a:lstStyle/>
          <a:p>
            <a:pPr lvl="0"/>
            <a:endParaRPr lang="zh-CN" altLang="en-US" dirty="0">
              <a:cs typeface="Times New Roman" panose="02020603050405020304" pitchFamily="18"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cs typeface="Times New Roman" panose="02020603050405020304" pitchFamily="18" charset="0"/>
              </a:rPr>
            </a:fld>
            <a:endParaRPr lang="zh-CN" altLang="en-US" dirty="0">
              <a:latin typeface="Arial" panose="020B0604020202020204" pitchFamily="34" charset="0"/>
              <a:cs typeface="Times New Roman" panose="02020603050405020304" pitchFamily="18"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cs typeface="Times New Roman" panose="02020603050405020304" pitchFamily="18" charset="0"/>
            </a:endParaRPr>
          </a:p>
        </p:txBody>
      </p:sp>
      <p:sp>
        <p:nvSpPr>
          <p:cNvPr id="4" name="页脚占位符 3"/>
          <p:cNvSpPr>
            <a:spLocks noGrp="1"/>
          </p:cNvSpPr>
          <p:nvPr>
            <p:ph type="ftr" sz="quarter" idx="11"/>
          </p:nvPr>
        </p:nvSpPr>
        <p:spPr/>
        <p:txBody>
          <a:bodyPr/>
          <a:lstStyle/>
          <a:p>
            <a:pPr lvl="0"/>
            <a:endParaRPr lang="zh-CN" altLang="en-US" dirty="0">
              <a:cs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cs typeface="Times New Roman" panose="02020603050405020304" pitchFamily="18" charset="0"/>
              </a:rPr>
            </a:fld>
            <a:endParaRPr lang="zh-CN" altLang="en-US" dirty="0">
              <a:latin typeface="Arial" panose="020B0604020202020204" pitchFamily="34" charset="0"/>
              <a:cs typeface="Times New Roman" panose="02020603050405020304" pitchFamily="18"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fld id="{BB962C8B-B14F-4D97-AF65-F5344CB8AC3E}" type="datetime1">
              <a:rPr lang="zh-CN" altLang="en-US" dirty="0">
                <a:cs typeface="Times New Roman" panose="02020603050405020304" pitchFamily="18" charset="0"/>
              </a:rPr>
            </a:fld>
            <a:endParaRPr lang="zh-CN" altLang="en-US" dirty="0">
              <a:latin typeface="Arial" panose="020B0604020202020204" pitchFamily="34" charset="0"/>
              <a:cs typeface="Times New Roman" panose="02020603050405020304" pitchFamily="18" charset="0"/>
            </a:endParaRPr>
          </a:p>
        </p:txBody>
      </p:sp>
      <p:sp>
        <p:nvSpPr>
          <p:cNvPr id="3" name="页脚占位符 2"/>
          <p:cNvSpPr>
            <a:spLocks noGrp="1"/>
          </p:cNvSpPr>
          <p:nvPr>
            <p:ph type="ftr" sz="quarter" idx="11"/>
          </p:nvPr>
        </p:nvSpPr>
        <p:spPr/>
        <p:txBody>
          <a:bodyPr/>
          <a:lstStyle/>
          <a:p>
            <a:pPr lvl="0"/>
            <a:endParaRPr lang="zh-CN" altLang="en-US" dirty="0">
              <a:cs typeface="Times New Roman" panose="02020603050405020304" pitchFamily="18"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cs typeface="Times New Roman" panose="02020603050405020304" pitchFamily="18" charset="0"/>
              </a:rPr>
            </a:fld>
            <a:endParaRPr lang="zh-CN" altLang="en-US" dirty="0">
              <a:latin typeface="Arial" panose="020B0604020202020204" pitchFamily="34" charset="0"/>
              <a:cs typeface="Times New Roman" panose="02020603050405020304" pitchFamily="18"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cs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cs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cs typeface="Times New Roman" panose="02020603050405020304" pitchFamily="18" charset="0"/>
              </a:rPr>
            </a:fld>
            <a:endParaRPr lang="zh-CN" altLang="en-US" dirty="0">
              <a:latin typeface="Arial" panose="020B0604020202020204" pitchFamily="34" charset="0"/>
              <a:cs typeface="Times New Roman" panose="02020603050405020304" pitchFamily="18"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cs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cs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cs typeface="Times New Roman" panose="02020603050405020304" pitchFamily="18" charset="0"/>
              </a:rPr>
            </a:fld>
            <a:endParaRPr lang="zh-CN" altLang="en-US" dirty="0">
              <a:latin typeface="Arial" panose="020B0604020202020204" pitchFamily="34" charset="0"/>
              <a:cs typeface="Times New Roman" panose="02020603050405020304" pitchFamily="18"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cs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cs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cs typeface="Times New Roman" panose="02020603050405020304" pitchFamily="18" charset="0"/>
              </a:rPr>
            </a:fld>
            <a:endParaRPr lang="zh-CN" altLang="en-US" dirty="0">
              <a:latin typeface="Arial" panose="020B0604020202020204" pitchFamily="34" charset="0"/>
              <a:cs typeface="Times New Roman" panose="02020603050405020304" pitchFamily="18"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cs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cs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cs typeface="Times New Roman" panose="02020603050405020304" pitchFamily="18" charset="0"/>
              </a:rPr>
            </a:fld>
            <a:endParaRPr lang="zh-CN" altLang="en-US" dirty="0">
              <a:latin typeface="Arial" panose="020B0604020202020204" pitchFamily="34" charset="0"/>
              <a:cs typeface="Times New Roman" panose="02020603050405020304" pitchFamily="18"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716657"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cs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cs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cs typeface="Times New Roman" panose="02020603050405020304" pitchFamily="18" charset="0"/>
              </a:rPr>
            </a:fld>
            <a:endParaRPr lang="zh-CN" altLang="en-US" dirty="0">
              <a:latin typeface="Arial" panose="020B0604020202020204" pitchFamily="34" charset="0"/>
              <a:cs typeface="Times New Roman" panose="02020603050405020304" pitchFamily="18"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609600"/>
            <a:ext cx="7772400" cy="54864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lvl="0"/>
            <a:fld id="{BB962C8B-B14F-4D97-AF65-F5344CB8AC3E}" type="datetime1">
              <a:rPr lang="zh-CN" altLang="en-US" dirty="0">
                <a:cs typeface="Times New Roman" panose="02020603050405020304" pitchFamily="18" charset="0"/>
              </a:rPr>
            </a:fld>
            <a:endParaRPr lang="zh-CN" altLang="en-US" dirty="0">
              <a:latin typeface="Arial" panose="020B0604020202020204" pitchFamily="34" charset="0"/>
              <a:cs typeface="Times New Roman" panose="02020603050405020304" pitchFamily="18" charset="0"/>
            </a:endParaRPr>
          </a:p>
        </p:txBody>
      </p:sp>
      <p:sp>
        <p:nvSpPr>
          <p:cNvPr id="4" name="页脚占位符 3"/>
          <p:cNvSpPr>
            <a:spLocks noGrp="1"/>
          </p:cNvSpPr>
          <p:nvPr>
            <p:ph type="ftr" sz="quarter" idx="11"/>
          </p:nvPr>
        </p:nvSpPr>
        <p:spPr/>
        <p:txBody>
          <a:bodyPr/>
          <a:lstStyle/>
          <a:p>
            <a:pPr lvl="0"/>
            <a:endParaRPr lang="zh-CN" altLang="en-US" dirty="0">
              <a:cs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cs typeface="Times New Roman" panose="02020603050405020304" pitchFamily="18" charset="0"/>
              </a:rPr>
            </a:fld>
            <a:endParaRPr lang="zh-CN" altLang="en-US" dirty="0">
              <a:latin typeface="Arial" panose="020B0604020202020204" pitchFamily="34" charset="0"/>
              <a:cs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cs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cs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cs typeface="Times New Roman" panose="02020603050405020304" pitchFamily="18" charset="0"/>
              </a:rPr>
            </a:fld>
            <a:endParaRPr lang="zh-CN" altLang="en-US" dirty="0">
              <a:latin typeface="Arial" panose="020B0604020202020204" pitchFamily="34" charset="0"/>
              <a:cs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9724" y="1981200"/>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cs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cs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cs typeface="Times New Roman" panose="02020603050405020304" pitchFamily="18" charset="0"/>
              </a:rPr>
            </a:fld>
            <a:endParaRPr lang="zh-CN" altLang="en-US" dirty="0">
              <a:latin typeface="Arial" panose="020B0604020202020204" pitchFamily="34" charset="0"/>
              <a:cs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cs typeface="Times New Roman" panose="02020603050405020304" pitchFamily="18" charset="0"/>
            </a:endParaRPr>
          </a:p>
        </p:txBody>
      </p:sp>
      <p:sp>
        <p:nvSpPr>
          <p:cNvPr id="8" name="页脚占位符 7"/>
          <p:cNvSpPr>
            <a:spLocks noGrp="1"/>
          </p:cNvSpPr>
          <p:nvPr>
            <p:ph type="ftr" sz="quarter" idx="11"/>
          </p:nvPr>
        </p:nvSpPr>
        <p:spPr/>
        <p:txBody>
          <a:bodyPr/>
          <a:lstStyle/>
          <a:p>
            <a:pPr lvl="0"/>
            <a:endParaRPr lang="zh-CN" altLang="en-US" dirty="0">
              <a:cs typeface="Times New Roman" panose="02020603050405020304" pitchFamily="18"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cs typeface="Times New Roman" panose="02020603050405020304" pitchFamily="18" charset="0"/>
              </a:rPr>
            </a:fld>
            <a:endParaRPr lang="zh-CN" altLang="en-US" dirty="0">
              <a:latin typeface="Arial" panose="020B0604020202020204" pitchFamily="34" charset="0"/>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cs typeface="Times New Roman" panose="02020603050405020304" pitchFamily="18" charset="0"/>
            </a:endParaRPr>
          </a:p>
        </p:txBody>
      </p:sp>
      <p:sp>
        <p:nvSpPr>
          <p:cNvPr id="4" name="页脚占位符 3"/>
          <p:cNvSpPr>
            <a:spLocks noGrp="1"/>
          </p:cNvSpPr>
          <p:nvPr>
            <p:ph type="ftr" sz="quarter" idx="11"/>
          </p:nvPr>
        </p:nvSpPr>
        <p:spPr/>
        <p:txBody>
          <a:bodyPr/>
          <a:lstStyle/>
          <a:p>
            <a:pPr lvl="0"/>
            <a:endParaRPr lang="zh-CN" altLang="en-US" dirty="0">
              <a:cs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cs typeface="Times New Roman" panose="02020603050405020304" pitchFamily="18" charset="0"/>
              </a:rPr>
            </a:fld>
            <a:endParaRPr lang="zh-CN" altLang="en-US" dirty="0">
              <a:latin typeface="Arial" panose="020B0604020202020204" pitchFamily="34" charset="0"/>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fld id="{BB962C8B-B14F-4D97-AF65-F5344CB8AC3E}" type="datetime1">
              <a:rPr lang="zh-CN" altLang="en-US" dirty="0">
                <a:cs typeface="Times New Roman" panose="02020603050405020304" pitchFamily="18" charset="0"/>
              </a:rPr>
            </a:fld>
            <a:endParaRPr lang="zh-CN" altLang="en-US" dirty="0">
              <a:latin typeface="Arial" panose="020B0604020202020204" pitchFamily="34" charset="0"/>
              <a:cs typeface="Times New Roman" panose="02020603050405020304" pitchFamily="18" charset="0"/>
            </a:endParaRPr>
          </a:p>
        </p:txBody>
      </p:sp>
      <p:sp>
        <p:nvSpPr>
          <p:cNvPr id="3" name="页脚占位符 2"/>
          <p:cNvSpPr>
            <a:spLocks noGrp="1"/>
          </p:cNvSpPr>
          <p:nvPr>
            <p:ph type="ftr" sz="quarter" idx="11"/>
          </p:nvPr>
        </p:nvSpPr>
        <p:spPr/>
        <p:txBody>
          <a:bodyPr/>
          <a:lstStyle/>
          <a:p>
            <a:pPr lvl="0"/>
            <a:endParaRPr lang="zh-CN" altLang="en-US" dirty="0">
              <a:cs typeface="Times New Roman" panose="02020603050405020304" pitchFamily="18"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cs typeface="Times New Roman" panose="02020603050405020304" pitchFamily="18" charset="0"/>
              </a:rPr>
            </a:fld>
            <a:endParaRPr lang="zh-CN" altLang="en-US" dirty="0">
              <a:latin typeface="Arial" panose="020B0604020202020204" pitchFamily="34" charset="0"/>
              <a:cs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cs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cs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cs typeface="Times New Roman" panose="02020603050405020304" pitchFamily="18" charset="0"/>
              </a:rPr>
            </a:fld>
            <a:endParaRPr lang="zh-CN" altLang="en-US" dirty="0">
              <a:latin typeface="Arial" panose="020B0604020202020204" pitchFamily="34" charset="0"/>
              <a:cs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cs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cs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cs typeface="Times New Roman" panose="02020603050405020304" pitchFamily="18" charset="0"/>
              </a:rPr>
            </a:fld>
            <a:endParaRPr lang="zh-CN" altLang="en-US" dirty="0">
              <a:latin typeface="Arial" panose="020B0604020202020204" pitchFamily="34" charset="0"/>
              <a:cs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4" Type="http://schemas.openxmlformats.org/officeDocument/2006/relationships/theme" Target="../theme/theme2.xml"/><Relationship Id="rId13" Type="http://schemas.openxmlformats.org/officeDocument/2006/relationships/image" Target="../media/image2.jpeg"/><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72706" name="日期占位符 72705"/>
          <p:cNvSpPr>
            <a:spLocks noGrp="1"/>
          </p:cNvSpPr>
          <p:nvPr>
            <p:ph type="dt" sz="half" idx="2"/>
          </p:nvPr>
        </p:nvSpPr>
        <p:spPr>
          <a:xfrm>
            <a:off x="685800" y="6248400"/>
            <a:ext cx="1905000" cy="457200"/>
          </a:xfrm>
          <a:prstGeom prst="rect">
            <a:avLst/>
          </a:prstGeom>
          <a:noFill/>
          <a:ln w="9525">
            <a:noFill/>
          </a:ln>
        </p:spPr>
        <p:txBody>
          <a:bodyPr/>
          <a:lstStyle>
            <a:lvl1pPr>
              <a:defRPr sz="1400">
                <a:latin typeface="Times New Roman" panose="02020603050405020304" pitchFamily="18" charset="0"/>
              </a:defRPr>
            </a:lvl1pPr>
          </a:lstStyle>
          <a:p>
            <a:pPr lvl="0"/>
            <a:fld id="{BB962C8B-B14F-4D97-AF65-F5344CB8AC3E}" type="datetime1">
              <a:rPr lang="zh-CN" altLang="en-US" dirty="0">
                <a:cs typeface="Times New Roman" panose="02020603050405020304" pitchFamily="18" charset="0"/>
              </a:rPr>
            </a:fld>
            <a:endParaRPr lang="zh-CN" altLang="en-US" dirty="0">
              <a:latin typeface="Arial" panose="020B0604020202020204" pitchFamily="34" charset="0"/>
              <a:cs typeface="Times New Roman" panose="02020603050405020304" pitchFamily="18" charset="0"/>
            </a:endParaRPr>
          </a:p>
        </p:txBody>
      </p:sp>
      <p:sp>
        <p:nvSpPr>
          <p:cNvPr id="72707" name="页脚占位符 72706"/>
          <p:cNvSpPr>
            <a:spLocks noGrp="1"/>
          </p:cNvSpPr>
          <p:nvPr>
            <p:ph type="ftr" sz="quarter" idx="3"/>
          </p:nvPr>
        </p:nvSpPr>
        <p:spPr>
          <a:xfrm>
            <a:off x="3124200" y="6248400"/>
            <a:ext cx="2895600" cy="457200"/>
          </a:xfrm>
          <a:prstGeom prst="rect">
            <a:avLst/>
          </a:prstGeom>
          <a:noFill/>
          <a:ln w="9525">
            <a:noFill/>
          </a:ln>
        </p:spPr>
        <p:txBody>
          <a:bodyPr/>
          <a:lstStyle>
            <a:lvl1pPr algn="ctr">
              <a:defRPr sz="1400">
                <a:latin typeface="Times New Roman" panose="02020603050405020304" pitchFamily="18" charset="0"/>
              </a:defRPr>
            </a:lvl1pPr>
          </a:lstStyle>
          <a:p>
            <a:pPr lvl="0"/>
            <a:endParaRPr lang="zh-CN" altLang="en-US" dirty="0">
              <a:cs typeface="Times New Roman" panose="02020603050405020304" pitchFamily="18" charset="0"/>
            </a:endParaRPr>
          </a:p>
        </p:txBody>
      </p:sp>
      <p:sp>
        <p:nvSpPr>
          <p:cNvPr id="72708" name="灯片编号占位符 72707"/>
          <p:cNvSpPr>
            <a:spLocks noGrp="1"/>
          </p:cNvSpPr>
          <p:nvPr>
            <p:ph type="sldNum" sz="quarter" idx="4"/>
          </p:nvPr>
        </p:nvSpPr>
        <p:spPr>
          <a:xfrm>
            <a:off x="6553200" y="6248400"/>
            <a:ext cx="1905000" cy="457200"/>
          </a:xfrm>
          <a:prstGeom prst="rect">
            <a:avLst/>
          </a:prstGeom>
          <a:noFill/>
          <a:ln w="9525">
            <a:noFill/>
          </a:ln>
        </p:spPr>
        <p:txBody>
          <a:bodyPr/>
          <a:lstStyle>
            <a:lvl1pPr algn="r">
              <a:defRPr sz="1400">
                <a:latin typeface="Times New Roman" panose="02020603050405020304" pitchFamily="18" charset="0"/>
              </a:defRPr>
            </a:lvl1pPr>
          </a:lstStyle>
          <a:p>
            <a:pPr lvl="0"/>
            <a:fld id="{9A0DB2DC-4C9A-4742-B13C-FB6460FD3503}" type="slidenum">
              <a:rPr lang="zh-CN" altLang="en-US" dirty="0">
                <a:cs typeface="Times New Roman" panose="02020603050405020304" pitchFamily="18" charset="0"/>
              </a:rPr>
            </a:fld>
            <a:endParaRPr lang="zh-CN" altLang="en-US" dirty="0">
              <a:latin typeface="Arial" panose="020B0604020202020204" pitchFamily="34" charset="0"/>
              <a:cs typeface="Times New Roman" panose="02020603050405020304" pitchFamily="18" charset="0"/>
            </a:endParaRPr>
          </a:p>
        </p:txBody>
      </p:sp>
      <p:sp>
        <p:nvSpPr>
          <p:cNvPr id="72709" name="标题 72708"/>
          <p:cNvSpPr>
            <a:spLocks noGrp="1"/>
          </p:cNvSpPr>
          <p:nvPr>
            <p:ph type="title"/>
          </p:nvPr>
        </p:nvSpPr>
        <p:spPr>
          <a:xfrm>
            <a:off x="685800" y="609600"/>
            <a:ext cx="77724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72710" name="文本占位符 72709"/>
          <p:cNvSpPr>
            <a:spLocks noGrp="1"/>
          </p:cNvSpPr>
          <p:nvPr>
            <p:ph type="body" idx="1"/>
          </p:nvPr>
        </p:nvSpPr>
        <p:spPr>
          <a:xfrm>
            <a:off x="685800" y="1981200"/>
            <a:ext cx="7772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1"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rgbClr val="996633"/>
        </a:buClr>
        <a:buSzPct val="70000"/>
        <a:buFont typeface="Wingdings" panose="05000000000000000000" pitchFamily="2" charset="2"/>
        <a:buChar char="z"/>
        <a:defRPr sz="3200" b="0" i="0" u="none" kern="1200" baseline="0">
          <a:solidFill>
            <a:schemeClr val="tx1"/>
          </a:solidFill>
          <a:effectLst>
            <a:outerShdw blurRad="38100" dist="38100" dir="2700000">
              <a:srgbClr val="FFFFFF"/>
            </a:outerShdw>
          </a:effectLst>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rgbClr val="996633"/>
        </a:buClr>
        <a:buSzPct val="70000"/>
        <a:buFont typeface="Wingdings" panose="05000000000000000000" pitchFamily="2" charset="2"/>
        <a:buChar char="z"/>
        <a:defRPr sz="2800" b="0" i="0" u="none" kern="1200" baseline="0">
          <a:solidFill>
            <a:schemeClr val="tx1"/>
          </a:solidFill>
          <a:effectLst>
            <a:outerShdw blurRad="38100" dist="38100" dir="2700000">
              <a:srgbClr val="FFFFFF"/>
            </a:outerShdw>
          </a:effectLst>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rgbClr val="996633"/>
        </a:buClr>
        <a:buSzPct val="70000"/>
        <a:buFont typeface="Wingdings" panose="05000000000000000000" pitchFamily="2" charset="2"/>
        <a:buChar char="z"/>
        <a:defRPr sz="2400" b="0" i="0" u="none" kern="1200" baseline="0">
          <a:solidFill>
            <a:schemeClr val="tx1"/>
          </a:solidFill>
          <a:effectLst>
            <a:outerShdw blurRad="38100" dist="38100" dir="2700000">
              <a:srgbClr val="FFFFFF"/>
            </a:outerShdw>
          </a:effectLst>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rgbClr val="996633"/>
        </a:buClr>
        <a:buSzPct val="70000"/>
        <a:buFont typeface="Wingdings" panose="05000000000000000000" pitchFamily="2" charset="2"/>
        <a:buChar char="z"/>
        <a:defRPr sz="2000" b="0" i="0" u="none" kern="1200" baseline="0">
          <a:solidFill>
            <a:schemeClr val="tx1"/>
          </a:solidFill>
          <a:effectLst>
            <a:outerShdw blurRad="38100" dist="38100" dir="2700000">
              <a:srgbClr val="FFFFFF"/>
            </a:outerShdw>
          </a:effectLst>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rgbClr val="996633"/>
        </a:buClr>
        <a:buSzPct val="70000"/>
        <a:buFont typeface="Wingdings" panose="05000000000000000000" pitchFamily="2" charset="2"/>
        <a:buChar char="z"/>
        <a:defRPr sz="2000" b="0" i="0" u="none" kern="1200" baseline="0">
          <a:solidFill>
            <a:schemeClr val="tx1"/>
          </a:solidFill>
          <a:effectLst>
            <a:outerShdw blurRad="38100" dist="38100" dir="2700000">
              <a:srgbClr val="FFFFFF"/>
            </a:outerShdw>
          </a:effectLst>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rgbClr val="996633"/>
        </a:buClr>
        <a:buSzPct val="70000"/>
        <a:buFont typeface="Wingdings" panose="05000000000000000000" pitchFamily="2" charset="2"/>
        <a:buChar char="z"/>
        <a:defRPr sz="2000" b="0" i="0" u="none" kern="1200" baseline="0">
          <a:solidFill>
            <a:schemeClr val="tx1"/>
          </a:solidFill>
          <a:effectLst>
            <a:outerShdw blurRad="38100" dist="38100" dir="2700000">
              <a:srgbClr val="FFFFFF"/>
            </a:outerShdw>
          </a:effectLst>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rgbClr val="996633"/>
        </a:buClr>
        <a:buSzPct val="70000"/>
        <a:buFont typeface="Wingdings" panose="05000000000000000000" pitchFamily="2" charset="2"/>
        <a:buChar char="z"/>
        <a:defRPr sz="2000" b="0" i="0" u="none" kern="1200" baseline="0">
          <a:solidFill>
            <a:schemeClr val="tx1"/>
          </a:solidFill>
          <a:effectLst>
            <a:outerShdw blurRad="38100" dist="38100" dir="2700000">
              <a:srgbClr val="FFFFFF"/>
            </a:outerShdw>
          </a:effectLst>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rgbClr val="996633"/>
        </a:buClr>
        <a:buSzPct val="70000"/>
        <a:buFont typeface="Wingdings" panose="05000000000000000000" pitchFamily="2" charset="2"/>
        <a:buChar char="z"/>
        <a:defRPr sz="2000" b="0" i="0" u="none" kern="1200" baseline="0">
          <a:solidFill>
            <a:schemeClr val="tx1"/>
          </a:solidFill>
          <a:effectLst>
            <a:outerShdw blurRad="38100" dist="38100" dir="2700000">
              <a:srgbClr val="FFFFFF"/>
            </a:outerShdw>
          </a:effectLst>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rgbClr val="996633"/>
        </a:buClr>
        <a:buSzPct val="70000"/>
        <a:buFont typeface="Wingdings" panose="05000000000000000000" pitchFamily="2" charset="2"/>
        <a:buChar char="z"/>
        <a:defRPr sz="2000" b="0" i="0" u="none" kern="1200" baseline="0">
          <a:solidFill>
            <a:schemeClr val="tx1"/>
          </a:solidFill>
          <a:effectLst>
            <a:outerShdw blurRad="38100" dist="38100" dir="2700000">
              <a:srgbClr val="FFFFFF"/>
            </a:outerShdw>
          </a:effectLst>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72706" name="日期占位符 72705"/>
          <p:cNvSpPr>
            <a:spLocks noGrp="1"/>
          </p:cNvSpPr>
          <p:nvPr>
            <p:ph type="dt" sz="half" idx="2"/>
          </p:nvPr>
        </p:nvSpPr>
        <p:spPr>
          <a:xfrm>
            <a:off x="685800" y="6248400"/>
            <a:ext cx="1905000" cy="457200"/>
          </a:xfrm>
          <a:prstGeom prst="rect">
            <a:avLst/>
          </a:prstGeom>
          <a:noFill/>
          <a:ln w="9525">
            <a:noFill/>
          </a:ln>
        </p:spPr>
        <p:txBody>
          <a:bodyPr/>
          <a:lstStyle>
            <a:lvl1pPr>
              <a:defRPr sz="1400">
                <a:latin typeface="Times New Roman" panose="02020603050405020304" pitchFamily="18" charset="0"/>
              </a:defRPr>
            </a:lvl1pPr>
          </a:lstStyle>
          <a:p>
            <a:pPr lvl="0"/>
            <a:fld id="{BB962C8B-B14F-4D97-AF65-F5344CB8AC3E}" type="datetime1">
              <a:rPr lang="zh-CN" altLang="en-US" dirty="0">
                <a:cs typeface="Times New Roman" panose="02020603050405020304" pitchFamily="18" charset="0"/>
              </a:rPr>
            </a:fld>
            <a:endParaRPr lang="zh-CN" altLang="en-US" dirty="0">
              <a:latin typeface="Arial" panose="020B0604020202020204" pitchFamily="34" charset="0"/>
              <a:cs typeface="Times New Roman" panose="02020603050405020304" pitchFamily="18" charset="0"/>
            </a:endParaRPr>
          </a:p>
        </p:txBody>
      </p:sp>
      <p:sp>
        <p:nvSpPr>
          <p:cNvPr id="72707" name="页脚占位符 72706"/>
          <p:cNvSpPr>
            <a:spLocks noGrp="1"/>
          </p:cNvSpPr>
          <p:nvPr>
            <p:ph type="ftr" sz="quarter" idx="3"/>
          </p:nvPr>
        </p:nvSpPr>
        <p:spPr>
          <a:xfrm>
            <a:off x="3124200" y="6248400"/>
            <a:ext cx="2895600" cy="457200"/>
          </a:xfrm>
          <a:prstGeom prst="rect">
            <a:avLst/>
          </a:prstGeom>
          <a:noFill/>
          <a:ln w="9525">
            <a:noFill/>
          </a:ln>
        </p:spPr>
        <p:txBody>
          <a:bodyPr/>
          <a:lstStyle>
            <a:lvl1pPr algn="ctr">
              <a:defRPr sz="1400">
                <a:latin typeface="Times New Roman" panose="02020603050405020304" pitchFamily="18" charset="0"/>
              </a:defRPr>
            </a:lvl1pPr>
          </a:lstStyle>
          <a:p>
            <a:pPr lvl="0"/>
            <a:endParaRPr lang="zh-CN" altLang="en-US" dirty="0">
              <a:cs typeface="Times New Roman" panose="02020603050405020304" pitchFamily="18" charset="0"/>
            </a:endParaRPr>
          </a:p>
        </p:txBody>
      </p:sp>
      <p:sp>
        <p:nvSpPr>
          <p:cNvPr id="72708" name="灯片编号占位符 72707"/>
          <p:cNvSpPr>
            <a:spLocks noGrp="1"/>
          </p:cNvSpPr>
          <p:nvPr>
            <p:ph type="sldNum" sz="quarter" idx="4"/>
          </p:nvPr>
        </p:nvSpPr>
        <p:spPr>
          <a:xfrm>
            <a:off x="6553200" y="6248400"/>
            <a:ext cx="1905000" cy="457200"/>
          </a:xfrm>
          <a:prstGeom prst="rect">
            <a:avLst/>
          </a:prstGeom>
          <a:noFill/>
          <a:ln w="9525">
            <a:noFill/>
          </a:ln>
        </p:spPr>
        <p:txBody>
          <a:bodyPr/>
          <a:lstStyle>
            <a:lvl1pPr algn="r">
              <a:defRPr sz="1400">
                <a:latin typeface="Times New Roman" panose="02020603050405020304" pitchFamily="18" charset="0"/>
              </a:defRPr>
            </a:lvl1pPr>
          </a:lstStyle>
          <a:p>
            <a:pPr lvl="0"/>
            <a:fld id="{9A0DB2DC-4C9A-4742-B13C-FB6460FD3503}" type="slidenum">
              <a:rPr lang="zh-CN" altLang="en-US" dirty="0">
                <a:cs typeface="Times New Roman" panose="02020603050405020304" pitchFamily="18" charset="0"/>
              </a:rPr>
            </a:fld>
            <a:endParaRPr lang="zh-CN" altLang="en-US" dirty="0">
              <a:latin typeface="Arial" panose="020B0604020202020204" pitchFamily="34" charset="0"/>
              <a:cs typeface="Times New Roman" panose="02020603050405020304" pitchFamily="18" charset="0"/>
            </a:endParaRPr>
          </a:p>
        </p:txBody>
      </p:sp>
      <p:sp>
        <p:nvSpPr>
          <p:cNvPr id="72709" name="标题 72708"/>
          <p:cNvSpPr>
            <a:spLocks noGrp="1"/>
          </p:cNvSpPr>
          <p:nvPr>
            <p:ph type="title"/>
          </p:nvPr>
        </p:nvSpPr>
        <p:spPr>
          <a:xfrm>
            <a:off x="685800" y="609600"/>
            <a:ext cx="77724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72710" name="文本占位符 72709"/>
          <p:cNvSpPr>
            <a:spLocks noGrp="1"/>
          </p:cNvSpPr>
          <p:nvPr>
            <p:ph type="body" idx="1"/>
          </p:nvPr>
        </p:nvSpPr>
        <p:spPr>
          <a:xfrm>
            <a:off x="685800" y="1981200"/>
            <a:ext cx="7772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1"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rgbClr val="996633"/>
        </a:buClr>
        <a:buSzPct val="70000"/>
        <a:buFont typeface="Wingdings" panose="05000000000000000000" pitchFamily="2" charset="2"/>
        <a:buChar char="z"/>
        <a:defRPr sz="3200" b="0" i="0" u="none" kern="1200" baseline="0">
          <a:solidFill>
            <a:schemeClr val="tx1"/>
          </a:solidFill>
          <a:effectLst>
            <a:outerShdw blurRad="38100" dist="38100" dir="2700000">
              <a:srgbClr val="FFFFFF"/>
            </a:outerShdw>
          </a:effectLst>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rgbClr val="996633"/>
        </a:buClr>
        <a:buSzPct val="70000"/>
        <a:buFont typeface="Wingdings" panose="05000000000000000000" pitchFamily="2" charset="2"/>
        <a:buChar char="z"/>
        <a:defRPr sz="2800" b="0" i="0" u="none" kern="1200" baseline="0">
          <a:solidFill>
            <a:schemeClr val="tx1"/>
          </a:solidFill>
          <a:effectLst>
            <a:outerShdw blurRad="38100" dist="38100" dir="2700000">
              <a:srgbClr val="FFFFFF"/>
            </a:outerShdw>
          </a:effectLst>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rgbClr val="996633"/>
        </a:buClr>
        <a:buSzPct val="70000"/>
        <a:buFont typeface="Wingdings" panose="05000000000000000000" pitchFamily="2" charset="2"/>
        <a:buChar char="z"/>
        <a:defRPr sz="2400" b="0" i="0" u="none" kern="1200" baseline="0">
          <a:solidFill>
            <a:schemeClr val="tx1"/>
          </a:solidFill>
          <a:effectLst>
            <a:outerShdw blurRad="38100" dist="38100" dir="2700000">
              <a:srgbClr val="FFFFFF"/>
            </a:outerShdw>
          </a:effectLst>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rgbClr val="996633"/>
        </a:buClr>
        <a:buSzPct val="70000"/>
        <a:buFont typeface="Wingdings" panose="05000000000000000000" pitchFamily="2" charset="2"/>
        <a:buChar char="z"/>
        <a:defRPr sz="2000" b="0" i="0" u="none" kern="1200" baseline="0">
          <a:solidFill>
            <a:schemeClr val="tx1"/>
          </a:solidFill>
          <a:effectLst>
            <a:outerShdw blurRad="38100" dist="38100" dir="2700000">
              <a:srgbClr val="FFFFFF"/>
            </a:outerShdw>
          </a:effectLst>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rgbClr val="996633"/>
        </a:buClr>
        <a:buSzPct val="70000"/>
        <a:buFont typeface="Wingdings" panose="05000000000000000000" pitchFamily="2" charset="2"/>
        <a:buChar char="z"/>
        <a:defRPr sz="2000" b="0" i="0" u="none" kern="1200" baseline="0">
          <a:solidFill>
            <a:schemeClr val="tx1"/>
          </a:solidFill>
          <a:effectLst>
            <a:outerShdw blurRad="38100" dist="38100" dir="2700000">
              <a:srgbClr val="FFFFFF"/>
            </a:outerShdw>
          </a:effectLst>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rgbClr val="996633"/>
        </a:buClr>
        <a:buSzPct val="70000"/>
        <a:buFont typeface="Wingdings" panose="05000000000000000000" pitchFamily="2" charset="2"/>
        <a:buChar char="z"/>
        <a:defRPr sz="2000" b="0" i="0" u="none" kern="1200" baseline="0">
          <a:solidFill>
            <a:schemeClr val="tx1"/>
          </a:solidFill>
          <a:effectLst>
            <a:outerShdw blurRad="38100" dist="38100" dir="2700000">
              <a:srgbClr val="FFFFFF"/>
            </a:outerShdw>
          </a:effectLst>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rgbClr val="996633"/>
        </a:buClr>
        <a:buSzPct val="70000"/>
        <a:buFont typeface="Wingdings" panose="05000000000000000000" pitchFamily="2" charset="2"/>
        <a:buChar char="z"/>
        <a:defRPr sz="2000" b="0" i="0" u="none" kern="1200" baseline="0">
          <a:solidFill>
            <a:schemeClr val="tx1"/>
          </a:solidFill>
          <a:effectLst>
            <a:outerShdw blurRad="38100" dist="38100" dir="2700000">
              <a:srgbClr val="FFFFFF"/>
            </a:outerShdw>
          </a:effectLst>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rgbClr val="996633"/>
        </a:buClr>
        <a:buSzPct val="70000"/>
        <a:buFont typeface="Wingdings" panose="05000000000000000000" pitchFamily="2" charset="2"/>
        <a:buChar char="z"/>
        <a:defRPr sz="2000" b="0" i="0" u="none" kern="1200" baseline="0">
          <a:solidFill>
            <a:schemeClr val="tx1"/>
          </a:solidFill>
          <a:effectLst>
            <a:outerShdw blurRad="38100" dist="38100" dir="2700000">
              <a:srgbClr val="FFFFFF"/>
            </a:outerShdw>
          </a:effectLst>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rgbClr val="996633"/>
        </a:buClr>
        <a:buSzPct val="70000"/>
        <a:buFont typeface="Wingdings" panose="05000000000000000000" pitchFamily="2" charset="2"/>
        <a:buChar char="z"/>
        <a:defRPr sz="2000" b="0" i="0" u="none" kern="1200" baseline="0">
          <a:solidFill>
            <a:schemeClr val="tx1"/>
          </a:solidFill>
          <a:effectLst>
            <a:outerShdw blurRad="38100" dist="38100" dir="2700000">
              <a:srgbClr val="FFFFFF"/>
            </a:outerShdw>
          </a:effectLst>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hyperlink" Target="http://www.nipic.com/act/search.asp?kw=&#21476;&#20856;&#20070;&#31821;&amp;page=1"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8.png"/><Relationship Id="rId6" Type="http://schemas.microsoft.com/office/2007/relationships/media" Target="../media/media1.mp4"/><Relationship Id="rId5" Type="http://schemas.openxmlformats.org/officeDocument/2006/relationships/video" Target="../media/media1.mp4"/><Relationship Id="rId4" Type="http://schemas.openxmlformats.org/officeDocument/2006/relationships/image" Target="../media/image7.pn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12.png"/><Relationship Id="rId6" Type="http://schemas.microsoft.com/office/2007/relationships/media" Target="../media/media2.mp4"/><Relationship Id="rId5" Type="http://schemas.openxmlformats.org/officeDocument/2006/relationships/video" Target="../media/media2.mp4"/><Relationship Id="rId4" Type="http://schemas.openxmlformats.org/officeDocument/2006/relationships/image" Target="../media/image7.pn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16.png"/><Relationship Id="rId6" Type="http://schemas.microsoft.com/office/2007/relationships/media" Target="../media/media3.mp4"/><Relationship Id="rId5" Type="http://schemas.openxmlformats.org/officeDocument/2006/relationships/video" Target="../media/media3.mp4"/><Relationship Id="rId4" Type="http://schemas.openxmlformats.org/officeDocument/2006/relationships/image" Target="../media/image7.png"/><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8.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9.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5170" name="文本框 135169"/>
          <p:cNvSpPr txBox="1"/>
          <p:nvPr/>
        </p:nvSpPr>
        <p:spPr>
          <a:xfrm>
            <a:off x="179388" y="2844800"/>
            <a:ext cx="4919662" cy="1753235"/>
          </a:xfrm>
          <a:prstGeom prst="rect">
            <a:avLst/>
          </a:prstGeom>
          <a:noFill/>
          <a:ln w="9525">
            <a:noFill/>
          </a:ln>
        </p:spPr>
        <p:txBody>
          <a:bodyPr>
            <a:spAutoFit/>
          </a:bodyPr>
          <a:p>
            <a:r>
              <a:rPr lang="zh-CN" altLang="en-US" sz="6000" b="1" dirty="0">
                <a:solidFill>
                  <a:srgbClr val="FF0000"/>
                </a:solidFill>
                <a:latin typeface="Arial" panose="020B0604020202020204" pitchFamily="34" charset="0"/>
                <a:ea typeface="仿宋_GB2312" pitchFamily="49" charset="-122"/>
              </a:rPr>
              <a:t>儒家经典</a:t>
            </a:r>
            <a:r>
              <a:rPr lang="en-US" altLang="zh-CN" sz="6000" b="1" dirty="0">
                <a:solidFill>
                  <a:srgbClr val="FF0000"/>
                </a:solidFill>
                <a:latin typeface="Arial" panose="020B0604020202020204" pitchFamily="34" charset="0"/>
                <a:ea typeface="仿宋_GB2312" pitchFamily="49" charset="-122"/>
              </a:rPr>
              <a:t>---</a:t>
            </a:r>
            <a:endParaRPr lang="en-US" altLang="zh-CN" sz="6000" b="1" dirty="0">
              <a:solidFill>
                <a:srgbClr val="FF0000"/>
              </a:solidFill>
              <a:latin typeface="Arial" panose="020B0604020202020204" pitchFamily="34" charset="0"/>
              <a:ea typeface="仿宋_GB2312" pitchFamily="49" charset="-122"/>
            </a:endParaRPr>
          </a:p>
          <a:p>
            <a:r>
              <a:rPr lang="zh-CN" altLang="en-US" sz="4800" b="1" dirty="0">
                <a:solidFill>
                  <a:srgbClr val="FF0000"/>
                </a:solidFill>
                <a:latin typeface="Arial" panose="020B0604020202020204" pitchFamily="34" charset="0"/>
                <a:ea typeface="仿宋_GB2312" pitchFamily="49" charset="-122"/>
              </a:rPr>
              <a:t>以</a:t>
            </a:r>
            <a:r>
              <a:rPr lang="en-US" altLang="zh-CN" sz="4800" b="1" dirty="0">
                <a:solidFill>
                  <a:srgbClr val="FF0000"/>
                </a:solidFill>
                <a:latin typeface="Arial" panose="020B0604020202020204" pitchFamily="34" charset="0"/>
                <a:ea typeface="仿宋_GB2312" pitchFamily="49" charset="-122"/>
              </a:rPr>
              <a:t>《</a:t>
            </a:r>
            <a:r>
              <a:rPr lang="zh-CN" altLang="en-US" sz="4800" b="1" dirty="0">
                <a:solidFill>
                  <a:srgbClr val="FF0000"/>
                </a:solidFill>
                <a:latin typeface="Arial" panose="020B0604020202020204" pitchFamily="34" charset="0"/>
                <a:ea typeface="仿宋_GB2312" pitchFamily="49" charset="-122"/>
              </a:rPr>
              <a:t>大学</a:t>
            </a:r>
            <a:r>
              <a:rPr lang="en-US" altLang="zh-CN" sz="4800" b="1" dirty="0">
                <a:solidFill>
                  <a:srgbClr val="FF0000"/>
                </a:solidFill>
                <a:latin typeface="Arial" panose="020B0604020202020204" pitchFamily="34" charset="0"/>
                <a:ea typeface="仿宋_GB2312" pitchFamily="49" charset="-122"/>
              </a:rPr>
              <a:t>》</a:t>
            </a:r>
            <a:r>
              <a:rPr lang="zh-CN" altLang="en-US" sz="4800" b="1" dirty="0">
                <a:solidFill>
                  <a:srgbClr val="FF0000"/>
                </a:solidFill>
                <a:latin typeface="Arial" panose="020B0604020202020204" pitchFamily="34" charset="0"/>
                <a:ea typeface="仿宋_GB2312" pitchFamily="49" charset="-122"/>
              </a:rPr>
              <a:t>为例</a:t>
            </a:r>
            <a:endParaRPr lang="zh-CN" altLang="en-US" sz="4800" b="1" dirty="0">
              <a:solidFill>
                <a:srgbClr val="FF0000"/>
              </a:solidFill>
              <a:latin typeface="Arial" panose="020B0604020202020204" pitchFamily="34" charset="0"/>
              <a:ea typeface="仿宋_GB2312" pitchFamily="49" charset="-122"/>
            </a:endParaRPr>
          </a:p>
        </p:txBody>
      </p:sp>
      <p:pic>
        <p:nvPicPr>
          <p:cNvPr id="135171" name="图片 135170" descr="2007912141837406_1">
            <a:hlinkClick r:id="rId1"/>
          </p:cNvPr>
          <p:cNvPicPr>
            <a:picLocks noChangeAspect="1"/>
          </p:cNvPicPr>
          <p:nvPr/>
        </p:nvPicPr>
        <p:blipFill>
          <a:blip r:embed="rId2"/>
          <a:stretch>
            <a:fillRect/>
          </a:stretch>
        </p:blipFill>
        <p:spPr>
          <a:xfrm>
            <a:off x="4932363" y="2781300"/>
            <a:ext cx="3673475" cy="244951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5170"/>
                                        </p:tgtEl>
                                        <p:attrNameLst>
                                          <p:attrName>style.visibility</p:attrName>
                                        </p:attrNameLst>
                                      </p:cBhvr>
                                      <p:to>
                                        <p:strVal val="visible"/>
                                      </p:to>
                                    </p:set>
                                    <p:animEffect transition="in" filter="checkerboard(across)">
                                      <p:cBhvr>
                                        <p:cTn id="7" dur="500"/>
                                        <p:tgtEl>
                                          <p:spTgt spid="13517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135171"/>
                                        </p:tgtEl>
                                        <p:attrNameLst>
                                          <p:attrName>style.visibility</p:attrName>
                                        </p:attrNameLst>
                                      </p:cBhvr>
                                      <p:to>
                                        <p:strVal val="visible"/>
                                      </p:to>
                                    </p:set>
                                    <p:animEffect transition="in" filter="barn(inHorizontal)">
                                      <p:cBhvr>
                                        <p:cTn id="12" dur="500"/>
                                        <p:tgtEl>
                                          <p:spTgt spid="135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5410" name="标题 145409"/>
          <p:cNvSpPr>
            <a:spLocks noGrp="1"/>
          </p:cNvSpPr>
          <p:nvPr>
            <p:ph type="title"/>
          </p:nvPr>
        </p:nvSpPr>
        <p:spPr/>
        <p:txBody>
          <a:bodyPr anchor="ctr"/>
          <a:p>
            <a:r>
              <a:rPr lang="zh-CN" altLang="en-US" dirty="0"/>
              <a:t>一、百家争鸣和儒家文化</a:t>
            </a:r>
            <a:endParaRPr lang="zh-CN" altLang="en-US" dirty="0"/>
          </a:p>
        </p:txBody>
      </p:sp>
      <p:sp>
        <p:nvSpPr>
          <p:cNvPr id="145411" name="文本占位符 145410"/>
          <p:cNvSpPr>
            <a:spLocks noGrp="1"/>
          </p:cNvSpPr>
          <p:nvPr>
            <p:ph type="body" idx="1"/>
          </p:nvPr>
        </p:nvSpPr>
        <p:spPr/>
        <p:txBody>
          <a:bodyPr/>
          <a:p>
            <a:r>
              <a:rPr lang="zh-CN" altLang="en-US" sz="2800" dirty="0"/>
              <a:t>儒家文化是以儒家学说为指导思想的文化流派。儒家学说为春秋时期孔丘所创，倡导血亲人伦、现世事功、修身存养、道德理性，其中心思想是恕、忠、孝、悌、勇、仁、义、礼、智、信，其核心是“仁”。儒家学说经历代统治者的推崇，以及孔子后学的发展和传承，使其对中国文化的发展起了决定性的作用，在中国文化的深层观念中，无不打着儒家思想的烙印。 </a:t>
            </a:r>
            <a:endParaRPr lang="zh-CN" altLang="en-US" sz="2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4978" name="Picture 2" descr="20031216123332"/>
          <p:cNvPicPr>
            <a:picLocks noChangeAspect="1"/>
          </p:cNvPicPr>
          <p:nvPr/>
        </p:nvPicPr>
        <p:blipFill>
          <a:blip r:embed="rId1"/>
          <a:stretch>
            <a:fillRect/>
          </a:stretch>
        </p:blipFill>
        <p:spPr>
          <a:xfrm>
            <a:off x="0" y="3213100"/>
            <a:ext cx="1636713" cy="3168650"/>
          </a:xfrm>
          <a:prstGeom prst="rect">
            <a:avLst/>
          </a:prstGeom>
          <a:noFill/>
          <a:ln w="9525">
            <a:noFill/>
          </a:ln>
        </p:spPr>
      </p:pic>
      <p:pic>
        <p:nvPicPr>
          <p:cNvPr id="254979" name="Picture 3" descr="孔子像1"/>
          <p:cNvPicPr>
            <a:picLocks noChangeAspect="1"/>
          </p:cNvPicPr>
          <p:nvPr/>
        </p:nvPicPr>
        <p:blipFill>
          <a:blip r:embed="rId2"/>
          <a:stretch>
            <a:fillRect/>
          </a:stretch>
        </p:blipFill>
        <p:spPr>
          <a:xfrm>
            <a:off x="7613650" y="476250"/>
            <a:ext cx="1530350" cy="2808288"/>
          </a:xfrm>
          <a:prstGeom prst="rect">
            <a:avLst/>
          </a:prstGeom>
          <a:noFill/>
          <a:ln w="9525">
            <a:noFill/>
          </a:ln>
        </p:spPr>
      </p:pic>
      <p:sp>
        <p:nvSpPr>
          <p:cNvPr id="254980" name="Text Box 4"/>
          <p:cNvSpPr txBox="1"/>
          <p:nvPr/>
        </p:nvSpPr>
        <p:spPr>
          <a:xfrm>
            <a:off x="2268538" y="1052513"/>
            <a:ext cx="3816350" cy="396875"/>
          </a:xfrm>
          <a:prstGeom prst="rect">
            <a:avLst/>
          </a:prstGeom>
          <a:noFill/>
          <a:ln w="9525">
            <a:noFill/>
          </a:ln>
        </p:spPr>
        <p:txBody>
          <a:bodyPr>
            <a:spAutoFit/>
          </a:bodyPr>
          <a:p>
            <a:pPr>
              <a:spcBef>
                <a:spcPct val="50000"/>
              </a:spcBef>
              <a:buClrTx/>
            </a:pPr>
            <a:endParaRPr lang="zh-CN" altLang="en-US" sz="2000" b="1" dirty="0">
              <a:latin typeface="Arial" panose="020B0604020202020204" pitchFamily="34" charset="0"/>
              <a:ea typeface="华文行楷" pitchFamily="2" charset="-122"/>
            </a:endParaRPr>
          </a:p>
        </p:txBody>
      </p:sp>
      <p:sp>
        <p:nvSpPr>
          <p:cNvPr id="254981" name="Document"/>
          <p:cNvSpPr>
            <a:spLocks noEditPoints="1"/>
          </p:cNvSpPr>
          <p:nvPr/>
        </p:nvSpPr>
        <p:spPr>
          <a:xfrm>
            <a:off x="684213" y="549275"/>
            <a:ext cx="719137" cy="2663825"/>
          </a:xfrm>
          <a:custGeom>
            <a:avLst/>
            <a:gdLst>
              <a:gd name="txL" fmla="*/ 977 w 21600"/>
              <a:gd name="txT" fmla="*/ 818 h 21600"/>
              <a:gd name="txR" fmla="*/ 20622 w 21600"/>
              <a:gd name="txB" fmla="*/ 16429 h 21600"/>
            </a:gdLst>
            <a:ahLst/>
            <a:cxnLst>
              <a:cxn ang="0">
                <a:pos x="358137" y="2667771"/>
              </a:cxn>
              <a:cxn ang="0">
                <a:pos x="2830" y="1337955"/>
              </a:cxn>
              <a:cxn ang="0">
                <a:pos x="358137" y="9989"/>
              </a:cxn>
              <a:cxn ang="0">
                <a:pos x="722666" y="1313660"/>
              </a:cxn>
              <a:cxn ang="0">
                <a:pos x="358137" y="2667771"/>
              </a:cxn>
              <a:cxn ang="0">
                <a:pos x="0" y="0"/>
              </a:cxn>
              <a:cxn ang="0">
                <a:pos x="719137" y="0"/>
              </a:cxn>
              <a:cxn ang="0">
                <a:pos x="719137" y="2663825"/>
              </a:cxn>
            </a:cxnLst>
            <a:rect l="txL" t="txT" r="txR" b="txB"/>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D8EBB3"/>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a:p>
            <a:pPr>
              <a:buClrTx/>
            </a:pPr>
            <a:endParaRPr lang="zh-CN" altLang="en-US" sz="2000" b="1" dirty="0">
              <a:latin typeface="Arial" panose="020B0604020202020204" pitchFamily="34" charset="0"/>
              <a:ea typeface="黑体" panose="02010609060101010101" pitchFamily="49" charset="-122"/>
            </a:endParaRPr>
          </a:p>
        </p:txBody>
      </p:sp>
      <p:sp>
        <p:nvSpPr>
          <p:cNvPr id="254982" name="Text Box 6"/>
          <p:cNvSpPr txBox="1"/>
          <p:nvPr/>
        </p:nvSpPr>
        <p:spPr>
          <a:xfrm>
            <a:off x="641033" y="620713"/>
            <a:ext cx="675005" cy="2592387"/>
          </a:xfrm>
          <a:prstGeom prst="rect">
            <a:avLst/>
          </a:prstGeom>
          <a:noFill/>
          <a:ln w="9525">
            <a:noFill/>
          </a:ln>
        </p:spPr>
        <p:txBody>
          <a:bodyPr vert="eaVert" wrap="square">
            <a:spAutoFit/>
          </a:bodyPr>
          <a:p>
            <a:pPr>
              <a:spcBef>
                <a:spcPct val="50000"/>
              </a:spcBef>
              <a:buClrTx/>
            </a:pPr>
            <a:r>
              <a:rPr lang="zh-CN" altLang="en-US" sz="3200" b="1" dirty="0">
                <a:solidFill>
                  <a:srgbClr val="663300"/>
                </a:solidFill>
                <a:latin typeface="Arial" panose="020B0604020202020204" pitchFamily="34" charset="0"/>
                <a:ea typeface="华文隶书" pitchFamily="2" charset="-122"/>
              </a:rPr>
              <a:t>儒家孔子</a:t>
            </a:r>
            <a:endParaRPr lang="zh-CN" altLang="en-US" sz="3200" b="1" dirty="0">
              <a:solidFill>
                <a:srgbClr val="663300"/>
              </a:solidFill>
              <a:latin typeface="Arial" panose="020B0604020202020204" pitchFamily="34" charset="0"/>
              <a:ea typeface="华文隶书" pitchFamily="2" charset="-122"/>
            </a:endParaRPr>
          </a:p>
        </p:txBody>
      </p:sp>
      <p:pic>
        <p:nvPicPr>
          <p:cNvPr id="254983" name="Picture 7" descr="Img262628812"/>
          <p:cNvPicPr>
            <a:picLocks noChangeAspect="1"/>
          </p:cNvPicPr>
          <p:nvPr/>
        </p:nvPicPr>
        <p:blipFill>
          <a:blip r:embed="rId3">
            <a:lum bright="70001" contrast="-70000"/>
          </a:blip>
          <a:stretch>
            <a:fillRect/>
          </a:stretch>
        </p:blipFill>
        <p:spPr>
          <a:xfrm>
            <a:off x="1763713" y="476250"/>
            <a:ext cx="5616575" cy="5916613"/>
          </a:xfrm>
          <a:prstGeom prst="rect">
            <a:avLst/>
          </a:prstGeom>
          <a:noFill/>
          <a:ln w="9525">
            <a:noFill/>
          </a:ln>
        </p:spPr>
      </p:pic>
      <p:pic>
        <p:nvPicPr>
          <p:cNvPr id="254984" name="Picture 8" descr="chema"/>
          <p:cNvPicPr>
            <a:picLocks noChangeAspect="1"/>
          </p:cNvPicPr>
          <p:nvPr/>
        </p:nvPicPr>
        <p:blipFill>
          <a:blip r:embed="rId4"/>
          <a:stretch>
            <a:fillRect/>
          </a:stretch>
        </p:blipFill>
        <p:spPr>
          <a:xfrm>
            <a:off x="6659563" y="4652963"/>
            <a:ext cx="2484437" cy="1808162"/>
          </a:xfrm>
          <a:prstGeom prst="rect">
            <a:avLst/>
          </a:prstGeom>
          <a:noFill/>
          <a:ln w="9525">
            <a:noFill/>
          </a:ln>
        </p:spPr>
      </p:pic>
      <p:sp>
        <p:nvSpPr>
          <p:cNvPr id="254985" name="Text Box 9"/>
          <p:cNvSpPr txBox="1"/>
          <p:nvPr/>
        </p:nvSpPr>
        <p:spPr>
          <a:xfrm>
            <a:off x="1619250" y="620713"/>
            <a:ext cx="2376488" cy="519112"/>
          </a:xfrm>
          <a:prstGeom prst="rect">
            <a:avLst/>
          </a:prstGeom>
          <a:noFill/>
          <a:ln w="9525">
            <a:noFill/>
          </a:ln>
        </p:spPr>
        <p:txBody>
          <a:bodyPr>
            <a:spAutoFit/>
          </a:bodyPr>
          <a:p>
            <a:pPr>
              <a:spcBef>
                <a:spcPct val="50000"/>
              </a:spcBef>
              <a:buClrTx/>
            </a:pPr>
            <a:r>
              <a:rPr lang="en-US" altLang="zh-CN" sz="2800" b="1">
                <a:solidFill>
                  <a:srgbClr val="663300"/>
                </a:solidFill>
                <a:latin typeface="Arial" panose="020B0604020202020204" pitchFamily="34" charset="0"/>
                <a:ea typeface="华文隶书" pitchFamily="2" charset="-122"/>
              </a:rPr>
              <a:t>【</a:t>
            </a:r>
            <a:r>
              <a:rPr lang="zh-CN" altLang="en-US" sz="2800" b="1" dirty="0">
                <a:solidFill>
                  <a:srgbClr val="663300"/>
                </a:solidFill>
                <a:latin typeface="Arial" panose="020B0604020202020204" pitchFamily="34" charset="0"/>
                <a:ea typeface="华文隶书" pitchFamily="2" charset="-122"/>
              </a:rPr>
              <a:t>孔子档案</a:t>
            </a:r>
            <a:r>
              <a:rPr lang="en-US" altLang="zh-CN" sz="2800" b="1">
                <a:solidFill>
                  <a:srgbClr val="663300"/>
                </a:solidFill>
                <a:latin typeface="Arial" panose="020B0604020202020204" pitchFamily="34" charset="0"/>
                <a:ea typeface="华文隶书" pitchFamily="2" charset="-122"/>
              </a:rPr>
              <a:t>】</a:t>
            </a:r>
            <a:endParaRPr lang="zh-CN" altLang="en-US" sz="2800" b="1" dirty="0">
              <a:solidFill>
                <a:srgbClr val="663300"/>
              </a:solidFill>
              <a:latin typeface="Arial" panose="020B0604020202020204" pitchFamily="34" charset="0"/>
              <a:ea typeface="华文隶书" pitchFamily="2" charset="-122"/>
            </a:endParaRPr>
          </a:p>
        </p:txBody>
      </p:sp>
      <p:sp>
        <p:nvSpPr>
          <p:cNvPr id="254986" name="Text Box 10"/>
          <p:cNvSpPr txBox="1"/>
          <p:nvPr/>
        </p:nvSpPr>
        <p:spPr>
          <a:xfrm>
            <a:off x="1763713" y="1268413"/>
            <a:ext cx="5256212" cy="4768850"/>
          </a:xfrm>
          <a:prstGeom prst="rect">
            <a:avLst/>
          </a:prstGeom>
          <a:noFill/>
          <a:ln w="9525">
            <a:noFill/>
          </a:ln>
        </p:spPr>
        <p:txBody>
          <a:bodyPr>
            <a:spAutoFit/>
          </a:bodyPr>
          <a:p>
            <a:pPr>
              <a:spcBef>
                <a:spcPct val="50000"/>
              </a:spcBef>
              <a:buClrTx/>
            </a:pPr>
            <a:r>
              <a:rPr lang="zh-CN" altLang="en-US" sz="1800" b="1" dirty="0">
                <a:latin typeface="华文隶书" pitchFamily="2" charset="-122"/>
                <a:ea typeface="华文隶书" pitchFamily="2" charset="-122"/>
              </a:rPr>
              <a:t>姓名：孔丘，字仲尼，尊称孔子。</a:t>
            </a:r>
            <a:endParaRPr lang="zh-CN" altLang="en-US" sz="1800" b="1" dirty="0">
              <a:latin typeface="华文隶书" pitchFamily="2" charset="-122"/>
              <a:ea typeface="华文隶书" pitchFamily="2" charset="-122"/>
            </a:endParaRPr>
          </a:p>
          <a:p>
            <a:pPr>
              <a:spcBef>
                <a:spcPct val="50000"/>
              </a:spcBef>
              <a:buClrTx/>
            </a:pPr>
            <a:r>
              <a:rPr lang="zh-CN" altLang="en-US" sz="1800" b="1" dirty="0">
                <a:latin typeface="华文隶书" pitchFamily="2" charset="-122"/>
                <a:ea typeface="华文隶书" pitchFamily="2" charset="-122"/>
              </a:rPr>
              <a:t>英文名：</a:t>
            </a:r>
            <a:r>
              <a:rPr lang="en-US" altLang="zh-CN" sz="1800" b="1">
                <a:latin typeface="华文隶书" pitchFamily="2" charset="-122"/>
                <a:ea typeface="华文隶书" pitchFamily="2" charset="-122"/>
              </a:rPr>
              <a:t>Confucius</a:t>
            </a:r>
            <a:endParaRPr lang="en-US" altLang="zh-CN" sz="1800" b="1">
              <a:latin typeface="华文隶书" pitchFamily="2" charset="-122"/>
              <a:ea typeface="华文隶书" pitchFamily="2" charset="-122"/>
            </a:endParaRPr>
          </a:p>
          <a:p>
            <a:pPr>
              <a:spcBef>
                <a:spcPct val="50000"/>
              </a:spcBef>
              <a:buClrTx/>
            </a:pPr>
            <a:r>
              <a:rPr lang="zh-CN" altLang="en-US" sz="1800" b="1" dirty="0">
                <a:latin typeface="华文隶书" pitchFamily="2" charset="-122"/>
                <a:ea typeface="华文隶书" pitchFamily="2" charset="-122"/>
              </a:rPr>
              <a:t>性别：男</a:t>
            </a:r>
            <a:endParaRPr lang="zh-CN" altLang="en-US" sz="1800" b="1" dirty="0">
              <a:latin typeface="华文隶书" pitchFamily="2" charset="-122"/>
              <a:ea typeface="华文隶书" pitchFamily="2" charset="-122"/>
            </a:endParaRPr>
          </a:p>
          <a:p>
            <a:pPr>
              <a:spcBef>
                <a:spcPct val="50000"/>
              </a:spcBef>
              <a:buClrTx/>
            </a:pPr>
            <a:r>
              <a:rPr lang="zh-CN" altLang="en-US" sz="1800" b="1" dirty="0">
                <a:latin typeface="华文隶书" pitchFamily="2" charset="-122"/>
                <a:ea typeface="华文隶书" pitchFamily="2" charset="-122"/>
              </a:rPr>
              <a:t>国籍：春秋时期鲁国</a:t>
            </a:r>
            <a:endParaRPr lang="zh-CN" altLang="en-US" sz="1800" b="1" dirty="0">
              <a:latin typeface="华文隶书" pitchFamily="2" charset="-122"/>
              <a:ea typeface="华文隶书" pitchFamily="2" charset="-122"/>
            </a:endParaRPr>
          </a:p>
          <a:p>
            <a:pPr>
              <a:spcBef>
                <a:spcPct val="50000"/>
              </a:spcBef>
              <a:buClrTx/>
            </a:pPr>
            <a:r>
              <a:rPr lang="zh-CN" altLang="en-US" sz="1800" b="1" dirty="0">
                <a:latin typeface="华文隶书" pitchFamily="2" charset="-122"/>
                <a:ea typeface="华文隶书" pitchFamily="2" charset="-122"/>
              </a:rPr>
              <a:t>出生地：鲁国陬邑（今山东曲阜东南）</a:t>
            </a:r>
            <a:endParaRPr lang="zh-CN" altLang="en-US" sz="1800" b="1" dirty="0">
              <a:latin typeface="华文隶书" pitchFamily="2" charset="-122"/>
              <a:ea typeface="华文隶书" pitchFamily="2" charset="-122"/>
            </a:endParaRPr>
          </a:p>
          <a:p>
            <a:pPr>
              <a:spcBef>
                <a:spcPct val="50000"/>
              </a:spcBef>
              <a:buClrTx/>
            </a:pPr>
            <a:r>
              <a:rPr lang="zh-CN" altLang="en-US" sz="1800" b="1" dirty="0">
                <a:latin typeface="华文隶书" pitchFamily="2" charset="-122"/>
                <a:ea typeface="华文隶书" pitchFamily="2" charset="-122"/>
              </a:rPr>
              <a:t>出生日期：公元前</a:t>
            </a:r>
            <a:r>
              <a:rPr lang="en-US" altLang="zh-CN" sz="1800" b="1">
                <a:latin typeface="华文隶书" pitchFamily="2" charset="-122"/>
                <a:ea typeface="华文隶书" pitchFamily="2" charset="-122"/>
              </a:rPr>
              <a:t>551</a:t>
            </a:r>
            <a:r>
              <a:rPr lang="zh-CN" altLang="en-US" sz="1800" b="1" dirty="0">
                <a:latin typeface="华文隶书" pitchFamily="2" charset="-122"/>
                <a:ea typeface="华文隶书" pitchFamily="2" charset="-122"/>
              </a:rPr>
              <a:t>年</a:t>
            </a:r>
            <a:r>
              <a:rPr lang="en-US" altLang="zh-CN" sz="1800" b="1">
                <a:latin typeface="华文隶书" pitchFamily="2" charset="-122"/>
                <a:ea typeface="华文隶书" pitchFamily="2" charset="-122"/>
              </a:rPr>
              <a:t>9</a:t>
            </a:r>
            <a:r>
              <a:rPr lang="zh-CN" altLang="en-US" sz="1800" b="1" dirty="0">
                <a:latin typeface="华文隶书" pitchFamily="2" charset="-122"/>
                <a:ea typeface="华文隶书" pitchFamily="2" charset="-122"/>
              </a:rPr>
              <a:t>月</a:t>
            </a:r>
            <a:r>
              <a:rPr lang="en-US" altLang="zh-CN" sz="1800" b="1">
                <a:latin typeface="华文隶书" pitchFamily="2" charset="-122"/>
                <a:ea typeface="华文隶书" pitchFamily="2" charset="-122"/>
              </a:rPr>
              <a:t>28</a:t>
            </a:r>
            <a:r>
              <a:rPr lang="zh-CN" altLang="en-US" sz="1800" b="1" dirty="0">
                <a:latin typeface="华文隶书" pitchFamily="2" charset="-122"/>
                <a:ea typeface="华文隶书" pitchFamily="2" charset="-122"/>
              </a:rPr>
              <a:t>日 </a:t>
            </a:r>
            <a:endParaRPr lang="zh-CN" altLang="en-US" sz="1800" b="1" dirty="0">
              <a:latin typeface="华文隶书" pitchFamily="2" charset="-122"/>
              <a:ea typeface="华文隶书" pitchFamily="2" charset="-122"/>
            </a:endParaRPr>
          </a:p>
          <a:p>
            <a:pPr>
              <a:spcBef>
                <a:spcPct val="50000"/>
              </a:spcBef>
              <a:buClrTx/>
            </a:pPr>
            <a:r>
              <a:rPr lang="zh-CN" altLang="en-US" sz="1800" b="1" dirty="0">
                <a:latin typeface="华文隶书" pitchFamily="2" charset="-122"/>
                <a:ea typeface="华文隶书" pitchFamily="2" charset="-122"/>
              </a:rPr>
              <a:t>流派：儒家</a:t>
            </a:r>
            <a:endParaRPr lang="zh-CN" altLang="en-US" sz="1800" b="1" dirty="0">
              <a:latin typeface="华文隶书" pitchFamily="2" charset="-122"/>
              <a:ea typeface="华文隶书" pitchFamily="2" charset="-122"/>
            </a:endParaRPr>
          </a:p>
          <a:p>
            <a:pPr>
              <a:spcBef>
                <a:spcPct val="50000"/>
              </a:spcBef>
              <a:buClrTx/>
            </a:pPr>
            <a:r>
              <a:rPr lang="zh-CN" altLang="en-US" sz="1800" b="1" dirty="0">
                <a:latin typeface="华文隶书" pitchFamily="2" charset="-122"/>
                <a:ea typeface="华文隶书" pitchFamily="2" charset="-122"/>
              </a:rPr>
              <a:t>主张：提倡</a:t>
            </a:r>
            <a:r>
              <a:rPr lang="zh-CN" altLang="en-US" sz="1800" b="1" dirty="0">
                <a:latin typeface="Arial" panose="020B0604020202020204" pitchFamily="34" charset="0"/>
                <a:ea typeface="华文隶书" pitchFamily="2" charset="-122"/>
              </a:rPr>
              <a:t>“</a:t>
            </a:r>
            <a:r>
              <a:rPr lang="zh-CN" altLang="en-US" sz="1800" b="1" dirty="0">
                <a:latin typeface="华文隶书" pitchFamily="2" charset="-122"/>
                <a:ea typeface="华文隶书" pitchFamily="2" charset="-122"/>
              </a:rPr>
              <a:t>仁</a:t>
            </a:r>
            <a:r>
              <a:rPr lang="zh-CN" altLang="en-US" sz="1800" b="1" dirty="0">
                <a:latin typeface="Arial" panose="020B0604020202020204" pitchFamily="34" charset="0"/>
                <a:ea typeface="华文隶书" pitchFamily="2" charset="-122"/>
              </a:rPr>
              <a:t>”</a:t>
            </a:r>
            <a:r>
              <a:rPr lang="zh-CN" altLang="en-US" sz="1800" b="1" dirty="0">
                <a:latin typeface="华文隶书" pitchFamily="2" charset="-122"/>
                <a:ea typeface="华文隶书" pitchFamily="2" charset="-122"/>
              </a:rPr>
              <a:t>和</a:t>
            </a:r>
            <a:r>
              <a:rPr lang="zh-CN" altLang="en-US" sz="1800" b="1" dirty="0">
                <a:latin typeface="Arial" panose="020B0604020202020204" pitchFamily="34" charset="0"/>
                <a:ea typeface="华文隶书" pitchFamily="2" charset="-122"/>
              </a:rPr>
              <a:t>“</a:t>
            </a:r>
            <a:r>
              <a:rPr lang="zh-CN" altLang="en-US" sz="1800" b="1" dirty="0">
                <a:latin typeface="华文隶书" pitchFamily="2" charset="-122"/>
                <a:ea typeface="华文隶书" pitchFamily="2" charset="-122"/>
              </a:rPr>
              <a:t>礼</a:t>
            </a:r>
            <a:r>
              <a:rPr lang="zh-CN" altLang="en-US" sz="1800" b="1" dirty="0">
                <a:latin typeface="Arial" panose="020B0604020202020204" pitchFamily="34" charset="0"/>
                <a:ea typeface="华文隶书" pitchFamily="2" charset="-122"/>
              </a:rPr>
              <a:t>”</a:t>
            </a:r>
            <a:r>
              <a:rPr lang="zh-CN" altLang="en-US" sz="1800" b="1" dirty="0">
                <a:latin typeface="华文隶书" pitchFamily="2" charset="-122"/>
                <a:ea typeface="华文隶书" pitchFamily="2" charset="-122"/>
              </a:rPr>
              <a:t>，为政以德</a:t>
            </a:r>
            <a:endParaRPr lang="zh-CN" altLang="en-US" sz="1800" b="1" dirty="0">
              <a:latin typeface="华文隶书" pitchFamily="2" charset="-122"/>
              <a:ea typeface="华文隶书" pitchFamily="2" charset="-122"/>
            </a:endParaRPr>
          </a:p>
          <a:p>
            <a:pPr>
              <a:spcBef>
                <a:spcPct val="50000"/>
              </a:spcBef>
              <a:buClrTx/>
            </a:pPr>
            <a:r>
              <a:rPr lang="zh-CN" altLang="en-US" sz="1800" b="1" dirty="0">
                <a:latin typeface="华文隶书" pitchFamily="2" charset="-122"/>
                <a:ea typeface="华文隶书" pitchFamily="2" charset="-122"/>
              </a:rPr>
              <a:t>著作：整理</a:t>
            </a:r>
            <a:r>
              <a:rPr lang="en-US" altLang="zh-CN" sz="1800" b="1">
                <a:latin typeface="华文隶书" pitchFamily="2" charset="-122"/>
                <a:ea typeface="华文隶书" pitchFamily="2" charset="-122"/>
              </a:rPr>
              <a:t>《</a:t>
            </a:r>
            <a:r>
              <a:rPr lang="zh-CN" altLang="en-US" sz="1800" b="1" dirty="0">
                <a:latin typeface="华文隶书" pitchFamily="2" charset="-122"/>
                <a:ea typeface="华文隶书" pitchFamily="2" charset="-122"/>
              </a:rPr>
              <a:t>诗</a:t>
            </a:r>
            <a:r>
              <a:rPr lang="en-US" altLang="zh-CN" sz="1800" b="1">
                <a:latin typeface="华文隶书" pitchFamily="2" charset="-122"/>
                <a:ea typeface="华文隶书" pitchFamily="2" charset="-122"/>
              </a:rPr>
              <a:t>》《</a:t>
            </a:r>
            <a:r>
              <a:rPr lang="zh-CN" altLang="en-US" sz="1800" b="1" dirty="0">
                <a:latin typeface="华文隶书" pitchFamily="2" charset="-122"/>
                <a:ea typeface="华文隶书" pitchFamily="2" charset="-122"/>
              </a:rPr>
              <a:t>书</a:t>
            </a:r>
            <a:r>
              <a:rPr lang="en-US" altLang="zh-CN" sz="1800" b="1">
                <a:latin typeface="华文隶书" pitchFamily="2" charset="-122"/>
                <a:ea typeface="华文隶书" pitchFamily="2" charset="-122"/>
              </a:rPr>
              <a:t>》</a:t>
            </a:r>
            <a:r>
              <a:rPr lang="zh-CN" altLang="en-US" sz="1800" b="1" dirty="0">
                <a:latin typeface="华文隶书" pitchFamily="2" charset="-122"/>
                <a:ea typeface="华文隶书" pitchFamily="2" charset="-122"/>
              </a:rPr>
              <a:t>，删修</a:t>
            </a:r>
            <a:r>
              <a:rPr lang="en-US" altLang="zh-CN" sz="1800" b="1">
                <a:latin typeface="华文隶书" pitchFamily="2" charset="-122"/>
                <a:ea typeface="华文隶书" pitchFamily="2" charset="-122"/>
              </a:rPr>
              <a:t>《</a:t>
            </a:r>
            <a:r>
              <a:rPr lang="zh-CN" altLang="en-US" sz="1800" b="1" dirty="0">
                <a:latin typeface="华文隶书" pitchFamily="2" charset="-122"/>
                <a:ea typeface="华文隶书" pitchFamily="2" charset="-122"/>
              </a:rPr>
              <a:t>春秋</a:t>
            </a:r>
            <a:r>
              <a:rPr lang="en-US" altLang="zh-CN" sz="1800" b="1">
                <a:latin typeface="华文隶书" pitchFamily="2" charset="-122"/>
                <a:ea typeface="华文隶书" pitchFamily="2" charset="-122"/>
              </a:rPr>
              <a:t>》</a:t>
            </a:r>
            <a:r>
              <a:rPr lang="zh-CN" altLang="en-US" sz="1800" b="1" dirty="0">
                <a:latin typeface="华文隶书" pitchFamily="2" charset="-122"/>
                <a:ea typeface="华文隶书" pitchFamily="2" charset="-122"/>
              </a:rPr>
              <a:t>，弟子辑录</a:t>
            </a:r>
            <a:r>
              <a:rPr lang="en-US" altLang="zh-CN" sz="1800" b="1">
                <a:latin typeface="华文隶书" pitchFamily="2" charset="-122"/>
                <a:ea typeface="华文隶书" pitchFamily="2" charset="-122"/>
              </a:rPr>
              <a:t>《</a:t>
            </a:r>
            <a:r>
              <a:rPr lang="zh-CN" altLang="en-US" sz="1800" b="1" dirty="0">
                <a:latin typeface="华文隶书" pitchFamily="2" charset="-122"/>
                <a:ea typeface="华文隶书" pitchFamily="2" charset="-122"/>
              </a:rPr>
              <a:t>论语 </a:t>
            </a:r>
            <a:r>
              <a:rPr lang="en-US" altLang="zh-CN" sz="1800" b="1">
                <a:latin typeface="华文隶书" pitchFamily="2" charset="-122"/>
                <a:ea typeface="华文隶书" pitchFamily="2" charset="-122"/>
              </a:rPr>
              <a:t>》</a:t>
            </a:r>
            <a:endParaRPr lang="en-US" altLang="zh-CN" sz="1800" b="1">
              <a:latin typeface="华文隶书" pitchFamily="2" charset="-122"/>
              <a:ea typeface="华文隶书" pitchFamily="2" charset="-122"/>
            </a:endParaRPr>
          </a:p>
          <a:p>
            <a:pPr>
              <a:spcBef>
                <a:spcPct val="50000"/>
              </a:spcBef>
              <a:buClrTx/>
            </a:pPr>
            <a:r>
              <a:rPr lang="zh-CN" altLang="en-US" sz="1800" b="1" dirty="0">
                <a:latin typeface="华文隶书" pitchFamily="2" charset="-122"/>
                <a:ea typeface="华文隶书" pitchFamily="2" charset="-122"/>
              </a:rPr>
              <a:t>职业：思想家、教育家、学者</a:t>
            </a:r>
            <a:endParaRPr lang="zh-CN" altLang="en-US" sz="1800" b="1" dirty="0">
              <a:latin typeface="华文隶书" pitchFamily="2" charset="-122"/>
              <a:ea typeface="华文隶书" pitchFamily="2" charset="-122"/>
            </a:endParaRPr>
          </a:p>
          <a:p>
            <a:pPr>
              <a:spcBef>
                <a:spcPct val="50000"/>
              </a:spcBef>
              <a:buClrTx/>
            </a:pPr>
            <a:r>
              <a:rPr lang="zh-CN" altLang="en-US" sz="1800" b="1" dirty="0">
                <a:latin typeface="华文隶书" pitchFamily="2" charset="-122"/>
                <a:ea typeface="华文隶书" pitchFamily="2" charset="-122"/>
              </a:rPr>
              <a:t>荣誉：大成至圣文宣王、万世师表、世界文化名人</a:t>
            </a:r>
            <a:endParaRPr lang="zh-CN" altLang="en-US" sz="1800" b="1" dirty="0">
              <a:latin typeface="华文隶书" pitchFamily="2" charset="-122"/>
              <a:ea typeface="华文隶书" pitchFamily="2" charset="-122"/>
            </a:endParaRPr>
          </a:p>
        </p:txBody>
      </p:sp>
      <p:pic>
        <p:nvPicPr>
          <p:cNvPr id="2" name="01 孔子篇-普通话_标清">
            <a:hlinkClick r:id="" action="ppaction://media"/>
          </p:cNvPr>
          <p:cNvPicPr/>
          <p:nvPr>
            <a:videoFile r:link="rId5"/>
            <p:extLst>
              <p:ext uri="{DAA4B4D4-6D71-4841-9C94-3DE7FCFB9230}">
                <p14:media xmlns:p14="http://schemas.microsoft.com/office/powerpoint/2010/main" r:embed="rId6"/>
              </p:ext>
            </p:extLst>
          </p:nvPr>
        </p:nvPicPr>
        <p:blipFill>
          <a:blip r:embed="rId7"/>
          <a:stretch>
            <a:fillRect/>
          </a:stretch>
        </p:blipFill>
        <p:spPr>
          <a:xfrm>
            <a:off x="1524000" y="4445"/>
            <a:ext cx="6096000" cy="471805"/>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9189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fullScrn="0">
              <p:cMediaNode>
                <p:cTn id="7" fill="hold" display="1">
                  <p:stCondLst>
                    <p:cond delay="indefinite"/>
                  </p:stCondLst>
                  <p:endCondLst>
                    <p:cond evt="onNext">
                      <p:tgtEl>
                        <p:sldTgt/>
                      </p:tgtEl>
                    </p:cond>
                    <p:cond evt="onPrev">
                      <p:tgtEl>
                        <p:sldTgt/>
                      </p:tgtEl>
                    </p:cond>
                  </p:end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additive="base">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6002" name="Picture 2" descr="u=622506983,3952872714&amp;fm=51&amp;gp=0"/>
          <p:cNvPicPr>
            <a:picLocks noChangeAspect="1"/>
          </p:cNvPicPr>
          <p:nvPr/>
        </p:nvPicPr>
        <p:blipFill>
          <a:blip r:embed="rId1"/>
          <a:stretch>
            <a:fillRect/>
          </a:stretch>
        </p:blipFill>
        <p:spPr>
          <a:xfrm>
            <a:off x="0" y="4724400"/>
            <a:ext cx="1619250" cy="1619250"/>
          </a:xfrm>
          <a:prstGeom prst="rect">
            <a:avLst/>
          </a:prstGeom>
          <a:noFill/>
          <a:ln w="9525">
            <a:noFill/>
          </a:ln>
        </p:spPr>
      </p:pic>
      <p:pic>
        <p:nvPicPr>
          <p:cNvPr id="256003" name="Picture 3" descr="u=1482590289,1862095366&amp;fm=52&amp;gp=0"/>
          <p:cNvPicPr>
            <a:picLocks noChangeAspect="1"/>
          </p:cNvPicPr>
          <p:nvPr/>
        </p:nvPicPr>
        <p:blipFill>
          <a:blip r:embed="rId2"/>
          <a:stretch>
            <a:fillRect/>
          </a:stretch>
        </p:blipFill>
        <p:spPr>
          <a:xfrm>
            <a:off x="7743825" y="476250"/>
            <a:ext cx="1400175" cy="2095500"/>
          </a:xfrm>
          <a:prstGeom prst="rect">
            <a:avLst/>
          </a:prstGeom>
          <a:noFill/>
          <a:ln w="9525">
            <a:noFill/>
          </a:ln>
        </p:spPr>
      </p:pic>
      <p:sp>
        <p:nvSpPr>
          <p:cNvPr id="256004" name="Document"/>
          <p:cNvSpPr>
            <a:spLocks noEditPoints="1"/>
          </p:cNvSpPr>
          <p:nvPr/>
        </p:nvSpPr>
        <p:spPr>
          <a:xfrm>
            <a:off x="684213" y="549275"/>
            <a:ext cx="719137" cy="2663825"/>
          </a:xfrm>
          <a:custGeom>
            <a:avLst/>
            <a:gdLst>
              <a:gd name="txL" fmla="*/ 977 w 21600"/>
              <a:gd name="txT" fmla="*/ 818 h 21600"/>
              <a:gd name="txR" fmla="*/ 20622 w 21600"/>
              <a:gd name="txB" fmla="*/ 16429 h 21600"/>
            </a:gdLst>
            <a:ahLst/>
            <a:cxnLst>
              <a:cxn ang="0">
                <a:pos x="358137" y="2667771"/>
              </a:cxn>
              <a:cxn ang="0">
                <a:pos x="2830" y="1337955"/>
              </a:cxn>
              <a:cxn ang="0">
                <a:pos x="358137" y="9989"/>
              </a:cxn>
              <a:cxn ang="0">
                <a:pos x="722666" y="1313660"/>
              </a:cxn>
              <a:cxn ang="0">
                <a:pos x="358137" y="2667771"/>
              </a:cxn>
              <a:cxn ang="0">
                <a:pos x="0" y="0"/>
              </a:cxn>
              <a:cxn ang="0">
                <a:pos x="719137" y="0"/>
              </a:cxn>
              <a:cxn ang="0">
                <a:pos x="719137" y="2663825"/>
              </a:cxn>
            </a:cxnLst>
            <a:rect l="txL" t="txT" r="txR" b="txB"/>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D8EBB3"/>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a:p>
            <a:pPr>
              <a:buClrTx/>
            </a:pPr>
            <a:endParaRPr lang="zh-CN" altLang="en-US" sz="2000" b="1" dirty="0">
              <a:latin typeface="Arial" panose="020B0604020202020204" pitchFamily="34" charset="0"/>
              <a:ea typeface="黑体" panose="02010609060101010101" pitchFamily="49" charset="-122"/>
            </a:endParaRPr>
          </a:p>
        </p:txBody>
      </p:sp>
      <p:sp>
        <p:nvSpPr>
          <p:cNvPr id="256005" name="Text Box 5"/>
          <p:cNvSpPr txBox="1"/>
          <p:nvPr/>
        </p:nvSpPr>
        <p:spPr>
          <a:xfrm>
            <a:off x="569595" y="620713"/>
            <a:ext cx="675005" cy="2520950"/>
          </a:xfrm>
          <a:prstGeom prst="rect">
            <a:avLst/>
          </a:prstGeom>
          <a:noFill/>
          <a:ln w="9525">
            <a:noFill/>
          </a:ln>
        </p:spPr>
        <p:txBody>
          <a:bodyPr vert="eaVert">
            <a:spAutoFit/>
          </a:bodyPr>
          <a:p>
            <a:pPr>
              <a:spcBef>
                <a:spcPct val="50000"/>
              </a:spcBef>
              <a:buClrTx/>
            </a:pPr>
            <a:r>
              <a:rPr lang="zh-CN" altLang="en-US" sz="3200" b="1" dirty="0">
                <a:solidFill>
                  <a:srgbClr val="663300"/>
                </a:solidFill>
                <a:latin typeface="Arial" panose="020B0604020202020204" pitchFamily="34" charset="0"/>
                <a:ea typeface="方正姚体" pitchFamily="2" charset="-122"/>
              </a:rPr>
              <a:t>儒家孟子</a:t>
            </a:r>
            <a:endParaRPr lang="zh-CN" altLang="en-US" sz="3200" b="1" dirty="0">
              <a:solidFill>
                <a:srgbClr val="663300"/>
              </a:solidFill>
              <a:latin typeface="Arial" panose="020B0604020202020204" pitchFamily="34" charset="0"/>
              <a:ea typeface="方正姚体" pitchFamily="2" charset="-122"/>
            </a:endParaRPr>
          </a:p>
        </p:txBody>
      </p:sp>
      <p:pic>
        <p:nvPicPr>
          <p:cNvPr id="256006" name="Picture 6" descr="u=587989405,3880887005&amp;fm=51&amp;gp=0"/>
          <p:cNvPicPr>
            <a:picLocks noChangeAspect="1"/>
          </p:cNvPicPr>
          <p:nvPr/>
        </p:nvPicPr>
        <p:blipFill>
          <a:blip r:embed="rId3">
            <a:lum bright="70001" contrast="-70000"/>
          </a:blip>
          <a:stretch>
            <a:fillRect/>
          </a:stretch>
        </p:blipFill>
        <p:spPr>
          <a:xfrm>
            <a:off x="1835150" y="476250"/>
            <a:ext cx="5400675" cy="5905500"/>
          </a:xfrm>
          <a:prstGeom prst="rect">
            <a:avLst/>
          </a:prstGeom>
          <a:noFill/>
          <a:ln w="9525">
            <a:noFill/>
          </a:ln>
        </p:spPr>
      </p:pic>
      <p:sp>
        <p:nvSpPr>
          <p:cNvPr id="256007" name="Rectangle 7"/>
          <p:cNvSpPr/>
          <p:nvPr/>
        </p:nvSpPr>
        <p:spPr>
          <a:xfrm>
            <a:off x="1692275" y="420688"/>
            <a:ext cx="2327275" cy="519112"/>
          </a:xfrm>
          <a:prstGeom prst="rect">
            <a:avLst/>
          </a:prstGeom>
          <a:noFill/>
          <a:ln w="9525">
            <a:noFill/>
          </a:ln>
        </p:spPr>
        <p:txBody>
          <a:bodyPr wrap="none">
            <a:spAutoFit/>
          </a:bodyPr>
          <a:p>
            <a:pPr>
              <a:spcBef>
                <a:spcPct val="50000"/>
              </a:spcBef>
              <a:buClrTx/>
            </a:pPr>
            <a:r>
              <a:rPr lang="en-US" altLang="zh-CN" sz="2800" b="1">
                <a:solidFill>
                  <a:srgbClr val="663300"/>
                </a:solidFill>
                <a:latin typeface="Arial" panose="020B0604020202020204" pitchFamily="34" charset="0"/>
                <a:ea typeface="方正姚体" pitchFamily="2" charset="-122"/>
              </a:rPr>
              <a:t>【</a:t>
            </a:r>
            <a:r>
              <a:rPr lang="zh-CN" altLang="en-US" sz="2800" b="1" dirty="0">
                <a:solidFill>
                  <a:srgbClr val="663300"/>
                </a:solidFill>
                <a:latin typeface="Arial" panose="020B0604020202020204" pitchFamily="34" charset="0"/>
                <a:ea typeface="方正姚体" pitchFamily="2" charset="-122"/>
              </a:rPr>
              <a:t>孟子档案</a:t>
            </a:r>
            <a:r>
              <a:rPr lang="en-US" altLang="zh-CN" sz="2800" b="1">
                <a:solidFill>
                  <a:srgbClr val="663300"/>
                </a:solidFill>
                <a:latin typeface="Arial" panose="020B0604020202020204" pitchFamily="34" charset="0"/>
                <a:ea typeface="方正姚体" pitchFamily="2" charset="-122"/>
              </a:rPr>
              <a:t>】</a:t>
            </a:r>
            <a:endParaRPr lang="zh-CN" altLang="en-US" sz="2800" b="1" dirty="0">
              <a:solidFill>
                <a:srgbClr val="663300"/>
              </a:solidFill>
              <a:latin typeface="Arial" panose="020B0604020202020204" pitchFamily="34" charset="0"/>
              <a:ea typeface="方正姚体" pitchFamily="2" charset="-122"/>
            </a:endParaRPr>
          </a:p>
        </p:txBody>
      </p:sp>
      <p:pic>
        <p:nvPicPr>
          <p:cNvPr id="256008" name="Picture 8" descr="chema"/>
          <p:cNvPicPr>
            <a:picLocks noChangeAspect="1"/>
          </p:cNvPicPr>
          <p:nvPr/>
        </p:nvPicPr>
        <p:blipFill>
          <a:blip r:embed="rId4"/>
          <a:stretch>
            <a:fillRect/>
          </a:stretch>
        </p:blipFill>
        <p:spPr>
          <a:xfrm>
            <a:off x="6562725" y="4508500"/>
            <a:ext cx="2581275" cy="1878013"/>
          </a:xfrm>
          <a:prstGeom prst="rect">
            <a:avLst/>
          </a:prstGeom>
          <a:noFill/>
          <a:ln w="9525">
            <a:noFill/>
          </a:ln>
        </p:spPr>
      </p:pic>
      <p:sp>
        <p:nvSpPr>
          <p:cNvPr id="256009" name="Text Box 9"/>
          <p:cNvSpPr txBox="1"/>
          <p:nvPr/>
        </p:nvSpPr>
        <p:spPr>
          <a:xfrm>
            <a:off x="1835150" y="1125538"/>
            <a:ext cx="5976938" cy="5169535"/>
          </a:xfrm>
          <a:prstGeom prst="rect">
            <a:avLst/>
          </a:prstGeom>
          <a:noFill/>
          <a:ln w="9525">
            <a:noFill/>
          </a:ln>
        </p:spPr>
        <p:txBody>
          <a:bodyPr wrap="square">
            <a:spAutoFit/>
          </a:bodyPr>
          <a:p>
            <a:pPr>
              <a:spcBef>
                <a:spcPct val="50000"/>
              </a:spcBef>
              <a:buClrTx/>
            </a:pPr>
            <a:r>
              <a:rPr lang="zh-CN" altLang="en-US" sz="2000" b="1" dirty="0">
                <a:latin typeface="方正姚体" pitchFamily="2" charset="-122"/>
                <a:ea typeface="方正姚体" pitchFamily="2" charset="-122"/>
              </a:rPr>
              <a:t>姓名：孟轲，字子舆</a:t>
            </a:r>
            <a:endParaRPr lang="zh-CN" altLang="en-US" sz="2000" b="1" dirty="0">
              <a:latin typeface="方正姚体" pitchFamily="2" charset="-122"/>
              <a:ea typeface="方正姚体" pitchFamily="2" charset="-122"/>
            </a:endParaRPr>
          </a:p>
          <a:p>
            <a:pPr>
              <a:spcBef>
                <a:spcPct val="50000"/>
              </a:spcBef>
              <a:buClrTx/>
            </a:pPr>
            <a:r>
              <a:rPr lang="zh-CN" altLang="en-US" sz="2000" b="1" dirty="0">
                <a:latin typeface="方正姚体" pitchFamily="2" charset="-122"/>
                <a:ea typeface="方正姚体" pitchFamily="2" charset="-122"/>
              </a:rPr>
              <a:t>英文名：</a:t>
            </a:r>
            <a:r>
              <a:rPr lang="en-US" altLang="zh-CN" sz="2000" b="1" err="1">
                <a:latin typeface="方正姚体" pitchFamily="2" charset="-122"/>
                <a:ea typeface="方正姚体" pitchFamily="2" charset="-122"/>
              </a:rPr>
              <a:t>Mencius</a:t>
            </a:r>
            <a:endParaRPr lang="en-US" altLang="zh-CN" sz="2000" b="1">
              <a:latin typeface="方正姚体" pitchFamily="2" charset="-122"/>
              <a:ea typeface="方正姚体" pitchFamily="2" charset="-122"/>
            </a:endParaRPr>
          </a:p>
          <a:p>
            <a:pPr>
              <a:spcBef>
                <a:spcPct val="50000"/>
              </a:spcBef>
              <a:buClrTx/>
            </a:pPr>
            <a:r>
              <a:rPr lang="zh-CN" altLang="en-US" sz="2000" b="1" dirty="0">
                <a:latin typeface="方正姚体" pitchFamily="2" charset="-122"/>
                <a:ea typeface="方正姚体" pitchFamily="2" charset="-122"/>
              </a:rPr>
              <a:t>性别：男</a:t>
            </a:r>
            <a:endParaRPr lang="zh-CN" altLang="en-US" sz="2000" b="1" dirty="0">
              <a:latin typeface="方正姚体" pitchFamily="2" charset="-122"/>
              <a:ea typeface="方正姚体" pitchFamily="2" charset="-122"/>
            </a:endParaRPr>
          </a:p>
          <a:p>
            <a:pPr>
              <a:spcBef>
                <a:spcPct val="50000"/>
              </a:spcBef>
              <a:buClrTx/>
            </a:pPr>
            <a:r>
              <a:rPr lang="zh-CN" altLang="en-US" sz="2000" b="1" dirty="0">
                <a:latin typeface="方正姚体" pitchFamily="2" charset="-122"/>
                <a:ea typeface="方正姚体" pitchFamily="2" charset="-122"/>
              </a:rPr>
              <a:t>国籍：战国时期鲁国</a:t>
            </a:r>
            <a:endParaRPr lang="zh-CN" altLang="en-US" sz="2000" b="1" dirty="0">
              <a:latin typeface="方正姚体" pitchFamily="2" charset="-122"/>
              <a:ea typeface="方正姚体" pitchFamily="2" charset="-122"/>
            </a:endParaRPr>
          </a:p>
          <a:p>
            <a:pPr>
              <a:spcBef>
                <a:spcPct val="50000"/>
              </a:spcBef>
              <a:buClrTx/>
            </a:pPr>
            <a:r>
              <a:rPr lang="zh-CN" altLang="en-US" sz="2000" b="1" dirty="0">
                <a:latin typeface="方正姚体" pitchFamily="2" charset="-122"/>
                <a:ea typeface="方正姚体" pitchFamily="2" charset="-122"/>
              </a:rPr>
              <a:t>出生地：鲁国邹县（今山东邹城市</a:t>
            </a:r>
            <a:r>
              <a:rPr lang="en-US" altLang="zh-CN" sz="2000" b="1">
                <a:latin typeface="方正姚体" pitchFamily="2" charset="-122"/>
                <a:ea typeface="方正姚体" pitchFamily="2" charset="-122"/>
              </a:rPr>
              <a:t>)</a:t>
            </a:r>
            <a:r>
              <a:rPr lang="zh-CN" altLang="en-US" sz="2000" b="1" dirty="0">
                <a:latin typeface="方正姚体" pitchFamily="2" charset="-122"/>
                <a:ea typeface="方正姚体" pitchFamily="2" charset="-122"/>
              </a:rPr>
              <a:t>）</a:t>
            </a:r>
            <a:endParaRPr lang="zh-CN" altLang="en-US" sz="2000" b="1" dirty="0">
              <a:latin typeface="方正姚体" pitchFamily="2" charset="-122"/>
              <a:ea typeface="方正姚体" pitchFamily="2" charset="-122"/>
            </a:endParaRPr>
          </a:p>
          <a:p>
            <a:pPr>
              <a:spcBef>
                <a:spcPct val="50000"/>
              </a:spcBef>
              <a:buClrTx/>
            </a:pPr>
            <a:r>
              <a:rPr lang="zh-CN" altLang="en-US" sz="2000" b="1" dirty="0">
                <a:latin typeface="方正姚体" pitchFamily="2" charset="-122"/>
                <a:ea typeface="方正姚体" pitchFamily="2" charset="-122"/>
              </a:rPr>
              <a:t>出生日期：公元前</a:t>
            </a:r>
            <a:r>
              <a:rPr lang="en-US" altLang="zh-CN" sz="2000" b="1">
                <a:latin typeface="方正姚体" pitchFamily="2" charset="-122"/>
                <a:ea typeface="方正姚体" pitchFamily="2" charset="-122"/>
              </a:rPr>
              <a:t>372</a:t>
            </a:r>
            <a:r>
              <a:rPr lang="zh-CN" altLang="en-US" sz="2000" b="1" dirty="0">
                <a:latin typeface="方正姚体" pitchFamily="2" charset="-122"/>
                <a:ea typeface="方正姚体" pitchFamily="2" charset="-122"/>
              </a:rPr>
              <a:t>年</a:t>
            </a:r>
            <a:endParaRPr lang="zh-CN" altLang="en-US" sz="2000" b="1" dirty="0">
              <a:latin typeface="方正姚体" pitchFamily="2" charset="-122"/>
              <a:ea typeface="方正姚体" pitchFamily="2" charset="-122"/>
            </a:endParaRPr>
          </a:p>
          <a:p>
            <a:pPr>
              <a:spcBef>
                <a:spcPct val="50000"/>
              </a:spcBef>
              <a:buClrTx/>
            </a:pPr>
            <a:r>
              <a:rPr lang="zh-CN" altLang="en-US" sz="2000" b="1" dirty="0">
                <a:latin typeface="方正姚体" pitchFamily="2" charset="-122"/>
                <a:ea typeface="方正姚体" pitchFamily="2" charset="-122"/>
              </a:rPr>
              <a:t>流派：儒家</a:t>
            </a:r>
            <a:endParaRPr lang="zh-CN" altLang="en-US" sz="2000" b="1" dirty="0">
              <a:latin typeface="方正姚体" pitchFamily="2" charset="-122"/>
              <a:ea typeface="方正姚体" pitchFamily="2" charset="-122"/>
            </a:endParaRPr>
          </a:p>
          <a:p>
            <a:pPr>
              <a:spcBef>
                <a:spcPct val="50000"/>
              </a:spcBef>
              <a:buClrTx/>
            </a:pPr>
            <a:r>
              <a:rPr lang="zh-CN" altLang="en-US" sz="2000" b="1" dirty="0">
                <a:latin typeface="方正姚体" pitchFamily="2" charset="-122"/>
                <a:ea typeface="方正姚体" pitchFamily="2" charset="-122"/>
              </a:rPr>
              <a:t>主张：</a:t>
            </a:r>
            <a:r>
              <a:rPr lang="zh-CN" altLang="en-US" sz="2000" b="1" dirty="0">
                <a:latin typeface="Arial" panose="020B0604020202020204" pitchFamily="34" charset="0"/>
                <a:ea typeface="方正姚体" pitchFamily="2" charset="-122"/>
              </a:rPr>
              <a:t>“</a:t>
            </a:r>
            <a:r>
              <a:rPr lang="zh-CN" altLang="en-US" sz="2000" b="1" dirty="0">
                <a:latin typeface="方正姚体" pitchFamily="2" charset="-122"/>
                <a:ea typeface="方正姚体" pitchFamily="2" charset="-122"/>
              </a:rPr>
              <a:t>仁政</a:t>
            </a:r>
            <a:r>
              <a:rPr lang="zh-CN" altLang="en-US" sz="2000" b="1" dirty="0">
                <a:latin typeface="Arial" panose="020B0604020202020204" pitchFamily="34" charset="0"/>
                <a:ea typeface="方正姚体" pitchFamily="2" charset="-122"/>
              </a:rPr>
              <a:t>”</a:t>
            </a:r>
            <a:r>
              <a:rPr lang="zh-CN" altLang="en-US" sz="2000" b="1" dirty="0">
                <a:latin typeface="方正姚体" pitchFamily="2" charset="-122"/>
                <a:ea typeface="方正姚体" pitchFamily="2" charset="-122"/>
              </a:rPr>
              <a:t>；</a:t>
            </a:r>
            <a:r>
              <a:rPr lang="zh-CN" altLang="en-US" sz="2000" b="1" dirty="0">
                <a:latin typeface="Arial" panose="020B0604020202020204" pitchFamily="34" charset="0"/>
                <a:ea typeface="方正姚体" pitchFamily="2" charset="-122"/>
              </a:rPr>
              <a:t>“</a:t>
            </a:r>
            <a:r>
              <a:rPr lang="zh-CN" altLang="en-US" sz="2000" b="1" dirty="0">
                <a:latin typeface="方正姚体" pitchFamily="2" charset="-122"/>
                <a:ea typeface="方正姚体" pitchFamily="2" charset="-122"/>
              </a:rPr>
              <a:t>民贵君轻</a:t>
            </a:r>
            <a:r>
              <a:rPr lang="zh-CN" altLang="en-US" sz="2000" b="1" dirty="0">
                <a:latin typeface="Arial" panose="020B0604020202020204" pitchFamily="34" charset="0"/>
                <a:ea typeface="方正姚体" pitchFamily="2" charset="-122"/>
              </a:rPr>
              <a:t>”</a:t>
            </a:r>
            <a:r>
              <a:rPr lang="zh-CN" altLang="en-US" sz="2000" b="1" dirty="0">
                <a:latin typeface="方正姚体" pitchFamily="2" charset="-122"/>
                <a:ea typeface="方正姚体" pitchFamily="2" charset="-122"/>
              </a:rPr>
              <a:t>；性善说；养浩然之气著作： </a:t>
            </a:r>
            <a:r>
              <a:rPr lang="zh-CN" altLang="en-US" sz="2000" b="1" dirty="0">
                <a:latin typeface="Arial" panose="020B0604020202020204" pitchFamily="34" charset="0"/>
                <a:ea typeface="方正姚体" pitchFamily="2" charset="-122"/>
              </a:rPr>
              <a:t>“</a:t>
            </a:r>
            <a:r>
              <a:rPr lang="zh-CN" altLang="en-US" sz="2000" b="1" dirty="0">
                <a:latin typeface="方正姚体" pitchFamily="2" charset="-122"/>
                <a:ea typeface="方正姚体" pitchFamily="2" charset="-122"/>
              </a:rPr>
              <a:t>序</a:t>
            </a:r>
            <a:r>
              <a:rPr lang="en-US" altLang="zh-CN" sz="2000" b="1">
                <a:latin typeface="方正姚体" pitchFamily="2" charset="-122"/>
                <a:ea typeface="方正姚体" pitchFamily="2" charset="-122"/>
              </a:rPr>
              <a:t>《</a:t>
            </a:r>
            <a:r>
              <a:rPr lang="zh-CN" altLang="en-US" sz="2000" b="1" dirty="0">
                <a:latin typeface="方正姚体" pitchFamily="2" charset="-122"/>
                <a:ea typeface="方正姚体" pitchFamily="2" charset="-122"/>
              </a:rPr>
              <a:t>诗</a:t>
            </a:r>
            <a:r>
              <a:rPr lang="en-US" altLang="zh-CN" sz="2000" b="1">
                <a:latin typeface="方正姚体" pitchFamily="2" charset="-122"/>
                <a:ea typeface="方正姚体" pitchFamily="2" charset="-122"/>
              </a:rPr>
              <a:t>》</a:t>
            </a:r>
            <a:r>
              <a:rPr lang="zh-CN" altLang="en-US" sz="2000" b="1" dirty="0">
                <a:latin typeface="方正姚体" pitchFamily="2" charset="-122"/>
                <a:ea typeface="方正姚体" pitchFamily="2" charset="-122"/>
              </a:rPr>
              <a:t>、书</a:t>
            </a:r>
            <a:r>
              <a:rPr lang="en-US" altLang="zh-CN" sz="2000" b="1">
                <a:latin typeface="方正姚体" pitchFamily="2" charset="-122"/>
                <a:ea typeface="方正姚体" pitchFamily="2" charset="-122"/>
              </a:rPr>
              <a:t>》</a:t>
            </a:r>
            <a:r>
              <a:rPr lang="zh-CN" altLang="en-US" sz="2000" b="1" dirty="0">
                <a:latin typeface="方正姚体" pitchFamily="2" charset="-122"/>
                <a:ea typeface="方正姚体" pitchFamily="2" charset="-122"/>
              </a:rPr>
              <a:t>，述仲尼之意，作</a:t>
            </a:r>
            <a:r>
              <a:rPr lang="en-US" altLang="zh-CN" sz="2000" b="1">
                <a:latin typeface="方正姚体" pitchFamily="2" charset="-122"/>
                <a:ea typeface="方正姚体" pitchFamily="2" charset="-122"/>
              </a:rPr>
              <a:t>《</a:t>
            </a:r>
            <a:r>
              <a:rPr lang="zh-CN" altLang="en-US" sz="2000" b="1" dirty="0">
                <a:latin typeface="方正姚体" pitchFamily="2" charset="-122"/>
                <a:ea typeface="方正姚体" pitchFamily="2" charset="-122"/>
              </a:rPr>
              <a:t>孟子</a:t>
            </a:r>
            <a:r>
              <a:rPr lang="en-US" altLang="zh-CN" sz="2000" b="1">
                <a:latin typeface="方正姚体" pitchFamily="2" charset="-122"/>
                <a:ea typeface="方正姚体" pitchFamily="2" charset="-122"/>
              </a:rPr>
              <a:t>》  </a:t>
            </a:r>
            <a:r>
              <a:rPr lang="zh-CN" altLang="en-US" sz="2000" b="1" dirty="0">
                <a:latin typeface="方正姚体" pitchFamily="2" charset="-122"/>
                <a:ea typeface="方正姚体" pitchFamily="2" charset="-122"/>
              </a:rPr>
              <a:t>七篇</a:t>
            </a:r>
            <a:r>
              <a:rPr lang="zh-CN" altLang="en-US" sz="2000" b="1" dirty="0">
                <a:latin typeface="Arial" panose="020B0604020202020204" pitchFamily="34" charset="0"/>
                <a:ea typeface="方正姚体" pitchFamily="2" charset="-122"/>
              </a:rPr>
              <a:t>”</a:t>
            </a:r>
            <a:r>
              <a:rPr lang="zh-CN" altLang="en-US" sz="2000" b="1" dirty="0">
                <a:latin typeface="方正姚体" pitchFamily="2" charset="-122"/>
                <a:ea typeface="方正姚体" pitchFamily="2" charset="-122"/>
              </a:rPr>
              <a:t>。</a:t>
            </a:r>
            <a:endParaRPr lang="zh-CN" altLang="en-US" sz="2000" b="1" dirty="0">
              <a:latin typeface="方正姚体" pitchFamily="2" charset="-122"/>
              <a:ea typeface="方正姚体" pitchFamily="2" charset="-122"/>
            </a:endParaRPr>
          </a:p>
          <a:p>
            <a:pPr>
              <a:spcBef>
                <a:spcPct val="50000"/>
              </a:spcBef>
              <a:buClrTx/>
            </a:pPr>
            <a:r>
              <a:rPr lang="zh-CN" altLang="en-US" sz="2000" b="1" dirty="0">
                <a:latin typeface="方正姚体" pitchFamily="2" charset="-122"/>
                <a:ea typeface="方正姚体" pitchFamily="2" charset="-122"/>
              </a:rPr>
              <a:t>职业：思想家、教育家、学者</a:t>
            </a:r>
            <a:endParaRPr lang="zh-CN" altLang="en-US" sz="2000" b="1" dirty="0">
              <a:latin typeface="方正姚体" pitchFamily="2" charset="-122"/>
              <a:ea typeface="方正姚体" pitchFamily="2" charset="-122"/>
            </a:endParaRPr>
          </a:p>
          <a:p>
            <a:pPr>
              <a:spcBef>
                <a:spcPct val="50000"/>
              </a:spcBef>
              <a:buClrTx/>
            </a:pPr>
            <a:r>
              <a:rPr lang="zh-CN" altLang="en-US" sz="2000" b="1" dirty="0">
                <a:latin typeface="方正姚体" pitchFamily="2" charset="-122"/>
                <a:ea typeface="方正姚体" pitchFamily="2" charset="-122"/>
              </a:rPr>
              <a:t>荣誉：亚圣、战国百家第一辩手</a:t>
            </a:r>
            <a:endParaRPr lang="zh-CN" altLang="en-US" sz="2000" b="1" dirty="0">
              <a:latin typeface="方正姚体" pitchFamily="2" charset="-122"/>
              <a:ea typeface="方正姚体" pitchFamily="2" charset="-122"/>
            </a:endParaRPr>
          </a:p>
        </p:txBody>
      </p:sp>
      <p:pic>
        <p:nvPicPr>
          <p:cNvPr id="2" name="16 孟子篇-普通话_标清">
            <a:hlinkClick r:id="" action="ppaction://media"/>
          </p:cNvPr>
          <p:cNvPicPr/>
          <p:nvPr>
            <a:videoFile r:link="rId5"/>
            <p:extLst>
              <p:ext uri="{DAA4B4D4-6D71-4841-9C94-3DE7FCFB9230}">
                <p14:media xmlns:p14="http://schemas.microsoft.com/office/powerpoint/2010/main" r:embed="rId6"/>
              </p:ext>
            </p:extLst>
          </p:nvPr>
        </p:nvPicPr>
        <p:blipFill>
          <a:blip r:embed="rId7"/>
          <a:stretch>
            <a:fillRect/>
          </a:stretch>
        </p:blipFill>
        <p:spPr>
          <a:xfrm>
            <a:off x="1524000" y="16510"/>
            <a:ext cx="6096000" cy="230505"/>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9189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fullScrn="0">
              <p:cMediaNode>
                <p:cTn id="7" fill="hold" display="1">
                  <p:stCondLst>
                    <p:cond delay="indefinite"/>
                  </p:stCondLst>
                  <p:endCondLst>
                    <p:cond evt="onNext">
                      <p:tgtEl>
                        <p:sldTgt/>
                      </p:tgtEl>
                    </p:cond>
                    <p:cond evt="onPrev">
                      <p:tgtEl>
                        <p:sldTgt/>
                      </p:tgtEl>
                    </p:cond>
                  </p:end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additive="base">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9074" name="Picture 2" descr="荀子1"/>
          <p:cNvPicPr>
            <a:picLocks noChangeAspect="1"/>
          </p:cNvPicPr>
          <p:nvPr/>
        </p:nvPicPr>
        <p:blipFill>
          <a:blip r:embed="rId1"/>
          <a:stretch>
            <a:fillRect/>
          </a:stretch>
        </p:blipFill>
        <p:spPr>
          <a:xfrm>
            <a:off x="7542213" y="476250"/>
            <a:ext cx="1601787" cy="2016125"/>
          </a:xfrm>
          <a:prstGeom prst="rect">
            <a:avLst/>
          </a:prstGeom>
          <a:noFill/>
          <a:ln w="9525">
            <a:noFill/>
          </a:ln>
        </p:spPr>
      </p:pic>
      <p:pic>
        <p:nvPicPr>
          <p:cNvPr id="259075" name="Picture 3" descr="荀子a"/>
          <p:cNvPicPr>
            <a:picLocks noChangeAspect="1"/>
          </p:cNvPicPr>
          <p:nvPr/>
        </p:nvPicPr>
        <p:blipFill>
          <a:blip r:embed="rId2"/>
          <a:stretch>
            <a:fillRect/>
          </a:stretch>
        </p:blipFill>
        <p:spPr>
          <a:xfrm>
            <a:off x="0" y="4005263"/>
            <a:ext cx="1854200" cy="2324100"/>
          </a:xfrm>
          <a:prstGeom prst="rect">
            <a:avLst/>
          </a:prstGeom>
          <a:noFill/>
          <a:ln w="9525">
            <a:noFill/>
          </a:ln>
        </p:spPr>
      </p:pic>
      <p:sp>
        <p:nvSpPr>
          <p:cNvPr id="259076" name="Text Box 4"/>
          <p:cNvSpPr txBox="1"/>
          <p:nvPr/>
        </p:nvSpPr>
        <p:spPr>
          <a:xfrm>
            <a:off x="1835150" y="908050"/>
            <a:ext cx="5329238" cy="396875"/>
          </a:xfrm>
          <a:prstGeom prst="rect">
            <a:avLst/>
          </a:prstGeom>
          <a:noFill/>
          <a:ln w="9525">
            <a:noFill/>
          </a:ln>
        </p:spPr>
        <p:txBody>
          <a:bodyPr>
            <a:spAutoFit/>
          </a:bodyPr>
          <a:p>
            <a:pPr>
              <a:spcBef>
                <a:spcPct val="50000"/>
              </a:spcBef>
              <a:buClrTx/>
            </a:pPr>
            <a:endParaRPr lang="zh-CN" altLang="en-US" sz="2000" b="1" dirty="0">
              <a:latin typeface="Arial" panose="020B0604020202020204" pitchFamily="34" charset="0"/>
              <a:ea typeface="华文行楷" pitchFamily="2" charset="-122"/>
            </a:endParaRPr>
          </a:p>
        </p:txBody>
      </p:sp>
      <p:sp>
        <p:nvSpPr>
          <p:cNvPr id="259077" name="Text Box 5"/>
          <p:cNvSpPr txBox="1"/>
          <p:nvPr/>
        </p:nvSpPr>
        <p:spPr>
          <a:xfrm>
            <a:off x="2051050" y="1484313"/>
            <a:ext cx="5400675" cy="396875"/>
          </a:xfrm>
          <a:prstGeom prst="rect">
            <a:avLst/>
          </a:prstGeom>
          <a:noFill/>
          <a:ln w="9525">
            <a:noFill/>
          </a:ln>
        </p:spPr>
        <p:txBody>
          <a:bodyPr>
            <a:spAutoFit/>
          </a:bodyPr>
          <a:p>
            <a:pPr>
              <a:spcBef>
                <a:spcPct val="50000"/>
              </a:spcBef>
              <a:buClrTx/>
            </a:pPr>
            <a:endParaRPr lang="zh-CN" altLang="en-US" sz="2000" b="1" dirty="0">
              <a:latin typeface="Arial" panose="020B0604020202020204" pitchFamily="34" charset="0"/>
              <a:ea typeface="华文行楷" pitchFamily="2" charset="-122"/>
            </a:endParaRPr>
          </a:p>
        </p:txBody>
      </p:sp>
      <p:sp>
        <p:nvSpPr>
          <p:cNvPr id="259078" name="Document"/>
          <p:cNvSpPr>
            <a:spLocks noEditPoints="1"/>
          </p:cNvSpPr>
          <p:nvPr/>
        </p:nvSpPr>
        <p:spPr>
          <a:xfrm>
            <a:off x="684213" y="549275"/>
            <a:ext cx="719137" cy="2663825"/>
          </a:xfrm>
          <a:custGeom>
            <a:avLst/>
            <a:gdLst>
              <a:gd name="txL" fmla="*/ 977 w 21600"/>
              <a:gd name="txT" fmla="*/ 818 h 21600"/>
              <a:gd name="txR" fmla="*/ 20622 w 21600"/>
              <a:gd name="txB" fmla="*/ 16429 h 21600"/>
            </a:gdLst>
            <a:ahLst/>
            <a:cxnLst>
              <a:cxn ang="0">
                <a:pos x="358137" y="2667771"/>
              </a:cxn>
              <a:cxn ang="0">
                <a:pos x="2830" y="1337955"/>
              </a:cxn>
              <a:cxn ang="0">
                <a:pos x="358137" y="9989"/>
              </a:cxn>
              <a:cxn ang="0">
                <a:pos x="722666" y="1313660"/>
              </a:cxn>
              <a:cxn ang="0">
                <a:pos x="358137" y="2667771"/>
              </a:cxn>
              <a:cxn ang="0">
                <a:pos x="0" y="0"/>
              </a:cxn>
              <a:cxn ang="0">
                <a:pos x="719137" y="0"/>
              </a:cxn>
              <a:cxn ang="0">
                <a:pos x="719137" y="2663825"/>
              </a:cxn>
            </a:cxnLst>
            <a:rect l="txL" t="txT" r="txR" b="txB"/>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D8EBB3"/>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a:p>
            <a:pPr>
              <a:buClrTx/>
            </a:pPr>
            <a:endParaRPr lang="zh-CN" altLang="en-US" sz="2000" b="1" dirty="0">
              <a:latin typeface="Arial" panose="020B0604020202020204" pitchFamily="34" charset="0"/>
              <a:ea typeface="黑体" panose="02010609060101010101" pitchFamily="49" charset="-122"/>
            </a:endParaRPr>
          </a:p>
        </p:txBody>
      </p:sp>
      <p:sp>
        <p:nvSpPr>
          <p:cNvPr id="259079" name="Text Box 7"/>
          <p:cNvSpPr txBox="1"/>
          <p:nvPr/>
        </p:nvSpPr>
        <p:spPr>
          <a:xfrm>
            <a:off x="641033" y="620713"/>
            <a:ext cx="675005" cy="2520950"/>
          </a:xfrm>
          <a:prstGeom prst="rect">
            <a:avLst/>
          </a:prstGeom>
          <a:noFill/>
          <a:ln w="9525">
            <a:noFill/>
          </a:ln>
        </p:spPr>
        <p:txBody>
          <a:bodyPr vert="eaVert">
            <a:spAutoFit/>
          </a:bodyPr>
          <a:p>
            <a:pPr>
              <a:spcBef>
                <a:spcPct val="50000"/>
              </a:spcBef>
              <a:buClrTx/>
            </a:pPr>
            <a:r>
              <a:rPr lang="zh-CN" altLang="en-US" sz="3200" b="1" dirty="0">
                <a:solidFill>
                  <a:srgbClr val="663300"/>
                </a:solidFill>
                <a:latin typeface="Arial" panose="020B0604020202020204" pitchFamily="34" charset="0"/>
                <a:ea typeface="幼圆" pitchFamily="1" charset="-122"/>
              </a:rPr>
              <a:t>儒家荀子</a:t>
            </a:r>
            <a:endParaRPr lang="zh-CN" altLang="en-US" sz="3200" b="1" dirty="0">
              <a:solidFill>
                <a:srgbClr val="663300"/>
              </a:solidFill>
              <a:latin typeface="Arial" panose="020B0604020202020204" pitchFamily="34" charset="0"/>
              <a:ea typeface="幼圆" pitchFamily="1" charset="-122"/>
            </a:endParaRPr>
          </a:p>
        </p:txBody>
      </p:sp>
      <p:pic>
        <p:nvPicPr>
          <p:cNvPr id="259080" name="Picture 8" descr="u=168468316,1343674346&amp;fm=51&amp;gp=0"/>
          <p:cNvPicPr>
            <a:picLocks noChangeAspect="1"/>
          </p:cNvPicPr>
          <p:nvPr/>
        </p:nvPicPr>
        <p:blipFill>
          <a:blip r:embed="rId3">
            <a:lum bright="70001" contrast="-70000"/>
          </a:blip>
          <a:stretch>
            <a:fillRect/>
          </a:stretch>
        </p:blipFill>
        <p:spPr>
          <a:xfrm>
            <a:off x="2051050" y="476250"/>
            <a:ext cx="5657850" cy="5832475"/>
          </a:xfrm>
          <a:prstGeom prst="rect">
            <a:avLst/>
          </a:prstGeom>
          <a:noFill/>
          <a:ln w="9525">
            <a:noFill/>
          </a:ln>
        </p:spPr>
      </p:pic>
      <p:pic>
        <p:nvPicPr>
          <p:cNvPr id="259081" name="Picture 9" descr="chema"/>
          <p:cNvPicPr>
            <a:picLocks noChangeAspect="1"/>
          </p:cNvPicPr>
          <p:nvPr/>
        </p:nvPicPr>
        <p:blipFill>
          <a:blip r:embed="rId4"/>
          <a:stretch>
            <a:fillRect/>
          </a:stretch>
        </p:blipFill>
        <p:spPr>
          <a:xfrm>
            <a:off x="6562725" y="4581525"/>
            <a:ext cx="2581275" cy="1878013"/>
          </a:xfrm>
          <a:prstGeom prst="rect">
            <a:avLst/>
          </a:prstGeom>
          <a:noFill/>
          <a:ln w="9525">
            <a:noFill/>
          </a:ln>
        </p:spPr>
      </p:pic>
      <p:sp>
        <p:nvSpPr>
          <p:cNvPr id="259082" name="Rectangle 10"/>
          <p:cNvSpPr/>
          <p:nvPr/>
        </p:nvSpPr>
        <p:spPr>
          <a:xfrm>
            <a:off x="1835150" y="571500"/>
            <a:ext cx="2327275" cy="519113"/>
          </a:xfrm>
          <a:prstGeom prst="rect">
            <a:avLst/>
          </a:prstGeom>
          <a:noFill/>
          <a:ln w="9525">
            <a:noFill/>
          </a:ln>
        </p:spPr>
        <p:txBody>
          <a:bodyPr wrap="none">
            <a:spAutoFit/>
          </a:bodyPr>
          <a:p>
            <a:pPr>
              <a:spcBef>
                <a:spcPct val="50000"/>
              </a:spcBef>
              <a:buClrTx/>
            </a:pPr>
            <a:r>
              <a:rPr lang="en-US" altLang="zh-CN" sz="2800" b="1">
                <a:solidFill>
                  <a:srgbClr val="663300"/>
                </a:solidFill>
                <a:latin typeface="Arial" panose="020B0604020202020204" pitchFamily="34" charset="0"/>
                <a:ea typeface="幼圆" pitchFamily="1" charset="-122"/>
              </a:rPr>
              <a:t>【</a:t>
            </a:r>
            <a:r>
              <a:rPr lang="zh-CN" altLang="en-US" sz="2800" b="1" dirty="0">
                <a:solidFill>
                  <a:srgbClr val="663300"/>
                </a:solidFill>
                <a:latin typeface="Arial" panose="020B0604020202020204" pitchFamily="34" charset="0"/>
                <a:ea typeface="幼圆" pitchFamily="1" charset="-122"/>
              </a:rPr>
              <a:t>荀子档案</a:t>
            </a:r>
            <a:r>
              <a:rPr lang="en-US" altLang="zh-CN" sz="2800" b="1">
                <a:solidFill>
                  <a:srgbClr val="663300"/>
                </a:solidFill>
                <a:latin typeface="Arial" panose="020B0604020202020204" pitchFamily="34" charset="0"/>
                <a:ea typeface="幼圆" pitchFamily="1" charset="-122"/>
              </a:rPr>
              <a:t>】</a:t>
            </a:r>
            <a:endParaRPr lang="zh-CN" altLang="en-US" sz="2800" b="1" dirty="0">
              <a:solidFill>
                <a:srgbClr val="663300"/>
              </a:solidFill>
              <a:latin typeface="Arial" panose="020B0604020202020204" pitchFamily="34" charset="0"/>
              <a:ea typeface="幼圆" pitchFamily="1" charset="-122"/>
            </a:endParaRPr>
          </a:p>
        </p:txBody>
      </p:sp>
      <p:sp>
        <p:nvSpPr>
          <p:cNvPr id="259083" name="Text Box 11"/>
          <p:cNvSpPr txBox="1"/>
          <p:nvPr/>
        </p:nvSpPr>
        <p:spPr>
          <a:xfrm>
            <a:off x="1979613" y="1268413"/>
            <a:ext cx="5327650" cy="4968875"/>
          </a:xfrm>
          <a:prstGeom prst="rect">
            <a:avLst/>
          </a:prstGeom>
          <a:noFill/>
          <a:ln w="9525">
            <a:noFill/>
          </a:ln>
        </p:spPr>
        <p:txBody>
          <a:bodyPr>
            <a:spAutoFit/>
          </a:bodyPr>
          <a:p>
            <a:pPr>
              <a:spcBef>
                <a:spcPct val="50000"/>
              </a:spcBef>
              <a:buClrTx/>
            </a:pPr>
            <a:r>
              <a:rPr lang="zh-CN" altLang="en-US" sz="2000" b="1" dirty="0">
                <a:latin typeface="幼圆" pitchFamily="1" charset="-122"/>
                <a:ea typeface="幼圆" pitchFamily="1" charset="-122"/>
              </a:rPr>
              <a:t>姓名：荀况，荀卿</a:t>
            </a:r>
            <a:endParaRPr lang="zh-CN" altLang="en-US" sz="2000" b="1" dirty="0">
              <a:latin typeface="幼圆" pitchFamily="1" charset="-122"/>
              <a:ea typeface="幼圆" pitchFamily="1" charset="-122"/>
            </a:endParaRPr>
          </a:p>
          <a:p>
            <a:pPr>
              <a:spcBef>
                <a:spcPct val="50000"/>
              </a:spcBef>
              <a:buClrTx/>
            </a:pPr>
            <a:r>
              <a:rPr lang="zh-CN" altLang="en-US" sz="2000" b="1" dirty="0">
                <a:latin typeface="幼圆" pitchFamily="1" charset="-122"/>
                <a:ea typeface="幼圆" pitchFamily="1" charset="-122"/>
              </a:rPr>
              <a:t>英文名：</a:t>
            </a:r>
            <a:r>
              <a:rPr lang="en-US" altLang="zh-CN" sz="2000" b="1" err="1">
                <a:latin typeface="幼圆" pitchFamily="1" charset="-122"/>
                <a:ea typeface="幼圆" pitchFamily="1" charset="-122"/>
              </a:rPr>
              <a:t>Xunzi</a:t>
            </a:r>
            <a:endParaRPr lang="en-US" altLang="zh-CN" sz="2000" b="1">
              <a:latin typeface="幼圆" pitchFamily="1" charset="-122"/>
              <a:ea typeface="幼圆" pitchFamily="1" charset="-122"/>
            </a:endParaRPr>
          </a:p>
          <a:p>
            <a:pPr>
              <a:spcBef>
                <a:spcPct val="50000"/>
              </a:spcBef>
              <a:buClrTx/>
            </a:pPr>
            <a:r>
              <a:rPr lang="zh-CN" altLang="en-US" sz="2000" b="1" dirty="0">
                <a:latin typeface="幼圆" pitchFamily="1" charset="-122"/>
                <a:ea typeface="幼圆" pitchFamily="1" charset="-122"/>
              </a:rPr>
              <a:t>性别：男</a:t>
            </a:r>
            <a:endParaRPr lang="zh-CN" altLang="en-US" sz="2000" b="1" dirty="0">
              <a:latin typeface="幼圆" pitchFamily="1" charset="-122"/>
              <a:ea typeface="幼圆" pitchFamily="1" charset="-122"/>
            </a:endParaRPr>
          </a:p>
          <a:p>
            <a:pPr>
              <a:spcBef>
                <a:spcPct val="50000"/>
              </a:spcBef>
              <a:buClrTx/>
            </a:pPr>
            <a:r>
              <a:rPr lang="zh-CN" altLang="en-US" sz="2000" b="1" dirty="0">
                <a:latin typeface="幼圆" pitchFamily="1" charset="-122"/>
                <a:ea typeface="幼圆" pitchFamily="1" charset="-122"/>
              </a:rPr>
              <a:t>国籍：战国末期赵国</a:t>
            </a:r>
            <a:endParaRPr lang="zh-CN" altLang="en-US" sz="2000" b="1" u="sng" dirty="0">
              <a:latin typeface="幼圆" pitchFamily="1" charset="-122"/>
              <a:ea typeface="幼圆" pitchFamily="1" charset="-122"/>
            </a:endParaRPr>
          </a:p>
          <a:p>
            <a:pPr>
              <a:spcBef>
                <a:spcPct val="50000"/>
              </a:spcBef>
              <a:buClrTx/>
            </a:pPr>
            <a:r>
              <a:rPr lang="zh-CN" altLang="en-US" sz="2000" b="1" dirty="0">
                <a:latin typeface="幼圆" pitchFamily="1" charset="-122"/>
                <a:ea typeface="幼圆" pitchFamily="1" charset="-122"/>
              </a:rPr>
              <a:t>出生地：赵国猗氏（今山西安泽）</a:t>
            </a:r>
            <a:endParaRPr lang="zh-CN" altLang="en-US" sz="2000" b="1" dirty="0">
              <a:latin typeface="幼圆" pitchFamily="1" charset="-122"/>
              <a:ea typeface="幼圆" pitchFamily="1" charset="-122"/>
            </a:endParaRPr>
          </a:p>
          <a:p>
            <a:pPr>
              <a:spcBef>
                <a:spcPct val="50000"/>
              </a:spcBef>
              <a:buClrTx/>
            </a:pPr>
            <a:r>
              <a:rPr lang="zh-CN" altLang="en-US" sz="2000" b="1" dirty="0">
                <a:latin typeface="幼圆" pitchFamily="1" charset="-122"/>
                <a:ea typeface="幼圆" pitchFamily="1" charset="-122"/>
              </a:rPr>
              <a:t>出生日期：公元前</a:t>
            </a:r>
            <a:r>
              <a:rPr lang="en-US" altLang="zh-CN" sz="2000" b="1">
                <a:latin typeface="幼圆" pitchFamily="1" charset="-122"/>
                <a:ea typeface="幼圆" pitchFamily="1" charset="-122"/>
              </a:rPr>
              <a:t>313</a:t>
            </a:r>
            <a:r>
              <a:rPr lang="zh-CN" altLang="en-US" sz="2000" b="1" dirty="0">
                <a:latin typeface="幼圆" pitchFamily="1" charset="-122"/>
                <a:ea typeface="幼圆" pitchFamily="1" charset="-122"/>
              </a:rPr>
              <a:t>年</a:t>
            </a:r>
            <a:endParaRPr lang="zh-CN" altLang="en-US" sz="2000" b="1" dirty="0">
              <a:latin typeface="幼圆" pitchFamily="1" charset="-122"/>
              <a:ea typeface="幼圆" pitchFamily="1" charset="-122"/>
            </a:endParaRPr>
          </a:p>
          <a:p>
            <a:pPr>
              <a:spcBef>
                <a:spcPct val="50000"/>
              </a:spcBef>
              <a:buClrTx/>
            </a:pPr>
            <a:r>
              <a:rPr lang="zh-CN" altLang="en-US" sz="2000" b="1" dirty="0">
                <a:latin typeface="幼圆" pitchFamily="1" charset="-122"/>
                <a:ea typeface="幼圆" pitchFamily="1" charset="-122"/>
              </a:rPr>
              <a:t>流派：儒家</a:t>
            </a:r>
            <a:endParaRPr lang="zh-CN" altLang="en-US" sz="2000" b="1" dirty="0">
              <a:latin typeface="幼圆" pitchFamily="1" charset="-122"/>
              <a:ea typeface="幼圆" pitchFamily="1" charset="-122"/>
            </a:endParaRPr>
          </a:p>
          <a:p>
            <a:pPr>
              <a:spcBef>
                <a:spcPct val="50000"/>
              </a:spcBef>
              <a:buClrTx/>
            </a:pPr>
            <a:r>
              <a:rPr lang="zh-CN" altLang="en-US" sz="2000" b="1" dirty="0">
                <a:latin typeface="幼圆" pitchFamily="1" charset="-122"/>
                <a:ea typeface="幼圆" pitchFamily="1" charset="-122"/>
              </a:rPr>
              <a:t>主张：性恶论、天人论、道德观</a:t>
            </a:r>
            <a:endParaRPr lang="zh-CN" altLang="en-US" sz="2000" b="1" dirty="0">
              <a:latin typeface="幼圆" pitchFamily="1" charset="-122"/>
              <a:ea typeface="幼圆" pitchFamily="1" charset="-122"/>
            </a:endParaRPr>
          </a:p>
          <a:p>
            <a:pPr>
              <a:spcBef>
                <a:spcPct val="50000"/>
              </a:spcBef>
              <a:buClrTx/>
            </a:pPr>
            <a:r>
              <a:rPr lang="zh-CN" altLang="en-US" sz="2000" b="1" dirty="0">
                <a:latin typeface="幼圆" pitchFamily="1" charset="-122"/>
                <a:ea typeface="幼圆" pitchFamily="1" charset="-122"/>
              </a:rPr>
              <a:t>著作： </a:t>
            </a:r>
            <a:r>
              <a:rPr lang="en-US" altLang="zh-CN" sz="2000" b="1">
                <a:latin typeface="幼圆" pitchFamily="1" charset="-122"/>
                <a:ea typeface="幼圆" pitchFamily="1" charset="-122"/>
              </a:rPr>
              <a:t>《</a:t>
            </a:r>
            <a:r>
              <a:rPr lang="zh-CN" altLang="en-US" sz="2000" b="1" dirty="0">
                <a:latin typeface="幼圆" pitchFamily="1" charset="-122"/>
                <a:ea typeface="幼圆" pitchFamily="1" charset="-122"/>
              </a:rPr>
              <a:t>荀子</a:t>
            </a:r>
            <a:r>
              <a:rPr lang="en-US" altLang="zh-CN" sz="2000" b="1">
                <a:latin typeface="幼圆" pitchFamily="1" charset="-122"/>
                <a:ea typeface="幼圆" pitchFamily="1" charset="-122"/>
              </a:rPr>
              <a:t>》</a:t>
            </a:r>
            <a:endParaRPr lang="en-US" altLang="zh-CN" sz="2000" b="1">
              <a:latin typeface="幼圆" pitchFamily="1" charset="-122"/>
              <a:ea typeface="幼圆" pitchFamily="1" charset="-122"/>
            </a:endParaRPr>
          </a:p>
          <a:p>
            <a:pPr>
              <a:spcBef>
                <a:spcPct val="50000"/>
              </a:spcBef>
              <a:buClrTx/>
            </a:pPr>
            <a:r>
              <a:rPr lang="zh-CN" altLang="en-US" sz="2000" b="1" dirty="0">
                <a:latin typeface="幼圆" pitchFamily="1" charset="-122"/>
                <a:ea typeface="幼圆" pitchFamily="1" charset="-122"/>
              </a:rPr>
              <a:t>职业：思想家，文学家，政治家</a:t>
            </a:r>
            <a:endParaRPr lang="zh-CN" altLang="en-US" sz="2000" b="1" dirty="0">
              <a:latin typeface="幼圆" pitchFamily="1" charset="-122"/>
              <a:ea typeface="幼圆" pitchFamily="1" charset="-122"/>
            </a:endParaRPr>
          </a:p>
          <a:p>
            <a:pPr>
              <a:spcBef>
                <a:spcPct val="50000"/>
              </a:spcBef>
              <a:buClrTx/>
            </a:pPr>
            <a:r>
              <a:rPr lang="zh-CN" altLang="en-US" sz="2000" b="1" dirty="0">
                <a:latin typeface="幼圆" pitchFamily="1" charset="-122"/>
                <a:ea typeface="幼圆" pitchFamily="1" charset="-122"/>
              </a:rPr>
              <a:t>荣誉：与屈原合称 </a:t>
            </a:r>
            <a:r>
              <a:rPr lang="zh-CN" altLang="en-US" sz="2000" b="1" dirty="0">
                <a:latin typeface="Arial" panose="020B0604020202020204" pitchFamily="34" charset="0"/>
                <a:ea typeface="幼圆" pitchFamily="1" charset="-122"/>
              </a:rPr>
              <a:t>“</a:t>
            </a:r>
            <a:r>
              <a:rPr lang="zh-CN" altLang="en-US" sz="2000" b="1" dirty="0">
                <a:latin typeface="幼圆" pitchFamily="1" charset="-122"/>
                <a:ea typeface="幼圆" pitchFamily="1" charset="-122"/>
              </a:rPr>
              <a:t>词赋之祖</a:t>
            </a:r>
            <a:r>
              <a:rPr lang="zh-CN" altLang="en-US" sz="2000" b="1" dirty="0">
                <a:latin typeface="Arial" panose="020B0604020202020204" pitchFamily="34" charset="0"/>
                <a:ea typeface="幼圆" pitchFamily="1" charset="-122"/>
              </a:rPr>
              <a:t>”</a:t>
            </a:r>
            <a:endParaRPr lang="zh-CN" altLang="en-US" sz="2000" b="1" dirty="0">
              <a:latin typeface="幼圆" pitchFamily="1" charset="-122"/>
              <a:ea typeface="幼圆" pitchFamily="1" charset="-122"/>
            </a:endParaRPr>
          </a:p>
        </p:txBody>
      </p:sp>
      <p:pic>
        <p:nvPicPr>
          <p:cNvPr id="2" name="22 荀子篇-普通话_标清">
            <a:hlinkClick r:id="" action="ppaction://media"/>
          </p:cNvPr>
          <p:cNvPicPr/>
          <p:nvPr>
            <a:videoFile r:link="rId5"/>
            <p:extLst>
              <p:ext uri="{DAA4B4D4-6D71-4841-9C94-3DE7FCFB9230}">
                <p14:media xmlns:p14="http://schemas.microsoft.com/office/powerpoint/2010/main" r:embed="rId6"/>
              </p:ext>
            </p:extLst>
          </p:nvPr>
        </p:nvPicPr>
        <p:blipFill>
          <a:blip r:embed="rId7"/>
          <a:stretch>
            <a:fillRect/>
          </a:stretch>
        </p:blipFill>
        <p:spPr>
          <a:xfrm>
            <a:off x="1524000" y="-8890"/>
            <a:ext cx="6096000" cy="229235"/>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9189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fullScrn="0">
              <p:cMediaNode>
                <p:cTn id="7" fill="hold" display="1">
                  <p:stCondLst>
                    <p:cond delay="indefinite"/>
                  </p:stCondLst>
                  <p:endCondLst>
                    <p:cond evt="onNext">
                      <p:tgtEl>
                        <p:sldTgt/>
                      </p:tgtEl>
                    </p:cond>
                    <p:cond evt="onPrev">
                      <p:tgtEl>
                        <p:sldTgt/>
                      </p:tgtEl>
                    </p:cond>
                  </p:end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additive="base">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6434" name="标题 146433"/>
          <p:cNvSpPr>
            <a:spLocks noGrp="1"/>
          </p:cNvSpPr>
          <p:nvPr>
            <p:ph type="title"/>
          </p:nvPr>
        </p:nvSpPr>
        <p:spPr/>
        <p:txBody>
          <a:bodyPr anchor="ctr"/>
          <a:p>
            <a:r>
              <a:rPr lang="zh-CN" altLang="en-US" dirty="0"/>
              <a:t>二、儒学的历代变迁</a:t>
            </a:r>
            <a:endParaRPr lang="zh-CN" altLang="en-US" dirty="0"/>
          </a:p>
        </p:txBody>
      </p:sp>
      <p:sp>
        <p:nvSpPr>
          <p:cNvPr id="146435" name="文本占位符 146434"/>
          <p:cNvSpPr>
            <a:spLocks noGrp="1"/>
          </p:cNvSpPr>
          <p:nvPr>
            <p:ph type="body" idx="1"/>
          </p:nvPr>
        </p:nvSpPr>
        <p:spPr/>
        <p:txBody>
          <a:bodyPr/>
          <a:p>
            <a:r>
              <a:rPr lang="en-US" altLang="zh-CN" sz="3600" dirty="0"/>
              <a:t>1</a:t>
            </a:r>
            <a:r>
              <a:rPr lang="zh-CN" altLang="en-US" sz="3600" dirty="0"/>
              <a:t>．孔子是儒家学派创始人，他提出“仁”，具有古典人道主义的性质：主张“礼”，维护周礼这是孔子政治思想中的保守部分。儒家文化后来发展成为中国古代正统文化。</a:t>
            </a:r>
            <a:endParaRPr lang="zh-CN" altLang="en-US" sz="2800" dirty="0"/>
          </a:p>
          <a:p>
            <a:pPr marL="0" indent="0">
              <a:buNone/>
            </a:pPr>
            <a:endParaRPr lang="zh-CN" altLang="en-US" sz="2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6434" name="标题 146433"/>
          <p:cNvSpPr>
            <a:spLocks noGrp="1"/>
          </p:cNvSpPr>
          <p:nvPr>
            <p:ph type="title"/>
          </p:nvPr>
        </p:nvSpPr>
        <p:spPr/>
        <p:txBody>
          <a:bodyPr anchor="ctr"/>
          <a:p>
            <a:r>
              <a:rPr lang="zh-CN" altLang="en-US" dirty="0"/>
              <a:t>历代变迁</a:t>
            </a:r>
            <a:endParaRPr lang="zh-CN" altLang="en-US" dirty="0"/>
          </a:p>
        </p:txBody>
      </p:sp>
      <p:sp>
        <p:nvSpPr>
          <p:cNvPr id="146435" name="文本占位符 146434"/>
          <p:cNvSpPr>
            <a:spLocks noGrp="1"/>
          </p:cNvSpPr>
          <p:nvPr>
            <p:ph type="body" idx="1"/>
          </p:nvPr>
        </p:nvSpPr>
        <p:spPr/>
        <p:txBody>
          <a:bodyPr/>
          <a:p>
            <a:r>
              <a:rPr lang="en-US" altLang="zh-CN" sz="3600" dirty="0"/>
              <a:t>2</a:t>
            </a:r>
            <a:r>
              <a:rPr lang="zh-CN" altLang="en-US" sz="3600" dirty="0"/>
              <a:t>．孟子是战国时期儒家的代表，他主张施行仁政，并提出“民贵君轻”思想；主张“政在得民”，反对苛政；主张给农民一定的土地，不侵占农民劳动时间，宽刑薄税。</a:t>
            </a:r>
            <a:endParaRPr lang="zh-CN" altLang="en-US" sz="36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6434" name="标题 146433"/>
          <p:cNvSpPr>
            <a:spLocks noGrp="1"/>
          </p:cNvSpPr>
          <p:nvPr>
            <p:ph type="title"/>
          </p:nvPr>
        </p:nvSpPr>
        <p:spPr/>
        <p:txBody>
          <a:bodyPr anchor="ctr"/>
          <a:p>
            <a:r>
              <a:rPr lang="zh-CN" altLang="en-US" dirty="0"/>
              <a:t>历代变迁</a:t>
            </a:r>
            <a:endParaRPr lang="zh-CN" altLang="en-US" dirty="0"/>
          </a:p>
        </p:txBody>
      </p:sp>
      <p:sp>
        <p:nvSpPr>
          <p:cNvPr id="146435" name="文本占位符 146434"/>
          <p:cNvSpPr>
            <a:spLocks noGrp="1"/>
          </p:cNvSpPr>
          <p:nvPr>
            <p:ph type="body" idx="1"/>
          </p:nvPr>
        </p:nvSpPr>
        <p:spPr/>
        <p:txBody>
          <a:bodyPr/>
          <a:p>
            <a:r>
              <a:rPr lang="en-US" altLang="zh-CN" sz="3600" dirty="0"/>
              <a:t>3</a:t>
            </a:r>
            <a:r>
              <a:rPr lang="zh-CN" altLang="en-US" sz="3600" dirty="0"/>
              <a:t>．荀子对儒家思想有所发展，在人性问题上，提倡性恶论，主张人性有恶，否认天赋的道德观念，强调后天环境和教育对人的影响。其学说常被后人拿来跟孟子的‘性善论’比较，荀子对重新整理儒家典籍也有相当显著的贡献。</a:t>
            </a:r>
            <a:endParaRPr lang="zh-CN" altLang="en-US" sz="36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7458" name="标题 147457"/>
          <p:cNvSpPr>
            <a:spLocks noGrp="1"/>
          </p:cNvSpPr>
          <p:nvPr>
            <p:ph type="title"/>
          </p:nvPr>
        </p:nvSpPr>
        <p:spPr/>
        <p:txBody>
          <a:bodyPr anchor="ctr"/>
          <a:p>
            <a:r>
              <a:rPr lang="zh-CN" altLang="en-US" dirty="0"/>
              <a:t>历代变迁</a:t>
            </a:r>
            <a:endParaRPr lang="zh-CN" altLang="en-US" dirty="0"/>
          </a:p>
        </p:txBody>
      </p:sp>
      <p:sp>
        <p:nvSpPr>
          <p:cNvPr id="147459" name="文本占位符 147458"/>
          <p:cNvSpPr>
            <a:spLocks noGrp="1"/>
          </p:cNvSpPr>
          <p:nvPr>
            <p:ph type="body" idx="1"/>
          </p:nvPr>
        </p:nvSpPr>
        <p:spPr/>
        <p:txBody>
          <a:bodyPr/>
          <a:p>
            <a:r>
              <a:rPr lang="en-US" altLang="zh-CN" sz="3600" dirty="0"/>
              <a:t>4</a:t>
            </a:r>
            <a:r>
              <a:rPr lang="zh-CN" altLang="en-US" sz="3600" dirty="0"/>
              <a:t>．西汉的董仲舒以儒学为基础，以阴阳五行为框架，兼采诸子百家，建立起新儒学。其核心是“天人感应”，“君权神授”。他的思想集中于</a:t>
            </a:r>
            <a:r>
              <a:rPr lang="en-US" altLang="zh-CN" sz="3600" dirty="0"/>
              <a:t>《</a:t>
            </a:r>
            <a:r>
              <a:rPr lang="zh-CN" altLang="en-US" sz="3600" dirty="0"/>
              <a:t>天人三策</a:t>
            </a:r>
            <a:r>
              <a:rPr lang="en-US" altLang="zh-CN" sz="3600" dirty="0"/>
              <a:t>》</a:t>
            </a:r>
            <a:r>
              <a:rPr lang="zh-CN" altLang="en-US" sz="3600" dirty="0"/>
              <a:t>和</a:t>
            </a:r>
            <a:r>
              <a:rPr lang="en-US" altLang="zh-CN" sz="3600" dirty="0"/>
              <a:t>《</a:t>
            </a:r>
            <a:r>
              <a:rPr lang="zh-CN" altLang="en-US" sz="3600" dirty="0"/>
              <a:t>春秋繁露</a:t>
            </a:r>
            <a:r>
              <a:rPr lang="en-US" altLang="zh-CN" sz="3600" dirty="0"/>
              <a:t>》</a:t>
            </a:r>
            <a:r>
              <a:rPr lang="zh-CN" altLang="en-US" sz="3600" dirty="0"/>
              <a:t>。</a:t>
            </a:r>
            <a:endParaRPr lang="zh-CN" altLang="en-US" sz="2800" dirty="0"/>
          </a:p>
          <a:p>
            <a:pPr marL="0" indent="0">
              <a:buNone/>
            </a:pPr>
            <a:endParaRPr lang="zh-CN" altLang="en-US" sz="28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7458" name="标题 147457"/>
          <p:cNvSpPr>
            <a:spLocks noGrp="1"/>
          </p:cNvSpPr>
          <p:nvPr>
            <p:ph type="title"/>
          </p:nvPr>
        </p:nvSpPr>
        <p:spPr/>
        <p:txBody>
          <a:bodyPr anchor="ctr"/>
          <a:p>
            <a:r>
              <a:rPr lang="zh-CN" altLang="en-US" dirty="0"/>
              <a:t>历代变迁</a:t>
            </a:r>
            <a:endParaRPr lang="zh-CN" altLang="en-US" dirty="0"/>
          </a:p>
        </p:txBody>
      </p:sp>
      <p:sp>
        <p:nvSpPr>
          <p:cNvPr id="147459" name="文本占位符 147458"/>
          <p:cNvSpPr>
            <a:spLocks noGrp="1"/>
          </p:cNvSpPr>
          <p:nvPr>
            <p:ph type="body" idx="1"/>
          </p:nvPr>
        </p:nvSpPr>
        <p:spPr/>
        <p:txBody>
          <a:bodyPr/>
          <a:p>
            <a:r>
              <a:rPr lang="en-US" altLang="zh-CN" sz="3600" dirty="0"/>
              <a:t>5</a:t>
            </a:r>
            <a:r>
              <a:rPr lang="zh-CN" altLang="en-US" sz="3600" dirty="0"/>
              <a:t>．魏晋之际出现的玄学用老庄思想解释儒家的易经，这是为士族辩护的一种消极思想。</a:t>
            </a:r>
            <a:r>
              <a:rPr lang="en-US" altLang="zh-CN" sz="3600" dirty="0"/>
              <a:t>《</a:t>
            </a:r>
            <a:r>
              <a:rPr lang="zh-CN" altLang="en-US" sz="3600" dirty="0"/>
              <a:t>周易</a:t>
            </a:r>
            <a:r>
              <a:rPr lang="en-US" altLang="zh-CN" sz="3600" dirty="0"/>
              <a:t>》</a:t>
            </a:r>
            <a:r>
              <a:rPr lang="zh-CN" altLang="en-US" sz="3600" dirty="0"/>
              <a:t>、</a:t>
            </a:r>
            <a:r>
              <a:rPr lang="en-US" altLang="zh-CN" sz="3600" dirty="0"/>
              <a:t>《</a:t>
            </a:r>
            <a:r>
              <a:rPr lang="zh-CN" altLang="en-US" sz="3600" dirty="0"/>
              <a:t>老子</a:t>
            </a:r>
            <a:r>
              <a:rPr lang="en-US" altLang="zh-CN" sz="3600" dirty="0"/>
              <a:t>》</a:t>
            </a:r>
            <a:r>
              <a:rPr lang="zh-CN" altLang="en-US" sz="3600" dirty="0"/>
              <a:t>、</a:t>
            </a:r>
            <a:r>
              <a:rPr lang="en-US" altLang="zh-CN" sz="3600" dirty="0"/>
              <a:t>《</a:t>
            </a:r>
            <a:r>
              <a:rPr lang="zh-CN" altLang="en-US" sz="3600" dirty="0"/>
              <a:t>庄子</a:t>
            </a:r>
            <a:r>
              <a:rPr lang="en-US" altLang="zh-CN" sz="3600" dirty="0"/>
              <a:t>》</a:t>
            </a:r>
            <a:r>
              <a:rPr lang="zh-CN" altLang="en-US" sz="3600" dirty="0"/>
              <a:t>称之为“三玄”。玄学主张君主无为、门阀专政，主要活动在洛阳。代表人物有何晏、王弼和竹林七贤。</a:t>
            </a:r>
            <a:endParaRPr lang="zh-CN" altLang="en-US" sz="36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8482" name="标题 148481"/>
          <p:cNvSpPr>
            <a:spLocks noGrp="1"/>
          </p:cNvSpPr>
          <p:nvPr>
            <p:ph type="title"/>
          </p:nvPr>
        </p:nvSpPr>
        <p:spPr/>
        <p:txBody>
          <a:bodyPr anchor="ctr"/>
          <a:p>
            <a:r>
              <a:rPr lang="zh-CN" altLang="en-US" dirty="0"/>
              <a:t>历代变迁</a:t>
            </a:r>
            <a:endParaRPr lang="zh-CN" altLang="en-US" dirty="0"/>
          </a:p>
        </p:txBody>
      </p:sp>
      <p:sp>
        <p:nvSpPr>
          <p:cNvPr id="148483" name="文本占位符 148482"/>
          <p:cNvSpPr>
            <a:spLocks noGrp="1"/>
          </p:cNvSpPr>
          <p:nvPr>
            <p:ph type="body" idx="1"/>
          </p:nvPr>
        </p:nvSpPr>
        <p:spPr/>
        <p:txBody>
          <a:bodyPr/>
          <a:p>
            <a:pPr>
              <a:lnSpc>
                <a:spcPct val="90000"/>
              </a:lnSpc>
            </a:pPr>
            <a:r>
              <a:rPr lang="en-US" altLang="zh-CN" sz="2800" dirty="0">
                <a:sym typeface="+mn-ea"/>
              </a:rPr>
              <a:t>6</a:t>
            </a:r>
            <a:r>
              <a:rPr lang="zh-CN" altLang="en-US" sz="2800" dirty="0">
                <a:sym typeface="+mn-ea"/>
              </a:rPr>
              <a:t>．宋代的理学是以儒家思想为基础，吸收佛教和道教思想形成的新儒学，是宋代主要的哲学思想。朱熹是理学发展的集大成者，朱熹继承了北宋哲学家程颢、程颐的思想，进一步完善和发展了客观唯心主义的理学体系，后人称之为程朱理学。其核心内容为：“理”是宇宙万物的本源，是第一性的；“气”是构成宇宙万物的材料，是第二性的。把“天理”和“人欲”对立起来，认为人欲是一切罪恶的根源，因此他提出“存天理，灭人欲”。这实际上是为封建等级秩序辩护。</a:t>
            </a:r>
            <a:endParaRPr lang="zh-CN" altLang="en-US" sz="2400" dirty="0"/>
          </a:p>
          <a:p>
            <a:pPr>
              <a:lnSpc>
                <a:spcPct val="90000"/>
              </a:lnSpc>
            </a:pPr>
            <a:endParaRPr lang="zh-CN" alt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1666" name="标题 241665"/>
          <p:cNvSpPr>
            <a:spLocks noGrp="1"/>
          </p:cNvSpPr>
          <p:nvPr>
            <p:ph type="title"/>
          </p:nvPr>
        </p:nvSpPr>
        <p:spPr>
          <a:xfrm>
            <a:off x="574675" y="620713"/>
            <a:ext cx="8001000" cy="1152525"/>
          </a:xfrm>
        </p:spPr>
        <p:txBody>
          <a:bodyPr anchor="ctr"/>
          <a:p>
            <a:r>
              <a:rPr lang="en-US" altLang="zh-CN" sz="5300" b="1" dirty="0">
                <a:latin typeface="华文行楷" pitchFamily="2" charset="-122"/>
                <a:ea typeface="华文行楷" pitchFamily="2" charset="-122"/>
              </a:rPr>
              <a:t>   </a:t>
            </a:r>
            <a:r>
              <a:rPr lang="zh-CN" altLang="en-US" sz="5900" b="1" dirty="0">
                <a:latin typeface="华文行楷" pitchFamily="2" charset="-122"/>
                <a:ea typeface="华文行楷" pitchFamily="2" charset="-122"/>
              </a:rPr>
              <a:t>引  言</a:t>
            </a:r>
            <a:endParaRPr lang="zh-CN" altLang="en-US" sz="5900" b="1" dirty="0">
              <a:latin typeface="华文行楷" pitchFamily="2" charset="-122"/>
              <a:ea typeface="华文行楷" pitchFamily="2" charset="-122"/>
            </a:endParaRPr>
          </a:p>
        </p:txBody>
      </p:sp>
      <p:sp>
        <p:nvSpPr>
          <p:cNvPr id="241667" name="文本占位符 241666"/>
          <p:cNvSpPr>
            <a:spLocks noGrp="1"/>
          </p:cNvSpPr>
          <p:nvPr>
            <p:ph type="body" idx="1"/>
          </p:nvPr>
        </p:nvSpPr>
        <p:spPr>
          <a:xfrm>
            <a:off x="577850" y="1697038"/>
            <a:ext cx="7997825" cy="4400550"/>
          </a:xfrm>
        </p:spPr>
        <p:txBody>
          <a:bodyPr/>
          <a:p>
            <a:pPr>
              <a:lnSpc>
                <a:spcPct val="90000"/>
              </a:lnSpc>
            </a:pPr>
            <a:r>
              <a:rPr lang="en-US" altLang="zh-CN" sz="3900" dirty="0">
                <a:latin typeface="楷体_GB2312" pitchFamily="49" charset="-122"/>
                <a:ea typeface="楷体_GB2312" pitchFamily="49" charset="-122"/>
              </a:rPr>
              <a:t>1988</a:t>
            </a:r>
            <a:r>
              <a:rPr lang="zh-CN" altLang="en-US" sz="3900" dirty="0">
                <a:latin typeface="楷体_GB2312" pitchFamily="49" charset="-122"/>
                <a:ea typeface="楷体_GB2312" pitchFamily="49" charset="-122"/>
              </a:rPr>
              <a:t>年</a:t>
            </a:r>
            <a:r>
              <a:rPr lang="en-US" altLang="zh-CN" sz="3900" dirty="0">
                <a:latin typeface="楷体_GB2312" pitchFamily="49" charset="-122"/>
                <a:ea typeface="楷体_GB2312" pitchFamily="49" charset="-122"/>
              </a:rPr>
              <a:t>7</a:t>
            </a:r>
            <a:r>
              <a:rPr lang="zh-CN" altLang="en-US" sz="3900" dirty="0">
                <a:latin typeface="楷体_GB2312" pitchFamily="49" charset="-122"/>
                <a:ea typeface="楷体_GB2312" pitchFamily="49" charset="-122"/>
              </a:rPr>
              <a:t>月</a:t>
            </a:r>
            <a:r>
              <a:rPr lang="en-US" altLang="zh-CN" sz="3900" dirty="0">
                <a:latin typeface="楷体_GB2312" pitchFamily="49" charset="-122"/>
                <a:ea typeface="楷体_GB2312" pitchFamily="49" charset="-122"/>
              </a:rPr>
              <a:t>1</a:t>
            </a:r>
            <a:r>
              <a:rPr lang="zh-CN" altLang="en-US" sz="3900" dirty="0">
                <a:latin typeface="楷体_GB2312" pitchFamily="49" charset="-122"/>
                <a:ea typeface="楷体_GB2312" pitchFamily="49" charset="-122"/>
              </a:rPr>
              <a:t>日，</a:t>
            </a:r>
            <a:r>
              <a:rPr lang="en-US" altLang="zh-CN" sz="3900" dirty="0">
                <a:latin typeface="楷体_GB2312" pitchFamily="49" charset="-122"/>
                <a:ea typeface="楷体_GB2312" pitchFamily="49" charset="-122"/>
              </a:rPr>
              <a:t>75</a:t>
            </a:r>
            <a:r>
              <a:rPr lang="zh-CN" altLang="en-US" sz="3900" dirty="0">
                <a:latin typeface="楷体_GB2312" pitchFamily="49" charset="-122"/>
                <a:ea typeface="楷体_GB2312" pitchFamily="49" charset="-122"/>
              </a:rPr>
              <a:t>位诺贝尔奖获得者在巴黎</a:t>
            </a:r>
            <a:r>
              <a:rPr lang="en-US" altLang="zh-CN" sz="3900" dirty="0">
                <a:latin typeface="楷体_GB2312" pitchFamily="49" charset="-122"/>
                <a:ea typeface="楷体_GB2312" pitchFamily="49" charset="-122"/>
              </a:rPr>
              <a:t>《</a:t>
            </a:r>
            <a:r>
              <a:rPr lang="zh-CN" altLang="en-US" sz="3900" dirty="0">
                <a:latin typeface="楷体_GB2312" pitchFamily="49" charset="-122"/>
                <a:ea typeface="楷体_GB2312" pitchFamily="49" charset="-122"/>
              </a:rPr>
              <a:t>堪培拉日报</a:t>
            </a:r>
            <a:r>
              <a:rPr lang="en-US" altLang="zh-CN" sz="3900" dirty="0">
                <a:latin typeface="楷体_GB2312" pitchFamily="49" charset="-122"/>
                <a:ea typeface="楷体_GB2312" pitchFamily="49" charset="-122"/>
              </a:rPr>
              <a:t>》</a:t>
            </a:r>
            <a:r>
              <a:rPr lang="zh-CN" altLang="en-US" sz="3900" dirty="0">
                <a:latin typeface="楷体_GB2312" pitchFamily="49" charset="-122"/>
                <a:ea typeface="楷体_GB2312" pitchFamily="49" charset="-122"/>
              </a:rPr>
              <a:t>发表联名倡议</a:t>
            </a:r>
            <a:r>
              <a:rPr lang="en-US" altLang="zh-CN" sz="3900" dirty="0">
                <a:latin typeface="楷体_GB2312" pitchFamily="49" charset="-122"/>
                <a:ea typeface="楷体_GB2312" pitchFamily="49" charset="-122"/>
              </a:rPr>
              <a:t>,</a:t>
            </a:r>
            <a:r>
              <a:rPr lang="zh-CN" altLang="en-US" sz="3900" dirty="0">
                <a:latin typeface="楷体_GB2312" pitchFamily="49" charset="-122"/>
                <a:ea typeface="楷体_GB2312" pitchFamily="49" charset="-122"/>
              </a:rPr>
              <a:t>称：</a:t>
            </a:r>
            <a:endParaRPr lang="zh-CN" altLang="en-US" sz="3900" dirty="0">
              <a:latin typeface="楷体_GB2312" pitchFamily="49" charset="-122"/>
              <a:ea typeface="楷体_GB2312" pitchFamily="49" charset="-122"/>
            </a:endParaRPr>
          </a:p>
          <a:p>
            <a:pPr>
              <a:lnSpc>
                <a:spcPct val="90000"/>
              </a:lnSpc>
              <a:buNone/>
            </a:pPr>
            <a:r>
              <a:rPr lang="zh-CN" altLang="en-US" b="1" dirty="0">
                <a:latin typeface="楷体_GB2312" pitchFamily="49" charset="-122"/>
                <a:ea typeface="楷体_GB2312" pitchFamily="49" charset="-122"/>
              </a:rPr>
              <a:t>          </a:t>
            </a:r>
            <a:endParaRPr lang="zh-CN" altLang="en-US" b="1" dirty="0">
              <a:latin typeface="楷体_GB2312" pitchFamily="49" charset="-122"/>
              <a:ea typeface="楷体_GB2312" pitchFamily="49" charset="-122"/>
            </a:endParaRPr>
          </a:p>
          <a:p>
            <a:pPr>
              <a:lnSpc>
                <a:spcPct val="90000"/>
              </a:lnSpc>
              <a:buNone/>
            </a:pPr>
            <a:r>
              <a:rPr lang="zh-CN" altLang="en-US" b="1" dirty="0">
                <a:latin typeface="楷体_GB2312" pitchFamily="49" charset="-122"/>
                <a:ea typeface="楷体_GB2312" pitchFamily="49" charset="-122"/>
              </a:rPr>
              <a:t>      </a:t>
            </a:r>
            <a:r>
              <a:rPr lang="zh-CN" altLang="en-US" sz="4300" b="1" dirty="0">
                <a:latin typeface="楷体_GB2312" pitchFamily="49" charset="-122"/>
                <a:ea typeface="楷体_GB2312" pitchFamily="49" charset="-122"/>
              </a:rPr>
              <a:t>如果人类要在</a:t>
            </a:r>
            <a:r>
              <a:rPr lang="en-US" altLang="zh-CN" sz="4300" b="1" dirty="0">
                <a:latin typeface="楷体_GB2312" pitchFamily="49" charset="-122"/>
                <a:ea typeface="楷体_GB2312" pitchFamily="49" charset="-122"/>
              </a:rPr>
              <a:t>21</a:t>
            </a:r>
            <a:r>
              <a:rPr lang="zh-CN" altLang="en-US" sz="4300" b="1" dirty="0">
                <a:latin typeface="楷体_GB2312" pitchFamily="49" charset="-122"/>
                <a:ea typeface="楷体_GB2312" pitchFamily="49" charset="-122"/>
              </a:rPr>
              <a:t>世纪生存下去，必须要回到</a:t>
            </a:r>
            <a:r>
              <a:rPr lang="en-US" altLang="zh-CN" sz="4300" b="1" dirty="0">
                <a:latin typeface="楷体_GB2312" pitchFamily="49" charset="-122"/>
                <a:ea typeface="楷体_GB2312" pitchFamily="49" charset="-122"/>
              </a:rPr>
              <a:t>2500</a:t>
            </a:r>
            <a:r>
              <a:rPr lang="zh-CN" altLang="en-US" sz="4300" b="1" dirty="0">
                <a:latin typeface="楷体_GB2312" pitchFamily="49" charset="-122"/>
                <a:ea typeface="楷体_GB2312" pitchFamily="49" charset="-122"/>
              </a:rPr>
              <a:t>年前，从中国孔子那里寻找智慧！</a:t>
            </a:r>
            <a:endParaRPr lang="zh-CN" altLang="en-US" sz="4300" b="1" dirty="0">
              <a:latin typeface="楷体_GB2312" pitchFamily="49" charset="-122"/>
              <a:ea typeface="楷体_GB2312" pitchFamily="49" charset="-122"/>
            </a:endParaRPr>
          </a:p>
        </p:txBody>
      </p:sp>
    </p:spTree>
  </p:cSld>
  <p:clrMapOvr>
    <a:masterClrMapping/>
  </p:clrMapOvr>
  <p:transition>
    <p:strips dir="r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9506" name="标题 149505"/>
          <p:cNvSpPr>
            <a:spLocks noGrp="1"/>
          </p:cNvSpPr>
          <p:nvPr>
            <p:ph type="title"/>
          </p:nvPr>
        </p:nvSpPr>
        <p:spPr/>
        <p:txBody>
          <a:bodyPr anchor="ctr"/>
          <a:p>
            <a:r>
              <a:rPr lang="zh-CN" altLang="en-US" dirty="0"/>
              <a:t>历代变迁</a:t>
            </a:r>
            <a:endParaRPr lang="zh-CN" altLang="en-US" dirty="0"/>
          </a:p>
        </p:txBody>
      </p:sp>
      <p:sp>
        <p:nvSpPr>
          <p:cNvPr id="149507" name="文本占位符 149506"/>
          <p:cNvSpPr>
            <a:spLocks noGrp="1"/>
          </p:cNvSpPr>
          <p:nvPr>
            <p:ph type="body" idx="1"/>
          </p:nvPr>
        </p:nvSpPr>
        <p:spPr/>
        <p:txBody>
          <a:bodyPr/>
          <a:p>
            <a:pPr>
              <a:lnSpc>
                <a:spcPct val="80000"/>
              </a:lnSpc>
            </a:pPr>
            <a:r>
              <a:rPr lang="en-US" altLang="zh-CN" sz="3600" dirty="0"/>
              <a:t>7</a:t>
            </a:r>
            <a:r>
              <a:rPr lang="zh-CN" altLang="en-US" sz="3600" dirty="0"/>
              <a:t>．明中叶的王阳明反对朱熹把心与理视为两种事物的观点，创立与朱熹相对立的主观唯心主义理论</a:t>
            </a:r>
            <a:r>
              <a:rPr lang="en-US" altLang="zh-CN" sz="3600">
                <a:latin typeface="Arial" panose="020B0604020202020204" pitchFamily="34" charset="0"/>
              </a:rPr>
              <a:t>——</a:t>
            </a:r>
            <a:r>
              <a:rPr lang="zh-CN" altLang="en-US" sz="3600" dirty="0"/>
              <a:t>心学。理学由客观唯心主义向主观唯心主义演变，说明它已经走到极端。</a:t>
            </a:r>
            <a:endParaRPr lang="zh-CN" altLang="en-US" sz="2400" dirty="0"/>
          </a:p>
          <a:p>
            <a:pPr marL="0" indent="0">
              <a:lnSpc>
                <a:spcPct val="80000"/>
              </a:lnSpc>
              <a:buNone/>
            </a:pPr>
            <a:endParaRPr lang="zh-CN" altLang="en-US" sz="2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29920" y="457200"/>
            <a:ext cx="7087235" cy="1149350"/>
          </a:xfrm>
        </p:spPr>
        <p:txBody>
          <a:bodyPr/>
          <a:p>
            <a:r>
              <a:rPr lang="zh-CN" altLang="en-US" sz="4400"/>
              <a:t>三、儒家十三经</a:t>
            </a:r>
            <a:endParaRPr lang="zh-CN" altLang="en-US" sz="4400"/>
          </a:p>
        </p:txBody>
      </p:sp>
      <p:pic>
        <p:nvPicPr>
          <p:cNvPr id="5" name="图片占位符 4" descr="b7fd5266d016092497ee0c16d30735fae7cd34f7"/>
          <p:cNvPicPr>
            <a:picLocks noChangeAspect="1"/>
          </p:cNvPicPr>
          <p:nvPr>
            <p:ph type="pic" idx="1"/>
          </p:nvPr>
        </p:nvPicPr>
        <p:blipFill>
          <a:blip r:embed="rId1"/>
          <a:stretch>
            <a:fillRect/>
          </a:stretch>
        </p:blipFill>
        <p:spPr>
          <a:xfrm>
            <a:off x="4296410" y="2185035"/>
            <a:ext cx="4740275" cy="3291205"/>
          </a:xfrm>
          <a:prstGeom prst="rect">
            <a:avLst/>
          </a:prstGeom>
        </p:spPr>
      </p:pic>
      <p:sp>
        <p:nvSpPr>
          <p:cNvPr id="3" name="文本占位符 2"/>
          <p:cNvSpPr>
            <a:spLocks noGrp="1"/>
          </p:cNvSpPr>
          <p:nvPr>
            <p:ph type="body" sz="half" idx="2"/>
          </p:nvPr>
        </p:nvSpPr>
        <p:spPr/>
        <p:txBody>
          <a:bodyPr/>
          <a:p>
            <a:r>
              <a:rPr lang="zh-CN" altLang="en-US" sz="2800"/>
              <a:t>儒家十三经，是指在南宋形成的十三部儒家经典，封建统治者先后将13部儒家书籍“法定”为“经”，形成了封建社会具有特殊地位的“十三经”。</a:t>
            </a:r>
            <a:endParaRPr lang="zh-CN" altLang="en-US" sz="28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儒家十三经</a:t>
            </a:r>
            <a:endParaRPr lang="zh-CN" altLang="en-US"/>
          </a:p>
        </p:txBody>
      </p:sp>
      <p:sp>
        <p:nvSpPr>
          <p:cNvPr id="3" name="内容占位符 2"/>
          <p:cNvSpPr>
            <a:spLocks noGrp="1"/>
          </p:cNvSpPr>
          <p:nvPr>
            <p:ph idx="1"/>
          </p:nvPr>
        </p:nvSpPr>
        <p:spPr/>
        <p:txBody>
          <a:bodyPr/>
          <a:p>
            <a:r>
              <a:rPr lang="zh-CN" altLang="en-US" sz="2400"/>
              <a:t>这十三种文献，当以“经”的地位最高，“传”、“记”次之，《尔雅》又次之。十三种儒家文献取得“经”的地位，经过了一个相当长的时期。</a:t>
            </a:r>
            <a:endParaRPr lang="zh-CN" altLang="en-US" sz="2400"/>
          </a:p>
          <a:p>
            <a:r>
              <a:rPr lang="zh-CN" altLang="en-US" sz="2400">
                <a:solidFill>
                  <a:srgbClr val="FF0000"/>
                </a:solidFill>
              </a:rPr>
              <a:t>《易》、《诗》、《书》、《礼》、《春秋》</a:t>
            </a:r>
            <a:r>
              <a:rPr lang="zh-CN" altLang="en-US" sz="2400"/>
              <a:t>谓之“经”，</a:t>
            </a:r>
            <a:endParaRPr lang="zh-CN" altLang="en-US" sz="2400"/>
          </a:p>
          <a:p>
            <a:r>
              <a:rPr lang="zh-CN" altLang="en-US" sz="2400">
                <a:solidFill>
                  <a:srgbClr val="FF0000"/>
                </a:solidFill>
              </a:rPr>
              <a:t>《左传》、《公羊传》、《谷梁传》</a:t>
            </a:r>
            <a:r>
              <a:rPr lang="zh-CN" altLang="en-US" sz="2400"/>
              <a:t>属于《春秋经》之“传”，</a:t>
            </a:r>
            <a:endParaRPr lang="zh-CN" altLang="en-US" sz="2400"/>
          </a:p>
          <a:p>
            <a:r>
              <a:rPr lang="zh-CN" altLang="en-US" sz="2400">
                <a:solidFill>
                  <a:srgbClr val="FF0000"/>
                </a:solidFill>
              </a:rPr>
              <a:t>《礼记》、《孝经》、《论语》、《孟子》</a:t>
            </a:r>
            <a:r>
              <a:rPr lang="zh-CN" altLang="en-US" sz="2400"/>
              <a:t>均为“记”，</a:t>
            </a:r>
            <a:endParaRPr lang="zh-CN" altLang="en-US" sz="2400"/>
          </a:p>
          <a:p>
            <a:r>
              <a:rPr lang="zh-CN" altLang="en-US" sz="2400">
                <a:solidFill>
                  <a:srgbClr val="FF0000"/>
                </a:solidFill>
              </a:rPr>
              <a:t>《尔雅》</a:t>
            </a:r>
            <a:r>
              <a:rPr lang="zh-CN" altLang="en-US" sz="2400"/>
              <a:t>则是汉代经师的训诂之作。</a:t>
            </a:r>
            <a:endParaRPr lang="zh-CN" altLang="en-US" sz="2400"/>
          </a:p>
          <a:p>
            <a:pPr marL="0" indent="0">
              <a:buNone/>
            </a:pPr>
            <a:endParaRPr lang="zh-CN" altLang="en-US" sz="24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儒家十三经</a:t>
            </a:r>
            <a:endParaRPr lang="zh-CN" altLang="en-US"/>
          </a:p>
        </p:txBody>
      </p:sp>
      <p:sp>
        <p:nvSpPr>
          <p:cNvPr id="3" name="内容占位符 2"/>
          <p:cNvSpPr>
            <a:spLocks noGrp="1"/>
          </p:cNvSpPr>
          <p:nvPr>
            <p:ph idx="1"/>
          </p:nvPr>
        </p:nvSpPr>
        <p:spPr/>
        <p:txBody>
          <a:bodyPr/>
          <a:p>
            <a:r>
              <a:rPr lang="en-US" altLang="zh-CN" sz="2800"/>
              <a:t>1.</a:t>
            </a:r>
            <a:r>
              <a:rPr lang="zh-CN" altLang="en-US" sz="2800"/>
              <a:t>《周易》是占卜之书，其外层神秘，而内蕴的哲理至深至弘。</a:t>
            </a:r>
            <a:endParaRPr lang="zh-CN" altLang="en-US" sz="2800"/>
          </a:p>
          <a:p>
            <a:r>
              <a:rPr lang="en-US" altLang="zh-CN" sz="2800"/>
              <a:t>2.</a:t>
            </a:r>
            <a:r>
              <a:rPr lang="zh-CN" altLang="en-US" sz="2800"/>
              <a:t>《尚书》是上古历史文件汇编，主要内容为君王的文告和君臣谈话记录。</a:t>
            </a:r>
            <a:endParaRPr lang="zh-CN" altLang="en-US" sz="2800"/>
          </a:p>
          <a:p>
            <a:r>
              <a:rPr lang="en-US" altLang="zh-CN" sz="2800"/>
              <a:t>3.</a:t>
            </a:r>
            <a:r>
              <a:rPr lang="zh-CN" altLang="en-US" sz="2800"/>
              <a:t>《诗经》是西周初至春秋中期的诗歌集，内分“风”、“雅”、“颂”三部分，“风”为土风歌谣，“雅”为西周王畿的正声雅乐。“颂”为上层社会宗庙祭祀的舞曲歌辞。</a:t>
            </a:r>
            <a:endParaRPr lang="zh-CN" altLang="en-US"/>
          </a:p>
          <a:p>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儒家十三经</a:t>
            </a:r>
            <a:endParaRPr lang="zh-CN" altLang="en-US"/>
          </a:p>
        </p:txBody>
      </p:sp>
      <p:sp>
        <p:nvSpPr>
          <p:cNvPr id="3" name="内容占位符 2"/>
          <p:cNvSpPr>
            <a:spLocks noGrp="1"/>
          </p:cNvSpPr>
          <p:nvPr>
            <p:ph idx="1"/>
          </p:nvPr>
        </p:nvSpPr>
        <p:spPr/>
        <p:txBody>
          <a:bodyPr/>
          <a:p>
            <a:r>
              <a:rPr lang="en-US" altLang="zh-CN">
                <a:sym typeface="+mn-ea"/>
              </a:rPr>
              <a:t>4.</a:t>
            </a:r>
            <a:r>
              <a:rPr lang="zh-CN" altLang="en-US">
                <a:sym typeface="+mn-ea"/>
              </a:rPr>
              <a:t>《周礼》主要汇集周王室官制和战国时期各国制度。</a:t>
            </a:r>
            <a:endParaRPr lang="zh-CN" altLang="en-US"/>
          </a:p>
          <a:p>
            <a:r>
              <a:rPr lang="en-US" altLang="zh-CN">
                <a:sym typeface="+mn-ea"/>
              </a:rPr>
              <a:t>5.</a:t>
            </a:r>
            <a:r>
              <a:rPr lang="zh-CN" altLang="en-US">
                <a:sym typeface="+mn-ea"/>
              </a:rPr>
              <a:t>《仪礼》主要记载春秋战国时代的礼制。</a:t>
            </a:r>
            <a:endParaRPr lang="zh-CN" altLang="en-US"/>
          </a:p>
          <a:p>
            <a:r>
              <a:rPr lang="en-US" altLang="zh-CN">
                <a:sym typeface="+mn-ea"/>
              </a:rPr>
              <a:t>6.</a:t>
            </a:r>
            <a:r>
              <a:rPr lang="zh-CN" altLang="en-US">
                <a:sym typeface="+mn-ea"/>
              </a:rPr>
              <a:t>《礼记》是秦汉以前有关各种礼仪的论著汇编。</a:t>
            </a:r>
            <a:endParaRPr lang="zh-CN" altLang="en-US"/>
          </a:p>
          <a:p>
            <a:pPr marL="0" indent="0">
              <a:buNone/>
            </a:pPr>
            <a:endParaRPr lang="zh-CN" altLang="en-US"/>
          </a:p>
          <a:p>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儒家十三经</a:t>
            </a:r>
            <a:endParaRPr lang="zh-CN" altLang="en-US"/>
          </a:p>
        </p:txBody>
      </p:sp>
      <p:sp>
        <p:nvSpPr>
          <p:cNvPr id="3" name="内容占位符 2"/>
          <p:cNvSpPr>
            <a:spLocks noGrp="1"/>
          </p:cNvSpPr>
          <p:nvPr>
            <p:ph idx="1"/>
          </p:nvPr>
        </p:nvSpPr>
        <p:spPr/>
        <p:txBody>
          <a:bodyPr/>
          <a:p>
            <a:r>
              <a:rPr lang="en-US" altLang="zh-CN">
                <a:sym typeface="+mn-ea"/>
              </a:rPr>
              <a:t>7.</a:t>
            </a:r>
            <a:r>
              <a:rPr lang="zh-CN" altLang="en-US">
                <a:sym typeface="+mn-ea"/>
              </a:rPr>
              <a:t>《左传》重在史事的陈述，</a:t>
            </a:r>
            <a:r>
              <a:rPr lang="en-US" altLang="zh-CN">
                <a:sym typeface="+mn-ea"/>
              </a:rPr>
              <a:t>8.</a:t>
            </a:r>
            <a:r>
              <a:rPr lang="zh-CN" altLang="en-US">
                <a:sym typeface="+mn-ea"/>
              </a:rPr>
              <a:t>《公羊传》、</a:t>
            </a:r>
            <a:r>
              <a:rPr lang="en-US" altLang="zh-CN">
                <a:sym typeface="+mn-ea"/>
              </a:rPr>
              <a:t>9</a:t>
            </a:r>
            <a:r>
              <a:rPr lang="en-US" altLang="zh-CN">
                <a:sym typeface="+mn-ea"/>
              </a:rPr>
              <a:t>.</a:t>
            </a:r>
            <a:r>
              <a:rPr lang="zh-CN" altLang="en-US">
                <a:sym typeface="+mn-ea"/>
              </a:rPr>
              <a:t>《谷梁传》重在论议。</a:t>
            </a:r>
            <a:endParaRPr lang="zh-CN" altLang="en-US"/>
          </a:p>
          <a:p>
            <a:r>
              <a:rPr lang="en-US" altLang="zh-CN">
                <a:sym typeface="+mn-ea"/>
              </a:rPr>
              <a:t>10.</a:t>
            </a:r>
            <a:r>
              <a:rPr lang="zh-CN" altLang="en-US">
                <a:sym typeface="+mn-ea"/>
              </a:rPr>
              <a:t>《论语》是孔子及其门徒的言行录。</a:t>
            </a:r>
            <a:endParaRPr lang="zh-CN" altLang="en-US"/>
          </a:p>
          <a:p>
            <a:r>
              <a:rPr lang="en-US" altLang="zh-CN">
                <a:sym typeface="+mn-ea"/>
              </a:rPr>
              <a:t>11.</a:t>
            </a:r>
            <a:r>
              <a:rPr lang="zh-CN" altLang="en-US">
                <a:sym typeface="+mn-ea"/>
              </a:rPr>
              <a:t>《孝经》为论述封建孝道的专著。</a:t>
            </a:r>
            <a:endParaRPr lang="zh-CN" altLang="en-US"/>
          </a:p>
          <a:p>
            <a:r>
              <a:rPr lang="en-US" altLang="zh-CN">
                <a:sym typeface="+mn-ea"/>
              </a:rPr>
              <a:t>12.</a:t>
            </a:r>
            <a:r>
              <a:rPr lang="zh-CN" altLang="en-US">
                <a:sym typeface="+mn-ea"/>
              </a:rPr>
              <a:t>《孟子》专载孟子的言论、思想和行迹。</a:t>
            </a:r>
            <a:endParaRPr lang="zh-CN" altLang="en-US"/>
          </a:p>
          <a:p>
            <a:r>
              <a:rPr lang="en-US" altLang="zh-CN">
                <a:sym typeface="+mn-ea"/>
              </a:rPr>
              <a:t>13.</a:t>
            </a:r>
            <a:r>
              <a:rPr lang="zh-CN" altLang="en-US">
                <a:sym typeface="+mn-ea"/>
              </a:rPr>
              <a:t>《尔雅》训解词义，诠释名物，经学家多据以解经。</a:t>
            </a: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文本框 7169"/>
          <p:cNvSpPr txBox="1"/>
          <p:nvPr/>
        </p:nvSpPr>
        <p:spPr>
          <a:xfrm>
            <a:off x="250825" y="1484313"/>
            <a:ext cx="8713788" cy="4052887"/>
          </a:xfrm>
          <a:prstGeom prst="rect">
            <a:avLst/>
          </a:prstGeom>
          <a:noFill/>
          <a:ln w="9525">
            <a:noFill/>
          </a:ln>
        </p:spPr>
        <p:txBody>
          <a:bodyPr>
            <a:spAutoFit/>
          </a:bodyPr>
          <a:p>
            <a:r>
              <a:rPr lang="en-US" altLang="zh-CN" sz="3600" dirty="0">
                <a:latin typeface="仿宋_GB2312" pitchFamily="49" charset="-122"/>
                <a:ea typeface="仿宋_GB2312" pitchFamily="49" charset="-122"/>
              </a:rPr>
              <a:t>    </a:t>
            </a:r>
            <a:r>
              <a:rPr lang="en-US" altLang="zh-CN" sz="3200" b="1" dirty="0">
                <a:solidFill>
                  <a:srgbClr val="FF0000"/>
                </a:solidFill>
                <a:latin typeface="Times New Roman" panose="02020603050405020304" pitchFamily="18" charset="0"/>
              </a:rPr>
              <a:t>《</a:t>
            </a:r>
            <a:r>
              <a:rPr lang="zh-CN" altLang="en-US" sz="3200" b="1" dirty="0">
                <a:solidFill>
                  <a:srgbClr val="FF0000"/>
                </a:solidFill>
                <a:latin typeface="Times New Roman" panose="02020603050405020304" pitchFamily="18" charset="0"/>
              </a:rPr>
              <a:t>大学</a:t>
            </a:r>
            <a:r>
              <a:rPr lang="en-US" altLang="zh-CN" sz="3200" b="1" dirty="0">
                <a:solidFill>
                  <a:srgbClr val="FF0000"/>
                </a:solidFill>
                <a:latin typeface="Times New Roman" panose="02020603050405020304" pitchFamily="18" charset="0"/>
              </a:rPr>
              <a:t>》</a:t>
            </a:r>
            <a:r>
              <a:rPr lang="zh-CN" altLang="en-US" sz="3200" b="1" dirty="0">
                <a:solidFill>
                  <a:srgbClr val="FF0000"/>
                </a:solidFill>
                <a:latin typeface="Times New Roman" panose="02020603050405020304" pitchFamily="18" charset="0"/>
              </a:rPr>
              <a:t>原为</a:t>
            </a:r>
            <a:r>
              <a:rPr lang="en-US" altLang="zh-CN" sz="3200" b="1" dirty="0">
                <a:solidFill>
                  <a:srgbClr val="FF0000"/>
                </a:solidFill>
                <a:latin typeface="Times New Roman" panose="02020603050405020304" pitchFamily="18" charset="0"/>
              </a:rPr>
              <a:t>《</a:t>
            </a:r>
            <a:r>
              <a:rPr lang="zh-CN" altLang="en-US" sz="3200" b="1" dirty="0">
                <a:solidFill>
                  <a:srgbClr val="FF0000"/>
                </a:solidFill>
                <a:latin typeface="Times New Roman" panose="02020603050405020304" pitchFamily="18" charset="0"/>
              </a:rPr>
              <a:t>礼记</a:t>
            </a:r>
            <a:r>
              <a:rPr lang="en-US" altLang="zh-CN" sz="3200" b="1" dirty="0">
                <a:solidFill>
                  <a:srgbClr val="FF0000"/>
                </a:solidFill>
                <a:latin typeface="Times New Roman" panose="02020603050405020304" pitchFamily="18" charset="0"/>
              </a:rPr>
              <a:t>》</a:t>
            </a:r>
            <a:r>
              <a:rPr lang="zh-CN" altLang="en-US" sz="3200" b="1" dirty="0">
                <a:solidFill>
                  <a:srgbClr val="FF0000"/>
                </a:solidFill>
                <a:latin typeface="Times New Roman" panose="02020603050405020304" pitchFamily="18" charset="0"/>
              </a:rPr>
              <a:t>第四十二篇</a:t>
            </a:r>
            <a:r>
              <a:rPr lang="zh-CN" altLang="en-US" sz="3200" b="1" dirty="0">
                <a:latin typeface="Times New Roman" panose="02020603050405020304" pitchFamily="18" charset="0"/>
              </a:rPr>
              <a:t>。宋朝程颢、程颐兄弟把它从</a:t>
            </a:r>
            <a:r>
              <a:rPr lang="en-US" altLang="zh-CN" sz="3200" b="1" dirty="0">
                <a:latin typeface="Times New Roman" panose="02020603050405020304" pitchFamily="18" charset="0"/>
              </a:rPr>
              <a:t>《</a:t>
            </a:r>
            <a:r>
              <a:rPr lang="zh-CN" altLang="en-US" sz="3200" b="1" dirty="0">
                <a:latin typeface="Times New Roman" panose="02020603050405020304" pitchFamily="18" charset="0"/>
              </a:rPr>
              <a:t>礼记</a:t>
            </a:r>
            <a:r>
              <a:rPr lang="en-US" altLang="zh-CN" sz="3200" b="1" dirty="0">
                <a:latin typeface="Times New Roman" panose="02020603050405020304" pitchFamily="18" charset="0"/>
              </a:rPr>
              <a:t>》</a:t>
            </a:r>
            <a:r>
              <a:rPr lang="zh-CN" altLang="en-US" sz="3200" b="1" dirty="0">
                <a:latin typeface="Times New Roman" panose="02020603050405020304" pitchFamily="18" charset="0"/>
              </a:rPr>
              <a:t>中抽出，编次章句。</a:t>
            </a:r>
            <a:r>
              <a:rPr lang="zh-CN" altLang="en-US" sz="3200" b="1" dirty="0">
                <a:solidFill>
                  <a:srgbClr val="FF0000"/>
                </a:solidFill>
                <a:latin typeface="Times New Roman" panose="02020603050405020304" pitchFamily="18" charset="0"/>
              </a:rPr>
              <a:t>朱熹将</a:t>
            </a:r>
            <a:r>
              <a:rPr lang="en-US" altLang="zh-CN" sz="3200" b="1" dirty="0">
                <a:solidFill>
                  <a:srgbClr val="FF0000"/>
                </a:solidFill>
                <a:latin typeface="Times New Roman" panose="02020603050405020304" pitchFamily="18" charset="0"/>
              </a:rPr>
              <a:t>《</a:t>
            </a:r>
            <a:r>
              <a:rPr lang="zh-CN" altLang="en-US" sz="3200" b="1" dirty="0">
                <a:solidFill>
                  <a:srgbClr val="FF0000"/>
                </a:solidFill>
                <a:latin typeface="Times New Roman" panose="02020603050405020304" pitchFamily="18" charset="0"/>
              </a:rPr>
              <a:t>大学</a:t>
            </a:r>
            <a:r>
              <a:rPr lang="en-US" altLang="zh-CN" sz="3200" b="1" dirty="0">
                <a:solidFill>
                  <a:srgbClr val="FF0000"/>
                </a:solidFill>
                <a:latin typeface="Times New Roman" panose="02020603050405020304" pitchFamily="18" charset="0"/>
              </a:rPr>
              <a:t>》</a:t>
            </a:r>
            <a:r>
              <a:rPr lang="zh-CN" altLang="en-US" sz="3200" b="1" dirty="0">
                <a:solidFill>
                  <a:srgbClr val="FF0000"/>
                </a:solidFill>
                <a:latin typeface="Times New Roman" panose="02020603050405020304" pitchFamily="18" charset="0"/>
              </a:rPr>
              <a:t>、</a:t>
            </a:r>
            <a:r>
              <a:rPr lang="en-US" altLang="zh-CN" sz="3200" b="1" dirty="0">
                <a:solidFill>
                  <a:srgbClr val="FF0000"/>
                </a:solidFill>
                <a:latin typeface="Times New Roman" panose="02020603050405020304" pitchFamily="18" charset="0"/>
              </a:rPr>
              <a:t>《</a:t>
            </a:r>
            <a:r>
              <a:rPr lang="zh-CN" altLang="en-US" sz="3200" b="1" dirty="0">
                <a:solidFill>
                  <a:srgbClr val="FF0000"/>
                </a:solidFill>
                <a:latin typeface="Times New Roman" panose="02020603050405020304" pitchFamily="18" charset="0"/>
              </a:rPr>
              <a:t>中庸</a:t>
            </a:r>
            <a:r>
              <a:rPr lang="en-US" altLang="zh-CN" sz="3200" b="1" dirty="0">
                <a:solidFill>
                  <a:srgbClr val="FF0000"/>
                </a:solidFill>
                <a:latin typeface="Times New Roman" panose="02020603050405020304" pitchFamily="18" charset="0"/>
              </a:rPr>
              <a:t>》</a:t>
            </a:r>
            <a:r>
              <a:rPr lang="zh-CN" altLang="en-US" sz="3200" b="1" dirty="0">
                <a:solidFill>
                  <a:srgbClr val="FF0000"/>
                </a:solidFill>
                <a:latin typeface="Times New Roman" panose="02020603050405020304" pitchFamily="18" charset="0"/>
              </a:rPr>
              <a:t>、</a:t>
            </a:r>
            <a:r>
              <a:rPr lang="en-US" altLang="zh-CN" sz="3200" b="1" dirty="0">
                <a:solidFill>
                  <a:srgbClr val="FF0000"/>
                </a:solidFill>
                <a:latin typeface="Times New Roman" panose="02020603050405020304" pitchFamily="18" charset="0"/>
              </a:rPr>
              <a:t>《</a:t>
            </a:r>
            <a:r>
              <a:rPr lang="zh-CN" altLang="en-US" sz="3200" b="1" dirty="0">
                <a:solidFill>
                  <a:srgbClr val="FF0000"/>
                </a:solidFill>
                <a:latin typeface="Times New Roman" panose="02020603050405020304" pitchFamily="18" charset="0"/>
              </a:rPr>
              <a:t>论语</a:t>
            </a:r>
            <a:r>
              <a:rPr lang="en-US" altLang="zh-CN" sz="3200" b="1" dirty="0">
                <a:solidFill>
                  <a:srgbClr val="FF0000"/>
                </a:solidFill>
                <a:latin typeface="Times New Roman" panose="02020603050405020304" pitchFamily="18" charset="0"/>
              </a:rPr>
              <a:t>》</a:t>
            </a:r>
            <a:r>
              <a:rPr lang="zh-CN" altLang="en-US" sz="3200" b="1" dirty="0">
                <a:solidFill>
                  <a:srgbClr val="FF0000"/>
                </a:solidFill>
                <a:latin typeface="Times New Roman" panose="02020603050405020304" pitchFamily="18" charset="0"/>
              </a:rPr>
              <a:t>、</a:t>
            </a:r>
            <a:r>
              <a:rPr lang="en-US" altLang="zh-CN" sz="3200" b="1" dirty="0">
                <a:solidFill>
                  <a:srgbClr val="FF0000"/>
                </a:solidFill>
                <a:latin typeface="Times New Roman" panose="02020603050405020304" pitchFamily="18" charset="0"/>
              </a:rPr>
              <a:t>《</a:t>
            </a:r>
            <a:r>
              <a:rPr lang="zh-CN" altLang="en-US" sz="3200" b="1" dirty="0">
                <a:solidFill>
                  <a:srgbClr val="FF0000"/>
                </a:solidFill>
                <a:latin typeface="Times New Roman" panose="02020603050405020304" pitchFamily="18" charset="0"/>
              </a:rPr>
              <a:t>孟子</a:t>
            </a:r>
            <a:r>
              <a:rPr lang="en-US" altLang="zh-CN" sz="3200" b="1" dirty="0">
                <a:solidFill>
                  <a:srgbClr val="FF0000"/>
                </a:solidFill>
                <a:latin typeface="Times New Roman" panose="02020603050405020304" pitchFamily="18" charset="0"/>
              </a:rPr>
              <a:t>》</a:t>
            </a:r>
            <a:r>
              <a:rPr lang="zh-CN" altLang="en-US" sz="3200" b="1" dirty="0">
                <a:solidFill>
                  <a:srgbClr val="FF0000"/>
                </a:solidFill>
                <a:latin typeface="Times New Roman" panose="02020603050405020304" pitchFamily="18" charset="0"/>
              </a:rPr>
              <a:t>合编注释，称为</a:t>
            </a:r>
            <a:r>
              <a:rPr lang="en-US" altLang="zh-CN" sz="3200" b="1" dirty="0">
                <a:solidFill>
                  <a:srgbClr val="FF0000"/>
                </a:solidFill>
                <a:latin typeface="Times New Roman" panose="02020603050405020304" pitchFamily="18" charset="0"/>
              </a:rPr>
              <a:t>《</a:t>
            </a:r>
            <a:r>
              <a:rPr lang="zh-CN" altLang="en-US" sz="3200" b="1" dirty="0">
                <a:solidFill>
                  <a:srgbClr val="FF0000"/>
                </a:solidFill>
                <a:latin typeface="Times New Roman" panose="02020603050405020304" pitchFamily="18" charset="0"/>
              </a:rPr>
              <a:t>四书</a:t>
            </a:r>
            <a:r>
              <a:rPr lang="en-US" altLang="zh-CN" sz="3200" b="1" dirty="0">
                <a:solidFill>
                  <a:srgbClr val="FF0000"/>
                </a:solidFill>
                <a:latin typeface="Times New Roman" panose="02020603050405020304" pitchFamily="18" charset="0"/>
              </a:rPr>
              <a:t>》</a:t>
            </a:r>
            <a:r>
              <a:rPr lang="zh-CN" altLang="en-US" sz="3200" b="1" dirty="0">
                <a:latin typeface="Times New Roman" panose="02020603050405020304" pitchFamily="18" charset="0"/>
              </a:rPr>
              <a:t>，从此</a:t>
            </a:r>
            <a:r>
              <a:rPr lang="en-US" altLang="zh-CN" sz="3200" b="1" dirty="0">
                <a:latin typeface="Times New Roman" panose="02020603050405020304" pitchFamily="18" charset="0"/>
              </a:rPr>
              <a:t>《</a:t>
            </a:r>
            <a:r>
              <a:rPr lang="zh-CN" altLang="en-US" sz="3200" b="1" dirty="0">
                <a:latin typeface="Times New Roman" panose="02020603050405020304" pitchFamily="18" charset="0"/>
              </a:rPr>
              <a:t>大学</a:t>
            </a:r>
            <a:r>
              <a:rPr lang="en-US" altLang="zh-CN" sz="3200" b="1" dirty="0">
                <a:latin typeface="Times New Roman" panose="02020603050405020304" pitchFamily="18" charset="0"/>
              </a:rPr>
              <a:t>》</a:t>
            </a:r>
            <a:r>
              <a:rPr lang="zh-CN" altLang="en-US" sz="3200" b="1" dirty="0">
                <a:latin typeface="Times New Roman" panose="02020603050405020304" pitchFamily="18" charset="0"/>
              </a:rPr>
              <a:t>成为儒家经典。</a:t>
            </a:r>
            <a:r>
              <a:rPr lang="zh-CN" altLang="en-US" sz="3200" b="1" dirty="0">
                <a:latin typeface="仿宋_GB2312" pitchFamily="49" charset="-122"/>
              </a:rPr>
              <a:t>相传为曾子作，近代许多学者认为是秦汉之际儒家作品。全面总结了先秦儒家关于道德修养、道德作用及其与治国平天下的关系。</a:t>
            </a:r>
            <a:endParaRPr lang="zh-CN" altLang="en-US" sz="4000" b="1" dirty="0">
              <a:latin typeface="仿宋_GB2312" pitchFamily="49" charset="-122"/>
              <a:ea typeface="仿宋_GB2312" pitchFamily="49" charset="-122"/>
            </a:endParaRPr>
          </a:p>
        </p:txBody>
      </p:sp>
      <p:sp>
        <p:nvSpPr>
          <p:cNvPr id="7171" name="文本框 7170"/>
          <p:cNvSpPr txBox="1"/>
          <p:nvPr/>
        </p:nvSpPr>
        <p:spPr>
          <a:xfrm>
            <a:off x="179388" y="476250"/>
            <a:ext cx="5832475" cy="768350"/>
          </a:xfrm>
          <a:prstGeom prst="rect">
            <a:avLst/>
          </a:prstGeom>
          <a:noFill/>
          <a:ln w="9525">
            <a:noFill/>
          </a:ln>
        </p:spPr>
        <p:txBody>
          <a:bodyPr>
            <a:spAutoFit/>
          </a:bodyPr>
          <a:p>
            <a:r>
              <a:rPr lang="en-US" altLang="zh-CN" sz="4000" b="1" dirty="0">
                <a:latin typeface="楷体_GB2312" pitchFamily="49" charset="-122"/>
                <a:ea typeface="楷体_GB2312" pitchFamily="49" charset="-122"/>
              </a:rPr>
              <a:t> </a:t>
            </a:r>
            <a:r>
              <a:rPr lang="zh-CN" altLang="en-US" sz="4000" b="1" dirty="0">
                <a:latin typeface="楷体_GB2312" pitchFamily="49" charset="-122"/>
                <a:ea typeface="楷体_GB2312" pitchFamily="49" charset="-122"/>
              </a:rPr>
              <a:t>四、</a:t>
            </a:r>
            <a:r>
              <a:rPr lang="en-US" altLang="zh-CN" sz="4400" b="1" dirty="0">
                <a:solidFill>
                  <a:srgbClr val="FF0000"/>
                </a:solidFill>
                <a:latin typeface="楷体_GB2312" pitchFamily="49" charset="-122"/>
                <a:ea typeface="楷体_GB2312" pitchFamily="49" charset="-122"/>
              </a:rPr>
              <a:t>《</a:t>
            </a:r>
            <a:r>
              <a:rPr lang="zh-CN" altLang="en-US" sz="4400" b="1" dirty="0">
                <a:solidFill>
                  <a:srgbClr val="FF0000"/>
                </a:solidFill>
                <a:latin typeface="楷体_GB2312" pitchFamily="49" charset="-122"/>
                <a:ea typeface="楷体_GB2312" pitchFamily="49" charset="-122"/>
              </a:rPr>
              <a:t>大学</a:t>
            </a:r>
            <a:r>
              <a:rPr lang="en-US" altLang="zh-CN" sz="4400" b="1" dirty="0">
                <a:solidFill>
                  <a:srgbClr val="FF0000"/>
                </a:solidFill>
                <a:latin typeface="楷体_GB2312" pitchFamily="49" charset="-122"/>
                <a:ea typeface="楷体_GB2312" pitchFamily="49" charset="-122"/>
              </a:rPr>
              <a:t>》</a:t>
            </a:r>
            <a:r>
              <a:rPr lang="zh-CN" altLang="en-US" sz="4400" b="1" dirty="0">
                <a:solidFill>
                  <a:srgbClr val="FF0000"/>
                </a:solidFill>
                <a:latin typeface="楷体_GB2312" pitchFamily="49" charset="-122"/>
                <a:ea typeface="楷体_GB2312" pitchFamily="49" charset="-122"/>
              </a:rPr>
              <a:t>导读</a:t>
            </a:r>
            <a:endParaRPr lang="zh-CN" altLang="en-US" sz="4400" b="1" dirty="0">
              <a:solidFill>
                <a:srgbClr val="FF0000"/>
              </a:solidFill>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 calcmode="lin" valueType="num">
                                      <p:cBhvr additive="base">
                                        <p:cTn id="7" dur="500" fill="hold"/>
                                        <p:tgtEl>
                                          <p:spTgt spid="7171"/>
                                        </p:tgtEl>
                                        <p:attrNameLst>
                                          <p:attrName>ppt_x</p:attrName>
                                        </p:attrNameLst>
                                      </p:cBhvr>
                                      <p:tavLst>
                                        <p:tav tm="0">
                                          <p:val>
                                            <p:strVal val="#ppt_x"/>
                                          </p:val>
                                        </p:tav>
                                        <p:tav tm="100000">
                                          <p:val>
                                            <p:strVal val="#ppt_x"/>
                                          </p:val>
                                        </p:tav>
                                      </p:tavLst>
                                    </p:anim>
                                    <p:anim calcmode="lin" valueType="num">
                                      <p:cBhvr additive="base">
                                        <p:cTn id="8" dur="500" fill="hold"/>
                                        <p:tgtEl>
                                          <p:spTgt spid="717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7170"/>
                                        </p:tgtEl>
                                        <p:attrNameLst>
                                          <p:attrName>style.visibility</p:attrName>
                                        </p:attrNameLst>
                                      </p:cBhvr>
                                      <p:to>
                                        <p:strVal val="visible"/>
                                      </p:to>
                                    </p:set>
                                    <p:animEffect transition="in" filter="diamond(in)">
                                      <p:cBhvr>
                                        <p:cTn id="13" dur="2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717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3" name="文本占位符 92162"/>
          <p:cNvSpPr>
            <a:spLocks noGrp="1"/>
          </p:cNvSpPr>
          <p:nvPr>
            <p:ph type="body" idx="1"/>
          </p:nvPr>
        </p:nvSpPr>
        <p:spPr>
          <a:xfrm>
            <a:off x="685800" y="1484313"/>
            <a:ext cx="7772400" cy="4611687"/>
          </a:xfrm>
        </p:spPr>
        <p:txBody>
          <a:bodyPr/>
          <a:p>
            <a:r>
              <a:rPr lang="en-US" altLang="zh-CN" sz="4000" b="1" dirty="0"/>
              <a:t>《</a:t>
            </a:r>
            <a:r>
              <a:rPr lang="zh-CN" altLang="en-US" sz="4000" b="1" dirty="0"/>
              <a:t>大学</a:t>
            </a:r>
            <a:r>
              <a:rPr lang="en-US" altLang="zh-CN" sz="4000" b="1" dirty="0"/>
              <a:t>》</a:t>
            </a:r>
            <a:r>
              <a:rPr lang="zh-CN" altLang="en-US" sz="4000" b="1" dirty="0"/>
              <a:t>一文不长，仅有短短的两千余字，但却是先秦、秦汉儒家学说的总括性著作，是儒家人生教育的道德纲领，也是维护封建宗法制度的政治纲领</a:t>
            </a:r>
            <a:r>
              <a:rPr lang="zh-CN" altLang="en-US" sz="4000" dirty="0"/>
              <a:t>。</a:t>
            </a:r>
            <a:endParaRPr lang="zh-CN" altLang="en-US" sz="40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0530" name="标题 150529"/>
          <p:cNvSpPr>
            <a:spLocks noGrp="1"/>
          </p:cNvSpPr>
          <p:nvPr>
            <p:ph type="title"/>
          </p:nvPr>
        </p:nvSpPr>
        <p:spPr/>
        <p:txBody>
          <a:bodyPr anchor="ctr"/>
          <a:p>
            <a:r>
              <a:rPr lang="en-US" altLang="zh-CN" dirty="0"/>
              <a:t>《</a:t>
            </a:r>
            <a:r>
              <a:rPr lang="zh-CN" altLang="en-US" dirty="0"/>
              <a:t>四书</a:t>
            </a:r>
            <a:r>
              <a:rPr lang="en-US" altLang="zh-CN" dirty="0"/>
              <a:t>》</a:t>
            </a:r>
            <a:r>
              <a:rPr lang="zh-CN" altLang="en-US" dirty="0"/>
              <a:t>之关联</a:t>
            </a:r>
            <a:endParaRPr lang="zh-CN" altLang="en-US" dirty="0"/>
          </a:p>
        </p:txBody>
      </p:sp>
      <p:sp>
        <p:nvSpPr>
          <p:cNvPr id="150531" name="文本占位符 150530"/>
          <p:cNvSpPr>
            <a:spLocks noGrp="1"/>
          </p:cNvSpPr>
          <p:nvPr>
            <p:ph type="body" idx="1"/>
          </p:nvPr>
        </p:nvSpPr>
        <p:spPr/>
        <p:txBody>
          <a:bodyPr/>
          <a:p>
            <a:pPr>
              <a:lnSpc>
                <a:spcPct val="90000"/>
              </a:lnSpc>
            </a:pPr>
            <a:r>
              <a:rPr lang="zh-CN" altLang="en-US" sz="4800" dirty="0">
                <a:solidFill>
                  <a:srgbClr val="FF0000"/>
                </a:solidFill>
                <a:latin typeface="宋体" panose="02010600030101010101" pitchFamily="2" charset="-122"/>
              </a:rPr>
              <a:t>先读</a:t>
            </a:r>
            <a:r>
              <a:rPr lang="en-US" altLang="zh-CN" sz="4800" dirty="0">
                <a:solidFill>
                  <a:srgbClr val="FF0000"/>
                </a:solidFill>
                <a:latin typeface="宋体" panose="02010600030101010101" pitchFamily="2" charset="-122"/>
              </a:rPr>
              <a:t>《</a:t>
            </a:r>
            <a:r>
              <a:rPr lang="zh-CN" altLang="en-US" sz="4800" dirty="0">
                <a:solidFill>
                  <a:srgbClr val="FF0000"/>
                </a:solidFill>
                <a:latin typeface="宋体" panose="02010600030101010101" pitchFamily="2" charset="-122"/>
              </a:rPr>
              <a:t>大学</a:t>
            </a:r>
            <a:r>
              <a:rPr lang="en-US" altLang="zh-CN" sz="4800" dirty="0">
                <a:solidFill>
                  <a:srgbClr val="FF0000"/>
                </a:solidFill>
                <a:latin typeface="宋体" panose="02010600030101010101" pitchFamily="2" charset="-122"/>
              </a:rPr>
              <a:t>》,</a:t>
            </a:r>
            <a:r>
              <a:rPr lang="zh-CN" altLang="en-US" sz="4800" dirty="0">
                <a:solidFill>
                  <a:srgbClr val="FF0000"/>
                </a:solidFill>
                <a:latin typeface="宋体" panose="02010600030101010101" pitchFamily="2" charset="-122"/>
              </a:rPr>
              <a:t>以定其规模；次读</a:t>
            </a:r>
            <a:r>
              <a:rPr lang="en-US" altLang="zh-CN" sz="4800" dirty="0">
                <a:solidFill>
                  <a:srgbClr val="FF0000"/>
                </a:solidFill>
                <a:latin typeface="宋体" panose="02010600030101010101" pitchFamily="2" charset="-122"/>
              </a:rPr>
              <a:t>《</a:t>
            </a:r>
            <a:r>
              <a:rPr lang="zh-CN" altLang="en-US" sz="4800" dirty="0">
                <a:solidFill>
                  <a:srgbClr val="FF0000"/>
                </a:solidFill>
                <a:latin typeface="宋体" panose="02010600030101010101" pitchFamily="2" charset="-122"/>
              </a:rPr>
              <a:t>论语</a:t>
            </a:r>
            <a:r>
              <a:rPr lang="en-US" altLang="zh-CN" sz="4800" dirty="0">
                <a:solidFill>
                  <a:srgbClr val="FF0000"/>
                </a:solidFill>
                <a:latin typeface="宋体" panose="02010600030101010101" pitchFamily="2" charset="-122"/>
              </a:rPr>
              <a:t>》,</a:t>
            </a:r>
            <a:r>
              <a:rPr lang="zh-CN" altLang="en-US" sz="4800" dirty="0">
                <a:solidFill>
                  <a:srgbClr val="FF0000"/>
                </a:solidFill>
                <a:latin typeface="宋体" panose="02010600030101010101" pitchFamily="2" charset="-122"/>
              </a:rPr>
              <a:t>以定其根本；次读</a:t>
            </a:r>
            <a:r>
              <a:rPr lang="en-US" altLang="zh-CN" sz="4800" dirty="0">
                <a:solidFill>
                  <a:srgbClr val="FF0000"/>
                </a:solidFill>
                <a:latin typeface="宋体" panose="02010600030101010101" pitchFamily="2" charset="-122"/>
              </a:rPr>
              <a:t>《</a:t>
            </a:r>
            <a:r>
              <a:rPr lang="zh-CN" altLang="en-US" sz="4800" dirty="0">
                <a:solidFill>
                  <a:srgbClr val="FF0000"/>
                </a:solidFill>
                <a:latin typeface="宋体" panose="02010600030101010101" pitchFamily="2" charset="-122"/>
              </a:rPr>
              <a:t>孟子</a:t>
            </a:r>
            <a:r>
              <a:rPr lang="en-US" altLang="zh-CN" sz="4800" dirty="0">
                <a:solidFill>
                  <a:srgbClr val="FF0000"/>
                </a:solidFill>
                <a:latin typeface="宋体" panose="02010600030101010101" pitchFamily="2" charset="-122"/>
              </a:rPr>
              <a:t>》,</a:t>
            </a:r>
            <a:r>
              <a:rPr lang="zh-CN" altLang="en-US" sz="4800" dirty="0">
                <a:solidFill>
                  <a:srgbClr val="FF0000"/>
                </a:solidFill>
                <a:latin typeface="宋体" panose="02010600030101010101" pitchFamily="2" charset="-122"/>
              </a:rPr>
              <a:t>以观其发越；次读</a:t>
            </a:r>
            <a:r>
              <a:rPr lang="en-US" altLang="zh-CN" sz="4800" dirty="0">
                <a:solidFill>
                  <a:srgbClr val="FF0000"/>
                </a:solidFill>
                <a:latin typeface="宋体" panose="02010600030101010101" pitchFamily="2" charset="-122"/>
              </a:rPr>
              <a:t>《</a:t>
            </a:r>
            <a:r>
              <a:rPr lang="zh-CN" altLang="en-US" sz="4800" dirty="0">
                <a:solidFill>
                  <a:srgbClr val="FF0000"/>
                </a:solidFill>
                <a:latin typeface="宋体" panose="02010600030101010101" pitchFamily="2" charset="-122"/>
              </a:rPr>
              <a:t>中庸</a:t>
            </a:r>
            <a:r>
              <a:rPr lang="en-US" altLang="zh-CN" sz="4800" dirty="0">
                <a:solidFill>
                  <a:srgbClr val="FF0000"/>
                </a:solidFill>
                <a:latin typeface="宋体" panose="02010600030101010101" pitchFamily="2" charset="-122"/>
              </a:rPr>
              <a:t>》,</a:t>
            </a:r>
            <a:r>
              <a:rPr lang="zh-CN" altLang="en-US" sz="4800" dirty="0">
                <a:solidFill>
                  <a:srgbClr val="FF0000"/>
                </a:solidFill>
                <a:latin typeface="宋体" panose="02010600030101010101" pitchFamily="2" charset="-122"/>
              </a:rPr>
              <a:t>以求古人之微妙处。</a:t>
            </a:r>
            <a:endParaRPr lang="zh-CN" altLang="en-US" sz="4800" dirty="0">
              <a:latin typeface="宋体" panose="02010600030101010101" pitchFamily="2" charset="-122"/>
            </a:endParaRPr>
          </a:p>
          <a:p>
            <a:pPr>
              <a:lnSpc>
                <a:spcPct val="90000"/>
              </a:lnSpc>
              <a:buNone/>
            </a:pPr>
            <a:r>
              <a:rPr lang="zh-CN" altLang="en-US" dirty="0"/>
              <a:t> </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7701" name="内容占位符 157700" descr="37847826_1"/>
          <p:cNvPicPr>
            <a:picLocks noChangeAspect="1"/>
          </p:cNvPicPr>
          <p:nvPr>
            <p:ph idx="4294967295"/>
          </p:nvPr>
        </p:nvPicPr>
        <p:blipFill>
          <a:blip r:embed="rId1"/>
          <a:stretch>
            <a:fillRect/>
          </a:stretch>
        </p:blipFill>
        <p:spPr>
          <a:xfrm>
            <a:off x="0" y="0"/>
            <a:ext cx="9144000" cy="6858000"/>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6787" name="文本占位符 246786"/>
          <p:cNvSpPr>
            <a:spLocks noGrp="1"/>
          </p:cNvSpPr>
          <p:nvPr>
            <p:ph type="body" idx="1"/>
          </p:nvPr>
        </p:nvSpPr>
        <p:spPr>
          <a:xfrm>
            <a:off x="650875" y="2152650"/>
            <a:ext cx="7556500" cy="3792538"/>
          </a:xfrm>
        </p:spPr>
        <p:txBody>
          <a:bodyPr/>
          <a:p>
            <a:r>
              <a:rPr lang="zh-CN" altLang="en-US" sz="4300" b="1" dirty="0">
                <a:latin typeface="楷体_GB2312" pitchFamily="49" charset="-122"/>
                <a:ea typeface="楷体_GB2312" pitchFamily="49" charset="-122"/>
              </a:rPr>
              <a:t>所谓“</a:t>
            </a:r>
            <a:r>
              <a:rPr lang="zh-CN" altLang="en-US" sz="4300" b="1" dirty="0">
                <a:solidFill>
                  <a:srgbClr val="FF0066"/>
                </a:solidFill>
                <a:latin typeface="楷体_GB2312" pitchFamily="49" charset="-122"/>
                <a:ea typeface="楷体_GB2312" pitchFamily="49" charset="-122"/>
              </a:rPr>
              <a:t>孔子智慧</a:t>
            </a:r>
            <a:r>
              <a:rPr lang="zh-CN" altLang="en-US" sz="4300" b="1" dirty="0">
                <a:latin typeface="楷体_GB2312" pitchFamily="49" charset="-122"/>
                <a:ea typeface="楷体_GB2312" pitchFamily="49" charset="-122"/>
              </a:rPr>
              <a:t>”，当指以孔子</a:t>
            </a:r>
            <a:r>
              <a:rPr lang="en-US" altLang="zh-CN" sz="4300" b="1" dirty="0">
                <a:latin typeface="楷体_GB2312" pitchFamily="49" charset="-122"/>
                <a:ea typeface="楷体_GB2312" pitchFamily="49" charset="-122"/>
              </a:rPr>
              <a:t>(</a:t>
            </a:r>
            <a:r>
              <a:rPr lang="zh-CN" altLang="en-US" sz="4300" b="1" dirty="0">
                <a:latin typeface="楷体_GB2312" pitchFamily="49" charset="-122"/>
                <a:ea typeface="楷体_GB2312" pitchFamily="49" charset="-122"/>
              </a:rPr>
              <a:t>儒家）为代表的</a:t>
            </a:r>
            <a:r>
              <a:rPr lang="zh-CN" altLang="en-US" sz="4300" b="1" dirty="0">
                <a:solidFill>
                  <a:srgbClr val="FF0066"/>
                </a:solidFill>
                <a:latin typeface="楷体_GB2312" pitchFamily="49" charset="-122"/>
                <a:ea typeface="楷体_GB2312" pitchFamily="49" charset="-122"/>
              </a:rPr>
              <a:t>中国传统文化</a:t>
            </a:r>
            <a:r>
              <a:rPr lang="zh-CN" altLang="en-US" sz="4300" b="1" dirty="0">
                <a:latin typeface="楷体_GB2312" pitchFamily="49" charset="-122"/>
                <a:ea typeface="楷体_GB2312" pitchFamily="49" charset="-122"/>
              </a:rPr>
              <a:t>。</a:t>
            </a:r>
            <a:endParaRPr lang="zh-CN" altLang="en-US" sz="4300" b="1" dirty="0">
              <a:latin typeface="楷体_GB2312" pitchFamily="49" charset="-122"/>
              <a:ea typeface="楷体_GB2312" pitchFamily="49" charset="-122"/>
            </a:endParaRPr>
          </a:p>
        </p:txBody>
      </p:sp>
    </p:spTree>
  </p:cSld>
  <p:clrMapOvr>
    <a:masterClrMapping/>
  </p:clrMapOvr>
  <p:transition>
    <p:strips dir="rd"/>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0" name="标题 94209"/>
          <p:cNvSpPr>
            <a:spLocks noGrp="1"/>
          </p:cNvSpPr>
          <p:nvPr>
            <p:ph type="title"/>
          </p:nvPr>
        </p:nvSpPr>
        <p:spPr>
          <a:xfrm>
            <a:off x="685800" y="609600"/>
            <a:ext cx="7772400" cy="731838"/>
          </a:xfrm>
        </p:spPr>
        <p:txBody>
          <a:bodyPr anchor="ctr"/>
          <a:p>
            <a:r>
              <a:rPr lang="zh-CN" altLang="en-US" sz="4000" dirty="0"/>
              <a:t>释题</a:t>
            </a:r>
            <a:endParaRPr lang="zh-CN" altLang="en-US" sz="4000" dirty="0"/>
          </a:p>
        </p:txBody>
      </p:sp>
      <p:sp>
        <p:nvSpPr>
          <p:cNvPr id="94211" name="文本占位符 94210"/>
          <p:cNvSpPr>
            <a:spLocks noGrp="1"/>
          </p:cNvSpPr>
          <p:nvPr>
            <p:ph type="body" idx="1"/>
          </p:nvPr>
        </p:nvSpPr>
        <p:spPr>
          <a:xfrm>
            <a:off x="685800" y="1412875"/>
            <a:ext cx="7772400" cy="4683125"/>
          </a:xfrm>
        </p:spPr>
        <p:txBody>
          <a:bodyPr/>
          <a:p>
            <a:r>
              <a:rPr lang="zh-CN" altLang="en-US" sz="4000" b="1" dirty="0">
                <a:solidFill>
                  <a:srgbClr val="FF0000"/>
                </a:solidFill>
                <a:effectLst/>
              </a:rPr>
              <a:t>１</a:t>
            </a:r>
            <a:r>
              <a:rPr lang="en-US" altLang="zh-CN" sz="4000" b="1" dirty="0">
                <a:solidFill>
                  <a:srgbClr val="FF0000"/>
                </a:solidFill>
                <a:effectLst/>
              </a:rPr>
              <a:t>.</a:t>
            </a:r>
            <a:r>
              <a:rPr lang="zh-CN" altLang="en-US" sz="4000" b="1" dirty="0">
                <a:solidFill>
                  <a:srgbClr val="FF0000"/>
                </a:solidFill>
                <a:effectLst/>
              </a:rPr>
              <a:t>大人之学</a:t>
            </a:r>
            <a:endParaRPr lang="zh-CN" altLang="en-US" sz="4000" b="1" dirty="0">
              <a:solidFill>
                <a:srgbClr val="0000FF"/>
              </a:solidFill>
              <a:effectLst/>
            </a:endParaRPr>
          </a:p>
          <a:p>
            <a:r>
              <a:rPr lang="zh-CN" altLang="en-US" sz="4000" b="1" dirty="0">
                <a:effectLst/>
              </a:rPr>
              <a:t>    “大学”是对“小学”而言，是说它</a:t>
            </a:r>
            <a:r>
              <a:rPr lang="zh-CN" altLang="en-US" sz="4000" b="1" dirty="0">
                <a:solidFill>
                  <a:srgbClr val="0000FF"/>
                </a:solidFill>
                <a:effectLst/>
              </a:rPr>
              <a:t>不是</a:t>
            </a:r>
            <a:r>
              <a:rPr lang="zh-CN" altLang="en-US" sz="4000" b="1" dirty="0">
                <a:effectLst/>
              </a:rPr>
              <a:t>“详训诂，明句读”的“小学”</a:t>
            </a:r>
            <a:r>
              <a:rPr lang="en-US" altLang="zh-CN" sz="4000" b="1">
                <a:effectLst/>
              </a:rPr>
              <a:t>,</a:t>
            </a:r>
            <a:r>
              <a:rPr lang="zh-CN" altLang="en-US" sz="4000" b="1" dirty="0">
                <a:solidFill>
                  <a:srgbClr val="0000FF"/>
                </a:solidFill>
                <a:effectLst/>
              </a:rPr>
              <a:t>而是</a:t>
            </a:r>
            <a:r>
              <a:rPr lang="zh-CN" altLang="en-US" sz="4000" b="1" dirty="0">
                <a:effectLst/>
              </a:rPr>
              <a:t>讲</a:t>
            </a:r>
            <a:r>
              <a:rPr lang="zh-CN" altLang="en-US" sz="4000" b="1" dirty="0">
                <a:solidFill>
                  <a:srgbClr val="FF0000"/>
                </a:solidFill>
                <a:effectLst/>
              </a:rPr>
              <a:t>治国安邦</a:t>
            </a:r>
            <a:r>
              <a:rPr lang="zh-CN" altLang="en-US" sz="4000" b="1" dirty="0">
                <a:effectLst/>
              </a:rPr>
              <a:t>的“大学”。“大学”是大人之学。讲的是</a:t>
            </a:r>
            <a:r>
              <a:rPr lang="zh-CN" altLang="en-US" sz="4000" b="1" dirty="0">
                <a:solidFill>
                  <a:srgbClr val="FF0000"/>
                </a:solidFill>
                <a:effectLst/>
              </a:rPr>
              <a:t>修身、齐家、治国、平天下</a:t>
            </a:r>
            <a:r>
              <a:rPr lang="zh-CN" altLang="en-US" sz="4000" b="1" dirty="0">
                <a:effectLst/>
              </a:rPr>
              <a:t>的道理。</a:t>
            </a:r>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4211">
                                            <p:txEl>
                                              <p:charRg st="0" end="7"/>
                                            </p:txEl>
                                          </p:spTgt>
                                        </p:tgtEl>
                                        <p:attrNameLst>
                                          <p:attrName>style.visibility</p:attrName>
                                        </p:attrNameLst>
                                      </p:cBhvr>
                                      <p:to>
                                        <p:strVal val="visible"/>
                                      </p:to>
                                    </p:set>
                                    <p:animEffect transition="in" filter="fade">
                                      <p:cBhvr>
                                        <p:cTn id="7" dur="1000"/>
                                        <p:tgtEl>
                                          <p:spTgt spid="94211">
                                            <p:txEl>
                                              <p:charRg st="0" end="7"/>
                                            </p:txEl>
                                          </p:spTgt>
                                        </p:tgtEl>
                                      </p:cBhvr>
                                    </p:animEffect>
                                    <p:anim calcmode="lin" valueType="num">
                                      <p:cBhvr>
                                        <p:cTn id="8" dur="1000" fill="hold"/>
                                        <p:tgtEl>
                                          <p:spTgt spid="94211">
                                            <p:txEl>
                                              <p:charRg st="0" end="7"/>
                                            </p:txEl>
                                          </p:spTgt>
                                        </p:tgtEl>
                                        <p:attrNameLst>
                                          <p:attrName>ppt_x</p:attrName>
                                        </p:attrNameLst>
                                      </p:cBhvr>
                                      <p:tavLst>
                                        <p:tav tm="0">
                                          <p:val>
                                            <p:strVal val="#ppt_x"/>
                                          </p:val>
                                        </p:tav>
                                        <p:tav tm="100000">
                                          <p:val>
                                            <p:strVal val="#ppt_x"/>
                                          </p:val>
                                        </p:tav>
                                      </p:tavLst>
                                    </p:anim>
                                    <p:anim calcmode="lin" valueType="num">
                                      <p:cBhvr>
                                        <p:cTn id="9" dur="1000" fill="hold"/>
                                        <p:tgtEl>
                                          <p:spTgt spid="94211">
                                            <p:txEl>
                                              <p:charRg st="0" end="7"/>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4211">
                                            <p:txEl>
                                              <p:charRg st="7" end="87"/>
                                            </p:txEl>
                                          </p:spTgt>
                                        </p:tgtEl>
                                        <p:attrNameLst>
                                          <p:attrName>style.visibility</p:attrName>
                                        </p:attrNameLst>
                                      </p:cBhvr>
                                      <p:to>
                                        <p:strVal val="visible"/>
                                      </p:to>
                                    </p:set>
                                    <p:animEffect transition="in" filter="fade">
                                      <p:cBhvr>
                                        <p:cTn id="14" dur="1000"/>
                                        <p:tgtEl>
                                          <p:spTgt spid="94211">
                                            <p:txEl>
                                              <p:charRg st="7" end="87"/>
                                            </p:txEl>
                                          </p:spTgt>
                                        </p:tgtEl>
                                      </p:cBhvr>
                                    </p:animEffect>
                                    <p:anim calcmode="lin" valueType="num">
                                      <p:cBhvr>
                                        <p:cTn id="15" dur="1000" fill="hold"/>
                                        <p:tgtEl>
                                          <p:spTgt spid="94211">
                                            <p:txEl>
                                              <p:charRg st="7" end="87"/>
                                            </p:txEl>
                                          </p:spTgt>
                                        </p:tgtEl>
                                        <p:attrNameLst>
                                          <p:attrName>ppt_x</p:attrName>
                                        </p:attrNameLst>
                                      </p:cBhvr>
                                      <p:tavLst>
                                        <p:tav tm="0">
                                          <p:val>
                                            <p:strVal val="#ppt_x"/>
                                          </p:val>
                                        </p:tav>
                                        <p:tav tm="100000">
                                          <p:val>
                                            <p:strVal val="#ppt_x"/>
                                          </p:val>
                                        </p:tav>
                                      </p:tavLst>
                                    </p:anim>
                                    <p:anim calcmode="lin" valueType="num">
                                      <p:cBhvr>
                                        <p:cTn id="16" dur="1000" fill="hold"/>
                                        <p:tgtEl>
                                          <p:spTgt spid="94211">
                                            <p:txEl>
                                              <p:charRg st="7" end="8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1"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5" name="文本占位符 95234"/>
          <p:cNvSpPr>
            <a:spLocks noGrp="1"/>
          </p:cNvSpPr>
          <p:nvPr>
            <p:ph type="body" idx="1"/>
          </p:nvPr>
        </p:nvSpPr>
        <p:spPr>
          <a:xfrm>
            <a:off x="685800" y="1052513"/>
            <a:ext cx="7772400" cy="5043487"/>
          </a:xfrm>
        </p:spPr>
        <p:txBody>
          <a:bodyPr/>
          <a:p>
            <a:r>
              <a:rPr lang="zh-CN" altLang="en-US" sz="4000" b="1" dirty="0">
                <a:solidFill>
                  <a:srgbClr val="FF0000"/>
                </a:solidFill>
                <a:effectLst/>
              </a:rPr>
              <a:t>２</a:t>
            </a:r>
            <a:r>
              <a:rPr lang="en-US" altLang="zh-CN" sz="4000" b="1" dirty="0">
                <a:solidFill>
                  <a:srgbClr val="FF0000"/>
                </a:solidFill>
                <a:effectLst/>
              </a:rPr>
              <a:t>.</a:t>
            </a:r>
            <a:r>
              <a:rPr lang="zh-CN" altLang="en-US" sz="4000" b="1" dirty="0">
                <a:solidFill>
                  <a:srgbClr val="FF0000"/>
                </a:solidFill>
                <a:effectLst/>
              </a:rPr>
              <a:t>治国安邦的大学问</a:t>
            </a:r>
            <a:endParaRPr lang="zh-CN" altLang="en-US" sz="4000" b="1" dirty="0">
              <a:solidFill>
                <a:srgbClr val="0000FF"/>
              </a:solidFill>
              <a:effectLst/>
            </a:endParaRPr>
          </a:p>
          <a:p>
            <a:r>
              <a:rPr lang="zh-CN" altLang="en-US" sz="4000" b="1" dirty="0">
                <a:effectLst/>
              </a:rPr>
              <a:t> 古人十五岁入大学，学习伦理、政治、哲学等“修己治人，治国安邦”的大学问。</a:t>
            </a:r>
            <a:endParaRPr lang="zh-CN" altLang="en-US" sz="4000" b="1" dirty="0">
              <a:effectLst/>
            </a:endParaRPr>
          </a:p>
          <a:p>
            <a:r>
              <a:rPr lang="zh-CN" altLang="en-US" sz="4000" b="1" dirty="0">
                <a:effectLst/>
              </a:rPr>
              <a:t> 后一种含义其实也和前一种含义有相通的地方，同样有“博学”的意思。</a:t>
            </a:r>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5235">
                                            <p:txEl>
                                              <p:charRg st="0" end="11"/>
                                            </p:txEl>
                                          </p:spTgt>
                                        </p:tgtEl>
                                        <p:attrNameLst>
                                          <p:attrName>style.visibility</p:attrName>
                                        </p:attrNameLst>
                                      </p:cBhvr>
                                      <p:to>
                                        <p:strVal val="visible"/>
                                      </p:to>
                                    </p:set>
                                    <p:animEffect transition="in" filter="fade">
                                      <p:cBhvr>
                                        <p:cTn id="7" dur="1000"/>
                                        <p:tgtEl>
                                          <p:spTgt spid="95235">
                                            <p:txEl>
                                              <p:charRg st="0" end="11"/>
                                            </p:txEl>
                                          </p:spTgt>
                                        </p:tgtEl>
                                      </p:cBhvr>
                                    </p:animEffect>
                                    <p:anim calcmode="lin" valueType="num">
                                      <p:cBhvr>
                                        <p:cTn id="8" dur="1000" fill="hold"/>
                                        <p:tgtEl>
                                          <p:spTgt spid="95235">
                                            <p:txEl>
                                              <p:charRg st="0" end="11"/>
                                            </p:txEl>
                                          </p:spTgt>
                                        </p:tgtEl>
                                        <p:attrNameLst>
                                          <p:attrName>ppt_x</p:attrName>
                                        </p:attrNameLst>
                                      </p:cBhvr>
                                      <p:tavLst>
                                        <p:tav tm="0">
                                          <p:val>
                                            <p:strVal val="#ppt_x"/>
                                          </p:val>
                                        </p:tav>
                                        <p:tav tm="100000">
                                          <p:val>
                                            <p:strVal val="#ppt_x"/>
                                          </p:val>
                                        </p:tav>
                                      </p:tavLst>
                                    </p:anim>
                                    <p:anim calcmode="lin" valueType="num">
                                      <p:cBhvr>
                                        <p:cTn id="9" dur="1000" fill="hold"/>
                                        <p:tgtEl>
                                          <p:spTgt spid="95235">
                                            <p:txEl>
                                              <p:charRg st="0" end="1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5235">
                                            <p:txEl>
                                              <p:charRg st="11" end="49"/>
                                            </p:txEl>
                                          </p:spTgt>
                                        </p:tgtEl>
                                        <p:attrNameLst>
                                          <p:attrName>style.visibility</p:attrName>
                                        </p:attrNameLst>
                                      </p:cBhvr>
                                      <p:to>
                                        <p:strVal val="visible"/>
                                      </p:to>
                                    </p:set>
                                    <p:animEffect transition="in" filter="fade">
                                      <p:cBhvr>
                                        <p:cTn id="14" dur="1000"/>
                                        <p:tgtEl>
                                          <p:spTgt spid="95235">
                                            <p:txEl>
                                              <p:charRg st="11" end="49"/>
                                            </p:txEl>
                                          </p:spTgt>
                                        </p:tgtEl>
                                      </p:cBhvr>
                                    </p:animEffect>
                                    <p:anim calcmode="lin" valueType="num">
                                      <p:cBhvr>
                                        <p:cTn id="15" dur="1000" fill="hold"/>
                                        <p:tgtEl>
                                          <p:spTgt spid="95235">
                                            <p:txEl>
                                              <p:charRg st="11" end="49"/>
                                            </p:txEl>
                                          </p:spTgt>
                                        </p:tgtEl>
                                        <p:attrNameLst>
                                          <p:attrName>ppt_x</p:attrName>
                                        </p:attrNameLst>
                                      </p:cBhvr>
                                      <p:tavLst>
                                        <p:tav tm="0">
                                          <p:val>
                                            <p:strVal val="#ppt_x"/>
                                          </p:val>
                                        </p:tav>
                                        <p:tav tm="100000">
                                          <p:val>
                                            <p:strVal val="#ppt_x"/>
                                          </p:val>
                                        </p:tav>
                                      </p:tavLst>
                                    </p:anim>
                                    <p:anim calcmode="lin" valueType="num">
                                      <p:cBhvr>
                                        <p:cTn id="16" dur="1000" fill="hold"/>
                                        <p:tgtEl>
                                          <p:spTgt spid="95235">
                                            <p:txEl>
                                              <p:charRg st="11" end="49"/>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5235">
                                            <p:txEl>
                                              <p:charRg st="49" end="83"/>
                                            </p:txEl>
                                          </p:spTgt>
                                        </p:tgtEl>
                                        <p:attrNameLst>
                                          <p:attrName>style.visibility</p:attrName>
                                        </p:attrNameLst>
                                      </p:cBhvr>
                                      <p:to>
                                        <p:strVal val="visible"/>
                                      </p:to>
                                    </p:set>
                                    <p:animEffect transition="in" filter="fade">
                                      <p:cBhvr>
                                        <p:cTn id="21" dur="1000"/>
                                        <p:tgtEl>
                                          <p:spTgt spid="95235">
                                            <p:txEl>
                                              <p:charRg st="49" end="83"/>
                                            </p:txEl>
                                          </p:spTgt>
                                        </p:tgtEl>
                                      </p:cBhvr>
                                    </p:animEffect>
                                    <p:anim calcmode="lin" valueType="num">
                                      <p:cBhvr>
                                        <p:cTn id="22" dur="1000" fill="hold"/>
                                        <p:tgtEl>
                                          <p:spTgt spid="95235">
                                            <p:txEl>
                                              <p:charRg st="49" end="83"/>
                                            </p:txEl>
                                          </p:spTgt>
                                        </p:tgtEl>
                                        <p:attrNameLst>
                                          <p:attrName>ppt_x</p:attrName>
                                        </p:attrNameLst>
                                      </p:cBhvr>
                                      <p:tavLst>
                                        <p:tav tm="0">
                                          <p:val>
                                            <p:strVal val="#ppt_x"/>
                                          </p:val>
                                        </p:tav>
                                        <p:tav tm="100000">
                                          <p:val>
                                            <p:strVal val="#ppt_x"/>
                                          </p:val>
                                        </p:tav>
                                      </p:tavLst>
                                    </p:anim>
                                    <p:anim calcmode="lin" valueType="num">
                                      <p:cBhvr>
                                        <p:cTn id="23" dur="1000" fill="hold"/>
                                        <p:tgtEl>
                                          <p:spTgt spid="95235">
                                            <p:txEl>
                                              <p:charRg st="49" end="8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6" name="标题 93185"/>
          <p:cNvSpPr>
            <a:spLocks noGrp="1"/>
          </p:cNvSpPr>
          <p:nvPr>
            <p:ph type="title"/>
          </p:nvPr>
        </p:nvSpPr>
        <p:spPr>
          <a:xfrm>
            <a:off x="685800" y="609600"/>
            <a:ext cx="7772400" cy="1019175"/>
          </a:xfrm>
        </p:spPr>
        <p:txBody>
          <a:bodyPr anchor="ctr"/>
          <a:p>
            <a:r>
              <a:rPr lang="zh-CN" altLang="en-US" dirty="0"/>
              <a:t>结构</a:t>
            </a:r>
            <a:endParaRPr lang="zh-CN" altLang="en-US" dirty="0"/>
          </a:p>
        </p:txBody>
      </p:sp>
      <p:sp>
        <p:nvSpPr>
          <p:cNvPr id="93187" name="文本占位符 93186"/>
          <p:cNvSpPr>
            <a:spLocks noGrp="1"/>
          </p:cNvSpPr>
          <p:nvPr>
            <p:ph type="body" idx="1"/>
          </p:nvPr>
        </p:nvSpPr>
        <p:spPr>
          <a:xfrm>
            <a:off x="250825" y="1628775"/>
            <a:ext cx="8569325" cy="4467225"/>
          </a:xfrm>
        </p:spPr>
        <p:txBody>
          <a:bodyPr/>
          <a:p>
            <a:r>
              <a:rPr lang="zh-CN" altLang="en-US" sz="3800" dirty="0">
                <a:solidFill>
                  <a:srgbClr val="FF0000"/>
                </a:solidFill>
                <a:latin typeface="宋体" panose="02010600030101010101" pitchFamily="2" charset="-122"/>
              </a:rPr>
              <a:t>朱熹把</a:t>
            </a:r>
            <a:r>
              <a:rPr lang="en-US" altLang="zh-CN" sz="3800" dirty="0">
                <a:solidFill>
                  <a:srgbClr val="FF0000"/>
                </a:solidFill>
                <a:latin typeface="宋体" panose="02010600030101010101" pitchFamily="2" charset="-122"/>
              </a:rPr>
              <a:t>《</a:t>
            </a:r>
            <a:r>
              <a:rPr lang="zh-CN" altLang="en-US" sz="3800" dirty="0">
                <a:solidFill>
                  <a:srgbClr val="FF0000"/>
                </a:solidFill>
                <a:latin typeface="宋体" panose="02010600030101010101" pitchFamily="2" charset="-122"/>
              </a:rPr>
              <a:t>大学</a:t>
            </a:r>
            <a:r>
              <a:rPr lang="en-US" altLang="zh-CN" sz="3800" dirty="0">
                <a:solidFill>
                  <a:srgbClr val="FF0000"/>
                </a:solidFill>
                <a:latin typeface="宋体" panose="02010600030101010101" pitchFamily="2" charset="-122"/>
              </a:rPr>
              <a:t>》</a:t>
            </a:r>
            <a:r>
              <a:rPr lang="zh-CN" altLang="en-US" sz="3800" dirty="0">
                <a:solidFill>
                  <a:srgbClr val="FF0000"/>
                </a:solidFill>
                <a:latin typeface="宋体" panose="02010600030101010101" pitchFamily="2" charset="-122"/>
              </a:rPr>
              <a:t>分为“经”与“传”两大部分</a:t>
            </a:r>
            <a:r>
              <a:rPr lang="zh-CN" altLang="en-US" sz="3800" dirty="0">
                <a:latin typeface="宋体" panose="02010600030101010101" pitchFamily="2" charset="-122"/>
              </a:rPr>
              <a:t>。认为第一章“经”的部分是“孔子之言而曾子述之”，后十章是“传”的部分，是“曾子之意而门人记之”。而“传”的部分又分为两部分：“前四章总论纲领旨趣”，“后六章细论条目工夫。”</a:t>
            </a:r>
            <a:r>
              <a:rPr lang="zh-CN" altLang="en-US" sz="4000"/>
              <a:t> </a:t>
            </a:r>
            <a:endParaRPr lang="zh-CN" altLang="en-US" sz="40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8" name="标题 96257"/>
          <p:cNvSpPr>
            <a:spLocks noGrp="1"/>
          </p:cNvSpPr>
          <p:nvPr>
            <p:ph type="title"/>
          </p:nvPr>
        </p:nvSpPr>
        <p:spPr>
          <a:xfrm>
            <a:off x="395288" y="476250"/>
            <a:ext cx="8280400" cy="947738"/>
          </a:xfrm>
        </p:spPr>
        <p:txBody>
          <a:bodyPr anchor="ctr"/>
          <a:p>
            <a:r>
              <a:rPr lang="zh-CN" altLang="en-US" dirty="0"/>
              <a:t>节选</a:t>
            </a:r>
            <a:endParaRPr lang="zh-CN" altLang="en-US" dirty="0"/>
          </a:p>
        </p:txBody>
      </p:sp>
      <p:sp>
        <p:nvSpPr>
          <p:cNvPr id="96259" name="文本占位符 96258"/>
          <p:cNvSpPr>
            <a:spLocks noGrp="1"/>
          </p:cNvSpPr>
          <p:nvPr>
            <p:ph type="body" idx="1"/>
          </p:nvPr>
        </p:nvSpPr>
        <p:spPr>
          <a:xfrm>
            <a:off x="179388" y="1484313"/>
            <a:ext cx="8713787" cy="5040312"/>
          </a:xfrm>
        </p:spPr>
        <p:txBody>
          <a:bodyPr/>
          <a:p>
            <a:r>
              <a:rPr lang="zh-CN" altLang="en-US" sz="3400" b="1" dirty="0">
                <a:effectLst/>
              </a:rPr>
              <a:t>第一章：</a:t>
            </a:r>
            <a:endParaRPr lang="zh-CN" altLang="en-US" sz="3400" b="1" dirty="0">
              <a:effectLst/>
            </a:endParaRPr>
          </a:p>
          <a:p>
            <a:r>
              <a:rPr lang="zh-CN" altLang="en-US" sz="3400" b="1" dirty="0">
                <a:effectLst/>
              </a:rPr>
              <a:t>大学之道（</a:t>
            </a:r>
            <a:r>
              <a:rPr lang="en-US" altLang="zh-CN" sz="3400" b="1" dirty="0">
                <a:effectLst/>
              </a:rPr>
              <a:t>1</a:t>
            </a:r>
            <a:r>
              <a:rPr lang="zh-CN" altLang="en-US" sz="3400" b="1" dirty="0">
                <a:effectLst/>
              </a:rPr>
              <a:t>），在</a:t>
            </a:r>
            <a:r>
              <a:rPr lang="zh-CN" altLang="en-US" sz="3400" b="1" dirty="0">
                <a:solidFill>
                  <a:srgbClr val="FF0000"/>
                </a:solidFill>
                <a:effectLst/>
              </a:rPr>
              <a:t>明明德</a:t>
            </a:r>
            <a:r>
              <a:rPr lang="zh-CN" altLang="en-US" sz="3400" b="1" dirty="0">
                <a:effectLst/>
              </a:rPr>
              <a:t>（</a:t>
            </a:r>
            <a:r>
              <a:rPr lang="en-US" altLang="zh-CN" sz="3400" b="1" dirty="0">
                <a:effectLst/>
              </a:rPr>
              <a:t>2</a:t>
            </a:r>
            <a:r>
              <a:rPr lang="zh-CN" altLang="en-US" sz="3400" b="1" dirty="0">
                <a:effectLst/>
              </a:rPr>
              <a:t>），  在</a:t>
            </a:r>
            <a:r>
              <a:rPr lang="zh-CN" altLang="en-US" sz="3400" b="1" dirty="0">
                <a:solidFill>
                  <a:srgbClr val="FF0000"/>
                </a:solidFill>
                <a:effectLst/>
              </a:rPr>
              <a:t>亲民</a:t>
            </a:r>
            <a:r>
              <a:rPr lang="zh-CN" altLang="en-US" sz="3400" b="1" dirty="0">
                <a:effectLst/>
              </a:rPr>
              <a:t>（</a:t>
            </a:r>
            <a:r>
              <a:rPr lang="en-US" altLang="zh-CN" sz="3400" b="1" dirty="0">
                <a:effectLst/>
              </a:rPr>
              <a:t>3</a:t>
            </a:r>
            <a:r>
              <a:rPr lang="zh-CN" altLang="en-US" sz="3400" b="1" dirty="0">
                <a:effectLst/>
              </a:rPr>
              <a:t>），在</a:t>
            </a:r>
            <a:r>
              <a:rPr lang="zh-CN" altLang="en-US" sz="3400" b="1" dirty="0">
                <a:solidFill>
                  <a:srgbClr val="FF0000"/>
                </a:solidFill>
                <a:effectLst/>
              </a:rPr>
              <a:t>止于至善</a:t>
            </a:r>
            <a:r>
              <a:rPr lang="zh-CN" altLang="en-US" sz="3400" b="1" dirty="0">
                <a:effectLst/>
              </a:rPr>
              <a:t>。</a:t>
            </a:r>
            <a:endParaRPr lang="zh-CN" altLang="en-US" sz="3400" b="1" dirty="0">
              <a:effectLst/>
            </a:endParaRPr>
          </a:p>
          <a:p>
            <a:pPr>
              <a:lnSpc>
                <a:spcPct val="30000"/>
              </a:lnSpc>
            </a:pPr>
            <a:endParaRPr lang="zh-CN" altLang="en-US" sz="3400" b="1" dirty="0">
              <a:effectLst/>
            </a:endParaRPr>
          </a:p>
          <a:p>
            <a:pPr>
              <a:spcBef>
                <a:spcPct val="0"/>
              </a:spcBef>
              <a:buClrTx/>
              <a:buSzTx/>
              <a:buFontTx/>
              <a:buNone/>
            </a:pPr>
            <a:r>
              <a:rPr lang="zh-CN" altLang="en-US" sz="2800" b="1" dirty="0">
                <a:effectLst/>
                <a:latin typeface="宋体" panose="02010600030101010101" pitchFamily="2" charset="-122"/>
              </a:rPr>
              <a:t>【注释</a:t>
            </a:r>
            <a:r>
              <a:rPr lang="zh-CN" altLang="en-US" sz="2800" b="1">
                <a:effectLst/>
                <a:latin typeface="宋体" panose="02010600030101010101" pitchFamily="2" charset="-122"/>
              </a:rPr>
              <a:t>】</a:t>
            </a:r>
            <a:r>
              <a:rPr lang="zh-CN" altLang="en-US" sz="2800" b="1" dirty="0">
                <a:solidFill>
                  <a:srgbClr val="000000"/>
                </a:solidFill>
                <a:effectLst/>
                <a:latin typeface="宋体" panose="02010600030101010101" pitchFamily="2" charset="-122"/>
              </a:rPr>
              <a:t>（</a:t>
            </a:r>
            <a:r>
              <a:rPr lang="en-US" altLang="zh-CN" sz="2800" b="1" dirty="0">
                <a:solidFill>
                  <a:srgbClr val="000000"/>
                </a:solidFill>
                <a:effectLst/>
                <a:latin typeface="宋体" panose="02010600030101010101" pitchFamily="2" charset="-122"/>
              </a:rPr>
              <a:t>1</a:t>
            </a:r>
            <a:r>
              <a:rPr lang="zh-CN" altLang="en-US" sz="2800" b="1" dirty="0">
                <a:solidFill>
                  <a:srgbClr val="000000"/>
                </a:solidFill>
                <a:effectLst/>
                <a:latin typeface="宋体" panose="02010600030101010101" pitchFamily="2" charset="-122"/>
              </a:rPr>
              <a:t>）大学之</a:t>
            </a:r>
            <a:r>
              <a:rPr lang="zh-CN" altLang="en-US" sz="2800" b="1" dirty="0">
                <a:solidFill>
                  <a:srgbClr val="FF0000"/>
                </a:solidFill>
                <a:effectLst/>
                <a:latin typeface="宋体" panose="02010600030101010101" pitchFamily="2" charset="-122"/>
              </a:rPr>
              <a:t>道</a:t>
            </a:r>
            <a:r>
              <a:rPr lang="zh-CN" altLang="en-US" sz="2800" b="1" dirty="0">
                <a:solidFill>
                  <a:srgbClr val="000000"/>
                </a:solidFill>
                <a:effectLst/>
                <a:latin typeface="宋体" panose="02010600030101010101" pitchFamily="2" charset="-122"/>
              </a:rPr>
              <a:t>：大学的宗旨。（</a:t>
            </a:r>
            <a:r>
              <a:rPr lang="en-US" altLang="zh-CN" sz="2800" b="1" dirty="0">
                <a:solidFill>
                  <a:srgbClr val="000000"/>
                </a:solidFill>
                <a:effectLst/>
                <a:latin typeface="宋体" panose="02010600030101010101" pitchFamily="2" charset="-122"/>
              </a:rPr>
              <a:t>2</a:t>
            </a:r>
            <a:r>
              <a:rPr lang="zh-CN" altLang="en-US" sz="2800" b="1" dirty="0">
                <a:solidFill>
                  <a:srgbClr val="000000"/>
                </a:solidFill>
                <a:effectLst/>
                <a:latin typeface="宋体" panose="02010600030101010101" pitchFamily="2" charset="-122"/>
              </a:rPr>
              <a:t>）</a:t>
            </a:r>
            <a:r>
              <a:rPr lang="zh-CN" altLang="en-US" sz="2800" b="1" dirty="0">
                <a:solidFill>
                  <a:srgbClr val="FF0000"/>
                </a:solidFill>
                <a:effectLst/>
                <a:latin typeface="宋体" panose="02010600030101010101" pitchFamily="2" charset="-122"/>
              </a:rPr>
              <a:t>明明德</a:t>
            </a:r>
            <a:r>
              <a:rPr lang="zh-CN" altLang="en-US" sz="2800" b="1" dirty="0">
                <a:solidFill>
                  <a:srgbClr val="000000"/>
                </a:solidFill>
                <a:effectLst/>
                <a:latin typeface="宋体" panose="02010600030101010101" pitchFamily="2" charset="-122"/>
              </a:rPr>
              <a:t>：前一个“明”作</a:t>
            </a:r>
            <a:r>
              <a:rPr lang="zh-CN" altLang="en-US" sz="2800" b="1" dirty="0">
                <a:solidFill>
                  <a:srgbClr val="0000FF"/>
                </a:solidFill>
                <a:effectLst/>
                <a:latin typeface="宋体" panose="02010600030101010101" pitchFamily="2" charset="-122"/>
              </a:rPr>
              <a:t>动词</a:t>
            </a:r>
            <a:r>
              <a:rPr lang="zh-CN" altLang="en-US" sz="2800" b="1" dirty="0">
                <a:solidFill>
                  <a:srgbClr val="000000"/>
                </a:solidFill>
                <a:effectLst/>
                <a:latin typeface="宋体" panose="02010600030101010101" pitchFamily="2" charset="-122"/>
              </a:rPr>
              <a:t>，有使动的意味，即“</a:t>
            </a:r>
            <a:r>
              <a:rPr lang="zh-CN" altLang="en-US" sz="2800" b="1" dirty="0">
                <a:solidFill>
                  <a:srgbClr val="0000FF"/>
                </a:solidFill>
                <a:effectLst/>
                <a:latin typeface="宋体" panose="02010600030101010101" pitchFamily="2" charset="-122"/>
              </a:rPr>
              <a:t>使彰明</a:t>
            </a:r>
            <a:r>
              <a:rPr lang="zh-CN" altLang="en-US" sz="2800" b="1" dirty="0">
                <a:solidFill>
                  <a:srgbClr val="000000"/>
                </a:solidFill>
                <a:effectLst/>
                <a:latin typeface="宋体" panose="02010600030101010101" pitchFamily="2" charset="-122"/>
              </a:rPr>
              <a:t>”， 也就是</a:t>
            </a:r>
            <a:r>
              <a:rPr lang="zh-CN" altLang="en-US" sz="2800" b="1" dirty="0">
                <a:solidFill>
                  <a:srgbClr val="0000FF"/>
                </a:solidFill>
                <a:effectLst/>
                <a:latin typeface="宋体" panose="02010600030101010101" pitchFamily="2" charset="-122"/>
              </a:rPr>
              <a:t>发扬、弘扬</a:t>
            </a:r>
            <a:r>
              <a:rPr lang="zh-CN" altLang="en-US" sz="2800" b="1" dirty="0">
                <a:solidFill>
                  <a:srgbClr val="000000"/>
                </a:solidFill>
                <a:effectLst/>
                <a:latin typeface="宋体" panose="02010600030101010101" pitchFamily="2" charset="-122"/>
              </a:rPr>
              <a:t>的意思。后一个“明”作</a:t>
            </a:r>
            <a:r>
              <a:rPr lang="zh-CN" altLang="en-US" sz="2800" b="1" dirty="0">
                <a:solidFill>
                  <a:srgbClr val="0000FF"/>
                </a:solidFill>
                <a:effectLst/>
                <a:latin typeface="宋体" panose="02010600030101010101" pitchFamily="2" charset="-122"/>
              </a:rPr>
              <a:t>形容词</a:t>
            </a:r>
            <a:r>
              <a:rPr lang="zh-CN" altLang="en-US" sz="2800" b="1" dirty="0">
                <a:solidFill>
                  <a:srgbClr val="000000"/>
                </a:solidFill>
                <a:effectLst/>
                <a:latin typeface="宋体" panose="02010600030101010101" pitchFamily="2" charset="-122"/>
              </a:rPr>
              <a:t>，明德也就是</a:t>
            </a:r>
            <a:r>
              <a:rPr lang="zh-CN" altLang="en-US" sz="2800" b="1" dirty="0">
                <a:solidFill>
                  <a:srgbClr val="0000FF"/>
                </a:solidFill>
                <a:effectLst/>
                <a:latin typeface="宋体" panose="02010600030101010101" pitchFamily="2" charset="-122"/>
              </a:rPr>
              <a:t>光明正大的品德</a:t>
            </a:r>
            <a:r>
              <a:rPr lang="zh-CN" altLang="en-US" sz="2800" b="1" dirty="0">
                <a:solidFill>
                  <a:srgbClr val="000000"/>
                </a:solidFill>
                <a:effectLst/>
                <a:latin typeface="宋体" panose="02010600030101010101" pitchFamily="2" charset="-122"/>
              </a:rPr>
              <a:t>。（</a:t>
            </a:r>
            <a:r>
              <a:rPr lang="en-US" altLang="zh-CN" sz="2800" b="1" dirty="0">
                <a:solidFill>
                  <a:srgbClr val="000000"/>
                </a:solidFill>
                <a:effectLst/>
                <a:latin typeface="宋体" panose="02010600030101010101" pitchFamily="2" charset="-122"/>
              </a:rPr>
              <a:t>3</a:t>
            </a:r>
            <a:r>
              <a:rPr lang="zh-CN" altLang="en-US" sz="2800" b="1" dirty="0">
                <a:solidFill>
                  <a:srgbClr val="000000"/>
                </a:solidFill>
                <a:effectLst/>
                <a:latin typeface="宋体" panose="02010600030101010101" pitchFamily="2" charset="-122"/>
              </a:rPr>
              <a:t>）</a:t>
            </a:r>
            <a:r>
              <a:rPr lang="zh-CN" altLang="en-US" sz="2800" b="1" dirty="0">
                <a:solidFill>
                  <a:srgbClr val="FF0000"/>
                </a:solidFill>
                <a:effectLst/>
                <a:latin typeface="宋体" panose="02010600030101010101" pitchFamily="2" charset="-122"/>
              </a:rPr>
              <a:t>亲民</a:t>
            </a:r>
            <a:r>
              <a:rPr lang="zh-CN" altLang="en-US" sz="2800" b="1" dirty="0">
                <a:solidFill>
                  <a:srgbClr val="000000"/>
                </a:solidFill>
                <a:effectLst/>
                <a:latin typeface="宋体" panose="02010600030101010101" pitchFamily="2" charset="-122"/>
              </a:rPr>
              <a:t>：根据后面的“传”文</a:t>
            </a:r>
            <a:r>
              <a:rPr lang="zh-CN" altLang="en-US" sz="2800" b="1" dirty="0">
                <a:solidFill>
                  <a:srgbClr val="0000FF"/>
                </a:solidFill>
                <a:effectLst/>
                <a:latin typeface="宋体" panose="02010600030101010101" pitchFamily="2" charset="-122"/>
              </a:rPr>
              <a:t>，“亲”应为“新”，</a:t>
            </a:r>
            <a:r>
              <a:rPr lang="zh-CN" altLang="en-US" sz="2800" b="1" dirty="0">
                <a:solidFill>
                  <a:srgbClr val="000000"/>
                </a:solidFill>
                <a:effectLst/>
                <a:latin typeface="宋体" panose="02010600030101010101" pitchFamily="2" charset="-122"/>
              </a:rPr>
              <a:t>即革新、弃旧图新。</a:t>
            </a:r>
            <a:r>
              <a:rPr lang="zh-CN" altLang="en-US" sz="2800" b="1" dirty="0">
                <a:solidFill>
                  <a:srgbClr val="0000FF"/>
                </a:solidFill>
                <a:effectLst/>
                <a:latin typeface="宋体" panose="02010600030101010101" pitchFamily="2" charset="-122"/>
              </a:rPr>
              <a:t>亲民，也就是新民，使人弃旧图新、去恶从善</a:t>
            </a:r>
            <a:r>
              <a:rPr lang="zh-CN" altLang="en-US" sz="2800" b="1" dirty="0">
                <a:solidFill>
                  <a:srgbClr val="000000"/>
                </a:solidFill>
                <a:effectLst/>
                <a:latin typeface="宋体" panose="02010600030101010101" pitchFamily="2" charset="-122"/>
              </a:rPr>
              <a:t>。</a:t>
            </a:r>
            <a:endParaRPr lang="zh-CN" altLang="en-US" sz="2800" b="1" dirty="0">
              <a:effectLst/>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6259">
                                            <p:txEl>
                                              <p:charRg st="0" end="5"/>
                                            </p:txEl>
                                          </p:spTgt>
                                        </p:tgtEl>
                                        <p:attrNameLst>
                                          <p:attrName>style.visibility</p:attrName>
                                        </p:attrNameLst>
                                      </p:cBhvr>
                                      <p:to>
                                        <p:strVal val="visible"/>
                                      </p:to>
                                    </p:set>
                                    <p:animEffect transition="in" filter="fade">
                                      <p:cBhvr>
                                        <p:cTn id="7" dur="1000"/>
                                        <p:tgtEl>
                                          <p:spTgt spid="96259">
                                            <p:txEl>
                                              <p:charRg st="0" end="5"/>
                                            </p:txEl>
                                          </p:spTgt>
                                        </p:tgtEl>
                                      </p:cBhvr>
                                    </p:animEffect>
                                    <p:anim calcmode="lin" valueType="num">
                                      <p:cBhvr>
                                        <p:cTn id="8" dur="1000" fill="hold"/>
                                        <p:tgtEl>
                                          <p:spTgt spid="96259">
                                            <p:txEl>
                                              <p:charRg st="0" end="5"/>
                                            </p:txEl>
                                          </p:spTgt>
                                        </p:tgtEl>
                                        <p:attrNameLst>
                                          <p:attrName>ppt_x</p:attrName>
                                        </p:attrNameLst>
                                      </p:cBhvr>
                                      <p:tavLst>
                                        <p:tav tm="0">
                                          <p:val>
                                            <p:strVal val="#ppt_x"/>
                                          </p:val>
                                        </p:tav>
                                        <p:tav tm="100000">
                                          <p:val>
                                            <p:strVal val="#ppt_x"/>
                                          </p:val>
                                        </p:tav>
                                      </p:tavLst>
                                    </p:anim>
                                    <p:anim calcmode="lin" valueType="num">
                                      <p:cBhvr>
                                        <p:cTn id="9" dur="1000" fill="hold"/>
                                        <p:tgtEl>
                                          <p:spTgt spid="96259">
                                            <p:txEl>
                                              <p:charRg st="0" end="5"/>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6259">
                                            <p:txEl>
                                              <p:charRg st="5" end="37"/>
                                            </p:txEl>
                                          </p:spTgt>
                                        </p:tgtEl>
                                        <p:attrNameLst>
                                          <p:attrName>style.visibility</p:attrName>
                                        </p:attrNameLst>
                                      </p:cBhvr>
                                      <p:to>
                                        <p:strVal val="visible"/>
                                      </p:to>
                                    </p:set>
                                    <p:animEffect transition="in" filter="fade">
                                      <p:cBhvr>
                                        <p:cTn id="14" dur="1000"/>
                                        <p:tgtEl>
                                          <p:spTgt spid="96259">
                                            <p:txEl>
                                              <p:charRg st="5" end="37"/>
                                            </p:txEl>
                                          </p:spTgt>
                                        </p:tgtEl>
                                      </p:cBhvr>
                                    </p:animEffect>
                                    <p:anim calcmode="lin" valueType="num">
                                      <p:cBhvr>
                                        <p:cTn id="15" dur="1000" fill="hold"/>
                                        <p:tgtEl>
                                          <p:spTgt spid="96259">
                                            <p:txEl>
                                              <p:charRg st="5" end="37"/>
                                            </p:txEl>
                                          </p:spTgt>
                                        </p:tgtEl>
                                        <p:attrNameLst>
                                          <p:attrName>ppt_x</p:attrName>
                                        </p:attrNameLst>
                                      </p:cBhvr>
                                      <p:tavLst>
                                        <p:tav tm="0">
                                          <p:val>
                                            <p:strVal val="#ppt_x"/>
                                          </p:val>
                                        </p:tav>
                                        <p:tav tm="100000">
                                          <p:val>
                                            <p:strVal val="#ppt_x"/>
                                          </p:val>
                                        </p:tav>
                                      </p:tavLst>
                                    </p:anim>
                                    <p:anim calcmode="lin" valueType="num">
                                      <p:cBhvr>
                                        <p:cTn id="16" dur="1000" fill="hold"/>
                                        <p:tgtEl>
                                          <p:spTgt spid="96259">
                                            <p:txEl>
                                              <p:charRg st="5" end="37"/>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6259">
                                            <p:txEl>
                                              <p:charRg st="38" end="180"/>
                                            </p:txEl>
                                          </p:spTgt>
                                        </p:tgtEl>
                                        <p:attrNameLst>
                                          <p:attrName>style.visibility</p:attrName>
                                        </p:attrNameLst>
                                      </p:cBhvr>
                                      <p:to>
                                        <p:strVal val="visible"/>
                                      </p:to>
                                    </p:set>
                                    <p:animEffect transition="in" filter="fade">
                                      <p:cBhvr>
                                        <p:cTn id="21" dur="1000"/>
                                        <p:tgtEl>
                                          <p:spTgt spid="96259">
                                            <p:txEl>
                                              <p:charRg st="38" end="180"/>
                                            </p:txEl>
                                          </p:spTgt>
                                        </p:tgtEl>
                                      </p:cBhvr>
                                    </p:animEffect>
                                    <p:anim calcmode="lin" valueType="num">
                                      <p:cBhvr>
                                        <p:cTn id="22" dur="1000" fill="hold"/>
                                        <p:tgtEl>
                                          <p:spTgt spid="96259">
                                            <p:txEl>
                                              <p:charRg st="38" end="180"/>
                                            </p:txEl>
                                          </p:spTgt>
                                        </p:tgtEl>
                                        <p:attrNameLst>
                                          <p:attrName>ppt_x</p:attrName>
                                        </p:attrNameLst>
                                      </p:cBhvr>
                                      <p:tavLst>
                                        <p:tav tm="0">
                                          <p:val>
                                            <p:strVal val="#ppt_x"/>
                                          </p:val>
                                        </p:tav>
                                        <p:tav tm="100000">
                                          <p:val>
                                            <p:strVal val="#ppt_x"/>
                                          </p:val>
                                        </p:tav>
                                      </p:tavLst>
                                    </p:anim>
                                    <p:anim calcmode="lin" valueType="num">
                                      <p:cBhvr>
                                        <p:cTn id="23" dur="1000" fill="hold"/>
                                        <p:tgtEl>
                                          <p:spTgt spid="96259">
                                            <p:txEl>
                                              <p:charRg st="38" end="18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9"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3" name="文本占位符 97282"/>
          <p:cNvSpPr>
            <a:spLocks noGrp="1"/>
          </p:cNvSpPr>
          <p:nvPr>
            <p:ph type="body" idx="1"/>
          </p:nvPr>
        </p:nvSpPr>
        <p:spPr/>
        <p:txBody>
          <a:bodyPr/>
          <a:p>
            <a:r>
              <a:rPr lang="zh-CN" altLang="en-US" sz="4000" b="1" dirty="0">
                <a:effectLst/>
              </a:rPr>
              <a:t>大学的宗旨在于弘扬光明正大的品德，在于使人弃旧图新，在于使人达到最完善的境界。</a:t>
            </a:r>
            <a:endParaRPr lang="zh-CN" altLang="en-US" sz="4000" b="1" dirty="0">
              <a:effectLst/>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5" name="文本占位符 120834"/>
          <p:cNvSpPr>
            <a:spLocks noGrp="1"/>
          </p:cNvSpPr>
          <p:nvPr>
            <p:ph type="body" idx="1"/>
          </p:nvPr>
        </p:nvSpPr>
        <p:spPr>
          <a:xfrm>
            <a:off x="468313" y="981075"/>
            <a:ext cx="8280400" cy="5114925"/>
          </a:xfrm>
        </p:spPr>
        <p:txBody>
          <a:bodyPr/>
          <a:p>
            <a:r>
              <a:rPr lang="zh-CN" altLang="en-US" sz="3600" b="1" dirty="0">
                <a:solidFill>
                  <a:srgbClr val="FF0000"/>
                </a:solidFill>
                <a:effectLst/>
              </a:rPr>
              <a:t>知止</a:t>
            </a:r>
            <a:r>
              <a:rPr lang="zh-CN" altLang="en-US" sz="3600" b="1" dirty="0">
                <a:effectLst/>
              </a:rPr>
              <a:t>（</a:t>
            </a:r>
            <a:r>
              <a:rPr lang="en-US" altLang="zh-CN" sz="3600" b="1" dirty="0">
                <a:effectLst/>
              </a:rPr>
              <a:t>4</a:t>
            </a:r>
            <a:r>
              <a:rPr lang="zh-CN" altLang="en-US" sz="3600" b="1" dirty="0">
                <a:effectLst/>
              </a:rPr>
              <a:t>）而后有定；定而后能静；静而后能安；安而后能虑；虑而后能</a:t>
            </a:r>
            <a:r>
              <a:rPr lang="zh-CN" altLang="en-US" sz="3600" b="1" dirty="0">
                <a:solidFill>
                  <a:srgbClr val="FF0000"/>
                </a:solidFill>
                <a:effectLst/>
              </a:rPr>
              <a:t>得</a:t>
            </a:r>
            <a:r>
              <a:rPr lang="zh-CN" altLang="en-US" sz="3600" b="1" dirty="0">
                <a:effectLst/>
              </a:rPr>
              <a:t>（</a:t>
            </a:r>
            <a:r>
              <a:rPr lang="en-US" altLang="zh-CN" sz="3600" b="1" dirty="0">
                <a:effectLst/>
              </a:rPr>
              <a:t>5</a:t>
            </a:r>
            <a:r>
              <a:rPr lang="zh-CN" altLang="en-US" sz="3600" b="1" dirty="0">
                <a:effectLst/>
              </a:rPr>
              <a:t>）。物有本末，事有终始。知所先后，则近道矣。</a:t>
            </a:r>
            <a:endParaRPr lang="zh-CN" altLang="en-US" sz="3600" b="1" dirty="0">
              <a:effectLst/>
            </a:endParaRPr>
          </a:p>
          <a:p>
            <a:endParaRPr lang="zh-CN" altLang="en-US" sz="3600" b="1" dirty="0">
              <a:effectLst/>
            </a:endParaRPr>
          </a:p>
          <a:p>
            <a:r>
              <a:rPr lang="zh-CN" altLang="en-US" b="1" dirty="0">
                <a:effectLst/>
              </a:rPr>
              <a:t>【注释</a:t>
            </a:r>
            <a:r>
              <a:rPr lang="zh-CN" altLang="en-US" b="1">
                <a:effectLst/>
              </a:rPr>
              <a:t>】</a:t>
            </a:r>
            <a:r>
              <a:rPr lang="zh-CN" altLang="en-US">
                <a:effectLst/>
              </a:rPr>
              <a:t> </a:t>
            </a:r>
            <a:r>
              <a:rPr lang="zh-CN" altLang="en-US" b="1" dirty="0">
                <a:effectLst/>
              </a:rPr>
              <a:t>（</a:t>
            </a:r>
            <a:r>
              <a:rPr lang="en-US" altLang="zh-CN" b="1" dirty="0">
                <a:effectLst/>
              </a:rPr>
              <a:t>4</a:t>
            </a:r>
            <a:r>
              <a:rPr lang="zh-CN" altLang="en-US" b="1" dirty="0">
                <a:effectLst/>
              </a:rPr>
              <a:t>）</a:t>
            </a:r>
            <a:r>
              <a:rPr lang="zh-CN" altLang="en-US" b="1" dirty="0">
                <a:solidFill>
                  <a:srgbClr val="FF0000"/>
                </a:solidFill>
                <a:effectLst/>
              </a:rPr>
              <a:t>知止</a:t>
            </a:r>
            <a:r>
              <a:rPr lang="zh-CN" altLang="en-US" b="1" dirty="0">
                <a:effectLst/>
              </a:rPr>
              <a:t>：知道要达到的最高境界是“至善”。（</a:t>
            </a:r>
            <a:r>
              <a:rPr lang="en-US" altLang="zh-CN" b="1" dirty="0">
                <a:effectLst/>
              </a:rPr>
              <a:t>5</a:t>
            </a:r>
            <a:r>
              <a:rPr lang="zh-CN" altLang="en-US" b="1" dirty="0">
                <a:effectLst/>
              </a:rPr>
              <a:t>）</a:t>
            </a:r>
            <a:r>
              <a:rPr lang="zh-CN" altLang="en-US" b="1" dirty="0">
                <a:solidFill>
                  <a:srgbClr val="FF0000"/>
                </a:solidFill>
                <a:effectLst/>
              </a:rPr>
              <a:t>得</a:t>
            </a:r>
            <a:r>
              <a:rPr lang="zh-CN" altLang="en-US" b="1" dirty="0">
                <a:effectLst/>
              </a:rPr>
              <a:t>：收获。</a:t>
            </a:r>
            <a:endParaRPr lang="zh-CN" altLang="en-US" b="1" dirty="0">
              <a:effectLst/>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0835">
                                            <p:txEl>
                                              <p:charRg st="0" end="58"/>
                                            </p:txEl>
                                          </p:spTgt>
                                        </p:tgtEl>
                                        <p:attrNameLst>
                                          <p:attrName>style.visibility</p:attrName>
                                        </p:attrNameLst>
                                      </p:cBhvr>
                                      <p:to>
                                        <p:strVal val="visible"/>
                                      </p:to>
                                    </p:set>
                                    <p:animEffect transition="in" filter="fade">
                                      <p:cBhvr>
                                        <p:cTn id="7" dur="1000"/>
                                        <p:tgtEl>
                                          <p:spTgt spid="120835">
                                            <p:txEl>
                                              <p:charRg st="0" end="58"/>
                                            </p:txEl>
                                          </p:spTgt>
                                        </p:tgtEl>
                                      </p:cBhvr>
                                    </p:animEffect>
                                    <p:anim calcmode="lin" valueType="num">
                                      <p:cBhvr>
                                        <p:cTn id="8" dur="1000" fill="hold"/>
                                        <p:tgtEl>
                                          <p:spTgt spid="120835">
                                            <p:txEl>
                                              <p:charRg st="0" end="58"/>
                                            </p:txEl>
                                          </p:spTgt>
                                        </p:tgtEl>
                                        <p:attrNameLst>
                                          <p:attrName>ppt_x</p:attrName>
                                        </p:attrNameLst>
                                      </p:cBhvr>
                                      <p:tavLst>
                                        <p:tav tm="0">
                                          <p:val>
                                            <p:strVal val="#ppt_x"/>
                                          </p:val>
                                        </p:tav>
                                        <p:tav tm="100000">
                                          <p:val>
                                            <p:strVal val="#ppt_x"/>
                                          </p:val>
                                        </p:tav>
                                      </p:tavLst>
                                    </p:anim>
                                    <p:anim calcmode="lin" valueType="num">
                                      <p:cBhvr>
                                        <p:cTn id="9" dur="1000" fill="hold"/>
                                        <p:tgtEl>
                                          <p:spTgt spid="120835">
                                            <p:txEl>
                                              <p:charRg st="0" end="58"/>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0835">
                                            <p:txEl>
                                              <p:charRg st="59" end="95"/>
                                            </p:txEl>
                                          </p:spTgt>
                                        </p:tgtEl>
                                        <p:attrNameLst>
                                          <p:attrName>style.visibility</p:attrName>
                                        </p:attrNameLst>
                                      </p:cBhvr>
                                      <p:to>
                                        <p:strVal val="visible"/>
                                      </p:to>
                                    </p:set>
                                    <p:animEffect transition="in" filter="fade">
                                      <p:cBhvr>
                                        <p:cTn id="14" dur="1000"/>
                                        <p:tgtEl>
                                          <p:spTgt spid="120835">
                                            <p:txEl>
                                              <p:charRg st="59" end="95"/>
                                            </p:txEl>
                                          </p:spTgt>
                                        </p:tgtEl>
                                      </p:cBhvr>
                                    </p:animEffect>
                                    <p:anim calcmode="lin" valueType="num">
                                      <p:cBhvr>
                                        <p:cTn id="15" dur="1000" fill="hold"/>
                                        <p:tgtEl>
                                          <p:spTgt spid="120835">
                                            <p:txEl>
                                              <p:charRg st="59" end="95"/>
                                            </p:txEl>
                                          </p:spTgt>
                                        </p:tgtEl>
                                        <p:attrNameLst>
                                          <p:attrName>ppt_x</p:attrName>
                                        </p:attrNameLst>
                                      </p:cBhvr>
                                      <p:tavLst>
                                        <p:tav tm="0">
                                          <p:val>
                                            <p:strVal val="#ppt_x"/>
                                          </p:val>
                                        </p:tav>
                                        <p:tav tm="100000">
                                          <p:val>
                                            <p:strVal val="#ppt_x"/>
                                          </p:val>
                                        </p:tav>
                                      </p:tavLst>
                                    </p:anim>
                                    <p:anim calcmode="lin" valueType="num">
                                      <p:cBhvr>
                                        <p:cTn id="16" dur="1000" fill="hold"/>
                                        <p:tgtEl>
                                          <p:spTgt spid="120835">
                                            <p:txEl>
                                              <p:charRg st="59" end="9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5"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83" name="文本占位符 122882"/>
          <p:cNvSpPr>
            <a:spLocks noGrp="1"/>
          </p:cNvSpPr>
          <p:nvPr>
            <p:ph type="body" idx="1"/>
          </p:nvPr>
        </p:nvSpPr>
        <p:spPr>
          <a:xfrm>
            <a:off x="323850" y="981075"/>
            <a:ext cx="8424863" cy="5114925"/>
          </a:xfrm>
        </p:spPr>
        <p:txBody>
          <a:bodyPr/>
          <a:p>
            <a:pPr>
              <a:lnSpc>
                <a:spcPct val="90000"/>
              </a:lnSpc>
              <a:spcBef>
                <a:spcPct val="0"/>
              </a:spcBef>
              <a:buClrTx/>
              <a:buSzTx/>
              <a:buFontTx/>
              <a:buChar char="•"/>
            </a:pPr>
            <a:r>
              <a:rPr lang="zh-CN" altLang="en-US" sz="4000" b="1" dirty="0"/>
              <a:t>知道要达到的最高境界“至善”，而后才能有确定的目标；目标确定后，内心就会平静；内心平静，遇事就可以坦然自安；遇事安和，就能思虑周详；思虑周详，然后才能有所收获，达到至善的境界。天下万物都有根本有枝叶，世间万物皆有开始和结束。知道什么该先做，什么该后做，那么，就接近道了。</a:t>
            </a: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5" name="文本占位符 64514"/>
          <p:cNvSpPr>
            <a:spLocks noGrp="1"/>
          </p:cNvSpPr>
          <p:nvPr>
            <p:ph type="body" idx="1"/>
          </p:nvPr>
        </p:nvSpPr>
        <p:spPr>
          <a:xfrm>
            <a:off x="179388" y="765175"/>
            <a:ext cx="8713787" cy="5688013"/>
          </a:xfrm>
        </p:spPr>
        <p:txBody>
          <a:bodyPr/>
          <a:p>
            <a:r>
              <a:rPr lang="zh-CN" altLang="en-US" sz="4000" b="1" dirty="0">
                <a:latin typeface="宋体" panose="02010600030101010101" pitchFamily="2" charset="-122"/>
              </a:rPr>
              <a:t>古之欲明明德于天下者，先治其国；欲治其国者，先</a:t>
            </a:r>
            <a:r>
              <a:rPr lang="zh-CN" altLang="en-US" sz="4000" b="1" dirty="0">
                <a:solidFill>
                  <a:srgbClr val="FF0000"/>
                </a:solidFill>
                <a:latin typeface="宋体" panose="02010600030101010101" pitchFamily="2" charset="-122"/>
              </a:rPr>
              <a:t>齐其家</a:t>
            </a:r>
            <a:r>
              <a:rPr lang="zh-CN" altLang="en-US" sz="4000" b="1" dirty="0">
                <a:latin typeface="宋体" panose="02010600030101010101" pitchFamily="2" charset="-122"/>
              </a:rPr>
              <a:t>（</a:t>
            </a:r>
            <a:r>
              <a:rPr lang="en-US" altLang="zh-CN" sz="4000" b="1" dirty="0">
                <a:latin typeface="宋体" panose="02010600030101010101" pitchFamily="2" charset="-122"/>
              </a:rPr>
              <a:t>6</a:t>
            </a:r>
            <a:r>
              <a:rPr lang="zh-CN" altLang="en-US" sz="4000" b="1" dirty="0">
                <a:latin typeface="宋体" panose="02010600030101010101" pitchFamily="2" charset="-122"/>
              </a:rPr>
              <a:t>）；欲齐其家者，先</a:t>
            </a:r>
            <a:r>
              <a:rPr lang="zh-CN" altLang="en-US" sz="4000" b="1" dirty="0">
                <a:solidFill>
                  <a:srgbClr val="FF0000"/>
                </a:solidFill>
                <a:latin typeface="宋体" panose="02010600030101010101" pitchFamily="2" charset="-122"/>
              </a:rPr>
              <a:t>修其身</a:t>
            </a:r>
            <a:r>
              <a:rPr lang="zh-CN" altLang="en-US" sz="4000" b="1" dirty="0">
                <a:latin typeface="宋体" panose="02010600030101010101" pitchFamily="2" charset="-122"/>
              </a:rPr>
              <a:t>（</a:t>
            </a:r>
            <a:r>
              <a:rPr lang="en-US" altLang="zh-CN" sz="4000" b="1" dirty="0">
                <a:latin typeface="宋体" panose="02010600030101010101" pitchFamily="2" charset="-122"/>
              </a:rPr>
              <a:t>7</a:t>
            </a:r>
            <a:r>
              <a:rPr lang="zh-CN" altLang="en-US" sz="4000" b="1" dirty="0">
                <a:latin typeface="宋体" panose="02010600030101010101" pitchFamily="2" charset="-122"/>
              </a:rPr>
              <a:t>）；欲修其身者，先正其心；欲正其心者，先诚其意；欲诚其意者，先</a:t>
            </a:r>
            <a:r>
              <a:rPr lang="zh-CN" altLang="en-US" sz="4000" b="1" dirty="0">
                <a:solidFill>
                  <a:srgbClr val="FF0000"/>
                </a:solidFill>
                <a:latin typeface="宋体" panose="02010600030101010101" pitchFamily="2" charset="-122"/>
              </a:rPr>
              <a:t>致其知</a:t>
            </a:r>
            <a:r>
              <a:rPr lang="zh-CN" altLang="en-US" sz="4000" b="1" dirty="0">
                <a:latin typeface="宋体" panose="02010600030101010101" pitchFamily="2" charset="-122"/>
              </a:rPr>
              <a:t>（</a:t>
            </a:r>
            <a:r>
              <a:rPr lang="en-US" altLang="zh-CN" sz="4000" b="1" dirty="0">
                <a:latin typeface="宋体" panose="02010600030101010101" pitchFamily="2" charset="-122"/>
              </a:rPr>
              <a:t>8</a:t>
            </a:r>
            <a:r>
              <a:rPr lang="zh-CN" altLang="en-US" sz="4000" b="1" dirty="0">
                <a:latin typeface="宋体" panose="02010600030101010101" pitchFamily="2" charset="-122"/>
              </a:rPr>
              <a:t>）；致知在</a:t>
            </a:r>
            <a:r>
              <a:rPr lang="zh-CN" altLang="en-US" sz="4000" b="1" dirty="0">
                <a:solidFill>
                  <a:srgbClr val="FF0000"/>
                </a:solidFill>
                <a:latin typeface="宋体" panose="02010600030101010101" pitchFamily="2" charset="-122"/>
              </a:rPr>
              <a:t>格物</a:t>
            </a:r>
            <a:r>
              <a:rPr lang="zh-CN" altLang="en-US" sz="4000" b="1" dirty="0">
                <a:latin typeface="宋体" panose="02010600030101010101" pitchFamily="2" charset="-122"/>
              </a:rPr>
              <a:t>（</a:t>
            </a:r>
            <a:r>
              <a:rPr lang="en-US" altLang="zh-CN" sz="4000" b="1" dirty="0">
                <a:latin typeface="宋体" panose="02010600030101010101" pitchFamily="2" charset="-122"/>
              </a:rPr>
              <a:t>9</a:t>
            </a:r>
            <a:r>
              <a:rPr lang="zh-CN" altLang="en-US" sz="4000" b="1" dirty="0">
                <a:latin typeface="宋体" panose="02010600030101010101" pitchFamily="2" charset="-122"/>
              </a:rPr>
              <a:t>）。物格而后知至，知至而后意诚，意诚而后心正，心正而后身修，身修而后家齐，家齐而后国治，国治而后天下平。</a:t>
            </a:r>
            <a:endParaRPr lang="zh-CN" altLang="en-US" sz="4000" dirty="0">
              <a:latin typeface="宋体" panose="02010600030101010101" pitchFamily="2"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7" name="文本框 21506"/>
          <p:cNvSpPr txBox="1"/>
          <p:nvPr/>
        </p:nvSpPr>
        <p:spPr>
          <a:xfrm>
            <a:off x="323850" y="1125538"/>
            <a:ext cx="8569325" cy="3749675"/>
          </a:xfrm>
          <a:prstGeom prst="rect">
            <a:avLst/>
          </a:prstGeom>
          <a:noFill/>
          <a:ln w="9525">
            <a:noFill/>
          </a:ln>
        </p:spPr>
        <p:txBody>
          <a:bodyPr>
            <a:spAutoFit/>
          </a:bodyPr>
          <a:p>
            <a:r>
              <a:rPr lang="zh-CN" altLang="en-US" sz="4000" b="1" dirty="0">
                <a:latin typeface="Arial" panose="020B0604020202020204" pitchFamily="34" charset="0"/>
              </a:rPr>
              <a:t>【注释】（</a:t>
            </a:r>
            <a:r>
              <a:rPr lang="en-US" altLang="zh-CN" sz="4000" b="1" dirty="0">
                <a:latin typeface="Arial" panose="020B0604020202020204" pitchFamily="34" charset="0"/>
              </a:rPr>
              <a:t>6</a:t>
            </a:r>
            <a:r>
              <a:rPr lang="zh-CN" altLang="en-US" sz="4000" b="1" dirty="0">
                <a:latin typeface="Arial" panose="020B0604020202020204" pitchFamily="34" charset="0"/>
              </a:rPr>
              <a:t>）</a:t>
            </a:r>
            <a:r>
              <a:rPr lang="zh-CN" altLang="en-US" sz="4000" b="1" dirty="0">
                <a:solidFill>
                  <a:srgbClr val="FF0000"/>
                </a:solidFill>
                <a:latin typeface="Arial" panose="020B0604020202020204" pitchFamily="34" charset="0"/>
              </a:rPr>
              <a:t>齐其家</a:t>
            </a:r>
            <a:r>
              <a:rPr lang="zh-CN" altLang="en-US" sz="4000" b="1" dirty="0">
                <a:latin typeface="Arial" panose="020B0604020202020204" pitchFamily="34" charset="0"/>
              </a:rPr>
              <a:t>：管理好自己的家庭或家族，使家庭或家族和和美美，兴旺发达。（</a:t>
            </a:r>
            <a:r>
              <a:rPr lang="en-US" altLang="zh-CN" sz="4000" b="1" dirty="0">
                <a:latin typeface="Arial" panose="020B0604020202020204" pitchFamily="34" charset="0"/>
              </a:rPr>
              <a:t>7</a:t>
            </a:r>
            <a:r>
              <a:rPr lang="zh-CN" altLang="en-US" sz="4000" b="1" dirty="0">
                <a:latin typeface="Arial" panose="020B0604020202020204" pitchFamily="34" charset="0"/>
              </a:rPr>
              <a:t>）</a:t>
            </a:r>
            <a:r>
              <a:rPr lang="zh-CN" altLang="en-US" sz="4000" b="1" dirty="0">
                <a:solidFill>
                  <a:srgbClr val="FF0000"/>
                </a:solidFill>
                <a:latin typeface="Arial" panose="020B0604020202020204" pitchFamily="34" charset="0"/>
              </a:rPr>
              <a:t>修其身</a:t>
            </a:r>
            <a:r>
              <a:rPr lang="zh-CN" altLang="en-US" sz="4000" b="1" dirty="0">
                <a:latin typeface="Arial" panose="020B0604020202020204" pitchFamily="34" charset="0"/>
              </a:rPr>
              <a:t>：修养自身的品性。（</a:t>
            </a:r>
            <a:r>
              <a:rPr lang="en-US" altLang="zh-CN" sz="4000" b="1" dirty="0">
                <a:latin typeface="Arial" panose="020B0604020202020204" pitchFamily="34" charset="0"/>
              </a:rPr>
              <a:t>8</a:t>
            </a:r>
            <a:r>
              <a:rPr lang="zh-CN" altLang="en-US" sz="4000" b="1" dirty="0">
                <a:latin typeface="Arial" panose="020B0604020202020204" pitchFamily="34" charset="0"/>
              </a:rPr>
              <a:t>）</a:t>
            </a:r>
            <a:r>
              <a:rPr lang="zh-CN" altLang="en-US" sz="4000" b="1" dirty="0">
                <a:solidFill>
                  <a:srgbClr val="FF0000"/>
                </a:solidFill>
                <a:latin typeface="Arial" panose="020B0604020202020204" pitchFamily="34" charset="0"/>
              </a:rPr>
              <a:t>致其知</a:t>
            </a:r>
            <a:r>
              <a:rPr lang="zh-CN" altLang="en-US" sz="4000" b="1" dirty="0">
                <a:latin typeface="Arial" panose="020B0604020202020204" pitchFamily="34" charset="0"/>
              </a:rPr>
              <a:t>：使自己获得知识。（</a:t>
            </a:r>
            <a:r>
              <a:rPr lang="en-US" altLang="zh-CN" sz="4000" b="1" dirty="0">
                <a:latin typeface="Arial" panose="020B0604020202020204" pitchFamily="34" charset="0"/>
              </a:rPr>
              <a:t>9</a:t>
            </a:r>
            <a:r>
              <a:rPr lang="zh-CN" altLang="en-US" sz="4000" b="1" dirty="0">
                <a:latin typeface="Arial" panose="020B0604020202020204" pitchFamily="34" charset="0"/>
              </a:rPr>
              <a:t>）</a:t>
            </a:r>
            <a:r>
              <a:rPr lang="zh-CN" altLang="en-US" sz="4000" b="1" dirty="0">
                <a:solidFill>
                  <a:srgbClr val="FF0000"/>
                </a:solidFill>
                <a:latin typeface="Arial" panose="020B0604020202020204" pitchFamily="34" charset="0"/>
              </a:rPr>
              <a:t>格物</a:t>
            </a:r>
            <a:r>
              <a:rPr lang="zh-CN" altLang="en-US" sz="4000" b="1" dirty="0">
                <a:latin typeface="Arial" panose="020B0604020202020204" pitchFamily="34" charset="0"/>
              </a:rPr>
              <a:t>：研究万事万物。</a:t>
            </a:r>
            <a:endParaRPr lang="zh-CN" altLang="en-US" sz="4000" dirty="0">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1507">
                                            <p:txEl>
                                              <p:charRg st="0" end="83"/>
                                            </p:txEl>
                                          </p:spTgt>
                                        </p:tgtEl>
                                        <p:attrNameLst>
                                          <p:attrName>style.visibility</p:attrName>
                                        </p:attrNameLst>
                                      </p:cBhvr>
                                      <p:to>
                                        <p:strVal val="visible"/>
                                      </p:to>
                                    </p:set>
                                    <p:anim to="" calcmode="lin" valueType="num">
                                      <p:cBhvr>
                                        <p:cTn id="7" dur="1" fill="hold"/>
                                        <p:tgtEl>
                                          <p:spTgt spid="21507">
                                            <p:txEl>
                                              <p:charRg st="0" end="83"/>
                                            </p:txEl>
                                          </p:spTgt>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9" name="文本占位符 91138"/>
          <p:cNvSpPr>
            <a:spLocks noGrp="1"/>
          </p:cNvSpPr>
          <p:nvPr>
            <p:ph type="body" idx="1"/>
          </p:nvPr>
        </p:nvSpPr>
        <p:spPr>
          <a:xfrm>
            <a:off x="395288" y="908050"/>
            <a:ext cx="8353425" cy="5257800"/>
          </a:xfrm>
        </p:spPr>
        <p:txBody>
          <a:bodyPr/>
          <a:p>
            <a:pPr>
              <a:lnSpc>
                <a:spcPct val="90000"/>
              </a:lnSpc>
            </a:pPr>
            <a:r>
              <a:rPr lang="zh-CN" altLang="en-US" sz="4000" b="1" dirty="0">
                <a:solidFill>
                  <a:srgbClr val="0000FF"/>
                </a:solidFill>
                <a:effectLst/>
              </a:rPr>
              <a:t>古代想要把完美的德行昭示于天下的人，就要先治理好自己的国家；想要治理好国家，就要先整治好自己的家庭；想要整治好自己的家庭，就要先修养自身的品性；想要修养自身的品性，就要先端正自己的内心；想要端正自己内心，就要先使自己的心意诚实；想要心意真诚，就要先获得知识。</a:t>
            </a:r>
            <a:endParaRPr lang="zh-CN" altLang="en-US" sz="4000" b="1" dirty="0">
              <a:solidFill>
                <a:srgbClr val="0000FF"/>
              </a:solidFill>
              <a:effectLs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2691" name="文本占位符 242690"/>
          <p:cNvSpPr>
            <a:spLocks noGrp="1"/>
          </p:cNvSpPr>
          <p:nvPr>
            <p:ph type="body" idx="1"/>
          </p:nvPr>
        </p:nvSpPr>
        <p:spPr>
          <a:xfrm>
            <a:off x="503238" y="1697038"/>
            <a:ext cx="8147050" cy="4400550"/>
          </a:xfrm>
        </p:spPr>
        <p:txBody>
          <a:bodyPr/>
          <a:p>
            <a:r>
              <a:rPr lang="zh-CN" altLang="en-US" sz="3700" b="1" dirty="0">
                <a:ea typeface="楷体_GB2312" pitchFamily="49" charset="-122"/>
              </a:rPr>
              <a:t>中国传统古文化的</a:t>
            </a:r>
            <a:r>
              <a:rPr lang="zh-CN" altLang="en-US" sz="3700" b="1" dirty="0">
                <a:solidFill>
                  <a:srgbClr val="FF0066"/>
                </a:solidFill>
                <a:ea typeface="楷体_GB2312" pitchFamily="49" charset="-122"/>
              </a:rPr>
              <a:t>四个思想支柱</a:t>
            </a:r>
            <a:r>
              <a:rPr lang="zh-CN" altLang="en-US" sz="3700" b="1" dirty="0">
                <a:ea typeface="楷体_GB2312" pitchFamily="49" charset="-122"/>
              </a:rPr>
              <a:t>：</a:t>
            </a:r>
            <a:endParaRPr lang="zh-CN" altLang="en-US" sz="3700" b="1" dirty="0">
              <a:ea typeface="楷体_GB2312" pitchFamily="49" charset="-122"/>
            </a:endParaRPr>
          </a:p>
          <a:p>
            <a:pPr>
              <a:buNone/>
            </a:pPr>
            <a:r>
              <a:rPr lang="en-US" altLang="zh-CN" sz="3700" b="1" dirty="0">
                <a:solidFill>
                  <a:srgbClr val="FF0066"/>
                </a:solidFill>
                <a:latin typeface="楷体_GB2312" pitchFamily="49" charset="-122"/>
                <a:ea typeface="楷体_GB2312" pitchFamily="49" charset="-122"/>
              </a:rPr>
              <a:t>1.</a:t>
            </a:r>
            <a:r>
              <a:rPr lang="zh-CN" altLang="en-US" sz="3700" b="1" dirty="0">
                <a:solidFill>
                  <a:srgbClr val="FF0066"/>
                </a:solidFill>
                <a:latin typeface="楷体_GB2312" pitchFamily="49" charset="-122"/>
                <a:ea typeface="楷体_GB2312" pitchFamily="49" charset="-122"/>
              </a:rPr>
              <a:t>阴阳五行</a:t>
            </a:r>
            <a:r>
              <a:rPr lang="zh-CN" altLang="en-US" sz="3700" dirty="0">
                <a:solidFill>
                  <a:srgbClr val="FF0066"/>
                </a:solidFill>
                <a:latin typeface="楷体_GB2312" pitchFamily="49" charset="-122"/>
                <a:ea typeface="楷体_GB2312" pitchFamily="49" charset="-122"/>
              </a:rPr>
              <a:t>：</a:t>
            </a:r>
            <a:r>
              <a:rPr lang="zh-CN" altLang="en-US" sz="3700" dirty="0">
                <a:latin typeface="楷体_GB2312" pitchFamily="49" charset="-122"/>
                <a:ea typeface="楷体_GB2312" pitchFamily="49" charset="-122"/>
              </a:rPr>
              <a:t>中国人总是按照阴阳五行这种消长变化的原理来看待万事万物的存在和运动。同时，各个文化领域，也拿这个思想当作它的哲学依据，所以它是中国人的基本哲理。</a:t>
            </a:r>
            <a:endParaRPr lang="zh-CN" altLang="en-US" sz="2600" dirty="0">
              <a:solidFill>
                <a:srgbClr val="000000"/>
              </a:solidFill>
              <a:latin typeface="楷体_GB2312" pitchFamily="49" charset="-122"/>
              <a:ea typeface="楷体_GB2312" pitchFamily="49" charset="-122"/>
            </a:endParaRPr>
          </a:p>
        </p:txBody>
      </p:sp>
    </p:spTree>
  </p:cSld>
  <p:clrMapOvr>
    <a:masterClrMapping/>
  </p:clrMapOvr>
  <p:transition>
    <p:strips dir="rd"/>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3" name="文本占位符 76802"/>
          <p:cNvSpPr>
            <a:spLocks noGrp="1"/>
          </p:cNvSpPr>
          <p:nvPr>
            <p:ph type="body" idx="1"/>
          </p:nvPr>
        </p:nvSpPr>
        <p:spPr>
          <a:xfrm>
            <a:off x="323850" y="981075"/>
            <a:ext cx="8496300" cy="5184775"/>
          </a:xfrm>
        </p:spPr>
        <p:txBody>
          <a:bodyPr/>
          <a:p>
            <a:r>
              <a:rPr lang="zh-CN" altLang="en-US" sz="3800" b="1" dirty="0">
                <a:solidFill>
                  <a:srgbClr val="0000FF"/>
                </a:solidFill>
                <a:effectLst/>
              </a:rPr>
              <a:t>而要获得知识，关键在于研究万事万物。研究了万事万物，然后就会获取知识；获取了知识，心意就会诚实；心意诚实了，内心自然就会端正；内心端正了，才能修养品性；自身修养好了，家庭就会得到整治；家庭整治好了，国家也就能获得治理；国家治理好了，就能使天下太平。</a:t>
            </a:r>
            <a:endParaRPr lang="zh-CN" altLang="en-US" sz="3800" b="1" dirty="0">
              <a:solidFill>
                <a:srgbClr val="0000FF"/>
              </a:solidFill>
              <a:effectLst/>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7" name="文本占位符 98306"/>
          <p:cNvSpPr>
            <a:spLocks noGrp="1"/>
          </p:cNvSpPr>
          <p:nvPr>
            <p:ph type="body" idx="1"/>
          </p:nvPr>
        </p:nvSpPr>
        <p:spPr>
          <a:xfrm>
            <a:off x="685800" y="1125538"/>
            <a:ext cx="7772400" cy="4970462"/>
          </a:xfrm>
        </p:spPr>
        <p:txBody>
          <a:bodyPr/>
          <a:p>
            <a:r>
              <a:rPr lang="zh-CN" altLang="en-US" sz="3600" b="1" dirty="0">
                <a:effectLst/>
              </a:rPr>
              <a:t>自天子以至于庶人，</a:t>
            </a:r>
            <a:r>
              <a:rPr lang="zh-CN" altLang="en-US" sz="3600" b="1" dirty="0">
                <a:solidFill>
                  <a:srgbClr val="FF0000"/>
                </a:solidFill>
                <a:effectLst/>
              </a:rPr>
              <a:t>壹是</a:t>
            </a:r>
            <a:r>
              <a:rPr lang="zh-CN" altLang="en-US" sz="3600" b="1" dirty="0">
                <a:effectLst/>
              </a:rPr>
              <a:t>皆以修身为本（</a:t>
            </a:r>
            <a:r>
              <a:rPr lang="en-US" altLang="zh-CN" sz="3600" b="1" dirty="0">
                <a:effectLst/>
              </a:rPr>
              <a:t>10</a:t>
            </a:r>
            <a:r>
              <a:rPr lang="zh-CN" altLang="en-US" sz="3600" b="1" dirty="0">
                <a:effectLst/>
              </a:rPr>
              <a:t>）。其本乱而末治者否矣。其所厚者</a:t>
            </a:r>
            <a:r>
              <a:rPr lang="zh-CN" altLang="en-US" sz="3600" b="1" dirty="0">
                <a:solidFill>
                  <a:srgbClr val="FF0000"/>
                </a:solidFill>
                <a:effectLst/>
              </a:rPr>
              <a:t>薄</a:t>
            </a:r>
            <a:r>
              <a:rPr lang="zh-CN" altLang="en-US" sz="3600" b="1" dirty="0">
                <a:effectLst/>
              </a:rPr>
              <a:t>，而其所薄者厚，未之有也！</a:t>
            </a:r>
            <a:endParaRPr lang="zh-CN" altLang="en-US" sz="3600" b="1" dirty="0">
              <a:effectLst/>
            </a:endParaRPr>
          </a:p>
          <a:p>
            <a:r>
              <a:rPr lang="zh-CN" altLang="en-US" sz="4000" b="1" dirty="0">
                <a:effectLst/>
              </a:rPr>
              <a:t> </a:t>
            </a:r>
            <a:endParaRPr lang="zh-CN" altLang="en-US" sz="4000" b="1" dirty="0">
              <a:effectLst/>
            </a:endParaRPr>
          </a:p>
          <a:p>
            <a:r>
              <a:rPr lang="zh-CN" altLang="en-US" sz="4000" b="1" dirty="0">
                <a:effectLst/>
              </a:rPr>
              <a:t> </a:t>
            </a:r>
            <a:r>
              <a:rPr lang="zh-CN" altLang="en-US" b="1" dirty="0">
                <a:effectLst/>
              </a:rPr>
              <a:t>【注释】</a:t>
            </a:r>
            <a:r>
              <a:rPr lang="en-US" altLang="zh-CN" b="1" dirty="0">
                <a:effectLst/>
              </a:rPr>
              <a:t>:  </a:t>
            </a:r>
            <a:r>
              <a:rPr lang="zh-CN" altLang="en-US" b="1" dirty="0">
                <a:effectLst/>
              </a:rPr>
              <a:t>（</a:t>
            </a:r>
            <a:r>
              <a:rPr lang="en-US" altLang="zh-CN" b="1" dirty="0">
                <a:effectLst/>
              </a:rPr>
              <a:t>10</a:t>
            </a:r>
            <a:r>
              <a:rPr lang="zh-CN" altLang="en-US" b="1" dirty="0">
                <a:effectLst/>
              </a:rPr>
              <a:t>）</a:t>
            </a:r>
            <a:r>
              <a:rPr lang="zh-CN" altLang="en-US" b="1" dirty="0">
                <a:solidFill>
                  <a:srgbClr val="FF0000"/>
                </a:solidFill>
                <a:effectLst/>
              </a:rPr>
              <a:t>壹是</a:t>
            </a:r>
            <a:r>
              <a:rPr lang="zh-CN" altLang="en-US" b="1" dirty="0">
                <a:effectLst/>
              </a:rPr>
              <a:t>：都是。</a:t>
            </a:r>
            <a:endParaRPr lang="zh-CN" altLang="en-US" b="1" dirty="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8307">
                                            <p:txEl>
                                              <p:charRg st="0" end="51"/>
                                            </p:txEl>
                                          </p:spTgt>
                                        </p:tgtEl>
                                        <p:attrNameLst>
                                          <p:attrName>style.visibility</p:attrName>
                                        </p:attrNameLst>
                                      </p:cBhvr>
                                      <p:to>
                                        <p:strVal val="visible"/>
                                      </p:to>
                                    </p:set>
                                    <p:animEffect transition="in" filter="fade">
                                      <p:cBhvr>
                                        <p:cTn id="7" dur="1000"/>
                                        <p:tgtEl>
                                          <p:spTgt spid="98307">
                                            <p:txEl>
                                              <p:charRg st="0" end="51"/>
                                            </p:txEl>
                                          </p:spTgt>
                                        </p:tgtEl>
                                      </p:cBhvr>
                                    </p:animEffect>
                                    <p:anim calcmode="lin" valueType="num">
                                      <p:cBhvr>
                                        <p:cTn id="8" dur="1000" fill="hold"/>
                                        <p:tgtEl>
                                          <p:spTgt spid="98307">
                                            <p:txEl>
                                              <p:charRg st="0" end="51"/>
                                            </p:txEl>
                                          </p:spTgt>
                                        </p:tgtEl>
                                        <p:attrNameLst>
                                          <p:attrName>ppt_x</p:attrName>
                                        </p:attrNameLst>
                                      </p:cBhvr>
                                      <p:tavLst>
                                        <p:tav tm="0">
                                          <p:val>
                                            <p:strVal val="#ppt_x"/>
                                          </p:val>
                                        </p:tav>
                                        <p:tav tm="100000">
                                          <p:val>
                                            <p:strVal val="#ppt_x"/>
                                          </p:val>
                                        </p:tav>
                                      </p:tavLst>
                                    </p:anim>
                                    <p:anim calcmode="lin" valueType="num">
                                      <p:cBhvr>
                                        <p:cTn id="9" dur="1000" fill="hold"/>
                                        <p:tgtEl>
                                          <p:spTgt spid="98307">
                                            <p:txEl>
                                              <p:charRg st="0" end="5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8307">
                                            <p:txEl>
                                              <p:charRg st="51" end="53"/>
                                            </p:txEl>
                                          </p:spTgt>
                                        </p:tgtEl>
                                        <p:attrNameLst>
                                          <p:attrName>style.visibility</p:attrName>
                                        </p:attrNameLst>
                                      </p:cBhvr>
                                      <p:to>
                                        <p:strVal val="visible"/>
                                      </p:to>
                                    </p:set>
                                    <p:animEffect transition="in" filter="fade">
                                      <p:cBhvr>
                                        <p:cTn id="14" dur="1000"/>
                                        <p:tgtEl>
                                          <p:spTgt spid="98307">
                                            <p:txEl>
                                              <p:charRg st="51" end="53"/>
                                            </p:txEl>
                                          </p:spTgt>
                                        </p:tgtEl>
                                      </p:cBhvr>
                                    </p:animEffect>
                                    <p:anim calcmode="lin" valueType="num">
                                      <p:cBhvr>
                                        <p:cTn id="15" dur="1000" fill="hold"/>
                                        <p:tgtEl>
                                          <p:spTgt spid="98307">
                                            <p:txEl>
                                              <p:charRg st="51" end="53"/>
                                            </p:txEl>
                                          </p:spTgt>
                                        </p:tgtEl>
                                        <p:attrNameLst>
                                          <p:attrName>ppt_x</p:attrName>
                                        </p:attrNameLst>
                                      </p:cBhvr>
                                      <p:tavLst>
                                        <p:tav tm="0">
                                          <p:val>
                                            <p:strVal val="#ppt_x"/>
                                          </p:val>
                                        </p:tav>
                                        <p:tav tm="100000">
                                          <p:val>
                                            <p:strVal val="#ppt_x"/>
                                          </p:val>
                                        </p:tav>
                                      </p:tavLst>
                                    </p:anim>
                                    <p:anim calcmode="lin" valueType="num">
                                      <p:cBhvr>
                                        <p:cTn id="16" dur="1000" fill="hold"/>
                                        <p:tgtEl>
                                          <p:spTgt spid="98307">
                                            <p:txEl>
                                              <p:charRg st="51" end="5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8307">
                                            <p:txEl>
                                              <p:charRg st="53" end="72"/>
                                            </p:txEl>
                                          </p:spTgt>
                                        </p:tgtEl>
                                        <p:attrNameLst>
                                          <p:attrName>style.visibility</p:attrName>
                                        </p:attrNameLst>
                                      </p:cBhvr>
                                      <p:to>
                                        <p:strVal val="visible"/>
                                      </p:to>
                                    </p:set>
                                    <p:animEffect transition="in" filter="fade">
                                      <p:cBhvr>
                                        <p:cTn id="21" dur="1000"/>
                                        <p:tgtEl>
                                          <p:spTgt spid="98307">
                                            <p:txEl>
                                              <p:charRg st="53" end="72"/>
                                            </p:txEl>
                                          </p:spTgt>
                                        </p:tgtEl>
                                      </p:cBhvr>
                                    </p:animEffect>
                                    <p:anim calcmode="lin" valueType="num">
                                      <p:cBhvr>
                                        <p:cTn id="22" dur="1000" fill="hold"/>
                                        <p:tgtEl>
                                          <p:spTgt spid="98307">
                                            <p:txEl>
                                              <p:charRg st="53" end="72"/>
                                            </p:txEl>
                                          </p:spTgt>
                                        </p:tgtEl>
                                        <p:attrNameLst>
                                          <p:attrName>ppt_x</p:attrName>
                                        </p:attrNameLst>
                                      </p:cBhvr>
                                      <p:tavLst>
                                        <p:tav tm="0">
                                          <p:val>
                                            <p:strVal val="#ppt_x"/>
                                          </p:val>
                                        </p:tav>
                                        <p:tav tm="100000">
                                          <p:val>
                                            <p:strVal val="#ppt_x"/>
                                          </p:val>
                                        </p:tav>
                                      </p:tavLst>
                                    </p:anim>
                                    <p:anim calcmode="lin" valueType="num">
                                      <p:cBhvr>
                                        <p:cTn id="23" dur="1000" fill="hold"/>
                                        <p:tgtEl>
                                          <p:spTgt spid="98307">
                                            <p:txEl>
                                              <p:charRg st="53" end="7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7"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5" name="文本占位符 79874"/>
          <p:cNvSpPr>
            <a:spLocks noGrp="1"/>
          </p:cNvSpPr>
          <p:nvPr>
            <p:ph type="body" idx="1"/>
          </p:nvPr>
        </p:nvSpPr>
        <p:spPr>
          <a:xfrm>
            <a:off x="395288" y="1268413"/>
            <a:ext cx="8280400" cy="4835525"/>
          </a:xfrm>
        </p:spPr>
        <p:txBody>
          <a:bodyPr/>
          <a:p>
            <a:r>
              <a:rPr lang="zh-CN" altLang="en-US" sz="3600" b="1" dirty="0">
                <a:effectLst/>
              </a:rPr>
              <a:t>从天子开始，一直到普通百姓，一律都要把搞好自身的修养作为根本。根本问题没有抓好，而要把其他枝节问题解决好，那是不可能的。他所重视的反而薄弱，他所轻视的反而厚重，从来没有这样的事情。</a:t>
            </a:r>
            <a:endParaRPr lang="zh-CN" altLang="en-US" sz="3600" b="1" dirty="0">
              <a:effectLst/>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07" name="文本占位符 123906"/>
          <p:cNvSpPr>
            <a:spLocks noGrp="1"/>
          </p:cNvSpPr>
          <p:nvPr>
            <p:ph type="body" idx="1"/>
          </p:nvPr>
        </p:nvSpPr>
        <p:spPr>
          <a:xfrm>
            <a:off x="395288" y="765175"/>
            <a:ext cx="8424862" cy="5688013"/>
          </a:xfrm>
        </p:spPr>
        <p:txBody>
          <a:bodyPr/>
          <a:p>
            <a:r>
              <a:rPr lang="zh-CN" altLang="en-US" sz="3600" dirty="0">
                <a:solidFill>
                  <a:srgbClr val="FF0000"/>
                </a:solidFill>
                <a:effectLst/>
              </a:rPr>
              <a:t>【解读】：</a:t>
            </a:r>
            <a:r>
              <a:rPr lang="zh-CN" altLang="en-US" sz="3600" dirty="0">
                <a:effectLst/>
              </a:rPr>
              <a:t> </a:t>
            </a:r>
            <a:endParaRPr lang="zh-CN" altLang="en-US" sz="3600" dirty="0">
              <a:effectLst/>
            </a:endParaRPr>
          </a:p>
          <a:p>
            <a:r>
              <a:rPr lang="en-US" altLang="zh-CN" sz="3600" b="1" dirty="0">
                <a:effectLst/>
              </a:rPr>
              <a:t>《</a:t>
            </a:r>
            <a:r>
              <a:rPr lang="zh-CN" altLang="en-US" sz="3600" b="1" dirty="0">
                <a:effectLst/>
              </a:rPr>
              <a:t>大学</a:t>
            </a:r>
            <a:r>
              <a:rPr lang="en-US" altLang="zh-CN" sz="3600" b="1" dirty="0">
                <a:effectLst/>
              </a:rPr>
              <a:t>》</a:t>
            </a:r>
            <a:r>
              <a:rPr lang="zh-CN" altLang="en-US" sz="3600" b="1" dirty="0">
                <a:effectLst/>
              </a:rPr>
              <a:t>的主体是“三纲”、“八目”。</a:t>
            </a:r>
            <a:endParaRPr lang="zh-CN" altLang="en-US" sz="3600" b="1" dirty="0">
              <a:effectLst/>
            </a:endParaRPr>
          </a:p>
          <a:p>
            <a:r>
              <a:rPr lang="zh-CN" altLang="en-US" sz="3600" b="1" dirty="0">
                <a:solidFill>
                  <a:srgbClr val="FF0000"/>
                </a:solidFill>
                <a:effectLst/>
              </a:rPr>
              <a:t>三纲：明明德、亲民、止于至善</a:t>
            </a:r>
            <a:r>
              <a:rPr lang="zh-CN" altLang="en-US" sz="3600" b="1" dirty="0">
                <a:solidFill>
                  <a:srgbClr val="0000FF"/>
                </a:solidFill>
                <a:effectLst/>
              </a:rPr>
              <a:t>。</a:t>
            </a:r>
            <a:r>
              <a:rPr lang="zh-CN" altLang="en-US" sz="3600" b="1" dirty="0">
                <a:effectLst/>
              </a:rPr>
              <a:t>它既是</a:t>
            </a:r>
            <a:r>
              <a:rPr lang="en-US" altLang="zh-CN" sz="3600" b="1" dirty="0">
                <a:effectLst/>
              </a:rPr>
              <a:t>《</a:t>
            </a:r>
            <a:r>
              <a:rPr lang="zh-CN" altLang="en-US" sz="3600" b="1" dirty="0">
                <a:effectLst/>
              </a:rPr>
              <a:t>大学</a:t>
            </a:r>
            <a:r>
              <a:rPr lang="en-US" altLang="zh-CN" sz="3600" b="1" dirty="0">
                <a:effectLst/>
              </a:rPr>
              <a:t>》</a:t>
            </a:r>
            <a:r>
              <a:rPr lang="zh-CN" altLang="en-US" sz="3600" b="1" dirty="0">
                <a:effectLst/>
              </a:rPr>
              <a:t>的纲领旨趣，也是儒学“垂世立教”的目标所在。</a:t>
            </a:r>
            <a:endParaRPr lang="zh-CN" altLang="en-US" sz="3600" b="1" dirty="0">
              <a:solidFill>
                <a:srgbClr val="FF0000"/>
              </a:solidFill>
              <a:effectLst/>
            </a:endParaRPr>
          </a:p>
          <a:p>
            <a:r>
              <a:rPr lang="zh-CN" altLang="en-US" sz="3600" b="1" dirty="0">
                <a:solidFill>
                  <a:srgbClr val="FF0000"/>
                </a:solidFill>
                <a:effectLst/>
              </a:rPr>
              <a:t>八目：格物、致知、诚意、正心、修身、齐家、治国、平天下</a:t>
            </a:r>
            <a:r>
              <a:rPr lang="zh-CN" altLang="en-US" sz="3600" b="1" dirty="0">
                <a:solidFill>
                  <a:srgbClr val="0000FF"/>
                </a:solidFill>
                <a:effectLst/>
              </a:rPr>
              <a:t>。</a:t>
            </a:r>
            <a:r>
              <a:rPr lang="zh-CN" altLang="en-US" sz="3600" b="1" dirty="0">
                <a:effectLst/>
              </a:rPr>
              <a:t>它既是为达到“三纲”而设计的条目工夫，也是儒学为我们所展示的人生进修阶梯。</a:t>
            </a:r>
            <a:endParaRPr lang="zh-CN" alt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3907">
                                            <p:txEl>
                                              <p:charRg st="0" end="7"/>
                                            </p:txEl>
                                          </p:spTgt>
                                        </p:tgtEl>
                                        <p:attrNameLst>
                                          <p:attrName>style.visibility</p:attrName>
                                        </p:attrNameLst>
                                      </p:cBhvr>
                                      <p:to>
                                        <p:strVal val="visible"/>
                                      </p:to>
                                    </p:set>
                                    <p:animEffect transition="in" filter="fade">
                                      <p:cBhvr>
                                        <p:cTn id="7" dur="1000"/>
                                        <p:tgtEl>
                                          <p:spTgt spid="123907">
                                            <p:txEl>
                                              <p:charRg st="0" end="7"/>
                                            </p:txEl>
                                          </p:spTgt>
                                        </p:tgtEl>
                                      </p:cBhvr>
                                    </p:animEffect>
                                    <p:anim calcmode="lin" valueType="num">
                                      <p:cBhvr>
                                        <p:cTn id="8" dur="1000" fill="hold"/>
                                        <p:tgtEl>
                                          <p:spTgt spid="123907">
                                            <p:txEl>
                                              <p:charRg st="0" end="7"/>
                                            </p:txEl>
                                          </p:spTgt>
                                        </p:tgtEl>
                                        <p:attrNameLst>
                                          <p:attrName>ppt_x</p:attrName>
                                        </p:attrNameLst>
                                      </p:cBhvr>
                                      <p:tavLst>
                                        <p:tav tm="0">
                                          <p:val>
                                            <p:strVal val="#ppt_x"/>
                                          </p:val>
                                        </p:tav>
                                        <p:tav tm="100000">
                                          <p:val>
                                            <p:strVal val="#ppt_x"/>
                                          </p:val>
                                        </p:tav>
                                      </p:tavLst>
                                    </p:anim>
                                    <p:anim calcmode="lin" valueType="num">
                                      <p:cBhvr>
                                        <p:cTn id="9" dur="1000" fill="hold"/>
                                        <p:tgtEl>
                                          <p:spTgt spid="123907">
                                            <p:txEl>
                                              <p:charRg st="0" end="7"/>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3907">
                                            <p:txEl>
                                              <p:charRg st="7" end="26"/>
                                            </p:txEl>
                                          </p:spTgt>
                                        </p:tgtEl>
                                        <p:attrNameLst>
                                          <p:attrName>style.visibility</p:attrName>
                                        </p:attrNameLst>
                                      </p:cBhvr>
                                      <p:to>
                                        <p:strVal val="visible"/>
                                      </p:to>
                                    </p:set>
                                    <p:animEffect transition="in" filter="fade">
                                      <p:cBhvr>
                                        <p:cTn id="14" dur="1000"/>
                                        <p:tgtEl>
                                          <p:spTgt spid="123907">
                                            <p:txEl>
                                              <p:charRg st="7" end="26"/>
                                            </p:txEl>
                                          </p:spTgt>
                                        </p:tgtEl>
                                      </p:cBhvr>
                                    </p:animEffect>
                                    <p:anim calcmode="lin" valueType="num">
                                      <p:cBhvr>
                                        <p:cTn id="15" dur="1000" fill="hold"/>
                                        <p:tgtEl>
                                          <p:spTgt spid="123907">
                                            <p:txEl>
                                              <p:charRg st="7" end="26"/>
                                            </p:txEl>
                                          </p:spTgt>
                                        </p:tgtEl>
                                        <p:attrNameLst>
                                          <p:attrName>ppt_x</p:attrName>
                                        </p:attrNameLst>
                                      </p:cBhvr>
                                      <p:tavLst>
                                        <p:tav tm="0">
                                          <p:val>
                                            <p:strVal val="#ppt_x"/>
                                          </p:val>
                                        </p:tav>
                                        <p:tav tm="100000">
                                          <p:val>
                                            <p:strVal val="#ppt_x"/>
                                          </p:val>
                                        </p:tav>
                                      </p:tavLst>
                                    </p:anim>
                                    <p:anim calcmode="lin" valueType="num">
                                      <p:cBhvr>
                                        <p:cTn id="16" dur="1000" fill="hold"/>
                                        <p:tgtEl>
                                          <p:spTgt spid="123907">
                                            <p:txEl>
                                              <p:charRg st="7" end="26"/>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3907">
                                            <p:txEl>
                                              <p:charRg st="26" end="71"/>
                                            </p:txEl>
                                          </p:spTgt>
                                        </p:tgtEl>
                                        <p:attrNameLst>
                                          <p:attrName>style.visibility</p:attrName>
                                        </p:attrNameLst>
                                      </p:cBhvr>
                                      <p:to>
                                        <p:strVal val="visible"/>
                                      </p:to>
                                    </p:set>
                                    <p:animEffect transition="in" filter="fade">
                                      <p:cBhvr>
                                        <p:cTn id="21" dur="1000"/>
                                        <p:tgtEl>
                                          <p:spTgt spid="123907">
                                            <p:txEl>
                                              <p:charRg st="26" end="71"/>
                                            </p:txEl>
                                          </p:spTgt>
                                        </p:tgtEl>
                                      </p:cBhvr>
                                    </p:animEffect>
                                    <p:anim calcmode="lin" valueType="num">
                                      <p:cBhvr>
                                        <p:cTn id="22" dur="1000" fill="hold"/>
                                        <p:tgtEl>
                                          <p:spTgt spid="123907">
                                            <p:txEl>
                                              <p:charRg st="26" end="71"/>
                                            </p:txEl>
                                          </p:spTgt>
                                        </p:tgtEl>
                                        <p:attrNameLst>
                                          <p:attrName>ppt_x</p:attrName>
                                        </p:attrNameLst>
                                      </p:cBhvr>
                                      <p:tavLst>
                                        <p:tav tm="0">
                                          <p:val>
                                            <p:strVal val="#ppt_x"/>
                                          </p:val>
                                        </p:tav>
                                        <p:tav tm="100000">
                                          <p:val>
                                            <p:strVal val="#ppt_x"/>
                                          </p:val>
                                        </p:tav>
                                      </p:tavLst>
                                    </p:anim>
                                    <p:anim calcmode="lin" valueType="num">
                                      <p:cBhvr>
                                        <p:cTn id="23" dur="1000" fill="hold"/>
                                        <p:tgtEl>
                                          <p:spTgt spid="123907">
                                            <p:txEl>
                                              <p:charRg st="26" end="7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3907">
                                            <p:txEl>
                                              <p:charRg st="71" end="137"/>
                                            </p:txEl>
                                          </p:spTgt>
                                        </p:tgtEl>
                                        <p:attrNameLst>
                                          <p:attrName>style.visibility</p:attrName>
                                        </p:attrNameLst>
                                      </p:cBhvr>
                                      <p:to>
                                        <p:strVal val="visible"/>
                                      </p:to>
                                    </p:set>
                                    <p:animEffect transition="in" filter="fade">
                                      <p:cBhvr>
                                        <p:cTn id="28" dur="1000"/>
                                        <p:tgtEl>
                                          <p:spTgt spid="123907">
                                            <p:txEl>
                                              <p:charRg st="71" end="137"/>
                                            </p:txEl>
                                          </p:spTgt>
                                        </p:tgtEl>
                                      </p:cBhvr>
                                    </p:animEffect>
                                    <p:anim calcmode="lin" valueType="num">
                                      <p:cBhvr>
                                        <p:cTn id="29" dur="1000" fill="hold"/>
                                        <p:tgtEl>
                                          <p:spTgt spid="123907">
                                            <p:txEl>
                                              <p:charRg st="71" end="137"/>
                                            </p:txEl>
                                          </p:spTgt>
                                        </p:tgtEl>
                                        <p:attrNameLst>
                                          <p:attrName>ppt_x</p:attrName>
                                        </p:attrNameLst>
                                      </p:cBhvr>
                                      <p:tavLst>
                                        <p:tav tm="0">
                                          <p:val>
                                            <p:strVal val="#ppt_x"/>
                                          </p:val>
                                        </p:tav>
                                        <p:tav tm="100000">
                                          <p:val>
                                            <p:strVal val="#ppt_x"/>
                                          </p:val>
                                        </p:tav>
                                      </p:tavLst>
                                    </p:anim>
                                    <p:anim calcmode="lin" valueType="num">
                                      <p:cBhvr>
                                        <p:cTn id="30" dur="1000" fill="hold"/>
                                        <p:tgtEl>
                                          <p:spTgt spid="123907">
                                            <p:txEl>
                                              <p:charRg st="71" end="13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7"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31" name="文本占位符 124930"/>
          <p:cNvSpPr>
            <a:spLocks noGrp="1"/>
          </p:cNvSpPr>
          <p:nvPr>
            <p:ph type="body" idx="1"/>
          </p:nvPr>
        </p:nvSpPr>
        <p:spPr>
          <a:xfrm>
            <a:off x="323850" y="981075"/>
            <a:ext cx="8424863" cy="5114925"/>
          </a:xfrm>
        </p:spPr>
        <p:txBody>
          <a:bodyPr/>
          <a:p>
            <a:r>
              <a:rPr lang="zh-CN" altLang="en-US" sz="4000" b="1" dirty="0">
                <a:effectLst/>
              </a:rPr>
              <a:t>就这里的阶梯本身而言，实际上包括</a:t>
            </a:r>
            <a:r>
              <a:rPr lang="zh-CN" altLang="en-US" sz="4000" b="1" dirty="0">
                <a:solidFill>
                  <a:srgbClr val="FF0000"/>
                </a:solidFill>
                <a:effectLst/>
              </a:rPr>
              <a:t>“内修”</a:t>
            </a:r>
            <a:r>
              <a:rPr lang="zh-CN" altLang="en-US" sz="4000" b="1" dirty="0">
                <a:effectLst/>
              </a:rPr>
              <a:t>和</a:t>
            </a:r>
            <a:r>
              <a:rPr lang="zh-CN" altLang="en-US" sz="4000" b="1" dirty="0">
                <a:solidFill>
                  <a:srgbClr val="FF0000"/>
                </a:solidFill>
                <a:effectLst/>
              </a:rPr>
              <a:t>“外治”</a:t>
            </a:r>
            <a:r>
              <a:rPr lang="zh-CN" altLang="en-US" sz="4000" b="1" dirty="0">
                <a:effectLst/>
              </a:rPr>
              <a:t>两大方面。</a:t>
            </a:r>
            <a:endParaRPr lang="zh-CN" altLang="en-US" sz="4000" b="1" dirty="0">
              <a:effectLst/>
            </a:endParaRPr>
          </a:p>
          <a:p>
            <a:r>
              <a:rPr lang="zh-CN" altLang="en-US" sz="4000" b="1" dirty="0">
                <a:solidFill>
                  <a:srgbClr val="0000FF"/>
                </a:solidFill>
                <a:effectLst/>
              </a:rPr>
              <a:t>内修（</a:t>
            </a:r>
            <a:r>
              <a:rPr lang="zh-CN" altLang="en-US" sz="4000" b="1" dirty="0">
                <a:solidFill>
                  <a:srgbClr val="FF0000"/>
                </a:solidFill>
                <a:effectLst/>
              </a:rPr>
              <a:t>独善其身）</a:t>
            </a:r>
            <a:r>
              <a:rPr lang="zh-CN" altLang="en-US" sz="4000" b="1" dirty="0">
                <a:effectLst/>
              </a:rPr>
              <a:t>：</a:t>
            </a:r>
            <a:r>
              <a:rPr lang="zh-CN" altLang="en-US" sz="4000" b="1" dirty="0">
                <a:solidFill>
                  <a:srgbClr val="0000FF"/>
                </a:solidFill>
                <a:effectLst/>
              </a:rPr>
              <a:t>“格物、致知，诚意、正心”。</a:t>
            </a:r>
            <a:endParaRPr lang="zh-CN" altLang="en-US" sz="4000" b="1" dirty="0">
              <a:solidFill>
                <a:srgbClr val="0000FF"/>
              </a:solidFill>
              <a:effectLst/>
            </a:endParaRPr>
          </a:p>
          <a:p>
            <a:r>
              <a:rPr lang="zh-CN" altLang="en-US" sz="4000" b="1" dirty="0">
                <a:solidFill>
                  <a:srgbClr val="0000FF"/>
                </a:solidFill>
                <a:effectLst/>
              </a:rPr>
              <a:t>外治（</a:t>
            </a:r>
            <a:r>
              <a:rPr lang="zh-CN" altLang="en-US" sz="4000" b="1" dirty="0">
                <a:solidFill>
                  <a:srgbClr val="FF0000"/>
                </a:solidFill>
                <a:effectLst/>
              </a:rPr>
              <a:t>兼济天下</a:t>
            </a:r>
            <a:r>
              <a:rPr lang="zh-CN" altLang="en-US" sz="4000" b="1" dirty="0">
                <a:solidFill>
                  <a:srgbClr val="0000FF"/>
                </a:solidFill>
                <a:effectLst/>
              </a:rPr>
              <a:t>：“齐家、治国、平天下” 。</a:t>
            </a:r>
            <a:endParaRPr lang="zh-CN" altLang="en-US" sz="4000" b="1" dirty="0">
              <a:solidFill>
                <a:srgbClr val="0000FF"/>
              </a:solidFill>
              <a:effectLst/>
            </a:endParaRPr>
          </a:p>
          <a:p>
            <a:r>
              <a:rPr lang="zh-CN" altLang="en-US" sz="4000" b="1" dirty="0">
                <a:solidFill>
                  <a:srgbClr val="FF0000"/>
                </a:solidFill>
                <a:effectLst/>
              </a:rPr>
              <a:t>枢纽：</a:t>
            </a:r>
            <a:r>
              <a:rPr lang="zh-CN" altLang="en-US" sz="6600" b="1" dirty="0">
                <a:solidFill>
                  <a:srgbClr val="FF0000"/>
                </a:solidFill>
                <a:effectLst/>
              </a:rPr>
              <a:t>修身</a:t>
            </a:r>
            <a:endParaRPr lang="zh-CN" altLang="en-US" sz="6600" b="1" dirty="0">
              <a:solidFill>
                <a:srgbClr val="FF0000"/>
              </a:solidFill>
              <a:effectLst/>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9746" name="内容占位符 159745" descr="5347030_1"/>
          <p:cNvPicPr>
            <a:picLocks noChangeAspect="1"/>
          </p:cNvPicPr>
          <p:nvPr>
            <p:ph idx="4294967295"/>
          </p:nvPr>
        </p:nvPicPr>
        <p:blipFill>
          <a:blip r:embed="rId1"/>
          <a:stretch>
            <a:fillRect/>
          </a:stretch>
        </p:blipFill>
        <p:spPr>
          <a:xfrm>
            <a:off x="0" y="0"/>
            <a:ext cx="9144000" cy="6858000"/>
          </a:xfr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8242" name="标题 138241"/>
          <p:cNvSpPr>
            <a:spLocks noGrp="1"/>
          </p:cNvSpPr>
          <p:nvPr>
            <p:ph type="title"/>
          </p:nvPr>
        </p:nvSpPr>
        <p:spPr/>
        <p:txBody>
          <a:bodyPr anchor="ctr"/>
          <a:p>
            <a:r>
              <a:rPr lang="en-US" altLang="zh-CN" dirty="0"/>
              <a:t>《</a:t>
            </a:r>
            <a:r>
              <a:rPr lang="zh-CN" altLang="en-US" dirty="0"/>
              <a:t>大学</a:t>
            </a:r>
            <a:r>
              <a:rPr lang="en-US" altLang="zh-CN" dirty="0"/>
              <a:t>》</a:t>
            </a:r>
            <a:r>
              <a:rPr lang="zh-CN" altLang="en-US" dirty="0"/>
              <a:t>教育纲领与培养目标</a:t>
            </a:r>
            <a:endParaRPr lang="zh-CN" altLang="en-US" dirty="0"/>
          </a:p>
        </p:txBody>
      </p:sp>
      <p:sp>
        <p:nvSpPr>
          <p:cNvPr id="138243" name="文本占位符 138242"/>
          <p:cNvSpPr>
            <a:spLocks noGrp="1"/>
          </p:cNvSpPr>
          <p:nvPr>
            <p:ph type="body" idx="1"/>
          </p:nvPr>
        </p:nvSpPr>
        <p:spPr/>
        <p:txBody>
          <a:bodyPr/>
          <a:p>
            <a:pPr>
              <a:lnSpc>
                <a:spcPct val="80000"/>
              </a:lnSpc>
            </a:pPr>
            <a:r>
              <a:rPr lang="zh-CN" altLang="en-US" dirty="0"/>
              <a:t>为人君，止于仁</a:t>
            </a:r>
            <a:r>
              <a:rPr lang="en-US" altLang="zh-CN" dirty="0"/>
              <a:t>;</a:t>
            </a:r>
            <a:r>
              <a:rPr lang="zh-CN" altLang="en-US" dirty="0"/>
              <a:t>为人臣，止于敬</a:t>
            </a:r>
            <a:r>
              <a:rPr lang="en-US" altLang="zh-CN" dirty="0"/>
              <a:t>;</a:t>
            </a:r>
            <a:r>
              <a:rPr lang="zh-CN" altLang="en-US" dirty="0"/>
              <a:t>为人子，止于孝</a:t>
            </a:r>
            <a:r>
              <a:rPr lang="en-US" altLang="zh-CN" dirty="0"/>
              <a:t>;</a:t>
            </a:r>
            <a:r>
              <a:rPr lang="zh-CN" altLang="en-US" dirty="0"/>
              <a:t>为人父，止于慈</a:t>
            </a:r>
            <a:r>
              <a:rPr lang="en-US" altLang="zh-CN" dirty="0"/>
              <a:t>;</a:t>
            </a:r>
            <a:r>
              <a:rPr lang="zh-CN" altLang="en-US" dirty="0"/>
              <a:t>与国人交，止于信。</a:t>
            </a:r>
            <a:endParaRPr lang="zh-CN" altLang="en-US" dirty="0"/>
          </a:p>
          <a:p>
            <a:pPr>
              <a:lnSpc>
                <a:spcPct val="80000"/>
              </a:lnSpc>
            </a:pPr>
            <a:r>
              <a:rPr lang="zh-CN" altLang="en-US" dirty="0"/>
              <a:t>译文：做国君的，要做到仁爱</a:t>
            </a:r>
            <a:r>
              <a:rPr lang="en-US" altLang="zh-CN" dirty="0"/>
              <a:t>;</a:t>
            </a:r>
            <a:r>
              <a:rPr lang="zh-CN" altLang="en-US" dirty="0"/>
              <a:t>做臣子的，要做到恭敬</a:t>
            </a:r>
            <a:r>
              <a:rPr lang="en-US" altLang="zh-CN" dirty="0"/>
              <a:t>;</a:t>
            </a:r>
            <a:r>
              <a:rPr lang="zh-CN" altLang="en-US" dirty="0"/>
              <a:t>做子女的，要做到孝顺</a:t>
            </a:r>
            <a:r>
              <a:rPr lang="en-US" altLang="zh-CN" dirty="0"/>
              <a:t>;</a:t>
            </a:r>
            <a:r>
              <a:rPr lang="zh-CN" altLang="en-US" dirty="0"/>
              <a:t>做父亲的，要做到慈爱</a:t>
            </a:r>
            <a:r>
              <a:rPr lang="en-US" altLang="zh-CN" dirty="0"/>
              <a:t>;</a:t>
            </a:r>
            <a:r>
              <a:rPr lang="zh-CN" altLang="en-US" dirty="0"/>
              <a:t>与他人交往，要做到讲信用。</a:t>
            </a:r>
            <a:br>
              <a:rPr lang="zh-CN" altLang="en-US" sz="1600" dirty="0"/>
            </a:br>
            <a:br>
              <a:rPr lang="zh-CN" altLang="en-US" sz="1600" dirty="0"/>
            </a:br>
            <a:br>
              <a:rPr lang="zh-CN" altLang="en-US" sz="1600" dirty="0"/>
            </a:br>
            <a:br>
              <a:rPr lang="zh-CN" altLang="en-US" sz="1600" dirty="0"/>
            </a:br>
            <a:endParaRPr lang="zh-CN" altLang="en-US" sz="16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9" name="文本占位符 116738"/>
          <p:cNvSpPr>
            <a:spLocks noGrp="1"/>
          </p:cNvSpPr>
          <p:nvPr>
            <p:ph type="body" idx="1"/>
          </p:nvPr>
        </p:nvSpPr>
        <p:spPr>
          <a:xfrm>
            <a:off x="323850" y="765175"/>
            <a:ext cx="8569325" cy="5616575"/>
          </a:xfrm>
        </p:spPr>
        <p:txBody>
          <a:bodyPr/>
          <a:p>
            <a:r>
              <a:rPr lang="zh-CN" altLang="en-US" sz="3600" b="1" dirty="0">
                <a:effectLst/>
              </a:rPr>
              <a:t>【读解】：</a:t>
            </a:r>
            <a:endParaRPr lang="zh-CN" altLang="en-US" sz="3600" b="1" dirty="0">
              <a:effectLst/>
            </a:endParaRPr>
          </a:p>
          <a:p>
            <a:r>
              <a:rPr lang="zh-CN" altLang="en-US" sz="3600" b="1" dirty="0">
                <a:effectLst/>
              </a:rPr>
              <a:t>这是</a:t>
            </a:r>
            <a:r>
              <a:rPr lang="en-US" altLang="zh-CN" sz="3600" b="1" dirty="0">
                <a:effectLst/>
              </a:rPr>
              <a:t>《</a:t>
            </a:r>
            <a:r>
              <a:rPr lang="zh-CN" altLang="en-US" sz="3600" b="1" dirty="0">
                <a:effectLst/>
              </a:rPr>
              <a:t>大学</a:t>
            </a:r>
            <a:r>
              <a:rPr lang="en-US" altLang="zh-CN" sz="3600" b="1" dirty="0">
                <a:effectLst/>
              </a:rPr>
              <a:t>》</a:t>
            </a:r>
            <a:r>
              <a:rPr lang="zh-CN" altLang="en-US" sz="3600" b="1" dirty="0">
                <a:effectLst/>
              </a:rPr>
              <a:t>的最后一章，具有结尾的性质。全章在阐释“平天下在治其国”的主题下，具体展开了如下几方面的内容：</a:t>
            </a:r>
            <a:endParaRPr lang="zh-CN" altLang="en-US" sz="3600" b="1" dirty="0">
              <a:effectLst/>
            </a:endParaRPr>
          </a:p>
          <a:p>
            <a:r>
              <a:rPr lang="zh-CN" altLang="en-US" b="1" dirty="0">
                <a:solidFill>
                  <a:srgbClr val="FF0000"/>
                </a:solidFill>
                <a:effectLst/>
              </a:rPr>
              <a:t>一、君子有絜矩之道。</a:t>
            </a:r>
            <a:endParaRPr lang="zh-CN" altLang="en-US" b="1" dirty="0">
              <a:solidFill>
                <a:srgbClr val="FF0000"/>
              </a:solidFill>
              <a:effectLst/>
            </a:endParaRPr>
          </a:p>
          <a:p>
            <a:r>
              <a:rPr lang="zh-CN" altLang="en-US" b="1" dirty="0">
                <a:solidFill>
                  <a:srgbClr val="FF0000"/>
                </a:solidFill>
                <a:effectLst/>
              </a:rPr>
              <a:t>二、民心的重要：得众则得国，失众则失国。</a:t>
            </a:r>
            <a:endParaRPr lang="zh-CN" altLang="en-US" b="1" dirty="0">
              <a:solidFill>
                <a:srgbClr val="FF0000"/>
              </a:solidFill>
              <a:effectLst/>
            </a:endParaRPr>
          </a:p>
          <a:p>
            <a:r>
              <a:rPr lang="zh-CN" altLang="en-US" b="1" dirty="0">
                <a:solidFill>
                  <a:srgbClr val="FF0000"/>
                </a:solidFill>
                <a:effectLst/>
              </a:rPr>
              <a:t>三、德行的重要：德本财末。</a:t>
            </a:r>
            <a:endParaRPr lang="zh-CN" altLang="en-US" b="1" dirty="0">
              <a:solidFill>
                <a:srgbClr val="FF0000"/>
              </a:solidFill>
              <a:effectLst/>
            </a:endParaRPr>
          </a:p>
          <a:p>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6739">
                                            <p:txEl>
                                              <p:charRg st="0" end="6"/>
                                            </p:txEl>
                                          </p:spTgt>
                                        </p:tgtEl>
                                        <p:attrNameLst>
                                          <p:attrName>style.visibility</p:attrName>
                                        </p:attrNameLst>
                                      </p:cBhvr>
                                      <p:to>
                                        <p:strVal val="visible"/>
                                      </p:to>
                                    </p:set>
                                    <p:animEffect transition="in" filter="fade">
                                      <p:cBhvr>
                                        <p:cTn id="7" dur="1000"/>
                                        <p:tgtEl>
                                          <p:spTgt spid="116739">
                                            <p:txEl>
                                              <p:charRg st="0" end="6"/>
                                            </p:txEl>
                                          </p:spTgt>
                                        </p:tgtEl>
                                      </p:cBhvr>
                                    </p:animEffect>
                                    <p:anim calcmode="lin" valueType="num">
                                      <p:cBhvr>
                                        <p:cTn id="8" dur="1000" fill="hold"/>
                                        <p:tgtEl>
                                          <p:spTgt spid="116739">
                                            <p:txEl>
                                              <p:charRg st="0" end="6"/>
                                            </p:txEl>
                                          </p:spTgt>
                                        </p:tgtEl>
                                        <p:attrNameLst>
                                          <p:attrName>ppt_x</p:attrName>
                                        </p:attrNameLst>
                                      </p:cBhvr>
                                      <p:tavLst>
                                        <p:tav tm="0">
                                          <p:val>
                                            <p:strVal val="#ppt_x"/>
                                          </p:val>
                                        </p:tav>
                                        <p:tav tm="100000">
                                          <p:val>
                                            <p:strVal val="#ppt_x"/>
                                          </p:val>
                                        </p:tav>
                                      </p:tavLst>
                                    </p:anim>
                                    <p:anim calcmode="lin" valueType="num">
                                      <p:cBhvr>
                                        <p:cTn id="9" dur="1000" fill="hold"/>
                                        <p:tgtEl>
                                          <p:spTgt spid="116739">
                                            <p:txEl>
                                              <p:charRg st="0" end="6"/>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6739">
                                            <p:txEl>
                                              <p:charRg st="6" end="60"/>
                                            </p:txEl>
                                          </p:spTgt>
                                        </p:tgtEl>
                                        <p:attrNameLst>
                                          <p:attrName>style.visibility</p:attrName>
                                        </p:attrNameLst>
                                      </p:cBhvr>
                                      <p:to>
                                        <p:strVal val="visible"/>
                                      </p:to>
                                    </p:set>
                                    <p:animEffect transition="in" filter="fade">
                                      <p:cBhvr>
                                        <p:cTn id="14" dur="1000"/>
                                        <p:tgtEl>
                                          <p:spTgt spid="116739">
                                            <p:txEl>
                                              <p:charRg st="6" end="60"/>
                                            </p:txEl>
                                          </p:spTgt>
                                        </p:tgtEl>
                                      </p:cBhvr>
                                    </p:animEffect>
                                    <p:anim calcmode="lin" valueType="num">
                                      <p:cBhvr>
                                        <p:cTn id="15" dur="1000" fill="hold"/>
                                        <p:tgtEl>
                                          <p:spTgt spid="116739">
                                            <p:txEl>
                                              <p:charRg st="6" end="60"/>
                                            </p:txEl>
                                          </p:spTgt>
                                        </p:tgtEl>
                                        <p:attrNameLst>
                                          <p:attrName>ppt_x</p:attrName>
                                        </p:attrNameLst>
                                      </p:cBhvr>
                                      <p:tavLst>
                                        <p:tav tm="0">
                                          <p:val>
                                            <p:strVal val="#ppt_x"/>
                                          </p:val>
                                        </p:tav>
                                        <p:tav tm="100000">
                                          <p:val>
                                            <p:strVal val="#ppt_x"/>
                                          </p:val>
                                        </p:tav>
                                      </p:tavLst>
                                    </p:anim>
                                    <p:anim calcmode="lin" valueType="num">
                                      <p:cBhvr>
                                        <p:cTn id="16" dur="1000" fill="hold"/>
                                        <p:tgtEl>
                                          <p:spTgt spid="116739">
                                            <p:txEl>
                                              <p:charRg st="6" end="6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6739">
                                            <p:txEl>
                                              <p:charRg st="60" end="71"/>
                                            </p:txEl>
                                          </p:spTgt>
                                        </p:tgtEl>
                                        <p:attrNameLst>
                                          <p:attrName>style.visibility</p:attrName>
                                        </p:attrNameLst>
                                      </p:cBhvr>
                                      <p:to>
                                        <p:strVal val="visible"/>
                                      </p:to>
                                    </p:set>
                                    <p:animEffect transition="in" filter="fade">
                                      <p:cBhvr>
                                        <p:cTn id="21" dur="1000"/>
                                        <p:tgtEl>
                                          <p:spTgt spid="116739">
                                            <p:txEl>
                                              <p:charRg st="60" end="71"/>
                                            </p:txEl>
                                          </p:spTgt>
                                        </p:tgtEl>
                                      </p:cBhvr>
                                    </p:animEffect>
                                    <p:anim calcmode="lin" valueType="num">
                                      <p:cBhvr>
                                        <p:cTn id="22" dur="1000" fill="hold"/>
                                        <p:tgtEl>
                                          <p:spTgt spid="116739">
                                            <p:txEl>
                                              <p:charRg st="60" end="71"/>
                                            </p:txEl>
                                          </p:spTgt>
                                        </p:tgtEl>
                                        <p:attrNameLst>
                                          <p:attrName>ppt_x</p:attrName>
                                        </p:attrNameLst>
                                      </p:cBhvr>
                                      <p:tavLst>
                                        <p:tav tm="0">
                                          <p:val>
                                            <p:strVal val="#ppt_x"/>
                                          </p:val>
                                        </p:tav>
                                        <p:tav tm="100000">
                                          <p:val>
                                            <p:strVal val="#ppt_x"/>
                                          </p:val>
                                        </p:tav>
                                      </p:tavLst>
                                    </p:anim>
                                    <p:anim calcmode="lin" valueType="num">
                                      <p:cBhvr>
                                        <p:cTn id="23" dur="1000" fill="hold"/>
                                        <p:tgtEl>
                                          <p:spTgt spid="116739">
                                            <p:txEl>
                                              <p:charRg st="60" end="7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6739">
                                            <p:txEl>
                                              <p:charRg st="71" end="92"/>
                                            </p:txEl>
                                          </p:spTgt>
                                        </p:tgtEl>
                                        <p:attrNameLst>
                                          <p:attrName>style.visibility</p:attrName>
                                        </p:attrNameLst>
                                      </p:cBhvr>
                                      <p:to>
                                        <p:strVal val="visible"/>
                                      </p:to>
                                    </p:set>
                                    <p:animEffect transition="in" filter="fade">
                                      <p:cBhvr>
                                        <p:cTn id="28" dur="1000"/>
                                        <p:tgtEl>
                                          <p:spTgt spid="116739">
                                            <p:txEl>
                                              <p:charRg st="71" end="92"/>
                                            </p:txEl>
                                          </p:spTgt>
                                        </p:tgtEl>
                                      </p:cBhvr>
                                    </p:animEffect>
                                    <p:anim calcmode="lin" valueType="num">
                                      <p:cBhvr>
                                        <p:cTn id="29" dur="1000" fill="hold"/>
                                        <p:tgtEl>
                                          <p:spTgt spid="116739">
                                            <p:txEl>
                                              <p:charRg st="71" end="92"/>
                                            </p:txEl>
                                          </p:spTgt>
                                        </p:tgtEl>
                                        <p:attrNameLst>
                                          <p:attrName>ppt_x</p:attrName>
                                        </p:attrNameLst>
                                      </p:cBhvr>
                                      <p:tavLst>
                                        <p:tav tm="0">
                                          <p:val>
                                            <p:strVal val="#ppt_x"/>
                                          </p:val>
                                        </p:tav>
                                        <p:tav tm="100000">
                                          <p:val>
                                            <p:strVal val="#ppt_x"/>
                                          </p:val>
                                        </p:tav>
                                      </p:tavLst>
                                    </p:anim>
                                    <p:anim calcmode="lin" valueType="num">
                                      <p:cBhvr>
                                        <p:cTn id="30" dur="1000" fill="hold"/>
                                        <p:tgtEl>
                                          <p:spTgt spid="116739">
                                            <p:txEl>
                                              <p:charRg st="71" end="9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6739">
                                            <p:txEl>
                                              <p:charRg st="92" end="106"/>
                                            </p:txEl>
                                          </p:spTgt>
                                        </p:tgtEl>
                                        <p:attrNameLst>
                                          <p:attrName>style.visibility</p:attrName>
                                        </p:attrNameLst>
                                      </p:cBhvr>
                                      <p:to>
                                        <p:strVal val="visible"/>
                                      </p:to>
                                    </p:set>
                                    <p:animEffect transition="in" filter="fade">
                                      <p:cBhvr>
                                        <p:cTn id="35" dur="1000"/>
                                        <p:tgtEl>
                                          <p:spTgt spid="116739">
                                            <p:txEl>
                                              <p:charRg st="92" end="106"/>
                                            </p:txEl>
                                          </p:spTgt>
                                        </p:tgtEl>
                                      </p:cBhvr>
                                    </p:animEffect>
                                    <p:anim calcmode="lin" valueType="num">
                                      <p:cBhvr>
                                        <p:cTn id="36" dur="1000" fill="hold"/>
                                        <p:tgtEl>
                                          <p:spTgt spid="116739">
                                            <p:txEl>
                                              <p:charRg st="92" end="106"/>
                                            </p:txEl>
                                          </p:spTgt>
                                        </p:tgtEl>
                                        <p:attrNameLst>
                                          <p:attrName>ppt_x</p:attrName>
                                        </p:attrNameLst>
                                      </p:cBhvr>
                                      <p:tavLst>
                                        <p:tav tm="0">
                                          <p:val>
                                            <p:strVal val="#ppt_x"/>
                                          </p:val>
                                        </p:tav>
                                        <p:tav tm="100000">
                                          <p:val>
                                            <p:strVal val="#ppt_x"/>
                                          </p:val>
                                        </p:tav>
                                      </p:tavLst>
                                    </p:anim>
                                    <p:anim calcmode="lin" valueType="num">
                                      <p:cBhvr>
                                        <p:cTn id="37" dur="1000" fill="hold"/>
                                        <p:tgtEl>
                                          <p:spTgt spid="116739">
                                            <p:txEl>
                                              <p:charRg st="92" end="10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9"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矩形 52225"/>
          <p:cNvSpPr/>
          <p:nvPr/>
        </p:nvSpPr>
        <p:spPr>
          <a:xfrm>
            <a:off x="0" y="476250"/>
            <a:ext cx="1816100" cy="579438"/>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内容归纳</a:t>
            </a:r>
            <a:endParaRPr lang="zh-CN" altLang="en-US" sz="3200" b="1" dirty="0">
              <a:solidFill>
                <a:srgbClr val="FF0000"/>
              </a:solidFill>
              <a:latin typeface="Arial" panose="020B0604020202020204" pitchFamily="34" charset="0"/>
            </a:endParaRPr>
          </a:p>
        </p:txBody>
      </p:sp>
      <p:sp>
        <p:nvSpPr>
          <p:cNvPr id="52227" name="文本框 52226"/>
          <p:cNvSpPr txBox="1"/>
          <p:nvPr/>
        </p:nvSpPr>
        <p:spPr>
          <a:xfrm>
            <a:off x="323850" y="1335088"/>
            <a:ext cx="8675688" cy="3749675"/>
          </a:xfrm>
          <a:prstGeom prst="rect">
            <a:avLst/>
          </a:prstGeom>
          <a:noFill/>
          <a:ln w="9525">
            <a:noFill/>
          </a:ln>
        </p:spPr>
        <p:txBody>
          <a:bodyPr>
            <a:spAutoFit/>
          </a:bodyPr>
          <a:p>
            <a:r>
              <a:rPr lang="zh-CN" altLang="en-US" sz="4000" b="1" dirty="0">
                <a:latin typeface="Arial" panose="020B0604020202020204" pitchFamily="34" charset="0"/>
              </a:rPr>
              <a:t>１</a:t>
            </a:r>
            <a:r>
              <a:rPr lang="en-US" altLang="zh-CN" sz="4000" b="1" dirty="0">
                <a:latin typeface="Arial" panose="020B0604020202020204" pitchFamily="34" charset="0"/>
              </a:rPr>
              <a:t>.</a:t>
            </a:r>
            <a:r>
              <a:rPr lang="zh-CN" altLang="en-US" sz="4000" b="1" dirty="0">
                <a:latin typeface="Arial" panose="020B0604020202020204" pitchFamily="34" charset="0"/>
              </a:rPr>
              <a:t>经文部分 ，提出三纲八目。 </a:t>
            </a:r>
            <a:endParaRPr lang="zh-CN" altLang="en-US" sz="4000" b="1" dirty="0">
              <a:latin typeface="Arial" panose="020B0604020202020204" pitchFamily="34" charset="0"/>
            </a:endParaRPr>
          </a:p>
          <a:p>
            <a:r>
              <a:rPr lang="zh-CN" altLang="en-US" sz="4000" b="1" dirty="0">
                <a:latin typeface="Arial" panose="020B0604020202020204" pitchFamily="34" charset="0"/>
              </a:rPr>
              <a:t>２</a:t>
            </a:r>
            <a:r>
              <a:rPr lang="en-US" altLang="zh-CN" sz="4000" b="1" dirty="0">
                <a:latin typeface="Arial" panose="020B0604020202020204" pitchFamily="34" charset="0"/>
              </a:rPr>
              <a:t>.</a:t>
            </a:r>
            <a:r>
              <a:rPr lang="zh-CN" altLang="en-US" sz="4000" b="1" dirty="0">
                <a:latin typeface="Arial" panose="020B0604020202020204" pitchFamily="34" charset="0"/>
              </a:rPr>
              <a:t>解释如何“诚其意”。 </a:t>
            </a:r>
            <a:endParaRPr lang="zh-CN" altLang="en-US" sz="4000" b="1" dirty="0">
              <a:latin typeface="Arial" panose="020B0604020202020204" pitchFamily="34" charset="0"/>
            </a:endParaRPr>
          </a:p>
          <a:p>
            <a:r>
              <a:rPr lang="zh-CN" altLang="en-US" sz="4000" b="1" dirty="0">
                <a:latin typeface="Arial" panose="020B0604020202020204" pitchFamily="34" charset="0"/>
              </a:rPr>
              <a:t>３</a:t>
            </a:r>
            <a:r>
              <a:rPr lang="en-US" altLang="zh-CN" sz="4000" b="1" dirty="0">
                <a:latin typeface="Arial" panose="020B0604020202020204" pitchFamily="34" charset="0"/>
              </a:rPr>
              <a:t>.</a:t>
            </a:r>
            <a:r>
              <a:rPr lang="zh-CN" altLang="en-US" sz="4000" b="1" dirty="0">
                <a:latin typeface="Arial" panose="020B0604020202020204" pitchFamily="34" charset="0"/>
              </a:rPr>
              <a:t>从反面说明如何“正心”和“修身”。 </a:t>
            </a:r>
            <a:endParaRPr lang="zh-CN" altLang="en-US" sz="4000" b="1" dirty="0">
              <a:latin typeface="Arial" panose="020B0604020202020204" pitchFamily="34" charset="0"/>
            </a:endParaRPr>
          </a:p>
          <a:p>
            <a:r>
              <a:rPr lang="zh-CN" altLang="en-US" sz="4000" b="1" dirty="0">
                <a:latin typeface="Arial" panose="020B0604020202020204" pitchFamily="34" charset="0"/>
              </a:rPr>
              <a:t>４</a:t>
            </a:r>
            <a:r>
              <a:rPr lang="en-US" altLang="zh-CN" sz="4000" b="1" dirty="0">
                <a:latin typeface="Arial" panose="020B0604020202020204" pitchFamily="34" charset="0"/>
              </a:rPr>
              <a:t>.</a:t>
            </a:r>
            <a:r>
              <a:rPr lang="zh-CN" altLang="en-US" sz="4000" b="1" dirty="0">
                <a:latin typeface="Arial" panose="020B0604020202020204" pitchFamily="34" charset="0"/>
              </a:rPr>
              <a:t>从反面说明如何“修身”和“齐家”。 </a:t>
            </a:r>
            <a:endParaRPr lang="zh-CN" altLang="en-US" sz="4000" b="1" dirty="0">
              <a:latin typeface="Arial" panose="020B0604020202020204" pitchFamily="34" charset="0"/>
            </a:endParaRPr>
          </a:p>
          <a:p>
            <a:r>
              <a:rPr lang="zh-CN" altLang="en-US" sz="4000" b="1" dirty="0">
                <a:latin typeface="Arial" panose="020B0604020202020204" pitchFamily="34" charset="0"/>
              </a:rPr>
              <a:t>５</a:t>
            </a:r>
            <a:r>
              <a:rPr lang="en-US" altLang="zh-CN" sz="4000" b="1" dirty="0">
                <a:latin typeface="Arial" panose="020B0604020202020204" pitchFamily="34" charset="0"/>
              </a:rPr>
              <a:t>.</a:t>
            </a:r>
            <a:r>
              <a:rPr lang="zh-CN" altLang="en-US" sz="4000" b="1" dirty="0">
                <a:latin typeface="Arial" panose="020B0604020202020204" pitchFamily="34" charset="0"/>
              </a:rPr>
              <a:t>解释“齐家”和“治国”。 </a:t>
            </a:r>
            <a:endParaRPr lang="zh-CN" altLang="en-US" sz="4000" b="1" dirty="0">
              <a:latin typeface="Arial" panose="020B0604020202020204" pitchFamily="34" charset="0"/>
            </a:endParaRPr>
          </a:p>
          <a:p>
            <a:r>
              <a:rPr lang="zh-CN" altLang="en-US" sz="4000" b="1" dirty="0">
                <a:latin typeface="Arial" panose="020B0604020202020204" pitchFamily="34" charset="0"/>
              </a:rPr>
              <a:t>６</a:t>
            </a:r>
            <a:r>
              <a:rPr lang="en-US" altLang="zh-CN" sz="4000" b="1" dirty="0">
                <a:latin typeface="Arial" panose="020B0604020202020204" pitchFamily="34" charset="0"/>
              </a:rPr>
              <a:t>.</a:t>
            </a:r>
            <a:r>
              <a:rPr lang="zh-CN" altLang="en-US" sz="4000" b="1" dirty="0">
                <a:latin typeface="Arial" panose="020B0604020202020204" pitchFamily="34" charset="0"/>
              </a:rPr>
              <a:t>解释“治国”和“平天下”。</a:t>
            </a:r>
            <a:endParaRPr lang="zh-CN" altLang="en-US" sz="4000" b="1" dirty="0">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2227">
                                            <p:txEl>
                                              <p:charRg st="0" end="17"/>
                                            </p:txEl>
                                          </p:spTgt>
                                        </p:tgtEl>
                                        <p:attrNameLst>
                                          <p:attrName>style.visibility</p:attrName>
                                        </p:attrNameLst>
                                      </p:cBhvr>
                                      <p:to>
                                        <p:strVal val="visible"/>
                                      </p:to>
                                    </p:set>
                                    <p:animEffect transition="in" filter="checkerboard(across)">
                                      <p:cBhvr>
                                        <p:cTn id="7" dur="500"/>
                                        <p:tgtEl>
                                          <p:spTgt spid="52227">
                                            <p:txEl>
                                              <p:charRg st="0" end="17"/>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2227">
                                            <p:txEl>
                                              <p:charRg st="17" end="31"/>
                                            </p:txEl>
                                          </p:spTgt>
                                        </p:tgtEl>
                                        <p:attrNameLst>
                                          <p:attrName>style.visibility</p:attrName>
                                        </p:attrNameLst>
                                      </p:cBhvr>
                                      <p:to>
                                        <p:strVal val="visible"/>
                                      </p:to>
                                    </p:set>
                                    <p:animEffect transition="in" filter="checkerboard(across)">
                                      <p:cBhvr>
                                        <p:cTn id="12" dur="500"/>
                                        <p:tgtEl>
                                          <p:spTgt spid="52227">
                                            <p:txEl>
                                              <p:charRg st="17" end="3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2227">
                                            <p:txEl>
                                              <p:charRg st="31" end="52"/>
                                            </p:txEl>
                                          </p:spTgt>
                                        </p:tgtEl>
                                        <p:attrNameLst>
                                          <p:attrName>style.visibility</p:attrName>
                                        </p:attrNameLst>
                                      </p:cBhvr>
                                      <p:to>
                                        <p:strVal val="visible"/>
                                      </p:to>
                                    </p:set>
                                    <p:animEffect transition="in" filter="checkerboard(across)">
                                      <p:cBhvr>
                                        <p:cTn id="17" dur="500"/>
                                        <p:tgtEl>
                                          <p:spTgt spid="52227">
                                            <p:txEl>
                                              <p:charRg st="31" end="5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52227">
                                            <p:txEl>
                                              <p:charRg st="52" end="73"/>
                                            </p:txEl>
                                          </p:spTgt>
                                        </p:tgtEl>
                                        <p:attrNameLst>
                                          <p:attrName>style.visibility</p:attrName>
                                        </p:attrNameLst>
                                      </p:cBhvr>
                                      <p:to>
                                        <p:strVal val="visible"/>
                                      </p:to>
                                    </p:set>
                                    <p:animEffect transition="in" filter="checkerboard(across)">
                                      <p:cBhvr>
                                        <p:cTn id="22" dur="500"/>
                                        <p:tgtEl>
                                          <p:spTgt spid="52227">
                                            <p:txEl>
                                              <p:charRg st="52" end="7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52227">
                                            <p:txEl>
                                              <p:charRg st="73" end="89"/>
                                            </p:txEl>
                                          </p:spTgt>
                                        </p:tgtEl>
                                        <p:attrNameLst>
                                          <p:attrName>style.visibility</p:attrName>
                                        </p:attrNameLst>
                                      </p:cBhvr>
                                      <p:to>
                                        <p:strVal val="visible"/>
                                      </p:to>
                                    </p:set>
                                    <p:animEffect transition="in" filter="checkerboard(across)">
                                      <p:cBhvr>
                                        <p:cTn id="27" dur="500"/>
                                        <p:tgtEl>
                                          <p:spTgt spid="52227">
                                            <p:txEl>
                                              <p:charRg st="73" end="8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52227">
                                            <p:txEl>
                                              <p:charRg st="89" end="105"/>
                                            </p:txEl>
                                          </p:spTgt>
                                        </p:tgtEl>
                                        <p:attrNameLst>
                                          <p:attrName>style.visibility</p:attrName>
                                        </p:attrNameLst>
                                      </p:cBhvr>
                                      <p:to>
                                        <p:strVal val="visible"/>
                                      </p:to>
                                    </p:set>
                                    <p:animEffect transition="in" filter="checkerboard(across)">
                                      <p:cBhvr>
                                        <p:cTn id="32" dur="500"/>
                                        <p:tgtEl>
                                          <p:spTgt spid="52227">
                                            <p:txEl>
                                              <p:charRg st="89" end="10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1074" name="标题 131073"/>
          <p:cNvSpPr>
            <a:spLocks noGrp="1"/>
          </p:cNvSpPr>
          <p:nvPr>
            <p:ph type="title"/>
          </p:nvPr>
        </p:nvSpPr>
        <p:spPr/>
        <p:txBody>
          <a:bodyPr anchor="ctr"/>
          <a:p>
            <a:r>
              <a:rPr lang="zh-CN" altLang="en-US" dirty="0"/>
              <a:t>问题讨论</a:t>
            </a:r>
            <a:endParaRPr lang="zh-CN" altLang="en-US" dirty="0"/>
          </a:p>
        </p:txBody>
      </p:sp>
      <p:sp>
        <p:nvSpPr>
          <p:cNvPr id="131075" name="文本占位符 131074"/>
          <p:cNvSpPr>
            <a:spLocks noGrp="1"/>
          </p:cNvSpPr>
          <p:nvPr>
            <p:ph type="body" idx="1"/>
          </p:nvPr>
        </p:nvSpPr>
        <p:spPr/>
        <p:txBody>
          <a:bodyPr/>
          <a:p>
            <a:r>
              <a:rPr lang="zh-CN" altLang="en-US" dirty="0"/>
              <a:t>一、“大学”的含义，什么是“三钢”、“八目”。</a:t>
            </a:r>
            <a:endParaRPr lang="zh-CN" altLang="en-US" dirty="0"/>
          </a:p>
          <a:p>
            <a:r>
              <a:rPr lang="zh-CN" altLang="en-US" dirty="0"/>
              <a:t>二、谈谈你对“君子慎独”的理解。</a:t>
            </a:r>
            <a:endParaRPr lang="zh-CN" altLang="en-US" dirty="0"/>
          </a:p>
          <a:p>
            <a:r>
              <a:rPr lang="zh-CN" altLang="en-US" dirty="0">
                <a:effectLst/>
              </a:rPr>
              <a:t>三、“修齐治平”四者的关系如何？要达到身修，需经过哪些步骤？</a:t>
            </a:r>
            <a:endParaRPr lang="zh-CN" altLang="en-US" dirty="0"/>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000" dirty="0">
                <a:ea typeface="楷体_GB2312" pitchFamily="49" charset="-122"/>
                <a:sym typeface="+mn-ea"/>
              </a:rPr>
              <a:t>中国传统古文化的</a:t>
            </a:r>
            <a:r>
              <a:rPr lang="zh-CN" altLang="en-US" sz="4000" dirty="0">
                <a:solidFill>
                  <a:srgbClr val="FF0066"/>
                </a:solidFill>
                <a:ea typeface="楷体_GB2312" pitchFamily="49" charset="-122"/>
                <a:sym typeface="+mn-ea"/>
              </a:rPr>
              <a:t>四个思想支柱</a:t>
            </a:r>
            <a:r>
              <a:rPr lang="zh-CN" altLang="en-US" sz="4000" dirty="0">
                <a:ea typeface="楷体_GB2312" pitchFamily="49" charset="-122"/>
                <a:sym typeface="+mn-ea"/>
              </a:rPr>
              <a:t>：</a:t>
            </a:r>
            <a:endParaRPr lang="zh-CN" altLang="en-US" sz="4000"/>
          </a:p>
        </p:txBody>
      </p:sp>
      <p:sp>
        <p:nvSpPr>
          <p:cNvPr id="3" name="内容占位符 2"/>
          <p:cNvSpPr>
            <a:spLocks noGrp="1"/>
          </p:cNvSpPr>
          <p:nvPr>
            <p:ph idx="1"/>
          </p:nvPr>
        </p:nvSpPr>
        <p:spPr/>
        <p:txBody>
          <a:bodyPr/>
          <a:p>
            <a:r>
              <a:rPr lang="en-US" altLang="zh-CN" sz="4000" b="1" dirty="0">
                <a:solidFill>
                  <a:srgbClr val="FF0066"/>
                </a:solidFill>
                <a:latin typeface="楷体_GB2312" pitchFamily="49" charset="-122"/>
                <a:ea typeface="楷体_GB2312" pitchFamily="49" charset="-122"/>
                <a:sym typeface="+mn-ea"/>
              </a:rPr>
              <a:t>2.</a:t>
            </a:r>
            <a:r>
              <a:rPr lang="zh-CN" altLang="en-US" sz="4000" b="1" dirty="0">
                <a:solidFill>
                  <a:srgbClr val="FF0066"/>
                </a:solidFill>
                <a:latin typeface="楷体_GB2312" pitchFamily="49" charset="-122"/>
                <a:ea typeface="楷体_GB2312" pitchFamily="49" charset="-122"/>
                <a:sym typeface="+mn-ea"/>
              </a:rPr>
              <a:t>天人合一</a:t>
            </a:r>
            <a:r>
              <a:rPr lang="en-US" altLang="zh-CN" sz="4000" b="1">
                <a:latin typeface="楷体_GB2312" pitchFamily="49" charset="-122"/>
                <a:ea typeface="楷体_GB2312" pitchFamily="49" charset="-122"/>
                <a:sym typeface="+mn-ea"/>
              </a:rPr>
              <a:t>:</a:t>
            </a:r>
            <a:r>
              <a:rPr lang="zh-CN" altLang="en-US" sz="4000" dirty="0">
                <a:latin typeface="楷体_GB2312" pitchFamily="49" charset="-122"/>
                <a:ea typeface="楷体_GB2312" pitchFamily="49" charset="-122"/>
                <a:sym typeface="+mn-ea"/>
              </a:rPr>
              <a:t>大自然和我们人类社会的关系是一个统一体，它们相通相应、相互影响、相互作用而不能割裂。</a:t>
            </a:r>
            <a:endParaRPr lang="zh-CN" altLang="en-US" sz="400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矩形 53249"/>
          <p:cNvSpPr/>
          <p:nvPr/>
        </p:nvSpPr>
        <p:spPr>
          <a:xfrm>
            <a:off x="323850" y="860425"/>
            <a:ext cx="2041525" cy="579438"/>
          </a:xfrm>
          <a:prstGeom prst="rect">
            <a:avLst/>
          </a:prstGeom>
          <a:noFill/>
          <a:ln w="9525">
            <a:noFill/>
          </a:ln>
        </p:spPr>
        <p:txBody>
          <a:bodyPr wrap="none" anchor="t">
            <a:spAutoFit/>
          </a:bodyPr>
          <a:p>
            <a:r>
              <a:rPr lang="zh-CN" altLang="en-US" sz="3200" b="1" dirty="0">
                <a:solidFill>
                  <a:srgbClr val="FF0000"/>
                </a:solidFill>
                <a:latin typeface="Arial" panose="020B0604020202020204" pitchFamily="34" charset="0"/>
              </a:rPr>
              <a:t>问题研讨</a:t>
            </a:r>
            <a:r>
              <a:rPr lang="en-US" altLang="zh-CN" sz="3200" b="1">
                <a:solidFill>
                  <a:srgbClr val="FF0000"/>
                </a:solidFill>
                <a:latin typeface="Arial" panose="020B0604020202020204" pitchFamily="34" charset="0"/>
              </a:rPr>
              <a:t>1</a:t>
            </a:r>
            <a:endParaRPr lang="en-US" altLang="zh-CN" sz="3200" b="1">
              <a:solidFill>
                <a:srgbClr val="FF0000"/>
              </a:solidFill>
              <a:latin typeface="Arial" panose="020B0604020202020204" pitchFamily="34" charset="0"/>
            </a:endParaRPr>
          </a:p>
        </p:txBody>
      </p:sp>
      <p:sp>
        <p:nvSpPr>
          <p:cNvPr id="53251" name="矩形 53250"/>
          <p:cNvSpPr/>
          <p:nvPr/>
        </p:nvSpPr>
        <p:spPr>
          <a:xfrm>
            <a:off x="0" y="1844675"/>
            <a:ext cx="9144000" cy="946150"/>
          </a:xfrm>
          <a:prstGeom prst="rect">
            <a:avLst/>
          </a:prstGeom>
          <a:noFill/>
          <a:ln w="9525">
            <a:noFill/>
          </a:ln>
        </p:spPr>
        <p:txBody>
          <a:bodyPr>
            <a:spAutoFit/>
          </a:bodyPr>
          <a:p>
            <a:pPr>
              <a:spcBef>
                <a:spcPct val="20000"/>
              </a:spcBef>
            </a:pPr>
            <a:r>
              <a:rPr lang="en-US" altLang="zh-CN" sz="2800" b="1" dirty="0">
                <a:latin typeface="Arial" panose="020B0604020202020204" pitchFamily="34" charset="0"/>
              </a:rPr>
              <a:t>        </a:t>
            </a:r>
            <a:r>
              <a:rPr lang="en-US" altLang="zh-CN" sz="2800" b="1">
                <a:latin typeface="Arial" panose="020B0604020202020204" pitchFamily="34" charset="0"/>
              </a:rPr>
              <a:t>“</a:t>
            </a:r>
            <a:r>
              <a:rPr lang="zh-CN" altLang="en-US" sz="2800" b="1" dirty="0">
                <a:solidFill>
                  <a:srgbClr val="FF0000"/>
                </a:solidFill>
                <a:latin typeface="Arial" panose="020B0604020202020204" pitchFamily="34" charset="0"/>
              </a:rPr>
              <a:t>修齐治平</a:t>
            </a:r>
            <a:r>
              <a:rPr lang="zh-CN" altLang="en-US" sz="2800" b="1" dirty="0">
                <a:latin typeface="Arial" panose="020B0604020202020204" pitchFamily="34" charset="0"/>
              </a:rPr>
              <a:t>”四者的关系如何？要达到身修，需经过哪些步骤？</a:t>
            </a:r>
            <a:endParaRPr lang="zh-CN" altLang="en-US" sz="2800" b="1" dirty="0">
              <a:latin typeface="Arial" panose="020B0604020202020204" pitchFamily="34" charset="0"/>
            </a:endParaRPr>
          </a:p>
        </p:txBody>
      </p:sp>
      <p:sp>
        <p:nvSpPr>
          <p:cNvPr id="53252" name="文本框 53251"/>
          <p:cNvSpPr txBox="1"/>
          <p:nvPr/>
        </p:nvSpPr>
        <p:spPr>
          <a:xfrm>
            <a:off x="250825" y="2781300"/>
            <a:ext cx="8893175" cy="2227263"/>
          </a:xfrm>
          <a:prstGeom prst="rect">
            <a:avLst/>
          </a:prstGeom>
          <a:noFill/>
          <a:ln w="9525">
            <a:noFill/>
          </a:ln>
        </p:spPr>
        <p:txBody>
          <a:bodyPr>
            <a:spAutoFit/>
          </a:bodyPr>
          <a:p>
            <a:r>
              <a:rPr lang="en-US" altLang="zh-CN" sz="2800" b="1" dirty="0">
                <a:latin typeface="Arial" panose="020B0604020202020204" pitchFamily="34" charset="0"/>
              </a:rPr>
              <a:t>        “</a:t>
            </a:r>
            <a:r>
              <a:rPr lang="zh-CN" altLang="en-US" sz="2800" b="1" dirty="0">
                <a:solidFill>
                  <a:srgbClr val="0000FF"/>
                </a:solidFill>
                <a:latin typeface="Arial" panose="020B0604020202020204" pitchFamily="34" charset="0"/>
              </a:rPr>
              <a:t>修身</a:t>
            </a:r>
            <a:r>
              <a:rPr lang="zh-CN" altLang="en-US" sz="2800" b="1" dirty="0">
                <a:latin typeface="Arial" panose="020B0604020202020204" pitchFamily="34" charset="0"/>
              </a:rPr>
              <a:t>”的意思是使个人修养达到完善的程度，是</a:t>
            </a:r>
            <a:r>
              <a:rPr lang="en-US" altLang="zh-CN" sz="2800" b="1" dirty="0">
                <a:latin typeface="Arial" panose="020B0604020202020204" pitchFamily="34" charset="0"/>
              </a:rPr>
              <a:t>《</a:t>
            </a:r>
            <a:r>
              <a:rPr lang="zh-CN" altLang="en-US" sz="2800" b="1" dirty="0">
                <a:latin typeface="Arial" panose="020B0604020202020204" pitchFamily="34" charset="0"/>
              </a:rPr>
              <a:t>大学</a:t>
            </a:r>
            <a:r>
              <a:rPr lang="en-US" altLang="zh-CN" sz="2800" b="1" dirty="0">
                <a:latin typeface="Arial" panose="020B0604020202020204" pitchFamily="34" charset="0"/>
              </a:rPr>
              <a:t>》</a:t>
            </a:r>
            <a:r>
              <a:rPr lang="zh-CN" altLang="en-US" sz="2800" b="1" dirty="0">
                <a:latin typeface="Arial" panose="020B0604020202020204" pitchFamily="34" charset="0"/>
              </a:rPr>
              <a:t>中对个人修养的最高要求，它是齐家、治国、平天下的</a:t>
            </a:r>
            <a:r>
              <a:rPr lang="zh-CN" altLang="en-US" sz="2800" b="1" dirty="0">
                <a:solidFill>
                  <a:srgbClr val="FF0000"/>
                </a:solidFill>
                <a:latin typeface="Arial" panose="020B0604020202020204" pitchFamily="34" charset="0"/>
              </a:rPr>
              <a:t>根本</a:t>
            </a:r>
            <a:r>
              <a:rPr lang="zh-CN" altLang="en-US" sz="2800" b="1" dirty="0">
                <a:latin typeface="Arial" panose="020B0604020202020204" pitchFamily="34" charset="0"/>
              </a:rPr>
              <a:t>。</a:t>
            </a:r>
            <a:r>
              <a:rPr lang="zh-CN" altLang="en-US" sz="2800" b="1" dirty="0">
                <a:solidFill>
                  <a:srgbClr val="0000FF"/>
                </a:solidFill>
                <a:latin typeface="Arial" panose="020B0604020202020204" pitchFamily="34" charset="0"/>
              </a:rPr>
              <a:t>齐家</a:t>
            </a:r>
            <a:r>
              <a:rPr lang="zh-CN" altLang="en-US" sz="2800" b="1" dirty="0">
                <a:latin typeface="Arial" panose="020B0604020202020204" pitchFamily="34" charset="0"/>
              </a:rPr>
              <a:t>是指善于处理好家庭或家族内部的关系，它是治国、平天下的</a:t>
            </a:r>
            <a:r>
              <a:rPr lang="zh-CN" altLang="en-US" sz="2800" b="1" dirty="0">
                <a:solidFill>
                  <a:srgbClr val="0000FF"/>
                </a:solidFill>
                <a:latin typeface="Arial" panose="020B0604020202020204" pitchFamily="34" charset="0"/>
              </a:rPr>
              <a:t>基础</a:t>
            </a:r>
            <a:r>
              <a:rPr lang="zh-CN" altLang="en-US" sz="2800" b="1" dirty="0">
                <a:latin typeface="Arial" panose="020B0604020202020204" pitchFamily="34" charset="0"/>
              </a:rPr>
              <a:t>。</a:t>
            </a:r>
            <a:endParaRPr lang="zh-CN" altLang="en-US" sz="2800" b="1" dirty="0">
              <a:latin typeface="Arial" panose="020B0604020202020204" pitchFamily="34" charset="0"/>
            </a:endParaRPr>
          </a:p>
          <a:p>
            <a:r>
              <a:rPr lang="zh-CN" altLang="en-US" sz="2800" b="1" dirty="0">
                <a:latin typeface="Arial" panose="020B0604020202020204" pitchFamily="34" charset="0"/>
              </a:rPr>
              <a:t>        </a:t>
            </a:r>
            <a:r>
              <a:rPr lang="zh-CN" altLang="en-US" sz="2800" b="1" dirty="0">
                <a:solidFill>
                  <a:srgbClr val="FF0000"/>
                </a:solidFill>
                <a:latin typeface="Arial" panose="020B0604020202020204" pitchFamily="34" charset="0"/>
              </a:rPr>
              <a:t>治国和平天下</a:t>
            </a:r>
            <a:r>
              <a:rPr lang="zh-CN" altLang="en-US" sz="2800" b="1" dirty="0">
                <a:latin typeface="Arial" panose="020B0604020202020204" pitchFamily="34" charset="0"/>
              </a:rPr>
              <a:t>是齐家的扩大和延伸。</a:t>
            </a:r>
            <a:r>
              <a:rPr lang="en-US" altLang="zh-CN" sz="2800" b="1" dirty="0">
                <a:latin typeface="Arial" panose="020B0604020202020204" pitchFamily="34" charset="0"/>
              </a:rPr>
              <a:t> </a:t>
            </a:r>
            <a:endParaRPr lang="en-US" altLang="zh-CN" sz="2800" dirty="0">
              <a:latin typeface="Arial" panose="020B0604020202020204" pitchFamily="34" charset="0"/>
            </a:endParaRPr>
          </a:p>
        </p:txBody>
      </p:sp>
      <p:sp>
        <p:nvSpPr>
          <p:cNvPr id="53253" name="文本框 53252"/>
          <p:cNvSpPr txBox="1"/>
          <p:nvPr/>
        </p:nvSpPr>
        <p:spPr>
          <a:xfrm>
            <a:off x="107950" y="5013325"/>
            <a:ext cx="9036050" cy="1373188"/>
          </a:xfrm>
          <a:prstGeom prst="rect">
            <a:avLst/>
          </a:prstGeom>
          <a:noFill/>
          <a:ln w="9525">
            <a:noFill/>
          </a:ln>
        </p:spPr>
        <p:txBody>
          <a:bodyPr>
            <a:spAutoFit/>
          </a:bodyPr>
          <a:p>
            <a:r>
              <a:rPr lang="en-US" altLang="zh-CN" b="1" dirty="0">
                <a:latin typeface="Arial" panose="020B0604020202020204" pitchFamily="34" charset="0"/>
              </a:rPr>
              <a:t>        </a:t>
            </a:r>
            <a:r>
              <a:rPr lang="zh-CN" altLang="en-US" sz="2800" b="1" dirty="0">
                <a:latin typeface="Arial" panose="020B0604020202020204" pitchFamily="34" charset="0"/>
              </a:rPr>
              <a:t>身修需要</a:t>
            </a:r>
            <a:r>
              <a:rPr lang="zh-CN" altLang="en-US" sz="2800" b="1" dirty="0">
                <a:solidFill>
                  <a:srgbClr val="FF0000"/>
                </a:solidFill>
                <a:latin typeface="Arial" panose="020B0604020202020204" pitchFamily="34" charset="0"/>
              </a:rPr>
              <a:t>“格物”“致知”“诚意”“正心”</a:t>
            </a:r>
            <a:r>
              <a:rPr lang="zh-CN" altLang="en-US" sz="2800" b="1" dirty="0">
                <a:latin typeface="Arial" panose="020B0604020202020204" pitchFamily="34" charset="0"/>
              </a:rPr>
              <a:t>四个步骤。</a:t>
            </a:r>
            <a:endParaRPr lang="zh-CN" altLang="en-US" sz="2800" b="1" dirty="0">
              <a:latin typeface="Arial" panose="020B0604020202020204" pitchFamily="34" charset="0"/>
            </a:endParaRPr>
          </a:p>
          <a:p>
            <a:r>
              <a:rPr lang="zh-CN" altLang="en-US" sz="2800" b="1" dirty="0">
                <a:latin typeface="Arial" panose="020B0604020202020204" pitchFamily="34" charset="0"/>
              </a:rPr>
              <a:t>       “</a:t>
            </a:r>
            <a:r>
              <a:rPr lang="zh-CN" altLang="en-US" sz="2800" b="1" dirty="0">
                <a:solidFill>
                  <a:srgbClr val="0000FF"/>
                </a:solidFill>
                <a:latin typeface="Arial" panose="020B0604020202020204" pitchFamily="34" charset="0"/>
              </a:rPr>
              <a:t>格物致知</a:t>
            </a:r>
            <a:r>
              <a:rPr lang="zh-CN" altLang="en-US" sz="2800" b="1" dirty="0">
                <a:latin typeface="Arial" panose="020B0604020202020204" pitchFamily="34" charset="0"/>
              </a:rPr>
              <a:t>”就是要通过对事物的研究而获得对世界的正确认识的过程，为下一步诚意、正心奠定基础。</a:t>
            </a:r>
            <a:endParaRPr lang="zh-CN" altLang="en-US" sz="2800" dirty="0">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3251"/>
                                        </p:tgtEl>
                                        <p:attrNameLst>
                                          <p:attrName>style.visibility</p:attrName>
                                        </p:attrNameLst>
                                      </p:cBhvr>
                                      <p:to>
                                        <p:strVal val="visible"/>
                                      </p:to>
                                    </p:set>
                                    <p:animEffect transition="in" filter="checkerboard(across)">
                                      <p:cBhvr>
                                        <p:cTn id="7" dur="500"/>
                                        <p:tgtEl>
                                          <p:spTgt spid="5325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3252"/>
                                        </p:tgtEl>
                                        <p:attrNameLst>
                                          <p:attrName>style.visibility</p:attrName>
                                        </p:attrNameLst>
                                      </p:cBhvr>
                                      <p:to>
                                        <p:strVal val="visible"/>
                                      </p:to>
                                    </p:set>
                                    <p:animEffect transition="in" filter="checkerboard(across)">
                                      <p:cBhvr>
                                        <p:cTn id="12" dur="500"/>
                                        <p:tgtEl>
                                          <p:spTgt spid="5325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3253"/>
                                        </p:tgtEl>
                                        <p:attrNameLst>
                                          <p:attrName>style.visibility</p:attrName>
                                        </p:attrNameLst>
                                      </p:cBhvr>
                                      <p:to>
                                        <p:strVal val="visible"/>
                                      </p:to>
                                    </p:set>
                                    <p:animEffect transition="in" filter="checkerboard(across)">
                                      <p:cBhvr>
                                        <p:cTn id="17" dur="500"/>
                                        <p:tgtEl>
                                          <p:spTgt spid="53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p:bldP spid="53252" grpId="0"/>
      <p:bldP spid="5325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266" name="标题 139265"/>
          <p:cNvSpPr>
            <a:spLocks noGrp="1"/>
          </p:cNvSpPr>
          <p:nvPr>
            <p:ph type="title"/>
          </p:nvPr>
        </p:nvSpPr>
        <p:spPr/>
        <p:txBody>
          <a:bodyPr anchor="ctr"/>
          <a:p>
            <a:r>
              <a:rPr lang="en-US" altLang="zh-CN" dirty="0"/>
              <a:t>《</a:t>
            </a:r>
            <a:r>
              <a:rPr lang="zh-CN" altLang="en-US" dirty="0"/>
              <a:t>大学</a:t>
            </a:r>
            <a:r>
              <a:rPr lang="en-US" altLang="zh-CN" dirty="0"/>
              <a:t>》</a:t>
            </a:r>
            <a:r>
              <a:rPr lang="zh-CN" altLang="en-US" dirty="0"/>
              <a:t>中的格言警句</a:t>
            </a:r>
            <a:endParaRPr lang="zh-CN" altLang="en-US" dirty="0"/>
          </a:p>
        </p:txBody>
      </p:sp>
      <p:sp>
        <p:nvSpPr>
          <p:cNvPr id="139267" name="文本占位符 139266"/>
          <p:cNvSpPr>
            <a:spLocks noGrp="1"/>
          </p:cNvSpPr>
          <p:nvPr>
            <p:ph type="body" idx="1"/>
          </p:nvPr>
        </p:nvSpPr>
        <p:spPr/>
        <p:txBody>
          <a:bodyPr/>
          <a:p>
            <a:pPr>
              <a:lnSpc>
                <a:spcPct val="90000"/>
              </a:lnSpc>
            </a:pPr>
            <a:r>
              <a:rPr lang="en-US" altLang="zh-CN" sz="3600" b="1" dirty="0">
                <a:latin typeface="宋体" panose="02010600030101010101" pitchFamily="2" charset="-122"/>
              </a:rPr>
              <a:t>1.</a:t>
            </a:r>
            <a:r>
              <a:rPr lang="zh-CN" altLang="en-US" sz="3600" b="1" dirty="0">
                <a:latin typeface="宋体" panose="02010600030101010101" pitchFamily="2" charset="-122"/>
              </a:rPr>
              <a:t>仁者以财发身，不仁者以身发财。</a:t>
            </a:r>
            <a:endParaRPr lang="zh-CN" altLang="en-US" sz="3600" b="1" dirty="0">
              <a:latin typeface="宋体" panose="02010600030101010101" pitchFamily="2" charset="-122"/>
            </a:endParaRPr>
          </a:p>
          <a:p>
            <a:pPr>
              <a:lnSpc>
                <a:spcPct val="90000"/>
              </a:lnSpc>
            </a:pPr>
            <a:r>
              <a:rPr lang="zh-CN" altLang="en-US" sz="3600" b="1" dirty="0">
                <a:latin typeface="宋体" panose="02010600030101010101" pitchFamily="2" charset="-122"/>
              </a:rPr>
              <a:t>【译文】仁爱的人仗义疏财以修养自身的德行，不仁的人不惜以生命为代价去敛钱发财。</a:t>
            </a:r>
            <a:br>
              <a:rPr lang="zh-CN" altLang="en-US" sz="2800" dirty="0"/>
            </a:br>
            <a:br>
              <a:rPr lang="zh-CN" altLang="en-US" sz="2800" dirty="0"/>
            </a:br>
            <a:br>
              <a:rPr lang="zh-CN" altLang="en-US" sz="2800" dirty="0"/>
            </a:br>
            <a:endParaRPr lang="zh-CN" altLang="en-US" sz="2800"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0290" name="标题 140289"/>
          <p:cNvSpPr>
            <a:spLocks noGrp="1"/>
          </p:cNvSpPr>
          <p:nvPr>
            <p:ph type="title"/>
          </p:nvPr>
        </p:nvSpPr>
        <p:spPr/>
        <p:txBody>
          <a:bodyPr anchor="ctr"/>
          <a:p>
            <a:r>
              <a:rPr lang="en-US" altLang="zh-CN" dirty="0"/>
              <a:t>《</a:t>
            </a:r>
            <a:r>
              <a:rPr lang="zh-CN" altLang="en-US" dirty="0"/>
              <a:t>大学</a:t>
            </a:r>
            <a:r>
              <a:rPr lang="en-US" altLang="zh-CN" dirty="0"/>
              <a:t>》</a:t>
            </a:r>
            <a:r>
              <a:rPr lang="zh-CN" altLang="en-US" dirty="0"/>
              <a:t>中的格言警句</a:t>
            </a:r>
            <a:endParaRPr lang="zh-CN" altLang="en-US" dirty="0"/>
          </a:p>
        </p:txBody>
      </p:sp>
      <p:sp>
        <p:nvSpPr>
          <p:cNvPr id="140291" name="文本占位符 140290"/>
          <p:cNvSpPr>
            <a:spLocks noGrp="1"/>
          </p:cNvSpPr>
          <p:nvPr>
            <p:ph type="body" idx="1"/>
          </p:nvPr>
        </p:nvSpPr>
        <p:spPr/>
        <p:txBody>
          <a:bodyPr/>
          <a:p>
            <a:r>
              <a:rPr lang="en-US" altLang="zh-CN" sz="3600" b="1" dirty="0"/>
              <a:t>2.</a:t>
            </a:r>
            <a:r>
              <a:rPr lang="zh-CN" altLang="en-US" sz="3600" b="1" dirty="0"/>
              <a:t>苟日新，日日新，又日新。</a:t>
            </a:r>
            <a:endParaRPr lang="zh-CN" altLang="en-US" sz="3600" dirty="0"/>
          </a:p>
          <a:p>
            <a:r>
              <a:rPr lang="en-US" altLang="zh-CN" dirty="0"/>
              <a:t> </a:t>
            </a:r>
            <a:r>
              <a:rPr lang="zh-CN" altLang="en-US" sz="3600" b="1" dirty="0"/>
              <a:t>【译文】假使能每天洗涤自身的污秽，从而焕然一新，那么就该天天这样清洗，天天有新的面貌，常年保持，从不间断，便能一天又一天地革新下去。</a:t>
            </a:r>
            <a:endParaRPr lang="zh-CN" altLang="en-US" sz="3600" b="1"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1314" name="标题 141313"/>
          <p:cNvSpPr>
            <a:spLocks noGrp="1"/>
          </p:cNvSpPr>
          <p:nvPr>
            <p:ph type="title"/>
          </p:nvPr>
        </p:nvSpPr>
        <p:spPr/>
        <p:txBody>
          <a:bodyPr anchor="ctr"/>
          <a:p>
            <a:r>
              <a:rPr lang="en-US" altLang="zh-CN" dirty="0"/>
              <a:t>《</a:t>
            </a:r>
            <a:r>
              <a:rPr lang="zh-CN" altLang="en-US" dirty="0"/>
              <a:t>大学</a:t>
            </a:r>
            <a:r>
              <a:rPr lang="en-US" altLang="zh-CN" dirty="0"/>
              <a:t>》</a:t>
            </a:r>
            <a:r>
              <a:rPr lang="zh-CN" altLang="en-US" dirty="0"/>
              <a:t>中的格言警句</a:t>
            </a:r>
            <a:endParaRPr lang="zh-CN" altLang="en-US" dirty="0"/>
          </a:p>
        </p:txBody>
      </p:sp>
      <p:sp>
        <p:nvSpPr>
          <p:cNvPr id="141315" name="文本占位符 141314"/>
          <p:cNvSpPr>
            <a:spLocks noGrp="1"/>
          </p:cNvSpPr>
          <p:nvPr>
            <p:ph type="body" idx="1"/>
          </p:nvPr>
        </p:nvSpPr>
        <p:spPr/>
        <p:txBody>
          <a:bodyPr/>
          <a:p>
            <a:r>
              <a:rPr lang="en-US" altLang="zh-CN" sz="3600" b="1" dirty="0"/>
              <a:t>3.</a:t>
            </a:r>
            <a:r>
              <a:rPr lang="zh-CN" altLang="en-US" sz="3600" b="1" dirty="0"/>
              <a:t>有斐君子，如切如磋，如琢如磨。</a:t>
            </a:r>
            <a:endParaRPr lang="zh-CN" altLang="en-US" sz="3600" dirty="0"/>
          </a:p>
          <a:p>
            <a:r>
              <a:rPr lang="en-US" altLang="zh-CN" dirty="0"/>
              <a:t> </a:t>
            </a:r>
            <a:r>
              <a:rPr lang="zh-CN" altLang="en-US" sz="3600" b="1" dirty="0"/>
              <a:t>【译文】有位文质彬彬的君子，他对道德修养如同切磋骨象、琢磨玉石一般精益求精。</a:t>
            </a:r>
            <a:endParaRPr lang="zh-CN" altLang="en-US" sz="3600" b="1"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2338" name="标题 142337"/>
          <p:cNvSpPr>
            <a:spLocks noGrp="1"/>
          </p:cNvSpPr>
          <p:nvPr>
            <p:ph type="title"/>
          </p:nvPr>
        </p:nvSpPr>
        <p:spPr/>
        <p:txBody>
          <a:bodyPr anchor="ctr"/>
          <a:p>
            <a:r>
              <a:rPr lang="en-US" altLang="zh-CN" dirty="0"/>
              <a:t>《</a:t>
            </a:r>
            <a:r>
              <a:rPr lang="zh-CN" altLang="en-US" dirty="0"/>
              <a:t>大学</a:t>
            </a:r>
            <a:r>
              <a:rPr lang="en-US" altLang="zh-CN" dirty="0"/>
              <a:t>》</a:t>
            </a:r>
            <a:r>
              <a:rPr lang="zh-CN" altLang="en-US" dirty="0"/>
              <a:t>中的格言警句</a:t>
            </a:r>
            <a:endParaRPr lang="zh-CN" altLang="en-US" dirty="0"/>
          </a:p>
        </p:txBody>
      </p:sp>
      <p:sp>
        <p:nvSpPr>
          <p:cNvPr id="142339" name="文本占位符 142338"/>
          <p:cNvSpPr>
            <a:spLocks noGrp="1"/>
          </p:cNvSpPr>
          <p:nvPr>
            <p:ph type="body" idx="1"/>
          </p:nvPr>
        </p:nvSpPr>
        <p:spPr/>
        <p:txBody>
          <a:bodyPr/>
          <a:p>
            <a:r>
              <a:rPr lang="en-US" altLang="zh-CN" b="1" dirty="0"/>
              <a:t>4.</a:t>
            </a:r>
            <a:r>
              <a:rPr lang="zh-CN" altLang="en-US" b="1" dirty="0"/>
              <a:t>富润屋，德润身，心广体胖（舒适安泰），故君子必诚其意。</a:t>
            </a:r>
            <a:endParaRPr lang="zh-CN" altLang="en-US" dirty="0"/>
          </a:p>
          <a:p>
            <a:r>
              <a:rPr lang="en-US" altLang="zh-CN" dirty="0"/>
              <a:t> </a:t>
            </a:r>
            <a:r>
              <a:rPr lang="zh-CN" altLang="en-US" b="1" dirty="0"/>
              <a:t>【译文】财富可以装饰屋宇，使其堂皇富丽，品德可以修养人的身心，使人变得高尚，心胸开阔，身体安康，所以君子务必使自己意念诚实。</a:t>
            </a:r>
            <a:endParaRPr lang="zh-CN" altLang="en-US" b="1"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62" name="标题 143361"/>
          <p:cNvSpPr>
            <a:spLocks noGrp="1"/>
          </p:cNvSpPr>
          <p:nvPr>
            <p:ph type="title"/>
          </p:nvPr>
        </p:nvSpPr>
        <p:spPr/>
        <p:txBody>
          <a:bodyPr anchor="ctr"/>
          <a:p>
            <a:r>
              <a:rPr lang="en-US" altLang="zh-CN" dirty="0"/>
              <a:t>《</a:t>
            </a:r>
            <a:r>
              <a:rPr lang="zh-CN" altLang="en-US" dirty="0"/>
              <a:t>大学</a:t>
            </a:r>
            <a:r>
              <a:rPr lang="en-US" altLang="zh-CN" dirty="0"/>
              <a:t>》</a:t>
            </a:r>
            <a:r>
              <a:rPr lang="zh-CN" altLang="en-US" dirty="0"/>
              <a:t>中的格言警句</a:t>
            </a:r>
            <a:endParaRPr lang="zh-CN" altLang="en-US" dirty="0"/>
          </a:p>
        </p:txBody>
      </p:sp>
      <p:sp>
        <p:nvSpPr>
          <p:cNvPr id="143363" name="文本占位符 143362"/>
          <p:cNvSpPr>
            <a:spLocks noGrp="1"/>
          </p:cNvSpPr>
          <p:nvPr>
            <p:ph type="body" idx="1"/>
          </p:nvPr>
        </p:nvSpPr>
        <p:spPr/>
        <p:txBody>
          <a:bodyPr/>
          <a:p>
            <a:r>
              <a:rPr lang="en-US" altLang="zh-CN" sz="3600" b="1" dirty="0"/>
              <a:t>5.</a:t>
            </a:r>
            <a:r>
              <a:rPr lang="zh-CN" altLang="en-US" sz="3600" b="1" dirty="0"/>
              <a:t>心不在焉，视而不见，听而不闻，食而不知其味。</a:t>
            </a:r>
            <a:endParaRPr lang="zh-CN" altLang="en-US" sz="3600" dirty="0"/>
          </a:p>
          <a:p>
            <a:r>
              <a:rPr lang="zh-CN" altLang="en-US" sz="3600" b="1" dirty="0"/>
              <a:t>【译文】如果心态不端正、不安定，精力不集中，那么就会视而不见，听而不闻，东西吃到嘴巴里也不知道是什么味道。</a:t>
            </a:r>
            <a:endParaRPr lang="zh-CN" altLang="en-US" sz="3600" b="1"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4386" name="标题 144385"/>
          <p:cNvSpPr>
            <a:spLocks noGrp="1"/>
          </p:cNvSpPr>
          <p:nvPr>
            <p:ph type="title"/>
          </p:nvPr>
        </p:nvSpPr>
        <p:spPr/>
        <p:txBody>
          <a:bodyPr anchor="ctr"/>
          <a:p>
            <a:r>
              <a:rPr lang="en-US" altLang="zh-CN" dirty="0"/>
              <a:t>《</a:t>
            </a:r>
            <a:r>
              <a:rPr lang="zh-CN" altLang="en-US" dirty="0"/>
              <a:t>大学</a:t>
            </a:r>
            <a:r>
              <a:rPr lang="en-US" altLang="zh-CN" dirty="0"/>
              <a:t>》</a:t>
            </a:r>
            <a:r>
              <a:rPr lang="zh-CN" altLang="en-US" dirty="0"/>
              <a:t>中的格言警句</a:t>
            </a:r>
            <a:endParaRPr lang="zh-CN" altLang="en-US" dirty="0"/>
          </a:p>
        </p:txBody>
      </p:sp>
      <p:sp>
        <p:nvSpPr>
          <p:cNvPr id="144387" name="文本占位符 144386"/>
          <p:cNvSpPr>
            <a:spLocks noGrp="1"/>
          </p:cNvSpPr>
          <p:nvPr>
            <p:ph type="body" idx="1"/>
          </p:nvPr>
        </p:nvSpPr>
        <p:spPr/>
        <p:txBody>
          <a:bodyPr/>
          <a:p>
            <a:r>
              <a:rPr lang="en-US" altLang="zh-CN" sz="3600" b="1" dirty="0">
                <a:latin typeface="宋体" panose="02010600030101010101" pitchFamily="2" charset="-122"/>
              </a:rPr>
              <a:t>6.</a:t>
            </a:r>
            <a:r>
              <a:rPr lang="zh-CN" altLang="en-US" sz="3600" b="1" dirty="0">
                <a:latin typeface="宋体" panose="02010600030101010101" pitchFamily="2" charset="-122"/>
              </a:rPr>
              <a:t>有德此有人，有人此有土，有土此有财，有财此有用。</a:t>
            </a:r>
            <a:endParaRPr lang="zh-CN" altLang="en-US" sz="3600" dirty="0">
              <a:latin typeface="宋体" panose="02010600030101010101" pitchFamily="2" charset="-122"/>
            </a:endParaRPr>
          </a:p>
          <a:p>
            <a:r>
              <a:rPr lang="en-US" altLang="zh-CN" dirty="0"/>
              <a:t> </a:t>
            </a:r>
            <a:r>
              <a:rPr lang="zh-CN" altLang="en-US" sz="3600" b="1" dirty="0"/>
              <a:t>【译文】有了品德，才能得到民心，有了民心，才能有国土，有了国土，才能拥有财富，有了财富，才能拥有国家的用度。</a:t>
            </a:r>
            <a:endParaRPr lang="zh-CN" altLang="en-US" sz="3600" b="1"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1554" name="标题 151553"/>
          <p:cNvSpPr>
            <a:spLocks noGrp="1"/>
          </p:cNvSpPr>
          <p:nvPr>
            <p:ph type="title"/>
          </p:nvPr>
        </p:nvSpPr>
        <p:spPr/>
        <p:txBody>
          <a:bodyPr anchor="ctr"/>
          <a:p>
            <a:r>
              <a:rPr lang="en-US" altLang="zh-CN" dirty="0"/>
              <a:t>《</a:t>
            </a:r>
            <a:r>
              <a:rPr lang="zh-CN" altLang="en-US" dirty="0"/>
              <a:t>大学</a:t>
            </a:r>
            <a:r>
              <a:rPr lang="en-US" altLang="zh-CN" dirty="0"/>
              <a:t>》</a:t>
            </a:r>
            <a:r>
              <a:rPr lang="zh-CN" altLang="en-US" dirty="0"/>
              <a:t>新解</a:t>
            </a:r>
            <a:endParaRPr lang="zh-CN" altLang="en-US" dirty="0"/>
          </a:p>
        </p:txBody>
      </p:sp>
      <p:sp>
        <p:nvSpPr>
          <p:cNvPr id="151555" name="文本占位符 151554"/>
          <p:cNvSpPr>
            <a:spLocks noGrp="1"/>
          </p:cNvSpPr>
          <p:nvPr>
            <p:ph type="body" idx="1"/>
          </p:nvPr>
        </p:nvSpPr>
        <p:spPr/>
        <p:txBody>
          <a:bodyPr/>
          <a:p>
            <a:r>
              <a:rPr lang="zh-CN" altLang="en-US" dirty="0"/>
              <a:t>近日，学者汪宏华撰文新解</a:t>
            </a:r>
            <a:r>
              <a:rPr lang="en-US" altLang="zh-CN" dirty="0"/>
              <a:t>《</a:t>
            </a:r>
            <a:r>
              <a:rPr lang="zh-CN" altLang="en-US" dirty="0"/>
              <a:t>四书</a:t>
            </a:r>
            <a:r>
              <a:rPr lang="en-US" altLang="zh-CN" dirty="0"/>
              <a:t>》</a:t>
            </a:r>
            <a:r>
              <a:rPr lang="zh-CN" altLang="en-US" dirty="0"/>
              <a:t>他认为曾子之</a:t>
            </a:r>
            <a:r>
              <a:rPr lang="en-US" altLang="zh-CN"/>
              <a:t>《</a:t>
            </a:r>
            <a:r>
              <a:rPr lang="zh-CN" altLang="en-US" u="sng" dirty="0"/>
              <a:t>大学</a:t>
            </a:r>
            <a:r>
              <a:rPr lang="en-US" altLang="zh-CN" dirty="0"/>
              <a:t>》</a:t>
            </a:r>
            <a:r>
              <a:rPr lang="zh-CN" altLang="en-US" dirty="0"/>
              <a:t>和朱熹之</a:t>
            </a:r>
            <a:r>
              <a:rPr lang="en-US" altLang="zh-CN" dirty="0"/>
              <a:t>《</a:t>
            </a:r>
            <a:r>
              <a:rPr lang="zh-CN" altLang="en-US" dirty="0"/>
              <a:t>大学</a:t>
            </a:r>
            <a:r>
              <a:rPr lang="en-US" altLang="zh-CN" dirty="0"/>
              <a:t>》</a:t>
            </a:r>
            <a:r>
              <a:rPr lang="zh-CN" altLang="en-US" dirty="0"/>
              <a:t>的涵义并不完全相同。汪宏华的新观点主要有：</a:t>
            </a:r>
            <a:r>
              <a:rPr lang="en-US" altLang="zh-CN" dirty="0"/>
              <a:t>1</a:t>
            </a:r>
            <a:r>
              <a:rPr lang="zh-CN" altLang="en-US" dirty="0"/>
              <a:t>、格物实为“格悟”，指最抽象的理性思维，致知则是指感性思维；</a:t>
            </a:r>
            <a:r>
              <a:rPr lang="en-US" altLang="zh-CN" dirty="0"/>
              <a:t>2</a:t>
            </a:r>
            <a:r>
              <a:rPr lang="zh-CN" altLang="en-US" dirty="0"/>
              <a:t>、明德之“明”实为聪明才智，明明德是指弘扬才与德两方面而非单纯的道德；</a:t>
            </a:r>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2578" name="标题 152577"/>
          <p:cNvSpPr>
            <a:spLocks noGrp="1"/>
          </p:cNvSpPr>
          <p:nvPr>
            <p:ph type="title"/>
          </p:nvPr>
        </p:nvSpPr>
        <p:spPr/>
        <p:txBody>
          <a:bodyPr anchor="ctr"/>
          <a:p>
            <a:r>
              <a:rPr lang="en-US" altLang="zh-CN" dirty="0"/>
              <a:t>《</a:t>
            </a:r>
            <a:r>
              <a:rPr lang="zh-CN" altLang="en-US" dirty="0"/>
              <a:t>大学</a:t>
            </a:r>
            <a:r>
              <a:rPr lang="en-US" altLang="zh-CN" dirty="0"/>
              <a:t>》</a:t>
            </a:r>
            <a:r>
              <a:rPr lang="zh-CN" altLang="en-US" dirty="0"/>
              <a:t>新解</a:t>
            </a:r>
            <a:endParaRPr lang="zh-CN" altLang="en-US" dirty="0"/>
          </a:p>
        </p:txBody>
      </p:sp>
      <p:sp>
        <p:nvSpPr>
          <p:cNvPr id="152579" name="文本占位符 152578"/>
          <p:cNvSpPr>
            <a:spLocks noGrp="1"/>
          </p:cNvSpPr>
          <p:nvPr>
            <p:ph type="body" idx="1"/>
          </p:nvPr>
        </p:nvSpPr>
        <p:spPr/>
        <p:txBody>
          <a:bodyPr/>
          <a:p>
            <a:r>
              <a:rPr lang="en-US" altLang="zh-CN" sz="3600" dirty="0">
                <a:latin typeface="宋体" panose="02010600030101010101" pitchFamily="2" charset="-122"/>
              </a:rPr>
              <a:t>3</a:t>
            </a:r>
            <a:r>
              <a:rPr lang="zh-CN" altLang="en-US" sz="3600" dirty="0">
                <a:latin typeface="宋体" panose="02010600030101010101" pitchFamily="2" charset="-122"/>
              </a:rPr>
              <a:t>、止于至善中的“止”与“至”是给善设定的上下两个边界，是要求每个人守好本分而不是指追求至善；</a:t>
            </a:r>
            <a:r>
              <a:rPr lang="en-US" altLang="zh-CN" sz="3600" dirty="0">
                <a:latin typeface="宋体" panose="02010600030101010101" pitchFamily="2" charset="-122"/>
              </a:rPr>
              <a:t>4</a:t>
            </a:r>
            <a:r>
              <a:rPr lang="zh-CN" altLang="en-US" sz="3600" dirty="0">
                <a:latin typeface="宋体" panose="02010600030101010101" pitchFamily="2" charset="-122"/>
              </a:rPr>
              <a:t>、</a:t>
            </a:r>
            <a:r>
              <a:rPr lang="en-US" altLang="zh-CN" sz="3600" dirty="0">
                <a:latin typeface="宋体" panose="02010600030101010101" pitchFamily="2" charset="-122"/>
              </a:rPr>
              <a:t>《</a:t>
            </a:r>
            <a:r>
              <a:rPr lang="zh-CN" altLang="en-US" sz="3600" dirty="0">
                <a:latin typeface="宋体" panose="02010600030101010101" pitchFamily="2" charset="-122"/>
              </a:rPr>
              <a:t>论语</a:t>
            </a:r>
            <a:r>
              <a:rPr lang="en-US" altLang="zh-CN" sz="3600" dirty="0">
                <a:latin typeface="宋体" panose="02010600030101010101" pitchFamily="2" charset="-122"/>
              </a:rPr>
              <a:t>》</a:t>
            </a:r>
            <a:r>
              <a:rPr lang="zh-CN" altLang="en-US" sz="3600" dirty="0">
                <a:latin typeface="宋体" panose="02010600030101010101" pitchFamily="2" charset="-122"/>
              </a:rPr>
              <a:t>对应明明德，</a:t>
            </a:r>
            <a:r>
              <a:rPr lang="en-US" altLang="zh-CN" sz="3600" dirty="0">
                <a:latin typeface="宋体" panose="02010600030101010101" pitchFamily="2" charset="-122"/>
              </a:rPr>
              <a:t>《</a:t>
            </a:r>
            <a:r>
              <a:rPr lang="zh-CN" altLang="en-US" sz="3600" dirty="0">
                <a:latin typeface="宋体" panose="02010600030101010101" pitchFamily="2" charset="-122"/>
              </a:rPr>
              <a:t>孟子</a:t>
            </a:r>
            <a:r>
              <a:rPr lang="en-US" altLang="zh-CN" sz="3600" dirty="0">
                <a:latin typeface="宋体" panose="02010600030101010101" pitchFamily="2" charset="-122"/>
              </a:rPr>
              <a:t>》</a:t>
            </a:r>
            <a:r>
              <a:rPr lang="zh-CN" altLang="en-US" sz="3600" dirty="0">
                <a:latin typeface="宋体" panose="02010600030101010101" pitchFamily="2" charset="-122"/>
              </a:rPr>
              <a:t>对应亲民，</a:t>
            </a:r>
            <a:r>
              <a:rPr lang="en-US" altLang="zh-CN" sz="3600" dirty="0">
                <a:latin typeface="宋体" panose="02010600030101010101" pitchFamily="2" charset="-122"/>
              </a:rPr>
              <a:t>《</a:t>
            </a:r>
            <a:r>
              <a:rPr lang="zh-CN" altLang="en-US" sz="3600" dirty="0">
                <a:latin typeface="宋体" panose="02010600030101010101" pitchFamily="2" charset="-122"/>
              </a:rPr>
              <a:t>中庸</a:t>
            </a:r>
            <a:r>
              <a:rPr lang="en-US" altLang="zh-CN" sz="3600" dirty="0">
                <a:latin typeface="宋体" panose="02010600030101010101" pitchFamily="2" charset="-122"/>
              </a:rPr>
              <a:t>》</a:t>
            </a:r>
            <a:r>
              <a:rPr lang="zh-CN" altLang="en-US" sz="3600" dirty="0">
                <a:latin typeface="宋体" panose="02010600030101010101" pitchFamily="2" charset="-122"/>
              </a:rPr>
              <a:t>对应止于至善</a:t>
            </a:r>
            <a:r>
              <a:rPr lang="en-US" altLang="zh-CN" sz="3600">
                <a:latin typeface="宋体" panose="02010600030101010101" pitchFamily="2" charset="-122"/>
              </a:rPr>
              <a:t>……</a:t>
            </a:r>
            <a:endParaRPr lang="en-US" altLang="zh-CN" sz="3600" dirty="0">
              <a:latin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000" dirty="0">
                <a:ea typeface="楷体_GB2312" pitchFamily="49" charset="-122"/>
                <a:sym typeface="+mn-ea"/>
              </a:rPr>
              <a:t>中国传统古文化的</a:t>
            </a:r>
            <a:r>
              <a:rPr lang="zh-CN" altLang="en-US" sz="4000" dirty="0">
                <a:solidFill>
                  <a:srgbClr val="FF0066"/>
                </a:solidFill>
                <a:ea typeface="楷体_GB2312" pitchFamily="49" charset="-122"/>
                <a:sym typeface="+mn-ea"/>
              </a:rPr>
              <a:t>四个思想支柱</a:t>
            </a:r>
            <a:r>
              <a:rPr lang="zh-CN" altLang="en-US" sz="4000" dirty="0">
                <a:ea typeface="楷体_GB2312" pitchFamily="49" charset="-122"/>
                <a:sym typeface="+mn-ea"/>
              </a:rPr>
              <a:t>：</a:t>
            </a:r>
            <a:endParaRPr lang="zh-CN" altLang="en-US" sz="4000"/>
          </a:p>
        </p:txBody>
      </p:sp>
      <p:sp>
        <p:nvSpPr>
          <p:cNvPr id="3" name="内容占位符 2"/>
          <p:cNvSpPr>
            <a:spLocks noGrp="1"/>
          </p:cNvSpPr>
          <p:nvPr>
            <p:ph idx="1"/>
          </p:nvPr>
        </p:nvSpPr>
        <p:spPr/>
        <p:txBody>
          <a:bodyPr/>
          <a:p>
            <a:r>
              <a:rPr lang="en-US" altLang="zh-CN" sz="4000" b="1" dirty="0">
                <a:solidFill>
                  <a:srgbClr val="FF0066"/>
                </a:solidFill>
                <a:latin typeface="楷体_GB2312" pitchFamily="49" charset="-122"/>
                <a:ea typeface="楷体_GB2312" pitchFamily="49" charset="-122"/>
                <a:sym typeface="+mn-ea"/>
              </a:rPr>
              <a:t>3.</a:t>
            </a:r>
            <a:r>
              <a:rPr lang="zh-CN" altLang="en-US" sz="4000" b="1" dirty="0">
                <a:solidFill>
                  <a:srgbClr val="FF0066"/>
                </a:solidFill>
                <a:latin typeface="楷体_GB2312" pitchFamily="49" charset="-122"/>
                <a:ea typeface="楷体_GB2312" pitchFamily="49" charset="-122"/>
                <a:sym typeface="+mn-ea"/>
              </a:rPr>
              <a:t>中和中庸</a:t>
            </a:r>
            <a:r>
              <a:rPr lang="en-US" altLang="zh-CN" sz="4000" b="1">
                <a:latin typeface="楷体_GB2312" pitchFamily="49" charset="-122"/>
                <a:ea typeface="楷体_GB2312" pitchFamily="49" charset="-122"/>
                <a:sym typeface="+mn-ea"/>
              </a:rPr>
              <a:t>:</a:t>
            </a:r>
            <a:r>
              <a:rPr lang="zh-CN" altLang="en-US" sz="4000" dirty="0">
                <a:latin typeface="楷体_GB2312" pitchFamily="49" charset="-122"/>
                <a:ea typeface="楷体_GB2312" pitchFamily="49" charset="-122"/>
                <a:sym typeface="+mn-ea"/>
              </a:rPr>
              <a:t>中国人追求的一种理想社会境界以及如何达到这一境界的手段，它指导我们如何来认识社会问题，处理社会问题和人际关系。</a:t>
            </a:r>
            <a:endParaRPr lang="zh-CN" altLang="en-US" sz="40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000" dirty="0">
                <a:ea typeface="楷体_GB2312" pitchFamily="49" charset="-122"/>
                <a:sym typeface="+mn-ea"/>
              </a:rPr>
              <a:t>中国传统古文化的</a:t>
            </a:r>
            <a:r>
              <a:rPr lang="zh-CN" altLang="en-US" sz="4000" dirty="0">
                <a:solidFill>
                  <a:srgbClr val="FF0066"/>
                </a:solidFill>
                <a:ea typeface="楷体_GB2312" pitchFamily="49" charset="-122"/>
                <a:sym typeface="+mn-ea"/>
              </a:rPr>
              <a:t>四个思想支柱</a:t>
            </a:r>
            <a:r>
              <a:rPr lang="zh-CN" altLang="en-US" sz="4000" dirty="0">
                <a:ea typeface="楷体_GB2312" pitchFamily="49" charset="-122"/>
                <a:sym typeface="+mn-ea"/>
              </a:rPr>
              <a:t>：</a:t>
            </a:r>
            <a:endParaRPr lang="zh-CN" altLang="en-US" sz="4000"/>
          </a:p>
        </p:txBody>
      </p:sp>
      <p:sp>
        <p:nvSpPr>
          <p:cNvPr id="3" name="内容占位符 2"/>
          <p:cNvSpPr>
            <a:spLocks noGrp="1"/>
          </p:cNvSpPr>
          <p:nvPr>
            <p:ph idx="1"/>
          </p:nvPr>
        </p:nvSpPr>
        <p:spPr/>
        <p:txBody>
          <a:bodyPr/>
          <a:p>
            <a:r>
              <a:rPr lang="en-US" altLang="zh-CN" sz="4000" b="1" dirty="0">
                <a:solidFill>
                  <a:srgbClr val="FF0066"/>
                </a:solidFill>
                <a:latin typeface="楷体_GB2312" pitchFamily="49" charset="-122"/>
                <a:ea typeface="楷体_GB2312" pitchFamily="49" charset="-122"/>
                <a:sym typeface="+mn-ea"/>
              </a:rPr>
              <a:t>4.</a:t>
            </a:r>
            <a:r>
              <a:rPr lang="zh-CN" altLang="en-US" sz="4000" b="1" dirty="0">
                <a:solidFill>
                  <a:srgbClr val="FF0066"/>
                </a:solidFill>
                <a:latin typeface="楷体_GB2312" pitchFamily="49" charset="-122"/>
                <a:ea typeface="楷体_GB2312" pitchFamily="49" charset="-122"/>
                <a:sym typeface="+mn-ea"/>
              </a:rPr>
              <a:t>修身克己</a:t>
            </a:r>
            <a:r>
              <a:rPr lang="en-US" altLang="zh-CN" sz="4000" b="1">
                <a:latin typeface="楷体_GB2312" pitchFamily="49" charset="-122"/>
                <a:ea typeface="楷体_GB2312" pitchFamily="49" charset="-122"/>
                <a:sym typeface="+mn-ea"/>
              </a:rPr>
              <a:t>:</a:t>
            </a:r>
            <a:r>
              <a:rPr lang="zh-CN" altLang="en-US" sz="4000" dirty="0">
                <a:latin typeface="楷体_GB2312" pitchFamily="49" charset="-122"/>
                <a:ea typeface="楷体_GB2312" pitchFamily="49" charset="-122"/>
                <a:sym typeface="+mn-ea"/>
              </a:rPr>
              <a:t>指导我们如何对待自己，如何提高和实现自身价值。</a:t>
            </a:r>
            <a:endParaRPr lang="zh-CN" altLang="en-US" sz="40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3715" name="文本占位符 243714"/>
          <p:cNvSpPr>
            <a:spLocks noGrp="1"/>
          </p:cNvSpPr>
          <p:nvPr>
            <p:ph type="body" idx="1"/>
          </p:nvPr>
        </p:nvSpPr>
        <p:spPr>
          <a:xfrm>
            <a:off x="323850" y="1989138"/>
            <a:ext cx="8569325" cy="4319587"/>
          </a:xfrm>
        </p:spPr>
        <p:txBody>
          <a:bodyPr/>
          <a:p>
            <a:r>
              <a:rPr lang="zh-CN" altLang="en-US" sz="3700" b="1" dirty="0">
                <a:latin typeface="楷体_GB2312" pitchFamily="49" charset="-122"/>
                <a:ea typeface="楷体_GB2312" pitchFamily="49" charset="-122"/>
              </a:rPr>
              <a:t>四个思想支柱的</a:t>
            </a:r>
            <a:r>
              <a:rPr lang="zh-CN" altLang="en-US" sz="3700" b="1" dirty="0">
                <a:solidFill>
                  <a:srgbClr val="FF0066"/>
                </a:solidFill>
                <a:latin typeface="楷体_GB2312" pitchFamily="49" charset="-122"/>
                <a:ea typeface="楷体_GB2312" pitchFamily="49" charset="-122"/>
              </a:rPr>
              <a:t>核心</a:t>
            </a:r>
            <a:r>
              <a:rPr lang="zh-CN" altLang="en-US" sz="3700" b="1" dirty="0">
                <a:latin typeface="楷体_GB2312" pitchFamily="49" charset="-122"/>
                <a:ea typeface="楷体_GB2312" pitchFamily="49" charset="-122"/>
              </a:rPr>
              <a:t>是</a:t>
            </a:r>
            <a:r>
              <a:rPr lang="zh-CN" altLang="en-US" sz="3700" b="1" dirty="0">
                <a:solidFill>
                  <a:srgbClr val="FF0066"/>
                </a:solidFill>
                <a:latin typeface="楷体_GB2312" pitchFamily="49" charset="-122"/>
                <a:ea typeface="楷体_GB2312" pitchFamily="49" charset="-122"/>
              </a:rPr>
              <a:t>中和中庸</a:t>
            </a:r>
            <a:r>
              <a:rPr lang="zh-CN" altLang="en-US" sz="3700" b="1" dirty="0">
                <a:latin typeface="楷体_GB2312" pitchFamily="49" charset="-122"/>
                <a:ea typeface="楷体_GB2312" pitchFamily="49" charset="-122"/>
              </a:rPr>
              <a:t>。</a:t>
            </a:r>
            <a:endParaRPr lang="zh-CN" altLang="en-US" sz="3700" b="1" dirty="0">
              <a:latin typeface="楷体_GB2312" pitchFamily="49" charset="-122"/>
              <a:ea typeface="楷体_GB2312" pitchFamily="49" charset="-122"/>
            </a:endParaRPr>
          </a:p>
          <a:p>
            <a:endParaRPr lang="zh-CN" altLang="en-US" sz="3700" b="1" dirty="0">
              <a:latin typeface="楷体_GB2312" pitchFamily="49" charset="-122"/>
              <a:ea typeface="楷体_GB2312" pitchFamily="49" charset="-122"/>
            </a:endParaRPr>
          </a:p>
          <a:p>
            <a:r>
              <a:rPr lang="zh-CN" altLang="en-US" sz="3700" b="1" dirty="0">
                <a:ea typeface="楷体_GB2312" pitchFamily="49" charset="-122"/>
              </a:rPr>
              <a:t>中国古代</a:t>
            </a:r>
            <a:r>
              <a:rPr lang="zh-CN" altLang="en-US" sz="3700" b="1" dirty="0">
                <a:solidFill>
                  <a:srgbClr val="FF0066"/>
                </a:solidFill>
                <a:ea typeface="楷体_GB2312" pitchFamily="49" charset="-122"/>
              </a:rPr>
              <a:t>中和中庸</a:t>
            </a:r>
            <a:r>
              <a:rPr lang="zh-CN" altLang="en-US" sz="3700" b="1" dirty="0">
                <a:ea typeface="楷体_GB2312" pitchFamily="49" charset="-122"/>
              </a:rPr>
              <a:t>思想</a:t>
            </a:r>
            <a:r>
              <a:rPr lang="zh-CN" altLang="en-US" sz="3700" b="1" dirty="0">
                <a:ea typeface="楷体_GB2312" pitchFamily="49" charset="-122"/>
              </a:rPr>
              <a:t>对于我们今天</a:t>
            </a:r>
            <a:r>
              <a:rPr lang="zh-CN" altLang="en-US" sz="3700" b="1" dirty="0">
                <a:ea typeface="楷体_GB2312" pitchFamily="49" charset="-122"/>
              </a:rPr>
              <a:t>构建社会主义</a:t>
            </a:r>
            <a:r>
              <a:rPr lang="zh-CN" altLang="en-US" sz="3700" b="1" dirty="0">
                <a:solidFill>
                  <a:srgbClr val="FF0066"/>
                </a:solidFill>
                <a:ea typeface="楷体_GB2312" pitchFamily="49" charset="-122"/>
              </a:rPr>
              <a:t>和谐社会</a:t>
            </a:r>
            <a:r>
              <a:rPr lang="zh-CN" altLang="en-US" sz="3700" b="1" dirty="0">
                <a:ea typeface="楷体_GB2312" pitchFamily="49" charset="-122"/>
              </a:rPr>
              <a:t>具有重要的</a:t>
            </a:r>
            <a:r>
              <a:rPr lang="zh-CN" altLang="en-US" sz="3700" b="1" dirty="0">
                <a:solidFill>
                  <a:srgbClr val="FF0066"/>
                </a:solidFill>
                <a:ea typeface="楷体_GB2312" pitchFamily="49" charset="-122"/>
              </a:rPr>
              <a:t>理论指导意义和实践价值</a:t>
            </a:r>
            <a:r>
              <a:rPr lang="zh-CN" altLang="en-US" sz="3700" b="1" dirty="0">
                <a:ea typeface="楷体_GB2312" pitchFamily="49" charset="-122"/>
              </a:rPr>
              <a:t>。</a:t>
            </a:r>
            <a:endParaRPr lang="zh-CN" altLang="en-US" sz="3700" b="1" dirty="0">
              <a:ea typeface="楷体_GB2312" pitchFamily="49" charset="-122"/>
            </a:endParaRPr>
          </a:p>
        </p:txBody>
      </p:sp>
    </p:spTree>
  </p:cSld>
  <p:clrMapOvr>
    <a:masterClrMapping/>
  </p:clrMapOvr>
  <p:transition>
    <p:strips dir="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82" name="文本框 225281"/>
          <p:cNvSpPr txBox="1"/>
          <p:nvPr/>
        </p:nvSpPr>
        <p:spPr>
          <a:xfrm>
            <a:off x="179388" y="836613"/>
            <a:ext cx="3492500" cy="5507990"/>
          </a:xfrm>
          <a:prstGeom prst="rect">
            <a:avLst/>
          </a:prstGeom>
          <a:noFill/>
          <a:ln w="9525">
            <a:noFill/>
          </a:ln>
        </p:spPr>
        <p:txBody>
          <a:bodyPr>
            <a:spAutoFit/>
          </a:bodyPr>
          <a:p>
            <a:pPr>
              <a:spcBef>
                <a:spcPct val="50000"/>
              </a:spcBef>
            </a:pPr>
            <a:r>
              <a:rPr lang="zh-CN" altLang="en-US" sz="3600" b="1" dirty="0">
                <a:solidFill>
                  <a:srgbClr val="FF0000"/>
                </a:solidFill>
                <a:latin typeface="宋体" panose="02010600030101010101" pitchFamily="2" charset="-122"/>
                <a:ea typeface="宋体" panose="02010600030101010101" pitchFamily="2" charset="-122"/>
              </a:rPr>
              <a:t>百家争鸣形成的原因：</a:t>
            </a:r>
            <a:endParaRPr lang="zh-CN" altLang="en-US" sz="3600" b="1" dirty="0">
              <a:solidFill>
                <a:srgbClr val="FF0000"/>
              </a:solidFill>
              <a:latin typeface="宋体" panose="02010600030101010101" pitchFamily="2" charset="-122"/>
              <a:ea typeface="宋体" panose="02010600030101010101" pitchFamily="2" charset="-122"/>
            </a:endParaRPr>
          </a:p>
          <a:p>
            <a:pPr>
              <a:spcBef>
                <a:spcPct val="50000"/>
              </a:spcBef>
            </a:pPr>
            <a:r>
              <a:rPr lang="zh-CN" altLang="en-US" sz="2800" b="1" dirty="0">
                <a:latin typeface="楷体_GB2312" pitchFamily="49" charset="-122"/>
                <a:ea typeface="楷体_GB2312" pitchFamily="49" charset="-122"/>
              </a:rPr>
              <a:t>   从根本上说，是社会大变革的产物。</a:t>
            </a:r>
            <a:endParaRPr lang="zh-CN" altLang="en-US" sz="2800" b="1" dirty="0">
              <a:latin typeface="楷体_GB2312" pitchFamily="49" charset="-122"/>
              <a:ea typeface="楷体_GB2312" pitchFamily="49" charset="-122"/>
            </a:endParaRPr>
          </a:p>
          <a:p>
            <a:pPr>
              <a:spcBef>
                <a:spcPct val="50000"/>
              </a:spcBef>
            </a:pPr>
            <a:r>
              <a:rPr lang="zh-CN" altLang="en-US" sz="2800" b="1" dirty="0">
                <a:latin typeface="楷体_GB2312" pitchFamily="49" charset="-122"/>
                <a:ea typeface="楷体_GB2312" pitchFamily="49" charset="-122"/>
              </a:rPr>
              <a:t>   士阶层的解放为百家争鸣局面的形成起了重要作用。各国国君争相礼贤下士，稷下是重要的文化学术中心。养士之风盛行。</a:t>
            </a:r>
            <a:endParaRPr lang="zh-CN" altLang="en-US" sz="2800" b="1" dirty="0">
              <a:latin typeface="楷体_GB2312" pitchFamily="49" charset="-122"/>
              <a:ea typeface="楷体_GB2312" pitchFamily="49" charset="-122"/>
            </a:endParaRPr>
          </a:p>
        </p:txBody>
      </p:sp>
      <p:sp>
        <p:nvSpPr>
          <p:cNvPr id="225283" name="文本框 225282"/>
          <p:cNvSpPr txBox="1"/>
          <p:nvPr/>
        </p:nvSpPr>
        <p:spPr>
          <a:xfrm>
            <a:off x="0" y="189230"/>
            <a:ext cx="4066540" cy="645160"/>
          </a:xfrm>
          <a:prstGeom prst="rect">
            <a:avLst/>
          </a:prstGeom>
          <a:solidFill>
            <a:schemeClr val="accent1"/>
          </a:solidFill>
          <a:ln w="9525">
            <a:noFill/>
          </a:ln>
        </p:spPr>
        <p:txBody>
          <a:bodyPr wrap="square">
            <a:spAutoFit/>
          </a:bodyPr>
          <a:p>
            <a:pPr>
              <a:spcBef>
                <a:spcPct val="50000"/>
              </a:spcBef>
            </a:pPr>
            <a:r>
              <a:rPr lang="zh-CN" altLang="en-US" sz="3600" b="1" dirty="0">
                <a:solidFill>
                  <a:srgbClr val="FF00FF"/>
                </a:solidFill>
                <a:effectLst>
                  <a:outerShdw blurRad="38100" dist="38100" dir="2700000">
                    <a:srgbClr val="000000"/>
                  </a:outerShdw>
                </a:effectLst>
                <a:ea typeface="幼圆" pitchFamily="1" charset="-122"/>
              </a:rPr>
              <a:t>  </a:t>
            </a:r>
            <a:r>
              <a:rPr lang="zh-CN" altLang="en-US" b="1" dirty="0">
                <a:solidFill>
                  <a:srgbClr val="FF00FF"/>
                </a:solidFill>
                <a:effectLst>
                  <a:outerShdw blurRad="38100" dist="38100" dir="2700000">
                    <a:srgbClr val="000000"/>
                  </a:outerShdw>
                </a:effectLst>
                <a:ea typeface="幼圆" pitchFamily="1" charset="-122"/>
              </a:rPr>
              <a:t>一、百家争鸣和儒家文化</a:t>
            </a:r>
            <a:endParaRPr lang="zh-CN" altLang="en-US" b="1" dirty="0">
              <a:solidFill>
                <a:srgbClr val="FF00FF"/>
              </a:solidFill>
              <a:effectLst>
                <a:outerShdw blurRad="38100" dist="38100" dir="2700000">
                  <a:srgbClr val="000000"/>
                </a:outerShdw>
              </a:effectLst>
              <a:ea typeface="幼圆" pitchFamily="1" charset="-122"/>
            </a:endParaRPr>
          </a:p>
        </p:txBody>
      </p:sp>
      <p:sp>
        <p:nvSpPr>
          <p:cNvPr id="225284" name="文本框 225283"/>
          <p:cNvSpPr txBox="1"/>
          <p:nvPr/>
        </p:nvSpPr>
        <p:spPr>
          <a:xfrm>
            <a:off x="4067175" y="188913"/>
            <a:ext cx="4897438" cy="6299200"/>
          </a:xfrm>
          <a:prstGeom prst="rect">
            <a:avLst/>
          </a:prstGeom>
          <a:solidFill>
            <a:schemeClr val="accent1"/>
          </a:solidFill>
          <a:ln w="9525">
            <a:noFill/>
          </a:ln>
        </p:spPr>
        <p:txBody>
          <a:bodyPr>
            <a:spAutoFit/>
          </a:bodyPr>
          <a:p>
            <a:pPr>
              <a:spcBef>
                <a:spcPct val="50000"/>
              </a:spcBef>
            </a:pPr>
            <a:r>
              <a:rPr lang="zh-CN" altLang="en-US" dirty="0">
                <a:ea typeface="黑体" panose="02010609060101010101" pitchFamily="49" charset="-122"/>
              </a:rPr>
              <a:t>①经济根源：生产力发展出现多种经济基础并存局面。②政治状况：奴隶制度进一步崩溃，封建制度逐步形成，历史经历着划时代的变革。③阶级基础：阶级结构、阶级关系十分复杂，代表不同阶级立场的思想家层出不穷，对当时的社会变革，发表不同的见解，并形成了不同的派别，出现了“诸子百家”。④社会环境：在诸侯割据称雄的时期，统治者不可能推行封建的文化专制主义，相反，各诸侯国竞相招揽人才，礼贤下士成为社会风尚，使各个学派都有了发展机会。⑤不同派别的代表人物竞相著书立说，宣传自己的主张，批评别人，形成了“</a:t>
            </a:r>
            <a:r>
              <a:rPr lang="zh-CN" altLang="en-US" b="1" dirty="0">
                <a:ea typeface="黑体" panose="02010609060101010101" pitchFamily="49" charset="-122"/>
              </a:rPr>
              <a:t>百家争鸣</a:t>
            </a:r>
            <a:r>
              <a:rPr lang="zh-CN" altLang="en-US" dirty="0">
                <a:ea typeface="黑体" panose="02010609060101010101" pitchFamily="49" charset="-122"/>
              </a:rPr>
              <a:t>”的局面。</a:t>
            </a:r>
            <a:endParaRPr lang="zh-CN" altLang="en-US">
              <a:ea typeface="黑体" panose="02010609060101010101" pitchFamily="49" charset="-122"/>
            </a:endParaRPr>
          </a:p>
        </p:txBody>
      </p:sp>
    </p:spTree>
  </p:cSld>
  <p:clrMapOvr>
    <a:masterClrMapping/>
  </p:clrMapOvr>
  <p:transition>
    <p:zoom/>
  </p:transition>
</p:sld>
</file>

<file path=ppt/theme/theme1.xml><?xml version="1.0" encoding="utf-8"?>
<a:theme xmlns:a="http://schemas.openxmlformats.org/drawingml/2006/main" name="万里长城">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万里长城">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CDESIGNA</Template>
  <TotalTime>0</TotalTime>
  <Words>5999</Words>
  <Application>WPS 演示</Application>
  <PresentationFormat>在屏幕上显示</PresentationFormat>
  <Paragraphs>297</Paragraphs>
  <Slides>58</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58</vt:i4>
      </vt:variant>
    </vt:vector>
  </HeadingPairs>
  <TitlesOfParts>
    <vt:vector size="76" baseType="lpstr">
      <vt:lpstr>Arial</vt:lpstr>
      <vt:lpstr>宋体</vt:lpstr>
      <vt:lpstr>Wingdings</vt:lpstr>
      <vt:lpstr>Times New Roman</vt:lpstr>
      <vt:lpstr>仿宋_GB2312</vt:lpstr>
      <vt:lpstr>仿宋</vt:lpstr>
      <vt:lpstr>华文行楷</vt:lpstr>
      <vt:lpstr>微软雅黑</vt:lpstr>
      <vt:lpstr>楷体_GB2312</vt:lpstr>
      <vt:lpstr>新宋体</vt:lpstr>
      <vt:lpstr>幼圆</vt:lpstr>
      <vt:lpstr>黑体</vt:lpstr>
      <vt:lpstr>Arial Unicode MS</vt:lpstr>
      <vt:lpstr>Calibri</vt:lpstr>
      <vt:lpstr>华文隶书</vt:lpstr>
      <vt:lpstr>方正姚体</vt:lpstr>
      <vt:lpstr>万里长城</vt:lpstr>
      <vt:lpstr>1_万里长城</vt:lpstr>
      <vt:lpstr>PowerPoint 演示文稿</vt:lpstr>
      <vt:lpstr>   引  言</vt:lpstr>
      <vt:lpstr>PowerPoint 演示文稿</vt:lpstr>
      <vt:lpstr>PowerPoint 演示文稿</vt:lpstr>
      <vt:lpstr>中国传统古文化的四个思想支柱：</vt:lpstr>
      <vt:lpstr>中国传统古文化的四个思想支柱：</vt:lpstr>
      <vt:lpstr>中国传统古文化的四个思想支柱：</vt:lpstr>
      <vt:lpstr>PowerPoint 演示文稿</vt:lpstr>
      <vt:lpstr>PowerPoint 演示文稿</vt:lpstr>
      <vt:lpstr>一、百家争鸣和儒家文化</vt:lpstr>
      <vt:lpstr>PowerPoint 演示文稿</vt:lpstr>
      <vt:lpstr>PowerPoint 演示文稿</vt:lpstr>
      <vt:lpstr>PowerPoint 演示文稿</vt:lpstr>
      <vt:lpstr>二、儒学的历代变迁</vt:lpstr>
      <vt:lpstr>历代变迁</vt:lpstr>
      <vt:lpstr>历代变迁</vt:lpstr>
      <vt:lpstr>历代变迁</vt:lpstr>
      <vt:lpstr>历代变迁</vt:lpstr>
      <vt:lpstr>历代变迁</vt:lpstr>
      <vt:lpstr>历代变迁</vt:lpstr>
      <vt:lpstr>三、儒家十三经</vt:lpstr>
      <vt:lpstr>儒家十三经</vt:lpstr>
      <vt:lpstr>儒家十三经</vt:lpstr>
      <vt:lpstr>儒家十三经</vt:lpstr>
      <vt:lpstr>儒家十三经</vt:lpstr>
      <vt:lpstr>PowerPoint 演示文稿</vt:lpstr>
      <vt:lpstr>PowerPoint 演示文稿</vt:lpstr>
      <vt:lpstr>《四书》之关联</vt:lpstr>
      <vt:lpstr>PowerPoint 演示文稿</vt:lpstr>
      <vt:lpstr>释题</vt:lpstr>
      <vt:lpstr>PowerPoint 演示文稿</vt:lpstr>
      <vt:lpstr>结构</vt:lpstr>
      <vt:lpstr>节选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《大学》教育纲领与培养目标</vt:lpstr>
      <vt:lpstr>PowerPoint 演示文稿</vt:lpstr>
      <vt:lpstr>PowerPoint 演示文稿</vt:lpstr>
      <vt:lpstr>问题讨论</vt:lpstr>
      <vt:lpstr>PowerPoint 演示文稿</vt:lpstr>
      <vt:lpstr>《大学》中的格言警句</vt:lpstr>
      <vt:lpstr>《大学》中的格言警句</vt:lpstr>
      <vt:lpstr>《大学》中的格言警句</vt:lpstr>
      <vt:lpstr>《大学》中的格言警句</vt:lpstr>
      <vt:lpstr>《大学》中的格言警句</vt:lpstr>
      <vt:lpstr>《大学》中的格言警句</vt:lpstr>
      <vt:lpstr>《大学》新解</vt:lpstr>
      <vt:lpstr>《大学》新解</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xxp</dc:creator>
  <cp:lastModifiedBy>Administrator</cp:lastModifiedBy>
  <cp:revision>65</cp:revision>
  <dcterms:created xsi:type="dcterms:W3CDTF">2010-03-08T08:54:00Z</dcterms:created>
  <dcterms:modified xsi:type="dcterms:W3CDTF">2020-06-11T01:03:20Z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2052-11.1.0.9740</vt:lpwstr>
  </property>
</Properties>
</file>