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7" autoAdjust="0"/>
    <p:restoredTop sz="94660"/>
  </p:normalViewPr>
  <p:slideViewPr>
    <p:cSldViewPr>
      <p:cViewPr varScale="1">
        <p:scale>
          <a:sx n="90" d="100"/>
          <a:sy n="90" d="100"/>
        </p:scale>
        <p:origin x="-80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2017/2/24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D995-F712-49A7-8AD4-CB13DB2051EF}" type="datetimeFigureOut">
              <a:rPr lang="zh-CN" altLang="en-US"/>
              <a:pPr>
                <a:defRPr/>
              </a:pPr>
              <a:t>2017/2/24 Friday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0CFF-55A9-48AC-9387-9CD96CDC5EB6}" type="datetimeFigureOut">
              <a:rPr lang="zh-CN" altLang="en-US"/>
              <a:pPr>
                <a:defRPr/>
              </a:pPr>
              <a:t>2017/2/24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F574-1803-40CA-A055-37482C202DFB}" type="datetimeFigureOut">
              <a:rPr lang="zh-CN" altLang="en-US"/>
              <a:pPr>
                <a:defRPr/>
              </a:pPr>
              <a:t>2017/2/24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CC18D-775F-47CC-ACB2-1C95CCC3EE3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F6FF6FBA-76D0-4479-BDFA-943677EF52D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50927B-1B04-493F-AC7A-09604EB75522}" type="datetimeFigureOut">
              <a:rPr lang="zh-CN" altLang="en-US"/>
              <a:pPr>
                <a:defRPr/>
              </a:pPr>
              <a:t>2017/2/24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  <p:sldLayoutId id="2147483706" r:id="rId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语文出版社九年级上册第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3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pic>
        <p:nvPicPr>
          <p:cNvPr id="4" name="Picture 5" descr="yiheyuan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4464496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39552" y="1484784"/>
            <a:ext cx="55446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b="1" dirty="0" smtClean="0">
                <a:solidFill>
                  <a:srgbClr val="FF9900"/>
                </a:solidFill>
                <a:ea typeface="华文新魏" pitchFamily="2" charset="-122"/>
              </a:rPr>
              <a:t>废墟的召唤</a:t>
            </a:r>
            <a:endParaRPr lang="zh-CN" altLang="en-US" sz="8000" b="1" dirty="0">
              <a:solidFill>
                <a:srgbClr val="FF9900"/>
              </a:solidFill>
              <a:ea typeface="华文新魏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4208" y="2492896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宗璞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763688" y="333375"/>
            <a:ext cx="662466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ea typeface="楷体_GB2312" pitchFamily="49" charset="-122"/>
              </a:rPr>
              <a:t>3.</a:t>
            </a:r>
            <a:r>
              <a:rPr lang="zh-CN" altLang="en-US" sz="3600" b="1" dirty="0">
                <a:ea typeface="楷体_GB2312" pitchFamily="49" charset="-122"/>
              </a:rPr>
              <a:t>阅读文章第三部分，找出描绘夕照景色的段落，说说每段景色描写的特点，含义。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50825" y="2276475"/>
            <a:ext cx="860425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190DB3"/>
                </a:solidFill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600" b="1" dirty="0">
                <a:solidFill>
                  <a:srgbClr val="190DB3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3600" b="1" dirty="0">
                <a:solidFill>
                  <a:srgbClr val="190DB3"/>
                </a:solidFill>
                <a:latin typeface="楷体_GB2312" pitchFamily="49" charset="-122"/>
                <a:ea typeface="楷体_GB2312" pitchFamily="49" charset="-122"/>
              </a:rPr>
              <a:t>段写粉红的天空与寒鸦，写晚霞的艳丽、西山的娇红与天空中的寒意所形成的鲜明的对比。</a:t>
            </a:r>
          </a:p>
          <a:p>
            <a:r>
              <a:rPr lang="zh-CN" altLang="en-US" sz="3600" b="1" dirty="0">
                <a:solidFill>
                  <a:srgbClr val="190DB3"/>
                </a:solidFill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600" b="1" dirty="0">
                <a:solidFill>
                  <a:srgbClr val="190DB3"/>
                </a:solidFill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3600" b="1" dirty="0">
                <a:solidFill>
                  <a:srgbClr val="190DB3"/>
                </a:solidFill>
                <a:latin typeface="楷体_GB2312" pitchFamily="49" charset="-122"/>
                <a:ea typeface="楷体_GB2312" pitchFamily="49" charset="-122"/>
              </a:rPr>
              <a:t>段中枯梗与绮辉，西山的鲜嫩润泽与浅淡的光照下的水也形成了鲜明的对比。鲜明的对比之中更显出这天空、红日、西山的美丽可爱，作者的热爱之情溢于言表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23850" y="1556792"/>
            <a:ext cx="84963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190DB3"/>
                </a:solidFill>
                <a:ea typeface="楷体_GB2312" pitchFamily="49" charset="-122"/>
              </a:rPr>
              <a:t>第</a:t>
            </a:r>
            <a:r>
              <a:rPr lang="en-US" altLang="zh-CN" sz="3600" b="1" dirty="0">
                <a:solidFill>
                  <a:srgbClr val="190DB3"/>
                </a:solidFill>
                <a:ea typeface="楷体_GB2312" pitchFamily="49" charset="-122"/>
              </a:rPr>
              <a:t>19</a:t>
            </a:r>
            <a:r>
              <a:rPr lang="zh-CN" altLang="en-US" sz="3600" b="1" dirty="0">
                <a:solidFill>
                  <a:srgbClr val="190DB3"/>
                </a:solidFill>
                <a:ea typeface="楷体_GB2312" pitchFamily="49" charset="-122"/>
              </a:rPr>
              <a:t>段描写了太阳下山之后的景色。此时的景色让作者想到了春日的紫藤萝。春日的紫藤萝一朵朵小的紫花汇成花的海洋，焕发出勃勃生机。伟大的祖国富饶强大、兴旺发达，同样需要每一个中国人奉献付出，尽到责任。这这正是作者对现实的思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5400" b="1">
                <a:solidFill>
                  <a:schemeClr val="hlink"/>
                </a:solidFill>
                <a:ea typeface="楷体_GB2312" pitchFamily="49" charset="-122"/>
              </a:rPr>
              <a:t>“</a:t>
            </a:r>
            <a:r>
              <a:rPr lang="zh-CN" altLang="en-US" sz="5400" b="1">
                <a:solidFill>
                  <a:schemeClr val="hlink"/>
                </a:solidFill>
                <a:ea typeface="楷体_GB2312" pitchFamily="49" charset="-122"/>
              </a:rPr>
              <a:t>废墟”召唤的是什么</a:t>
            </a:r>
            <a:r>
              <a:rPr lang="zh-CN" altLang="en-US" sz="5400">
                <a:solidFill>
                  <a:schemeClr val="hlink"/>
                </a:solidFill>
                <a:ea typeface="楷体_GB2312" pitchFamily="49" charset="-122"/>
              </a:rPr>
              <a:t>？</a:t>
            </a: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1700213"/>
            <a:ext cx="7583487" cy="4498975"/>
          </a:xfrm>
        </p:spPr>
        <p:txBody>
          <a:bodyPr/>
          <a:lstStyle/>
          <a:p>
            <a:r>
              <a:rPr lang="zh-CN" altLang="en-US" sz="4800" b="1" dirty="0"/>
              <a:t>运用拟人的手法写了一个百废待兴，渴望变革、期待新生的废墟。废墟召唤的是一种积极改革、弃旧更新、寻求新的建设和发展的时代精神。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主题思想</a:t>
            </a:r>
          </a:p>
        </p:txBody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5400" b="1" dirty="0"/>
              <a:t>本文作者将历史的回顾与现实的思考融入特定的景物之中，并通过画面蕴涵的意象，传达出一种渴望改革，渴望振兴的时代呼声。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5" name="Picture 9" descr="图片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4032448" cy="4752528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95736" y="332656"/>
            <a:ext cx="1872903" cy="576064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小结：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211961" y="1268760"/>
            <a:ext cx="4932039" cy="3706465"/>
          </a:xfrm>
        </p:spPr>
        <p:txBody>
          <a:bodyPr/>
          <a:lstStyle/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散文主要写自已冬日漫游圆明园遗址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先写眼前的所见，表达作者对历史的凭吊，然后借对风声的描绘引出聆听到废墟的召唤，即由实景实写到虚景虚写。最后又由废墟的召唤而引发深沉的思考，阐释改变废墟这一疑固历史所应承担的责任，从而点明主题。即全文的思路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引子－－凭吊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――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召唤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――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思考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，思路清晰。 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323850" y="549275"/>
            <a:ext cx="1860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9900"/>
                </a:solidFill>
              </a:rPr>
              <a:t>小结：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195736" y="0"/>
            <a:ext cx="3096344" cy="1143000"/>
          </a:xfrm>
        </p:spPr>
        <p:txBody>
          <a:bodyPr/>
          <a:lstStyle/>
          <a:p>
            <a:pPr algn="l"/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导入新课：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23850" y="1052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 sz="1800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51520" y="1196751"/>
            <a:ext cx="3960813" cy="566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只要有自然，有生命，就有对 自然的感悟，就有生命和生命的对话，宗璞有眼前的废墟想到了耻辱的历史，那大水法、观水法，那路旁的石龟，那方外观的白石乃至整个废墟都是中华民族屈辱史的见证，听到废墟“留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留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—”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的风声，作者深有感触，“国家兴亡，匹夫有责”的历史责任感油然而生！</a:t>
            </a:r>
          </a:p>
        </p:txBody>
      </p:sp>
      <p:pic>
        <p:nvPicPr>
          <p:cNvPr id="14343" name="Picture 7" descr="图片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7363" y="1196752"/>
            <a:ext cx="4846637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fm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052736"/>
            <a:ext cx="4139952" cy="5400600"/>
          </a:xfrm>
          <a:prstGeom prst="rect">
            <a:avLst/>
          </a:prstGeom>
          <a:noFill/>
        </p:spPr>
      </p:pic>
      <p:pic>
        <p:nvPicPr>
          <p:cNvPr id="13317" name="Picture 5" descr="u=2298611863,2596323745&amp;gp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844824"/>
            <a:ext cx="1460500" cy="2270125"/>
          </a:xfrm>
          <a:prstGeom prst="rect">
            <a:avLst/>
          </a:prstGeom>
          <a:noFill/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219576" y="1124744"/>
            <a:ext cx="4924425" cy="532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宗璞，女，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散文家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小说家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。生于北京，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1951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年毕业于清华大学外文系，曾在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文艺报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世界文学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等刊做编辑。著作有中篇小说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三生石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、童话集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风庐童话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宗璞散文选集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等。宗璞出生于书香门第，深受中外文化的熏陶，有良好的文化素养。孙犁评价她的散文说，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明朗而有含蓄，流畅而有余韵，于细腻之中，注意细节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188640"/>
            <a:ext cx="204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作者简介</a:t>
            </a:r>
            <a:endParaRPr lang="zh-CN" altLang="en-US" sz="28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6012160" y="260648"/>
            <a:ext cx="2376264" cy="760413"/>
          </a:xfrm>
        </p:spPr>
        <p:txBody>
          <a:bodyPr/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ea typeface="华文新魏" pitchFamily="2" charset="-122"/>
              </a:rPr>
              <a:t>圆明园：</a:t>
            </a:r>
          </a:p>
        </p:txBody>
      </p:sp>
      <p:sp>
        <p:nvSpPr>
          <p:cNvPr id="3078" name="Rectangle 6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3635896" y="1124743"/>
            <a:ext cx="5508104" cy="501411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b="1" dirty="0">
                <a:ea typeface="楷体_GB2312" pitchFamily="49" charset="-122"/>
              </a:rPr>
              <a:t>历史上的圆明园，是由圆明园、长春园、绮春园（万春园）组成。三园紧相毗连，通称圆明园。共占地</a:t>
            </a:r>
            <a:r>
              <a:rPr lang="en-US" altLang="zh-CN" sz="2800" b="1" dirty="0">
                <a:ea typeface="楷体_GB2312" pitchFamily="49" charset="-122"/>
              </a:rPr>
              <a:t>5,200</a:t>
            </a:r>
            <a:r>
              <a:rPr lang="zh-CN" altLang="en-US" sz="2800" b="1" dirty="0">
                <a:ea typeface="楷体_GB2312" pitchFamily="49" charset="-122"/>
              </a:rPr>
              <a:t>余亩（约</a:t>
            </a:r>
            <a:r>
              <a:rPr lang="en-US" altLang="zh-CN" sz="2800" b="1" dirty="0">
                <a:ea typeface="楷体_GB2312" pitchFamily="49" charset="-122"/>
              </a:rPr>
              <a:t>350</a:t>
            </a:r>
            <a:r>
              <a:rPr lang="zh-CN" altLang="en-US" sz="2800" b="1" dirty="0">
                <a:ea typeface="楷体_GB2312" pitchFamily="49" charset="-122"/>
              </a:rPr>
              <a:t>公顷），比颐和园的整个范围还要大出近千亩。它是清代封建帝王在</a:t>
            </a:r>
            <a:r>
              <a:rPr lang="en-US" altLang="zh-CN" sz="2800" b="1" dirty="0">
                <a:ea typeface="楷体_GB2312" pitchFamily="49" charset="-122"/>
              </a:rPr>
              <a:t>150</a:t>
            </a:r>
            <a:r>
              <a:rPr lang="zh-CN" altLang="en-US" sz="2800" b="1" dirty="0">
                <a:ea typeface="楷体_GB2312" pitchFamily="49" charset="-122"/>
              </a:rPr>
              <a:t>余年间，所创建和经营的一座大型皇家宫苑。雍正、乾隆、嘉庆、道光、咸丰五朝皇帝，都曾长年居住在圆明园优游享乐，并于此举行朝会，外理政事，它与紫禁城（故宫）同为当时的全国政治中心，被清帝特称为</a:t>
            </a:r>
            <a:r>
              <a:rPr lang="en-US" altLang="zh-CN" sz="2800" b="1" dirty="0">
                <a:ea typeface="楷体_GB2312" pitchFamily="49" charset="-122"/>
              </a:rPr>
              <a:t>"</a:t>
            </a:r>
            <a:r>
              <a:rPr lang="zh-CN" altLang="en-US" sz="2800" b="1" dirty="0">
                <a:ea typeface="楷体_GB2312" pitchFamily="49" charset="-122"/>
              </a:rPr>
              <a:t>御园</a:t>
            </a:r>
            <a:r>
              <a:rPr lang="en-US" altLang="zh-CN" sz="2800" b="1" dirty="0">
                <a:ea typeface="楷体_GB2312" pitchFamily="49" charset="-122"/>
              </a:rPr>
              <a:t>"</a:t>
            </a:r>
            <a:r>
              <a:rPr lang="zh-CN" altLang="en-US" sz="2800" b="1" dirty="0">
                <a:ea typeface="楷体_GB2312" pitchFamily="49" charset="-122"/>
              </a:rPr>
              <a:t>。园于</a:t>
            </a:r>
            <a:r>
              <a:rPr lang="en-US" altLang="zh-CN" sz="2800" b="1" dirty="0">
                <a:ea typeface="楷体_GB2312" pitchFamily="49" charset="-122"/>
              </a:rPr>
              <a:t>1860</a:t>
            </a:r>
            <a:r>
              <a:rPr lang="zh-CN" altLang="en-US" sz="2800" b="1" dirty="0">
                <a:ea typeface="楷体_GB2312" pitchFamily="49" charset="-122"/>
              </a:rPr>
              <a:t>年（咸丰十年）被英法联军劫掠焚毁</a:t>
            </a:r>
            <a:r>
              <a:rPr lang="zh-CN" altLang="en-US" sz="2400" b="1" dirty="0">
                <a:ea typeface="楷体_GB2312" pitchFamily="49" charset="-122"/>
              </a:rPr>
              <a:t> </a:t>
            </a:r>
          </a:p>
          <a:p>
            <a:pPr>
              <a:lnSpc>
                <a:spcPct val="80000"/>
              </a:lnSpc>
            </a:pPr>
            <a:endParaRPr lang="en-US" altLang="zh-CN" sz="2400" b="1" dirty="0">
              <a:solidFill>
                <a:srgbClr val="FFCC00"/>
              </a:solidFill>
              <a:ea typeface="楷体_GB2312" pitchFamily="49" charset="-122"/>
            </a:endParaRPr>
          </a:p>
        </p:txBody>
      </p:sp>
      <p:pic>
        <p:nvPicPr>
          <p:cNvPr id="3079" name="Picture 7" descr="20032171410304349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268760"/>
            <a:ext cx="3672408" cy="5112568"/>
          </a:xfrm>
          <a:noFill/>
          <a:ln/>
        </p:spPr>
      </p:pic>
      <p:sp>
        <p:nvSpPr>
          <p:cNvPr id="5" name="TextBox 4"/>
          <p:cNvSpPr txBox="1"/>
          <p:nvPr/>
        </p:nvSpPr>
        <p:spPr>
          <a:xfrm>
            <a:off x="2411760" y="26064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背景简介</a:t>
            </a:r>
            <a:endParaRPr lang="zh-CN" altLang="en-US" sz="28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9" name="Picture 11" descr="图片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268760"/>
            <a:ext cx="3995936" cy="4968552"/>
          </a:xfrm>
          <a:prstGeom prst="rect">
            <a:avLst/>
          </a:prstGeom>
          <a:noFill/>
        </p:spPr>
      </p:pic>
      <p:sp>
        <p:nvSpPr>
          <p:cNvPr id="17414" name="Rectangle 6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3995937" y="1600200"/>
            <a:ext cx="4680520" cy="4498975"/>
          </a:xfrm>
        </p:spPr>
        <p:txBody>
          <a:bodyPr/>
          <a:lstStyle/>
          <a:p>
            <a:pPr>
              <a:buNone/>
            </a:pPr>
            <a:r>
              <a:rPr lang="zh-CN" altLang="en-US" sz="3600" b="1" dirty="0" smtClean="0">
                <a:solidFill>
                  <a:schemeClr val="hlink"/>
                </a:solidFill>
                <a:ea typeface="楷体_GB2312" pitchFamily="49" charset="-122"/>
              </a:rPr>
              <a:t>   圆</a:t>
            </a:r>
            <a:r>
              <a:rPr lang="zh-CN" altLang="en-US" sz="3600" b="1" dirty="0">
                <a:solidFill>
                  <a:schemeClr val="hlink"/>
                </a:solidFill>
                <a:ea typeface="楷体_GB2312" pitchFamily="49" charset="-122"/>
              </a:rPr>
              <a:t>明园是废墟，是历史的见证，凭吊它，怎能不引发人们深刻的思考？面对废墟作者感慨万千，她感悟到了“废墟的召唤”，“废墟”召唤的是什么</a:t>
            </a:r>
            <a:r>
              <a:rPr lang="zh-CN" altLang="en-US" sz="3600" dirty="0">
                <a:solidFill>
                  <a:schemeClr val="hlink"/>
                </a:solidFill>
                <a:ea typeface="楷体_GB2312" pitchFamily="49" charset="-122"/>
              </a:rPr>
              <a:t>？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339752" y="332656"/>
            <a:ext cx="56647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朗读课文，探讨以下问题：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250825" y="1412875"/>
            <a:ext cx="4465191" cy="4498975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思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路与文章的结构有着密切关系，结构是思路的外在表现形式。本文是如何安排结构、组织材料的呢？读完全文，我们不难发现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本文以作者的行踪为写作顺序，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请理清文章的脉络，划分层次，归纳大意。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835696" y="260350"/>
            <a:ext cx="50731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浏览课文，探讨以下问题：</a:t>
            </a:r>
          </a:p>
        </p:txBody>
      </p:sp>
      <p:pic>
        <p:nvPicPr>
          <p:cNvPr id="22537" name="Picture 9" descr="图片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1341438"/>
            <a:ext cx="4427537" cy="4392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全文分为四个部分：</a:t>
            </a: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1341438"/>
            <a:ext cx="8540750" cy="4498975"/>
          </a:xfrm>
        </p:spPr>
        <p:txBody>
          <a:bodyPr/>
          <a:lstStyle/>
          <a:p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en-US" altLang="zh-CN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段）点明游览的时间、地点、行踪及总体感受，是全文的引子。</a:t>
            </a:r>
          </a:p>
          <a:p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二</a:t>
            </a:r>
            <a:r>
              <a:rPr lang="en-US" altLang="zh-CN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段）写废墟的凄凉景色及由此感受到的废墟的召唤。</a:t>
            </a:r>
          </a:p>
          <a:p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三</a:t>
            </a:r>
            <a:r>
              <a:rPr lang="en-US" altLang="zh-CN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段）对</a:t>
            </a:r>
            <a:r>
              <a:rPr lang="zh-CN" altLang="en-US" b="1">
                <a:solidFill>
                  <a:schemeClr val="hlink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落照</a:t>
            </a:r>
            <a:r>
              <a:rPr lang="zh-CN" altLang="en-US" b="1">
                <a:solidFill>
                  <a:schemeClr val="hlink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的描写及作者与年轻人的对话，表达了作者为国家富强、民族复兴而</a:t>
            </a:r>
            <a:r>
              <a:rPr lang="zh-CN" altLang="en-US" b="1">
                <a:solidFill>
                  <a:schemeClr val="hlink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尽每一个我的责任</a:t>
            </a:r>
            <a:r>
              <a:rPr lang="zh-CN" altLang="en-US" b="1">
                <a:solidFill>
                  <a:schemeClr val="hlink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的思想感情。</a:t>
            </a:r>
          </a:p>
          <a:p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四</a:t>
            </a:r>
            <a:r>
              <a:rPr lang="en-US" altLang="zh-CN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21</a:t>
            </a: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）表达了保留废墟的一部分以凭吊这段凝固的历史，记住废墟的召唤的意愿。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8" name="Picture 8" descr="图片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8280920" cy="3240360"/>
          </a:xfrm>
          <a:prstGeom prst="rect">
            <a:avLst/>
          </a:prstGeom>
          <a:noFill/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468313" y="26035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 sz="2800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3975" y="1196752"/>
            <a:ext cx="90900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>
                <a:ea typeface="楷体_GB2312" pitchFamily="49" charset="-122"/>
              </a:rPr>
              <a:t>1.</a:t>
            </a:r>
            <a:r>
              <a:rPr lang="zh-CN" altLang="en-US" sz="3200" b="1" dirty="0">
                <a:ea typeface="楷体_GB2312" pitchFamily="49" charset="-122"/>
              </a:rPr>
              <a:t>阅读第一段，画出景色描述部分，指出其作用？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539750" y="4869160"/>
            <a:ext cx="80073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hlink"/>
                </a:solidFill>
                <a:ea typeface="楷体_GB2312" pitchFamily="49" charset="-122"/>
              </a:rPr>
              <a:t>第一段描绘了一幅清冷凄凉的画面，为全文奠定了基调，总领全文。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332656"/>
            <a:ext cx="1832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课文分析</a:t>
            </a:r>
            <a:endParaRPr lang="zh-CN" altLang="en-US" sz="32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403648" y="260350"/>
            <a:ext cx="712916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ea typeface="楷体_GB2312" pitchFamily="49" charset="-122"/>
              </a:rPr>
              <a:t>2.</a:t>
            </a:r>
            <a:r>
              <a:rPr lang="zh-CN" altLang="en-US" sz="3600" b="1" dirty="0">
                <a:ea typeface="楷体_GB2312" pitchFamily="49" charset="-122"/>
              </a:rPr>
              <a:t>找出（</a:t>
            </a:r>
            <a:r>
              <a:rPr lang="en-US" altLang="zh-CN" sz="3600" b="1" dirty="0">
                <a:ea typeface="楷体_GB2312" pitchFamily="49" charset="-122"/>
              </a:rPr>
              <a:t>2</a:t>
            </a:r>
            <a:r>
              <a:rPr lang="zh-CN" altLang="en-US" sz="3600" b="1" dirty="0">
                <a:ea typeface="楷体_GB2312" pitchFamily="49" charset="-122"/>
              </a:rPr>
              <a:t>－</a:t>
            </a:r>
            <a:r>
              <a:rPr lang="en-US" altLang="zh-CN" sz="3600" b="1" dirty="0">
                <a:ea typeface="楷体_GB2312" pitchFamily="49" charset="-122"/>
              </a:rPr>
              <a:t>7</a:t>
            </a:r>
            <a:r>
              <a:rPr lang="zh-CN" altLang="en-US" sz="3600" b="1" dirty="0">
                <a:ea typeface="楷体_GB2312" pitchFamily="49" charset="-122"/>
              </a:rPr>
              <a:t>段）中的比喻拟人句，说明其作用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23850" y="1484313"/>
            <a:ext cx="84963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（比喻句）在莽苍苍的原野上，这一组建筑遗迹宛如一列正在覆没的船只，而那丛生的荒草，便是海藻，杂陈的乱石，便是这荒野的海洋中的一簇簇泡沫了。</a:t>
            </a:r>
          </a:p>
          <a:p>
            <a:r>
              <a:rPr lang="zh-CN" altLang="en-US" sz="36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（拟人句）依然寂寞地站着</a:t>
            </a:r>
            <a:r>
              <a:rPr lang="en-US" altLang="zh-CN" sz="3600" b="1">
                <a:solidFill>
                  <a:schemeClr val="hlink"/>
                </a:solidFill>
                <a:latin typeface="Arial"/>
                <a:ea typeface="楷体_GB2312" pitchFamily="49" charset="-122"/>
              </a:rPr>
              <a:t>……</a:t>
            </a:r>
            <a:r>
              <a:rPr lang="zh-CN" altLang="en-US" sz="36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这蒙受了奇耻大辱的废墟，只管悠闲地、若无其事地停泊着。</a:t>
            </a:r>
          </a:p>
          <a:p>
            <a:r>
              <a:rPr lang="zh-CN" altLang="en-US" sz="36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作用：生动形象地描绘出这一带建筑遗址的荒凉景象，给人深刻的印象。</a:t>
            </a:r>
            <a:r>
              <a:rPr lang="zh-CN" altLang="en-US" sz="360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1609</Words>
  <Application>Microsoft Office PowerPoint</Application>
  <PresentationFormat>全屏显示(4:3)</PresentationFormat>
  <Paragraphs>37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民族中学PPT模板201604</vt:lpstr>
      <vt:lpstr> 语文出版社九年级上册第3课 </vt:lpstr>
      <vt:lpstr>导入新课：</vt:lpstr>
      <vt:lpstr>幻灯片 3</vt:lpstr>
      <vt:lpstr>圆明园：</vt:lpstr>
      <vt:lpstr>幻灯片 5</vt:lpstr>
      <vt:lpstr>幻灯片 6</vt:lpstr>
      <vt:lpstr>全文分为四个部分：</vt:lpstr>
      <vt:lpstr>幻灯片 8</vt:lpstr>
      <vt:lpstr>幻灯片 9</vt:lpstr>
      <vt:lpstr>幻灯片 10</vt:lpstr>
      <vt:lpstr>幻灯片 11</vt:lpstr>
      <vt:lpstr>“废墟”召唤的是什么？</vt:lpstr>
      <vt:lpstr>主题思想</vt:lpstr>
      <vt:lpstr>小结：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36</cp:revision>
  <dcterms:created xsi:type="dcterms:W3CDTF">2016-10-31T13:19:51Z</dcterms:created>
  <dcterms:modified xsi:type="dcterms:W3CDTF">2017-02-24T02:36:43Z</dcterms:modified>
</cp:coreProperties>
</file>