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1"/>
  </p:handoutMasterIdLst>
  <p:sldIdLst>
    <p:sldId id="256" r:id="rId3"/>
    <p:sldId id="333" r:id="rId5"/>
    <p:sldId id="335" r:id="rId6"/>
    <p:sldId id="336" r:id="rId7"/>
    <p:sldId id="337" r:id="rId8"/>
    <p:sldId id="713" r:id="rId9"/>
    <p:sldId id="378" r:id="rId10"/>
    <p:sldId id="403" r:id="rId11"/>
    <p:sldId id="432" r:id="rId12"/>
    <p:sldId id="526" r:id="rId13"/>
    <p:sldId id="571" r:id="rId14"/>
    <p:sldId id="574" r:id="rId15"/>
    <p:sldId id="575" r:id="rId16"/>
    <p:sldId id="484" r:id="rId17"/>
    <p:sldId id="615" r:id="rId18"/>
    <p:sldId id="767" r:id="rId19"/>
    <p:sldId id="682" r:id="rId20"/>
    <p:sldId id="616" r:id="rId21"/>
    <p:sldId id="683" r:id="rId22"/>
    <p:sldId id="649" r:id="rId23"/>
    <p:sldId id="685" r:id="rId24"/>
    <p:sldId id="754" r:id="rId25"/>
    <p:sldId id="768" r:id="rId26"/>
    <p:sldId id="781" r:id="rId27"/>
    <p:sldId id="501" r:id="rId28"/>
    <p:sldId id="782" r:id="rId29"/>
    <p:sldId id="355" r:id="rId30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123.Org" initials="S" lastIdx="11" clrIdx="0"/>
  <p:cmAuthor id="2" name="Administrat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21E4"/>
    <a:srgbClr val="FF0000"/>
    <a:srgbClr val="202020"/>
    <a:srgbClr val="FF3300"/>
    <a:srgbClr val="007370"/>
    <a:srgbClr val="FBE5D6"/>
    <a:srgbClr val="009999"/>
    <a:srgbClr val="4F855D"/>
    <a:srgbClr val="B2B2B2"/>
    <a:srgbClr val="3232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-288" y="-108"/>
      </p:cViewPr>
      <p:guideLst>
        <p:guide orient="horz" pos="203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3314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3314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19458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19459" name="幻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150953" y="2149076"/>
            <a:ext cx="7591647" cy="101473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14 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叶圣陶先生二三事</a:t>
            </a:r>
            <a:endParaRPr sz="6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38739" y="3361690"/>
            <a:ext cx="1616075" cy="5835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张中行</a:t>
            </a:r>
            <a:endParaRPr sz="32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18478" y="363855"/>
            <a:ext cx="886396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/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圈</a:t>
            </a:r>
            <a:r>
              <a:rPr lang="en-US" altLang="zh-CN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画</a:t>
            </a: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出提示思路的词语</a:t>
            </a:r>
            <a:r>
              <a:rPr lang="en-US" altLang="zh-CN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  <a:sym typeface="+mn-ea"/>
              </a:rPr>
              <a:t>体会下列句子的作用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任务二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zh-CN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zh-CN" sz="28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5361" name="文本框 12291"/>
          <p:cNvSpPr txBox="1"/>
          <p:nvPr/>
        </p:nvSpPr>
        <p:spPr>
          <a:xfrm>
            <a:off x="681990" y="886460"/>
            <a:ext cx="10299700" cy="570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③凡是同叶圣陶先生有些交往的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无不为他的待人厚而深受感动。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25" name="矩形 43024"/>
          <p:cNvSpPr/>
          <p:nvPr/>
        </p:nvSpPr>
        <p:spPr>
          <a:xfrm>
            <a:off x="3777615" y="938530"/>
            <a:ext cx="1439545" cy="45275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黑体" panose="02010609060101010101" charset="-122"/>
              <a:ea typeface="宋体" panose="02010600030101010101" pitchFamily="2" charset="-122"/>
            </a:endParaRPr>
          </a:p>
        </p:txBody>
      </p:sp>
      <p:sp>
        <p:nvSpPr>
          <p:cNvPr id="35851" name="矩形 28679"/>
          <p:cNvSpPr/>
          <p:nvPr/>
        </p:nvSpPr>
        <p:spPr>
          <a:xfrm>
            <a:off x="3848418" y="1309529"/>
            <a:ext cx="1584325" cy="5708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总起</a:t>
            </a:r>
            <a:r>
              <a:rPr lang="en-US" altLang="zh-CN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endParaRPr lang="zh-CN" altLang="en-US" sz="2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7675" y="1309370"/>
            <a:ext cx="1018540" cy="5124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5527675" y="1320165"/>
            <a:ext cx="457263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600" b="1">
                <a:solidFill>
                  <a:srgbClr val="FF0000"/>
                </a:solidFill>
              </a:rPr>
              <a:t>双重否定句起突出强调的作用</a:t>
            </a:r>
            <a:endParaRPr lang="zh-CN" altLang="en-US" sz="2600" b="1">
              <a:solidFill>
                <a:srgbClr val="FF0000"/>
              </a:solidFill>
            </a:endParaRPr>
          </a:p>
        </p:txBody>
      </p:sp>
      <p:sp>
        <p:nvSpPr>
          <p:cNvPr id="15362" name="文本框 12291"/>
          <p:cNvSpPr txBox="1"/>
          <p:nvPr/>
        </p:nvSpPr>
        <p:spPr>
          <a:xfrm>
            <a:off x="681990" y="1821815"/>
            <a:ext cx="9144000" cy="5708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en-US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2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文字之外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日常交往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他同样是一以贯之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宽厚待人。</a:t>
            </a:r>
            <a:endParaRPr lang="zh-CN" altLang="en-US" sz="2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3024"/>
          <p:cNvSpPr/>
          <p:nvPr/>
        </p:nvSpPr>
        <p:spPr>
          <a:xfrm>
            <a:off x="1085850" y="1889125"/>
            <a:ext cx="1388745" cy="42227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黑体" panose="02010609060101010101" charset="-122"/>
              <a:ea typeface="宋体" panose="02010600030101010101" pitchFamily="2" charset="-122"/>
            </a:endParaRPr>
          </a:p>
        </p:txBody>
      </p:sp>
      <p:sp>
        <p:nvSpPr>
          <p:cNvPr id="6" name="矩形 28679"/>
          <p:cNvSpPr/>
          <p:nvPr/>
        </p:nvSpPr>
        <p:spPr>
          <a:xfrm>
            <a:off x="736283" y="2250440"/>
            <a:ext cx="2087562" cy="5708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6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charset="-122"/>
              </a:rPr>
              <a:t>承接上文</a:t>
            </a:r>
            <a:r>
              <a:rPr lang="en-US" altLang="zh-CN" sz="26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endParaRPr lang="en-US" altLang="zh-CN" sz="2600" b="1" dirty="0">
              <a:solidFill>
                <a:srgbClr val="FF0000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43024"/>
          <p:cNvSpPr/>
          <p:nvPr/>
        </p:nvSpPr>
        <p:spPr>
          <a:xfrm>
            <a:off x="4244975" y="1889760"/>
            <a:ext cx="741680" cy="42227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黑体" panose="02010609060101010101" charset="-122"/>
              <a:ea typeface="宋体" panose="02010600030101010101" pitchFamily="2" charset="-122"/>
            </a:endParaRPr>
          </a:p>
        </p:txBody>
      </p:sp>
      <p:sp>
        <p:nvSpPr>
          <p:cNvPr id="8" name="矩形 28679"/>
          <p:cNvSpPr/>
          <p:nvPr/>
        </p:nvSpPr>
        <p:spPr>
          <a:xfrm>
            <a:off x="3809365" y="2245202"/>
            <a:ext cx="4573588" cy="5708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引出下文</a:t>
            </a:r>
            <a:r>
              <a:rPr lang="en-US" altLang="zh-CN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endParaRPr lang="zh-CN" altLang="en-US" sz="2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5025" y="1356360"/>
            <a:ext cx="984250" cy="454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24650" y="2302510"/>
            <a:ext cx="1430020" cy="454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文本框 12291"/>
          <p:cNvSpPr txBox="1"/>
          <p:nvPr/>
        </p:nvSpPr>
        <p:spPr>
          <a:xfrm>
            <a:off x="681990" y="2743200"/>
            <a:ext cx="10746105" cy="10502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26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⑥以上说待人厚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是叶圣陶先生为人的宽的一面。他还有严的一面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是律己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这包括正心修身和</a:t>
            </a:r>
            <a:r>
              <a:rPr lang="zh-CN" altLang="en-US" sz="2600" b="1" noProof="1" dirty="0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26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己欲立而立人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己欲达而达人</a:t>
            </a:r>
            <a:r>
              <a:rPr lang="zh-CN" altLang="en-US" sz="2600" b="1" noProof="1" dirty="0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”</a:t>
            </a:r>
            <a:r>
              <a:rPr lang="zh-CN" altLang="en-US" sz="26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r>
              <a:rPr lang="zh-CN" altLang="en-US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noProof="1" dirty="0">
              <a:latin typeface="Arial" panose="020B0604020202020204" pitchFamily="34" charset="0"/>
            </a:endParaRPr>
          </a:p>
        </p:txBody>
      </p:sp>
      <p:sp>
        <p:nvSpPr>
          <p:cNvPr id="10" name="矩形 43024"/>
          <p:cNvSpPr/>
          <p:nvPr/>
        </p:nvSpPr>
        <p:spPr>
          <a:xfrm>
            <a:off x="1085850" y="2822575"/>
            <a:ext cx="715645" cy="438150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黑体" panose="02010609060101010101" charset="-122"/>
              <a:ea typeface="宋体" panose="02010600030101010101" pitchFamily="2" charset="-122"/>
            </a:endParaRPr>
          </a:p>
        </p:txBody>
      </p:sp>
      <p:sp>
        <p:nvSpPr>
          <p:cNvPr id="11" name="矩形 28679"/>
          <p:cNvSpPr/>
          <p:nvPr/>
        </p:nvSpPr>
        <p:spPr>
          <a:xfrm>
            <a:off x="376238" y="3614579"/>
            <a:ext cx="4532313" cy="5708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base">
              <a:lnSpc>
                <a:spcPct val="120000"/>
              </a:lnSpc>
            </a:pPr>
            <a:r>
              <a:rPr lang="en-US" altLang="zh-CN" sz="26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【</a:t>
            </a:r>
            <a:r>
              <a:rPr lang="zh-CN" altLang="en-US" sz="26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小</a:t>
            </a:r>
            <a:r>
              <a:rPr lang="zh-CN" altLang="en-US" sz="2600" b="1" strike="noStrike" noProof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结上文</a:t>
            </a:r>
            <a:r>
              <a:rPr lang="en-US" altLang="zh-CN" sz="26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】</a:t>
            </a:r>
            <a:endParaRPr lang="zh-CN" altLang="en-US" sz="2600" b="1" strike="noStrike" noProof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5856" name="图片 358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6843" y="3199130"/>
            <a:ext cx="2500312" cy="454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43024"/>
          <p:cNvSpPr/>
          <p:nvPr/>
        </p:nvSpPr>
        <p:spPr>
          <a:xfrm>
            <a:off x="8169275" y="2835275"/>
            <a:ext cx="654685" cy="45275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黑体" panose="02010609060101010101" charset="-122"/>
              <a:ea typeface="宋体" panose="02010600030101010101" pitchFamily="2" charset="-122"/>
            </a:endParaRPr>
          </a:p>
        </p:txBody>
      </p:sp>
      <p:sp>
        <p:nvSpPr>
          <p:cNvPr id="16" name="矩形 28679"/>
          <p:cNvSpPr/>
          <p:nvPr/>
        </p:nvSpPr>
        <p:spPr>
          <a:xfrm>
            <a:off x="8410575" y="3199130"/>
            <a:ext cx="2190115" cy="5708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base">
              <a:lnSpc>
                <a:spcPct val="120000"/>
              </a:lnSpc>
            </a:pPr>
            <a:r>
              <a:rPr lang="en-US" altLang="zh-CN" sz="26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【</a:t>
            </a:r>
            <a:r>
              <a:rPr lang="zh-CN" altLang="en-US" sz="2600" b="1" strike="noStrike" noProof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总领</a:t>
            </a:r>
            <a:r>
              <a:rPr lang="zh-CN" altLang="en-US" sz="2600" b="1" strike="noStrike" noProof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下</a:t>
            </a:r>
            <a:r>
              <a:rPr lang="zh-CN" altLang="en-US" sz="2600" b="1" strike="noStrike" noProof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文</a:t>
            </a:r>
            <a:r>
              <a:rPr lang="en-US" altLang="zh-CN" sz="26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】</a:t>
            </a:r>
            <a:endParaRPr lang="zh-CN" altLang="en-US" sz="2600" b="1" strike="noStrike" noProof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23960" y="3199130"/>
            <a:ext cx="2436495" cy="468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文本框 12291"/>
          <p:cNvSpPr txBox="1"/>
          <p:nvPr/>
        </p:nvSpPr>
        <p:spPr>
          <a:xfrm>
            <a:off x="773430" y="4203700"/>
            <a:ext cx="9144000" cy="570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6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⑦在文风方面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叶圣陶先生还特别重视</a:t>
            </a:r>
            <a:r>
              <a:rPr lang="zh-CN" altLang="en-US" sz="2600" b="1" noProof="1" dirty="0">
                <a:solidFill>
                  <a:srgbClr val="090909"/>
                </a:solidFill>
                <a:latin typeface="Arial" panose="020B0604020202020204" pitchFamily="34" charset="0"/>
                <a:ea typeface="SimSun-ExtB" panose="02010609060101010101" charset="-122"/>
                <a:cs typeface="+mn-cs"/>
                <a:sym typeface="+mn-ea"/>
              </a:rPr>
              <a:t>“</a:t>
            </a:r>
            <a:r>
              <a:rPr lang="zh-CN" altLang="en-US" sz="2600" b="1" noProof="1" dirty="0">
                <a:solidFill>
                  <a:srgbClr val="090909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简洁</a:t>
            </a:r>
            <a:r>
              <a:rPr lang="zh-CN" altLang="en-US" sz="2600" b="1" noProof="1" dirty="0">
                <a:solidFill>
                  <a:srgbClr val="090909"/>
                </a:solidFill>
                <a:latin typeface="Arial" panose="020B0604020202020204" pitchFamily="34" charset="0"/>
                <a:ea typeface="SimSun-ExtB" panose="02010609060101010101" charset="-122"/>
                <a:cs typeface="+mn-cs"/>
                <a:sym typeface="+mn-ea"/>
              </a:rPr>
              <a:t>”</a:t>
            </a:r>
            <a:r>
              <a:rPr lang="zh-CN" altLang="en-US" sz="26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2600" b="1" noProof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8" name="矩形 43024"/>
          <p:cNvSpPr/>
          <p:nvPr/>
        </p:nvSpPr>
        <p:spPr>
          <a:xfrm>
            <a:off x="4554855" y="4267835"/>
            <a:ext cx="431800" cy="44259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黑体" panose="02010609060101010101" charset="-122"/>
              <a:ea typeface="宋体" panose="02010600030101010101" pitchFamily="2" charset="-122"/>
            </a:endParaRPr>
          </a:p>
        </p:txBody>
      </p:sp>
      <p:sp>
        <p:nvSpPr>
          <p:cNvPr id="19" name="矩形 28679"/>
          <p:cNvSpPr/>
          <p:nvPr/>
        </p:nvSpPr>
        <p:spPr>
          <a:xfrm>
            <a:off x="4244975" y="4656138"/>
            <a:ext cx="1868170" cy="5708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引出下文</a:t>
            </a:r>
            <a:r>
              <a:rPr lang="en-US" altLang="zh-CN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endParaRPr lang="zh-CN" altLang="en-US" sz="2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365" name="文本框 12291"/>
          <p:cNvSpPr txBox="1"/>
          <p:nvPr/>
        </p:nvSpPr>
        <p:spPr>
          <a:xfrm>
            <a:off x="681990" y="5237480"/>
            <a:ext cx="10233660" cy="10502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⑧上面说的是总的用语方面。零碎的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写作的各个方面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他都同样认真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不做到完全妥帖决不放松。</a:t>
            </a:r>
            <a:endParaRPr lang="zh-CN" altLang="en-US" sz="2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矩形 43024"/>
          <p:cNvSpPr/>
          <p:nvPr/>
        </p:nvSpPr>
        <p:spPr>
          <a:xfrm>
            <a:off x="1183640" y="5324475"/>
            <a:ext cx="1512570" cy="41719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黑体" panose="02010609060101010101" charset="-122"/>
              <a:ea typeface="宋体" panose="02010600030101010101" pitchFamily="2" charset="-122"/>
            </a:endParaRPr>
          </a:p>
        </p:txBody>
      </p:sp>
      <p:sp>
        <p:nvSpPr>
          <p:cNvPr id="21" name="矩形 28679"/>
          <p:cNvSpPr/>
          <p:nvPr/>
        </p:nvSpPr>
        <p:spPr>
          <a:xfrm>
            <a:off x="610235" y="4811395"/>
            <a:ext cx="2085975" cy="5708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承接上文</a:t>
            </a:r>
            <a:r>
              <a:rPr lang="en-US" altLang="zh-CN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endParaRPr lang="zh-CN" altLang="en-US" sz="2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矩形 43024"/>
          <p:cNvSpPr/>
          <p:nvPr/>
        </p:nvSpPr>
        <p:spPr>
          <a:xfrm>
            <a:off x="9241790" y="5285105"/>
            <a:ext cx="675640" cy="44259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黑体" panose="02010609060101010101" charset="-122"/>
              <a:ea typeface="宋体" panose="02010600030101010101" pitchFamily="2" charset="-122"/>
            </a:endParaRPr>
          </a:p>
        </p:txBody>
      </p:sp>
      <p:sp>
        <p:nvSpPr>
          <p:cNvPr id="23" name="矩形 28679"/>
          <p:cNvSpPr/>
          <p:nvPr/>
        </p:nvSpPr>
        <p:spPr>
          <a:xfrm>
            <a:off x="8823960" y="5650548"/>
            <a:ext cx="1858010" cy="5708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引出下文</a:t>
            </a:r>
            <a:r>
              <a:rPr lang="en-US" altLang="zh-CN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endParaRPr lang="zh-CN" altLang="en-US" sz="2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233420" y="6266815"/>
            <a:ext cx="427863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600" b="1">
                <a:solidFill>
                  <a:srgbClr val="FF0000"/>
                </a:solidFill>
              </a:rPr>
              <a:t>——</a:t>
            </a:r>
            <a:r>
              <a:rPr lang="zh-CN" altLang="en-US" sz="2600" b="1">
                <a:solidFill>
                  <a:srgbClr val="FF0000"/>
                </a:solidFill>
              </a:rPr>
              <a:t>承上启下的过渡作用</a:t>
            </a:r>
            <a:endParaRPr lang="zh-CN" altLang="en-US" sz="2600" b="1">
              <a:solidFill>
                <a:srgbClr val="FF0000"/>
              </a:solidFill>
            </a:endParaRPr>
          </a:p>
        </p:txBody>
      </p:sp>
      <p:sp>
        <p:nvSpPr>
          <p:cNvPr id="2" name="矩形 43024"/>
          <p:cNvSpPr/>
          <p:nvPr/>
        </p:nvSpPr>
        <p:spPr>
          <a:xfrm>
            <a:off x="1245235" y="4287520"/>
            <a:ext cx="1641475" cy="42227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dirty="0">
              <a:latin typeface="黑体" panose="02010609060101010101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45150" y="4714875"/>
            <a:ext cx="1539875" cy="454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0" y="6221730"/>
            <a:ext cx="3750310" cy="454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1" grpId="0"/>
      <p:bldP spid="6" grpId="0"/>
      <p:bldP spid="8" grpId="0"/>
      <p:bldP spid="11" grpId="0"/>
      <p:bldP spid="16" grpId="0"/>
      <p:bldP spid="19" grpId="0"/>
      <p:bldP spid="21" grpId="0"/>
      <p:bldP spid="23" grpId="0"/>
      <p:bldP spid="24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7409" name="标题 1"/>
          <p:cNvSpPr>
            <a:spLocks noRot="1"/>
          </p:cNvSpPr>
          <p:nvPr/>
        </p:nvSpPr>
        <p:spPr>
          <a:xfrm>
            <a:off x="687705" y="2779395"/>
            <a:ext cx="2431415" cy="71374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4000" b="1" dirty="0">
                <a:solidFill>
                  <a:srgbClr val="09090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略读方法</a:t>
            </a:r>
            <a:endParaRPr lang="zh-CN" altLang="en-US" sz="4000" b="1" dirty="0">
              <a:solidFill>
                <a:srgbClr val="09090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3" name="内容占位符 2"/>
          <p:cNvSpPr>
            <a:spLocks noRot="1"/>
          </p:cNvSpPr>
          <p:nvPr/>
        </p:nvSpPr>
        <p:spPr>
          <a:xfrm>
            <a:off x="1281430" y="3694430"/>
            <a:ext cx="9039225" cy="1336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fontAlgn="auto">
              <a:lnSpc>
                <a:spcPct val="120000"/>
              </a:lnSpc>
              <a:spcBef>
                <a:spcPts val="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抓住重要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关键句指过渡句、中心句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段首、段尾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提取关键性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词语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动词、形容词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2" name="TextBox 4"/>
          <p:cNvSpPr txBox="1"/>
          <p:nvPr/>
        </p:nvSpPr>
        <p:spPr>
          <a:xfrm>
            <a:off x="3409315" y="697865"/>
            <a:ext cx="2514600" cy="55308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0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待人厚</a:t>
            </a:r>
            <a:r>
              <a:rPr lang="zh-CN" altLang="en-US" sz="25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5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3-5</a:t>
            </a:r>
            <a:r>
              <a:rPr lang="zh-CN" altLang="en-US" sz="25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段）</a:t>
            </a:r>
            <a:endParaRPr lang="zh-CN" altLang="en-US" sz="25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57" name="TextBox 9"/>
          <p:cNvSpPr txBox="1"/>
          <p:nvPr/>
        </p:nvSpPr>
        <p:spPr>
          <a:xfrm>
            <a:off x="3409315" y="1756410"/>
            <a:ext cx="2605405" cy="553085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000" b="1" dirty="0">
                <a:solidFill>
                  <a:srgbClr val="090909"/>
                </a:solidFill>
                <a:latin typeface="黑体" panose="02010609060101010101" charset="-122"/>
                <a:ea typeface="黑体" panose="02010609060101010101" charset="-122"/>
              </a:rPr>
              <a:t>律己严</a:t>
            </a:r>
            <a:r>
              <a:rPr lang="zh-CN" altLang="en-US" sz="2500" b="1" dirty="0">
                <a:solidFill>
                  <a:srgbClr val="090909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500" b="1">
                <a:solidFill>
                  <a:srgbClr val="090909"/>
                </a:solidFill>
                <a:latin typeface="黑体" panose="02010609060101010101" charset="-122"/>
                <a:ea typeface="黑体" panose="02010609060101010101" charset="-122"/>
              </a:rPr>
              <a:t>6-8</a:t>
            </a:r>
            <a:r>
              <a:rPr lang="zh-CN" altLang="en-US" sz="2500" b="1" dirty="0">
                <a:solidFill>
                  <a:srgbClr val="090909"/>
                </a:solidFill>
                <a:latin typeface="黑体" panose="02010609060101010101" charset="-122"/>
                <a:ea typeface="黑体" panose="02010609060101010101" charset="-122"/>
              </a:rPr>
              <a:t>段）</a:t>
            </a:r>
            <a:endParaRPr lang="zh-CN" altLang="en-US" sz="2500" b="1" dirty="0">
              <a:solidFill>
                <a:srgbClr val="09090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1136650" y="697865"/>
            <a:ext cx="144463" cy="1584325"/>
          </a:xfrm>
          <a:prstGeom prst="leftBrace">
            <a:avLst>
              <a:gd name="adj1" fmla="val 43918"/>
              <a:gd name="adj2" fmla="val 50000"/>
            </a:avLst>
          </a:prstGeom>
          <a:noFill/>
          <a:ln w="3175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81430" y="672465"/>
            <a:ext cx="19729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日常交往</a:t>
            </a:r>
            <a:endParaRPr lang="zh-CN" altLang="en-US" sz="3200" b="1"/>
          </a:p>
        </p:txBody>
      </p:sp>
      <p:sp>
        <p:nvSpPr>
          <p:cNvPr id="4" name="文本框 3"/>
          <p:cNvSpPr txBox="1"/>
          <p:nvPr/>
        </p:nvSpPr>
        <p:spPr>
          <a:xfrm>
            <a:off x="1281430" y="1725930"/>
            <a:ext cx="19729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语文方面</a:t>
            </a:r>
            <a:endParaRPr lang="zh-CN" altLang="en-US" sz="3200" b="1"/>
          </a:p>
        </p:txBody>
      </p:sp>
      <p:sp>
        <p:nvSpPr>
          <p:cNvPr id="5" name="文本框 4"/>
          <p:cNvSpPr txBox="1"/>
          <p:nvPr/>
        </p:nvSpPr>
        <p:spPr>
          <a:xfrm>
            <a:off x="6078220" y="1787525"/>
            <a:ext cx="58083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写话</a:t>
            </a:r>
            <a:r>
              <a:rPr lang="zh-CN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:</a:t>
            </a:r>
            <a:r>
              <a:rPr lang="zh-CN" altLang="en-US" sz="2800" b="1"/>
              <a:t>作文用语</a:t>
            </a:r>
            <a:r>
              <a:rPr lang="zh-CN" altLang="en-US" sz="2800" b="1">
                <a:sym typeface="+mn-ea"/>
              </a:rPr>
              <a:t>平易自然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ym typeface="+mn-ea"/>
              </a:rPr>
              <a:t>鲜明简洁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bldLvl="0" animBg="1"/>
      <p:bldP spid="27657" grpId="0" bldLvl="0" animBg="1"/>
      <p:bldP spid="3" grpId="0" bldLvl="0" animBg="1"/>
      <p:bldP spid="2" grpId="0"/>
      <p:bldP spid="4" grpId="0"/>
      <p:bldP spid="5" grpId="0"/>
      <p:bldP spid="17409" grpId="0" bldLvl="0" animBg="1"/>
      <p:bldP spid="3277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729615" y="1037590"/>
            <a:ext cx="10299700" cy="116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理清文章思路。课文记述了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叶圣陶先生的哪些事迹？表现了他怎样的品德？表达了作者对叶圣陶先生怎样的情感？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8365" y="2338070"/>
            <a:ext cx="42760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defRPr/>
            </a:pPr>
            <a:r>
              <a:rPr lang="zh-CN" altLang="en-US" sz="28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描标点、修润文章</a:t>
            </a:r>
            <a:r>
              <a:rPr lang="en-US" altLang="zh-CN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zh-CN" sz="28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第</a:t>
            </a:r>
            <a:r>
              <a:rPr lang="en-US" altLang="zh-CN" sz="2800" dirty="0" smtClean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zh-CN" altLang="zh-CN" sz="28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段</a:t>
            </a:r>
            <a:r>
              <a:rPr lang="en-US" altLang="zh-CN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endParaRPr lang="en-US" altLang="zh-CN" sz="2800" b="1">
              <a:solidFill>
                <a:srgbClr val="1C21E4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88365" y="2860040"/>
            <a:ext cx="21424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defRPr/>
            </a:pPr>
            <a:r>
              <a:rPr lang="zh-CN" altLang="en-US" sz="28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送客</a:t>
            </a:r>
            <a:r>
              <a:rPr lang="en-US" altLang="zh-CN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zh-CN" sz="28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第</a:t>
            </a:r>
            <a:r>
              <a:rPr lang="en-US" altLang="zh-CN" sz="2800" dirty="0" smtClean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4</a:t>
            </a:r>
            <a:r>
              <a:rPr lang="zh-CN" altLang="zh-CN" sz="28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段</a:t>
            </a:r>
            <a:r>
              <a:rPr lang="en-US" altLang="zh-CN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endParaRPr lang="en-US" altLang="zh-CN" sz="2800" b="1">
              <a:solidFill>
                <a:srgbClr val="1C21E4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88365" y="3382010"/>
            <a:ext cx="21424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defRPr/>
            </a:pPr>
            <a:r>
              <a:rPr lang="zh-CN" altLang="en-US" sz="28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复信</a:t>
            </a:r>
            <a:r>
              <a:rPr lang="en-US" altLang="zh-CN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zh-CN" sz="28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第</a:t>
            </a:r>
            <a:r>
              <a:rPr lang="en-US" altLang="zh-CN" sz="2800" dirty="0" smtClean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5</a:t>
            </a:r>
            <a:r>
              <a:rPr lang="zh-CN" altLang="zh-CN" sz="28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段</a:t>
            </a:r>
            <a:r>
              <a:rPr lang="en-US" altLang="zh-CN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endParaRPr lang="en-US" altLang="zh-CN" sz="2800" b="1">
              <a:solidFill>
                <a:srgbClr val="1C21E4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AutoShape 3"/>
          <p:cNvSpPr/>
          <p:nvPr/>
        </p:nvSpPr>
        <p:spPr>
          <a:xfrm flipH="1">
            <a:off x="5072380" y="2475865"/>
            <a:ext cx="271145" cy="1297305"/>
          </a:xfrm>
          <a:prstGeom prst="leftBrace">
            <a:avLst>
              <a:gd name="adj1" fmla="val 43918"/>
              <a:gd name="adj2" fmla="val 55150"/>
            </a:avLst>
          </a:prstGeom>
          <a:noFill/>
          <a:ln w="3175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43525" y="2929255"/>
            <a:ext cx="1249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defRPr/>
            </a:pPr>
            <a:r>
              <a:rPr lang="zh-CN" sz="28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待人厚</a:t>
            </a:r>
            <a:endParaRPr lang="zh-CN" sz="2800" b="1">
              <a:solidFill>
                <a:srgbClr val="1C21E4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88365" y="4203700"/>
            <a:ext cx="3564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defRPr/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写文明白如话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zh-CN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第</a:t>
            </a: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6</a:t>
            </a:r>
            <a:r>
              <a:rPr lang="zh-CN" altLang="zh-CN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段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endParaRPr lang="zh-CN" altLang="en-US" sz="2800"/>
          </a:p>
        </p:txBody>
      </p:sp>
      <p:sp>
        <p:nvSpPr>
          <p:cNvPr id="33" name="文本框 32"/>
          <p:cNvSpPr txBox="1"/>
          <p:nvPr/>
        </p:nvSpPr>
        <p:spPr>
          <a:xfrm>
            <a:off x="888365" y="4725670"/>
            <a:ext cx="32092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defRPr/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用语要简洁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zh-CN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第</a:t>
            </a: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7</a:t>
            </a:r>
            <a:r>
              <a:rPr lang="zh-CN" altLang="zh-CN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段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endParaRPr lang="zh-CN" altLang="en-US" sz="2800"/>
          </a:p>
        </p:txBody>
      </p:sp>
      <p:sp>
        <p:nvSpPr>
          <p:cNvPr id="34" name="文本框 33"/>
          <p:cNvSpPr txBox="1"/>
          <p:nvPr/>
        </p:nvSpPr>
        <p:spPr>
          <a:xfrm>
            <a:off x="888365" y="5308600"/>
            <a:ext cx="32092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defRPr/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写作求完美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zh-CN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第</a:t>
            </a: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8</a:t>
            </a:r>
            <a:r>
              <a:rPr lang="zh-CN" altLang="zh-CN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段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endParaRPr lang="zh-CN" altLang="en-US" sz="2800"/>
          </a:p>
        </p:txBody>
      </p:sp>
      <p:sp>
        <p:nvSpPr>
          <p:cNvPr id="5" name="AutoShape 3"/>
          <p:cNvSpPr/>
          <p:nvPr/>
        </p:nvSpPr>
        <p:spPr>
          <a:xfrm flipH="1">
            <a:off x="5006975" y="4337685"/>
            <a:ext cx="271145" cy="1297305"/>
          </a:xfrm>
          <a:prstGeom prst="leftBrace">
            <a:avLst>
              <a:gd name="adj1" fmla="val 43918"/>
              <a:gd name="adj2" fmla="val 55150"/>
            </a:avLst>
          </a:prstGeom>
          <a:noFill/>
          <a:ln w="3175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43525" y="4786630"/>
            <a:ext cx="1249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defRPr/>
            </a:pPr>
            <a:r>
              <a:rPr lang="zh-CN" sz="28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律己严</a:t>
            </a:r>
            <a:endParaRPr lang="zh-CN" sz="2800" b="1">
              <a:solidFill>
                <a:srgbClr val="1C21E4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AutoShape 3"/>
          <p:cNvSpPr/>
          <p:nvPr/>
        </p:nvSpPr>
        <p:spPr>
          <a:xfrm flipH="1">
            <a:off x="6593205" y="3065145"/>
            <a:ext cx="259715" cy="2039620"/>
          </a:xfrm>
          <a:prstGeom prst="leftBrace">
            <a:avLst>
              <a:gd name="adj1" fmla="val 54739"/>
              <a:gd name="adj2" fmla="val 51382"/>
            </a:avLst>
          </a:prstGeom>
          <a:noFill/>
          <a:ln w="3175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" name="矩形 28679"/>
          <p:cNvSpPr/>
          <p:nvPr/>
        </p:nvSpPr>
        <p:spPr>
          <a:xfrm>
            <a:off x="8815070" y="3662045"/>
            <a:ext cx="94297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追思景仰</a:t>
            </a:r>
            <a:endParaRPr lang="zh-CN" altLang="en-US" sz="28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14515" y="3402965"/>
            <a:ext cx="1900555" cy="13836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关键词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:</a:t>
            </a:r>
            <a:endParaRPr lang="en-US" altLang="zh-CN" sz="28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躬行君子</a:t>
            </a:r>
            <a:endParaRPr lang="en-US" altLang="zh-CN" sz="2800" b="1" dirty="0">
              <a:solidFill>
                <a:prstClr val="black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人之师表</a:t>
            </a:r>
            <a:endParaRPr lang="zh-CN" altLang="en-US" sz="2800" b="1" dirty="0">
              <a:solidFill>
                <a:prstClr val="black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1" grpId="0"/>
      <p:bldP spid="23" grpId="0"/>
      <p:bldP spid="3" grpId="0" bldLvl="0" animBg="1"/>
      <p:bldP spid="2" grpId="0"/>
      <p:bldP spid="32" grpId="0"/>
      <p:bldP spid="33" grpId="0"/>
      <p:bldP spid="34" grpId="0"/>
      <p:bldP spid="5" grpId="0" bldLvl="0" animBg="1"/>
      <p:bldP spid="6" grpId="0"/>
      <p:bldP spid="17" grpId="0"/>
      <p:bldP spid="7" grpId="0" bldLvl="0" animBg="1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2532" name="矩形 18"/>
          <p:cNvSpPr/>
          <p:nvPr/>
        </p:nvSpPr>
        <p:spPr>
          <a:xfrm>
            <a:off x="74295" y="240030"/>
            <a:ext cx="1202182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fontAlgn="base" hangingPunct="0"/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用波浪线画出文中评价性的语句</a:t>
            </a:r>
            <a:r>
              <a:rPr lang="en-US" altLang="zh-CN" sz="3200" b="1">
                <a:effectLst/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找出对应的所记叙的事情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写下你的感受或评析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任务一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。</a:t>
            </a:r>
            <a:endParaRPr lang="zh-CN" altLang="en-US" sz="2800" b="1" strike="noStrike" noProof="1" dirty="0">
              <a:latin typeface="新宋体" panose="02010609030101010101" pitchFamily="49" charset="-122"/>
              <a:ea typeface="新宋体" panose="02010609030101010101" pitchFamily="49" charset="-122"/>
              <a:sym typeface="宋体" panose="02010600030101010101" pitchFamily="2" charset="-122"/>
            </a:endParaRPr>
          </a:p>
        </p:txBody>
      </p:sp>
      <p:graphicFrame>
        <p:nvGraphicFramePr>
          <p:cNvPr id="56363" name="内容占位符 56362"/>
          <p:cNvGraphicFramePr/>
          <p:nvPr>
            <p:ph idx="4294967295"/>
            <p:custDataLst>
              <p:tags r:id="rId1"/>
            </p:custDataLst>
          </p:nvPr>
        </p:nvGraphicFramePr>
        <p:xfrm>
          <a:off x="113665" y="1164590"/>
          <a:ext cx="11922125" cy="4953000"/>
        </p:xfrm>
        <a:graphic>
          <a:graphicData uri="http://schemas.openxmlformats.org/drawingml/2006/table">
            <a:tbl>
              <a:tblPr/>
              <a:tblGrid>
                <a:gridCol w="2637155"/>
                <a:gridCol w="6266180"/>
                <a:gridCol w="3018790"/>
              </a:tblGrid>
              <a:tr h="55118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评价性语句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对应的事情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latin typeface="Arial" panose="020B0604020202020204" pitchFamily="34" charset="0"/>
                          <a:sym typeface="宋体" panose="02010600030101010101" pitchFamily="2" charset="-122"/>
                        </a:rPr>
                        <a:t>你的感受或评析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3172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010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dirty="0"/>
                    </a:p>
                    <a:p>
                      <a:pPr marL="0" lvl="0" indent="0">
                        <a:buNone/>
                      </a:pPr>
                      <a:endParaRPr lang="zh-CN" altLang="en-US" sz="2400" dirty="0"/>
                    </a:p>
                    <a:p>
                      <a:pPr marL="0" lvl="0" indent="0">
                        <a:buNone/>
                      </a:pPr>
                      <a:endParaRPr lang="zh-CN" altLang="en-US" sz="2400" dirty="0"/>
                    </a:p>
                    <a:p>
                      <a:pPr marL="0" lvl="0" indent="0">
                        <a:buNone/>
                      </a:pPr>
                      <a:endParaRPr lang="zh-CN" altLang="en-US" sz="2400" dirty="0"/>
                    </a:p>
                    <a:p>
                      <a:pPr marL="0" lvl="0" indent="0">
                        <a:buNone/>
                      </a:pPr>
                      <a:endParaRPr lang="zh-CN" altLang="en-US" sz="24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362" name="文本框 12291"/>
          <p:cNvSpPr txBox="1"/>
          <p:nvPr/>
        </p:nvSpPr>
        <p:spPr>
          <a:xfrm>
            <a:off x="74295" y="1733550"/>
            <a:ext cx="2679700" cy="1291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en-US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2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文字之外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日常交往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他同样是一以贯之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宽厚待人。</a:t>
            </a:r>
            <a:endParaRPr lang="zh-CN" altLang="en-US" sz="2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3665" y="4046220"/>
            <a:ext cx="279082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base">
              <a:lnSpc>
                <a:spcPct val="100000"/>
              </a:lnSpc>
            </a:pPr>
            <a:r>
              <a:rPr lang="zh-CN" altLang="en-US" sz="2400" b="1" dirty="0">
                <a:solidFill>
                  <a:srgbClr val="090909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⑧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在我认识的一些前辈和同辈里</a:t>
            </a:r>
            <a:r>
              <a:rPr lang="en-US" altLang="zh-CN" sz="24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重视语文</a:t>
            </a:r>
            <a:r>
              <a:rPr lang="en-US" altLang="zh-CN" sz="24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努力求完美并且以身守则</a:t>
            </a:r>
            <a:r>
              <a:rPr lang="en-US" altLang="zh-CN" sz="24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鞠躬尽瘁</a:t>
            </a:r>
            <a:r>
              <a:rPr lang="en-US" altLang="zh-CN" sz="24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叶圣陶先生应该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说是第一位。</a:t>
            </a:r>
            <a:endParaRPr lang="zh-CN" altLang="en-US" sz="24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73680" y="1733550"/>
            <a:ext cx="6219825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叶圣陶对来访的客人一定要远送</a:t>
            </a:r>
            <a:r>
              <a:rPr lang="en-US" altLang="zh-CN" sz="2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鞠躬道谢</a:t>
            </a:r>
            <a:r>
              <a:rPr lang="en-US" altLang="zh-CN" sz="2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目送离开；即使晚年不能起床</a:t>
            </a:r>
            <a:r>
              <a:rPr lang="en-US" altLang="zh-CN" sz="2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对来探望的客人也还举手打拱</a:t>
            </a:r>
            <a:r>
              <a:rPr lang="en-US" altLang="zh-CN" sz="2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连声称谢。</a:t>
            </a:r>
            <a:endParaRPr lang="zh-CN" altLang="en-US" sz="2400" b="1">
              <a:solidFill>
                <a:srgbClr val="1C21E4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69235" y="2756535"/>
            <a:ext cx="6209030" cy="1419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24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20世纪70年代作者曾去看望叶圣陶不遇</a:t>
            </a:r>
            <a:r>
              <a:rPr lang="en-US" altLang="zh-CN" sz="2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4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之后叶圣陶十分悔恨</a:t>
            </a:r>
            <a:r>
              <a:rPr lang="en-US" altLang="zh-CN" sz="2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4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并为作者沦为住旅店而悲伤。这令作者感慨</a:t>
            </a:r>
            <a:r>
              <a:rPr lang="zh-CN" altLang="zh-CN" sz="2400" b="1">
                <a:solidFill>
                  <a:srgbClr val="1C21E4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:</a:t>
            </a:r>
            <a:r>
              <a:rPr sz="2400" b="1">
                <a:solidFill>
                  <a:srgbClr val="1C21E4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“想到十年来的社会现象</a:t>
            </a:r>
            <a:r>
              <a:rPr lang="en-US" altLang="zh-CN" sz="2400" b="1">
                <a:solidFill>
                  <a:srgbClr val="1C21E4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2400" b="1">
                <a:solidFill>
                  <a:srgbClr val="1C21E4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像叶圣陶先生这样的人</a:t>
            </a:r>
            <a:r>
              <a:rPr lang="zh-CN" sz="2400" b="1">
                <a:solidFill>
                  <a:srgbClr val="1C21E4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竟</a:t>
            </a:r>
            <a:r>
              <a:rPr sz="2400" b="1">
                <a:solidFill>
                  <a:srgbClr val="1C21E4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越来越少了。”</a:t>
            </a:r>
            <a:endParaRPr lang="zh-CN" altLang="en-US" sz="2400" b="1">
              <a:solidFill>
                <a:srgbClr val="1C21E4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78265" y="1733550"/>
            <a:ext cx="2960370" cy="2334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叶圣陶这样一位在当时享有极好声誉、备受尊重的大家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能够在细节上这样谦卑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实在不易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堪为后辈学习的楷模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43530" y="4176395"/>
            <a:ext cx="6149975" cy="1419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叶圣陶先生在写作的各个方面</a:t>
            </a:r>
            <a:r>
              <a:rPr lang="en-US" altLang="zh-CN" sz="2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小至一个标点</a:t>
            </a:r>
            <a:r>
              <a:rPr lang="en-US" altLang="zh-CN" sz="2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以至抄稿的格式</a:t>
            </a:r>
            <a:r>
              <a:rPr lang="en-US" altLang="zh-CN" sz="2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他都同样认真</a:t>
            </a:r>
            <a:r>
              <a:rPr lang="en-US" altLang="zh-CN" sz="2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不做到完全妥帖决不放松</a:t>
            </a:r>
            <a:r>
              <a:rPr lang="en-US" altLang="zh-CN" sz="2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以及针对</a:t>
            </a:r>
            <a:r>
              <a:rPr lang="en-US" altLang="zh-CN" sz="2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做</a:t>
            </a:r>
            <a:r>
              <a:rPr lang="en-US" altLang="zh-CN" sz="2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2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和</a:t>
            </a:r>
            <a:r>
              <a:rPr lang="en-US" altLang="zh-CN" sz="2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作</a:t>
            </a:r>
            <a:r>
              <a:rPr lang="en-US" altLang="zh-CN" sz="2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2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分工不明的现实情况所采取的措施</a:t>
            </a:r>
            <a:r>
              <a:rPr lang="zh-CN" altLang="en-US" sz="24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b="1">
              <a:solidFill>
                <a:srgbClr val="1C21E4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78265" y="4046220"/>
            <a:ext cx="3036570" cy="2334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叶圣陶对待这些看似很小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实则是用语方面不够严谨的大问题的态度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很好地体现了叶圣陶律己严的一面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3" grpId="0"/>
      <p:bldP spid="4" grpId="0"/>
      <p:bldP spid="2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875030" y="483553"/>
            <a:ext cx="10299700" cy="164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作者在叙述中不仅加入自己的评论</a:t>
            </a:r>
            <a:r>
              <a:rPr lang="en-US" altLang="zh-CN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还引用古语名言。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在文中将这些名言划出来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小组合作说说它们的意思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说说这些名言对表现人物的作用。</a:t>
            </a:r>
            <a:endParaRPr lang="zh-CN" altLang="en-US" sz="28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6150" y="2125345"/>
            <a:ext cx="102971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躬行君子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则吾未之有得</a:t>
            </a:r>
            <a:r>
              <a:rPr lang="zh-CN" altLang="zh-CN" sz="2800" b="1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做一个身体力行的君子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那我还没有做到。</a:t>
            </a:r>
            <a:endParaRPr lang="zh-CN" altLang="en-US" sz="2800" b="1">
              <a:solidFill>
                <a:srgbClr val="1C21E4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48055" y="3154045"/>
            <a:ext cx="1029589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学而不厌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诲人不倦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何有于我哉</a:t>
            </a:r>
            <a:r>
              <a:rPr lang="zh-CN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: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学</a:t>
            </a:r>
            <a:r>
              <a:rPr lang="zh-CN" altLang="en-US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习不觉得满足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教人不知道疲倦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对我来说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做到了哪些呢？</a:t>
            </a:r>
            <a:endParaRPr lang="zh-CN" altLang="en-US" sz="2800" b="1">
              <a:solidFill>
                <a:srgbClr val="1C21E4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6150" y="4613910"/>
            <a:ext cx="1056386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己欲立而立人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己欲达而达人</a:t>
            </a:r>
            <a:r>
              <a:rPr lang="zh-CN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自己要站得住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同时也要使别人站得住；自己要事事行得通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同时也要使别人事事行得通。</a:t>
            </a:r>
            <a:endParaRPr lang="zh-CN" altLang="en-US" sz="2800" b="1">
              <a:solidFill>
                <a:srgbClr val="1C21E4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86050" y="2558415"/>
            <a:ext cx="71640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体现了叶圣陶亲身实践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说到做到的品质。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79365" y="3600450"/>
            <a:ext cx="653986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体现了叶圣陶对做学问异常用心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对帮助别人异常痴迷的特点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从来不妄自尊大。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8055" y="5506720"/>
            <a:ext cx="110229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体现了叶圣陶既能严于律己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又将做事准则扩展到他人身上的高尚品德。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83005" y="6028690"/>
            <a:ext cx="101701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+mj-ea"/>
                <a:ea typeface="+mj-ea"/>
                <a:cs typeface="+mj-ea"/>
              </a:rPr>
              <a:t>引用名言是借古人的品行表现叶圣陶的品德</a:t>
            </a:r>
            <a:r>
              <a:rPr lang="en-US" altLang="zh-CN" sz="2800" b="1">
                <a:solidFill>
                  <a:srgbClr val="FF0000"/>
                </a:solidFill>
                <a:uFillTx/>
                <a:latin typeface="+mj-ea"/>
                <a:ea typeface="+mj-ea"/>
                <a:cs typeface="+mj-ea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+mj-ea"/>
                <a:ea typeface="+mj-ea"/>
                <a:cs typeface="+mj-ea"/>
                <a:sym typeface="宋体" panose="02010600030101010101" pitchFamily="2" charset="-122"/>
              </a:rPr>
              <a:t>暗含褒贬和情感</a:t>
            </a:r>
            <a:r>
              <a:rPr lang="zh-CN" altLang="en-US" sz="2800" b="1">
                <a:solidFill>
                  <a:srgbClr val="FF0000"/>
                </a:solidFill>
                <a:latin typeface="+mj-ea"/>
                <a:ea typeface="+mj-ea"/>
                <a:cs typeface="+mj-ea"/>
              </a:rPr>
              <a:t>。</a:t>
            </a:r>
            <a:endParaRPr lang="zh-CN" altLang="en-US" sz="2800" b="1">
              <a:solidFill>
                <a:srgbClr val="FF0000"/>
              </a:solidFill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3" grpId="0"/>
      <p:bldP spid="6" grpId="0"/>
      <p:bldP spid="4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719403" y="1486149"/>
            <a:ext cx="10465163" cy="737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2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文章是如何表现叶圣陶先生品德的过人之处的？请举例阐述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。</a:t>
            </a:r>
            <a:endParaRPr lang="zh-CN" altLang="en-US" sz="2800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19455" y="2223135"/>
            <a:ext cx="10462895" cy="2675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 smtClean="0">
                <a:latin typeface="+mn-ea"/>
              </a:rPr>
              <a:t>      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文章采用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总分式结构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先总述叶圣陶先生品德的过人之处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然后分别从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“待人厚”和“律己严”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两个方面分别展开记叙。在分述叶圣陶先生这两方面的品德过人之处时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作者并非通过空乏的议论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而是通过一件件具体鲜活的事例来再现人物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使人物具有鲜明的形象性和动人的情感力量。</a:t>
            </a:r>
            <a:endParaRPr lang="zh-CN" altLang="en-US" sz="28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66037" y="2435155"/>
            <a:ext cx="9682717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zh-CN" sz="2800" b="1" dirty="0">
                <a:solidFill>
                  <a:srgbClr val="1C21E4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作者通过一些典型事例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1C21E4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以小见大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1C21E4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让我们看到了一个躬行君子、堪为师表的忠厚长者宽以待人、严于律己的精神风貌。作者的评论从侧面突出强化了这一形象。</a:t>
            </a:r>
            <a:endParaRPr lang="zh-CN" altLang="zh-CN" sz="2800" b="1" dirty="0">
              <a:solidFill>
                <a:srgbClr val="1C21E4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66037" y="1542849"/>
            <a:ext cx="993435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作者眼中的叶圣陶先生是怎样的形象？文章是如何表现的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H_SubTitle_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145915" y="2284095"/>
            <a:ext cx="2650490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/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详写叶圣陶先生待人宽</a:t>
            </a:r>
            <a:r>
              <a:rPr lang="en-US" altLang="zh-CN" sz="2400" b="1">
                <a:latin typeface="宋体" panose="02010600030101010101" pitchFamily="2" charset="-122"/>
                <a:sym typeface="+mn-ea"/>
              </a:rPr>
              <a:t>(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</a:rPr>
              <a:t>3—5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</a:rPr>
              <a:t>段</a:t>
            </a:r>
            <a:r>
              <a:rPr lang="en-US" altLang="zh-CN" sz="2400" b="1">
                <a:latin typeface="宋体" panose="02010600030101010101" pitchFamily="2" charset="-122"/>
                <a:sym typeface="+mn-ea"/>
              </a:rPr>
              <a:t>)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MH_SubTitle_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63295" y="3073400"/>
            <a:ext cx="2935605" cy="115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en-US" altLang="zh-CN" sz="2400" b="1">
                <a:latin typeface="宋体" panose="02010600030101010101" pitchFamily="2" charset="-122"/>
                <a:sym typeface="+mn-ea"/>
              </a:rPr>
              <a:t>(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</a:rPr>
              <a:t>段</a:t>
            </a:r>
            <a:r>
              <a:rPr lang="en-US" altLang="zh-CN" sz="2400" b="1">
                <a:latin typeface="宋体" panose="02010600030101010101" pitchFamily="2" charset="-122"/>
                <a:sym typeface="+mn-ea"/>
              </a:rPr>
              <a:t>)</a:t>
            </a:r>
            <a:r>
              <a:rPr lang="en-US" altLang="zh-CN" sz="2400" b="1">
                <a:latin typeface="Arial" panose="020B0604020202020204" pitchFamily="34" charset="0"/>
                <a:sym typeface="+mn-ea"/>
              </a:rPr>
              <a:t>:</a:t>
            </a:r>
            <a:r>
              <a:rPr lang="zh-CN" altLang="en-US" sz="2400" b="1">
                <a:latin typeface="Arial" panose="020B0604020202020204" pitchFamily="34" charset="0"/>
                <a:sym typeface="+mn-ea"/>
              </a:rPr>
              <a:t>总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</a:rPr>
              <a:t>写叶圣陶先生过人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的品性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MH_SubTitle_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128770" y="4054475"/>
            <a:ext cx="2649855" cy="769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/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详写叶圣陶先生律己严</a:t>
            </a:r>
            <a:r>
              <a:rPr lang="en-US" altLang="zh-CN" sz="2400" b="1">
                <a:latin typeface="宋体" panose="02010600030101010101" pitchFamily="2" charset="-122"/>
                <a:sym typeface="+mn-ea"/>
              </a:rPr>
              <a:t>(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</a:rPr>
              <a:t>6—8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</a:rPr>
              <a:t>段</a:t>
            </a:r>
            <a:r>
              <a:rPr lang="en-US" altLang="zh-CN" sz="2400" b="1">
                <a:latin typeface="宋体" panose="02010600030101010101" pitchFamily="2" charset="-122"/>
                <a:sym typeface="+mn-ea"/>
              </a:rPr>
              <a:t>)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AutoShape 3"/>
          <p:cNvSpPr/>
          <p:nvPr/>
        </p:nvSpPr>
        <p:spPr>
          <a:xfrm>
            <a:off x="4039235" y="2443480"/>
            <a:ext cx="215900" cy="2312670"/>
          </a:xfrm>
          <a:prstGeom prst="leftBrace">
            <a:avLst>
              <a:gd name="adj1" fmla="val 54739"/>
              <a:gd name="adj2" fmla="val 50000"/>
            </a:avLst>
          </a:prstGeom>
          <a:noFill/>
          <a:ln w="3175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6650990" y="2129790"/>
            <a:ext cx="217170" cy="1270635"/>
          </a:xfrm>
          <a:prstGeom prst="leftBrace">
            <a:avLst>
              <a:gd name="adj1" fmla="val 43918"/>
              <a:gd name="adj2" fmla="val 50000"/>
            </a:avLst>
          </a:prstGeom>
          <a:noFill/>
          <a:ln w="3175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95770" y="1983105"/>
            <a:ext cx="36906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defRPr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描标点、修润文章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第</a:t>
            </a: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段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endParaRPr lang="zh-CN" altLang="en-US" sz="2400"/>
          </a:p>
        </p:txBody>
      </p:sp>
      <p:sp>
        <p:nvSpPr>
          <p:cNvPr id="21" name="文本框 20"/>
          <p:cNvSpPr txBox="1"/>
          <p:nvPr/>
        </p:nvSpPr>
        <p:spPr>
          <a:xfrm>
            <a:off x="6778625" y="2528570"/>
            <a:ext cx="18618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defRPr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送客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第</a:t>
            </a: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4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段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endParaRPr lang="zh-CN" altLang="en-US" sz="2400"/>
          </a:p>
        </p:txBody>
      </p:sp>
      <p:sp>
        <p:nvSpPr>
          <p:cNvPr id="23" name="文本框 22"/>
          <p:cNvSpPr txBox="1"/>
          <p:nvPr/>
        </p:nvSpPr>
        <p:spPr>
          <a:xfrm>
            <a:off x="6796405" y="3073400"/>
            <a:ext cx="18618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defRPr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复信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第</a:t>
            </a: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5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段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endParaRPr lang="zh-CN" altLang="en-US" sz="2400"/>
          </a:p>
        </p:txBody>
      </p:sp>
      <p:sp>
        <p:nvSpPr>
          <p:cNvPr id="31" name="AutoShape 3"/>
          <p:cNvSpPr/>
          <p:nvPr/>
        </p:nvSpPr>
        <p:spPr>
          <a:xfrm>
            <a:off x="6717030" y="4163695"/>
            <a:ext cx="217170" cy="1270635"/>
          </a:xfrm>
          <a:prstGeom prst="leftBrace">
            <a:avLst>
              <a:gd name="adj1" fmla="val 43918"/>
              <a:gd name="adj2" fmla="val 50000"/>
            </a:avLst>
          </a:prstGeom>
          <a:noFill/>
          <a:ln w="3175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868160" y="4041775"/>
            <a:ext cx="3081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defRPr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写文明白如话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第</a:t>
            </a: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6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段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endParaRPr lang="zh-CN" altLang="en-US" sz="2400"/>
          </a:p>
        </p:txBody>
      </p:sp>
      <p:sp>
        <p:nvSpPr>
          <p:cNvPr id="33" name="文本框 32"/>
          <p:cNvSpPr txBox="1"/>
          <p:nvPr/>
        </p:nvSpPr>
        <p:spPr>
          <a:xfrm>
            <a:off x="6868160" y="4568825"/>
            <a:ext cx="27762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defRPr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用语要简洁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第</a:t>
            </a: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7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段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endParaRPr lang="zh-CN" altLang="en-US" sz="2400"/>
          </a:p>
        </p:txBody>
      </p:sp>
      <p:sp>
        <p:nvSpPr>
          <p:cNvPr id="34" name="文本框 33"/>
          <p:cNvSpPr txBox="1"/>
          <p:nvPr/>
        </p:nvSpPr>
        <p:spPr>
          <a:xfrm>
            <a:off x="6868160" y="5095875"/>
            <a:ext cx="27762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defRPr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写作求完美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第</a:t>
            </a: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8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段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endParaRPr lang="zh-CN" altLang="en-US" sz="2400"/>
          </a:p>
        </p:txBody>
      </p:sp>
      <p:sp>
        <p:nvSpPr>
          <p:cNvPr id="35" name="AutoShape 3"/>
          <p:cNvSpPr/>
          <p:nvPr/>
        </p:nvSpPr>
        <p:spPr>
          <a:xfrm flipH="1">
            <a:off x="10486390" y="2129790"/>
            <a:ext cx="248285" cy="3114040"/>
          </a:xfrm>
          <a:prstGeom prst="leftBrace">
            <a:avLst>
              <a:gd name="adj1" fmla="val 54739"/>
              <a:gd name="adj2" fmla="val 50000"/>
            </a:avLst>
          </a:prstGeom>
          <a:noFill/>
          <a:ln w="3175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" name="矩形 28679"/>
          <p:cNvSpPr/>
          <p:nvPr/>
        </p:nvSpPr>
        <p:spPr>
          <a:xfrm>
            <a:off x="10653395" y="3324225"/>
            <a:ext cx="118554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追思敬仰</a:t>
            </a:r>
            <a:endParaRPr lang="zh-CN" altLang="en-US" sz="28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07643" y="274365"/>
            <a:ext cx="2792615" cy="713740"/>
            <a:chOff x="2371" y="690"/>
            <a:chExt cx="3471" cy="1124"/>
          </a:xfrm>
        </p:grpSpPr>
        <p:sp>
          <p:nvSpPr>
            <p:cNvPr id="29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30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2" grpId="0" bldLvl="0" animBg="1"/>
      <p:bldP spid="3" grpId="0" bldLvl="0" animBg="1"/>
      <p:bldP spid="4" grpId="0"/>
      <p:bldP spid="21" grpId="0"/>
      <p:bldP spid="23" grpId="0"/>
      <p:bldP spid="31" grpId="0" bldLvl="0" animBg="1"/>
      <p:bldP spid="32" grpId="0"/>
      <p:bldP spid="33" grpId="0"/>
      <p:bldP spid="34" grpId="0"/>
      <p:bldP spid="35" grpId="0" bldLvl="0" animBg="1"/>
      <p:bldP spid="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01749" y="626642"/>
            <a:ext cx="2792615" cy="713740"/>
            <a:chOff x="2371" y="69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课堂小结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591878" y="1585102"/>
            <a:ext cx="10721163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本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节课我们学习并实践了略读的读书方法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通过整体感知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梳理了文章思路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了解了叶圣陶先生待人宽、律己严的高尚精神品质。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8"/>
          <a:stretch>
            <a:fillRect/>
          </a:stretch>
        </p:blipFill>
        <p:spPr bwMode="auto">
          <a:xfrm>
            <a:off x="3250315" y="3128174"/>
            <a:ext cx="7968885" cy="35801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1231" y="2357428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 smtClean="0">
                <a:effectLst/>
                <a:latin typeface="黑体" panose="02010609060101010101" charset="-122"/>
                <a:ea typeface="黑体" panose="02010609060101010101" charset="-122"/>
              </a:rPr>
              <a:t>第二课时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19403" y="1727457"/>
            <a:ext cx="10753195" cy="1938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叶圣陶先生是我国著名教育家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他的一生为教育事业做出了巨大贡献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著作等身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他一向宽以待人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严于律己。今天让我们跟随张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中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行先生的文字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看看他眼中的叶圣陶先生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19403" y="430349"/>
            <a:ext cx="2792615" cy="713740"/>
            <a:chOff x="2424" y="704"/>
            <a:chExt cx="3471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424" y="704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导入新课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01749" y="626642"/>
            <a:ext cx="2792615" cy="713740"/>
            <a:chOff x="2371" y="690"/>
            <a:chExt cx="3471" cy="1124"/>
          </a:xfrm>
        </p:grpSpPr>
        <p:sp>
          <p:nvSpPr>
            <p:cNvPr id="4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体味语言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511810" y="1620520"/>
            <a:ext cx="11420475" cy="953135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auto">
              <a:lnSpc>
                <a:spcPct val="10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作者在第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段说</a:t>
            </a:r>
            <a:r>
              <a:rPr lang="en-US" altLang="zh-CN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“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心里立即罩上双层的悲哀</a:t>
            </a:r>
            <a:r>
              <a:rPr lang="en-US" altLang="zh-CN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”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这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</a:t>
            </a:r>
            <a:r>
              <a:rPr lang="zh-CN" altLang="zh-CN" sz="28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双层的悲哀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的含义是什么？文中还有类似这样含义丰富的语句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再找出来做品析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思考探究二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2300" y="2853690"/>
            <a:ext cx="10581640" cy="116840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zh-CN" sz="2800" b="1" dirty="0">
                <a:solidFill>
                  <a:srgbClr val="1C21E4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作者得知叶圣陶逝世时恰在除夕夜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1C21E4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辞旧迎新的鞭炮声中传来不幸的消息。</a:t>
            </a: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乐景反衬哀情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倍增其哀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1C21E4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故说是</a:t>
            </a:r>
            <a:r>
              <a:rPr lang="zh-CN" altLang="zh-CN" sz="2800" b="1" dirty="0">
                <a:solidFill>
                  <a:srgbClr val="1C21E4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“双层的悲哀”</a:t>
            </a:r>
            <a:r>
              <a:rPr lang="zh-CN" altLang="zh-CN" sz="2800" b="1" dirty="0">
                <a:solidFill>
                  <a:srgbClr val="1C21E4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zh-CN" sz="2800" b="1" dirty="0">
              <a:solidFill>
                <a:srgbClr val="1C21E4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4827" name="内容占位符 16386"/>
          <p:cNvSpPr>
            <a:spLocks noRot="1"/>
          </p:cNvSpPr>
          <p:nvPr/>
        </p:nvSpPr>
        <p:spPr>
          <a:xfrm>
            <a:off x="2417763" y="4293235"/>
            <a:ext cx="6067425" cy="10334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fontAlgn="base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3200" b="1" strike="noStrike" noProof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无限哀痛  深切缅怀  无比敬仰</a:t>
            </a:r>
            <a:endParaRPr lang="zh-CN" altLang="en-US" sz="3200" b="1" strike="noStrike" noProof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4827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4827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4827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4827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69482" y="2465654"/>
            <a:ext cx="10253330" cy="2784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“宣扬朦胧”与“简明如话”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对立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前者是让人看不明白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后者是要让人看得明白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“宣扬朦胧”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的人认为让别人看明白是不高明的写作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所以才会嘲笑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“简明如话”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的佳文。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“顺势朦胧”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指并不推究用语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只是跟着感觉走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其实是一种不认真的写作态度。这里</a:t>
            </a: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作者表达含蓄但褒贬分明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值得品味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zh-CN" sz="2800" b="1" dirty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7432" y="1185038"/>
            <a:ext cx="10019415" cy="1168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句子：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譬如近些年来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有不少人是宣扬朦胧的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还有更多的人是顺势朦胧的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对于以简明如话为佳文的主张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就必付之一笑。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6385" y="481330"/>
            <a:ext cx="11664950" cy="953135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auto">
              <a:lnSpc>
                <a:spcPct val="10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阅读课文最后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段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结合全文内容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分析下列加点词所蕴含的作者的情感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任务三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9085" y="1375410"/>
            <a:ext cx="1127379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800" b="1">
                <a:ln>
                  <a:noFill/>
                </a:ln>
                <a:solidFill>
                  <a:srgbClr val="09090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2800" b="1">
                <a:ln>
                  <a:noFill/>
                </a:ln>
                <a:solidFill>
                  <a:srgbClr val="09090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叶圣陶先生</a:t>
            </a:r>
            <a:r>
              <a:rPr lang="en-US" altLang="zh-CN" sz="2800" b="1">
                <a:solidFill>
                  <a:srgbClr val="00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ln>
                  <a:noFill/>
                </a:ln>
                <a:solidFill>
                  <a:srgbClr val="09090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</a:t>
            </a:r>
            <a:r>
              <a:rPr lang="en-US" altLang="zh-CN" sz="2800" b="1">
                <a:solidFill>
                  <a:srgbClr val="00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ln>
                  <a:noFill/>
                </a:ln>
                <a:solidFill>
                  <a:srgbClr val="09090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往矣</a:t>
            </a:r>
            <a:r>
              <a:rPr lang="en-US" altLang="zh-CN" sz="2800" b="1">
                <a:solidFill>
                  <a:srgbClr val="00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ln>
                  <a:noFill/>
                </a:ln>
                <a:solidFill>
                  <a:srgbClr val="09090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</a:t>
            </a:r>
            <a:r>
              <a:rPr sz="2800" b="1" u="sng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常常</a:t>
            </a:r>
            <a:r>
              <a:rPr sz="2800" b="1">
                <a:ln>
                  <a:noFill/>
                </a:ln>
                <a:solidFill>
                  <a:srgbClr val="09090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想到他的业绩。</a:t>
            </a:r>
            <a:r>
              <a:rPr sz="2800" b="1" u="sng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凡是</a:t>
            </a:r>
            <a:r>
              <a:rPr sz="2800" b="1">
                <a:ln>
                  <a:noFill/>
                </a:ln>
                <a:solidFill>
                  <a:srgbClr val="09090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拿笔的人</a:t>
            </a:r>
            <a:r>
              <a:rPr lang="en-US" altLang="zh-CN" sz="2800" b="1">
                <a:solidFill>
                  <a:srgbClr val="00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ln>
                  <a:noFill/>
                </a:ln>
                <a:solidFill>
                  <a:srgbClr val="09090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尤其或有意或无意而写得不像话的人</a:t>
            </a:r>
            <a:r>
              <a:rPr lang="en-US" altLang="zh-CN" sz="2800" b="1">
                <a:solidFill>
                  <a:srgbClr val="00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u="sng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都要</a:t>
            </a:r>
            <a:r>
              <a:rPr sz="2800" b="1" u="sng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常常</a:t>
            </a:r>
            <a:r>
              <a:rPr sz="2800" b="1">
                <a:ln>
                  <a:noFill/>
                </a:ln>
                <a:solidFill>
                  <a:srgbClr val="09090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想想叶圣陶先生的写话的主张</a:t>
            </a:r>
            <a:r>
              <a:rPr lang="en-US" altLang="zh-CN" sz="2800" b="1">
                <a:solidFill>
                  <a:srgbClr val="00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ln>
                  <a:noFill/>
                </a:ln>
                <a:solidFill>
                  <a:srgbClr val="09090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以及提出这种主张的</a:t>
            </a:r>
            <a:r>
              <a:rPr sz="2800" b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深重的苦心</a:t>
            </a:r>
            <a:r>
              <a:rPr sz="2800" b="1">
                <a:ln>
                  <a:noFill/>
                </a:ln>
                <a:solidFill>
                  <a:srgbClr val="09090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ln>
                <a:noFill/>
              </a:ln>
              <a:solidFill>
                <a:srgbClr val="090909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365125" y="2759076"/>
            <a:ext cx="102997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常常</a:t>
            </a:r>
            <a:r>
              <a:rPr lang="en-US" altLang="zh-CN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常常</a:t>
            </a:r>
            <a:r>
              <a:rPr lang="en-US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endParaRPr lang="en-US" altLang="zh-CN" sz="28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497205" y="4664711"/>
            <a:ext cx="102997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凡是</a:t>
            </a:r>
            <a:r>
              <a:rPr lang="en-US" altLang="zh-CN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都要</a:t>
            </a:r>
            <a:r>
              <a:rPr lang="en-US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endParaRPr lang="en-US" altLang="zh-CN" sz="28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7205" y="3281045"/>
            <a:ext cx="1114171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第一个</a:t>
            </a:r>
            <a:r>
              <a:rPr lang="zh-CN" altLang="en-US" sz="2800" b="1">
                <a:solidFill>
                  <a:srgbClr val="1C21E4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“常常”</a:t>
            </a:r>
            <a:r>
              <a:rPr lang="zh-CN" altLang="en-US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写出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两人情感的深厚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对故人的离去饱含着深重的悲哀</a:t>
            </a:r>
            <a:r>
              <a:rPr lang="zh-CN" altLang="en-US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；第二个</a:t>
            </a:r>
            <a:r>
              <a:rPr lang="zh-CN" altLang="en-US" sz="2800" b="1">
                <a:solidFill>
                  <a:srgbClr val="1C21E4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“常常”</a:t>
            </a:r>
            <a:r>
              <a:rPr lang="zh-CN" altLang="en-US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对叶圣陶先生写话主张的推崇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也有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叶老的主张还没有普遍受到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拿笔的人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重视的无奈</a:t>
            </a:r>
            <a:r>
              <a:rPr lang="zh-CN" altLang="en-US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1C21E4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5125" y="5186680"/>
            <a:ext cx="1114171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1C21E4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“凡是</a:t>
            </a:r>
            <a:r>
              <a:rPr lang="zh-CN" altLang="en-US" sz="2800" b="1">
                <a:solidFill>
                  <a:srgbClr val="1C21E4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……都要……</a:t>
            </a:r>
            <a:r>
              <a:rPr lang="zh-CN" altLang="en-US" sz="2800" b="1">
                <a:solidFill>
                  <a:srgbClr val="1C21E4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r>
              <a:rPr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对叶圣陶先生提出写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话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主张的深重的苦心的理解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也有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拿笔的人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的殷切的期望</a:t>
            </a:r>
            <a:r>
              <a:rPr lang="zh-CN" altLang="en-US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1C21E4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8439" name="矩形 18438"/>
          <p:cNvSpPr/>
          <p:nvPr/>
        </p:nvSpPr>
        <p:spPr>
          <a:xfrm>
            <a:off x="895350" y="1947545"/>
            <a:ext cx="101536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en-US" altLang="en-US" sz="2700" b="1" dirty="0">
                <a:solidFill>
                  <a:srgbClr val="1C21E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en-US" sz="2800" b="1" dirty="0">
                <a:solidFill>
                  <a:srgbClr val="1C21E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叶圣陶的</a:t>
            </a:r>
            <a:r>
              <a:rPr lang="en-US" altLang="en-US" sz="2800" b="1" dirty="0">
                <a:solidFill>
                  <a:srgbClr val="1C21E4"/>
                </a:solidFill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</a:t>
            </a:r>
            <a:r>
              <a:rPr lang="en-US" altLang="en-US" sz="2800" b="1" dirty="0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写话</a:t>
            </a:r>
            <a:r>
              <a:rPr lang="en-US" altLang="en-US" sz="2800" b="1" dirty="0">
                <a:solidFill>
                  <a:srgbClr val="1C21E4"/>
                </a:solidFill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2800" b="1" dirty="0">
                <a:solidFill>
                  <a:srgbClr val="1C21E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主张强调语言的</a:t>
            </a:r>
            <a:r>
              <a:rPr lang="en-US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简明、顺畅、通俗、质朴</a:t>
            </a:r>
            <a:r>
              <a:rPr lang="en-US" altLang="en-US" sz="2800" b="1" dirty="0">
                <a:solidFill>
                  <a:srgbClr val="1C21E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en-US" altLang="en-US" sz="2800" b="1" dirty="0">
              <a:solidFill>
                <a:srgbClr val="1C21E4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0" name="矩形 18439"/>
          <p:cNvSpPr/>
          <p:nvPr/>
        </p:nvSpPr>
        <p:spPr>
          <a:xfrm>
            <a:off x="763270" y="2552065"/>
            <a:ext cx="1063942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例子</a:t>
            </a:r>
            <a:r>
              <a:rPr lang="zh-CN" altLang="zh-CN" sz="2800" b="1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: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我第一次见到叶圣陶先生</a:t>
            </a:r>
            <a:r>
              <a:rPr lang="en-US" altLang="zh-CN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是五十年代初</a:t>
            </a:r>
            <a:r>
              <a:rPr lang="en-US" altLang="zh-CN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我编课本</a:t>
            </a:r>
            <a:r>
              <a:rPr lang="en-US" altLang="zh-CN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他领导编课本。这之前</a:t>
            </a:r>
            <a:r>
              <a:rPr lang="en-US" altLang="zh-CN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我当然知道他</a:t>
            </a:r>
            <a:r>
              <a:rPr lang="en-US" altLang="zh-CN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那是上学时期</a:t>
            </a:r>
            <a:r>
              <a:rPr lang="en-US" altLang="zh-CN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大量读新文学作品的时候。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1" name="内容占位符 14338"/>
          <p:cNvSpPr>
            <a:spLocks noRot="1"/>
          </p:cNvSpPr>
          <p:nvPr/>
        </p:nvSpPr>
        <p:spPr>
          <a:xfrm>
            <a:off x="763270" y="3683000"/>
            <a:ext cx="10639425" cy="137350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en-US" sz="2800" b="1" dirty="0">
                <a:solidFill>
                  <a:srgbClr val="1C21E4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       “</a:t>
            </a:r>
            <a:r>
              <a:rPr lang="zh-CN" altLang="en-US" sz="2800" b="1" dirty="0">
                <a:solidFill>
                  <a:srgbClr val="1C21E4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我编课本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1C21E4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他领导编课本</a:t>
            </a:r>
            <a:r>
              <a:rPr lang="en-US" sz="2800" b="1" dirty="0">
                <a:solidFill>
                  <a:srgbClr val="1C21E4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随意中透着亲切</a:t>
            </a:r>
            <a:r>
              <a:rPr lang="zh-CN" altLang="en-US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；</a:t>
            </a:r>
            <a:r>
              <a:rPr lang="en-US" sz="2800" b="1" dirty="0">
                <a:solidFill>
                  <a:srgbClr val="1C21E4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我当然知道他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那是上学时期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大量读新文学作品的时候</a:t>
            </a:r>
            <a:r>
              <a:rPr lang="en-US" sz="2800" b="1" dirty="0">
                <a:solidFill>
                  <a:srgbClr val="1C21E4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三层意思用三个短句表达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语气舒缓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读来顺口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如同日常说话一般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3270" y="481330"/>
            <a:ext cx="10639425" cy="1383665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auto">
              <a:lnSpc>
                <a:spcPct val="10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叶圣陶先生说</a:t>
            </a:r>
            <a:r>
              <a:rPr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：“写成文章,在这间房里念,要让那间房里的人听着,是说话,不是念稿,才算及了格。”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怎样理解这种</a:t>
            </a:r>
            <a:r>
              <a:rPr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“写话”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的主张？本文具有这样的</a:t>
            </a:r>
            <a:r>
              <a:rPr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“写话”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风格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吗？举例说说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思考探究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8441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8441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8441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/>
      <p:bldP spid="18440" grpId="0"/>
      <p:bldP spid="18441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8440" name="矩形 18439"/>
          <p:cNvSpPr/>
          <p:nvPr/>
        </p:nvSpPr>
        <p:spPr>
          <a:xfrm>
            <a:off x="776605" y="1376680"/>
            <a:ext cx="106394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例子</a:t>
            </a:r>
            <a:r>
              <a:rPr lang="zh-CN" altLang="zh-CN" sz="2800" b="1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:</a:t>
            </a:r>
            <a:r>
              <a:rPr lang="zh-CN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万想不到这繁碎而响亮的声音也把他送走了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1" name="内容占位符 14338"/>
          <p:cNvSpPr>
            <a:spLocks noRot="1"/>
          </p:cNvSpPr>
          <p:nvPr/>
        </p:nvSpPr>
        <p:spPr>
          <a:xfrm>
            <a:off x="775970" y="1898650"/>
            <a:ext cx="10639425" cy="137350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en-US" sz="2800" b="1" dirty="0">
                <a:solidFill>
                  <a:srgbClr val="1C21E4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繁碎</a:t>
            </a:r>
            <a:r>
              <a:rPr 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rgbClr val="1C21E4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一词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既写出</a:t>
            </a:r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鞭炮声连续不断、节奏快的特点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也写出了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作者的心情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1C21E4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听到叶圣陶逝世的消息是在除夕夜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于是</a:t>
            </a:r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传达喜气的声音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也成了惊扰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感到纷乱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直至</a:t>
            </a:r>
            <a:r>
              <a:rPr lang="en-US" sz="2800" b="1" dirty="0">
                <a:solidFill>
                  <a:srgbClr val="1C21E4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双层的悲哀</a:t>
            </a:r>
            <a:r>
              <a:rPr lang="en-US" sz="2800" b="1" dirty="0">
                <a:solidFill>
                  <a:srgbClr val="1C21E4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50265" y="785495"/>
            <a:ext cx="10639425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auto">
              <a:lnSpc>
                <a:spcPct val="10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本文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的语言也有</a:t>
            </a:r>
            <a:r>
              <a:rPr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如</a:t>
            </a:r>
            <a:r>
              <a:rPr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话”</a:t>
            </a:r>
            <a:r>
              <a:rPr lang="zh-CN"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的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风格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请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举例说明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50265" y="3412490"/>
            <a:ext cx="106394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例子</a:t>
            </a:r>
            <a:r>
              <a:rPr lang="zh-CN" altLang="zh-CN" sz="2800" b="1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: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念</a:t>
            </a:r>
            <a:r>
              <a:rPr lang="en-US" altLang="zh-CN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顺口</a:t>
            </a:r>
            <a:r>
              <a:rPr lang="en-US" altLang="zh-CN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听</a:t>
            </a:r>
            <a:r>
              <a:rPr lang="en-US" altLang="zh-CN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悦耳</a:t>
            </a:r>
            <a:r>
              <a:rPr lang="en-US" altLang="zh-CN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说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像话还不够</a:t>
            </a:r>
            <a:r>
              <a:rPr lang="en-US" altLang="zh-CN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就是话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内容占位符 14338"/>
          <p:cNvSpPr>
            <a:spLocks noRot="1"/>
          </p:cNvSpPr>
          <p:nvPr/>
        </p:nvSpPr>
        <p:spPr>
          <a:xfrm>
            <a:off x="776605" y="3994785"/>
            <a:ext cx="10639425" cy="53149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en-US" sz="2800" b="1" dirty="0">
                <a:solidFill>
                  <a:srgbClr val="1C21E4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句子短促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语气</a:t>
            </a:r>
            <a:r>
              <a:rPr 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感强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8441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8441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8441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/>
      <p:bldP spid="18441" grpId="0" build="p"/>
      <p:bldP spid="2" grpId="0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6865" name="标题 1"/>
          <p:cNvSpPr>
            <a:spLocks noRot="1"/>
          </p:cNvSpPr>
          <p:nvPr/>
        </p:nvSpPr>
        <p:spPr>
          <a:xfrm>
            <a:off x="4064953" y="1518285"/>
            <a:ext cx="2063750" cy="766763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3600" b="1" dirty="0">
                <a:solidFill>
                  <a:srgbClr val="09090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略读要领</a:t>
            </a:r>
            <a:endParaRPr lang="zh-CN" altLang="en-US" sz="3600" b="1" dirty="0">
              <a:solidFill>
                <a:srgbClr val="09090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3" name="内容占位符 2"/>
          <p:cNvSpPr>
            <a:spLocks noRot="1"/>
          </p:cNvSpPr>
          <p:nvPr/>
        </p:nvSpPr>
        <p:spPr>
          <a:xfrm>
            <a:off x="1895475" y="2518093"/>
            <a:ext cx="6403975" cy="722312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lnSpc>
                <a:spcPct val="135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抓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段首、段尾</a:t>
            </a:r>
            <a:r>
              <a:rPr lang="zh-CN" altLang="en-US" sz="32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等提纲挈领的句子</a:t>
            </a:r>
            <a:endParaRPr lang="zh-CN" altLang="en-US" sz="3200" b="1" dirty="0">
              <a:solidFill>
                <a:srgbClr val="09090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内容占位符 2"/>
          <p:cNvSpPr>
            <a:spLocks noRot="1"/>
          </p:cNvSpPr>
          <p:nvPr/>
        </p:nvSpPr>
        <p:spPr>
          <a:xfrm>
            <a:off x="1895475" y="3178810"/>
            <a:ext cx="3875088" cy="7239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lnSpc>
                <a:spcPct val="135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抓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评价性语句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Rot="1"/>
          </p:cNvSpPr>
          <p:nvPr/>
        </p:nvSpPr>
        <p:spPr>
          <a:xfrm>
            <a:off x="1895475" y="3983990"/>
            <a:ext cx="8947785" cy="7239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关注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标题、开头、结尾</a:t>
            </a:r>
            <a:r>
              <a:rPr lang="zh-CN" altLang="en-US" sz="32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等关键位置的词语的信息</a:t>
            </a:r>
            <a:endParaRPr lang="zh-CN" altLang="en-US" sz="3200" b="1" dirty="0">
              <a:solidFill>
                <a:srgbClr val="09090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内容占位符 2"/>
          <p:cNvSpPr>
            <a:spLocks noRot="1"/>
          </p:cNvSpPr>
          <p:nvPr/>
        </p:nvSpPr>
        <p:spPr>
          <a:xfrm>
            <a:off x="1956435" y="4707890"/>
            <a:ext cx="9107170" cy="7239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关注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细节处的关键词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动词、语言、反复、修饰词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01749" y="626642"/>
            <a:ext cx="2792615" cy="713740"/>
            <a:chOff x="2371" y="690"/>
            <a:chExt cx="3471" cy="1124"/>
          </a:xfrm>
        </p:grpSpPr>
        <p:sp>
          <p:nvSpPr>
            <p:cNvPr id="2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2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P spid="2" grpId="0"/>
      <p:bldP spid="3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01749" y="2037346"/>
            <a:ext cx="10345260" cy="2784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叶圣陶先生二三事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中作者通过一些典型事例让我们看到了一个躬行君子、堪为师表的忠厚长者独具而可贵的精神风貌。宽以待人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严于律己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叶圣陶先生做到了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我们能做到吗？通过本文的学习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希望同学们在今后的学习和生活中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学习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叶圣陶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先生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的品格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宽厚待人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严格要求自己。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01749" y="626642"/>
            <a:ext cx="2792615" cy="713740"/>
            <a:chOff x="2371" y="69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课堂小结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/>
          <p:cNvSpPr/>
          <p:nvPr/>
        </p:nvSpPr>
        <p:spPr>
          <a:xfrm>
            <a:off x="909955" y="1624330"/>
            <a:ext cx="9645650" cy="2248535"/>
          </a:xfrm>
          <a:prstGeom prst="flowChartAlternateProcess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l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课外阅读吕叔湘的《怀念圣陶先生》和朱自清的《我所见的叶圣陶》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两文中分别写了哪些事？从中你还看出叶圣陶先生哪些精神品质和性格特点？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89680" y="595209"/>
            <a:ext cx="2792615" cy="713740"/>
            <a:chOff x="2371" y="69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拓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展</a:t>
              </a:r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延伸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1143" y="1953865"/>
            <a:ext cx="10849205" cy="3634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运用略读的方式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抓文章关键词句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理解文章内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容</a:t>
            </a:r>
            <a:r>
              <a:rPr lang="zh-CN" altLang="zh-CN" sz="3200" b="1" dirty="0">
                <a:latin typeface="宋体" panose="02010600030101010101" pitchFamily="2" charset="-122"/>
                <a:sym typeface="+mn-ea"/>
              </a:rPr>
              <a:t>(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重点</a:t>
            </a:r>
            <a:r>
              <a:rPr lang="zh-CN" altLang="zh-CN" sz="3200" b="1" dirty="0">
                <a:latin typeface="宋体" panose="02010600030101010101" pitchFamily="2" charset="-122"/>
                <a:sym typeface="+mn-ea"/>
              </a:rPr>
              <a:t>)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。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2.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掌握本文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以小见大的写作手法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领会本文行文平易、内涵深厚的写作特点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。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3.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领会文章叙议结合的写作特点以及以小见大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通过具体事例展示人物全貌的写人方法</a:t>
            </a:r>
            <a:r>
              <a:rPr lang="zh-CN" altLang="zh-CN" sz="3200" b="1" dirty="0">
                <a:latin typeface="宋体" panose="02010600030101010101" pitchFamily="2" charset="-122"/>
                <a:sym typeface="+mn-ea"/>
              </a:rPr>
              <a:t>(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难点</a:t>
            </a:r>
            <a:r>
              <a:rPr lang="zh-CN" altLang="zh-CN" sz="3200" b="1" dirty="0">
                <a:latin typeface="宋体" panose="02010600030101010101" pitchFamily="2" charset="-122"/>
                <a:sym typeface="+mn-ea"/>
              </a:rPr>
              <a:t>)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4.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学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习叶圣陶先生待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人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宽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律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己严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的品性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19403" y="728116"/>
            <a:ext cx="2792615" cy="713740"/>
            <a:chOff x="2371" y="69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9455" y="1758950"/>
            <a:ext cx="7839710" cy="3771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       叶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圣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陶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原名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叶绍钧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字圣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陶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江苏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苏州人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作家、教育家。有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Arial" panose="020B0604020202020204" pitchFamily="34" charset="0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Arial" panose="020B0604020202020204" pitchFamily="34" charset="0"/>
              </a:rPr>
              <a:t>优秀的语言艺术家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Arial" panose="020B0604020202020204" pitchFamily="34" charset="0"/>
              </a:rPr>
              <a:t>”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之称。代表作有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童话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集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稻草人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》</a:t>
            </a:r>
            <a:r>
              <a:rPr lang="zh-CN" altLang="en-US" sz="2800" b="1" dirty="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长篇小说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倪焕之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》</a:t>
            </a:r>
            <a:r>
              <a:rPr lang="zh-CN" altLang="en-US" sz="2800" b="1" dirty="0" smtClean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、</a:t>
            </a:r>
            <a:r>
              <a:rPr lang="zh-CN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短篇小说《隔膜》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多收了三五斗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等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。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他先后主持编辑过多种重要的文学、语文教育刊物和几十种中小学语文教科书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撰写过十多本语文教育方面的论著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为语文教育事业做出了重要的贡献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是新文学史上最早出现和最有成就的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教育小说家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2348" y="1758680"/>
            <a:ext cx="2796363" cy="355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719403" y="530713"/>
            <a:ext cx="2792615" cy="713740"/>
            <a:chOff x="2371" y="69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人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物简介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597468" y="5685473"/>
            <a:ext cx="5594350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623570" y="1778318"/>
            <a:ext cx="6710045" cy="3192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张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中行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学者、散文家。曾参加编写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汉语课本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古代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散文选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等。出版有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负暄琐话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负暄续话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负暄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三话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禅外说禅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说梦草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等。与季羡林、金克木合称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“燕园三老”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。季羡林先生称赞他为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高人、逸人、至人、超人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Picture 4" descr="07"/>
          <p:cNvPicPr>
            <a:picLocks noChangeAspect="1"/>
          </p:cNvPicPr>
          <p:nvPr/>
        </p:nvPicPr>
        <p:blipFill>
          <a:blip r:embed="rId1" cstate="print"/>
          <a:srcRect t="12178"/>
          <a:stretch>
            <a:fillRect/>
          </a:stretch>
        </p:blipFill>
        <p:spPr bwMode="auto">
          <a:xfrm>
            <a:off x="8137980" y="1820384"/>
            <a:ext cx="3223220" cy="3437819"/>
          </a:xfrm>
          <a:prstGeom prst="rect">
            <a:avLst/>
          </a:prstGeom>
          <a:noFill/>
          <a:ln w="9525">
            <a:solidFill>
              <a:srgbClr val="FF6600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grpSp>
        <p:nvGrpSpPr>
          <p:cNvPr id="5" name="组合 4"/>
          <p:cNvGrpSpPr/>
          <p:nvPr/>
        </p:nvGrpSpPr>
        <p:grpSpPr>
          <a:xfrm>
            <a:off x="847626" y="648159"/>
            <a:ext cx="2792615" cy="713740"/>
            <a:chOff x="2371" y="69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作者简介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9716" y="2142275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>
                <a:effectLst/>
                <a:latin typeface="黑体" panose="02010609060101010101" charset="-122"/>
                <a:ea typeface="黑体" panose="02010609060101010101" charset="-122"/>
              </a:rPr>
              <a:t>第一课时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12291" name="组合 7"/>
          <p:cNvGrpSpPr/>
          <p:nvPr/>
        </p:nvGrpSpPr>
        <p:grpSpPr>
          <a:xfrm>
            <a:off x="553297" y="318982"/>
            <a:ext cx="2791883" cy="715433"/>
            <a:chOff x="2371" y="690"/>
            <a:chExt cx="3471" cy="1124"/>
          </a:xfrm>
        </p:grpSpPr>
        <p:sp>
          <p:nvSpPr>
            <p:cNvPr id="11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0" tIns="47264" rIns="94530" bIns="47264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900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644" y="741"/>
              <a:ext cx="2895" cy="9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4530" tIns="47264" rIns="94530" bIns="47264" anchor="t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预学检测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7649" name="文本框 3"/>
          <p:cNvSpPr txBox="1"/>
          <p:nvPr/>
        </p:nvSpPr>
        <p:spPr>
          <a:xfrm>
            <a:off x="433705" y="1211580"/>
            <a:ext cx="105911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预学二：区分下列词语中红色字的读音</a:t>
            </a:r>
            <a:r>
              <a:rPr lang="zh-CN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预学二</a:t>
            </a:r>
            <a:r>
              <a:rPr lang="zh-CN" altLang="zh-CN" sz="36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zh-CN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2" name="AutoShape 10"/>
          <p:cNvSpPr/>
          <p:nvPr/>
        </p:nvSpPr>
        <p:spPr>
          <a:xfrm>
            <a:off x="848995" y="2116455"/>
            <a:ext cx="76200" cy="1041400"/>
          </a:xfrm>
          <a:prstGeom prst="leftBrace">
            <a:avLst>
              <a:gd name="adj1" fmla="val 175519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0" name="文本框 4"/>
          <p:cNvSpPr txBox="1"/>
          <p:nvPr/>
        </p:nvSpPr>
        <p:spPr>
          <a:xfrm>
            <a:off x="848678" y="1737995"/>
            <a:ext cx="1958975" cy="1574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商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酌</a:t>
            </a:r>
            <a:endParaRPr lang="zh-CN" altLang="zh-CN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卓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越 </a:t>
            </a:r>
            <a:r>
              <a:rPr lang="zh-CN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3795713" y="1737995"/>
            <a:ext cx="1958975" cy="1581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50"/>
              </a:spcBef>
            </a:pP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妥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帖</a:t>
            </a:r>
            <a:endParaRPr lang="zh-CN" altLang="zh-CN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请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帖</a:t>
            </a:r>
            <a:endParaRPr lang="zh-CN" altLang="zh-CN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r>
              <a:rPr lang="zh-CN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字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帖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AutoShape 10"/>
          <p:cNvSpPr/>
          <p:nvPr/>
        </p:nvSpPr>
        <p:spPr>
          <a:xfrm>
            <a:off x="3796030" y="2004695"/>
            <a:ext cx="76200" cy="1041400"/>
          </a:xfrm>
          <a:prstGeom prst="leftBrace">
            <a:avLst>
              <a:gd name="adj1" fmla="val 175519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AutoShape 10"/>
          <p:cNvSpPr/>
          <p:nvPr/>
        </p:nvSpPr>
        <p:spPr>
          <a:xfrm>
            <a:off x="848995" y="3633470"/>
            <a:ext cx="76200" cy="1041400"/>
          </a:xfrm>
          <a:prstGeom prst="leftBrace">
            <a:avLst>
              <a:gd name="adj1" fmla="val 175519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AutoShape 10"/>
          <p:cNvSpPr/>
          <p:nvPr/>
        </p:nvSpPr>
        <p:spPr>
          <a:xfrm>
            <a:off x="3796030" y="3743325"/>
            <a:ext cx="76200" cy="1041400"/>
          </a:xfrm>
          <a:prstGeom prst="leftBrace">
            <a:avLst>
              <a:gd name="adj1" fmla="val 175519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43710" y="1923415"/>
            <a:ext cx="106426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zhuó</a:t>
            </a:r>
            <a:endParaRPr lang="en-US" altLang="zh-CN" sz="3200" dirty="0" err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43710" y="2658110"/>
            <a:ext cx="106426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zhuó</a:t>
            </a:r>
            <a:endParaRPr lang="en-US" altLang="zh-CN" sz="3200" dirty="0" err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73918" y="1737995"/>
            <a:ext cx="6121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altLang="zh-CN" sz="3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tiē</a:t>
            </a:r>
            <a:endParaRPr lang="en-US" altLang="zh-CN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74235" y="2236788"/>
            <a:ext cx="6121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tiě</a:t>
            </a:r>
            <a:endParaRPr lang="en-US" altLang="zh-CN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2" name="AutoShape 10"/>
          <p:cNvSpPr/>
          <p:nvPr/>
        </p:nvSpPr>
        <p:spPr>
          <a:xfrm>
            <a:off x="6236335" y="2116455"/>
            <a:ext cx="86360" cy="1041400"/>
          </a:xfrm>
          <a:prstGeom prst="leftBrace">
            <a:avLst>
              <a:gd name="adj1" fmla="val 175519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AutoShape 10"/>
          <p:cNvSpPr/>
          <p:nvPr/>
        </p:nvSpPr>
        <p:spPr>
          <a:xfrm>
            <a:off x="9107170" y="2116455"/>
            <a:ext cx="76200" cy="1041400"/>
          </a:xfrm>
          <a:prstGeom prst="leftBrace">
            <a:avLst>
              <a:gd name="adj1" fmla="val 175519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1" name="文本框 5"/>
          <p:cNvSpPr txBox="1"/>
          <p:nvPr/>
        </p:nvSpPr>
        <p:spPr>
          <a:xfrm>
            <a:off x="6322695" y="1737995"/>
            <a:ext cx="1116965" cy="1574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生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疏</a:t>
            </a:r>
            <a:endParaRPr lang="zh-CN" altLang="zh-CN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枢</a:t>
            </a:r>
            <a:r>
              <a:rPr lang="zh-CN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纽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3" name="文本框 10"/>
          <p:cNvSpPr txBox="1"/>
          <p:nvPr/>
        </p:nvSpPr>
        <p:spPr>
          <a:xfrm>
            <a:off x="7397433" y="1923415"/>
            <a:ext cx="8382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shū</a:t>
            </a:r>
            <a:endParaRPr lang="en-US" altLang="zh-CN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1274" name="文本框 11"/>
          <p:cNvSpPr txBox="1"/>
          <p:nvPr/>
        </p:nvSpPr>
        <p:spPr>
          <a:xfrm>
            <a:off x="7397433" y="2719705"/>
            <a:ext cx="8382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shū</a:t>
            </a:r>
            <a:endParaRPr lang="en-US" altLang="zh-CN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4" name="文本框 5"/>
          <p:cNvSpPr txBox="1"/>
          <p:nvPr/>
        </p:nvSpPr>
        <p:spPr>
          <a:xfrm>
            <a:off x="9183370" y="1737995"/>
            <a:ext cx="1132840" cy="1574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业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绩</a:t>
            </a:r>
            <a:endParaRPr lang="zh-CN" altLang="zh-CN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痕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迹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5" name="文本框 12"/>
          <p:cNvSpPr txBox="1"/>
          <p:nvPr/>
        </p:nvSpPr>
        <p:spPr>
          <a:xfrm>
            <a:off x="10035858" y="1923415"/>
            <a:ext cx="4851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jì</a:t>
            </a:r>
            <a:endParaRPr lang="en-US" altLang="zh-CN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5" name="文本框 12"/>
          <p:cNvSpPr txBox="1"/>
          <p:nvPr/>
        </p:nvSpPr>
        <p:spPr>
          <a:xfrm>
            <a:off x="10134918" y="2657793"/>
            <a:ext cx="3860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jì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62" name="文本框 4"/>
          <p:cNvSpPr txBox="1"/>
          <p:nvPr/>
        </p:nvSpPr>
        <p:spPr>
          <a:xfrm>
            <a:off x="848678" y="3366453"/>
            <a:ext cx="1958975" cy="1574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累</a:t>
            </a:r>
            <a:r>
              <a:rPr lang="zh-CN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赘</a:t>
            </a:r>
            <a:endParaRPr lang="zh-CN" altLang="zh-CN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积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累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47215" y="3633470"/>
            <a:ext cx="5892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léi</a:t>
            </a:r>
            <a:endParaRPr lang="en-US" altLang="zh-CN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847215" y="4335145"/>
            <a:ext cx="5892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lěi</a:t>
            </a:r>
            <a:endParaRPr lang="en-US" altLang="zh-CN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AutoShape 10"/>
          <p:cNvSpPr/>
          <p:nvPr/>
        </p:nvSpPr>
        <p:spPr>
          <a:xfrm>
            <a:off x="6246495" y="3743325"/>
            <a:ext cx="76200" cy="1041400"/>
          </a:xfrm>
          <a:prstGeom prst="leftBrace">
            <a:avLst>
              <a:gd name="adj1" fmla="val 175519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AutoShape 10"/>
          <p:cNvSpPr/>
          <p:nvPr/>
        </p:nvSpPr>
        <p:spPr>
          <a:xfrm>
            <a:off x="9183370" y="3743325"/>
            <a:ext cx="76200" cy="1041400"/>
          </a:xfrm>
          <a:prstGeom prst="leftBrace">
            <a:avLst>
              <a:gd name="adj1" fmla="val 175519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文本框 4"/>
          <p:cNvSpPr txBox="1"/>
          <p:nvPr/>
        </p:nvSpPr>
        <p:spPr>
          <a:xfrm>
            <a:off x="3796030" y="3366770"/>
            <a:ext cx="1067435" cy="1574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拖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沓</a:t>
            </a:r>
            <a:endParaRPr lang="zh-CN" altLang="zh-CN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践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踏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729480" y="3556635"/>
            <a:ext cx="7219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/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t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à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729480" y="4334828"/>
            <a:ext cx="5010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t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à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" name="文本框 4"/>
          <p:cNvSpPr txBox="1"/>
          <p:nvPr/>
        </p:nvSpPr>
        <p:spPr>
          <a:xfrm>
            <a:off x="6322695" y="3366770"/>
            <a:ext cx="2162810" cy="1574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颠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沛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流离</a:t>
            </a:r>
            <a:endParaRPr lang="zh-CN" altLang="zh-CN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肺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腑之言 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文本框 10"/>
          <p:cNvSpPr txBox="1"/>
          <p:nvPr/>
        </p:nvSpPr>
        <p:spPr>
          <a:xfrm>
            <a:off x="8076883" y="3556635"/>
            <a:ext cx="72517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pèi</a:t>
            </a:r>
            <a:endParaRPr lang="en-US" altLang="zh-CN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8" name="文本框 10"/>
          <p:cNvSpPr txBox="1"/>
          <p:nvPr/>
        </p:nvSpPr>
        <p:spPr>
          <a:xfrm>
            <a:off x="8076883" y="4335145"/>
            <a:ext cx="6121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fèi</a:t>
            </a:r>
            <a:endParaRPr lang="en-US" altLang="zh-CN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9" name="文本框 4"/>
          <p:cNvSpPr txBox="1"/>
          <p:nvPr/>
        </p:nvSpPr>
        <p:spPr>
          <a:xfrm>
            <a:off x="9197340" y="3366770"/>
            <a:ext cx="2162810" cy="1574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诲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人不倦</a:t>
            </a:r>
            <a:endParaRPr lang="zh-CN" altLang="zh-CN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讳</a:t>
            </a:r>
            <a:r>
              <a:rPr lang="zh-CN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莫如深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文本框 12"/>
          <p:cNvSpPr txBox="1"/>
          <p:nvPr/>
        </p:nvSpPr>
        <p:spPr>
          <a:xfrm>
            <a:off x="10939463" y="3556635"/>
            <a:ext cx="74803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huì</a:t>
            </a:r>
            <a:endParaRPr lang="en-US" altLang="zh-CN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1" name="文本框 12"/>
          <p:cNvSpPr txBox="1"/>
          <p:nvPr/>
        </p:nvSpPr>
        <p:spPr>
          <a:xfrm>
            <a:off x="10939463" y="4335145"/>
            <a:ext cx="74803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huì</a:t>
            </a:r>
            <a:endParaRPr lang="en-US" altLang="zh-CN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674235" y="2719388"/>
            <a:ext cx="6121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tiè</a:t>
            </a:r>
            <a:endParaRPr lang="en-US" altLang="zh-CN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7" grpId="0"/>
      <p:bldP spid="11273" grpId="0"/>
      <p:bldP spid="11274" grpId="0"/>
      <p:bldP spid="11275" grpId="0"/>
      <p:bldP spid="15" grpId="0"/>
      <p:bldP spid="16" grpId="0"/>
      <p:bldP spid="17" grpId="0"/>
      <p:bldP spid="21" grpId="0"/>
      <p:bldP spid="22" grpId="0"/>
      <p:bldP spid="26" grpId="0"/>
      <p:bldP spid="28" grpId="0"/>
      <p:bldP spid="30" grpId="0"/>
      <p:bldP spid="31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2289" name="Rectangle 3"/>
          <p:cNvSpPr>
            <a:spLocks noGrp="1"/>
          </p:cNvSpPr>
          <p:nvPr/>
        </p:nvSpPr>
        <p:spPr>
          <a:xfrm>
            <a:off x="299720" y="466090"/>
            <a:ext cx="11760200" cy="279527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给红色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字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注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音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或根据拼音写汉字</a:t>
            </a:r>
            <a:endParaRPr lang="zh-CN" sz="36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zh-CN" sz="36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别</a:t>
            </a:r>
            <a:r>
              <a:rPr lang="zh-CN" altLang="zh-CN" sz="36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扭</a:t>
            </a:r>
            <a:r>
              <a:rPr lang="en-US" altLang="zh-CN" sz="36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</a:t>
            </a:r>
            <a:r>
              <a:rPr lang="en-US" altLang="zh-CN" sz="36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商</a:t>
            </a:r>
            <a:r>
              <a:rPr lang="en-US" altLang="zh-CN" sz="3600" dirty="0" err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zhuó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en-US" altLang="zh-CN" sz="3600" dirty="0" err="1" smtClean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rǒnɡ      </a:t>
            </a:r>
            <a:r>
              <a:rPr lang="zh-CN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长</a:t>
            </a:r>
            <a:r>
              <a:rPr lang="en-US" altLang="zh-CN" sz="36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</a:t>
            </a:r>
            <a:r>
              <a: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累</a:t>
            </a:r>
            <a:r>
              <a:rPr lang="en-US" altLang="zh-CN" sz="3200" dirty="0" err="1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zhui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</a:t>
            </a:r>
            <a:r>
              <a:rPr lang="zh-CN" altLang="zh-CN" sz="36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</a:t>
            </a:r>
            <a:r>
              <a:rPr lang="en-US" altLang="zh-CN" sz="36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</a:t>
            </a:r>
            <a:endParaRPr lang="en-US" altLang="zh-CN" sz="36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拖</a:t>
            </a:r>
            <a:r>
              <a:rPr lang="zh-CN" altLang="zh-CN" sz="3600" dirty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t</a:t>
            </a:r>
            <a:r>
              <a:rPr lang="zh-CN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妥</a:t>
            </a:r>
            <a:r>
              <a:rPr altLang="zh-CN"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tiē</a:t>
            </a:r>
            <a:r>
              <a:rPr lang="zh-CN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</a:t>
            </a:r>
            <a:r>
              <a:rPr lang="en-US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</a:t>
            </a:r>
            <a:r>
              <a:rPr lang="zh-CN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</a:t>
            </a:r>
            <a:r>
              <a:rPr lang="en-US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</a:t>
            </a:r>
            <a:r>
              <a:rPr lang="en-US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丁</a:t>
            </a:r>
            <a:r>
              <a:rPr lang="en-US" sz="3600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m</a:t>
            </a:r>
            <a:r>
              <a:rPr lang="en-US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ǎo   </a:t>
            </a:r>
            <a:r>
              <a:rPr lang="zh-CN" altLang="en-US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年</a:t>
            </a:r>
            <a:r>
              <a:rPr lang="en-US" altLang="zh-CN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</a:t>
            </a:r>
            <a:r>
              <a:rPr lang="en-US" altLang="zh-CN" sz="4000" dirty="0" err="1" smtClean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pì</a:t>
            </a:r>
            <a:r>
              <a:rPr lang="en-US" altLang="zh-CN" sz="40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</a:t>
            </a:r>
            <a:r>
              <a:rPr lang="zh-CN" altLang="en-US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如</a:t>
            </a:r>
            <a:r>
              <a:rPr lang="en-US" altLang="zh-CN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</a:t>
            </a:r>
            <a:endParaRPr lang="en-US" altLang="zh-CN" sz="3600" b="1" dirty="0" smtClean="0"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altLang="zh-CN" sz="3600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huì</a:t>
            </a:r>
            <a:r>
              <a:rPr lang="en-US" sz="3600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</a:t>
            </a:r>
            <a:r>
              <a:rPr altLang="zh-CN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人不倦</a:t>
            </a:r>
            <a:r>
              <a:rPr lang="en-US" altLang="zh-CN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</a:t>
            </a:r>
            <a:r>
              <a:rPr altLang="zh-CN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颠</a:t>
            </a:r>
            <a:r>
              <a:rPr altLang="zh-CN" sz="3600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pèi</a:t>
            </a:r>
            <a:r>
              <a:rPr altLang="zh-CN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</a:t>
            </a:r>
            <a:r>
              <a:rPr lang="en-US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</a:t>
            </a:r>
            <a:r>
              <a:rPr lang="zh-CN" altLang="en-US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流离</a:t>
            </a:r>
            <a:r>
              <a:rPr altLang="zh-CN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</a:t>
            </a:r>
            <a:r>
              <a:rPr lang="en-US" altLang="zh-CN" sz="36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</a:t>
            </a:r>
            <a:endParaRPr lang="en-US" altLang="zh-CN" sz="3600" b="1" dirty="0" err="1" smtClean="0">
              <a:effectLst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Text Box 4"/>
          <p:cNvSpPr txBox="1"/>
          <p:nvPr/>
        </p:nvSpPr>
        <p:spPr>
          <a:xfrm>
            <a:off x="1012825" y="1185545"/>
            <a:ext cx="10008870" cy="2214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biè               </a:t>
            </a:r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酌</a:t>
            </a:r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     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冗             赘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</a:t>
            </a:r>
            <a:r>
              <a:rPr lang="en-US" altLang="zh-CN" sz="4000" dirty="0" err="1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                    </a:t>
            </a:r>
            <a:endParaRPr lang="en-US" altLang="zh-CN" sz="4000" dirty="0" err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</a:t>
            </a:r>
            <a:r>
              <a:rPr lang="zh-CN" altLang="zh-CN" sz="4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沓</a:t>
            </a:r>
            <a:r>
              <a:rPr lang="zh-CN" altLang="zh-CN" sz="4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</a:t>
            </a:r>
            <a:r>
              <a:rPr lang="en-US" altLang="zh-CN" sz="4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</a:t>
            </a:r>
            <a:r>
              <a:rPr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帖</a:t>
            </a:r>
            <a:r>
              <a:rPr lang="en-US" altLang="zh-CN" sz="40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    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卯</a:t>
            </a:r>
            <a:r>
              <a:rPr lang="en-US" altLang="zh-CN" sz="40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  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譬 </a:t>
            </a:r>
            <a:endParaRPr lang="en-US" altLang="zh-CN" sz="4000" b="1" dirty="0" err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诲               沛</a:t>
            </a:r>
            <a:r>
              <a:rPr lang="en-US" altLang="zh-CN" sz="40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  </a:t>
            </a:r>
            <a:r>
              <a:rPr lang="zh-CN" altLang="zh-CN" sz="3735">
                <a:latin typeface="黑体" panose="02010609060101010101" charset="-122"/>
                <a:ea typeface="黑体" panose="02010609060101010101" charset="-122"/>
              </a:rPr>
              <a:t>           </a:t>
            </a:r>
            <a:endParaRPr lang="zh-CN" altLang="zh-CN" sz="3735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9720" y="3491230"/>
            <a:ext cx="4676140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6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sz="36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解释下面成语意思</a:t>
            </a:r>
            <a:endParaRPr lang="zh-CN" sz="3600" b="1" dirty="0">
              <a:solidFill>
                <a:srgbClr val="090909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217" name="矩形 28674"/>
          <p:cNvSpPr/>
          <p:nvPr/>
        </p:nvSpPr>
        <p:spPr>
          <a:xfrm>
            <a:off x="590550" y="4151630"/>
            <a:ext cx="8166100" cy="18630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学而不厌：</a:t>
            </a:r>
            <a:endParaRPr lang="zh-CN" altLang="en-US" sz="32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诲人不倦：</a:t>
            </a:r>
            <a:endParaRPr lang="zh-CN" altLang="zh-CN" sz="32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不耻下问：</a:t>
            </a: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0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endParaRPr lang="en-US" altLang="zh-CN" sz="3000" b="1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59990" y="4151630"/>
            <a:ext cx="5985510" cy="68199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 dirty="0">
                <a:solidFill>
                  <a:srgbClr val="3333FF"/>
                </a:solidFill>
                <a:sym typeface="宋体" panose="02010600030101010101" pitchFamily="2" charset="-122"/>
              </a:rPr>
              <a:t>学习而</a:t>
            </a:r>
            <a:r>
              <a:rPr lang="zh-CN" altLang="zh-CN" sz="3200" b="1" dirty="0">
                <a:solidFill>
                  <a:srgbClr val="3333FF"/>
                </a:solidFill>
                <a:sym typeface="宋体" panose="02010600030101010101" pitchFamily="2" charset="-122"/>
              </a:rPr>
              <a:t>不知</a:t>
            </a:r>
            <a:r>
              <a:rPr lang="zh-CN" altLang="en-US" sz="3200" b="1" dirty="0">
                <a:solidFill>
                  <a:srgbClr val="3333FF"/>
                </a:solidFill>
                <a:sym typeface="宋体" panose="02010600030101010101" pitchFamily="2" charset="-122"/>
              </a:rPr>
              <a:t>满足</a:t>
            </a:r>
            <a:r>
              <a:rPr lang="zh-CN" altLang="zh-CN" sz="3200" b="1" dirty="0">
                <a:solidFill>
                  <a:srgbClr val="3333FF"/>
                </a:solidFill>
                <a:sym typeface="宋体" panose="02010600030101010101" pitchFamily="2" charset="-122"/>
              </a:rPr>
              <a:t>。</a:t>
            </a:r>
            <a:r>
              <a:rPr lang="zh-CN" altLang="en-US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厌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感到满足</a:t>
            </a:r>
            <a:r>
              <a:rPr lang="zh-CN" altLang="en-US" sz="3200" b="1" dirty="0">
                <a:solidFill>
                  <a:srgbClr val="3333FF"/>
                </a:solidFill>
                <a:sym typeface="宋体" panose="02010600030101010101" pitchFamily="2" charset="-122"/>
              </a:rPr>
              <a:t>。</a:t>
            </a:r>
            <a:endParaRPr lang="en-US" altLang="zh-CN" sz="3200" b="1" dirty="0">
              <a:solidFill>
                <a:srgbClr val="090909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59990" y="4742180"/>
            <a:ext cx="3840480" cy="68199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20000"/>
              </a:lnSpc>
            </a:pPr>
            <a:r>
              <a:rPr lang="zh-CN" altLang="zh-CN" sz="3200" b="1" dirty="0">
                <a:solidFill>
                  <a:srgbClr val="3333FF"/>
                </a:solidFill>
                <a:sym typeface="宋体" panose="02010600030101010101" pitchFamily="2" charset="-122"/>
              </a:rPr>
              <a:t>教</a:t>
            </a:r>
            <a:r>
              <a:rPr lang="zh-CN" altLang="en-US" sz="3200" b="1" dirty="0">
                <a:solidFill>
                  <a:srgbClr val="3333FF"/>
                </a:solidFill>
                <a:sym typeface="宋体" panose="02010600030101010101" pitchFamily="2" charset="-122"/>
              </a:rPr>
              <a:t>诲别</a:t>
            </a:r>
            <a:r>
              <a:rPr lang="zh-CN" altLang="zh-CN" sz="3200" b="1" dirty="0">
                <a:solidFill>
                  <a:srgbClr val="3333FF"/>
                </a:solidFill>
                <a:sym typeface="宋体" panose="02010600030101010101" pitchFamily="2" charset="-122"/>
              </a:rPr>
              <a:t>人不知疲倦。</a:t>
            </a:r>
            <a:endParaRPr lang="en-US" altLang="zh-CN" sz="3200" b="1" dirty="0">
              <a:solidFill>
                <a:srgbClr val="090909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59990" y="5424170"/>
            <a:ext cx="724916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 dirty="0">
                <a:solidFill>
                  <a:srgbClr val="3333FF"/>
                </a:solidFill>
                <a:sym typeface="+mn-ea"/>
              </a:rPr>
              <a:t>不以向地位比自己低的人请教为可耻。</a:t>
            </a:r>
            <a:r>
              <a:rPr lang="en-US" altLang="zh-CN" sz="3200" b="1" dirty="0">
                <a:solidFill>
                  <a:srgbClr val="3333FF"/>
                </a:solidFill>
                <a:sym typeface="+mn-ea"/>
              </a:rPr>
              <a:t>  </a:t>
            </a:r>
            <a:endParaRPr lang="en-US" altLang="zh-CN" sz="32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耻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以</a:t>
            </a:r>
            <a:r>
              <a:rPr lang="en-US" altLang="zh-CN" sz="3200" b="1">
                <a:solidFill>
                  <a:srgbClr val="FF0000"/>
                </a:solidFill>
                <a:sym typeface="宋体" panose="02010600030101010101" pitchFamily="2" charset="-122"/>
              </a:rPr>
              <a:t>…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为耻</a:t>
            </a:r>
            <a:r>
              <a:rPr lang="zh-CN" altLang="en-US" sz="3200" b="1" dirty="0">
                <a:solidFill>
                  <a:srgbClr val="3333FF"/>
                </a:solidFill>
                <a:sym typeface="宋体" panose="02010600030101010101" pitchFamily="2" charset="-122"/>
              </a:rPr>
              <a:t>。</a:t>
            </a:r>
            <a:r>
              <a:rPr lang="zh-CN" altLang="en-US" sz="3200" b="1" dirty="0">
                <a:solidFill>
                  <a:srgbClr val="3333FF"/>
                </a:solidFill>
                <a:sym typeface="+mn-ea"/>
              </a:rPr>
              <a:t>形容谦虚好学。</a:t>
            </a:r>
            <a:endParaRPr lang="en-US" altLang="zh-CN" sz="3200" b="1" dirty="0">
              <a:solidFill>
                <a:srgbClr val="090909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753745" y="1067753"/>
            <a:ext cx="10299700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略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课文</a:t>
            </a:r>
            <a:r>
              <a:rPr lang="en-US" altLang="zh-CN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思考下列问题：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课文写了关于叶圣陶先生的哪两方面的内容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预学一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？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07643" y="274365"/>
            <a:ext cx="2792615" cy="713740"/>
            <a:chOff x="2371" y="690"/>
            <a:chExt cx="3471" cy="1124"/>
          </a:xfrm>
        </p:grpSpPr>
        <p:sp>
          <p:nvSpPr>
            <p:cNvPr id="29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30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整体感悟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753745" y="2101215"/>
            <a:ext cx="11038840" cy="267652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algn="just"/>
            <a:r>
              <a:rPr lang="en-US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小贴士</a:t>
            </a:r>
            <a:endParaRPr lang="en-US" altLang="zh-CN" sz="28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/>
            <a:r>
              <a:rPr lang="en-US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en-US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略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读是一种有选择性地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快速阅读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文章</a:t>
            </a: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了解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其</a:t>
            </a: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内容大意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的阅读方法。</a:t>
            </a:r>
            <a:r>
              <a:rPr lang="en-US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</a:t>
            </a:r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根据文体要素进行快速阅读,如</a:t>
            </a:r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记叙文六要素</a:t>
            </a: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议论文即作者的观点、写作思路、论证方法</a:t>
            </a: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等</a:t>
            </a:r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三要素</a:t>
            </a: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2800" b="1">
              <a:solidFill>
                <a:schemeClr val="tx1"/>
              </a:solidFill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 algn="just"/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)跳过某些细节</a:t>
            </a:r>
            <a:r>
              <a:rPr lang="en-US" altLang="zh-CN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有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选择性阅读。通过</a:t>
            </a:r>
            <a:r>
              <a:rPr lang="zh-CN" altLang="zh-CN" sz="28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阅读段落的主题句和结论句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以快速掌握大意。</a:t>
            </a:r>
            <a:endParaRPr lang="zh-CN" altLang="zh-CN" sz="28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4361" name="文本框 4"/>
          <p:cNvSpPr txBox="1"/>
          <p:nvPr/>
        </p:nvSpPr>
        <p:spPr>
          <a:xfrm>
            <a:off x="753745" y="4857750"/>
            <a:ext cx="11038840" cy="1383665"/>
          </a:xfrm>
          <a:prstGeom prst="rect">
            <a:avLst/>
          </a:prstGeom>
          <a:solidFill>
            <a:srgbClr val="FFFF00"/>
          </a:solidFill>
          <a:ln w="12700" cap="flat" cmpd="sng">
            <a:solidFill>
              <a:srgbClr val="385D8A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略读建议：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</a:t>
            </a:r>
            <a:r>
              <a:rPr lang="zh-CN" altLang="en-US" sz="2800" b="1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出声</a:t>
            </a:r>
            <a:r>
              <a:rPr lang="en-US" altLang="zh-CN" sz="2800" b="1">
                <a:solidFill>
                  <a:srgbClr val="00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不指读</a:t>
            </a:r>
            <a:r>
              <a:rPr lang="en-US" altLang="zh-CN" sz="2800" b="1">
                <a:solidFill>
                  <a:srgbClr val="00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</a:t>
            </a:r>
            <a:r>
              <a:rPr lang="zh-CN" altLang="en-US" sz="2800" b="1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扫读；</a:t>
            </a:r>
            <a:r>
              <a:rPr lang="zh-CN" altLang="en-US" sz="28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遇到和重</a:t>
            </a:r>
            <a:r>
              <a:rPr lang="zh-CN" altLang="en-US" sz="2800" b="1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点关系不大</a:t>
            </a:r>
            <a:r>
              <a:rPr lang="zh-CN" altLang="en-US" sz="28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的地</a:t>
            </a:r>
            <a:r>
              <a:rPr lang="zh-CN" altLang="en-US" sz="2800" b="1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方</a:t>
            </a:r>
            <a:r>
              <a:rPr lang="en-US" altLang="zh-CN" sz="2800" b="1">
                <a:solidFill>
                  <a:srgbClr val="00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可</a:t>
            </a:r>
            <a:r>
              <a:rPr lang="zh-CN" altLang="en-US" sz="2800" b="1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跳</a:t>
            </a:r>
            <a:r>
              <a:rPr lang="zh-CN" altLang="en-US" sz="28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读。</a:t>
            </a:r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  <a:sym typeface="+mn-ea"/>
              </a:rPr>
              <a:t>用序号标出意义段</a:t>
            </a:r>
            <a:r>
              <a:rPr lang="en-US" altLang="zh-CN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圈</a:t>
            </a:r>
            <a:r>
              <a:rPr lang="en-US" altLang="zh-CN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画</a:t>
            </a: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出提示思路的词语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 dirty="0">
                <a:solidFill>
                  <a:srgbClr val="20202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  <a:sym typeface="+mn-ea"/>
              </a:rPr>
              <a:t>把握文章的要点</a:t>
            </a:r>
            <a:r>
              <a:rPr lang="zh-CN" altLang="en-US" sz="28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9090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361" grpId="0" animBg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5.xml><?xml version="1.0" encoding="utf-8"?>
<p:tagLst xmlns:p="http://schemas.openxmlformats.org/presentationml/2006/main">
  <p:tag name="KSO_WM_UNIT_TABLE_BEAUTIFY" val="smartTable{276dbea5-279d-40dc-acdf-c20ce0c2f556}"/>
  <p:tag name="TABLE_ENDDRAG_ORIGIN_RECT" val="938*312"/>
  <p:tag name="TABLE_ENDDRAG_RECT" val="8*91*938*312"/>
</p:tagLst>
</file>

<file path=ppt/tags/tag6.xml><?xml version="1.0" encoding="utf-8"?>
<p:tagLst xmlns:p="http://schemas.openxmlformats.org/presentationml/2006/main">
  <p:tag name="MH" val="20180410172043"/>
  <p:tag name="MH_LIBRARY" val="GRAPHIC"/>
  <p:tag name="MH_TYPE" val="SubTitle"/>
  <p:tag name="MH_ORDER" val="3"/>
</p:tagLst>
</file>

<file path=ppt/tags/tag7.xml><?xml version="1.0" encoding="utf-8"?>
<p:tagLst xmlns:p="http://schemas.openxmlformats.org/presentationml/2006/main">
  <p:tag name="MH" val="20180410172043"/>
  <p:tag name="MH_LIBRARY" val="GRAPHIC"/>
  <p:tag name="MH_TYPE" val="SubTitle"/>
  <p:tag name="MH_ORDER" val="2"/>
</p:tagLst>
</file>

<file path=ppt/tags/tag8.xml><?xml version="1.0" encoding="utf-8"?>
<p:tagLst xmlns:p="http://schemas.openxmlformats.org/presentationml/2006/main">
  <p:tag name="MH" val="20180410172043"/>
  <p:tag name="MH_LIBRARY" val="GRAPHIC"/>
  <p:tag name="MH_TYPE" val="SubTitle"/>
  <p:tag name="MH_ORDER" val="4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 w="12700" cap="flat" cmpd="sng" algn="ctr">
          <a:solidFill>
            <a:sysClr val="window" lastClr="FFFFFF"/>
          </a:solidFill>
          <a:prstDash val="solid"/>
          <a:miter lim="800000"/>
        </a:ln>
      </a:spPr>
      <a:bodyPr anchor="ctr"/>
      <a:lstStyle>
        <a:defPPr marL="0" marR="0" lvl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/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4420</Words>
  <Application>WPS 演示</Application>
  <PresentationFormat>自定义</PresentationFormat>
  <Paragraphs>341</Paragraphs>
  <Slides>27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3" baseType="lpstr">
      <vt:lpstr>Arial</vt:lpstr>
      <vt:lpstr>宋体</vt:lpstr>
      <vt:lpstr>Wingdings</vt:lpstr>
      <vt:lpstr>思源黑体 CN Bold</vt:lpstr>
      <vt:lpstr>黑体</vt:lpstr>
      <vt:lpstr>思源黑体 CN Regular</vt:lpstr>
      <vt:lpstr>SimSun-ExtB</vt:lpstr>
      <vt:lpstr>Calibri</vt:lpstr>
      <vt:lpstr>思源宋体 CN SemiBold</vt:lpstr>
      <vt:lpstr>Times New Roman</vt:lpstr>
      <vt:lpstr>微软雅黑</vt:lpstr>
      <vt:lpstr>新宋体</vt:lpstr>
      <vt:lpstr>楷体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第一课时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第二课时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《叶圣陶先生二三事》教学课件</dc:title>
  <dc:creator>黄红政</dc:creator>
  <cp:lastModifiedBy>黄红政</cp:lastModifiedBy>
  <dcterms:created xsi:type="dcterms:W3CDTF">2017-08-03T09:01:00Z</dcterms:created>
  <dcterms:modified xsi:type="dcterms:W3CDTF">2021-04-21T09:40:57Z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2052-11.1.0.10463</vt:lpwstr>
  </property>
  <property fmtid="{D5CDD505-2E9C-101B-9397-08002B2CF9AE}" pid="3" name="ICV">
    <vt:lpwstr>6541ABA6AB3241BDB722278037238E38</vt:lpwstr>
  </property>
</Properties>
</file>