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4"/>
  </p:notesMasterIdLst>
  <p:sldIdLst>
    <p:sldId id="256" r:id="rId3"/>
    <p:sldId id="257" r:id="rId4"/>
    <p:sldId id="258" r:id="rId5"/>
    <p:sldId id="260" r:id="rId6"/>
    <p:sldId id="282" r:id="rId7"/>
    <p:sldId id="283" r:id="rId8"/>
    <p:sldId id="261" r:id="rId9"/>
    <p:sldId id="262" r:id="rId10"/>
    <p:sldId id="284" r:id="rId11"/>
    <p:sldId id="285" r:id="rId12"/>
    <p:sldId id="289" r:id="rId13"/>
    <p:sldId id="263" r:id="rId14"/>
    <p:sldId id="286" r:id="rId15"/>
    <p:sldId id="287" r:id="rId16"/>
    <p:sldId id="288" r:id="rId17"/>
    <p:sldId id="290" r:id="rId18"/>
    <p:sldId id="291"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59" r:id="rId32"/>
    <p:sldId id="314" r:id="rId33"/>
    <p:sldId id="276" r:id="rId34"/>
    <p:sldId id="277" r:id="rId35"/>
    <p:sldId id="316" r:id="rId36"/>
    <p:sldId id="315" r:id="rId37"/>
    <p:sldId id="317" r:id="rId38"/>
    <p:sldId id="318" r:id="rId39"/>
    <p:sldId id="278" r:id="rId40"/>
    <p:sldId id="279" r:id="rId41"/>
    <p:sldId id="319" r:id="rId42"/>
    <p:sldId id="280" r:id="rId43"/>
  </p:sldIdLst>
  <p:sldSz cx="12192000" cy="6858000"/>
  <p:notesSz cx="6858000" cy="9144000"/>
  <p:embeddedFontLst>
    <p:embeddedFont>
      <p:font typeface="逆时光爱你" panose="02010600030101010101" charset="-122"/>
      <p:regular r:id="rId45"/>
    </p:embeddedFont>
    <p:embeddedFont>
      <p:font typeface="Calibri" panose="020F0502020204030204" pitchFamily="34" charset="0"/>
      <p:regular r:id="rId46"/>
      <p:bold r:id="rId47"/>
      <p:italic r:id="rId48"/>
      <p:boldItalic r:id="rId49"/>
    </p:embeddedFont>
    <p:embeddedFont>
      <p:font typeface="等线" panose="02010600030101010101" pitchFamily="2" charset="-122"/>
      <p:regular r:id="rId50"/>
      <p:bold r:id="rId51"/>
    </p:embeddedFont>
    <p:embeddedFont>
      <p:font typeface="仿宋" panose="02010609060101010101" pitchFamily="49" charset="-122"/>
      <p:regular r:id="rId52"/>
    </p:embeddedFont>
    <p:embeddedFont>
      <p:font typeface="华文楷体" panose="02010600040101010101" pitchFamily="2" charset="-122"/>
      <p:regular r:id="rId53"/>
    </p:embeddedFont>
    <p:embeddedFont>
      <p:font typeface="华文细黑" panose="02010600040101010101" pitchFamily="2" charset="-122"/>
      <p:regular r:id="rId54"/>
    </p:embeddedFont>
    <p:embeddedFont>
      <p:font typeface="华文新魏" panose="02010800040101010101" pitchFamily="2" charset="-122"/>
      <p:regular r:id="rId55"/>
    </p:embeddedFont>
    <p:embeddedFont>
      <p:font typeface="隶书" panose="02010509060101010101" pitchFamily="49" charset="-122"/>
      <p:regular r:id="rId56"/>
    </p:embeddedFont>
    <p:embeddedFont>
      <p:font typeface="微软雅黑" panose="020B0503020204020204" pitchFamily="34" charset="-122"/>
      <p:regular r:id="rId57"/>
      <p:bold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02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94660"/>
  </p:normalViewPr>
  <p:slideViewPr>
    <p:cSldViewPr snapToGrid="0">
      <p:cViewPr varScale="1">
        <p:scale>
          <a:sx n="81" d="100"/>
          <a:sy n="81" d="100"/>
        </p:scale>
        <p:origin x="614"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4.fntdata"/><Relationship Id="rId56"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font" Target="fonts/font7.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2.fntdata"/><Relationship Id="rId59"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0.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9E0BA2-F58D-4037-828E-0B2189EE65BA}" type="datetimeFigureOut">
              <a:rPr lang="zh-CN" altLang="en-US" smtClean="0"/>
              <a:t>2020/4/30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CA8E8-8279-4E48-9998-32EBC79E0232}" type="slidenum">
              <a:rPr lang="zh-CN" altLang="en-US" smtClean="0"/>
              <a:t>‹#›</a:t>
            </a:fld>
            <a:endParaRPr lang="zh-CN" altLang="en-US"/>
          </a:p>
        </p:txBody>
      </p:sp>
    </p:spTree>
    <p:extLst>
      <p:ext uri="{BB962C8B-B14F-4D97-AF65-F5344CB8AC3E}">
        <p14:creationId xmlns:p14="http://schemas.microsoft.com/office/powerpoint/2010/main" val="60429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F9CA8E8-8279-4E48-9998-32EBC79E0232}"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41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9CA8E8-8279-4E48-9998-32EBC79E0232}"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sv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8.sv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6.sv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1.wdp"/><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9.pn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3.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3.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4.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png"/><Relationship Id="rId10" Type="http://schemas.openxmlformats.org/officeDocument/2006/relationships/image" Target="../media/image36.png"/><Relationship Id="rId4" Type="http://schemas.openxmlformats.org/officeDocument/2006/relationships/image" Target="../media/image3.jpeg"/><Relationship Id="rId9"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jpe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jpeg"/><Relationship Id="rId5" Type="http://schemas.microsoft.com/office/2007/relationships/hdphoto" Target="../media/hdphoto2.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43426" y="-1223660"/>
            <a:ext cx="13069836" cy="6648688"/>
            <a:chOff x="-543426" y="-1223660"/>
            <a:chExt cx="13069836" cy="6648688"/>
          </a:xfrm>
        </p:grpSpPr>
        <p:grpSp>
          <p:nvGrpSpPr>
            <p:cNvPr id="2" name="组合 1"/>
            <p:cNvGrpSpPr/>
            <p:nvPr/>
          </p:nvGrpSpPr>
          <p:grpSpPr>
            <a:xfrm>
              <a:off x="-410534" y="3879244"/>
              <a:ext cx="2648406" cy="1545784"/>
              <a:chOff x="-345817" y="1592096"/>
              <a:chExt cx="7570069" cy="4418391"/>
            </a:xfrm>
          </p:grpSpPr>
          <p:grpSp>
            <p:nvGrpSpPr>
              <p:cNvPr id="3" name="组合 2"/>
              <p:cNvGrpSpPr/>
              <p:nvPr/>
            </p:nvGrpSpPr>
            <p:grpSpPr>
              <a:xfrm>
                <a:off x="1837137" y="1592096"/>
                <a:ext cx="5366015" cy="4418391"/>
                <a:chOff x="2831747" y="1560012"/>
                <a:chExt cx="5366015" cy="4418391"/>
              </a:xfrm>
            </p:grpSpPr>
            <p:sp>
              <p:nvSpPr>
                <p:cNvPr id="6"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1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任意多边形 14"/>
              <p:cNvSpPr/>
              <p:nvPr/>
            </p:nvSpPr>
            <p:spPr>
              <a:xfrm flipV="1">
                <a:off x="-345817" y="4660669"/>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任意多边形 15"/>
              <p:cNvSpPr/>
              <p:nvPr/>
            </p:nvSpPr>
            <p:spPr>
              <a:xfrm flipV="1">
                <a:off x="3719052" y="2656977"/>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9878004" y="1861839"/>
              <a:ext cx="2648406" cy="1545784"/>
              <a:chOff x="-345817" y="1592096"/>
              <a:chExt cx="7570069" cy="4418391"/>
            </a:xfrm>
          </p:grpSpPr>
          <p:grpSp>
            <p:nvGrpSpPr>
              <p:cNvPr id="10" name="组合 9"/>
              <p:cNvGrpSpPr/>
              <p:nvPr/>
            </p:nvGrpSpPr>
            <p:grpSpPr>
              <a:xfrm>
                <a:off x="1837137" y="1592096"/>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345817" y="4660669"/>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3719052" y="2656977"/>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43426" y="-1223660"/>
              <a:ext cx="4857750" cy="3810000"/>
            </a:xfrm>
            <a:prstGeom prst="rect">
              <a:avLst/>
            </a:prstGeom>
          </p:spPr>
        </p:pic>
      </p:grpSp>
      <p:grpSp>
        <p:nvGrpSpPr>
          <p:cNvPr id="28" name="组合 27"/>
          <p:cNvGrpSpPr/>
          <p:nvPr/>
        </p:nvGrpSpPr>
        <p:grpSpPr>
          <a:xfrm rot="5400000">
            <a:off x="4929286" y="-1141022"/>
            <a:ext cx="2260404" cy="7868189"/>
            <a:chOff x="9477877" y="494297"/>
            <a:chExt cx="1674392" cy="5828353"/>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5894" y="1210733"/>
              <a:ext cx="934007" cy="4436534"/>
            </a:xfrm>
            <a:prstGeom prst="rect">
              <a:avLst/>
            </a:prstGeom>
            <a:blipFill dpi="0" rotWithShape="1">
              <a:blip r:embed="rId5"/>
              <a:srcRect/>
              <a:tile tx="0" ty="0" sx="100000" sy="100000" flip="none" algn="tl"/>
            </a:blipFill>
          </p:spPr>
        </p:pic>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b="96341"/>
            <a:stretch>
              <a:fillRect/>
            </a:stretch>
          </p:blipFill>
          <p:spPr>
            <a:xfrm>
              <a:off x="9865893" y="989487"/>
              <a:ext cx="934007" cy="152399"/>
            </a:xfrm>
            <a:prstGeom prst="rect">
              <a:avLst/>
            </a:prstGeom>
          </p:spPr>
        </p:pic>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b="96341"/>
            <a:stretch>
              <a:fillRect/>
            </a:stretch>
          </p:blipFill>
          <p:spPr>
            <a:xfrm>
              <a:off x="9865893" y="5713886"/>
              <a:ext cx="934007" cy="152399"/>
            </a:xfrm>
            <a:prstGeom prst="rect">
              <a:avLst/>
            </a:prstGeom>
          </p:spPr>
        </p:pic>
        <p:sp>
          <p:nvSpPr>
            <p:cNvPr id="32" name="矩形 31"/>
            <p:cNvSpPr/>
            <p:nvPr/>
          </p:nvSpPr>
          <p:spPr>
            <a:xfrm>
              <a:off x="9625263" y="625642"/>
              <a:ext cx="1379621" cy="5566611"/>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矩形 32"/>
            <p:cNvSpPr/>
            <p:nvPr/>
          </p:nvSpPr>
          <p:spPr>
            <a:xfrm>
              <a:off x="9493918"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p:cNvSpPr/>
            <p:nvPr/>
          </p:nvSpPr>
          <p:spPr>
            <a:xfrm>
              <a:off x="10889580"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矩形 34"/>
            <p:cNvSpPr/>
            <p:nvPr/>
          </p:nvSpPr>
          <p:spPr>
            <a:xfrm>
              <a:off x="9477877"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矩形 35"/>
            <p:cNvSpPr/>
            <p:nvPr/>
          </p:nvSpPr>
          <p:spPr>
            <a:xfrm>
              <a:off x="10873539"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7" name="文本框 36"/>
          <p:cNvSpPr txBox="1"/>
          <p:nvPr/>
        </p:nvSpPr>
        <p:spPr>
          <a:xfrm>
            <a:off x="3008095" y="2363947"/>
            <a:ext cx="6100246" cy="922020"/>
          </a:xfrm>
          <a:prstGeom prst="rect">
            <a:avLst/>
          </a:prstGeom>
          <a:noFill/>
        </p:spPr>
        <p:txBody>
          <a:bodyPr vert="horz" wrap="square" rtlCol="0">
            <a:spAutoFit/>
          </a:bodyPr>
          <a:lstStyle/>
          <a:p>
            <a:pPr algn="ctr"/>
            <a:r>
              <a:rPr lang="zh-CN" altLang="en-US" sz="5400" b="1" spc="600" dirty="0">
                <a:solidFill>
                  <a:prstClr val="white"/>
                </a:solidFill>
                <a:latin typeface="逆时光爱你" panose="02010600010101010101" charset="-122"/>
                <a:ea typeface="逆时光爱你" panose="02010600010101010101" charset="-122"/>
              </a:rPr>
              <a:t>小说专辑</a:t>
            </a:r>
          </a:p>
        </p:txBody>
      </p:sp>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16675" y="3688955"/>
            <a:ext cx="4196676" cy="3147507"/>
          </a:xfrm>
          <a:prstGeom prst="rect">
            <a:avLst/>
          </a:prstGeom>
        </p:spPr>
      </p:pic>
      <p:sp>
        <p:nvSpPr>
          <p:cNvPr id="16" name="文本框 15"/>
          <p:cNvSpPr txBox="1"/>
          <p:nvPr/>
        </p:nvSpPr>
        <p:spPr>
          <a:xfrm>
            <a:off x="6599555" y="4135120"/>
            <a:ext cx="3651885" cy="706755"/>
          </a:xfrm>
          <a:prstGeom prst="rect">
            <a:avLst/>
          </a:prstGeom>
          <a:noFill/>
        </p:spPr>
        <p:txBody>
          <a:bodyPr wrap="square" rtlCol="0">
            <a:spAutoFit/>
          </a:bodyPr>
          <a:lstStyle/>
          <a:p>
            <a:r>
              <a:rPr lang="en-US" altLang="zh-CN" sz="2000" b="1" dirty="0">
                <a:latin typeface="华文楷体" panose="02010600040101010101" charset="-122"/>
                <a:ea typeface="华文楷体" panose="02010600040101010101" charset="-122"/>
                <a:cs typeface="华文楷体" panose="02010600040101010101" charset="-122"/>
              </a:rPr>
              <a:t>——</a:t>
            </a:r>
            <a:r>
              <a:rPr lang="zh-CN" altLang="en-US" sz="2000" b="1" dirty="0">
                <a:latin typeface="华文楷体" panose="02010600040101010101" charset="-122"/>
                <a:ea typeface="华文楷体" panose="02010600040101010101" charset="-122"/>
                <a:cs typeface="华文楷体" panose="02010600040101010101" charset="-122"/>
              </a:rPr>
              <a:t>高中语文小说类文本阅读</a:t>
            </a:r>
          </a:p>
          <a:p>
            <a:r>
              <a:rPr lang="zh-CN" altLang="en-US" sz="2000" b="1" dirty="0">
                <a:latin typeface="华文楷体" panose="02010600040101010101" charset="-122"/>
                <a:ea typeface="华文楷体" panose="02010600040101010101" charset="-122"/>
                <a:cs typeface="华文楷体" panose="02010600040101010101" charset="-122"/>
              </a:rPr>
              <a:t>                        藁城区第三中学</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Effect transition="in" filter="fade">
                                      <p:cBhvr>
                                        <p:cTn id="9" dur="1000"/>
                                        <p:tgtEl>
                                          <p:spTgt spid="2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02385" y="1076960"/>
            <a:ext cx="10097770" cy="4746625"/>
          </a:xfrm>
          <a:prstGeom prst="rect">
            <a:avLst/>
          </a:prstGeom>
          <a:solidFill>
            <a:schemeClr val="tx2">
              <a:lumMod val="20000"/>
              <a:lumOff val="80000"/>
            </a:schemeClr>
          </a:solidFill>
          <a:ln w="9525">
            <a:noFill/>
          </a:ln>
        </p:spPr>
        <p:txBody>
          <a:bodyPr wrap="square">
            <a:spAutoFit/>
          </a:bodyPr>
          <a:lstStyle/>
          <a:p>
            <a:pPr indent="0" fontAlgn="auto">
              <a:lnSpc>
                <a:spcPts val="2420"/>
              </a:lnSpc>
            </a:pPr>
            <a:r>
              <a:rPr lang="zh-CN" sz="2000" b="1" dirty="0">
                <a:solidFill>
                  <a:srgbClr val="000000"/>
                </a:solidFill>
                <a:latin typeface="微软雅黑" panose="020B0503020204020204" charset="-122"/>
                <a:ea typeface="微软雅黑" panose="020B0503020204020204" charset="-122"/>
                <a:cs typeface="微软雅黑" panose="020B0503020204020204" charset="-122"/>
              </a:rPr>
              <a:t>3.情节结构安排</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endParaRPr lang="zh-CN" b="0" dirty="0">
              <a:latin typeface="华文新魏" panose="02010800040101010101" charset="-122"/>
              <a:ea typeface="华文新魏" panose="02010800040101010101" charset="-122"/>
              <a:cs typeface="华文新魏" panose="02010800040101010101" charset="-122"/>
            </a:endParaRPr>
          </a:p>
          <a:p>
            <a:pPr indent="0" fontAlgn="auto">
              <a:lnSpc>
                <a:spcPts val="2420"/>
              </a:lnSpc>
            </a:pPr>
            <a:r>
              <a:rPr lang="zh-CN" b="0" dirty="0">
                <a:latin typeface="华文新魏" panose="02010800040101010101" charset="-122"/>
                <a:ea typeface="华文新魏" panose="02010800040101010101" charset="-122"/>
                <a:cs typeface="华文新魏" panose="02010800040101010101" charset="-122"/>
              </a:rPr>
              <a:t>情节结构安排除上面提到的基本模式(开端一发展</a:t>
            </a:r>
            <a:r>
              <a:rPr lang="en-US" b="0" dirty="0">
                <a:latin typeface="华文新魏" panose="02010800040101010101" charset="-122"/>
                <a:ea typeface="华文新魏" panose="02010800040101010101" charset="-122"/>
                <a:cs typeface="华文新魏" panose="02010800040101010101" charset="-122"/>
              </a:rPr>
              <a:t>--</a:t>
            </a:r>
            <a:r>
              <a:rPr lang="zh-CN" b="0" dirty="0">
                <a:latin typeface="华文新魏" panose="02010800040101010101" charset="-122"/>
                <a:ea typeface="华文新魏" panose="02010800040101010101" charset="-122"/>
                <a:cs typeface="华文新魏" panose="02010800040101010101" charset="-122"/>
              </a:rPr>
              <a:t>高潮一结局)外，还有以下模式:</a:t>
            </a:r>
            <a:endParaRPr lang="zh-CN" sz="2000" b="0" dirty="0">
              <a:latin typeface="华文新魏" panose="02010800040101010101" charset="-122"/>
              <a:ea typeface="华文新魏" panose="02010800040101010101" charset="-122"/>
              <a:cs typeface="华文新魏" panose="02010800040101010101" charset="-122"/>
            </a:endParaRPr>
          </a:p>
          <a:p>
            <a:pPr indent="0" fontAlgn="auto">
              <a:lnSpc>
                <a:spcPts val="2420"/>
              </a:lnSpc>
            </a:pPr>
            <a:r>
              <a:rPr lang="zh-CN" b="0" dirty="0">
                <a:latin typeface="微软雅黑" panose="020B0503020204020204" charset="-122"/>
                <a:ea typeface="微软雅黑" panose="020B0503020204020204" charset="-122"/>
                <a:cs typeface="微软雅黑" panose="020B0503020204020204" charset="-122"/>
              </a:rPr>
              <a:t>(1)摇摆式</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即通常所说的“一波三折”。大多数小说情节运行并不呈现为一条直线，作家不会让人物选择捷径一口气跑到底，总会在某处放慢速度甚至停下来做点什么，然后再回到轨道，这就出现了情节的摇摆。情节的摇摆往往赋予小说更为摄人心魄的魅力。</a:t>
            </a:r>
            <a:endParaRPr lang="zh-CN" b="1" dirty="0">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a:t>
            </a:r>
            <a:r>
              <a:rPr lang="en-US" b="1" dirty="0">
                <a:solidFill>
                  <a:srgbClr val="C00000"/>
                </a:solidFill>
                <a:latin typeface="微软雅黑" panose="020B0503020204020204" charset="-122"/>
                <a:ea typeface="微软雅黑" panose="020B0503020204020204" charset="-122"/>
                <a:cs typeface="微软雅黑" panose="020B0503020204020204" charset="-122"/>
              </a:rPr>
              <a:t>2</a:t>
            </a:r>
            <a:r>
              <a:rPr lang="zh-CN" b="1" dirty="0">
                <a:solidFill>
                  <a:srgbClr val="C00000"/>
                </a:solidFill>
                <a:latin typeface="微软雅黑" panose="020B0503020204020204" charset="-122"/>
                <a:ea typeface="微软雅黑" panose="020B0503020204020204" charset="-122"/>
                <a:cs typeface="微软雅黑" panose="020B0503020204020204" charset="-122"/>
              </a:rPr>
              <a:t>）欧</a:t>
            </a:r>
            <a:r>
              <a:rPr lang="en-US" b="1" dirty="0">
                <a:solidFill>
                  <a:srgbClr val="C00000"/>
                </a:solidFill>
                <a:latin typeface="微软雅黑" panose="020B0503020204020204" charset="-122"/>
                <a:ea typeface="微软雅黑" panose="020B0503020204020204" charset="-122"/>
                <a:cs typeface="微软雅黑" panose="020B0503020204020204" charset="-122"/>
              </a:rPr>
              <a:t>·</a:t>
            </a:r>
            <a:r>
              <a:rPr lang="zh-CN" b="1" dirty="0">
                <a:solidFill>
                  <a:srgbClr val="C00000"/>
                </a:solidFill>
                <a:latin typeface="微软雅黑" panose="020B0503020204020204" charset="-122"/>
                <a:ea typeface="微软雅黑" panose="020B0503020204020204" charset="-122"/>
                <a:cs typeface="微软雅黑" panose="020B0503020204020204" charset="-122"/>
              </a:rPr>
              <a:t>亨利式</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在结尾出其不意地揭示真相，而这个真相遇常都出乎人的意料，回扣前面的情节后发现一切又都在情理之中，从而增加小说情节的生动性。</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分析：a.意料之外；b.情理之中（伏笔）</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0" dirty="0">
                <a:latin typeface="微软雅黑" panose="020B0503020204020204" charset="-122"/>
                <a:ea typeface="微软雅黑" panose="020B0503020204020204" charset="-122"/>
                <a:cs typeface="微软雅黑" panose="020B0503020204020204" charset="-122"/>
              </a:rPr>
              <a:t>(3)“延迟”式</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作者竭力在情节发展中设置障碍，又不使读者觉得希望完全破灭,在这种捉迷藏式的游戏中，一环扣一环，实现小说的结构张力。</a:t>
            </a: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3220" y="5086350"/>
            <a:ext cx="2926715" cy="1882140"/>
          </a:xfrm>
          <a:prstGeom prst="rect">
            <a:avLst/>
          </a:prstGeom>
        </p:spPr>
      </p:pic>
      <p:grpSp>
        <p:nvGrpSpPr>
          <p:cNvPr id="2" name="组合 1">
            <a:extLst>
              <a:ext uri="{FF2B5EF4-FFF2-40B4-BE49-F238E27FC236}">
                <a16:creationId xmlns:a16="http://schemas.microsoft.com/office/drawing/2014/main" id="{D73FD6C3-AB99-481F-BBB6-AB9DB7F377DE}"/>
              </a:ext>
            </a:extLst>
          </p:cNvPr>
          <p:cNvGrpSpPr/>
          <p:nvPr/>
        </p:nvGrpSpPr>
        <p:grpSpPr>
          <a:xfrm>
            <a:off x="-120650" y="187960"/>
            <a:ext cx="4568190" cy="699135"/>
            <a:chOff x="-120650" y="187960"/>
            <a:chExt cx="4568190" cy="699135"/>
          </a:xfrm>
        </p:grpSpPr>
        <p:sp>
          <p:nvSpPr>
            <p:cNvPr id="4" name="文本框 3"/>
            <p:cNvSpPr txBox="1"/>
            <p:nvPr/>
          </p:nvSpPr>
          <p:spPr>
            <a:xfrm>
              <a:off x="1302385" y="426720"/>
              <a:ext cx="3145155" cy="460375"/>
            </a:xfrm>
            <a:prstGeom prst="rect">
              <a:avLst/>
            </a:prstGeom>
            <a:noFill/>
          </p:spPr>
          <p:txBody>
            <a:bodyPr wrap="square" rtlCol="0" anchor="t">
              <a:spAutoFit/>
            </a:bodyPr>
            <a:lstStyle/>
            <a:p>
              <a:r>
                <a:rPr lang="zh-CN" sz="2400" b="1" dirty="0">
                  <a:latin typeface="Arial" panose="020B0604020202020204" pitchFamily="34" charset="0"/>
                  <a:ea typeface="黑体" panose="02010609060101010101" charset="-122"/>
                  <a:sym typeface="+mn-ea"/>
                </a:rPr>
                <a:t>三、情节安排及作用</a:t>
              </a:r>
              <a:endParaRPr lang="zh-CN" altLang="en-US" sz="2400" b="1" dirty="0">
                <a:latin typeface="Arial" panose="020B0604020202020204" pitchFamily="34" charset="0"/>
                <a:ea typeface="黑体" panose="02010609060101010101" charset="-122"/>
                <a:sym typeface="+mn-ea"/>
              </a:endParaRPr>
            </a:p>
          </p:txBody>
        </p:sp>
        <p:grpSp>
          <p:nvGrpSpPr>
            <p:cNvPr id="14" name="组合 13"/>
            <p:cNvGrpSpPr/>
            <p:nvPr/>
          </p:nvGrpSpPr>
          <p:grpSpPr>
            <a:xfrm>
              <a:off x="-120650" y="187960"/>
              <a:ext cx="1391920" cy="675005"/>
              <a:chOff x="648793" y="1560012"/>
              <a:chExt cx="7570069" cy="4418391"/>
            </a:xfrm>
          </p:grpSpPr>
          <p:grpSp>
            <p:nvGrpSpPr>
              <p:cNvPr id="15" name="组合 14"/>
              <p:cNvGrpSpPr/>
              <p:nvPr/>
            </p:nvGrpSpPr>
            <p:grpSpPr>
              <a:xfrm>
                <a:off x="2831747" y="1560012"/>
                <a:ext cx="5366015" cy="4418391"/>
                <a:chOff x="2831747" y="1560012"/>
                <a:chExt cx="5366015" cy="4418391"/>
              </a:xfrm>
            </p:grpSpPr>
            <p:sp>
              <p:nvSpPr>
                <p:cNvPr id="18"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6"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randombar(horizontal)">
                                      <p:cBhvr>
                                        <p:cTn id="1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4280" y="1425575"/>
            <a:ext cx="9462135" cy="4940583"/>
          </a:xfrm>
          <a:prstGeom prst="rect">
            <a:avLst/>
          </a:prstGeom>
          <a:solidFill>
            <a:schemeClr val="tx2">
              <a:lumMod val="20000"/>
              <a:lumOff val="80000"/>
            </a:schemeClr>
          </a:solidFill>
          <a:ln w="9525">
            <a:noFill/>
          </a:ln>
        </p:spPr>
        <p:txBody>
          <a:bodyPr wrap="square">
            <a:spAutoFit/>
          </a:bodyPr>
          <a:lstStyle/>
          <a:p>
            <a:pPr indent="0" fontAlgn="auto">
              <a:lnSpc>
                <a:spcPts val="2420"/>
              </a:lnSpc>
            </a:pPr>
            <a:endParaRPr lang="zh-CN" sz="2000" b="1" dirty="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2000" b="1" dirty="0">
                <a:solidFill>
                  <a:srgbClr val="000000"/>
                </a:solidFill>
                <a:latin typeface="微软雅黑" panose="020B0503020204020204" charset="-122"/>
                <a:ea typeface="微软雅黑" panose="020B0503020204020204" charset="-122"/>
                <a:cs typeface="微软雅黑" panose="020B0503020204020204" charset="-122"/>
              </a:rPr>
              <a:t>4.开头结尾的方式</a:t>
            </a:r>
          </a:p>
          <a:p>
            <a:pPr indent="0" fontAlgn="auto">
              <a:lnSpc>
                <a:spcPts val="2420"/>
              </a:lnSpc>
            </a:pP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1" dirty="0">
                <a:latin typeface="微软雅黑" panose="020B0503020204020204" charset="-122"/>
                <a:ea typeface="微软雅黑" panose="020B0503020204020204" charset="-122"/>
                <a:cs typeface="微软雅黑" panose="020B0503020204020204" charset="-122"/>
              </a:rPr>
              <a:t>(1)开头</a:t>
            </a:r>
            <a:endParaRPr lang="zh-CN" sz="1600" b="1"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①</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倒叙式</a:t>
            </a:r>
            <a:r>
              <a:rPr lang="zh-CN" sz="1600" b="0" dirty="0">
                <a:latin typeface="微软雅黑" panose="020B0503020204020204" charset="-122"/>
                <a:ea typeface="微软雅黑" panose="020B0503020204020204" charset="-122"/>
                <a:cs typeface="微软雅黑" panose="020B0503020204020204" charset="-122"/>
              </a:rPr>
              <a:t>;制造悬念,引出下文，引起读者思者:激发阅读兴趣。</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②</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写景式</a:t>
            </a:r>
            <a:r>
              <a:rPr lang="zh-CN" sz="1600" b="0" dirty="0">
                <a:latin typeface="微软雅黑" panose="020B0503020204020204" charset="-122"/>
                <a:ea typeface="微软雅黑" panose="020B0503020204020204" charset="-122"/>
                <a:cs typeface="微软雅黑" panose="020B0503020204020204" charset="-122"/>
              </a:rPr>
              <a:t>:交代故事发生的背最或环境，渲染气氛，奠定全文基调,烘托人物心理。</a:t>
            </a:r>
          </a:p>
          <a:p>
            <a:pPr indent="0" fontAlgn="auto">
              <a:lnSpc>
                <a:spcPts val="2420"/>
              </a:lnSpc>
            </a:pP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1" dirty="0">
                <a:latin typeface="微软雅黑" panose="020B0503020204020204" charset="-122"/>
                <a:ea typeface="微软雅黑" panose="020B0503020204020204" charset="-122"/>
                <a:cs typeface="微软雅黑" panose="020B0503020204020204" charset="-122"/>
              </a:rPr>
              <a:t>(2)结尾</a:t>
            </a:r>
            <a:endParaRPr lang="en-US" sz="1600" b="1" dirty="0">
              <a:latin typeface="微软雅黑" panose="020B0503020204020204" charset="-122"/>
              <a:ea typeface="微软雅黑" panose="020B0503020204020204" charset="-122"/>
              <a:cs typeface="微软雅黑" panose="020B0503020204020204" charset="-122"/>
            </a:endParaRPr>
          </a:p>
          <a:p>
            <a:pPr indent="0" fontAlgn="auto">
              <a:lnSpc>
                <a:spcPts val="2700"/>
              </a:lnSpc>
            </a:pPr>
            <a:r>
              <a:rPr lang="en-US" sz="1600" b="1" dirty="0">
                <a:solidFill>
                  <a:srgbClr val="C00000"/>
                </a:solidFill>
                <a:latin typeface="微软雅黑" panose="020B0503020204020204" charset="-122"/>
                <a:ea typeface="微软雅黑" panose="020B0503020204020204" charset="-122"/>
                <a:cs typeface="微软雅黑" panose="020B0503020204020204" charset="-122"/>
              </a:rPr>
              <a:t>①</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出人意料的结局</a:t>
            </a:r>
            <a:r>
              <a:rPr lang="zh-CN" sz="1600" b="0" dirty="0">
                <a:latin typeface="微软雅黑" panose="020B0503020204020204" charset="-122"/>
                <a:ea typeface="微软雅黑" panose="020B0503020204020204" charset="-122"/>
                <a:cs typeface="微软雅黑" panose="020B0503020204020204" charset="-122"/>
              </a:rPr>
              <a:t>:结构安排上，它使平淡的故事情节陡然生出波澜，产生震撼人心的力量;表现手法上，与前文伏笔照应，使人觉得在情理之中。</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700"/>
              </a:lnSpc>
            </a:pPr>
            <a:r>
              <a:rPr lang="en-US" sz="1600" b="1" dirty="0">
                <a:solidFill>
                  <a:srgbClr val="C00000"/>
                </a:solidFill>
                <a:latin typeface="微软雅黑" panose="020B0503020204020204" charset="-122"/>
                <a:ea typeface="微软雅黑" panose="020B0503020204020204" charset="-122"/>
                <a:cs typeface="微软雅黑" panose="020B0503020204020204" charset="-122"/>
              </a:rPr>
              <a:t>②</a:t>
            </a:r>
            <a:r>
              <a:rPr lang="en-US" sz="1600" b="1" dirty="0" err="1">
                <a:solidFill>
                  <a:srgbClr val="C00000"/>
                </a:solidFill>
                <a:latin typeface="微软雅黑" panose="020B0503020204020204" charset="-122"/>
                <a:ea typeface="微软雅黑" panose="020B0503020204020204" charset="-122"/>
                <a:cs typeface="微软雅黑" panose="020B0503020204020204" charset="-122"/>
              </a:rPr>
              <a:t>伤感、悲剧式结局</a:t>
            </a:r>
            <a:r>
              <a:rPr lang="zh-CN" sz="1600" b="0" dirty="0">
                <a:latin typeface="微软雅黑" panose="020B0503020204020204" charset="-122"/>
                <a:ea typeface="微软雅黑" panose="020B0503020204020204" charset="-122"/>
                <a:cs typeface="微软雅黑" panose="020B0503020204020204" charset="-122"/>
              </a:rPr>
              <a:t>:更好地深化主题;更好地塑造人物:此种结局令人感动，令人回味，引人思考。</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700"/>
              </a:lnSpc>
            </a:pPr>
            <a:r>
              <a:rPr lang="en-US" sz="1600" b="1" dirty="0">
                <a:solidFill>
                  <a:srgbClr val="C00000"/>
                </a:solidFill>
                <a:latin typeface="微软雅黑" panose="020B0503020204020204" charset="-122"/>
                <a:ea typeface="微软雅黑" panose="020B0503020204020204" charset="-122"/>
                <a:cs typeface="微软雅黑" panose="020B0503020204020204" charset="-122"/>
              </a:rPr>
              <a:t>③</a:t>
            </a:r>
            <a:r>
              <a:rPr lang="en-US" sz="1600" b="1" dirty="0" err="1">
                <a:solidFill>
                  <a:srgbClr val="C00000"/>
                </a:solidFill>
                <a:latin typeface="微软雅黑" panose="020B0503020204020204" charset="-122"/>
                <a:ea typeface="微软雅黑" panose="020B0503020204020204" charset="-122"/>
                <a:cs typeface="微软雅黑" panose="020B0503020204020204" charset="-122"/>
              </a:rPr>
              <a:t>喜剧性结局</a:t>
            </a:r>
            <a:r>
              <a:rPr lang="zh-CN" sz="1600" b="0" dirty="0">
                <a:latin typeface="微软雅黑" panose="020B0503020204020204" charset="-122"/>
                <a:ea typeface="微软雅黑" panose="020B0503020204020204" charset="-122"/>
                <a:cs typeface="微软雅黑" panose="020B0503020204020204" charset="-122"/>
              </a:rPr>
              <a:t>:表达效果上，能给读者留下广阔的想象空间，耐人寻味;阅读者的情感体验上，喜剧性结局与主人公、作者的意愿构成和谐一体,给人以欣慰、愉悦之感;主题上，突显美好的人性,符合大众审美追求，能引起读者共鸣。</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700"/>
              </a:lnSpc>
            </a:pPr>
            <a:r>
              <a:rPr lang="en-US" sz="1600" b="1" dirty="0">
                <a:solidFill>
                  <a:srgbClr val="C00000"/>
                </a:solidFill>
                <a:latin typeface="微软雅黑" panose="020B0503020204020204" charset="-122"/>
                <a:ea typeface="微软雅黑" panose="020B0503020204020204" charset="-122"/>
                <a:cs typeface="微软雅黑" panose="020B0503020204020204" charset="-122"/>
              </a:rPr>
              <a:t>④</a:t>
            </a:r>
            <a:r>
              <a:rPr lang="en-US" sz="1600" b="1" dirty="0" err="1">
                <a:solidFill>
                  <a:srgbClr val="C00000"/>
                </a:solidFill>
                <a:latin typeface="微软雅黑" panose="020B0503020204020204" charset="-122"/>
                <a:ea typeface="微软雅黑" panose="020B0503020204020204" charset="-122"/>
                <a:cs typeface="微软雅黑" panose="020B0503020204020204" charset="-122"/>
              </a:rPr>
              <a:t>戛然而止的结尾</a:t>
            </a:r>
            <a:r>
              <a:rPr lang="zh-CN" sz="1600" b="0" dirty="0">
                <a:latin typeface="微软雅黑" panose="020B0503020204020204" charset="-122"/>
                <a:ea typeface="微软雅黑" panose="020B0503020204020204" charset="-122"/>
                <a:cs typeface="微软雅黑" panose="020B0503020204020204" charset="-122"/>
              </a:rPr>
              <a:t>:留下空白,给读者留下无穷的回味。</a:t>
            </a: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3070" y="5130800"/>
            <a:ext cx="2856865" cy="1837690"/>
          </a:xfrm>
          <a:prstGeom prst="rect">
            <a:avLst/>
          </a:prstGeom>
        </p:spPr>
      </p:pic>
      <p:grpSp>
        <p:nvGrpSpPr>
          <p:cNvPr id="5" name="组合 4">
            <a:extLst>
              <a:ext uri="{FF2B5EF4-FFF2-40B4-BE49-F238E27FC236}">
                <a16:creationId xmlns:a16="http://schemas.microsoft.com/office/drawing/2014/main" id="{E5BF11A5-17AD-4303-90F9-7DC8759B6966}"/>
              </a:ext>
            </a:extLst>
          </p:cNvPr>
          <p:cNvGrpSpPr/>
          <p:nvPr/>
        </p:nvGrpSpPr>
        <p:grpSpPr>
          <a:xfrm>
            <a:off x="73025" y="382905"/>
            <a:ext cx="4682490" cy="675005"/>
            <a:chOff x="73025" y="382905"/>
            <a:chExt cx="4682490" cy="675005"/>
          </a:xfrm>
        </p:grpSpPr>
        <p:sp>
          <p:nvSpPr>
            <p:cNvPr id="4" name="文本框 3"/>
            <p:cNvSpPr txBox="1"/>
            <p:nvPr/>
          </p:nvSpPr>
          <p:spPr>
            <a:xfrm>
              <a:off x="1610360" y="447675"/>
              <a:ext cx="3145155" cy="460375"/>
            </a:xfrm>
            <a:prstGeom prst="rect">
              <a:avLst/>
            </a:prstGeom>
            <a:noFill/>
          </p:spPr>
          <p:txBody>
            <a:bodyPr wrap="square" rtlCol="0" anchor="t">
              <a:spAutoFit/>
            </a:bodyPr>
            <a:lstStyle/>
            <a:p>
              <a:r>
                <a:rPr lang="zh-CN" sz="2400" b="1" dirty="0">
                  <a:latin typeface="Arial" panose="020B0604020202020204" pitchFamily="34" charset="0"/>
                  <a:ea typeface="黑体" panose="02010609060101010101" charset="-122"/>
                  <a:sym typeface="+mn-ea"/>
                </a:rPr>
                <a:t>三、情节安排及作用</a:t>
              </a:r>
              <a:endParaRPr lang="zh-CN" altLang="en-US" sz="2400" b="1" dirty="0">
                <a:latin typeface="Arial" panose="020B0604020202020204" pitchFamily="34" charset="0"/>
                <a:ea typeface="黑体" panose="02010609060101010101" charset="-122"/>
                <a:sym typeface="+mn-ea"/>
              </a:endParaRPr>
            </a:p>
          </p:txBody>
        </p:sp>
        <p:grpSp>
          <p:nvGrpSpPr>
            <p:cNvPr id="14" name="组合 13"/>
            <p:cNvGrpSpPr/>
            <p:nvPr/>
          </p:nvGrpSpPr>
          <p:grpSpPr>
            <a:xfrm>
              <a:off x="73025" y="382905"/>
              <a:ext cx="1391920" cy="675005"/>
              <a:chOff x="648793" y="1560012"/>
              <a:chExt cx="7570069" cy="4418391"/>
            </a:xfrm>
          </p:grpSpPr>
          <p:grpSp>
            <p:nvGrpSpPr>
              <p:cNvPr id="15" name="组合 14"/>
              <p:cNvGrpSpPr/>
              <p:nvPr/>
            </p:nvGrpSpPr>
            <p:grpSpPr>
              <a:xfrm>
                <a:off x="2831747" y="1560012"/>
                <a:ext cx="5366015" cy="4418391"/>
                <a:chOff x="2831747" y="1560012"/>
                <a:chExt cx="5366015" cy="4418391"/>
              </a:xfrm>
            </p:grpSpPr>
            <p:sp>
              <p:nvSpPr>
                <p:cNvPr id="18"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6"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5580" y="802640"/>
            <a:ext cx="1497330" cy="896620"/>
            <a:chOff x="648793" y="1560012"/>
            <a:chExt cx="7570069" cy="4418391"/>
          </a:xfrm>
        </p:grpSpPr>
        <p:grpSp>
          <p:nvGrpSpPr>
            <p:cNvPr id="11" name="组合 10"/>
            <p:cNvGrpSpPr/>
            <p:nvPr/>
          </p:nvGrpSpPr>
          <p:grpSpPr>
            <a:xfrm>
              <a:off x="2831747" y="1560012"/>
              <a:ext cx="5366015" cy="4418391"/>
              <a:chOff x="2831747" y="1560012"/>
              <a:chExt cx="5366015" cy="4418391"/>
            </a:xfrm>
          </p:grpSpPr>
          <p:sp>
            <p:nvSpPr>
              <p:cNvPr id="14"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任意多边形 45"/>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2" name="任意多边形 42"/>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43"/>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00" name="文本框 99"/>
          <p:cNvSpPr txBox="1"/>
          <p:nvPr/>
        </p:nvSpPr>
        <p:spPr>
          <a:xfrm>
            <a:off x="1692910" y="1005205"/>
            <a:ext cx="9088755" cy="5426075"/>
          </a:xfrm>
          <a:prstGeom prst="rect">
            <a:avLst/>
          </a:prstGeom>
          <a:solidFill>
            <a:schemeClr val="tx2">
              <a:lumMod val="20000"/>
              <a:lumOff val="80000"/>
            </a:schemeClr>
          </a:solidFill>
          <a:ln w="9525">
            <a:noFill/>
          </a:ln>
        </p:spPr>
        <p:txBody>
          <a:bodyPr wrap="square">
            <a:spAutoFit/>
          </a:bodyPr>
          <a:lstStyle/>
          <a:p>
            <a:pPr indent="0" fontAlgn="auto">
              <a:lnSpc>
                <a:spcPts val="2720"/>
              </a:lnSpc>
            </a:pPr>
            <a:r>
              <a:rPr lang="zh-CN" sz="2400" b="1" dirty="0">
                <a:latin typeface="微软雅黑" panose="020B0503020204020204" charset="-122"/>
                <a:ea typeface="微软雅黑" panose="020B0503020204020204" charset="-122"/>
              </a:rPr>
              <a:t>四、标题的作用</a:t>
            </a:r>
            <a:endParaRPr lang="zh-CN" sz="2000" b="1" dirty="0">
              <a:latin typeface="微软雅黑" panose="020B0503020204020204" charset="-122"/>
              <a:ea typeface="微软雅黑" panose="020B0503020204020204" charset="-122"/>
            </a:endParaRPr>
          </a:p>
          <a:p>
            <a:pPr indent="0" fontAlgn="auto">
              <a:lnSpc>
                <a:spcPts val="2720"/>
              </a:lnSpc>
            </a:pP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1.作为情节线索贯穿全文</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1600" b="0" dirty="0">
                <a:latin typeface="微软雅黑" panose="020B0503020204020204" charset="-122"/>
                <a:ea typeface="微软雅黑" panose="020B0503020204020204" charset="-122"/>
                <a:cs typeface="微软雅黑" panose="020B0503020204020204" charset="-122"/>
              </a:rPr>
              <a:t>标题若是文中出现的某一事物，该事物很可能是文章的线索,有意无意地贯穿情节始终:甚至是推动故事情节发展的关键。</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2.点明时间、地点，交代故事背景,</a:t>
            </a:r>
            <a:r>
              <a:rPr lang="zh-CN" sz="1800" b="1" dirty="0">
                <a:solidFill>
                  <a:srgbClr val="C00000"/>
                </a:solidFill>
                <a:latin typeface="微软雅黑" panose="020B0503020204020204" charset="-122"/>
                <a:ea typeface="微软雅黑" panose="020B0503020204020204" charset="-122"/>
                <a:cs typeface="微软雅黑" panose="020B0503020204020204" charset="-122"/>
              </a:rPr>
              <a:t>渲染气氛如果以时间地点、环境为题，</a:t>
            </a:r>
            <a:r>
              <a:rPr lang="zh-CN" sz="1600" b="0" dirty="0">
                <a:latin typeface="微软雅黑" panose="020B0503020204020204" charset="-122"/>
                <a:ea typeface="微软雅黑" panose="020B0503020204020204" charset="-122"/>
                <a:cs typeface="微软雅黑" panose="020B0503020204020204" charset="-122"/>
              </a:rPr>
              <a:t>则标题是向读者揭示该方面的信息，而这个信息便是理解文章的关键，如《雷雨》。</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3.饱含深层含义</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1600" b="0" dirty="0">
                <a:latin typeface="微软雅黑" panose="020B0503020204020204" charset="-122"/>
                <a:ea typeface="微软雅黑" panose="020B0503020204020204" charset="-122"/>
                <a:cs typeface="微软雅黑" panose="020B0503020204020204" charset="-122"/>
              </a:rPr>
              <a:t>有的标题具有比喻义、象征义、双关义等深层含义，遇到这类标题，应结合文本反映的社会现实进行深人理解,如《装在套子里的人》。</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4.反映小说的主要内容，寄托作者思想感情，揭示文章中心主旨</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1600" b="0" dirty="0">
                <a:latin typeface="微软雅黑" panose="020B0503020204020204" charset="-122"/>
                <a:ea typeface="微软雅黑" panose="020B0503020204020204" charset="-122"/>
                <a:cs typeface="微软雅黑" panose="020B0503020204020204" charset="-122"/>
              </a:rPr>
              <a:t>标题是小说的眼睛,有的标题点出事件的中心情节，反映小说的主要内容;有的标题暗示作者的写作目的，点出小说的主旨，如《林教头风雪山神庙》。</a:t>
            </a:r>
            <a:endParaRPr lang="en-US" altLang="en-US" sz="1600" b="0" dirty="0">
              <a:latin typeface="微软雅黑" panose="020B0503020204020204" charset="-122"/>
              <a:ea typeface="微软雅黑" panose="020B0503020204020204" charset="-122"/>
              <a:cs typeface="微软雅黑" panose="020B0503020204020204" charset="-122"/>
            </a:endParaRPr>
          </a:p>
        </p:txBody>
      </p:sp>
      <p:pic>
        <p:nvPicPr>
          <p:cNvPr id="6" name="图片 5" descr="山水1"/>
          <p:cNvPicPr>
            <a:picLocks noChangeAspect="1"/>
          </p:cNvPicPr>
          <p:nvPr>
            <p:custDataLst>
              <p:tags r:id="rId1"/>
            </p:custDataLst>
          </p:nvPr>
        </p:nvPicPr>
        <p:blipFill>
          <a:blip r:embed="rId7"/>
          <a:stretch>
            <a:fillRect/>
          </a:stretch>
        </p:blipFill>
        <p:spPr>
          <a:xfrm>
            <a:off x="9006205" y="4467225"/>
            <a:ext cx="3185795" cy="26390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1000"/>
                                        <p:tgtEl>
                                          <p:spTgt spid="100"/>
                                        </p:tgtEl>
                                      </p:cBhvr>
                                    </p:animEffect>
                                    <p:anim calcmode="lin" valueType="num">
                                      <p:cBhvr>
                                        <p:cTn id="12" dur="1000" fill="hold"/>
                                        <p:tgtEl>
                                          <p:spTgt spid="100"/>
                                        </p:tgtEl>
                                        <p:attrNameLst>
                                          <p:attrName>ppt_x</p:attrName>
                                        </p:attrNameLst>
                                      </p:cBhvr>
                                      <p:tavLst>
                                        <p:tav tm="0">
                                          <p:val>
                                            <p:strVal val="#ppt_x"/>
                                          </p:val>
                                        </p:tav>
                                        <p:tav tm="100000">
                                          <p:val>
                                            <p:strVal val="#ppt_x"/>
                                          </p:val>
                                        </p:tav>
                                      </p:tavLst>
                                    </p:anim>
                                    <p:anim calcmode="lin" valueType="num">
                                      <p:cBhvr>
                                        <p:cTn id="13"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52450" y="116205"/>
            <a:ext cx="4472305" cy="1179195"/>
            <a:chOff x="2877004" y="1150333"/>
            <a:chExt cx="1840840" cy="675758"/>
          </a:xfrm>
        </p:grpSpPr>
        <p:pic>
          <p:nvPicPr>
            <p:cNvPr id="19" name="Picture 3" descr="E:\水墨图表素材\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7004"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30"/>
            <p:cNvSpPr txBox="1">
              <a:spLocks noChangeArrowheads="1"/>
            </p:cNvSpPr>
            <p:nvPr/>
          </p:nvSpPr>
          <p:spPr bwMode="auto">
            <a:xfrm>
              <a:off x="3086442" y="1297543"/>
              <a:ext cx="1631402" cy="29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a:solidFill>
                    <a:srgbClr val="C00000"/>
                  </a:solidFill>
                  <a:latin typeface="华文新魏" panose="02010800040101010101" charset="-122"/>
                  <a:ea typeface="华文新魏" panose="02010800040101010101" charset="-122"/>
                </a:rPr>
                <a:t>考点一：概括情节</a:t>
              </a:r>
            </a:p>
          </p:txBody>
        </p:sp>
      </p:grpSp>
      <p:sp>
        <p:nvSpPr>
          <p:cNvPr id="100" name="文本框 99"/>
          <p:cNvSpPr txBox="1"/>
          <p:nvPr/>
        </p:nvSpPr>
        <p:spPr>
          <a:xfrm>
            <a:off x="1647825" y="1335405"/>
            <a:ext cx="7844790" cy="2027555"/>
          </a:xfrm>
          <a:prstGeom prst="rect">
            <a:avLst/>
          </a:prstGeom>
          <a:solidFill>
            <a:schemeClr val="bg2"/>
          </a:solidFill>
          <a:ln w="9525">
            <a:noFill/>
          </a:ln>
        </p:spPr>
        <p:txBody>
          <a:bodyPr wrap="square">
            <a:spAutoFit/>
          </a:bodyPr>
          <a:lstStyle/>
          <a:p>
            <a:pPr indent="0" fontAlgn="auto">
              <a:lnSpc>
                <a:spcPts val="3020"/>
              </a:lnSpc>
            </a:pPr>
            <a:r>
              <a:rPr lang="zh-CN" sz="2800" b="1" dirty="0">
                <a:solidFill>
                  <a:srgbClr val="000000"/>
                </a:solidFill>
                <a:latin typeface="华文新魏" panose="02010800040101010101" charset="-122"/>
                <a:ea typeface="华文新魏" panose="02010800040101010101" charset="-122"/>
              </a:rPr>
              <a:t>提问方式：</a:t>
            </a:r>
            <a:endParaRPr lang="zh-CN" sz="1200" b="0" dirty="0">
              <a:ea typeface="宋体" panose="02010600030101010101" pitchFamily="2" charset="-122"/>
            </a:endParaRPr>
          </a:p>
          <a:p>
            <a:pPr indent="0" fontAlgn="auto">
              <a:lnSpc>
                <a:spcPts val="3020"/>
              </a:lnSpc>
            </a:pPr>
            <a:r>
              <a:rPr lang="zh-CN" sz="1600" b="0" dirty="0">
                <a:latin typeface="微软雅黑" panose="020B0503020204020204" charset="-122"/>
                <a:ea typeface="微软雅黑" panose="020B0503020204020204" charset="-122"/>
                <a:cs typeface="微软雅黑" panose="020B0503020204020204" charset="-122"/>
              </a:rPr>
              <a:t>1.请用简明的语句概括故事情节。</a:t>
            </a:r>
          </a:p>
          <a:p>
            <a:pPr indent="0" fontAlgn="auto">
              <a:lnSpc>
                <a:spcPts val="3020"/>
              </a:lnSpc>
            </a:pPr>
            <a:r>
              <a:rPr lang="zh-CN" sz="1600" b="0" dirty="0">
                <a:latin typeface="微软雅黑" panose="020B0503020204020204" charset="-122"/>
                <a:ea typeface="微软雅黑" panose="020B0503020204020204" charset="-122"/>
                <a:cs typeface="微软雅黑" panose="020B0503020204020204" charset="-122"/>
              </a:rPr>
              <a:t>2.文中共写了哪几件事，请依次加以概括。</a:t>
            </a:r>
          </a:p>
          <a:p>
            <a:pPr indent="0" fontAlgn="auto">
              <a:lnSpc>
                <a:spcPts val="3020"/>
              </a:lnSpc>
            </a:pPr>
            <a:r>
              <a:rPr lang="zh-CN" sz="1600" b="0" dirty="0">
                <a:latin typeface="微软雅黑" panose="020B0503020204020204" charset="-122"/>
                <a:ea typeface="微软雅黑" panose="020B0503020204020204" charset="-122"/>
                <a:cs typeface="微软雅黑" panose="020B0503020204020204" charset="-122"/>
              </a:rPr>
              <a:t>3.概括小说的部分内容(包括指出开端、发展、高潮和结局四部分中的某一方面)。</a:t>
            </a:r>
          </a:p>
          <a:p>
            <a:pPr indent="0" fontAlgn="auto">
              <a:lnSpc>
                <a:spcPts val="3020"/>
              </a:lnSpc>
            </a:pPr>
            <a:r>
              <a:rPr lang="zh-CN" sz="1600" b="0" dirty="0">
                <a:latin typeface="微软雅黑" panose="020B0503020204020204" charset="-122"/>
                <a:ea typeface="微软雅黑" panose="020B0503020204020204" charset="-122"/>
                <a:cs typeface="微软雅黑" panose="020B0503020204020204" charset="-122"/>
              </a:rPr>
              <a:t>例如:(2013.重庆卷)请围绕主人公贝尔蒂梳理文章的基本情节。</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697355" y="3775710"/>
            <a:ext cx="7794625" cy="3086735"/>
          </a:xfrm>
          <a:prstGeom prst="rect">
            <a:avLst/>
          </a:prstGeom>
          <a:solidFill>
            <a:schemeClr val="bg2"/>
          </a:solidFill>
          <a:ln w="9525">
            <a:noFill/>
          </a:ln>
        </p:spPr>
        <p:txBody>
          <a:bodyPr wrap="square">
            <a:spAutoFit/>
          </a:bodyPr>
          <a:lstStyle/>
          <a:p>
            <a:pPr indent="0" fontAlgn="auto">
              <a:lnSpc>
                <a:spcPts val="2920"/>
              </a:lnSpc>
            </a:pPr>
            <a:r>
              <a:rPr lang="zh-CN" sz="2800" b="1" dirty="0">
                <a:solidFill>
                  <a:srgbClr val="000000"/>
                </a:solidFill>
                <a:latin typeface="华文新魏" panose="02010800040101010101" charset="-122"/>
                <a:ea typeface="华文新魏" panose="02010800040101010101" charset="-122"/>
              </a:rPr>
              <a:t>思路聚焦：</a:t>
            </a:r>
            <a:endParaRPr lang="zh-CN" sz="1400" b="1" dirty="0">
              <a:ea typeface="宋体" panose="02010600030101010101" pitchFamily="2" charset="-122"/>
            </a:endParaRPr>
          </a:p>
          <a:p>
            <a:pPr indent="0" fontAlgn="auto">
              <a:lnSpc>
                <a:spcPts val="2920"/>
              </a:lnSpc>
            </a:pPr>
            <a:r>
              <a:rPr lang="zh-CN" b="1" dirty="0">
                <a:latin typeface="微软雅黑" panose="020B0503020204020204" charset="-122"/>
                <a:ea typeface="微软雅黑" panose="020B0503020204020204" charset="-122"/>
                <a:cs typeface="微软雅黑" panose="020B0503020204020204" charset="-122"/>
              </a:rPr>
              <a:t>[方法点拨]</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920"/>
              </a:lnSpc>
            </a:pPr>
            <a:r>
              <a:rPr lang="zh-CN" sz="1600" b="0" dirty="0">
                <a:latin typeface="微软雅黑" panose="020B0503020204020204" charset="-122"/>
                <a:ea typeface="微软雅黑" panose="020B0503020204020204" charset="-122"/>
                <a:cs typeface="微软雅黑" panose="020B0503020204020204" charset="-122"/>
              </a:rPr>
              <a:t>1.理清小说结构层次,弄清事件的来龙去脉。</a:t>
            </a:r>
          </a:p>
          <a:p>
            <a:pPr indent="0" fontAlgn="auto">
              <a:lnSpc>
                <a:spcPts val="2920"/>
              </a:lnSpc>
            </a:pPr>
            <a:r>
              <a:rPr lang="zh-CN" sz="1600" b="0" dirty="0">
                <a:latin typeface="微软雅黑" panose="020B0503020204020204" charset="-122"/>
                <a:ea typeface="微软雅黑" panose="020B0503020204020204" charset="-122"/>
                <a:cs typeface="微软雅黑" panose="020B0503020204020204" charset="-122"/>
              </a:rPr>
              <a:t>2.寻找小说线索。</a:t>
            </a:r>
          </a:p>
          <a:p>
            <a:pPr indent="0" fontAlgn="auto">
              <a:lnSpc>
                <a:spcPts val="2920"/>
              </a:lnSpc>
            </a:pPr>
            <a:r>
              <a:rPr lang="zh-CN" sz="1600" b="0" dirty="0">
                <a:latin typeface="微软雅黑" panose="020B0503020204020204" charset="-122"/>
                <a:ea typeface="微软雅黑" panose="020B0503020204020204" charset="-122"/>
                <a:cs typeface="微软雅黑" panose="020B0503020204020204" charset="-122"/>
              </a:rPr>
              <a:t>3.由于事件的复杂性，在概括时要避免前后情节相互交错。</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920"/>
              </a:lnSpc>
            </a:pPr>
            <a:r>
              <a:rPr lang="zh-CN" b="1" dirty="0">
                <a:latin typeface="微软雅黑" panose="020B0503020204020204" charset="-122"/>
                <a:ea typeface="微软雅黑" panose="020B0503020204020204" charset="-122"/>
                <a:cs typeface="微软雅黑" panose="020B0503020204020204" charset="-122"/>
              </a:rPr>
              <a:t>[答题步骤]</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920"/>
              </a:lnSpc>
            </a:pPr>
            <a:r>
              <a:rPr lang="zh-CN" sz="1600" b="0" dirty="0">
                <a:latin typeface="微软雅黑" panose="020B0503020204020204" charset="-122"/>
                <a:ea typeface="微软雅黑" panose="020B0503020204020204" charset="-122"/>
                <a:cs typeface="微软雅黑" panose="020B0503020204020204" charset="-122"/>
              </a:rPr>
              <a:t>基本按照“何时、何地、何原因、何人做何事”的格式加以概括。</a:t>
            </a:r>
          </a:p>
          <a:p>
            <a:pPr indent="0" fontAlgn="auto">
              <a:lnSpc>
                <a:spcPts val="2920"/>
              </a:lnSpc>
            </a:pP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4" name="图片 3" descr="resource"/>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3585" y="3691255"/>
            <a:ext cx="914400" cy="914400"/>
          </a:xfrm>
          <a:prstGeom prst="rect">
            <a:avLst/>
          </a:prstGeom>
        </p:spPr>
      </p:pic>
      <p:pic>
        <p:nvPicPr>
          <p:cNvPr id="5" name="图片 4" descr="resource"/>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6915" y="1468755"/>
            <a:ext cx="914400"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inVertical)">
                                      <p:cBhvr>
                                        <p:cTn id="15" dur="500"/>
                                        <p:tgtEl>
                                          <p:spTgt spid="10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12420" y="116205"/>
            <a:ext cx="5904230" cy="1179195"/>
            <a:chOff x="2877004" y="1150333"/>
            <a:chExt cx="1840840" cy="675758"/>
          </a:xfrm>
        </p:grpSpPr>
        <p:pic>
          <p:nvPicPr>
            <p:cNvPr id="19" name="Picture 3" descr="E:\水墨图表素材\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7004"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30"/>
            <p:cNvSpPr txBox="1">
              <a:spLocks noChangeArrowheads="1"/>
            </p:cNvSpPr>
            <p:nvPr/>
          </p:nvSpPr>
          <p:spPr bwMode="auto">
            <a:xfrm>
              <a:off x="3086442" y="1297543"/>
              <a:ext cx="1631402" cy="29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a:solidFill>
                    <a:srgbClr val="C00000"/>
                  </a:solidFill>
                  <a:latin typeface="华文新魏" panose="02010800040101010101" charset="-122"/>
                  <a:ea typeface="华文新魏" panose="02010800040101010101" charset="-122"/>
                </a:rPr>
                <a:t>考点二：分析情节的作用</a:t>
              </a:r>
            </a:p>
          </p:txBody>
        </p:sp>
      </p:grpSp>
      <p:pic>
        <p:nvPicPr>
          <p:cNvPr id="5" name="图片 4" descr="resource"/>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3585" y="1468755"/>
            <a:ext cx="914400" cy="914400"/>
          </a:xfrm>
          <a:prstGeom prst="rect">
            <a:avLst/>
          </a:prstGeom>
        </p:spPr>
      </p:pic>
      <p:pic>
        <p:nvPicPr>
          <p:cNvPr id="4" name="图片 3" descr="resource"/>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3585" y="3571240"/>
            <a:ext cx="914400" cy="914400"/>
          </a:xfrm>
          <a:prstGeom prst="rect">
            <a:avLst/>
          </a:prstGeom>
        </p:spPr>
      </p:pic>
      <p:sp>
        <p:nvSpPr>
          <p:cNvPr id="100" name="文本框 99"/>
          <p:cNvSpPr txBox="1"/>
          <p:nvPr/>
        </p:nvSpPr>
        <p:spPr>
          <a:xfrm>
            <a:off x="1744345" y="1210945"/>
            <a:ext cx="9436100" cy="1946174"/>
          </a:xfrm>
          <a:prstGeom prst="rect">
            <a:avLst/>
          </a:prstGeom>
          <a:solidFill>
            <a:schemeClr val="bg2"/>
          </a:solidFill>
          <a:ln w="9525">
            <a:noFill/>
          </a:ln>
        </p:spPr>
        <p:txBody>
          <a:bodyPr wrap="square">
            <a:spAutoFit/>
          </a:bodyPr>
          <a:lstStyle/>
          <a:p>
            <a:pPr indent="0" fontAlgn="auto">
              <a:lnSpc>
                <a:spcPts val="2220"/>
              </a:lnSpc>
            </a:pPr>
            <a:r>
              <a:rPr lang="zh-CN" sz="2800" b="1" dirty="0">
                <a:solidFill>
                  <a:srgbClr val="000000"/>
                </a:solidFill>
                <a:latin typeface="华文新魏" panose="02010800040101010101" charset="-122"/>
                <a:ea typeface="华文新魏" panose="02010800040101010101" charset="-122"/>
              </a:rPr>
              <a:t>提问方式：</a:t>
            </a:r>
            <a:endParaRPr lang="zh-CN" sz="1200" b="0" dirty="0">
              <a:ea typeface="宋体" panose="02010600030101010101" pitchFamily="2" charset="-122"/>
            </a:endParaRP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1.文中写的某个情景在小说中起什么作用?</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2.某内容对情节开展有什么作用?</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3.某人物、事物在小说中有什么作用?</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例如:1. (2014.辽宁卷)小说最后才交待一年前数学家算错了账，这样处理有何作用？结合作品加以分析</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500"/>
              </a:lnSpc>
            </a:pPr>
            <a:r>
              <a:rPr lang="en-US" sz="1600" b="0" dirty="0">
                <a:latin typeface="微软雅黑" panose="020B0503020204020204" charset="-122"/>
                <a:ea typeface="微软雅黑" panose="020B0503020204020204" charset="-122"/>
                <a:cs typeface="微软雅黑" panose="020B0503020204020204" charset="-122"/>
              </a:rPr>
              <a:t>2.</a:t>
            </a:r>
            <a:r>
              <a:rPr lang="zh-CN" sz="1600" b="0" dirty="0">
                <a:latin typeface="微软雅黑" panose="020B0503020204020204" charset="-122"/>
                <a:ea typeface="微软雅黑" panose="020B0503020204020204" charset="-122"/>
                <a:cs typeface="微软雅黑" panose="020B0503020204020204" charset="-122"/>
              </a:rPr>
              <a:t>小说开头彭恩打电话的情节,有哪些作用?</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704340" y="3211195"/>
            <a:ext cx="9283700" cy="3646170"/>
          </a:xfrm>
          <a:prstGeom prst="rect">
            <a:avLst/>
          </a:prstGeom>
          <a:solidFill>
            <a:schemeClr val="bg2"/>
          </a:solidFill>
          <a:ln w="9525">
            <a:noFill/>
          </a:ln>
        </p:spPr>
        <p:txBody>
          <a:bodyPr wrap="square">
            <a:spAutoFit/>
          </a:bodyPr>
          <a:lstStyle/>
          <a:p>
            <a:pPr indent="0" fontAlgn="auto">
              <a:lnSpc>
                <a:spcPts val="2520"/>
              </a:lnSpc>
            </a:pPr>
            <a:r>
              <a:rPr lang="zh-CN" sz="2800" b="1" dirty="0">
                <a:solidFill>
                  <a:srgbClr val="000000"/>
                </a:solidFill>
                <a:latin typeface="华文新魏" panose="02010800040101010101" charset="-122"/>
                <a:ea typeface="华文新魏" panose="02010800040101010101" charset="-122"/>
              </a:rPr>
              <a:t>思路聚焦</a:t>
            </a:r>
            <a:endParaRPr lang="zh-CN" sz="1400" b="1" dirty="0">
              <a:ea typeface="宋体" panose="02010600030101010101" pitchFamily="2" charset="-122"/>
            </a:endParaRPr>
          </a:p>
          <a:p>
            <a:pPr indent="0" fontAlgn="auto">
              <a:lnSpc>
                <a:spcPts val="2520"/>
              </a:lnSpc>
            </a:pPr>
            <a:r>
              <a:rPr lang="zh-CN" sz="1600" b="1" dirty="0">
                <a:latin typeface="微软雅黑" panose="020B0503020204020204" charset="-122"/>
                <a:ea typeface="微软雅黑" panose="020B0503020204020204" charset="-122"/>
                <a:cs typeface="微软雅黑" panose="020B0503020204020204" charset="-122"/>
              </a:rPr>
              <a:t>[方法点拨]</a:t>
            </a:r>
            <a:endParaRPr lang="zh-CN" sz="2000" b="1"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b="1" dirty="0">
                <a:latin typeface="华文新魏" panose="02010800040101010101" charset="-122"/>
                <a:ea typeface="华文新魏" panose="02010800040101010101" charset="-122"/>
                <a:cs typeface="微软雅黑" panose="020B0503020204020204" charset="-122"/>
              </a:rPr>
              <a:t>小说情节的四个作用：</a:t>
            </a:r>
          </a:p>
          <a:p>
            <a:pPr indent="0" fontAlgn="auto">
              <a:lnSpc>
                <a:spcPts val="25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1.对上下文情节的作用</a:t>
            </a:r>
            <a:endParaRPr lang="zh-CN" sz="14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根据情节段落所处的位置，其作用可有三种情况</a:t>
            </a:r>
            <a:r>
              <a:rPr lang="en-US" sz="1600" b="0" dirty="0">
                <a:latin typeface="微软雅黑" panose="020B0503020204020204" charset="-122"/>
                <a:ea typeface="微软雅黑" panose="020B0503020204020204" charset="-122"/>
                <a:cs typeface="微软雅黑" panose="020B0503020204020204" charset="-122"/>
              </a:rPr>
              <a:t>:</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1" dirty="0">
                <a:latin typeface="微软雅黑" panose="020B0503020204020204" charset="-122"/>
                <a:ea typeface="微软雅黑" panose="020B0503020204020204" charset="-122"/>
                <a:cs typeface="微软雅黑" panose="020B0503020204020204" charset="-122"/>
              </a:rPr>
              <a:t>(1)处在开头位置</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①总领全文，点明主旨&lt;议论性文字)。</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②交代时间、背景、引起下文;为下....作铺垫。(叙述描写性文字)</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③渲染气氛，奠定基调。(描写抒情性文字)。</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④设置悬念,引发读者兴趣。(倒叙性文字)。</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⑤照应、点明标题。</a:t>
            </a:r>
            <a:endParaRPr lang="zh-CN" altLang="en-US" sz="16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barn(inVertical)">
                                      <p:cBhvr>
                                        <p:cTn id="16" dur="500"/>
                                        <p:tgtEl>
                                          <p:spTgt spid="10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esource"/>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8650" y="796290"/>
            <a:ext cx="914400" cy="914400"/>
          </a:xfrm>
          <a:prstGeom prst="rect">
            <a:avLst/>
          </a:prstGeom>
        </p:spPr>
      </p:pic>
      <p:sp>
        <p:nvSpPr>
          <p:cNvPr id="100" name="文本框 99"/>
          <p:cNvSpPr txBox="1"/>
          <p:nvPr/>
        </p:nvSpPr>
        <p:spPr>
          <a:xfrm>
            <a:off x="1628140" y="588010"/>
            <a:ext cx="5591810" cy="5262245"/>
          </a:xfrm>
          <a:prstGeom prst="rect">
            <a:avLst/>
          </a:prstGeom>
          <a:solidFill>
            <a:schemeClr val="bg2"/>
          </a:solidFill>
          <a:ln w="19050">
            <a:solidFill>
              <a:schemeClr val="accent1">
                <a:lumMod val="40000"/>
                <a:lumOff val="60000"/>
              </a:schemeClr>
            </a:solidFill>
          </a:ln>
        </p:spPr>
        <p:txBody>
          <a:bodyPr wrap="square">
            <a:spAutoFit/>
          </a:bodyPr>
          <a:lstStyle/>
          <a:p>
            <a:pPr indent="0" fontAlgn="auto">
              <a:lnSpc>
                <a:spcPts val="2520"/>
              </a:lnSpc>
            </a:pPr>
            <a:r>
              <a:rPr lang="zh-CN" sz="1600" b="1" dirty="0">
                <a:latin typeface="微软雅黑" panose="020B0503020204020204" charset="-122"/>
                <a:ea typeface="微软雅黑" panose="020B0503020204020204" charset="-122"/>
                <a:cs typeface="微软雅黑" panose="020B0503020204020204" charset="-122"/>
              </a:rPr>
              <a:t>(2)处在文中位置</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情节人物环境</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①承上启下、过渡作用。</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②丰富作品内容,陪衬主要人物(多为插叙)</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③照应上文，或点明标题。</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④为下.....理伏笔。</a:t>
            </a:r>
          </a:p>
          <a:p>
            <a:pPr indent="0" fontAlgn="auto">
              <a:lnSpc>
                <a:spcPts val="2520"/>
              </a:lnSpc>
            </a:pPr>
            <a:r>
              <a:rPr lang="zh-CN" sz="1600" b="1" dirty="0">
                <a:latin typeface="微软雅黑" panose="020B0503020204020204" charset="-122"/>
                <a:ea typeface="微软雅黑" panose="020B0503020204020204" charset="-122"/>
                <a:cs typeface="微软雅黑" panose="020B0503020204020204" charset="-122"/>
              </a:rPr>
              <a:t>(3)处在文章结尾</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①总结全文点明主旨、深化中心、升华主题。</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②照应上文某处,照应标题，呼应开头。</a:t>
            </a:r>
            <a:endParaRPr lang="zh-CN" sz="2000" b="1"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2000" b="1" dirty="0">
                <a:solidFill>
                  <a:srgbClr val="C00000"/>
                </a:solidFill>
                <a:latin typeface="微软雅黑" panose="020B0503020204020204" charset="-122"/>
                <a:ea typeface="微软雅黑" panose="020B0503020204020204" charset="-122"/>
                <a:cs typeface="微软雅黑" panose="020B0503020204020204" charset="-122"/>
              </a:rPr>
              <a:t>2.对刻画人物形象的作用</a:t>
            </a:r>
          </a:p>
          <a:p>
            <a:pPr indent="0" fontAlgn="auto">
              <a:lnSpc>
                <a:spcPts val="2520"/>
              </a:lnSpc>
            </a:pPr>
            <a:r>
              <a:rPr lang="zh-CN" sz="2000" b="1" dirty="0">
                <a:solidFill>
                  <a:srgbClr val="C00000"/>
                </a:solidFill>
                <a:latin typeface="微软雅黑" panose="020B0503020204020204" charset="-122"/>
                <a:ea typeface="微软雅黑" panose="020B0503020204020204" charset="-122"/>
                <a:cs typeface="微软雅黑" panose="020B0503020204020204" charset="-122"/>
              </a:rPr>
              <a:t>3.对突出主题的作用</a:t>
            </a:r>
            <a:endParaRPr lang="en-US" sz="2000" b="1" dirty="0">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en-US" sz="2000" b="1" dirty="0">
                <a:solidFill>
                  <a:srgbClr val="C00000"/>
                </a:solidFill>
                <a:latin typeface="微软雅黑" panose="020B0503020204020204" charset="-122"/>
                <a:ea typeface="微软雅黑" panose="020B0503020204020204" charset="-122"/>
                <a:cs typeface="微软雅黑" panose="020B0503020204020204" charset="-122"/>
              </a:rPr>
              <a:t>4.</a:t>
            </a:r>
            <a:r>
              <a:rPr lang="zh-CN" sz="2000" b="1" dirty="0">
                <a:solidFill>
                  <a:srgbClr val="C00000"/>
                </a:solidFill>
                <a:latin typeface="微软雅黑" panose="020B0503020204020204" charset="-122"/>
                <a:ea typeface="微软雅黑" panose="020B0503020204020204" charset="-122"/>
                <a:cs typeface="微软雅黑" panose="020B0503020204020204" charset="-122"/>
              </a:rPr>
              <a:t>给读者的感受</a:t>
            </a:r>
            <a:endParaRPr lang="zh-CN" sz="1600" b="0" dirty="0">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设置基念、吸引读者、引发思考、留下充足的想象的空间</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b="1" dirty="0">
                <a:latin typeface="微软雅黑" panose="020B0503020204020204" charset="-122"/>
                <a:ea typeface="微软雅黑" panose="020B0503020204020204" charset="-122"/>
                <a:cs typeface="微软雅黑" panose="020B0503020204020204" charset="-122"/>
              </a:rPr>
              <a:t>[答题步骤]</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第一步，交待某情节在文中起的作用。</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第二步指出突出了什么，表现了什么。</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216775" y="2404745"/>
            <a:ext cx="4797425" cy="3415030"/>
          </a:xfrm>
          <a:prstGeom prst="rect">
            <a:avLst/>
          </a:prstGeom>
          <a:noFill/>
          <a:ln w="28575">
            <a:solidFill>
              <a:schemeClr val="tx2">
                <a:lumMod val="60000"/>
                <a:lumOff val="40000"/>
              </a:schemeClr>
            </a:solidFill>
          </a:ln>
        </p:spPr>
        <p:txBody>
          <a:bodyPr wrap="square">
            <a:spAutoFit/>
          </a:bodyPr>
          <a:lstStyle/>
          <a:p>
            <a:pPr indent="304800"/>
            <a:r>
              <a:rPr lang="en-US" sz="1200" b="0">
                <a:latin typeface="华文细黑" panose="02010600040101010101" charset="-122"/>
                <a:ea typeface="宋体" panose="02010600030101010101" pitchFamily="2" charset="-122"/>
              </a:rPr>
              <a:t> </a:t>
            </a:r>
            <a:endParaRPr lang="zh-CN" sz="1400" b="1">
              <a:solidFill>
                <a:srgbClr val="C00000"/>
              </a:solidFill>
              <a:ea typeface="宋体" panose="02010600030101010101" pitchFamily="2" charset="-122"/>
            </a:endParaRPr>
          </a:p>
          <a:p>
            <a:pPr indent="304800"/>
            <a:r>
              <a:rPr lang="zh-CN" sz="2400" b="1">
                <a:solidFill>
                  <a:srgbClr val="C00000"/>
                </a:solidFill>
                <a:latin typeface="华文楷体" panose="02010600040101010101" charset="-122"/>
                <a:ea typeface="华文楷体" panose="02010600040101010101" charset="-122"/>
                <a:cs typeface="华文楷体" panose="02010600040101010101" charset="-122"/>
              </a:rPr>
              <a:t>举例</a:t>
            </a:r>
            <a:r>
              <a:rPr lang="zh-CN" b="0">
                <a:latin typeface="华文楷体" panose="02010600040101010101" charset="-122"/>
                <a:ea typeface="华文楷体" panose="02010600040101010101" charset="-122"/>
                <a:cs typeface="华文楷体" panose="02010600040101010101" charset="-122"/>
              </a:rPr>
              <a:t>：</a:t>
            </a:r>
            <a:r>
              <a:rPr lang="zh-CN" b="0">
                <a:solidFill>
                  <a:srgbClr val="333333"/>
                </a:solidFill>
                <a:latin typeface="华文楷体" panose="02010600040101010101" charset="-122"/>
                <a:ea typeface="华文楷体" panose="02010600040101010101" charset="-122"/>
                <a:cs typeface="华文楷体" panose="02010600040101010101" charset="-122"/>
              </a:rPr>
              <a:t>在小说《祝福》中，作者花费了大量的篇幅多次渲染“阿毛被狼吃掉”这一情节，而鲁迅先生一向是惜墨如金的，那么，这一情节的背后寄寓着作者哪些深刻的用意呢？</a:t>
            </a:r>
          </a:p>
          <a:p>
            <a:pPr indent="304800"/>
            <a:r>
              <a:rPr lang="zh-CN" b="1">
                <a:solidFill>
                  <a:srgbClr val="333333"/>
                </a:solidFill>
                <a:latin typeface="华文楷体" panose="02010600040101010101" charset="-122"/>
                <a:ea typeface="华文楷体" panose="02010600040101010101" charset="-122"/>
                <a:cs typeface="华文楷体" panose="02010600040101010101" charset="-122"/>
              </a:rPr>
              <a:t>首先</a:t>
            </a:r>
            <a:r>
              <a:rPr lang="zh-CN" b="0">
                <a:solidFill>
                  <a:srgbClr val="333333"/>
                </a:solidFill>
                <a:latin typeface="华文楷体" panose="02010600040101010101" charset="-122"/>
                <a:ea typeface="华文楷体" panose="02010600040101010101" charset="-122"/>
                <a:cs typeface="华文楷体" panose="02010600040101010101" charset="-122"/>
              </a:rPr>
              <a:t>，这一情节是祥林嫂命运的又一次悲惨转折，并催化了祥林嫂彻底绝望感的产生。</a:t>
            </a:r>
          </a:p>
          <a:p>
            <a:pPr indent="304800"/>
            <a:r>
              <a:rPr lang="zh-CN" b="1">
                <a:solidFill>
                  <a:srgbClr val="333333"/>
                </a:solidFill>
                <a:latin typeface="华文楷体" panose="02010600040101010101" charset="-122"/>
                <a:ea typeface="华文楷体" panose="02010600040101010101" charset="-122"/>
                <a:cs typeface="华文楷体" panose="02010600040101010101" charset="-122"/>
              </a:rPr>
              <a:t>第二</a:t>
            </a:r>
            <a:r>
              <a:rPr lang="zh-CN" b="0">
                <a:solidFill>
                  <a:srgbClr val="333333"/>
                </a:solidFill>
                <a:latin typeface="华文楷体" panose="02010600040101010101" charset="-122"/>
                <a:ea typeface="华文楷体" panose="02010600040101010101" charset="-122"/>
                <a:cs typeface="华文楷体" panose="02010600040101010101" charset="-122"/>
              </a:rPr>
              <a:t>，各种不同叙述视角的重复叙述，展现了各种不同人物的心态，同时也暴露了国民性的弱点。</a:t>
            </a:r>
          </a:p>
          <a:p>
            <a:pPr indent="304800"/>
            <a:r>
              <a:rPr lang="zh-CN" b="1">
                <a:solidFill>
                  <a:srgbClr val="333333"/>
                </a:solidFill>
                <a:latin typeface="华文楷体" panose="02010600040101010101" charset="-122"/>
                <a:ea typeface="华文楷体" panose="02010600040101010101" charset="-122"/>
                <a:cs typeface="华文楷体" panose="02010600040101010101" charset="-122"/>
              </a:rPr>
              <a:t>第三</a:t>
            </a:r>
            <a:r>
              <a:rPr lang="zh-CN" b="0">
                <a:solidFill>
                  <a:srgbClr val="333333"/>
                </a:solidFill>
                <a:latin typeface="华文楷体" panose="02010600040101010101" charset="-122"/>
                <a:ea typeface="华文楷体" panose="02010600040101010101" charset="-122"/>
                <a:cs typeface="华文楷体" panose="02010600040101010101" charset="-122"/>
              </a:rPr>
              <a:t>，侧面反映了祥林嫂自身沉重的奴性意识，并揭示出性别压迫的残酷性。</a:t>
            </a:r>
            <a:endParaRPr lang="zh-CN" altLang="en-US" b="0">
              <a:solidFill>
                <a:srgbClr val="333333"/>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barn(inVertical)">
                                      <p:cBhvr>
                                        <p:cTn id="11" dur="500"/>
                                        <p:tgtEl>
                                          <p:spTgt spid="10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20065" y="68580"/>
            <a:ext cx="4478020" cy="1036320"/>
            <a:chOff x="2877004" y="1150333"/>
            <a:chExt cx="2620670" cy="675758"/>
          </a:xfrm>
        </p:grpSpPr>
        <p:pic>
          <p:nvPicPr>
            <p:cNvPr id="19" name="Picture 3" descr="E:\水墨图表素材\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7004" y="1150333"/>
              <a:ext cx="2620670" cy="675758"/>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30"/>
            <p:cNvSpPr txBox="1">
              <a:spLocks noChangeArrowheads="1"/>
            </p:cNvSpPr>
            <p:nvPr/>
          </p:nvSpPr>
          <p:spPr bwMode="auto">
            <a:xfrm>
              <a:off x="3109400" y="1297547"/>
              <a:ext cx="2193957" cy="30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400" b="1" dirty="0">
                  <a:solidFill>
                    <a:srgbClr val="C00000"/>
                  </a:solidFill>
                  <a:latin typeface="华文新魏" panose="02010800040101010101" charset="-122"/>
                  <a:ea typeface="华文新魏" panose="02010800040101010101" charset="-122"/>
                </a:rPr>
                <a:t>考点三：分析情节特点</a:t>
              </a:r>
            </a:p>
          </p:txBody>
        </p:sp>
      </p:grpSp>
      <p:pic>
        <p:nvPicPr>
          <p:cNvPr id="4" name="图片 3" descr="resource"/>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7680" y="3920490"/>
            <a:ext cx="914400" cy="914400"/>
          </a:xfrm>
          <a:prstGeom prst="rect">
            <a:avLst/>
          </a:prstGeom>
        </p:spPr>
      </p:pic>
      <p:pic>
        <p:nvPicPr>
          <p:cNvPr id="5" name="图片 4" descr="resource"/>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1020" y="1642110"/>
            <a:ext cx="914400" cy="914400"/>
          </a:xfrm>
          <a:prstGeom prst="rect">
            <a:avLst/>
          </a:prstGeom>
        </p:spPr>
      </p:pic>
      <p:sp>
        <p:nvSpPr>
          <p:cNvPr id="100" name="文本框 99"/>
          <p:cNvSpPr txBox="1"/>
          <p:nvPr/>
        </p:nvSpPr>
        <p:spPr>
          <a:xfrm>
            <a:off x="1482090" y="1388745"/>
            <a:ext cx="9060180" cy="1642745"/>
          </a:xfrm>
          <a:prstGeom prst="rect">
            <a:avLst/>
          </a:prstGeom>
          <a:solidFill>
            <a:schemeClr val="bg2"/>
          </a:solidFill>
          <a:ln w="19050">
            <a:solidFill>
              <a:schemeClr val="accent1">
                <a:lumMod val="60000"/>
                <a:lumOff val="40000"/>
              </a:schemeClr>
            </a:solidFill>
          </a:ln>
        </p:spPr>
        <p:txBody>
          <a:bodyPr wrap="square">
            <a:spAutoFit/>
          </a:bodyPr>
          <a:lstStyle/>
          <a:p>
            <a:pPr indent="0" fontAlgn="auto">
              <a:lnSpc>
                <a:spcPts val="2420"/>
              </a:lnSpc>
            </a:pPr>
            <a:r>
              <a:rPr lang="zh-CN" sz="2400" b="1" dirty="0">
                <a:solidFill>
                  <a:srgbClr val="000000"/>
                </a:solidFill>
                <a:latin typeface="华文新魏" panose="02010800040101010101" charset="-122"/>
                <a:ea typeface="华文新魏" panose="02010800040101010101" charset="-122"/>
              </a:rPr>
              <a:t>提问方式：</a:t>
            </a:r>
            <a:endParaRPr lang="zh-CN" sz="1200" b="0" dirty="0">
              <a:ea typeface="宋体" panose="02010600030101010101" pitchFamily="2"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1.这篇小说的情节发展有何特点?</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2.请结合小说内容简析这篇小说在情节设置方面的技巧(特点)。</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例如</a:t>
            </a:r>
            <a:r>
              <a:rPr lang="en-US" sz="1600" b="0" dirty="0">
                <a:latin typeface="微软雅黑" panose="020B0503020204020204" charset="-122"/>
                <a:ea typeface="微软雅黑" panose="020B0503020204020204" charset="-122"/>
                <a:cs typeface="微软雅黑" panose="020B0503020204020204" charset="-122"/>
              </a:rPr>
              <a:t>:(2014·</a:t>
            </a:r>
            <a:r>
              <a:rPr lang="zh-CN" sz="1600" b="0" dirty="0">
                <a:latin typeface="微软雅黑" panose="020B0503020204020204" charset="-122"/>
                <a:ea typeface="微软雅黑" panose="020B0503020204020204" charset="-122"/>
                <a:cs typeface="微软雅黑" panose="020B0503020204020204" charset="-122"/>
              </a:rPr>
              <a:t>浙江卷)“买玉”情节中，作者使用了“欧.亨利笔法”,试作简要分析。</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en-US" sz="1200" b="0" dirty="0">
                <a:latin typeface="华文细黑" panose="02010600040101010101" charset="-122"/>
                <a:ea typeface="宋体" panose="02010600030101010101" pitchFamily="2" charset="-122"/>
              </a:rPr>
              <a:t> </a:t>
            </a:r>
            <a:endParaRPr lang="zh-CN" altLang="en-US" dirty="0"/>
          </a:p>
        </p:txBody>
      </p:sp>
      <p:sp>
        <p:nvSpPr>
          <p:cNvPr id="2" name="文本框 1"/>
          <p:cNvSpPr txBox="1"/>
          <p:nvPr/>
        </p:nvSpPr>
        <p:spPr>
          <a:xfrm>
            <a:off x="1468755" y="3261995"/>
            <a:ext cx="9073515" cy="3066415"/>
          </a:xfrm>
          <a:prstGeom prst="rect">
            <a:avLst/>
          </a:prstGeom>
          <a:solidFill>
            <a:schemeClr val="bg2"/>
          </a:solidFill>
          <a:ln w="19050">
            <a:solidFill>
              <a:schemeClr val="accent1">
                <a:lumMod val="60000"/>
                <a:lumOff val="40000"/>
              </a:schemeClr>
            </a:solidFill>
          </a:ln>
        </p:spPr>
        <p:txBody>
          <a:bodyPr wrap="square">
            <a:spAutoFit/>
          </a:bodyPr>
          <a:lstStyle/>
          <a:p>
            <a:pPr indent="0" fontAlgn="auto">
              <a:lnSpc>
                <a:spcPts val="2320"/>
              </a:lnSpc>
            </a:pPr>
            <a:r>
              <a:rPr lang="zh-CN" sz="2400" b="1">
                <a:solidFill>
                  <a:srgbClr val="000000"/>
                </a:solidFill>
                <a:latin typeface="华文新魏" panose="02010800040101010101" charset="-122"/>
                <a:ea typeface="华文新魏" panose="02010800040101010101" charset="-122"/>
              </a:rPr>
              <a:t>思路聚焦：</a:t>
            </a:r>
          </a:p>
          <a:p>
            <a:pPr indent="0" fontAlgn="auto">
              <a:lnSpc>
                <a:spcPts val="2320"/>
              </a:lnSpc>
            </a:pPr>
            <a:r>
              <a:rPr lang="zh-CN" b="1">
                <a:latin typeface="微软雅黑" panose="020B0503020204020204" charset="-122"/>
                <a:ea typeface="微软雅黑" panose="020B0503020204020204" charset="-122"/>
                <a:cs typeface="微软雅黑" panose="020B0503020204020204" charset="-122"/>
              </a:rPr>
              <a:t>[方法点拨]</a:t>
            </a:r>
            <a:endParaRPr lang="zh-CN" sz="1600" b="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1.梳理小说情节发展的脉络。围绕中心事件梳理小说的开端、发展、高潮、结局。</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2.总结归纳情节的特点。在梳理情节的基础上，总结其特点,这就要求准确识记小说情节结构安排的几种方式，即前面讲到的摇摆式、欧</a:t>
            </a:r>
            <a:r>
              <a:rPr lang="en-US" sz="1600" b="0">
                <a:latin typeface="微软雅黑" panose="020B0503020204020204" charset="-122"/>
                <a:ea typeface="微软雅黑" panose="020B0503020204020204" charset="-122"/>
                <a:cs typeface="微软雅黑" panose="020B0503020204020204" charset="-122"/>
              </a:rPr>
              <a:t>·</a:t>
            </a:r>
            <a:r>
              <a:rPr lang="zh-CN" sz="1600" b="0">
                <a:latin typeface="微软雅黑" panose="020B0503020204020204" charset="-122"/>
                <a:ea typeface="微软雅黑" panose="020B0503020204020204" charset="-122"/>
                <a:cs typeface="微软雅黑" panose="020B0503020204020204" charset="-122"/>
              </a:rPr>
              <a:t>亨利式、“延迟”式等。</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3.作答时既要概括情节特点，又要结合具体内容加以分析。</a:t>
            </a:r>
            <a:endParaRPr lang="zh-CN" b="1">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b="1">
                <a:latin typeface="微软雅黑" panose="020B0503020204020204" charset="-122"/>
                <a:ea typeface="微软雅黑" panose="020B0503020204020204" charset="-122"/>
                <a:cs typeface="微软雅黑" panose="020B0503020204020204" charset="-122"/>
              </a:rPr>
              <a:t>[答题步骤]</a:t>
            </a:r>
            <a:endParaRPr lang="zh-CN" sz="1600" b="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第一步，准确概括小说情节的特点。</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第二步，结合具体内容加以分析、佐证。</a:t>
            </a:r>
          </a:p>
          <a:p>
            <a:pPr indent="0" fontAlgn="auto">
              <a:lnSpc>
                <a:spcPts val="2320"/>
              </a:lnSpc>
            </a:pPr>
            <a:endParaRPr lang="zh-CN" altLang="en-US" sz="16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barn(inVertical)">
                                      <p:cBhvr>
                                        <p:cTn id="16" dur="500"/>
                                        <p:tgtEl>
                                          <p:spTgt spid="10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92694" y="402255"/>
            <a:ext cx="1653819" cy="965278"/>
            <a:chOff x="648793" y="1560012"/>
            <a:chExt cx="7570069" cy="4418391"/>
          </a:xfrm>
        </p:grpSpPr>
        <p:grpSp>
          <p:nvGrpSpPr>
            <p:cNvPr id="11" name="组合 10"/>
            <p:cNvGrpSpPr/>
            <p:nvPr/>
          </p:nvGrpSpPr>
          <p:grpSpPr>
            <a:xfrm>
              <a:off x="2831747" y="1560012"/>
              <a:ext cx="5366015" cy="4418391"/>
              <a:chOff x="2831747" y="1560012"/>
              <a:chExt cx="5366015" cy="4418391"/>
            </a:xfrm>
          </p:grpSpPr>
          <p:sp>
            <p:nvSpPr>
              <p:cNvPr id="14"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任意多边形 45"/>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2" name="任意多边形 42"/>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43"/>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2133600" y="686543"/>
            <a:ext cx="8217031" cy="4842351"/>
          </a:xfrm>
          <a:prstGeom prst="rect">
            <a:avLst/>
          </a:prstGeom>
          <a:noFill/>
          <a:ln w="38100">
            <a:solidFill>
              <a:schemeClr val="accent1">
                <a:lumMod val="60000"/>
                <a:lumOff val="40000"/>
              </a:schemeClr>
            </a:solidFill>
          </a:ln>
        </p:spPr>
        <p:txBody>
          <a:bodyPr wrap="square">
            <a:spAutoFit/>
          </a:bodyPr>
          <a:lstStyle/>
          <a:p>
            <a:pPr indent="407035"/>
            <a:r>
              <a:rPr lang="zh-CN" sz="3200" b="1" dirty="0">
                <a:solidFill>
                  <a:srgbClr val="C00000"/>
                </a:solidFill>
                <a:latin typeface="华文新魏" panose="02010800040101010101" charset="-122"/>
                <a:ea typeface="华文新魏" panose="02010800040101010101" charset="-122"/>
              </a:rPr>
              <a:t>举例：</a:t>
            </a:r>
            <a:r>
              <a:rPr lang="zh-CN" sz="2400" b="0" dirty="0">
                <a:latin typeface="逆时光爱你" panose="02010600010101010101" charset="-122"/>
                <a:ea typeface="逆时光爱你" panose="02010600010101010101" charset="-122"/>
                <a:cs typeface="逆时光爱你" panose="02010600010101010101" charset="-122"/>
              </a:rPr>
              <a:t>鲁迅短篇小说《祝福》的情节安排的独特之处</a:t>
            </a:r>
            <a:endParaRPr lang="zh-CN" sz="2000" b="0" dirty="0">
              <a:latin typeface="逆时光爱你" panose="02010600010101010101" charset="-122"/>
              <a:ea typeface="逆时光爱你" panose="02010600010101010101" charset="-122"/>
              <a:cs typeface="逆时光爱你" panose="02010600010101010101" charset="-122"/>
            </a:endParaRPr>
          </a:p>
          <a:p>
            <a:pPr indent="407035"/>
            <a:r>
              <a:rPr lang="zh-CN" sz="2000" b="0" dirty="0">
                <a:latin typeface="逆时光爱你" panose="02010600010101010101" charset="-122"/>
                <a:ea typeface="逆时光爱你" panose="02010600010101010101" charset="-122"/>
                <a:cs typeface="逆时光爱你" panose="02010600010101010101" charset="-122"/>
              </a:rPr>
              <a:t>   </a:t>
            </a:r>
          </a:p>
          <a:p>
            <a:pPr indent="407035">
              <a:lnSpc>
                <a:spcPts val="2800"/>
              </a:lnSpc>
            </a:pPr>
            <a:r>
              <a:rPr lang="zh-CN" sz="2400" b="0" dirty="0">
                <a:latin typeface="逆时光爱你" panose="02010600010101010101" charset="-122"/>
                <a:ea typeface="逆时光爱你" panose="02010600010101010101" charset="-122"/>
                <a:cs typeface="逆时光爱你" panose="02010600010101010101" charset="-122"/>
              </a:rPr>
              <a:t>小说开篇就采用</a:t>
            </a:r>
            <a:r>
              <a:rPr lang="zh-CN" sz="2400" b="1" dirty="0">
                <a:solidFill>
                  <a:srgbClr val="C00000"/>
                </a:solidFill>
                <a:latin typeface="逆时光爱你" panose="02010600010101010101" charset="-122"/>
                <a:ea typeface="逆时光爱你" panose="02010600010101010101" charset="-122"/>
                <a:cs typeface="逆时光爱你" panose="02010600010101010101" charset="-122"/>
              </a:rPr>
              <a:t>倒叙</a:t>
            </a:r>
            <a:r>
              <a:rPr lang="zh-CN" sz="2400" b="0" dirty="0">
                <a:latin typeface="逆时光爱你" panose="02010600010101010101" charset="-122"/>
                <a:ea typeface="逆时光爱你" panose="02010600010101010101" charset="-122"/>
                <a:cs typeface="逆时光爱你" panose="02010600010101010101" charset="-122"/>
              </a:rPr>
              <a:t>的表达方式来设置悬念，使读者急于追根溯源探求原委；写祥林嫂在富人们一片祝福中死去，造成了浓重的悲剧气氛，而且死后引起了鲁四老爷的震怒，揭示了祥林嫂与鲁四老爷之间的尖锐的矛盾，突出了小说反封建的主题。在小说的发展部分，祥林嫂被迫改嫁到深山野，是故事情节的发展。在小说的高潮部分：祥林嫂为什么又一次来到鲁四老爷家？有人认为，丧夫失子有偶然性，然而隐藏在偶然性背后的，是那起决定作用的必然性。小说的结局部分：当祥林嫂被折磨得像“木偶人</a:t>
            </a:r>
            <a:r>
              <a:rPr lang="en-US" altLang="zh-CN" sz="2400" b="0" dirty="0">
                <a:latin typeface="逆时光爱你" panose="02010600010101010101" charset="-122"/>
                <a:ea typeface="逆时光爱你" panose="02010600010101010101" charset="-122"/>
                <a:cs typeface="逆时光爱你" panose="02010600010101010101" charset="-122"/>
              </a:rPr>
              <a:t>”,</a:t>
            </a:r>
            <a:r>
              <a:rPr lang="zh-CN" sz="2400" b="0" dirty="0">
                <a:latin typeface="逆时光爱你" panose="02010600010101010101" charset="-122"/>
                <a:ea typeface="逆时光爱你" panose="02010600010101010101" charset="-122"/>
                <a:cs typeface="逆时光爱你" panose="02010600010101010101" charset="-122"/>
              </a:rPr>
              <a:t>小说以《祝福》为题，不仅因为小说起于祝福，结于祝福，中间一再写到祝福，情节的发展与祝福有着密切的关系。</a:t>
            </a:r>
            <a:endParaRPr lang="zh-CN" altLang="en-US" sz="2400" b="0" dirty="0">
              <a:latin typeface="逆时光爱你" panose="02010600010101010101" charset="-122"/>
              <a:ea typeface="逆时光爱你" panose="02010600010101010101" charset="-122"/>
              <a:cs typeface="逆时光爱你" panose="02010600010101010101" charset="-122"/>
            </a:endParaRPr>
          </a:p>
        </p:txBody>
      </p:sp>
      <p:pic>
        <p:nvPicPr>
          <p:cNvPr id="7" name="图片 6"/>
          <p:cNvPicPr>
            <a:picLocks noChangeAspect="1"/>
          </p:cNvPicPr>
          <p:nvPr/>
        </p:nvPicPr>
        <p:blipFill>
          <a:blip r:embed="rId6"/>
          <a:stretch>
            <a:fillRect/>
          </a:stretch>
        </p:blipFill>
        <p:spPr>
          <a:xfrm>
            <a:off x="9398280" y="5081601"/>
            <a:ext cx="2794164" cy="17459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5855" y="1123950"/>
            <a:ext cx="5970270" cy="5654040"/>
          </a:xfrm>
          <a:prstGeom prst="rect">
            <a:avLst/>
          </a:prstGeom>
        </p:spPr>
      </p:pic>
      <p:grpSp>
        <p:nvGrpSpPr>
          <p:cNvPr id="9" name="组合 8">
            <a:extLst>
              <a:ext uri="{FF2B5EF4-FFF2-40B4-BE49-F238E27FC236}">
                <a16:creationId xmlns:a16="http://schemas.microsoft.com/office/drawing/2014/main" id="{04DCF2FB-9009-4A2E-8281-248ABC06381F}"/>
              </a:ext>
            </a:extLst>
          </p:cNvPr>
          <p:cNvGrpSpPr/>
          <p:nvPr/>
        </p:nvGrpSpPr>
        <p:grpSpPr>
          <a:xfrm>
            <a:off x="131613" y="2323465"/>
            <a:ext cx="2539197" cy="1962150"/>
            <a:chOff x="131613" y="2323465"/>
            <a:chExt cx="2539197" cy="1962150"/>
          </a:xfrm>
        </p:grpSpPr>
        <p:sp>
          <p:nvSpPr>
            <p:cNvPr id="2" name="椭圆 1"/>
            <p:cNvSpPr/>
            <p:nvPr/>
          </p:nvSpPr>
          <p:spPr>
            <a:xfrm>
              <a:off x="708660" y="2323465"/>
              <a:ext cx="1962150" cy="1962150"/>
            </a:xfrm>
            <a:prstGeom prst="ellipse">
              <a:avLst/>
            </a:prstGeom>
            <a:blipFill>
              <a:blip r:embed="rId4"/>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810895" y="2908300"/>
              <a:ext cx="875665" cy="627380"/>
              <a:chOff x="2591395" y="1560012"/>
              <a:chExt cx="6273282" cy="4516858"/>
            </a:xfrm>
            <a:solidFill>
              <a:sysClr val="window" lastClr="FFFFFF"/>
            </a:solidFill>
          </p:grpSpPr>
          <p:sp>
            <p:nvSpPr>
              <p:cNvPr id="5"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任意多边形 10"/>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8" name="任意多边形 27"/>
            <p:cNvSpPr/>
            <p:nvPr/>
          </p:nvSpPr>
          <p:spPr>
            <a:xfrm flipV="1">
              <a:off x="131613" y="3599345"/>
              <a:ext cx="1609734" cy="304784"/>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1566359" y="2594747"/>
              <a:ext cx="1082471" cy="1445260"/>
            </a:xfrm>
            <a:prstGeom prst="rect">
              <a:avLst/>
            </a:prstGeom>
            <a:noFill/>
          </p:spPr>
          <p:txBody>
            <a:bodyPr wrap="square" rtlCol="0">
              <a:spAutoFit/>
            </a:bodyPr>
            <a:lstStyle/>
            <a:p>
              <a:r>
                <a:rPr lang="zh-CN" altLang="en-US" sz="8800" dirty="0">
                  <a:solidFill>
                    <a:prstClr val="white"/>
                  </a:solidFill>
                  <a:latin typeface="仿宋" panose="02010609060101010101" pitchFamily="49" charset="-122"/>
                  <a:ea typeface="仿宋" panose="02010609060101010101" pitchFamily="49" charset="-122"/>
                </a:rPr>
                <a:t>叁</a:t>
              </a:r>
            </a:p>
          </p:txBody>
        </p:sp>
      </p:grpSp>
      <p:sp>
        <p:nvSpPr>
          <p:cNvPr id="100" name="文本框 99"/>
          <p:cNvSpPr txBox="1"/>
          <p:nvPr/>
        </p:nvSpPr>
        <p:spPr>
          <a:xfrm>
            <a:off x="2904490" y="2856548"/>
            <a:ext cx="5080000" cy="1014730"/>
          </a:xfrm>
          <a:prstGeom prst="rect">
            <a:avLst/>
          </a:prstGeom>
          <a:noFill/>
          <a:ln w="9525">
            <a:noFill/>
          </a:ln>
        </p:spPr>
        <p:txBody>
          <a:bodyPr>
            <a:spAutoFit/>
          </a:bodyPr>
          <a:lstStyle/>
          <a:p>
            <a:pPr indent="0"/>
            <a:r>
              <a:rPr lang="zh-CN" sz="6000" b="1" dirty="0">
                <a:solidFill>
                  <a:srgbClr val="C00000"/>
                </a:solidFill>
                <a:latin typeface="华文新魏" panose="02010800040101010101" charset="-122"/>
                <a:ea typeface="华文新魏" panose="02010800040101010101" charset="-122"/>
              </a:rPr>
              <a:t>人物形象</a:t>
            </a:r>
            <a:endParaRPr lang="zh-CN" altLang="en-US" sz="6000" b="1" dirty="0">
              <a:solidFill>
                <a:srgbClr val="C00000"/>
              </a:solidFill>
              <a:latin typeface="华文新魏" panose="02010800040101010101" charset="-122"/>
              <a:ea typeface="华文新魏" panose="020108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38"/>
          <p:cNvSpPr/>
          <p:nvPr/>
        </p:nvSpPr>
        <p:spPr>
          <a:xfrm>
            <a:off x="-937260" y="313690"/>
            <a:ext cx="5006340" cy="625475"/>
          </a:xfrm>
          <a:custGeom>
            <a:avLst/>
            <a:gdLst>
              <a:gd name="connsiteX0" fmla="*/ 3538712 w 5891463"/>
              <a:gd name="connsiteY0" fmla="*/ 0 h 713287"/>
              <a:gd name="connsiteX1" fmla="*/ 5891463 w 5891463"/>
              <a:gd name="connsiteY1" fmla="*/ 0 h 713287"/>
              <a:gd name="connsiteX2" fmla="*/ 5891463 w 5891463"/>
              <a:gd name="connsiteY2" fmla="*/ 45719 h 713287"/>
              <a:gd name="connsiteX3" fmla="*/ 4651667 w 5891463"/>
              <a:gd name="connsiteY3" fmla="*/ 45719 h 713287"/>
              <a:gd name="connsiteX4" fmla="*/ 4651667 w 5891463"/>
              <a:gd name="connsiteY4" fmla="*/ 49137 h 713287"/>
              <a:gd name="connsiteX5" fmla="*/ 3291824 w 5891463"/>
              <a:gd name="connsiteY5" fmla="*/ 49137 h 713287"/>
              <a:gd name="connsiteX6" fmla="*/ 1928977 w 5891463"/>
              <a:gd name="connsiteY6" fmla="*/ 49137 h 713287"/>
              <a:gd name="connsiteX7" fmla="*/ 1778305 w 5891463"/>
              <a:gd name="connsiteY7" fmla="*/ 135634 h 713287"/>
              <a:gd name="connsiteX8" fmla="*/ 1765454 w 5891463"/>
              <a:gd name="connsiteY8" fmla="*/ 190761 h 713287"/>
              <a:gd name="connsiteX9" fmla="*/ 1778305 w 5891463"/>
              <a:gd name="connsiteY9" fmla="*/ 245889 h 713287"/>
              <a:gd name="connsiteX10" fmla="*/ 1928977 w 5891463"/>
              <a:gd name="connsiteY10" fmla="*/ 332387 h 713287"/>
              <a:gd name="connsiteX11" fmla="*/ 2167660 w 5891463"/>
              <a:gd name="connsiteY11" fmla="*/ 332387 h 713287"/>
              <a:gd name="connsiteX12" fmla="*/ 2167660 w 5891463"/>
              <a:gd name="connsiteY12" fmla="*/ 331761 h 713287"/>
              <a:gd name="connsiteX13" fmla="*/ 3793525 w 5891463"/>
              <a:gd name="connsiteY13" fmla="*/ 331761 h 713287"/>
              <a:gd name="connsiteX14" fmla="*/ 4013782 w 5891463"/>
              <a:gd name="connsiteY14" fmla="*/ 522521 h 713287"/>
              <a:gd name="connsiteX15" fmla="*/ 3793525 w 5891463"/>
              <a:gd name="connsiteY15" fmla="*/ 713283 h 713287"/>
              <a:gd name="connsiteX16" fmla="*/ 2352751 w 5891463"/>
              <a:gd name="connsiteY16" fmla="*/ 713283 h 713287"/>
              <a:gd name="connsiteX17" fmla="*/ 2352751 w 5891463"/>
              <a:gd name="connsiteY17" fmla="*/ 713287 h 713287"/>
              <a:gd name="connsiteX18" fmla="*/ 0 w 5891463"/>
              <a:gd name="connsiteY18" fmla="*/ 713287 h 713287"/>
              <a:gd name="connsiteX19" fmla="*/ 0 w 5891463"/>
              <a:gd name="connsiteY19" fmla="*/ 667568 h 713287"/>
              <a:gd name="connsiteX20" fmla="*/ 884428 w 5891463"/>
              <a:gd name="connsiteY20" fmla="*/ 667568 h 713287"/>
              <a:gd name="connsiteX21" fmla="*/ 884428 w 5891463"/>
              <a:gd name="connsiteY21" fmla="*/ 664147 h 713287"/>
              <a:gd name="connsiteX22" fmla="*/ 2244271 w 5891463"/>
              <a:gd name="connsiteY22" fmla="*/ 664147 h 713287"/>
              <a:gd name="connsiteX23" fmla="*/ 3649155 w 5891463"/>
              <a:gd name="connsiteY23" fmla="*/ 664147 h 713287"/>
              <a:gd name="connsiteX24" fmla="*/ 3799827 w 5891463"/>
              <a:gd name="connsiteY24" fmla="*/ 577648 h 713287"/>
              <a:gd name="connsiteX25" fmla="*/ 3812678 w 5891463"/>
              <a:gd name="connsiteY25" fmla="*/ 522521 h 713287"/>
              <a:gd name="connsiteX26" fmla="*/ 3799827 w 5891463"/>
              <a:gd name="connsiteY26" fmla="*/ 467394 h 713287"/>
              <a:gd name="connsiteX27" fmla="*/ 3649155 w 5891463"/>
              <a:gd name="connsiteY27" fmla="*/ 380896 h 713287"/>
              <a:gd name="connsiteX28" fmla="*/ 3410471 w 5891463"/>
              <a:gd name="connsiteY28" fmla="*/ 380896 h 713287"/>
              <a:gd name="connsiteX29" fmla="*/ 3410471 w 5891463"/>
              <a:gd name="connsiteY29" fmla="*/ 381523 h 713287"/>
              <a:gd name="connsiteX30" fmla="*/ 1784606 w 5891463"/>
              <a:gd name="connsiteY30" fmla="*/ 381523 h 713287"/>
              <a:gd name="connsiteX31" fmla="*/ 1564350 w 5891463"/>
              <a:gd name="connsiteY31" fmla="*/ 190761 h 713287"/>
              <a:gd name="connsiteX32" fmla="*/ 1784606 w 5891463"/>
              <a:gd name="connsiteY32" fmla="*/ 1 h 713287"/>
              <a:gd name="connsiteX33" fmla="*/ 3291824 w 5891463"/>
              <a:gd name="connsiteY33" fmla="*/ 1 h 713287"/>
              <a:gd name="connsiteX34" fmla="*/ 3410471 w 5891463"/>
              <a:gd name="connsiteY34" fmla="*/ 1 h 713287"/>
              <a:gd name="connsiteX35" fmla="*/ 3538712 w 5891463"/>
              <a:gd name="connsiteY35" fmla="*/ 1 h 71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891463" h="713287">
                <a:moveTo>
                  <a:pt x="3538712" y="0"/>
                </a:moveTo>
                <a:lnTo>
                  <a:pt x="5891463" y="0"/>
                </a:lnTo>
                <a:lnTo>
                  <a:pt x="5891463" y="45719"/>
                </a:lnTo>
                <a:lnTo>
                  <a:pt x="4651667" y="45719"/>
                </a:lnTo>
                <a:lnTo>
                  <a:pt x="4651667" y="49137"/>
                </a:lnTo>
                <a:lnTo>
                  <a:pt x="3291824" y="49137"/>
                </a:lnTo>
                <a:lnTo>
                  <a:pt x="1928977" y="49137"/>
                </a:lnTo>
                <a:cubicBezTo>
                  <a:pt x="1861244" y="49137"/>
                  <a:pt x="1803129" y="84804"/>
                  <a:pt x="1778305" y="135634"/>
                </a:cubicBezTo>
                <a:lnTo>
                  <a:pt x="1765454" y="190761"/>
                </a:lnTo>
                <a:lnTo>
                  <a:pt x="1778305" y="245889"/>
                </a:lnTo>
                <a:cubicBezTo>
                  <a:pt x="1803129" y="296721"/>
                  <a:pt x="1861244" y="332387"/>
                  <a:pt x="1928977" y="332387"/>
                </a:cubicBezTo>
                <a:lnTo>
                  <a:pt x="2167660" y="332387"/>
                </a:lnTo>
                <a:lnTo>
                  <a:pt x="2167660" y="331761"/>
                </a:lnTo>
                <a:lnTo>
                  <a:pt x="3793525" y="331761"/>
                </a:lnTo>
                <a:cubicBezTo>
                  <a:pt x="3915169" y="331761"/>
                  <a:pt x="4013782" y="417167"/>
                  <a:pt x="4013782" y="522521"/>
                </a:cubicBezTo>
                <a:cubicBezTo>
                  <a:pt x="4013782" y="627877"/>
                  <a:pt x="3915169" y="713283"/>
                  <a:pt x="3793525" y="713283"/>
                </a:cubicBezTo>
                <a:lnTo>
                  <a:pt x="2352751" y="713283"/>
                </a:lnTo>
                <a:lnTo>
                  <a:pt x="2352751" y="713287"/>
                </a:lnTo>
                <a:lnTo>
                  <a:pt x="0" y="713287"/>
                </a:lnTo>
                <a:lnTo>
                  <a:pt x="0" y="667568"/>
                </a:lnTo>
                <a:lnTo>
                  <a:pt x="884428" y="667568"/>
                </a:lnTo>
                <a:lnTo>
                  <a:pt x="884428" y="664147"/>
                </a:lnTo>
                <a:lnTo>
                  <a:pt x="2244271" y="664147"/>
                </a:lnTo>
                <a:lnTo>
                  <a:pt x="3649155" y="664147"/>
                </a:lnTo>
                <a:cubicBezTo>
                  <a:pt x="3716888" y="664147"/>
                  <a:pt x="3775004" y="628480"/>
                  <a:pt x="3799827" y="577648"/>
                </a:cubicBezTo>
                <a:lnTo>
                  <a:pt x="3812678" y="522521"/>
                </a:lnTo>
                <a:lnTo>
                  <a:pt x="3799827" y="467394"/>
                </a:lnTo>
                <a:cubicBezTo>
                  <a:pt x="3775004" y="416563"/>
                  <a:pt x="3716888" y="380896"/>
                  <a:pt x="3649155" y="380896"/>
                </a:cubicBezTo>
                <a:lnTo>
                  <a:pt x="3410471" y="380896"/>
                </a:lnTo>
                <a:lnTo>
                  <a:pt x="3410471" y="381523"/>
                </a:lnTo>
                <a:lnTo>
                  <a:pt x="1784606" y="381523"/>
                </a:lnTo>
                <a:cubicBezTo>
                  <a:pt x="1662962" y="381523"/>
                  <a:pt x="1564350" y="296117"/>
                  <a:pt x="1564350" y="190761"/>
                </a:cubicBezTo>
                <a:cubicBezTo>
                  <a:pt x="1564350" y="85407"/>
                  <a:pt x="1662962" y="1"/>
                  <a:pt x="1784606" y="1"/>
                </a:cubicBezTo>
                <a:lnTo>
                  <a:pt x="3291824" y="1"/>
                </a:lnTo>
                <a:lnTo>
                  <a:pt x="3410471" y="1"/>
                </a:lnTo>
                <a:lnTo>
                  <a:pt x="3538712" y="1"/>
                </a:lnTo>
                <a:close/>
              </a:path>
            </a:pathLst>
          </a:cu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4029710" y="434340"/>
            <a:ext cx="3896360" cy="645160"/>
          </a:xfrm>
          <a:prstGeom prst="rect">
            <a:avLst/>
          </a:prstGeom>
          <a:solidFill>
            <a:schemeClr val="accent3">
              <a:lumMod val="20000"/>
              <a:lumOff val="80000"/>
            </a:schemeClr>
          </a:solidFill>
          <a:ln w="28575">
            <a:solidFill>
              <a:schemeClr val="accent1">
                <a:lumMod val="60000"/>
                <a:lumOff val="40000"/>
              </a:schemeClr>
            </a:solidFill>
          </a:ln>
        </p:spPr>
        <p:txBody>
          <a:bodyPr wrap="square" rtlCol="0" anchor="t">
            <a:spAutoFit/>
          </a:bodyPr>
          <a:lstStyle/>
          <a:p>
            <a:r>
              <a:rPr lang="en-US" altLang="zh-CN" sz="3200" b="1">
                <a:solidFill>
                  <a:srgbClr val="C00000"/>
                </a:solidFill>
                <a:latin typeface="华文新魏" panose="02010800040101010101" charset="-122"/>
                <a:ea typeface="华文新魏" panose="02010800040101010101" charset="-122"/>
                <a:sym typeface="+mn-ea"/>
              </a:rPr>
              <a:t>     </a:t>
            </a:r>
            <a:r>
              <a:rPr lang="zh-CN" sz="3600" b="1">
                <a:solidFill>
                  <a:srgbClr val="C00000"/>
                </a:solidFill>
                <a:latin typeface="华文新魏" panose="02010800040101010101" charset="-122"/>
                <a:ea typeface="华文新魏" panose="02010800040101010101" charset="-122"/>
                <a:sym typeface="+mn-ea"/>
              </a:rPr>
              <a:t>叁：人物形象</a:t>
            </a:r>
            <a:endParaRPr lang="zh-CN" altLang="en-US" sz="3600" b="1">
              <a:solidFill>
                <a:srgbClr val="C00000"/>
              </a:solidFill>
              <a:latin typeface="华文新魏" panose="02010800040101010101" charset="-122"/>
              <a:ea typeface="华文新魏" panose="02010800040101010101" charset="-122"/>
              <a:sym typeface="+mn-ea"/>
            </a:endParaRPr>
          </a:p>
        </p:txBody>
      </p:sp>
      <p:sp>
        <p:nvSpPr>
          <p:cNvPr id="100" name="文本框 99"/>
          <p:cNvSpPr txBox="1"/>
          <p:nvPr/>
        </p:nvSpPr>
        <p:spPr>
          <a:xfrm>
            <a:off x="1102360" y="1276985"/>
            <a:ext cx="9405620" cy="1486535"/>
          </a:xfrm>
          <a:prstGeom prst="rect">
            <a:avLst/>
          </a:prstGeom>
          <a:solidFill>
            <a:schemeClr val="accent4">
              <a:lumMod val="40000"/>
              <a:lumOff val="60000"/>
            </a:schemeClr>
          </a:solidFill>
          <a:ln w="9525">
            <a:noFill/>
          </a:ln>
        </p:spPr>
        <p:txBody>
          <a:bodyPr wrap="square">
            <a:spAutoFit/>
          </a:bodyPr>
          <a:lstStyle/>
          <a:p>
            <a:pPr indent="0" fontAlgn="auto">
              <a:lnSpc>
                <a:spcPts val="2720"/>
              </a:lnSpc>
            </a:pPr>
            <a:r>
              <a:rPr lang="zh-CN" sz="2400" b="1" dirty="0">
                <a:solidFill>
                  <a:srgbClr val="C00000"/>
                </a:solidFill>
                <a:latin typeface="华文新魏" panose="02010800040101010101" charset="-122"/>
                <a:ea typeface="华文新魏" panose="02010800040101010101" charset="-122"/>
              </a:rPr>
              <a:t>考点解读：</a:t>
            </a:r>
            <a:endParaRPr lang="zh-CN" sz="1200" b="0" dirty="0">
              <a:ea typeface="宋体" panose="02010600030101010101" pitchFamily="2" charset="-122"/>
            </a:endParaRPr>
          </a:p>
          <a:p>
            <a:pPr indent="0" fontAlgn="auto">
              <a:lnSpc>
                <a:spcPts val="2720"/>
              </a:lnSpc>
            </a:pPr>
            <a:r>
              <a:rPr lang="zh-CN" sz="1200" b="0" dirty="0">
                <a:ea typeface="宋体" panose="02010600030101010101" pitchFamily="2" charset="-122"/>
              </a:rPr>
              <a:t>  </a:t>
            </a:r>
            <a:r>
              <a:rPr lang="zh-CN" sz="1600" b="0" dirty="0">
                <a:latin typeface="微软雅黑" panose="020B0503020204020204" charset="-122"/>
                <a:ea typeface="微软雅黑" panose="020B0503020204020204" charset="-122"/>
                <a:cs typeface="微软雅黑" panose="020B0503020204020204" charset="-122"/>
              </a:rPr>
              <a:t>   塑造人物形象是小说反映社会生活的主要手段，而且小说的核心任务就是通过刻画人物、朔造典型人物形象来揭示社会生活的某些本质，从而表现作品的主题。所以,要评价小说中的人物形象,就要认真分析作者对人物的描写，从而评价人物的性格特征，进而发掘出各色人物善恶美丑的精神世界。</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26160" y="2934970"/>
            <a:ext cx="7309485" cy="3599815"/>
          </a:xfrm>
          <a:prstGeom prst="rect">
            <a:avLst/>
          </a:prstGeom>
          <a:solidFill>
            <a:schemeClr val="accent4">
              <a:lumMod val="40000"/>
              <a:lumOff val="60000"/>
            </a:schemeClr>
          </a:solidFill>
          <a:ln w="9525">
            <a:noFill/>
          </a:ln>
        </p:spPr>
        <p:txBody>
          <a:bodyPr wrap="square">
            <a:spAutoFit/>
          </a:bodyPr>
          <a:lstStyle/>
          <a:p>
            <a:pPr indent="356235" fontAlgn="auto">
              <a:lnSpc>
                <a:spcPts val="2520"/>
              </a:lnSpc>
            </a:pPr>
            <a:r>
              <a:rPr lang="zh-CN" sz="2000" b="1" dirty="0">
                <a:solidFill>
                  <a:srgbClr val="C00000"/>
                </a:solidFill>
                <a:latin typeface="华文新魏" panose="02010800040101010101" charset="-122"/>
                <a:ea typeface="华文新魏" panose="02010800040101010101" charset="-122"/>
                <a:cs typeface="华文新魏" panose="02010800040101010101" charset="-122"/>
              </a:rPr>
              <a:t>1.小说塑造人物形象的手法</a:t>
            </a:r>
            <a:endParaRPr lang="zh-CN" b="1" dirty="0">
              <a:solidFill>
                <a:srgbClr val="C00000"/>
              </a:solidFill>
              <a:latin typeface="华文新魏" panose="02010800040101010101" charset="-122"/>
              <a:ea typeface="华文新魏" panose="02010800040101010101" charset="-122"/>
              <a:cs typeface="华文新魏" panose="02010800040101010101" charset="-122"/>
            </a:endParaRPr>
          </a:p>
          <a:p>
            <a:pPr indent="356235"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正面描写：包括肖像描写、语言描写、动作描写、心理描、写和细节描写。</a:t>
            </a:r>
          </a:p>
          <a:p>
            <a:pPr indent="356235"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侧面描写：又叫间接描写.从侧面烘托人物形象。</a:t>
            </a:r>
            <a:endParaRPr lang="zh-CN" sz="1200" b="0" dirty="0">
              <a:latin typeface="微软雅黑" panose="020B0503020204020204" charset="-122"/>
              <a:ea typeface="微软雅黑" panose="020B0503020204020204" charset="-122"/>
              <a:cs typeface="微软雅黑" panose="020B0503020204020204" charset="-122"/>
            </a:endParaRPr>
          </a:p>
          <a:p>
            <a:pPr indent="356235" algn="l">
              <a:lnSpc>
                <a:spcPts val="2520"/>
              </a:lnSpc>
              <a:buClrTx/>
              <a:buSzTx/>
              <a:buFontTx/>
            </a:pPr>
            <a:r>
              <a:rPr lang="zh-CN" sz="2000" b="1" dirty="0">
                <a:solidFill>
                  <a:srgbClr val="C00000"/>
                </a:solidFill>
                <a:latin typeface="华文新魏" panose="02010800040101010101" charset="-122"/>
                <a:ea typeface="华文新魏" panose="02010800040101010101" charset="-122"/>
                <a:cs typeface="华文新魏" panose="02010800040101010101" charset="-122"/>
              </a:rPr>
              <a:t>2.人物形象的作用</a:t>
            </a:r>
          </a:p>
          <a:p>
            <a:pPr indent="356235" algn="l">
              <a:buClrTx/>
              <a:buSzTx/>
              <a:buFontTx/>
            </a:pPr>
            <a:r>
              <a:rPr lang="zh-CN" altLang="en-US" sz="1600" b="1" dirty="0">
                <a:latin typeface="微软雅黑" panose="020B0503020204020204" charset="-122"/>
                <a:ea typeface="微软雅黑" panose="020B0503020204020204" charset="-122"/>
                <a:cs typeface="微软雅黑" panose="020B0503020204020204" charset="-122"/>
              </a:rPr>
              <a:t>(1)主要人物的作用</a:t>
            </a:r>
          </a:p>
          <a:p>
            <a:pPr indent="356235"/>
            <a:r>
              <a:rPr lang="zh-CN" altLang="en-US" sz="1600" dirty="0">
                <a:latin typeface="微软雅黑" panose="020B0503020204020204" charset="-122"/>
                <a:ea typeface="微软雅黑" panose="020B0503020204020204" charset="-122"/>
                <a:cs typeface="微软雅黑" panose="020B0503020204020204" charset="-122"/>
              </a:rPr>
              <a:t>①表现某种价值观、道德观或行为品质。</a:t>
            </a:r>
          </a:p>
          <a:p>
            <a:pPr indent="356235"/>
            <a:r>
              <a:rPr lang="zh-CN" altLang="en-US" sz="1600" dirty="0">
                <a:latin typeface="微软雅黑" panose="020B0503020204020204" charset="-122"/>
                <a:ea typeface="微软雅黑" panose="020B0503020204020204" charset="-122"/>
                <a:cs typeface="微软雅黑" panose="020B0503020204020204" charset="-122"/>
              </a:rPr>
              <a:t>②通过人物的命运来反映某种社会现状。</a:t>
            </a:r>
          </a:p>
          <a:p>
            <a:pPr indent="356235"/>
            <a:r>
              <a:rPr lang="zh-CN" altLang="en-US" sz="1600" dirty="0">
                <a:latin typeface="微软雅黑" panose="020B0503020204020204" charset="-122"/>
                <a:ea typeface="微软雅黑" panose="020B0503020204020204" charset="-122"/>
                <a:cs typeface="微软雅黑" panose="020B0503020204020204" charset="-122"/>
              </a:rPr>
              <a:t>③借助人物形象表达作者某种主张或寄托某种感情。</a:t>
            </a:r>
          </a:p>
          <a:p>
            <a:pPr indent="356235"/>
            <a:r>
              <a:rPr lang="zh-CN" altLang="en-US" sz="1600" b="1" dirty="0">
                <a:latin typeface="微软雅黑" panose="020B0503020204020204" charset="-122"/>
                <a:ea typeface="微软雅黑" panose="020B0503020204020204" charset="-122"/>
                <a:cs typeface="微软雅黑" panose="020B0503020204020204" charset="-122"/>
              </a:rPr>
              <a:t>(2）次要人物的作用</a:t>
            </a:r>
          </a:p>
          <a:p>
            <a:pPr indent="356235"/>
            <a:r>
              <a:rPr lang="zh-CN" altLang="en-US" sz="1600" dirty="0">
                <a:latin typeface="微软雅黑" panose="020B0503020204020204" charset="-122"/>
                <a:ea typeface="微软雅黑" panose="020B0503020204020204" charset="-122"/>
                <a:cs typeface="微软雅黑" panose="020B0503020204020204" charset="-122"/>
              </a:rPr>
              <a:t>①衬托主要人物。</a:t>
            </a:r>
          </a:p>
          <a:p>
            <a:pPr indent="356235"/>
            <a:r>
              <a:rPr lang="zh-CN" altLang="en-US" sz="1600" dirty="0">
                <a:latin typeface="微软雅黑" panose="020B0503020204020204" charset="-122"/>
                <a:ea typeface="微软雅黑" panose="020B0503020204020204" charset="-122"/>
                <a:cs typeface="微软雅黑" panose="020B0503020204020204" charset="-122"/>
              </a:rPr>
              <a:t>②若是线索人物，则贯穿全文、连结人物关系。</a:t>
            </a:r>
          </a:p>
          <a:p>
            <a:pPr indent="356235"/>
            <a:r>
              <a:rPr lang="zh-CN" altLang="en-US" sz="1600" dirty="0">
                <a:latin typeface="微软雅黑" panose="020B0503020204020204" charset="-122"/>
                <a:ea typeface="微软雅黑" panose="020B0503020204020204" charset="-122"/>
                <a:cs typeface="微软雅黑" panose="020B0503020204020204" charset="-122"/>
              </a:rPr>
              <a:t>③推动情节发展。</a:t>
            </a:r>
          </a:p>
          <a:p>
            <a:pPr indent="356235"/>
            <a:r>
              <a:rPr lang="zh-CN" altLang="en-US" sz="1600" dirty="0">
                <a:latin typeface="微软雅黑" panose="020B0503020204020204" charset="-122"/>
                <a:ea typeface="微软雅黑" panose="020B0503020204020204" charset="-122"/>
                <a:cs typeface="微软雅黑" panose="020B0503020204020204" charset="-122"/>
              </a:rPr>
              <a:t>④揭示凸显主题。</a:t>
            </a:r>
          </a:p>
        </p:txBody>
      </p:sp>
      <p:sp>
        <p:nvSpPr>
          <p:cNvPr id="8" name="文本框 7"/>
          <p:cNvSpPr txBox="1"/>
          <p:nvPr/>
        </p:nvSpPr>
        <p:spPr>
          <a:xfrm>
            <a:off x="7786541" y="3724910"/>
            <a:ext cx="4401159" cy="1522095"/>
          </a:xfrm>
          <a:prstGeom prst="rect">
            <a:avLst/>
          </a:prstGeom>
          <a:solidFill>
            <a:schemeClr val="accent4">
              <a:lumMod val="40000"/>
              <a:lumOff val="60000"/>
            </a:schemeClr>
          </a:solidFill>
        </p:spPr>
        <p:txBody>
          <a:bodyPr wrap="square" rtlCol="0" anchor="t">
            <a:spAutoFit/>
          </a:bodyPr>
          <a:lstStyle/>
          <a:p>
            <a:pPr indent="356235" algn="l">
              <a:lnSpc>
                <a:spcPts val="2520"/>
              </a:lnSpc>
              <a:buClrTx/>
              <a:buSzTx/>
              <a:buFontTx/>
            </a:pPr>
            <a:r>
              <a:rPr lang="zh-CN" sz="2000" b="1" dirty="0">
                <a:solidFill>
                  <a:srgbClr val="C00000"/>
                </a:solidFill>
                <a:latin typeface="华文新魏" panose="02010800040101010101" charset="-122"/>
                <a:ea typeface="华文新魏" panose="02010800040101010101" charset="-122"/>
                <a:cs typeface="华文新魏" panose="02010800040101010101" charset="-122"/>
                <a:sym typeface="+mn-ea"/>
              </a:rPr>
              <a:t>3.人物形象的特征</a:t>
            </a:r>
            <a:endParaRPr lang="zh-CN" sz="2000" b="1" dirty="0">
              <a:solidFill>
                <a:srgbClr val="C00000"/>
              </a:solidFill>
              <a:latin typeface="华文新魏" panose="02010800040101010101" charset="-122"/>
              <a:ea typeface="华文新魏" panose="02010800040101010101" charset="-122"/>
              <a:cs typeface="华文新魏" panose="02010800040101010101" charset="-122"/>
            </a:endParaRPr>
          </a:p>
          <a:p>
            <a:pPr indent="356235"/>
            <a:r>
              <a:rPr lang="zh-CN" altLang="en-US" dirty="0">
                <a:latin typeface="微软雅黑" panose="020B0503020204020204" charset="-122"/>
                <a:ea typeface="微软雅黑" panose="020B0503020204020204" charset="-122"/>
                <a:cs typeface="微软雅黑" panose="020B0503020204020204" charset="-122"/>
                <a:sym typeface="+mn-ea"/>
              </a:rPr>
              <a:t>(1)外在特征，包括人物的外貌、衣着职业、生活习惯</a:t>
            </a:r>
            <a:endParaRPr lang="zh-CN" altLang="en-US" dirty="0">
              <a:latin typeface="微软雅黑" panose="020B0503020204020204" charset="-122"/>
              <a:ea typeface="微软雅黑" panose="020B0503020204020204" charset="-122"/>
              <a:cs typeface="微软雅黑" panose="020B0503020204020204" charset="-122"/>
            </a:endParaRPr>
          </a:p>
          <a:p>
            <a:pPr indent="356235"/>
            <a:r>
              <a:rPr lang="zh-CN" altLang="en-US" dirty="0">
                <a:latin typeface="微软雅黑" panose="020B0503020204020204" charset="-122"/>
                <a:ea typeface="微软雅黑" panose="020B0503020204020204" charset="-122"/>
                <a:cs typeface="微软雅黑" panose="020B0503020204020204" charset="-122"/>
                <a:sym typeface="+mn-ea"/>
              </a:rPr>
              <a:t>(2)内在特征，包括人物的心理状态、精神品质、性格特征命运变迁</a:t>
            </a:r>
            <a:endParaRPr lang="zh-CN" altLang="en-US" dirty="0"/>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2235" y="-340360"/>
            <a:ext cx="3199765" cy="25101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down)">
                                      <p:cBhvr>
                                        <p:cTn id="19" dur="500"/>
                                        <p:tgtEl>
                                          <p:spTgt spid="10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00" grpId="0" animBg="1"/>
      <p:bldP spid="4"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16956" y="531002"/>
            <a:ext cx="1290511" cy="3186964"/>
            <a:chOff x="316956" y="531002"/>
            <a:chExt cx="1290511" cy="3186964"/>
          </a:xfrm>
        </p:grpSpPr>
        <p:grpSp>
          <p:nvGrpSpPr>
            <p:cNvPr id="25" name="组合 24"/>
            <p:cNvGrpSpPr/>
            <p:nvPr/>
          </p:nvGrpSpPr>
          <p:grpSpPr>
            <a:xfrm>
              <a:off x="316956" y="557969"/>
              <a:ext cx="1290320" cy="2816220"/>
              <a:chOff x="316956" y="557969"/>
              <a:chExt cx="1290320" cy="2816220"/>
            </a:xfrm>
          </p:grpSpPr>
          <p:grpSp>
            <p:nvGrpSpPr>
              <p:cNvPr id="6" name="组合 5"/>
              <p:cNvGrpSpPr/>
              <p:nvPr/>
            </p:nvGrpSpPr>
            <p:grpSpPr>
              <a:xfrm>
                <a:off x="453116" y="2266193"/>
                <a:ext cx="1107996" cy="1107996"/>
                <a:chOff x="3251200" y="863600"/>
                <a:chExt cx="5334000" cy="5334000"/>
              </a:xfrm>
            </p:grpSpPr>
            <p:sp>
              <p:nvSpPr>
                <p:cNvPr id="7" name="矩形 6"/>
                <p:cNvSpPr/>
                <p:nvPr/>
              </p:nvSpPr>
              <p:spPr>
                <a:xfrm>
                  <a:off x="3251200" y="863600"/>
                  <a:ext cx="5334000" cy="5334000"/>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8" name="直接连接符 7"/>
                <p:cNvCxnSpPr>
                  <a:stCxn id="7" idx="1"/>
                  <a:endCxn id="7" idx="3"/>
                </p:cNvCxnSpPr>
                <p:nvPr/>
              </p:nvCxnSpPr>
              <p:spPr>
                <a:xfrm>
                  <a:off x="3251200" y="3530600"/>
                  <a:ext cx="5334000" cy="0"/>
                </a:xfrm>
                <a:prstGeom prst="line">
                  <a:avLst/>
                </a:prstGeom>
                <a:noFill/>
                <a:ln w="12700" cap="flat" cmpd="sng" algn="ctr">
                  <a:solidFill>
                    <a:srgbClr val="C00000"/>
                  </a:solidFill>
                  <a:prstDash val="solid"/>
                  <a:miter lim="800000"/>
                </a:ln>
                <a:effectLst/>
              </p:spPr>
            </p:cxnSp>
            <p:cxnSp>
              <p:nvCxnSpPr>
                <p:cNvPr id="9" name="直接连接符 8"/>
                <p:cNvCxnSpPr>
                  <a:stCxn id="7" idx="0"/>
                  <a:endCxn id="7" idx="2"/>
                </p:cNvCxnSpPr>
                <p:nvPr/>
              </p:nvCxnSpPr>
              <p:spPr>
                <a:xfrm>
                  <a:off x="5918200" y="863600"/>
                  <a:ext cx="0" cy="5334000"/>
                </a:xfrm>
                <a:prstGeom prst="line">
                  <a:avLst/>
                </a:prstGeom>
                <a:noFill/>
                <a:ln w="12700" cap="flat" cmpd="sng" algn="ctr">
                  <a:solidFill>
                    <a:srgbClr val="C00000"/>
                  </a:solidFill>
                  <a:prstDash val="solid"/>
                  <a:miter lim="800000"/>
                </a:ln>
                <a:effectLst/>
              </p:spPr>
            </p:cxnSp>
          </p:grpSp>
          <p:sp>
            <p:nvSpPr>
              <p:cNvPr id="10" name="文本框 9"/>
              <p:cNvSpPr txBox="1"/>
              <p:nvPr/>
            </p:nvSpPr>
            <p:spPr>
              <a:xfrm>
                <a:off x="316956" y="557969"/>
                <a:ext cx="1290320" cy="1386335"/>
              </a:xfrm>
              <a:prstGeom prst="rect">
                <a:avLst/>
              </a:prstGeom>
              <a:noFill/>
            </p:spPr>
            <p:txBody>
              <a:bodyPr vert="eaVert" wrap="square" rtlCol="0">
                <a:spAutoFit/>
              </a:bodyPr>
              <a:lstStyle/>
              <a:p>
                <a:r>
                  <a:rPr lang="zh-CN" altLang="en-US" sz="7200" spc="600" dirty="0">
                    <a:solidFill>
                      <a:prstClr val="black"/>
                    </a:solidFill>
                    <a:latin typeface="华文新魏" panose="02010800040101010101" charset="-122"/>
                    <a:ea typeface="华文新魏" panose="02010800040101010101" charset="-122"/>
                  </a:rPr>
                  <a:t>目</a:t>
                </a:r>
              </a:p>
            </p:txBody>
          </p:sp>
        </p:grpSp>
        <p:grpSp>
          <p:nvGrpSpPr>
            <p:cNvPr id="42" name="组合 41"/>
            <p:cNvGrpSpPr/>
            <p:nvPr/>
          </p:nvGrpSpPr>
          <p:grpSpPr>
            <a:xfrm>
              <a:off x="453560" y="531002"/>
              <a:ext cx="1153907" cy="3186964"/>
              <a:chOff x="453560" y="531002"/>
              <a:chExt cx="1153907" cy="3186964"/>
            </a:xfrm>
          </p:grpSpPr>
          <p:grpSp>
            <p:nvGrpSpPr>
              <p:cNvPr id="2" name="组合 1"/>
              <p:cNvGrpSpPr/>
              <p:nvPr/>
            </p:nvGrpSpPr>
            <p:grpSpPr>
              <a:xfrm>
                <a:off x="453560" y="531002"/>
                <a:ext cx="1107996" cy="1107996"/>
                <a:chOff x="3251200" y="863600"/>
                <a:chExt cx="5334000" cy="5334000"/>
              </a:xfrm>
            </p:grpSpPr>
            <p:sp>
              <p:nvSpPr>
                <p:cNvPr id="3" name="矩形 2"/>
                <p:cNvSpPr/>
                <p:nvPr/>
              </p:nvSpPr>
              <p:spPr>
                <a:xfrm>
                  <a:off x="3251200" y="863600"/>
                  <a:ext cx="5334000" cy="5334000"/>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4" name="直接连接符 3"/>
                <p:cNvCxnSpPr>
                  <a:stCxn id="3" idx="1"/>
                  <a:endCxn id="3" idx="3"/>
                </p:cNvCxnSpPr>
                <p:nvPr/>
              </p:nvCxnSpPr>
              <p:spPr>
                <a:xfrm>
                  <a:off x="3251200" y="3530600"/>
                  <a:ext cx="5334000" cy="0"/>
                </a:xfrm>
                <a:prstGeom prst="line">
                  <a:avLst/>
                </a:prstGeom>
                <a:noFill/>
                <a:ln w="12700" cap="flat" cmpd="sng" algn="ctr">
                  <a:solidFill>
                    <a:srgbClr val="C00000"/>
                  </a:solidFill>
                  <a:prstDash val="solid"/>
                  <a:miter lim="800000"/>
                </a:ln>
                <a:effectLst/>
              </p:spPr>
            </p:cxnSp>
            <p:cxnSp>
              <p:nvCxnSpPr>
                <p:cNvPr id="5" name="直接连接符 4"/>
                <p:cNvCxnSpPr>
                  <a:stCxn id="3" idx="0"/>
                  <a:endCxn id="3" idx="2"/>
                </p:cNvCxnSpPr>
                <p:nvPr/>
              </p:nvCxnSpPr>
              <p:spPr>
                <a:xfrm>
                  <a:off x="5918200" y="863600"/>
                  <a:ext cx="0" cy="5334000"/>
                </a:xfrm>
                <a:prstGeom prst="line">
                  <a:avLst/>
                </a:prstGeom>
                <a:noFill/>
                <a:ln w="12700" cap="flat" cmpd="sng" algn="ctr">
                  <a:solidFill>
                    <a:srgbClr val="C00000"/>
                  </a:solidFill>
                  <a:prstDash val="solid"/>
                  <a:miter lim="800000"/>
                </a:ln>
                <a:effectLst/>
              </p:spPr>
            </p:cxnSp>
          </p:grpSp>
          <p:sp>
            <p:nvSpPr>
              <p:cNvPr id="11" name="文本框 10"/>
              <p:cNvSpPr txBox="1"/>
              <p:nvPr/>
            </p:nvSpPr>
            <p:spPr>
              <a:xfrm>
                <a:off x="501297" y="2331631"/>
                <a:ext cx="1106170" cy="1386335"/>
              </a:xfrm>
              <a:prstGeom prst="rect">
                <a:avLst/>
              </a:prstGeom>
              <a:noFill/>
            </p:spPr>
            <p:txBody>
              <a:bodyPr vert="eaVert" wrap="square" rtlCol="0">
                <a:spAutoFit/>
              </a:bodyPr>
              <a:lstStyle/>
              <a:p>
                <a:pPr algn="l">
                  <a:buClrTx/>
                  <a:buSzTx/>
                  <a:buFontTx/>
                </a:pPr>
                <a:r>
                  <a:rPr lang="zh-CN" altLang="en-US" sz="7200" spc="600" dirty="0">
                    <a:solidFill>
                      <a:prstClr val="black"/>
                    </a:solidFill>
                    <a:latin typeface="华文新魏" panose="02010800040101010101" charset="-122"/>
                    <a:ea typeface="华文新魏" panose="02010800040101010101" charset="-122"/>
                  </a:rPr>
                  <a:t>录</a:t>
                </a:r>
              </a:p>
            </p:txBody>
          </p:sp>
        </p:grpSp>
      </p:grpSp>
      <p:grpSp>
        <p:nvGrpSpPr>
          <p:cNvPr id="39" name="组合 38"/>
          <p:cNvGrpSpPr/>
          <p:nvPr/>
        </p:nvGrpSpPr>
        <p:grpSpPr>
          <a:xfrm>
            <a:off x="8125640" y="0"/>
            <a:ext cx="1082471" cy="5641340"/>
            <a:chOff x="8125640" y="0"/>
            <a:chExt cx="1082471" cy="5641340"/>
          </a:xfrm>
        </p:grpSpPr>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28155"/>
            <a:stretch>
              <a:fillRect/>
            </a:stretch>
          </p:blipFill>
          <p:spPr>
            <a:xfrm>
              <a:off x="8263255" y="46355"/>
              <a:ext cx="779145" cy="5582920"/>
            </a:xfrm>
            <a:prstGeom prst="rect">
              <a:avLst/>
            </a:prstGeom>
          </p:spPr>
        </p:pic>
        <p:sp>
          <p:nvSpPr>
            <p:cNvPr id="16" name="文本框 15"/>
            <p:cNvSpPr txBox="1"/>
            <p:nvPr/>
          </p:nvSpPr>
          <p:spPr>
            <a:xfrm>
              <a:off x="8125640" y="0"/>
              <a:ext cx="1082471" cy="1106805"/>
            </a:xfrm>
            <a:prstGeom prst="rect">
              <a:avLst/>
            </a:prstGeom>
            <a:noFill/>
          </p:spPr>
          <p:txBody>
            <a:bodyPr wrap="square" rtlCol="0">
              <a:spAutoFit/>
            </a:bodyPr>
            <a:lstStyle/>
            <a:p>
              <a:r>
                <a:rPr lang="zh-CN" altLang="en-US" sz="6600" dirty="0">
                  <a:solidFill>
                    <a:prstClr val="white"/>
                  </a:solidFill>
                  <a:latin typeface="仿宋" panose="02010609060101010101" pitchFamily="49" charset="-122"/>
                  <a:ea typeface="仿宋" panose="02010609060101010101" pitchFamily="49" charset="-122"/>
                </a:rPr>
                <a:t>壹</a:t>
              </a:r>
            </a:p>
          </p:txBody>
        </p:sp>
        <p:sp>
          <p:nvSpPr>
            <p:cNvPr id="17" name="文本框 16"/>
            <p:cNvSpPr txBox="1"/>
            <p:nvPr/>
          </p:nvSpPr>
          <p:spPr>
            <a:xfrm>
              <a:off x="8331835" y="1176020"/>
              <a:ext cx="675005" cy="4465320"/>
            </a:xfrm>
            <a:prstGeom prst="rect">
              <a:avLst/>
            </a:prstGeom>
            <a:noFill/>
          </p:spPr>
          <p:txBody>
            <a:bodyPr vert="eaVert" wrap="square" rtlCol="0">
              <a:spAutoFit/>
            </a:bodyPr>
            <a:lstStyle/>
            <a:p>
              <a:r>
                <a:rPr lang="zh-CN" altLang="en-US" sz="3200" spc="600" dirty="0">
                  <a:solidFill>
                    <a:prstClr val="white"/>
                  </a:solidFill>
                  <a:latin typeface="仿宋" panose="02010609060101010101" pitchFamily="49" charset="-122"/>
                  <a:ea typeface="仿宋" panose="02010609060101010101" pitchFamily="49" charset="-122"/>
                </a:rPr>
                <a:t>导读：如何读懂小说</a:t>
              </a:r>
            </a:p>
          </p:txBody>
        </p:sp>
      </p:grpSp>
      <p:grpSp>
        <p:nvGrpSpPr>
          <p:cNvPr id="41" name="组合 40"/>
          <p:cNvGrpSpPr/>
          <p:nvPr/>
        </p:nvGrpSpPr>
        <p:grpSpPr>
          <a:xfrm>
            <a:off x="6654549" y="2272030"/>
            <a:ext cx="1082471" cy="4640580"/>
            <a:chOff x="6654549" y="2272030"/>
            <a:chExt cx="1082471" cy="464058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28155"/>
            <a:stretch>
              <a:fillRect/>
            </a:stretch>
          </p:blipFill>
          <p:spPr>
            <a:xfrm>
              <a:off x="6805930" y="2272030"/>
              <a:ext cx="741680" cy="4640580"/>
            </a:xfrm>
            <a:prstGeom prst="rect">
              <a:avLst/>
            </a:prstGeom>
          </p:spPr>
        </p:pic>
        <p:grpSp>
          <p:nvGrpSpPr>
            <p:cNvPr id="38" name="组合 37"/>
            <p:cNvGrpSpPr/>
            <p:nvPr/>
          </p:nvGrpSpPr>
          <p:grpSpPr>
            <a:xfrm>
              <a:off x="6654549" y="2660650"/>
              <a:ext cx="1082471" cy="4000051"/>
              <a:chOff x="6654549" y="2660650"/>
              <a:chExt cx="1082471" cy="4000051"/>
            </a:xfrm>
          </p:grpSpPr>
          <p:sp>
            <p:nvSpPr>
              <p:cNvPr id="18" name="文本框 17"/>
              <p:cNvSpPr txBox="1"/>
              <p:nvPr/>
            </p:nvSpPr>
            <p:spPr>
              <a:xfrm>
                <a:off x="6654549" y="5553896"/>
                <a:ext cx="1082471" cy="1106805"/>
              </a:xfrm>
              <a:prstGeom prst="rect">
                <a:avLst/>
              </a:prstGeom>
              <a:noFill/>
            </p:spPr>
            <p:txBody>
              <a:bodyPr wrap="square" rtlCol="0">
                <a:spAutoFit/>
              </a:bodyPr>
              <a:lstStyle/>
              <a:p>
                <a:r>
                  <a:rPr lang="zh-CN" altLang="en-US" sz="6600" dirty="0">
                    <a:solidFill>
                      <a:prstClr val="white"/>
                    </a:solidFill>
                    <a:latin typeface="仿宋" panose="02010609060101010101" pitchFamily="49" charset="-122"/>
                    <a:ea typeface="仿宋" panose="02010609060101010101" pitchFamily="49" charset="-122"/>
                  </a:rPr>
                  <a:t>贰</a:t>
                </a:r>
              </a:p>
            </p:txBody>
          </p:sp>
          <p:sp>
            <p:nvSpPr>
              <p:cNvPr id="19" name="文本框 18"/>
              <p:cNvSpPr txBox="1"/>
              <p:nvPr/>
            </p:nvSpPr>
            <p:spPr>
              <a:xfrm>
                <a:off x="6865620" y="2660650"/>
                <a:ext cx="675005" cy="2888615"/>
              </a:xfrm>
              <a:prstGeom prst="rect">
                <a:avLst/>
              </a:prstGeom>
              <a:noFill/>
            </p:spPr>
            <p:txBody>
              <a:bodyPr vert="eaVert" wrap="square" rtlCol="0">
                <a:spAutoFit/>
              </a:bodyPr>
              <a:lstStyle/>
              <a:p>
                <a:r>
                  <a:rPr lang="zh-CN" altLang="en-US" sz="3200" spc="600" dirty="0">
                    <a:solidFill>
                      <a:prstClr val="white"/>
                    </a:solidFill>
                    <a:latin typeface="仿宋" panose="02010609060101010101" pitchFamily="49" charset="-122"/>
                    <a:ea typeface="仿宋" panose="02010609060101010101" pitchFamily="49" charset="-122"/>
                  </a:rPr>
                  <a:t>情节结构</a:t>
                </a:r>
              </a:p>
            </p:txBody>
          </p:sp>
        </p:grpSp>
      </p:grpSp>
      <p:grpSp>
        <p:nvGrpSpPr>
          <p:cNvPr id="37" name="组合 36"/>
          <p:cNvGrpSpPr/>
          <p:nvPr/>
        </p:nvGrpSpPr>
        <p:grpSpPr>
          <a:xfrm>
            <a:off x="5526358" y="19050"/>
            <a:ext cx="1082471" cy="4383405"/>
            <a:chOff x="5526358" y="19050"/>
            <a:chExt cx="1082471" cy="4383405"/>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28155"/>
            <a:stretch>
              <a:fillRect/>
            </a:stretch>
          </p:blipFill>
          <p:spPr>
            <a:xfrm>
              <a:off x="5627370" y="19050"/>
              <a:ext cx="800735" cy="4383405"/>
            </a:xfrm>
            <a:prstGeom prst="rect">
              <a:avLst/>
            </a:prstGeom>
          </p:spPr>
        </p:pic>
        <p:sp>
          <p:nvSpPr>
            <p:cNvPr id="20" name="文本框 19"/>
            <p:cNvSpPr txBox="1"/>
            <p:nvPr/>
          </p:nvSpPr>
          <p:spPr>
            <a:xfrm>
              <a:off x="5679856" y="2266527"/>
              <a:ext cx="675005" cy="2066608"/>
            </a:xfrm>
            <a:prstGeom prst="rect">
              <a:avLst/>
            </a:prstGeom>
            <a:noFill/>
          </p:spPr>
          <p:txBody>
            <a:bodyPr vert="eaVert" wrap="square" rtlCol="0">
              <a:spAutoFit/>
            </a:bodyPr>
            <a:lstStyle/>
            <a:p>
              <a:r>
                <a:rPr lang="zh-CN" altLang="en-US" sz="3200" spc="600" dirty="0">
                  <a:solidFill>
                    <a:prstClr val="white"/>
                  </a:solidFill>
                  <a:latin typeface="仿宋" panose="02010609060101010101" pitchFamily="49" charset="-122"/>
                  <a:ea typeface="仿宋" panose="02010609060101010101" pitchFamily="49" charset="-122"/>
                </a:rPr>
                <a:t>人物形象</a:t>
              </a:r>
            </a:p>
          </p:txBody>
        </p:sp>
        <p:sp>
          <p:nvSpPr>
            <p:cNvPr id="22" name="文本框 21"/>
            <p:cNvSpPr txBox="1"/>
            <p:nvPr/>
          </p:nvSpPr>
          <p:spPr>
            <a:xfrm>
              <a:off x="5526358" y="46560"/>
              <a:ext cx="1082471" cy="1106805"/>
            </a:xfrm>
            <a:prstGeom prst="rect">
              <a:avLst/>
            </a:prstGeom>
            <a:noFill/>
          </p:spPr>
          <p:txBody>
            <a:bodyPr wrap="square" rtlCol="0">
              <a:spAutoFit/>
            </a:bodyPr>
            <a:lstStyle/>
            <a:p>
              <a:r>
                <a:rPr lang="zh-CN" altLang="en-US" sz="6600" dirty="0">
                  <a:solidFill>
                    <a:prstClr val="white"/>
                  </a:solidFill>
                  <a:latin typeface="仿宋" panose="02010609060101010101" pitchFamily="49" charset="-122"/>
                  <a:ea typeface="仿宋" panose="02010609060101010101" pitchFamily="49" charset="-122"/>
                </a:rPr>
                <a:t>叁</a:t>
              </a:r>
            </a:p>
          </p:txBody>
        </p:sp>
      </p:grpSp>
      <p:grpSp>
        <p:nvGrpSpPr>
          <p:cNvPr id="36" name="组合 35"/>
          <p:cNvGrpSpPr/>
          <p:nvPr/>
        </p:nvGrpSpPr>
        <p:grpSpPr>
          <a:xfrm>
            <a:off x="4040587" y="2528570"/>
            <a:ext cx="1082471" cy="4384040"/>
            <a:chOff x="4040587" y="2528570"/>
            <a:chExt cx="1082471" cy="438404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28155"/>
            <a:stretch>
              <a:fillRect/>
            </a:stretch>
          </p:blipFill>
          <p:spPr>
            <a:xfrm>
              <a:off x="4158615" y="2528570"/>
              <a:ext cx="800735" cy="4384040"/>
            </a:xfrm>
            <a:prstGeom prst="rect">
              <a:avLst/>
            </a:prstGeom>
          </p:spPr>
        </p:pic>
        <p:sp>
          <p:nvSpPr>
            <p:cNvPr id="21" name="文本框 20"/>
            <p:cNvSpPr txBox="1"/>
            <p:nvPr/>
          </p:nvSpPr>
          <p:spPr>
            <a:xfrm>
              <a:off x="4244651" y="2660862"/>
              <a:ext cx="675005" cy="2066608"/>
            </a:xfrm>
            <a:prstGeom prst="rect">
              <a:avLst/>
            </a:prstGeom>
            <a:noFill/>
          </p:spPr>
          <p:txBody>
            <a:bodyPr vert="eaVert" wrap="square" rtlCol="0">
              <a:spAutoFit/>
            </a:bodyPr>
            <a:lstStyle/>
            <a:p>
              <a:r>
                <a:rPr lang="zh-CN" altLang="en-US" sz="3200" spc="600" dirty="0">
                  <a:solidFill>
                    <a:prstClr val="white"/>
                  </a:solidFill>
                  <a:latin typeface="仿宋" panose="02010609060101010101" pitchFamily="49" charset="-122"/>
                  <a:ea typeface="仿宋" panose="02010609060101010101" pitchFamily="49" charset="-122"/>
                </a:rPr>
                <a:t>环境描写</a:t>
              </a:r>
            </a:p>
          </p:txBody>
        </p:sp>
        <p:sp>
          <p:nvSpPr>
            <p:cNvPr id="23" name="文本框 22"/>
            <p:cNvSpPr txBox="1"/>
            <p:nvPr/>
          </p:nvSpPr>
          <p:spPr>
            <a:xfrm>
              <a:off x="4040587" y="5567866"/>
              <a:ext cx="1082471" cy="1106805"/>
            </a:xfrm>
            <a:prstGeom prst="rect">
              <a:avLst/>
            </a:prstGeom>
            <a:noFill/>
          </p:spPr>
          <p:txBody>
            <a:bodyPr wrap="square" rtlCol="0">
              <a:spAutoFit/>
            </a:bodyPr>
            <a:lstStyle/>
            <a:p>
              <a:r>
                <a:rPr lang="zh-CN" altLang="en-US" sz="6600" dirty="0">
                  <a:solidFill>
                    <a:prstClr val="white"/>
                  </a:solidFill>
                  <a:latin typeface="仿宋" panose="02010609060101010101" pitchFamily="49" charset="-122"/>
                  <a:ea typeface="仿宋" panose="02010609060101010101" pitchFamily="49" charset="-122"/>
                </a:rPr>
                <a:t>肆</a:t>
              </a:r>
            </a:p>
          </p:txBody>
        </p:sp>
      </p:grpSp>
      <p:grpSp>
        <p:nvGrpSpPr>
          <p:cNvPr id="26" name="组合 25"/>
          <p:cNvGrpSpPr/>
          <p:nvPr/>
        </p:nvGrpSpPr>
        <p:grpSpPr>
          <a:xfrm>
            <a:off x="8450580" y="2580005"/>
            <a:ext cx="5079365" cy="2595245"/>
            <a:chOff x="648793" y="1560012"/>
            <a:chExt cx="7570069" cy="4418391"/>
          </a:xfrm>
        </p:grpSpPr>
        <p:grpSp>
          <p:nvGrpSpPr>
            <p:cNvPr id="27" name="组合 26"/>
            <p:cNvGrpSpPr/>
            <p:nvPr/>
          </p:nvGrpSpPr>
          <p:grpSpPr>
            <a:xfrm>
              <a:off x="2831747" y="1560012"/>
              <a:ext cx="5366015" cy="4418391"/>
              <a:chOff x="2831747" y="1560012"/>
              <a:chExt cx="5366015" cy="4418391"/>
            </a:xfrm>
          </p:grpSpPr>
          <p:sp>
            <p:nvSpPr>
              <p:cNvPr id="30"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8"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2694387" y="-26670"/>
            <a:ext cx="1082471" cy="4383405"/>
            <a:chOff x="2694387" y="-26670"/>
            <a:chExt cx="1082471" cy="4383405"/>
          </a:xfrm>
        </p:grpSpPr>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28155"/>
            <a:stretch>
              <a:fillRect/>
            </a:stretch>
          </p:blipFill>
          <p:spPr>
            <a:xfrm>
              <a:off x="2737472" y="-26670"/>
              <a:ext cx="800735" cy="4383405"/>
            </a:xfrm>
            <a:prstGeom prst="rect">
              <a:avLst/>
            </a:prstGeom>
          </p:spPr>
        </p:pic>
        <p:sp>
          <p:nvSpPr>
            <p:cNvPr id="33" name="文本框 32"/>
            <p:cNvSpPr txBox="1"/>
            <p:nvPr/>
          </p:nvSpPr>
          <p:spPr>
            <a:xfrm>
              <a:off x="2694387" y="69401"/>
              <a:ext cx="1082471" cy="1106805"/>
            </a:xfrm>
            <a:prstGeom prst="rect">
              <a:avLst/>
            </a:prstGeom>
            <a:noFill/>
          </p:spPr>
          <p:txBody>
            <a:bodyPr wrap="square" rtlCol="0">
              <a:spAutoFit/>
            </a:bodyPr>
            <a:lstStyle/>
            <a:p>
              <a:r>
                <a:rPr lang="zh-CN" altLang="en-US" sz="6600" dirty="0">
                  <a:solidFill>
                    <a:prstClr val="white"/>
                  </a:solidFill>
                  <a:latin typeface="仿宋" panose="02010609060101010101" pitchFamily="49" charset="-122"/>
                  <a:ea typeface="仿宋" panose="02010609060101010101" pitchFamily="49" charset="-122"/>
                </a:rPr>
                <a:t>伍</a:t>
              </a:r>
            </a:p>
          </p:txBody>
        </p:sp>
        <p:sp>
          <p:nvSpPr>
            <p:cNvPr id="34" name="文本框 33"/>
            <p:cNvSpPr txBox="1"/>
            <p:nvPr/>
          </p:nvSpPr>
          <p:spPr>
            <a:xfrm>
              <a:off x="2856541" y="1804882"/>
              <a:ext cx="675005" cy="2066608"/>
            </a:xfrm>
            <a:prstGeom prst="rect">
              <a:avLst/>
            </a:prstGeom>
            <a:noFill/>
          </p:spPr>
          <p:txBody>
            <a:bodyPr vert="eaVert" wrap="square" rtlCol="0">
              <a:spAutoFit/>
            </a:bodyPr>
            <a:lstStyle/>
            <a:p>
              <a:r>
                <a:rPr lang="zh-CN" altLang="en-US" sz="3200" spc="600" dirty="0">
                  <a:solidFill>
                    <a:prstClr val="white"/>
                  </a:solidFill>
                  <a:latin typeface="仿宋" panose="02010609060101010101" pitchFamily="49" charset="-122"/>
                  <a:ea typeface="仿宋" panose="02010609060101010101" pitchFamily="49" charset="-122"/>
                </a:rPr>
                <a:t>表达技巧</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32080" b="20231"/>
          <a:stretch>
            <a:fillRect/>
          </a:stretch>
        </p:blipFill>
        <p:spPr>
          <a:xfrm>
            <a:off x="0" y="5328920"/>
            <a:ext cx="12192000" cy="1529080"/>
          </a:xfrm>
          <a:prstGeom prst="rect">
            <a:avLst/>
          </a:prstGeom>
        </p:spPr>
      </p:pic>
      <p:grpSp>
        <p:nvGrpSpPr>
          <p:cNvPr id="4" name="组合 3"/>
          <p:cNvGrpSpPr/>
          <p:nvPr/>
        </p:nvGrpSpPr>
        <p:grpSpPr>
          <a:xfrm>
            <a:off x="920750" y="412750"/>
            <a:ext cx="6201410" cy="823595"/>
            <a:chOff x="1702" y="686"/>
            <a:chExt cx="9766" cy="1297"/>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2" y="686"/>
              <a:ext cx="9766" cy="1297"/>
            </a:xfrm>
            <a:prstGeom prst="rect">
              <a:avLst/>
            </a:prstGeom>
          </p:spPr>
        </p:pic>
        <p:sp>
          <p:nvSpPr>
            <p:cNvPr id="100" name="文本框 99"/>
            <p:cNvSpPr txBox="1"/>
            <p:nvPr/>
          </p:nvSpPr>
          <p:spPr>
            <a:xfrm>
              <a:off x="1810" y="867"/>
              <a:ext cx="9442" cy="1016"/>
            </a:xfrm>
            <a:prstGeom prst="rect">
              <a:avLst/>
            </a:prstGeom>
            <a:noFill/>
            <a:ln w="9525">
              <a:noFill/>
            </a:ln>
          </p:spPr>
          <p:txBody>
            <a:bodyPr wrap="square">
              <a:spAutoFit/>
            </a:bodyPr>
            <a:lstStyle/>
            <a:p>
              <a:pPr indent="0"/>
              <a:r>
                <a:rPr lang="zh-CN" sz="3600" b="1" dirty="0">
                  <a:solidFill>
                    <a:schemeClr val="bg1"/>
                  </a:solidFill>
                  <a:latin typeface="华文新魏" panose="02010800040101010101" charset="-122"/>
                  <a:ea typeface="华文新魏" panose="02010800040101010101" charset="-122"/>
                </a:rPr>
                <a:t>考点一：分析概括人物形象</a:t>
              </a:r>
              <a:endParaRPr lang="zh-CN" altLang="en-US" sz="3600" b="1" dirty="0">
                <a:solidFill>
                  <a:schemeClr val="bg1"/>
                </a:solidFill>
                <a:latin typeface="华文新魏" panose="02010800040101010101" charset="-122"/>
                <a:ea typeface="华文新魏" panose="02010800040101010101" charset="-122"/>
              </a:endParaRPr>
            </a:p>
          </p:txBody>
        </p:sp>
      </p:grpSp>
      <p:sp>
        <p:nvSpPr>
          <p:cNvPr id="13" name="文本框 12"/>
          <p:cNvSpPr txBox="1"/>
          <p:nvPr/>
        </p:nvSpPr>
        <p:spPr>
          <a:xfrm>
            <a:off x="894080" y="1576070"/>
            <a:ext cx="9310370" cy="2030095"/>
          </a:xfrm>
          <a:prstGeom prst="rect">
            <a:avLst/>
          </a:prstGeom>
          <a:solidFill>
            <a:schemeClr val="accent3">
              <a:lumMod val="20000"/>
              <a:lumOff val="80000"/>
            </a:schemeClr>
          </a:solidFill>
          <a:ln w="9525">
            <a:noFill/>
          </a:ln>
        </p:spPr>
        <p:txBody>
          <a:bodyPr wrap="square">
            <a:spAutoFit/>
          </a:bodyPr>
          <a:lstStyle/>
          <a:p>
            <a:pPr indent="0" fontAlgn="auto">
              <a:lnSpc>
                <a:spcPts val="2520"/>
              </a:lnSpc>
            </a:pPr>
            <a:r>
              <a:rPr lang="zh-CN" sz="2800" b="1" dirty="0">
                <a:solidFill>
                  <a:srgbClr val="000000"/>
                </a:solidFill>
                <a:latin typeface="隶书" panose="02010509060101010101" charset="-122"/>
                <a:ea typeface="隶书" panose="02010509060101010101" charset="-122"/>
              </a:rPr>
              <a:t>提问方式：</a:t>
            </a:r>
            <a:endParaRPr lang="zh-CN" sz="1600" b="0" dirty="0">
              <a:latin typeface="隶书" panose="02010509060101010101" charset="-122"/>
              <a:ea typeface="隶书" panose="02010509060101010101"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1.小说中XX这一人物具有哪些性格特点?请简要分析</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2.请简要分析文中表现了XX哪些品质。</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3.结合作品，说说XX是一个怎样的人物。</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例如</a:t>
            </a:r>
            <a:r>
              <a:rPr lang="en-US" sz="1600" b="0" dirty="0">
                <a:latin typeface="微软雅黑" panose="020B0503020204020204" charset="-122"/>
                <a:ea typeface="微软雅黑" panose="020B0503020204020204" charset="-122"/>
                <a:cs typeface="微软雅黑" panose="020B0503020204020204" charset="-122"/>
              </a:rPr>
              <a:t>:1. (2015·</a:t>
            </a:r>
            <a:r>
              <a:rPr lang="zh-CN" sz="1600" b="0" dirty="0">
                <a:latin typeface="微软雅黑" panose="020B0503020204020204" charset="-122"/>
                <a:ea typeface="微软雅黑" panose="020B0503020204020204" charset="-122"/>
                <a:cs typeface="微软雅黑" panose="020B0503020204020204" charset="-122"/>
              </a:rPr>
              <a:t>新课标全国卷I )小说在刻画马兰花这个形象时,突出了她的哪些性格特征?请简要分析。</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en-US" sz="1600" b="0" dirty="0">
                <a:latin typeface="微软雅黑" panose="020B0503020204020204" charset="-122"/>
                <a:ea typeface="微软雅黑" panose="020B0503020204020204" charset="-122"/>
                <a:cs typeface="微软雅黑" panose="020B0503020204020204" charset="-122"/>
              </a:rPr>
              <a:t>2. (2015·</a:t>
            </a:r>
            <a:r>
              <a:rPr lang="zh-CN" sz="1600" b="0" dirty="0">
                <a:latin typeface="微软雅黑" panose="020B0503020204020204" charset="-122"/>
                <a:ea typeface="微软雅黑" panose="020B0503020204020204" charset="-122"/>
                <a:cs typeface="微软雅黑" panose="020B0503020204020204" charset="-122"/>
              </a:rPr>
              <a:t>新课标全国卷I )东家老范是一个什么样的人?请结合全文简要分析。</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894080" y="3823970"/>
            <a:ext cx="8701405" cy="2353310"/>
          </a:xfrm>
          <a:prstGeom prst="rect">
            <a:avLst/>
          </a:prstGeom>
          <a:solidFill>
            <a:schemeClr val="accent3">
              <a:lumMod val="20000"/>
              <a:lumOff val="80000"/>
            </a:schemeClr>
          </a:solidFill>
          <a:ln w="9525">
            <a:noFill/>
          </a:ln>
        </p:spPr>
        <p:txBody>
          <a:bodyPr wrap="square">
            <a:spAutoFit/>
          </a:bodyPr>
          <a:lstStyle/>
          <a:p>
            <a:pPr algn="l">
              <a:lnSpc>
                <a:spcPts val="2520"/>
              </a:lnSpc>
              <a:buClrTx/>
              <a:buSzTx/>
              <a:buFontTx/>
            </a:pPr>
            <a:r>
              <a:rPr lang="zh-CN" sz="2800" b="1">
                <a:solidFill>
                  <a:srgbClr val="000000"/>
                </a:solidFill>
                <a:latin typeface="隶书" panose="02010509060101010101" charset="-122"/>
                <a:ea typeface="隶书" panose="02010509060101010101" charset="-122"/>
              </a:rPr>
              <a:t>思路聚焦</a:t>
            </a:r>
            <a:endParaRPr lang="zh-CN" sz="1400" b="1">
              <a:ea typeface="宋体" panose="02010600030101010101" pitchFamily="2" charset="-122"/>
            </a:endParaRPr>
          </a:p>
          <a:p>
            <a:pPr algn="l">
              <a:lnSpc>
                <a:spcPts val="2520"/>
              </a:lnSpc>
              <a:buClrTx/>
              <a:buSzTx/>
              <a:buFontTx/>
            </a:pPr>
            <a:r>
              <a:rPr lang="zh-CN" b="1">
                <a:latin typeface="微软雅黑" panose="020B0503020204020204" charset="-122"/>
                <a:ea typeface="微软雅黑" panose="020B0503020204020204" charset="-122"/>
                <a:cs typeface="微软雅黑" panose="020B0503020204020204" charset="-122"/>
              </a:rPr>
              <a:t>[方法点拨]</a:t>
            </a:r>
            <a:r>
              <a:rPr lang="en-US" altLang="zh-CN" b="1">
                <a:latin typeface="微软雅黑" panose="020B0503020204020204" charset="-122"/>
                <a:ea typeface="微软雅黑" panose="020B0503020204020204" charset="-122"/>
                <a:cs typeface="微软雅黑" panose="020B0503020204020204" charset="-122"/>
              </a:rPr>
              <a:t>:</a:t>
            </a:r>
            <a:endParaRPr lang="zh-CN" sz="1600" b="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1.从人物的肖像、语言、行动和心理描写来分析人物形象。</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2.从人物的身份、地位、经历、教养、气质来分析人物形象。</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3.从人物活动的社会历史背景来理解人物形象。</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4.从故事情节和矛盾冲突中去把握人物性格。</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5.从作者对人物的评价和介绍来把握人物形象。</a:t>
            </a:r>
            <a:endParaRPr lang="zh-CN" sz="1600">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8181975" y="4263390"/>
            <a:ext cx="4166235" cy="1657350"/>
            <a:chOff x="648793" y="1560012"/>
            <a:chExt cx="7570069" cy="4418391"/>
          </a:xfrm>
        </p:grpSpPr>
        <p:grpSp>
          <p:nvGrpSpPr>
            <p:cNvPr id="7" name="组合 6"/>
            <p:cNvGrpSpPr/>
            <p:nvPr/>
          </p:nvGrpSpPr>
          <p:grpSpPr>
            <a:xfrm>
              <a:off x="2831747" y="1560012"/>
              <a:ext cx="5366015" cy="4418391"/>
              <a:chOff x="2831747" y="1560012"/>
              <a:chExt cx="5366015" cy="4418391"/>
            </a:xfrm>
          </p:grpSpPr>
          <p:sp>
            <p:nvSpPr>
              <p:cNvPr id="10"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38"/>
          <p:cNvSpPr/>
          <p:nvPr/>
        </p:nvSpPr>
        <p:spPr>
          <a:xfrm>
            <a:off x="-667605" y="285225"/>
            <a:ext cx="3962400" cy="479733"/>
          </a:xfrm>
          <a:custGeom>
            <a:avLst/>
            <a:gdLst>
              <a:gd name="connsiteX0" fmla="*/ 3538712 w 5891463"/>
              <a:gd name="connsiteY0" fmla="*/ 0 h 713287"/>
              <a:gd name="connsiteX1" fmla="*/ 5891463 w 5891463"/>
              <a:gd name="connsiteY1" fmla="*/ 0 h 713287"/>
              <a:gd name="connsiteX2" fmla="*/ 5891463 w 5891463"/>
              <a:gd name="connsiteY2" fmla="*/ 45719 h 713287"/>
              <a:gd name="connsiteX3" fmla="*/ 4651667 w 5891463"/>
              <a:gd name="connsiteY3" fmla="*/ 45719 h 713287"/>
              <a:gd name="connsiteX4" fmla="*/ 4651667 w 5891463"/>
              <a:gd name="connsiteY4" fmla="*/ 49137 h 713287"/>
              <a:gd name="connsiteX5" fmla="*/ 3291824 w 5891463"/>
              <a:gd name="connsiteY5" fmla="*/ 49137 h 713287"/>
              <a:gd name="connsiteX6" fmla="*/ 1928977 w 5891463"/>
              <a:gd name="connsiteY6" fmla="*/ 49137 h 713287"/>
              <a:gd name="connsiteX7" fmla="*/ 1778305 w 5891463"/>
              <a:gd name="connsiteY7" fmla="*/ 135634 h 713287"/>
              <a:gd name="connsiteX8" fmla="*/ 1765454 w 5891463"/>
              <a:gd name="connsiteY8" fmla="*/ 190761 h 713287"/>
              <a:gd name="connsiteX9" fmla="*/ 1778305 w 5891463"/>
              <a:gd name="connsiteY9" fmla="*/ 245889 h 713287"/>
              <a:gd name="connsiteX10" fmla="*/ 1928977 w 5891463"/>
              <a:gd name="connsiteY10" fmla="*/ 332387 h 713287"/>
              <a:gd name="connsiteX11" fmla="*/ 2167660 w 5891463"/>
              <a:gd name="connsiteY11" fmla="*/ 332387 h 713287"/>
              <a:gd name="connsiteX12" fmla="*/ 2167660 w 5891463"/>
              <a:gd name="connsiteY12" fmla="*/ 331761 h 713287"/>
              <a:gd name="connsiteX13" fmla="*/ 3793525 w 5891463"/>
              <a:gd name="connsiteY13" fmla="*/ 331761 h 713287"/>
              <a:gd name="connsiteX14" fmla="*/ 4013782 w 5891463"/>
              <a:gd name="connsiteY14" fmla="*/ 522521 h 713287"/>
              <a:gd name="connsiteX15" fmla="*/ 3793525 w 5891463"/>
              <a:gd name="connsiteY15" fmla="*/ 713283 h 713287"/>
              <a:gd name="connsiteX16" fmla="*/ 2352751 w 5891463"/>
              <a:gd name="connsiteY16" fmla="*/ 713283 h 713287"/>
              <a:gd name="connsiteX17" fmla="*/ 2352751 w 5891463"/>
              <a:gd name="connsiteY17" fmla="*/ 713287 h 713287"/>
              <a:gd name="connsiteX18" fmla="*/ 0 w 5891463"/>
              <a:gd name="connsiteY18" fmla="*/ 713287 h 713287"/>
              <a:gd name="connsiteX19" fmla="*/ 0 w 5891463"/>
              <a:gd name="connsiteY19" fmla="*/ 667568 h 713287"/>
              <a:gd name="connsiteX20" fmla="*/ 884428 w 5891463"/>
              <a:gd name="connsiteY20" fmla="*/ 667568 h 713287"/>
              <a:gd name="connsiteX21" fmla="*/ 884428 w 5891463"/>
              <a:gd name="connsiteY21" fmla="*/ 664147 h 713287"/>
              <a:gd name="connsiteX22" fmla="*/ 2244271 w 5891463"/>
              <a:gd name="connsiteY22" fmla="*/ 664147 h 713287"/>
              <a:gd name="connsiteX23" fmla="*/ 3649155 w 5891463"/>
              <a:gd name="connsiteY23" fmla="*/ 664147 h 713287"/>
              <a:gd name="connsiteX24" fmla="*/ 3799827 w 5891463"/>
              <a:gd name="connsiteY24" fmla="*/ 577648 h 713287"/>
              <a:gd name="connsiteX25" fmla="*/ 3812678 w 5891463"/>
              <a:gd name="connsiteY25" fmla="*/ 522521 h 713287"/>
              <a:gd name="connsiteX26" fmla="*/ 3799827 w 5891463"/>
              <a:gd name="connsiteY26" fmla="*/ 467394 h 713287"/>
              <a:gd name="connsiteX27" fmla="*/ 3649155 w 5891463"/>
              <a:gd name="connsiteY27" fmla="*/ 380896 h 713287"/>
              <a:gd name="connsiteX28" fmla="*/ 3410471 w 5891463"/>
              <a:gd name="connsiteY28" fmla="*/ 380896 h 713287"/>
              <a:gd name="connsiteX29" fmla="*/ 3410471 w 5891463"/>
              <a:gd name="connsiteY29" fmla="*/ 381523 h 713287"/>
              <a:gd name="connsiteX30" fmla="*/ 1784606 w 5891463"/>
              <a:gd name="connsiteY30" fmla="*/ 381523 h 713287"/>
              <a:gd name="connsiteX31" fmla="*/ 1564350 w 5891463"/>
              <a:gd name="connsiteY31" fmla="*/ 190761 h 713287"/>
              <a:gd name="connsiteX32" fmla="*/ 1784606 w 5891463"/>
              <a:gd name="connsiteY32" fmla="*/ 1 h 713287"/>
              <a:gd name="connsiteX33" fmla="*/ 3291824 w 5891463"/>
              <a:gd name="connsiteY33" fmla="*/ 1 h 713287"/>
              <a:gd name="connsiteX34" fmla="*/ 3410471 w 5891463"/>
              <a:gd name="connsiteY34" fmla="*/ 1 h 713287"/>
              <a:gd name="connsiteX35" fmla="*/ 3538712 w 5891463"/>
              <a:gd name="connsiteY35" fmla="*/ 1 h 71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891463" h="713287">
                <a:moveTo>
                  <a:pt x="3538712" y="0"/>
                </a:moveTo>
                <a:lnTo>
                  <a:pt x="5891463" y="0"/>
                </a:lnTo>
                <a:lnTo>
                  <a:pt x="5891463" y="45719"/>
                </a:lnTo>
                <a:lnTo>
                  <a:pt x="4651667" y="45719"/>
                </a:lnTo>
                <a:lnTo>
                  <a:pt x="4651667" y="49137"/>
                </a:lnTo>
                <a:lnTo>
                  <a:pt x="3291824" y="49137"/>
                </a:lnTo>
                <a:lnTo>
                  <a:pt x="1928977" y="49137"/>
                </a:lnTo>
                <a:cubicBezTo>
                  <a:pt x="1861244" y="49137"/>
                  <a:pt x="1803129" y="84804"/>
                  <a:pt x="1778305" y="135634"/>
                </a:cubicBezTo>
                <a:lnTo>
                  <a:pt x="1765454" y="190761"/>
                </a:lnTo>
                <a:lnTo>
                  <a:pt x="1778305" y="245889"/>
                </a:lnTo>
                <a:cubicBezTo>
                  <a:pt x="1803129" y="296721"/>
                  <a:pt x="1861244" y="332387"/>
                  <a:pt x="1928977" y="332387"/>
                </a:cubicBezTo>
                <a:lnTo>
                  <a:pt x="2167660" y="332387"/>
                </a:lnTo>
                <a:lnTo>
                  <a:pt x="2167660" y="331761"/>
                </a:lnTo>
                <a:lnTo>
                  <a:pt x="3793525" y="331761"/>
                </a:lnTo>
                <a:cubicBezTo>
                  <a:pt x="3915169" y="331761"/>
                  <a:pt x="4013782" y="417167"/>
                  <a:pt x="4013782" y="522521"/>
                </a:cubicBezTo>
                <a:cubicBezTo>
                  <a:pt x="4013782" y="627877"/>
                  <a:pt x="3915169" y="713283"/>
                  <a:pt x="3793525" y="713283"/>
                </a:cubicBezTo>
                <a:lnTo>
                  <a:pt x="2352751" y="713283"/>
                </a:lnTo>
                <a:lnTo>
                  <a:pt x="2352751" y="713287"/>
                </a:lnTo>
                <a:lnTo>
                  <a:pt x="0" y="713287"/>
                </a:lnTo>
                <a:lnTo>
                  <a:pt x="0" y="667568"/>
                </a:lnTo>
                <a:lnTo>
                  <a:pt x="884428" y="667568"/>
                </a:lnTo>
                <a:lnTo>
                  <a:pt x="884428" y="664147"/>
                </a:lnTo>
                <a:lnTo>
                  <a:pt x="2244271" y="664147"/>
                </a:lnTo>
                <a:lnTo>
                  <a:pt x="3649155" y="664147"/>
                </a:lnTo>
                <a:cubicBezTo>
                  <a:pt x="3716888" y="664147"/>
                  <a:pt x="3775004" y="628480"/>
                  <a:pt x="3799827" y="577648"/>
                </a:cubicBezTo>
                <a:lnTo>
                  <a:pt x="3812678" y="522521"/>
                </a:lnTo>
                <a:lnTo>
                  <a:pt x="3799827" y="467394"/>
                </a:lnTo>
                <a:cubicBezTo>
                  <a:pt x="3775004" y="416563"/>
                  <a:pt x="3716888" y="380896"/>
                  <a:pt x="3649155" y="380896"/>
                </a:cubicBezTo>
                <a:lnTo>
                  <a:pt x="3410471" y="380896"/>
                </a:lnTo>
                <a:lnTo>
                  <a:pt x="3410471" y="381523"/>
                </a:lnTo>
                <a:lnTo>
                  <a:pt x="1784606" y="381523"/>
                </a:lnTo>
                <a:cubicBezTo>
                  <a:pt x="1662962" y="381523"/>
                  <a:pt x="1564350" y="296117"/>
                  <a:pt x="1564350" y="190761"/>
                </a:cubicBezTo>
                <a:cubicBezTo>
                  <a:pt x="1564350" y="85407"/>
                  <a:pt x="1662962" y="1"/>
                  <a:pt x="1784606" y="1"/>
                </a:cubicBezTo>
                <a:lnTo>
                  <a:pt x="3291824" y="1"/>
                </a:lnTo>
                <a:lnTo>
                  <a:pt x="3410471" y="1"/>
                </a:lnTo>
                <a:lnTo>
                  <a:pt x="3538712" y="1"/>
                </a:lnTo>
                <a:close/>
              </a:path>
            </a:pathLst>
          </a:cu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63760" y="0"/>
            <a:ext cx="2428240" cy="6858000"/>
          </a:xfrm>
          <a:prstGeom prst="rect">
            <a:avLst/>
          </a:prstGeom>
        </p:spPr>
      </p:pic>
      <p:sp>
        <p:nvSpPr>
          <p:cNvPr id="100" name="文本框 99"/>
          <p:cNvSpPr txBox="1"/>
          <p:nvPr/>
        </p:nvSpPr>
        <p:spPr>
          <a:xfrm>
            <a:off x="1092200" y="1071880"/>
            <a:ext cx="8138795" cy="1022350"/>
          </a:xfrm>
          <a:prstGeom prst="rect">
            <a:avLst/>
          </a:prstGeom>
          <a:solidFill>
            <a:schemeClr val="accent3">
              <a:lumMod val="20000"/>
              <a:lumOff val="80000"/>
            </a:schemeClr>
          </a:solidFill>
          <a:ln w="9525">
            <a:noFill/>
          </a:ln>
        </p:spPr>
        <p:txBody>
          <a:bodyPr wrap="square">
            <a:spAutoFit/>
          </a:bodyPr>
          <a:lstStyle/>
          <a:p>
            <a:pPr indent="0" fontAlgn="auto">
              <a:lnSpc>
                <a:spcPts val="2420"/>
              </a:lnSpc>
            </a:pPr>
            <a:r>
              <a:rPr lang="zh-CN" b="1">
                <a:latin typeface="微软雅黑" panose="020B0503020204020204" charset="-122"/>
                <a:ea typeface="微软雅黑" panose="020B0503020204020204" charset="-122"/>
                <a:cs typeface="微软雅黑" panose="020B0503020204020204" charset="-122"/>
              </a:rPr>
              <a:t>[答题步骤]：</a:t>
            </a:r>
            <a:endParaRPr lang="zh-CN" sz="1600" b="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0">
                <a:latin typeface="微软雅黑" panose="020B0503020204020204" charset="-122"/>
                <a:ea typeface="微软雅黑" panose="020B0503020204020204" charset="-122"/>
                <a:cs typeface="微软雅黑" panose="020B0503020204020204" charset="-122"/>
              </a:rPr>
              <a:t>第一步，总体概括人物的特点。</a:t>
            </a:r>
          </a:p>
          <a:p>
            <a:pPr indent="0" fontAlgn="auto">
              <a:lnSpc>
                <a:spcPts val="2420"/>
              </a:lnSpc>
            </a:pPr>
            <a:r>
              <a:rPr lang="zh-CN" b="0">
                <a:latin typeface="微软雅黑" panose="020B0503020204020204" charset="-122"/>
                <a:ea typeface="微软雅黑" panose="020B0503020204020204" charset="-122"/>
                <a:cs typeface="微软雅黑" panose="020B0503020204020204" charset="-122"/>
              </a:rPr>
              <a:t>第二步，分条列举人物的特点，并结合文章内容作具体分析(不要求分析的除外)。</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03300" y="2212975"/>
            <a:ext cx="9449435" cy="4646295"/>
          </a:xfrm>
          <a:prstGeom prst="rect">
            <a:avLst/>
          </a:prstGeom>
          <a:solidFill>
            <a:schemeClr val="accent3">
              <a:lumMod val="20000"/>
              <a:lumOff val="80000"/>
            </a:schemeClr>
          </a:solidFill>
          <a:ln w="9525">
            <a:noFill/>
          </a:ln>
        </p:spPr>
        <p:txBody>
          <a:bodyPr wrap="square">
            <a:spAutoFit/>
          </a:bodyPr>
          <a:lstStyle/>
          <a:p>
            <a:pPr indent="356235" fontAlgn="auto">
              <a:lnSpc>
                <a:spcPts val="2220"/>
              </a:lnSpc>
            </a:pPr>
            <a:endParaRPr lang="zh-CN" sz="3200" b="1" dirty="0">
              <a:solidFill>
                <a:srgbClr val="C00000"/>
              </a:solidFill>
              <a:latin typeface="华文新魏" panose="02010800040101010101" charset="-122"/>
              <a:ea typeface="华文新魏" panose="02010800040101010101" charset="-122"/>
            </a:endParaRPr>
          </a:p>
          <a:p>
            <a:pPr indent="356235" fontAlgn="auto">
              <a:lnSpc>
                <a:spcPts val="2220"/>
              </a:lnSpc>
            </a:pPr>
            <a:r>
              <a:rPr lang="zh-CN" sz="3200" b="1" dirty="0">
                <a:solidFill>
                  <a:srgbClr val="C00000"/>
                </a:solidFill>
                <a:latin typeface="华文新魏" panose="02010800040101010101" charset="-122"/>
                <a:ea typeface="华文新魏" panose="02010800040101010101" charset="-122"/>
              </a:rPr>
              <a:t>举例：</a:t>
            </a:r>
            <a:r>
              <a:rPr lang="zh-CN" sz="2800" b="1" dirty="0">
                <a:latin typeface="华文新魏" panose="02010800040101010101" charset="-122"/>
                <a:ea typeface="华文新魏" panose="02010800040101010101" charset="-122"/>
              </a:rPr>
              <a:t>分析祥林嫂的人物形象</a:t>
            </a:r>
            <a:endParaRPr lang="zh-CN" sz="2400" b="1" dirty="0">
              <a:solidFill>
                <a:srgbClr val="C00000"/>
              </a:solidFill>
              <a:latin typeface="华文新魏" panose="02010800040101010101" charset="-122"/>
              <a:ea typeface="华文新魏" panose="02010800040101010101" charset="-122"/>
            </a:endParaRPr>
          </a:p>
          <a:p>
            <a:pPr indent="356235" fontAlgn="auto">
              <a:lnSpc>
                <a:spcPts val="2220"/>
              </a:lnSpc>
            </a:pPr>
            <a:r>
              <a:rPr lang="zh-CN" sz="1400" b="1" dirty="0">
                <a:solidFill>
                  <a:srgbClr val="C00000"/>
                </a:solidFill>
                <a:ea typeface="宋体" panose="02010600030101010101" pitchFamily="2" charset="-122"/>
              </a:rPr>
              <a:t>  </a:t>
            </a:r>
            <a:r>
              <a:rPr lang="zh-CN" b="1" dirty="0">
                <a:solidFill>
                  <a:srgbClr val="C00000"/>
                </a:solidFill>
                <a:latin typeface="微软雅黑" panose="020B0503020204020204" charset="-122"/>
                <a:ea typeface="微软雅黑" panose="020B0503020204020204" charset="-122"/>
                <a:cs typeface="微软雅黑" panose="020B0503020204020204" charset="-122"/>
              </a:rPr>
              <a:t>1、祥林嫂是旧中国农村劳动妇女的典型形象。</a:t>
            </a:r>
            <a:r>
              <a:rPr lang="zh-CN" sz="1600" b="0" dirty="0">
                <a:solidFill>
                  <a:srgbClr val="333333"/>
                </a:solidFill>
                <a:latin typeface="微软雅黑" panose="020B0503020204020204" charset="-122"/>
                <a:ea typeface="微软雅黑" panose="020B0503020204020204" charset="-122"/>
                <a:cs typeface="微软雅黑" panose="020B0503020204020204" charset="-122"/>
              </a:rPr>
              <a:t>她勤劳、善良、质朴、顽强，但在旧社会她不但不能争得一个做人的起码权利，反而成为一个被践踏、遭迫害、受鄙视而终甚至于被封建礼教和封建迷信所吞噬的人物。对于封建礼教横加给她的种种迫害与摧残，她进行过不间断的挣扎与抗争：面对人们的嘲弄、侮辱与伤害，她给以无言的抗议；对灵魂的有无，她表现了怀疑。这一切都表明，她是一个很顽强而不容易被摧垮的人，但是在封建礼教和封建迷信的双重打击和人们的风刀霜剑中，她不但连起码的做人的资格都没有争到，反而被吞噬被毁灭了。</a:t>
            </a:r>
            <a:r>
              <a:rPr lang="en-US" sz="1600" b="0" dirty="0">
                <a:solidFill>
                  <a:srgbClr val="333333"/>
                </a:solidFill>
                <a:latin typeface="微软雅黑" panose="020B0503020204020204" charset="-122"/>
                <a:ea typeface="微软雅黑" panose="020B0503020204020204" charset="-122"/>
                <a:cs typeface="微软雅黑" panose="020B0503020204020204" charset="-122"/>
              </a:rPr>
              <a:t> </a:t>
            </a:r>
            <a:r>
              <a:rPr lang="zh-CN" sz="1600" b="0" dirty="0">
                <a:solidFill>
                  <a:srgbClr val="333333"/>
                </a:solidFill>
                <a:latin typeface="微软雅黑" panose="020B0503020204020204" charset="-122"/>
                <a:ea typeface="微软雅黑" panose="020B0503020204020204" charset="-122"/>
                <a:cs typeface="微软雅黑" panose="020B0503020204020204" charset="-122"/>
              </a:rPr>
              <a:t>　　</a:t>
            </a:r>
          </a:p>
          <a:p>
            <a:pPr indent="356235" fontAlgn="auto">
              <a:lnSpc>
                <a:spcPts val="22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2、祥林嫂的挣扎与抗争，完全是出于自发的，而且本身就带有浓厚的封建礼教和封建迷信色彩。</a:t>
            </a:r>
            <a:r>
              <a:rPr lang="zh-CN" sz="1600" b="0" dirty="0">
                <a:solidFill>
                  <a:srgbClr val="333333"/>
                </a:solidFill>
                <a:latin typeface="微软雅黑" panose="020B0503020204020204" charset="-122"/>
                <a:ea typeface="微软雅黑" panose="020B0503020204020204" charset="-122"/>
                <a:cs typeface="微软雅黑" panose="020B0503020204020204" charset="-122"/>
              </a:rPr>
              <a:t>为了赎“罪”，她去土地庙里捐了门槛。她是在封建礼教和封建迷信的泥沼中进行挣扎进行反抗的。这决定了她不仅逃不出造成她人生悲剧的苦海，而且最终只能走向死亡的深渊。 　　</a:t>
            </a:r>
          </a:p>
          <a:p>
            <a:pPr indent="356235" fontAlgn="auto">
              <a:lnSpc>
                <a:spcPts val="222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3、从某种意义上说，祥林嫂的反抗本身就带有浓厚的悲剧性。</a:t>
            </a:r>
            <a:r>
              <a:rPr lang="zh-CN" sz="1600" b="0" dirty="0">
                <a:solidFill>
                  <a:srgbClr val="333333"/>
                </a:solidFill>
                <a:latin typeface="微软雅黑" panose="020B0503020204020204" charset="-122"/>
                <a:ea typeface="微软雅黑" panose="020B0503020204020204" charset="-122"/>
                <a:cs typeface="微软雅黑" panose="020B0503020204020204" charset="-122"/>
              </a:rPr>
              <a:t>她临终时对“灵魂”的怀疑，包含着反抗命运的意义，她希望死后能见到儿子，这是对命运的反抗；她又希望没有地狱，死后不被锯成两半，这也是对命运的反抗。 　　不过，她对封建礼教和封建迷信并没有明确的认识，她也不知道造成自己人生悲剧的真正原因，她当然也更不懂得，要改变自己的人生命运，只能推翻这造成人们人生悲剧的万恶的封建制度。</a:t>
            </a:r>
            <a:endParaRPr lang="zh-CN" altLang="en-US" sz="1600" b="0"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2068195" y="313055"/>
            <a:ext cx="4457700" cy="521970"/>
          </a:xfrm>
          <a:prstGeom prst="rect">
            <a:avLst/>
          </a:prstGeom>
          <a:noFill/>
        </p:spPr>
        <p:txBody>
          <a:bodyPr wrap="none" rtlCol="0" anchor="t">
            <a:spAutoFit/>
          </a:bodyPr>
          <a:lstStyle/>
          <a:p>
            <a:r>
              <a:rPr lang="zh-CN" sz="2800" b="1" dirty="0">
                <a:solidFill>
                  <a:srgbClr val="C00000"/>
                </a:solidFill>
                <a:latin typeface="华文新魏" panose="02010800040101010101" charset="-122"/>
                <a:ea typeface="华文新魏" panose="02010800040101010101" charset="-122"/>
                <a:sym typeface="+mn-ea"/>
              </a:rPr>
              <a:t>考点一：分析概括人物形象</a:t>
            </a:r>
            <a:endParaRPr lang="zh-CN" altLang="en-US" sz="2800" b="1" dirty="0">
              <a:solidFill>
                <a:srgbClr val="C00000"/>
              </a:solidFill>
              <a:latin typeface="华文新魏" panose="02010800040101010101" charset="-122"/>
              <a:ea typeface="华文新魏" panose="0201080004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circle(in)">
                                      <p:cBhvr>
                                        <p:cTn id="18" dur="20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0" grpId="0" animBg="1"/>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20750" y="412750"/>
            <a:ext cx="6201410" cy="823595"/>
            <a:chOff x="1702" y="686"/>
            <a:chExt cx="9766" cy="1297"/>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 y="686"/>
              <a:ext cx="9766" cy="1297"/>
            </a:xfrm>
            <a:prstGeom prst="rect">
              <a:avLst/>
            </a:prstGeom>
          </p:spPr>
        </p:pic>
        <p:sp>
          <p:nvSpPr>
            <p:cNvPr id="100" name="文本框 99"/>
            <p:cNvSpPr txBox="1"/>
            <p:nvPr/>
          </p:nvSpPr>
          <p:spPr>
            <a:xfrm>
              <a:off x="1810" y="867"/>
              <a:ext cx="9442" cy="1016"/>
            </a:xfrm>
            <a:prstGeom prst="rect">
              <a:avLst/>
            </a:prstGeom>
            <a:noFill/>
            <a:ln w="9525">
              <a:noFill/>
            </a:ln>
          </p:spPr>
          <p:txBody>
            <a:bodyPr wrap="square">
              <a:spAutoFit/>
            </a:bodyPr>
            <a:lstStyle/>
            <a:p>
              <a:pPr indent="0"/>
              <a:r>
                <a:rPr lang="zh-CN" sz="3600" b="1">
                  <a:solidFill>
                    <a:schemeClr val="bg1"/>
                  </a:solidFill>
                  <a:latin typeface="华文新魏" panose="02010800040101010101" charset="-122"/>
                  <a:ea typeface="华文新魏" panose="02010800040101010101" charset="-122"/>
                </a:rPr>
                <a:t>考点二：分析形象的作用</a:t>
              </a:r>
              <a:endParaRPr lang="zh-CN" altLang="en-US" sz="3600" b="1">
                <a:solidFill>
                  <a:schemeClr val="bg1"/>
                </a:solidFill>
                <a:latin typeface="华文新魏" panose="02010800040101010101" charset="-122"/>
                <a:ea typeface="华文新魏" panose="02010800040101010101" charset="-122"/>
              </a:endParaRPr>
            </a:p>
          </p:txBody>
        </p:sp>
      </p:grpSp>
      <p:sp>
        <p:nvSpPr>
          <p:cNvPr id="13" name="文本框 12"/>
          <p:cNvSpPr txBox="1"/>
          <p:nvPr/>
        </p:nvSpPr>
        <p:spPr>
          <a:xfrm>
            <a:off x="922655" y="1454150"/>
            <a:ext cx="9606280" cy="2076450"/>
          </a:xfrm>
          <a:prstGeom prst="rect">
            <a:avLst/>
          </a:prstGeom>
          <a:solidFill>
            <a:schemeClr val="accent5">
              <a:lumMod val="20000"/>
              <a:lumOff val="80000"/>
            </a:schemeClr>
          </a:solidFill>
          <a:ln w="9525">
            <a:noFill/>
          </a:ln>
        </p:spPr>
        <p:txBody>
          <a:bodyPr wrap="square">
            <a:spAutoFit/>
          </a:bodyPr>
          <a:lstStyle/>
          <a:p>
            <a:pPr indent="304800" fontAlgn="auto">
              <a:lnSpc>
                <a:spcPts val="2580"/>
              </a:lnSpc>
            </a:pPr>
            <a:r>
              <a:rPr lang="zh-CN" b="0" dirty="0">
                <a:latin typeface="隶书" panose="02010509060101010101" charset="-122"/>
                <a:ea typeface="隶书" panose="02010509060101010101" charset="-122"/>
                <a:cs typeface="隶书" panose="02010509060101010101" charset="-122"/>
              </a:rPr>
              <a:t>小说中的形象包括人物形象和事物形象,其中人物形象又分为主要人物和次要人物。有时为了突出人物形象，需要对事物形象进行描写。</a:t>
            </a:r>
            <a:endParaRPr lang="zh-CN" sz="3200" b="1" dirty="0">
              <a:solidFill>
                <a:srgbClr val="000000"/>
              </a:solidFill>
              <a:latin typeface="隶书" panose="02010509060101010101" charset="-122"/>
              <a:ea typeface="隶书" panose="02010509060101010101" charset="-122"/>
              <a:cs typeface="隶书" panose="02010509060101010101" charset="-122"/>
            </a:endParaRPr>
          </a:p>
          <a:p>
            <a:pPr indent="304800" fontAlgn="auto">
              <a:lnSpc>
                <a:spcPts val="2580"/>
              </a:lnSpc>
            </a:pPr>
            <a:r>
              <a:rPr lang="zh-CN" sz="2400" b="1" dirty="0">
                <a:solidFill>
                  <a:srgbClr val="000000"/>
                </a:solidFill>
                <a:latin typeface="华文新魏" panose="02010800040101010101" charset="-122"/>
                <a:ea typeface="华文新魏" panose="02010800040101010101" charset="-122"/>
                <a:cs typeface="华文新魏" panose="02010800040101010101" charset="-122"/>
              </a:rPr>
              <a:t>提问方式</a:t>
            </a:r>
            <a:r>
              <a:rPr lang="en-US" sz="2400" b="1" dirty="0">
                <a:solidFill>
                  <a:srgbClr val="000000"/>
                </a:solidFill>
                <a:latin typeface="华文新魏" panose="02010800040101010101" charset="-122"/>
                <a:ea typeface="华文新魏" panose="02010800040101010101" charset="-122"/>
                <a:cs typeface="华文新魏" panose="02010800040101010101" charset="-122"/>
              </a:rPr>
              <a:t> </a:t>
            </a:r>
            <a:r>
              <a:rPr lang="zh-CN" sz="2400" b="1" dirty="0">
                <a:solidFill>
                  <a:srgbClr val="000000"/>
                </a:solidFill>
                <a:latin typeface="华文新魏" panose="02010800040101010101" charset="-122"/>
                <a:ea typeface="华文新魏" panose="02010800040101010101" charset="-122"/>
                <a:cs typeface="华文新魏" panose="02010800040101010101" charset="-122"/>
              </a:rPr>
              <a:t>：</a:t>
            </a:r>
            <a:endParaRPr lang="zh-CN" sz="1200" b="0" dirty="0">
              <a:ea typeface="宋体" panose="02010600030101010101" pitchFamily="2" charset="-122"/>
            </a:endParaRPr>
          </a:p>
          <a:p>
            <a:pPr indent="304800" fontAlgn="auto">
              <a:lnSpc>
                <a:spcPts val="2580"/>
              </a:lnSpc>
            </a:pPr>
            <a:r>
              <a:rPr lang="zh-CN" sz="1600" b="0" dirty="0">
                <a:latin typeface="微软雅黑" panose="020B0503020204020204" charset="-122"/>
                <a:ea typeface="微软雅黑" panose="020B0503020204020204" charset="-122"/>
                <a:cs typeface="微软雅黑" panose="020B0503020204020204" charset="-122"/>
              </a:rPr>
              <a:t>1.小说中用不少笔墨写XX ,有何用意?的</a:t>
            </a:r>
          </a:p>
          <a:p>
            <a:pPr indent="304800" fontAlgn="auto">
              <a:lnSpc>
                <a:spcPts val="2580"/>
              </a:lnSpc>
            </a:pPr>
            <a:r>
              <a:rPr lang="zh-CN" sz="1600" b="0" dirty="0">
                <a:latin typeface="微软雅黑" panose="020B0503020204020204" charset="-122"/>
                <a:ea typeface="微软雅黑" panose="020B0503020204020204" charset="-122"/>
                <a:cs typeface="微软雅黑" panose="020B0503020204020204" charset="-122"/>
              </a:rPr>
              <a:t>2. xX人(物)在文中有何作用?请简要分析。</a:t>
            </a:r>
          </a:p>
          <a:p>
            <a:pPr indent="304800" fontAlgn="auto">
              <a:lnSpc>
                <a:spcPts val="2580"/>
              </a:lnSpc>
            </a:pPr>
            <a:r>
              <a:rPr lang="zh-CN" sz="1600" b="0" dirty="0">
                <a:latin typeface="微软雅黑" panose="020B0503020204020204" charset="-122"/>
                <a:ea typeface="微软雅黑" panose="020B0503020204020204" charset="-122"/>
                <a:cs typeface="微软雅黑" panose="020B0503020204020204" charset="-122"/>
              </a:rPr>
              <a:t>例如:(2013.新课标全国卷I )小说中三次写到鹰,分别表现了什么意图?请简要分析。</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935990" y="3642995"/>
            <a:ext cx="9122410" cy="2884170"/>
          </a:xfrm>
          <a:prstGeom prst="rect">
            <a:avLst/>
          </a:prstGeom>
          <a:solidFill>
            <a:schemeClr val="accent5">
              <a:lumMod val="20000"/>
              <a:lumOff val="80000"/>
            </a:schemeClr>
          </a:solidFill>
          <a:ln w="9525">
            <a:noFill/>
          </a:ln>
        </p:spPr>
        <p:txBody>
          <a:bodyPr wrap="square">
            <a:spAutoFit/>
          </a:bodyPr>
          <a:lstStyle/>
          <a:p>
            <a:pPr indent="0" fontAlgn="auto">
              <a:lnSpc>
                <a:spcPts val="2420"/>
              </a:lnSpc>
            </a:pPr>
            <a:r>
              <a:rPr lang="zh-CN" sz="2400" b="1" dirty="0">
                <a:solidFill>
                  <a:srgbClr val="000000"/>
                </a:solidFill>
                <a:latin typeface="华文新魏" panose="02010800040101010101" charset="-122"/>
                <a:ea typeface="华文新魏" panose="02010800040101010101" charset="-122"/>
              </a:rPr>
              <a:t>思路聚焦：</a:t>
            </a:r>
            <a:endParaRPr lang="zh-CN" sz="1400" b="1" dirty="0">
              <a:ea typeface="宋体" panose="02010600030101010101" pitchFamily="2" charset="-122"/>
            </a:endParaRPr>
          </a:p>
          <a:p>
            <a:pPr indent="0" fontAlgn="auto">
              <a:lnSpc>
                <a:spcPts val="2420"/>
              </a:lnSpc>
            </a:pPr>
            <a:r>
              <a:rPr lang="zh-CN" b="1" dirty="0">
                <a:latin typeface="微软雅黑" panose="020B0503020204020204" charset="-122"/>
                <a:ea typeface="微软雅黑" panose="020B0503020204020204" charset="-122"/>
                <a:cs typeface="微软雅黑" panose="020B0503020204020204" charset="-122"/>
              </a:rPr>
              <a:t>[方法点拨]</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1.首先要根据题干分清是考查人物形象还是事物形象。</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2.人物形象要分清主次,再根据各自的作用分条作答</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3.事物形象的作用主要有:</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①突出人物性格，揭示深化主题;</a:t>
            </a: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②反复出现，串起相关情节，成为全文线索，同时使文章结构更加严谨。</a:t>
            </a:r>
            <a:endParaRPr lang="zh-CN" b="1"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b="1" dirty="0">
                <a:latin typeface="微软雅黑" panose="020B0503020204020204" charset="-122"/>
                <a:ea typeface="微软雅黑" panose="020B0503020204020204" charset="-122"/>
                <a:cs typeface="微软雅黑" panose="020B0503020204020204" charset="-122"/>
              </a:rPr>
              <a:t>[答题步骤]</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420"/>
              </a:lnSpc>
            </a:pPr>
            <a:r>
              <a:rPr lang="zh-CN" sz="1600" b="0" dirty="0">
                <a:latin typeface="微软雅黑" panose="020B0503020204020204" charset="-122"/>
                <a:ea typeface="微软雅黑" panose="020B0503020204020204" charset="-122"/>
                <a:cs typeface="微软雅黑" panose="020B0503020204020204" charset="-122"/>
              </a:rPr>
              <a:t>**人（物）在文中的作用是：1.2.3........</a:t>
            </a: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05" y="-323215"/>
            <a:ext cx="3058795" cy="2399665"/>
          </a:xfrm>
          <a:prstGeom prst="rect">
            <a:avLst/>
          </a:prstGeom>
        </p:spPr>
      </p:pic>
      <p:grpSp>
        <p:nvGrpSpPr>
          <p:cNvPr id="5" name="组合 4"/>
          <p:cNvGrpSpPr/>
          <p:nvPr/>
        </p:nvGrpSpPr>
        <p:grpSpPr>
          <a:xfrm>
            <a:off x="8836025" y="4546600"/>
            <a:ext cx="3627120" cy="1339850"/>
            <a:chOff x="648793" y="1560012"/>
            <a:chExt cx="7570069" cy="4418391"/>
          </a:xfrm>
        </p:grpSpPr>
        <p:grpSp>
          <p:nvGrpSpPr>
            <p:cNvPr id="7" name="组合 6"/>
            <p:cNvGrpSpPr/>
            <p:nvPr/>
          </p:nvGrpSpPr>
          <p:grpSpPr>
            <a:xfrm>
              <a:off x="2831747" y="1560012"/>
              <a:ext cx="5366015" cy="4418391"/>
              <a:chOff x="2831747" y="1560012"/>
              <a:chExt cx="5366015" cy="4418391"/>
            </a:xfrm>
          </p:grpSpPr>
          <p:sp>
            <p:nvSpPr>
              <p:cNvPr id="10"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43505" y="47880"/>
            <a:ext cx="6212840" cy="654050"/>
            <a:chOff x="5276" y="1750"/>
            <a:chExt cx="9784" cy="103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5" y="1750"/>
              <a:ext cx="9699" cy="1031"/>
            </a:xfrm>
            <a:prstGeom prst="rect">
              <a:avLst/>
            </a:prstGeom>
          </p:spPr>
        </p:pic>
        <p:sp>
          <p:nvSpPr>
            <p:cNvPr id="8" name="文本框 7"/>
            <p:cNvSpPr txBox="1"/>
            <p:nvPr/>
          </p:nvSpPr>
          <p:spPr>
            <a:xfrm>
              <a:off x="5276" y="1954"/>
              <a:ext cx="9785" cy="725"/>
            </a:xfrm>
            <a:prstGeom prst="rect">
              <a:avLst/>
            </a:prstGeom>
            <a:noFill/>
          </p:spPr>
          <p:txBody>
            <a:bodyPr wrap="square" rtlCol="0">
              <a:spAutoFit/>
            </a:bodyPr>
            <a:lstStyle/>
            <a:p>
              <a:pPr algn="dist"/>
              <a:r>
                <a:rPr lang="zh-CN" altLang="en-US" sz="2400" b="1" dirty="0">
                  <a:solidFill>
                    <a:schemeClr val="bg1"/>
                  </a:solidFill>
                  <a:latin typeface="华文新魏" panose="02010800040101010101" charset="-122"/>
                  <a:ea typeface="华文新魏" panose="02010800040101010101" charset="-122"/>
                  <a:cs typeface="华文新魏" panose="02010800040101010101" charset="-122"/>
                </a:rPr>
                <a:t>举例：《林黛玉进贾府》中“三春”的作用</a:t>
              </a:r>
            </a:p>
          </p:txBody>
        </p:sp>
      </p:grpSp>
      <p:sp>
        <p:nvSpPr>
          <p:cNvPr id="100" name="文本框 99"/>
          <p:cNvSpPr txBox="1"/>
          <p:nvPr/>
        </p:nvSpPr>
        <p:spPr>
          <a:xfrm>
            <a:off x="1306830" y="696462"/>
            <a:ext cx="8988425" cy="6152453"/>
          </a:xfrm>
          <a:prstGeom prst="rect">
            <a:avLst/>
          </a:prstGeom>
          <a:solidFill>
            <a:schemeClr val="bg2">
              <a:lumMod val="90000"/>
            </a:schemeClr>
          </a:solidFill>
          <a:ln w="9525">
            <a:noFill/>
          </a:ln>
        </p:spPr>
        <p:txBody>
          <a:bodyPr wrap="square">
            <a:spAutoFit/>
          </a:bodyPr>
          <a:lstStyle/>
          <a:p>
            <a:pPr indent="30480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《林黛玉进贾府》中迎春、探春、惜春虽然着墨不多，但为林黛玉、王熙凤和贾宝玉起到了很好的映衬、陪衬和反衬的作用。</a:t>
            </a:r>
            <a:endParaRPr lang="zh-CN" b="1" dirty="0">
              <a:solidFill>
                <a:srgbClr val="C00000"/>
              </a:solidFill>
              <a:latin typeface="微软雅黑" panose="020B0503020204020204" charset="-122"/>
              <a:ea typeface="微软雅黑" panose="020B0503020204020204" charset="-122"/>
              <a:cs typeface="微软雅黑" panose="020B0503020204020204" charset="-122"/>
            </a:endParaRPr>
          </a:p>
          <a:p>
            <a:pPr indent="304800" fontAlgn="auto">
              <a:lnSpc>
                <a:spcPts val="250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一、为林黛玉作映衬与比较。</a:t>
            </a:r>
            <a:r>
              <a:rPr lang="zh-CN" sz="1600" b="0" dirty="0">
                <a:latin typeface="微软雅黑" panose="020B0503020204020204" charset="-122"/>
                <a:ea typeface="微软雅黑" panose="020B0503020204020204" charset="-122"/>
                <a:cs typeface="微软雅黑" panose="020B0503020204020204" charset="-122"/>
              </a:rPr>
              <a:t>《林黛玉进贾府》中林黛玉自然是重要人物，贾氏三姐作用之一就是映衬林黛玉。描绘“三春”的美貌与表现林黛玉的美貌作了比较。文中有这样一段描述:“这熙凤携着黛玉的手，让下细细打量了一回，仍送至贾母身边坐下，因笑道:天下真有这样标致的人物，我今儿才算见了!况且这通身的气派，竟不像老祖宗的外孙女儿，竟是个嫡亲的孙女。”这一番夸赞之辞，是突现林黛玉之美的。</a:t>
            </a:r>
            <a:endParaRPr lang="zh-CN" b="1" dirty="0">
              <a:solidFill>
                <a:srgbClr val="C00000"/>
              </a:solidFill>
              <a:latin typeface="微软雅黑" panose="020B0503020204020204" charset="-122"/>
              <a:ea typeface="微软雅黑" panose="020B0503020204020204" charset="-122"/>
              <a:cs typeface="微软雅黑" panose="020B0503020204020204" charset="-122"/>
            </a:endParaRPr>
          </a:p>
          <a:p>
            <a:pPr indent="304800" fontAlgn="auto">
              <a:lnSpc>
                <a:spcPts val="250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二、为王熙凤作陪衬与烘托。</a:t>
            </a:r>
            <a:r>
              <a:rPr lang="zh-CN" sz="1600" b="0" dirty="0">
                <a:latin typeface="微软雅黑" panose="020B0503020204020204" charset="-122"/>
                <a:ea typeface="微软雅黑" panose="020B0503020204020204" charset="-122"/>
                <a:cs typeface="微软雅黑" panose="020B0503020204020204" charset="-122"/>
              </a:rPr>
              <a:t>王熙凤是一个强势的女人，事事处处要高人一等，林黛王进贾府这个机会当然也不会放过。作者在这一章节中用贾氏三姐妹作为陪衬，很好地突出了王熙凤的性格。因为王熙凤与贾氏三姐妹在贾府这个封建大家庭中的地位，作为辈份相同的姑嫂，她们本应是地位平等的。然而王熙凤却是一个非同寻常的女人，她精明能干，善于阿谈奉承，因此博得贾母的欢心，从而独揽了贾府大权，成为贾府的实际统治者;以贾氏三姐妹为陪衬，王熙凤的特殊身份及泼辣性格，便显得十分鲜明突出，</a:t>
            </a:r>
            <a:endParaRPr lang="zh-CN" b="1" dirty="0">
              <a:solidFill>
                <a:srgbClr val="C00000"/>
              </a:solidFill>
              <a:latin typeface="微软雅黑" panose="020B0503020204020204" charset="-122"/>
              <a:ea typeface="微软雅黑" panose="020B0503020204020204" charset="-122"/>
              <a:cs typeface="微软雅黑" panose="020B0503020204020204" charset="-122"/>
            </a:endParaRPr>
          </a:p>
          <a:p>
            <a:pPr indent="304800" fontAlgn="auto">
              <a:lnSpc>
                <a:spcPts val="250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三.为贾宝玉作反衬与对比。</a:t>
            </a:r>
            <a:r>
              <a:rPr lang="zh-CN" sz="1600" b="0" dirty="0">
                <a:latin typeface="微软雅黑" panose="020B0503020204020204" charset="-122"/>
                <a:ea typeface="微软雅黑" panose="020B0503020204020204" charset="-122"/>
                <a:cs typeface="微软雅黑" panose="020B0503020204020204" charset="-122"/>
              </a:rPr>
              <a:t>贾宝玉是《红楼梦》中最重要的人物，贾宝玉是这个封建贵族家庭的叛逆者，他蔑视世俗，反对封建礼教。用循规蹈矩的贾氏三姐妹作反衬与对比。贾氏三姐妹矜持庄重，而贾宝玉则处处表现得无拘无束，随意胡言乱语，贾氏三姐妹与贾宝玉，同为贾府兄妹，生活在同一环境中，接受相同的教育和熏陶，一同识字，一同做许许多多的事情，本应有太多的相同点，事实却相反，他们性格迥异:一是驯服安分，一是离经叛道，两相对比，相互衬托，如此描写人物，便使得贾宝玉的叛逆性格分外鲜明，主要人物的特点得到了突出。</a:t>
            </a:r>
            <a:endParaRPr lang="zh-CN" altLang="en-US" sz="1600" b="0" dirty="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488186" y="5608521"/>
            <a:ext cx="2028733" cy="1184102"/>
            <a:chOff x="-345817" y="1592096"/>
            <a:chExt cx="7570069" cy="4418391"/>
          </a:xfrm>
        </p:grpSpPr>
        <p:grpSp>
          <p:nvGrpSpPr>
            <p:cNvPr id="10" name="组合 9"/>
            <p:cNvGrpSpPr/>
            <p:nvPr/>
          </p:nvGrpSpPr>
          <p:grpSpPr>
            <a:xfrm>
              <a:off x="1837137" y="1592096"/>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任意多边形 1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1" name="任意多边形 14"/>
            <p:cNvSpPr/>
            <p:nvPr/>
          </p:nvSpPr>
          <p:spPr>
            <a:xfrm flipV="1">
              <a:off x="-345817" y="4660669"/>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rgbClr val="E7E6E6">
                    <a:shade val="45000"/>
                    <a:satMod val="135000"/>
                  </a:srgb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15"/>
            <p:cNvSpPr/>
            <p:nvPr/>
          </p:nvSpPr>
          <p:spPr>
            <a:xfrm flipV="1">
              <a:off x="3719052" y="2656977"/>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rgbClr val="E7E6E6">
                    <a:shade val="45000"/>
                    <a:satMod val="135000"/>
                  </a:srgbClr>
                  <a:prstClr val="white"/>
                </a:duotone>
                <a:extLst>
                  <a:ext uri="{BEBA8EAE-BF5A-486C-A8C5-ECC9F3942E4B}">
                    <a14:imgProps xmlns:a14="http://schemas.microsoft.com/office/drawing/2010/main">
                      <a14:imgLayer r:embed="rId4">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931400" y="0"/>
            <a:ext cx="22606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randombar(horizontal)">
                                      <p:cBhvr>
                                        <p:cTn id="1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48690" y="2101850"/>
            <a:ext cx="2459990" cy="1962150"/>
            <a:chOff x="1494" y="3325"/>
            <a:chExt cx="3874" cy="3090"/>
          </a:xfrm>
        </p:grpSpPr>
        <p:sp>
          <p:nvSpPr>
            <p:cNvPr id="2" name="椭圆 1"/>
            <p:cNvSpPr/>
            <p:nvPr/>
          </p:nvSpPr>
          <p:spPr>
            <a:xfrm>
              <a:off x="2226" y="3325"/>
              <a:ext cx="3090" cy="3090"/>
            </a:xfrm>
            <a:prstGeom prst="ellipse">
              <a:avLst/>
            </a:pr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9" name="组合 8"/>
            <p:cNvGrpSpPr/>
            <p:nvPr/>
          </p:nvGrpSpPr>
          <p:grpSpPr>
            <a:xfrm>
              <a:off x="1494" y="3680"/>
              <a:ext cx="3874" cy="2082"/>
              <a:chOff x="1494" y="3680"/>
              <a:chExt cx="3874" cy="2082"/>
            </a:xfrm>
          </p:grpSpPr>
          <p:sp>
            <p:nvSpPr>
              <p:cNvPr id="3" name="文本框 2"/>
              <p:cNvSpPr txBox="1"/>
              <p:nvPr/>
            </p:nvSpPr>
            <p:spPr>
              <a:xfrm>
                <a:off x="3664" y="3680"/>
                <a:ext cx="1705" cy="2082"/>
              </a:xfrm>
              <a:prstGeom prst="rect">
                <a:avLst/>
              </a:prstGeom>
              <a:noFill/>
            </p:spPr>
            <p:txBody>
              <a:bodyPr wrap="square" rtlCol="0">
                <a:spAutoFit/>
              </a:bodyPr>
              <a:lstStyle/>
              <a:p>
                <a:r>
                  <a:rPr lang="zh-CN" altLang="en-US" sz="8000" dirty="0">
                    <a:solidFill>
                      <a:prstClr val="white"/>
                    </a:solidFill>
                    <a:latin typeface="仿宋" panose="02010609060101010101" pitchFamily="49" charset="-122"/>
                    <a:ea typeface="仿宋" panose="02010609060101010101" pitchFamily="49" charset="-122"/>
                  </a:rPr>
                  <a:t>肆</a:t>
                </a:r>
              </a:p>
            </p:txBody>
          </p:sp>
          <p:grpSp>
            <p:nvGrpSpPr>
              <p:cNvPr id="4" name="组合 3"/>
              <p:cNvGrpSpPr/>
              <p:nvPr/>
            </p:nvGrpSpPr>
            <p:grpSpPr>
              <a:xfrm>
                <a:off x="2498" y="4318"/>
                <a:ext cx="1192" cy="858"/>
                <a:chOff x="2591395" y="1560012"/>
                <a:chExt cx="6273282" cy="4516858"/>
              </a:xfrm>
              <a:solidFill>
                <a:sysClr val="window" lastClr="FFFFFF"/>
              </a:solidFill>
            </p:grpSpPr>
            <p:sp>
              <p:nvSpPr>
                <p:cNvPr id="5"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任意多边形 3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8" name="任意多边形 34"/>
              <p:cNvSpPr/>
              <p:nvPr/>
            </p:nvSpPr>
            <p:spPr>
              <a:xfrm flipV="1">
                <a:off x="1494" y="5225"/>
                <a:ext cx="2535" cy="480"/>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00" name="文本框 99"/>
          <p:cNvSpPr txBox="1"/>
          <p:nvPr/>
        </p:nvSpPr>
        <p:spPr>
          <a:xfrm>
            <a:off x="3720465" y="2667318"/>
            <a:ext cx="5080000" cy="829945"/>
          </a:xfrm>
          <a:prstGeom prst="rect">
            <a:avLst/>
          </a:prstGeom>
          <a:noFill/>
          <a:ln w="9525">
            <a:noFill/>
          </a:ln>
        </p:spPr>
        <p:txBody>
          <a:bodyPr>
            <a:spAutoFit/>
          </a:bodyPr>
          <a:lstStyle/>
          <a:p>
            <a:pPr indent="0"/>
            <a:r>
              <a:rPr lang="zh-CN" sz="4800" b="1" dirty="0">
                <a:solidFill>
                  <a:srgbClr val="C00000"/>
                </a:solidFill>
                <a:latin typeface="华文新魏" panose="02010800040101010101" charset="-122"/>
                <a:ea typeface="华文新魏" panose="02010800040101010101" charset="-122"/>
              </a:rPr>
              <a:t>环境描写</a:t>
            </a:r>
            <a:endParaRPr lang="zh-CN" altLang="en-US" sz="4800" b="1" dirty="0">
              <a:solidFill>
                <a:srgbClr val="C00000"/>
              </a:solidFill>
              <a:latin typeface="华文新魏" panose="02010800040101010101" charset="-122"/>
              <a:ea typeface="华文新魏" panose="02010800040101010101" charset="-122"/>
            </a:endParaRPr>
          </a:p>
        </p:txBody>
      </p:sp>
      <p:grpSp>
        <p:nvGrpSpPr>
          <p:cNvPr id="17" name="组合 16">
            <a:extLst>
              <a:ext uri="{FF2B5EF4-FFF2-40B4-BE49-F238E27FC236}">
                <a16:creationId xmlns:a16="http://schemas.microsoft.com/office/drawing/2014/main" id="{91F620F3-73CB-4659-A8C9-FA6BDC02C5C4}"/>
              </a:ext>
            </a:extLst>
          </p:cNvPr>
          <p:cNvGrpSpPr/>
          <p:nvPr/>
        </p:nvGrpSpPr>
        <p:grpSpPr>
          <a:xfrm>
            <a:off x="6495073" y="297284"/>
            <a:ext cx="5690454" cy="5427979"/>
            <a:chOff x="6495073" y="297284"/>
            <a:chExt cx="5690454" cy="5427979"/>
          </a:xfrm>
        </p:grpSpPr>
        <p:pic>
          <p:nvPicPr>
            <p:cNvPr id="14" name="图片 13">
              <a:extLst>
                <a:ext uri="{FF2B5EF4-FFF2-40B4-BE49-F238E27FC236}">
                  <a16:creationId xmlns:a16="http://schemas.microsoft.com/office/drawing/2014/main" id="{525214BD-F8CC-4321-8613-6B4C50CD957A}"/>
                </a:ext>
              </a:extLst>
            </p:cNvPr>
            <p:cNvPicPr>
              <a:picLocks noChangeAspect="1"/>
            </p:cNvPicPr>
            <p:nvPr/>
          </p:nvPicPr>
          <p:blipFill>
            <a:blip r:embed="rId4"/>
            <a:stretch>
              <a:fillRect/>
            </a:stretch>
          </p:blipFill>
          <p:spPr>
            <a:xfrm>
              <a:off x="6495073" y="2825661"/>
              <a:ext cx="2899602" cy="2899602"/>
            </a:xfrm>
            <a:prstGeom prst="rect">
              <a:avLst/>
            </a:prstGeom>
          </p:spPr>
        </p:pic>
        <p:grpSp>
          <p:nvGrpSpPr>
            <p:cNvPr id="16" name="组合 15">
              <a:extLst>
                <a:ext uri="{FF2B5EF4-FFF2-40B4-BE49-F238E27FC236}">
                  <a16:creationId xmlns:a16="http://schemas.microsoft.com/office/drawing/2014/main" id="{7DD1D3A6-C67C-4E15-A9E7-86980489A9AD}"/>
                </a:ext>
              </a:extLst>
            </p:cNvPr>
            <p:cNvGrpSpPr/>
            <p:nvPr/>
          </p:nvGrpSpPr>
          <p:grpSpPr>
            <a:xfrm>
              <a:off x="6827081" y="297284"/>
              <a:ext cx="5358446" cy="4302287"/>
              <a:chOff x="6827081" y="297284"/>
              <a:chExt cx="5358446" cy="4302287"/>
            </a:xfrm>
          </p:grpSpPr>
          <p:pic>
            <p:nvPicPr>
              <p:cNvPr id="13" name="图片 12">
                <a:extLst>
                  <a:ext uri="{FF2B5EF4-FFF2-40B4-BE49-F238E27FC236}">
                    <a16:creationId xmlns:a16="http://schemas.microsoft.com/office/drawing/2014/main" id="{6CCFBE39-69F7-4E00-8195-044413B4A855}"/>
                  </a:ext>
                </a:extLst>
              </p:cNvPr>
              <p:cNvPicPr>
                <a:picLocks noChangeAspect="1"/>
              </p:cNvPicPr>
              <p:nvPr/>
            </p:nvPicPr>
            <p:blipFill>
              <a:blip r:embed="rId5"/>
              <a:stretch>
                <a:fillRect/>
              </a:stretch>
            </p:blipFill>
            <p:spPr>
              <a:xfrm>
                <a:off x="9008931" y="1422975"/>
                <a:ext cx="3176596" cy="3176596"/>
              </a:xfrm>
              <a:prstGeom prst="rect">
                <a:avLst/>
              </a:prstGeom>
            </p:spPr>
          </p:pic>
          <p:pic>
            <p:nvPicPr>
              <p:cNvPr id="15" name="图片 14">
                <a:extLst>
                  <a:ext uri="{FF2B5EF4-FFF2-40B4-BE49-F238E27FC236}">
                    <a16:creationId xmlns:a16="http://schemas.microsoft.com/office/drawing/2014/main" id="{4346CBDD-7E3A-4843-8FD8-3835C4832786}"/>
                  </a:ext>
                </a:extLst>
              </p:cNvPr>
              <p:cNvPicPr>
                <a:picLocks noChangeAspect="1"/>
              </p:cNvPicPr>
              <p:nvPr/>
            </p:nvPicPr>
            <p:blipFill>
              <a:blip r:embed="rId6"/>
              <a:stretch>
                <a:fillRect/>
              </a:stretch>
            </p:blipFill>
            <p:spPr>
              <a:xfrm>
                <a:off x="6827081" y="297284"/>
                <a:ext cx="2195255" cy="1301838"/>
              </a:xfrm>
              <a:prstGeom prst="rect">
                <a:avLst/>
              </a:prstGeom>
            </p:spPr>
          </p:pic>
        </p:grpSp>
      </p:grpSp>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1000"/>
                                        <p:tgtEl>
                                          <p:spTgt spid="100"/>
                                        </p:tgtEl>
                                      </p:cBhvr>
                                    </p:animEffect>
                                    <p:anim calcmode="lin" valueType="num">
                                      <p:cBhvr>
                                        <p:cTn id="14" dur="1000" fill="hold"/>
                                        <p:tgtEl>
                                          <p:spTgt spid="100"/>
                                        </p:tgtEl>
                                        <p:attrNameLst>
                                          <p:attrName>ppt_x</p:attrName>
                                        </p:attrNameLst>
                                      </p:cBhvr>
                                      <p:tavLst>
                                        <p:tav tm="0">
                                          <p:val>
                                            <p:strVal val="#ppt_x"/>
                                          </p:val>
                                        </p:tav>
                                        <p:tav tm="100000">
                                          <p:val>
                                            <p:strVal val="#ppt_x"/>
                                          </p:val>
                                        </p:tav>
                                      </p:tavLst>
                                    </p:anim>
                                    <p:anim calcmode="lin" valueType="num">
                                      <p:cBhvr>
                                        <p:cTn id="15"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0957008" y="108271"/>
            <a:ext cx="1019401" cy="1321446"/>
          </a:xfrm>
          <a:prstGeom prst="rect">
            <a:avLst/>
          </a:prstGeom>
        </p:spPr>
      </p:pic>
      <p:grpSp>
        <p:nvGrpSpPr>
          <p:cNvPr id="2" name="组合 1">
            <a:extLst>
              <a:ext uri="{FF2B5EF4-FFF2-40B4-BE49-F238E27FC236}">
                <a16:creationId xmlns:a16="http://schemas.microsoft.com/office/drawing/2014/main" id="{4267AA3D-1713-4064-A4BF-359AD3D642C5}"/>
              </a:ext>
            </a:extLst>
          </p:cNvPr>
          <p:cNvGrpSpPr/>
          <p:nvPr/>
        </p:nvGrpSpPr>
        <p:grpSpPr>
          <a:xfrm>
            <a:off x="3548380" y="267970"/>
            <a:ext cx="4482465" cy="1410335"/>
            <a:chOff x="3548380" y="267970"/>
            <a:chExt cx="4482465" cy="1410335"/>
          </a:xfrm>
        </p:grpSpPr>
        <p:pic>
          <p:nvPicPr>
            <p:cNvPr id="950" name="图片 949"/>
            <p:cNvPicPr>
              <a:picLocks noChangeAspect="1"/>
            </p:cNvPicPr>
            <p:nvPr/>
          </p:nvPicPr>
          <p:blipFill rotWithShape="1">
            <a:blip r:embed="rId4">
              <a:extLst>
                <a:ext uri="{28A0092B-C50C-407E-A947-70E740481C1C}">
                  <a14:useLocalDpi xmlns:a14="http://schemas.microsoft.com/office/drawing/2010/main" val="0"/>
                </a:ext>
              </a:extLst>
            </a:blip>
            <a:srcRect l="11473" t="9439" r="57200" b="61367"/>
            <a:stretch>
              <a:fillRect/>
            </a:stretch>
          </p:blipFill>
          <p:spPr>
            <a:xfrm>
              <a:off x="3548380" y="267970"/>
              <a:ext cx="1437005" cy="1410335"/>
            </a:xfrm>
            <a:prstGeom prst="ellipse">
              <a:avLst/>
            </a:prstGeom>
          </p:spPr>
        </p:pic>
        <p:sp>
          <p:nvSpPr>
            <p:cNvPr id="100" name="文本框 99"/>
            <p:cNvSpPr txBox="1"/>
            <p:nvPr/>
          </p:nvSpPr>
          <p:spPr>
            <a:xfrm>
              <a:off x="5052060" y="598170"/>
              <a:ext cx="2978785" cy="829945"/>
            </a:xfrm>
            <a:prstGeom prst="rect">
              <a:avLst/>
            </a:prstGeom>
            <a:noFill/>
            <a:ln w="9525">
              <a:noFill/>
            </a:ln>
          </p:spPr>
          <p:txBody>
            <a:bodyPr wrap="square">
              <a:spAutoFit/>
            </a:bodyPr>
            <a:lstStyle/>
            <a:p>
              <a:pPr indent="0"/>
              <a:r>
                <a:rPr lang="zh-CN" sz="4800" b="1" dirty="0">
                  <a:solidFill>
                    <a:srgbClr val="C00000"/>
                  </a:solidFill>
                  <a:latin typeface="华文新魏" panose="02010800040101010101" charset="-122"/>
                  <a:ea typeface="华文新魏" panose="02010800040101010101" charset="-122"/>
                </a:rPr>
                <a:t>环境描写</a:t>
              </a:r>
              <a:endParaRPr lang="zh-CN" altLang="en-US" sz="4800" b="1" dirty="0">
                <a:solidFill>
                  <a:srgbClr val="C00000"/>
                </a:solidFill>
                <a:latin typeface="华文新魏" panose="02010800040101010101" charset="-122"/>
                <a:ea typeface="华文新魏" panose="02010800040101010101" charset="-122"/>
              </a:endParaRPr>
            </a:p>
          </p:txBody>
        </p:sp>
      </p:grpSp>
      <p:sp>
        <p:nvSpPr>
          <p:cNvPr id="8" name="文本框 7"/>
          <p:cNvSpPr txBox="1"/>
          <p:nvPr/>
        </p:nvSpPr>
        <p:spPr>
          <a:xfrm>
            <a:off x="1344930" y="1704975"/>
            <a:ext cx="9726295" cy="1537970"/>
          </a:xfrm>
          <a:prstGeom prst="rect">
            <a:avLst/>
          </a:prstGeom>
          <a:noFill/>
          <a:ln w="28575">
            <a:solidFill>
              <a:schemeClr val="accent2">
                <a:lumMod val="75000"/>
              </a:schemeClr>
            </a:solidFill>
          </a:ln>
        </p:spPr>
        <p:txBody>
          <a:bodyPr wrap="square">
            <a:spAutoFit/>
          </a:bodyPr>
          <a:lstStyle/>
          <a:p>
            <a:pPr indent="0" fontAlgn="auto">
              <a:lnSpc>
                <a:spcPts val="2820"/>
              </a:lnSpc>
            </a:pPr>
            <a:r>
              <a:rPr lang="en-US" altLang="zh-CN" sz="2400" b="1" dirty="0">
                <a:solidFill>
                  <a:srgbClr val="C00000"/>
                </a:solidFill>
                <a:latin typeface="华文新魏" panose="02010800040101010101" charset="-122"/>
                <a:ea typeface="华文新魏" panose="02010800040101010101" charset="-122"/>
              </a:rPr>
              <a:t>   </a:t>
            </a:r>
            <a:r>
              <a:rPr lang="zh-CN" sz="2400" b="1" dirty="0">
                <a:solidFill>
                  <a:srgbClr val="C00000"/>
                </a:solidFill>
                <a:latin typeface="华文新魏" panose="02010800040101010101" charset="-122"/>
                <a:ea typeface="华文新魏" panose="02010800040101010101" charset="-122"/>
              </a:rPr>
              <a:t>考点解读：</a:t>
            </a:r>
            <a:endParaRPr lang="zh-CN" b="1" dirty="0">
              <a:solidFill>
                <a:srgbClr val="C00000"/>
              </a:solidFill>
              <a:latin typeface="华文新魏" panose="02010800040101010101" charset="-122"/>
              <a:ea typeface="华文新魏" panose="02010800040101010101" charset="-122"/>
            </a:endParaRPr>
          </a:p>
          <a:p>
            <a:pPr indent="0" fontAlgn="auto">
              <a:lnSpc>
                <a:spcPts val="2820"/>
              </a:lnSpc>
            </a:pPr>
            <a:r>
              <a:rPr lang="zh-CN" sz="1600" b="0" dirty="0">
                <a:latin typeface="微软雅黑" panose="020B0503020204020204" charset="-122"/>
                <a:ea typeface="微软雅黑" panose="020B0503020204020204" charset="-122"/>
                <a:cs typeface="微软雅黑" panose="020B0503020204020204" charset="-122"/>
              </a:rPr>
              <a:t>小说经常通过对典型环境的具体描写渲染气氛、刻画人物心理推动故事情节发展和揭示主题。</a:t>
            </a:r>
          </a:p>
          <a:p>
            <a:pPr indent="0" fontAlgn="auto">
              <a:lnSpc>
                <a:spcPts val="2820"/>
              </a:lnSpc>
            </a:pPr>
            <a:r>
              <a:rPr lang="zh-CN" sz="1600" b="0" dirty="0">
                <a:latin typeface="微软雅黑" panose="020B0503020204020204" charset="-122"/>
                <a:ea typeface="微软雅黑" panose="020B0503020204020204" charset="-122"/>
                <a:cs typeface="微软雅黑" panose="020B0503020204020204" charset="-122"/>
              </a:rPr>
              <a:t>小说的环境描写分为自然环境与社会环境两种。在考查时,命题者往往侧重于自然环境。命题的重点有三个:</a:t>
            </a:r>
          </a:p>
          <a:p>
            <a:pPr indent="0" fontAlgn="auto">
              <a:lnSpc>
                <a:spcPts val="2820"/>
              </a:lnSpc>
            </a:pPr>
            <a:r>
              <a:rPr lang="zh-CN" sz="1600" b="0" dirty="0">
                <a:latin typeface="微软雅黑" panose="020B0503020204020204" charset="-122"/>
                <a:ea typeface="微软雅黑" panose="020B0503020204020204" charset="-122"/>
                <a:cs typeface="微软雅黑" panose="020B0503020204020204" charset="-122"/>
              </a:rPr>
              <a:t>①</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环境描写的特点</a:t>
            </a:r>
            <a:r>
              <a:rPr lang="zh-CN" sz="1600" b="0" dirty="0">
                <a:latin typeface="微软雅黑" panose="020B0503020204020204" charset="-122"/>
                <a:ea typeface="微软雅黑" panose="020B0503020204020204" charset="-122"/>
                <a:cs typeface="微软雅黑" panose="020B0503020204020204" charset="-122"/>
              </a:rPr>
              <a:t>;②</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环境描写的方法;</a:t>
            </a:r>
            <a:r>
              <a:rPr lang="zh-CN" sz="1600" b="0" dirty="0">
                <a:latin typeface="微软雅黑" panose="020B0503020204020204" charset="-122"/>
                <a:ea typeface="微软雅黑" panose="020B0503020204020204" charset="-122"/>
                <a:cs typeface="微软雅黑" panose="020B0503020204020204" charset="-122"/>
              </a:rPr>
              <a:t>③</a:t>
            </a:r>
            <a:r>
              <a:rPr lang="zh-CN" sz="1600" dirty="0">
                <a:solidFill>
                  <a:srgbClr val="C00000"/>
                </a:solidFill>
                <a:latin typeface="微软雅黑" panose="020B0503020204020204" charset="-122"/>
                <a:ea typeface="微软雅黑" panose="020B0503020204020204" charset="-122"/>
                <a:cs typeface="微软雅黑" panose="020B0503020204020204" charset="-122"/>
              </a:rPr>
              <a:t>环境描写的作用</a:t>
            </a:r>
            <a:r>
              <a:rPr lang="zh-CN" sz="1600" b="0" dirty="0">
                <a:latin typeface="微软雅黑" panose="020B0503020204020204" charset="-122"/>
                <a:ea typeface="微软雅黑" panose="020B0503020204020204" charset="-122"/>
                <a:cs typeface="微软雅黑" panose="020B0503020204020204" charset="-122"/>
              </a:rPr>
              <a:t>。这三者往往在题目中进行综合考查。</a:t>
            </a:r>
            <a:endParaRPr lang="zh-CN" altLang="en-US" sz="1600" b="0" dirty="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344930" y="3418205"/>
            <a:ext cx="7499350" cy="2353310"/>
          </a:xfrm>
          <a:prstGeom prst="rect">
            <a:avLst/>
          </a:prstGeom>
          <a:noFill/>
          <a:ln w="28575">
            <a:solidFill>
              <a:schemeClr val="accent2">
                <a:lumMod val="75000"/>
              </a:schemeClr>
            </a:solidFill>
          </a:ln>
        </p:spPr>
        <p:txBody>
          <a:bodyPr wrap="square">
            <a:spAutoFit/>
          </a:bodyPr>
          <a:lstStyle/>
          <a:p>
            <a:pPr indent="0" fontAlgn="auto">
              <a:lnSpc>
                <a:spcPts val="2520"/>
              </a:lnSpc>
            </a:pPr>
            <a:r>
              <a:rPr lang="en-US" altLang="zh-CN" sz="2400" b="1" dirty="0">
                <a:solidFill>
                  <a:schemeClr val="tx1"/>
                </a:solidFill>
                <a:latin typeface="华文新魏" panose="02010800040101010101" charset="-122"/>
                <a:ea typeface="华文新魏" panose="02010800040101010101" charset="-122"/>
              </a:rPr>
              <a:t>    </a:t>
            </a:r>
            <a:r>
              <a:rPr lang="zh-CN" sz="2400" b="1" dirty="0">
                <a:solidFill>
                  <a:schemeClr val="tx1"/>
                </a:solidFill>
                <a:latin typeface="华文新魏" panose="02010800040101010101" charset="-122"/>
                <a:ea typeface="华文新魏" panose="02010800040101010101" charset="-122"/>
              </a:rPr>
              <a:t>提问方式：</a:t>
            </a:r>
            <a:endParaRPr lang="zh-CN" sz="1200" b="0" dirty="0">
              <a:ea typeface="宋体" panose="02010600030101010101" pitchFamily="2"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1.文中多次出现XX，请分析其在文中的作用。</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2.阅读第X段,请分析其景物描写的作用。</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3.赏析画线部分的景物描写。</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4.文章第X段的景物有什么特点?作用是什么?</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5.本文第X段的景物描写运用了什么手法?</a:t>
            </a: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例如:(2013.山东卷)请简要分析小说最后一段景物描写的作用。</a:t>
            </a: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rotWithShape="1">
          <a:blip r:embed="rId3">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0744184" y="1103030"/>
            <a:ext cx="759419" cy="9844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5440" y="415530"/>
            <a:ext cx="1653819" cy="965278"/>
            <a:chOff x="648793" y="1560012"/>
            <a:chExt cx="7570069" cy="4418391"/>
          </a:xfrm>
        </p:grpSpPr>
        <p:grpSp>
          <p:nvGrpSpPr>
            <p:cNvPr id="8" name="组合 7"/>
            <p:cNvGrpSpPr/>
            <p:nvPr/>
          </p:nvGrpSpPr>
          <p:grpSpPr>
            <a:xfrm>
              <a:off x="2831747" y="1560012"/>
              <a:ext cx="5366015" cy="4418391"/>
              <a:chOff x="2831747" y="1560012"/>
              <a:chExt cx="5366015" cy="4418391"/>
            </a:xfrm>
          </p:grpSpPr>
          <p:sp>
            <p:nvSpPr>
              <p:cNvPr id="11"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9"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15" name="图片 14"/>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0500253" y="887935"/>
            <a:ext cx="759419" cy="984432"/>
          </a:xfrm>
          <a:prstGeom prst="rect">
            <a:avLst/>
          </a:prstGeom>
        </p:spPr>
      </p:pic>
      <p:sp>
        <p:nvSpPr>
          <p:cNvPr id="100" name="文本框 99"/>
          <p:cNvSpPr txBox="1"/>
          <p:nvPr/>
        </p:nvSpPr>
        <p:spPr>
          <a:xfrm>
            <a:off x="1404620" y="509270"/>
            <a:ext cx="10530205" cy="4974590"/>
          </a:xfrm>
          <a:prstGeom prst="rect">
            <a:avLst/>
          </a:prstGeom>
          <a:noFill/>
          <a:ln w="28575">
            <a:solidFill>
              <a:schemeClr val="accent2">
                <a:lumMod val="75000"/>
              </a:schemeClr>
            </a:solidFill>
          </a:ln>
        </p:spPr>
        <p:txBody>
          <a:bodyPr wrap="square">
            <a:spAutoFit/>
          </a:bodyPr>
          <a:lstStyle/>
          <a:p>
            <a:pPr indent="0" fontAlgn="auto">
              <a:lnSpc>
                <a:spcPts val="2720"/>
              </a:lnSpc>
            </a:pPr>
            <a:r>
              <a:rPr lang="zh-CN" sz="3200" b="1" dirty="0">
                <a:latin typeface="隶书" panose="02010509060101010101" charset="-122"/>
                <a:ea typeface="隶书" panose="02010509060101010101" charset="-122"/>
              </a:rPr>
              <a:t>思路聚焦：</a:t>
            </a:r>
            <a:endParaRPr lang="zh-CN" sz="2400" b="1" dirty="0">
              <a:latin typeface="隶书" panose="02010509060101010101" charset="-122"/>
              <a:ea typeface="隶书" panose="02010509060101010101" charset="-122"/>
            </a:endParaRPr>
          </a:p>
          <a:p>
            <a:pPr indent="0" fontAlgn="auto">
              <a:lnSpc>
                <a:spcPts val="2720"/>
              </a:lnSpc>
            </a:pPr>
            <a:r>
              <a:rPr lang="zh-CN" b="1" dirty="0">
                <a:latin typeface="微软雅黑" panose="020B0503020204020204" charset="-122"/>
                <a:ea typeface="微软雅黑" panose="020B0503020204020204" charset="-122"/>
                <a:cs typeface="微软雅黑" panose="020B0503020204020204" charset="-122"/>
              </a:rPr>
              <a:t>[方法点拨]</a:t>
            </a:r>
            <a:endParaRPr lang="zh-CN" sz="1600"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一、概括景物特点的方法</a:t>
            </a:r>
            <a:endParaRPr lang="zh-CN" sz="2000" b="1" dirty="0">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0" dirty="0">
                <a:latin typeface="微软雅黑" panose="020B0503020204020204" charset="-122"/>
                <a:ea typeface="微软雅黑" panose="020B0503020204020204" charset="-122"/>
                <a:cs typeface="微软雅黑" panose="020B0503020204020204" charset="-122"/>
              </a:rPr>
              <a:t>1.抓住特征,进行形声、色方面的考虑并加以概括。</a:t>
            </a:r>
          </a:p>
          <a:p>
            <a:pPr indent="0" fontAlgn="auto">
              <a:lnSpc>
                <a:spcPts val="2720"/>
              </a:lnSpc>
            </a:pPr>
            <a:r>
              <a:rPr lang="zh-CN" b="0" dirty="0">
                <a:latin typeface="微软雅黑" panose="020B0503020204020204" charset="-122"/>
                <a:ea typeface="微软雅黑" panose="020B0503020204020204" charset="-122"/>
                <a:cs typeface="微软雅黑" panose="020B0503020204020204" charset="-122"/>
              </a:rPr>
              <a:t>2.调动视觉、听觉、嗅觉等多种感官来感知景物的特点。</a:t>
            </a:r>
            <a:endParaRPr lang="zh-CN" sz="1600"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二、景物描写的方法</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0" dirty="0">
                <a:latin typeface="微软雅黑" panose="020B0503020204020204" charset="-122"/>
                <a:ea typeface="微软雅黑" panose="020B0503020204020204" charset="-122"/>
                <a:cs typeface="微软雅黑" panose="020B0503020204020204" charset="-122"/>
              </a:rPr>
              <a:t>1.写景的层次和观察的角度，如远景和近景、俯视和仰视。</a:t>
            </a:r>
          </a:p>
          <a:p>
            <a:pPr indent="0" fontAlgn="auto">
              <a:lnSpc>
                <a:spcPts val="2720"/>
              </a:lnSpc>
            </a:pPr>
            <a:r>
              <a:rPr lang="zh-CN" b="0" dirty="0">
                <a:latin typeface="微软雅黑" panose="020B0503020204020204" charset="-122"/>
                <a:ea typeface="微软雅黑" panose="020B0503020204020204" charset="-122"/>
                <a:cs typeface="微软雅黑" panose="020B0503020204020204" charset="-122"/>
              </a:rPr>
              <a:t>2.动静结合，以动衬静，虚实结合,正、侧面描写，细节描写。</a:t>
            </a:r>
            <a:endParaRPr lang="zh-CN" sz="1600" b="1"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三、环境描写的作用</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r>
              <a:rPr lang="zh-CN" b="1" dirty="0">
                <a:solidFill>
                  <a:schemeClr val="tx1"/>
                </a:solidFill>
                <a:latin typeface="微软雅黑" panose="020B0503020204020204" charset="-122"/>
                <a:ea typeface="微软雅黑" panose="020B0503020204020204" charset="-122"/>
                <a:cs typeface="微软雅黑" panose="020B0503020204020204" charset="-122"/>
              </a:rPr>
              <a:t>1.渲染故事气氛</a:t>
            </a:r>
          </a:p>
          <a:p>
            <a:pPr indent="0" fontAlgn="auto">
              <a:lnSpc>
                <a:spcPts val="2720"/>
              </a:lnSpc>
            </a:pPr>
            <a:r>
              <a:rPr lang="zh-CN" b="0" dirty="0">
                <a:latin typeface="微软雅黑" panose="020B0503020204020204" charset="-122"/>
                <a:ea typeface="微软雅黑" panose="020B0503020204020204" charset="-122"/>
                <a:cs typeface="微软雅黑" panose="020B0503020204020204" charset="-122"/>
              </a:rPr>
              <a:t>作家往往用生动的自然环境描写,来营造故事的特定氛围,从而增强故事的真实性。</a:t>
            </a:r>
          </a:p>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例如：</a:t>
            </a:r>
            <a:r>
              <a:rPr lang="zh-CN" altLang="en-US" sz="1600" b="0" dirty="0">
                <a:latin typeface="微软雅黑" panose="020B0503020204020204" charset="-122"/>
                <a:ea typeface="微软雅黑" panose="020B0503020204020204" charset="-122"/>
                <a:cs typeface="微软雅黑" panose="020B0503020204020204" charset="-122"/>
              </a:rPr>
              <a:t>《祝福》中小说一开头就渲染了鲁镇年终祝福的热闹忙碌的气氛，晚云的闪光、爆竹的钝响、幽微的火药香和人们忙碌的景象。跳动了读者的视觉、听觉和嗅觉，写得层次分明，具体形象，使人如见其景，如闻其声。而课文中使用“沉重”的晚云，</a:t>
            </a:r>
            <a:r>
              <a:rPr lang="en-US" altLang="zh-CN" sz="1600" b="0" dirty="0">
                <a:latin typeface="微软雅黑" panose="020B0503020204020204" charset="-122"/>
                <a:ea typeface="微软雅黑" panose="020B0503020204020204" charset="-122"/>
                <a:cs typeface="微软雅黑" panose="020B0503020204020204" charset="-122"/>
              </a:rPr>
              <a:t>“</a:t>
            </a:r>
            <a:r>
              <a:rPr lang="zh-CN" altLang="en-US" sz="1600" b="0" dirty="0">
                <a:latin typeface="微软雅黑" panose="020B0503020204020204" charset="-122"/>
                <a:ea typeface="微软雅黑" panose="020B0503020204020204" charset="-122"/>
                <a:cs typeface="微软雅黑" panose="020B0503020204020204" charset="-122"/>
              </a:rPr>
              <a:t>阴暗”的天色，“将鲁镇乱成一团糟”等语句透露出作者对这种气氛的反感和贬抑。</a:t>
            </a:r>
          </a:p>
        </p:txBody>
      </p:sp>
      <p:pic>
        <p:nvPicPr>
          <p:cNvPr id="14" name="图片 13"/>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1172817" y="-144"/>
            <a:ext cx="1019401" cy="13214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1000"/>
                                        <p:tgtEl>
                                          <p:spTgt spid="100"/>
                                        </p:tgtEl>
                                      </p:cBhvr>
                                    </p:animEffect>
                                    <p:anim calcmode="lin" valueType="num">
                                      <p:cBhvr>
                                        <p:cTn id="15" dur="1000" fill="hold"/>
                                        <p:tgtEl>
                                          <p:spTgt spid="100"/>
                                        </p:tgtEl>
                                        <p:attrNameLst>
                                          <p:attrName>ppt_x</p:attrName>
                                        </p:attrNameLst>
                                      </p:cBhvr>
                                      <p:tavLst>
                                        <p:tav tm="0">
                                          <p:val>
                                            <p:strVal val="#ppt_x"/>
                                          </p:val>
                                        </p:tav>
                                        <p:tav tm="100000">
                                          <p:val>
                                            <p:strVal val="#ppt_x"/>
                                          </p:val>
                                        </p:tav>
                                      </p:tavLst>
                                    </p:anim>
                                    <p:anim calcmode="lin" valueType="num">
                                      <p:cBhvr>
                                        <p:cTn id="16"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94380"/>
            <a:ext cx="4586605" cy="4586605"/>
          </a:xfrm>
          <a:prstGeom prst="rect">
            <a:avLst/>
          </a:prstGeom>
        </p:spPr>
      </p:pic>
      <p:grpSp>
        <p:nvGrpSpPr>
          <p:cNvPr id="20" name="组合 19"/>
          <p:cNvGrpSpPr/>
          <p:nvPr/>
        </p:nvGrpSpPr>
        <p:grpSpPr>
          <a:xfrm>
            <a:off x="10988040" y="0"/>
            <a:ext cx="1078865" cy="2018030"/>
            <a:chOff x="17304" y="0"/>
            <a:chExt cx="1699" cy="3178"/>
          </a:xfrm>
        </p:grpSpPr>
        <p:pic>
          <p:nvPicPr>
            <p:cNvPr id="9" name="图片 8"/>
            <p:cNvPicPr>
              <a:picLocks noChangeAspect="1"/>
            </p:cNvPicPr>
            <p:nvPr/>
          </p:nvPicPr>
          <p:blipFill rotWithShape="1">
            <a:blip r:embed="rId4">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7304" y="0"/>
              <a:ext cx="1605" cy="2081"/>
            </a:xfrm>
            <a:prstGeom prst="rect">
              <a:avLst/>
            </a:prstGeom>
          </p:spPr>
        </p:pic>
        <p:pic>
          <p:nvPicPr>
            <p:cNvPr id="10" name="图片 9"/>
            <p:cNvPicPr>
              <a:picLocks noChangeAspect="1"/>
            </p:cNvPicPr>
            <p:nvPr/>
          </p:nvPicPr>
          <p:blipFill rotWithShape="1">
            <a:blip r:embed="rId4">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7630" y="1805"/>
              <a:ext cx="1196" cy="1550"/>
            </a:xfrm>
            <a:prstGeom prst="rect">
              <a:avLst/>
            </a:prstGeom>
          </p:spPr>
        </p:pic>
      </p:grpSp>
      <p:sp>
        <p:nvSpPr>
          <p:cNvPr id="100" name="文本框 99"/>
          <p:cNvSpPr txBox="1"/>
          <p:nvPr/>
        </p:nvSpPr>
        <p:spPr>
          <a:xfrm>
            <a:off x="1447800" y="1183005"/>
            <a:ext cx="9359900" cy="3658181"/>
          </a:xfrm>
          <a:prstGeom prst="rect">
            <a:avLst/>
          </a:prstGeom>
          <a:noFill/>
          <a:ln w="28575">
            <a:solidFill>
              <a:schemeClr val="accent2">
                <a:lumMod val="75000"/>
              </a:schemeClr>
            </a:solidFill>
          </a:ln>
        </p:spPr>
        <p:txBody>
          <a:bodyPr wrap="square">
            <a:spAutoFit/>
          </a:bodyPr>
          <a:lstStyle/>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2.烘托人物形象</a:t>
            </a:r>
          </a:p>
          <a:p>
            <a:pPr indent="0" fontAlgn="auto">
              <a:lnSpc>
                <a:spcPts val="2800"/>
              </a:lnSpc>
            </a:pPr>
            <a:r>
              <a:rPr lang="zh-CN" sz="1600" b="0" dirty="0">
                <a:latin typeface="微软雅黑" panose="020B0503020204020204" charset="-122"/>
                <a:ea typeface="微软雅黑" panose="020B0503020204020204" charset="-122"/>
                <a:cs typeface="微软雅黑" panose="020B0503020204020204" charset="-122"/>
              </a:rPr>
              <a:t>     作家为了表现人物丰富的心境、复杂的性格,往往要</a:t>
            </a:r>
            <a:r>
              <a:rPr lang="zh-CN" sz="1600" b="1" dirty="0">
                <a:latin typeface="微软雅黑" panose="020B0503020204020204" charset="-122"/>
                <a:ea typeface="微软雅黑" panose="020B0503020204020204" charset="-122"/>
                <a:cs typeface="微软雅黑" panose="020B0503020204020204" charset="-122"/>
              </a:rPr>
              <a:t>为人物设置多种不同的自然环境</a:t>
            </a:r>
            <a:r>
              <a:rPr lang="zh-CN" sz="1600" b="0" dirty="0">
                <a:latin typeface="微软雅黑" panose="020B0503020204020204" charset="-122"/>
                <a:ea typeface="微软雅黑" panose="020B0503020204020204" charset="-122"/>
                <a:cs typeface="微软雅黑" panose="020B0503020204020204" charset="-122"/>
              </a:rPr>
              <a:t>,用以“刺激”人物，以记录其种种行为，从而显露其性格。《红楼梦》中用黛玉的眼睛把贾府的华贵一一展现了出</a:t>
            </a:r>
          </a:p>
          <a:p>
            <a:pPr indent="0" fontAlgn="auto">
              <a:lnSpc>
                <a:spcPts val="2800"/>
              </a:lnSpc>
            </a:pPr>
            <a:r>
              <a:rPr lang="zh-CN" sz="1600" b="0" dirty="0">
                <a:latin typeface="微软雅黑" panose="020B0503020204020204" charset="-122"/>
                <a:ea typeface="微软雅黑" panose="020B0503020204020204" charset="-122"/>
                <a:cs typeface="微软雅黑" panose="020B0503020204020204" charset="-122"/>
              </a:rPr>
              <a:t>来，也让读者感受到了其府主人雍容华贵的形象。</a:t>
            </a:r>
          </a:p>
          <a:p>
            <a:pPr indent="0" fontAlgn="auto">
              <a:lnSpc>
                <a:spcPts val="2720"/>
              </a:lnSpc>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3.推动情节发展</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900"/>
              </a:lnSpc>
            </a:pPr>
            <a:r>
              <a:rPr lang="zh-CN" sz="1600" b="0" dirty="0">
                <a:latin typeface="微软雅黑" panose="020B0503020204020204" charset="-122"/>
                <a:ea typeface="微软雅黑" panose="020B0503020204020204" charset="-122"/>
                <a:cs typeface="微软雅黑" panose="020B0503020204020204" charset="-122"/>
              </a:rPr>
              <a:t>    </a:t>
            </a:r>
            <a:r>
              <a:rPr lang="zh-CN" sz="1600" b="1" dirty="0">
                <a:latin typeface="微软雅黑" panose="020B0503020204020204" charset="-122"/>
                <a:ea typeface="微软雅黑" panose="020B0503020204020204" charset="-122"/>
                <a:cs typeface="微软雅黑" panose="020B0503020204020204" charset="-122"/>
              </a:rPr>
              <a:t> 情节发展与环境描写往往是相互依存、相互制约的</a:t>
            </a:r>
            <a:r>
              <a:rPr lang="zh-CN" sz="1600" b="0" dirty="0">
                <a:latin typeface="微软雅黑" panose="020B0503020204020204" charset="-122"/>
                <a:ea typeface="微软雅黑" panose="020B0503020204020204" charset="-122"/>
                <a:cs typeface="微软雅黑" panose="020B0503020204020204" charset="-122"/>
              </a:rPr>
              <a:t>，环境描写要以情节为依据,情节发展离不开环境描写。</a:t>
            </a:r>
            <a:r>
              <a:rPr lang="zh-CN" sz="1600" dirty="0">
                <a:latin typeface="微软雅黑" panose="020B0503020204020204" charset="-122"/>
                <a:ea typeface="微软雅黑" panose="020B0503020204020204" charset="-122"/>
                <a:cs typeface="微软雅黑" panose="020B0503020204020204" charset="-122"/>
                <a:sym typeface="+mn-ea"/>
              </a:rPr>
              <a:t>《祝福》 中祥林嫂第一次到鲁镇与第二次到鲁镇身边的环境已经全然不一样了。之前会让她帮忙祭祀而今已将她看做是不祥之人，镇上的人们对他的态度也有了微妙的转变。这周围环境的变化也给遭遇不幸的祥林嫂的伤口撒了一把盐，对她后面的死亡有了推动作用。</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720"/>
              </a:lnSpc>
            </a:pPr>
            <a:endParaRPr lang="zh-CN" altLang="en-US" sz="1600" b="0" dirty="0">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262595" y="263765"/>
            <a:ext cx="1653819" cy="965278"/>
            <a:chOff x="648793" y="1560012"/>
            <a:chExt cx="7570069" cy="4418391"/>
          </a:xfrm>
        </p:grpSpPr>
        <p:grpSp>
          <p:nvGrpSpPr>
            <p:cNvPr id="2" name="组合 1"/>
            <p:cNvGrpSpPr/>
            <p:nvPr/>
          </p:nvGrpSpPr>
          <p:grpSpPr>
            <a:xfrm>
              <a:off x="2831747" y="1560012"/>
              <a:ext cx="5366015" cy="4418391"/>
              <a:chOff x="2831747" y="1560012"/>
              <a:chExt cx="5366015" cy="4418391"/>
            </a:xfrm>
          </p:grpSpPr>
          <p:sp>
            <p:nvSpPr>
              <p:cNvPr id="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5"/>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5"/>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8"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rgbClr val="E7E6E6">
                    <a:shade val="45000"/>
                    <a:satMod val="135000"/>
                  </a:srgbClr>
                  <a:prstClr val="white"/>
                </a:duotone>
                <a:extLst>
                  <a:ext uri="{BEBA8EAE-BF5A-486C-A8C5-ECC9F3942E4B}">
                    <a14:imgProps xmlns:a14="http://schemas.microsoft.com/office/drawing/2010/main">
                      <a14:imgLayer r:embed="rId7">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6">
                <a:duotone>
                  <a:srgbClr val="E7E6E6">
                    <a:shade val="45000"/>
                    <a:satMod val="135000"/>
                  </a:srgbClr>
                  <a:prstClr val="white"/>
                </a:duotone>
                <a:extLst>
                  <a:ext uri="{BEBA8EAE-BF5A-486C-A8C5-ECC9F3942E4B}">
                    <a14:imgProps xmlns:a14="http://schemas.microsoft.com/office/drawing/2010/main">
                      <a14:imgLayer r:embed="rId7">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down)">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0045" y="581265"/>
            <a:ext cx="1653819" cy="965278"/>
            <a:chOff x="648793" y="1560012"/>
            <a:chExt cx="7570069" cy="4418391"/>
          </a:xfrm>
        </p:grpSpPr>
        <p:grpSp>
          <p:nvGrpSpPr>
            <p:cNvPr id="11" name="组合 10"/>
            <p:cNvGrpSpPr/>
            <p:nvPr/>
          </p:nvGrpSpPr>
          <p:grpSpPr>
            <a:xfrm>
              <a:off x="2831747" y="1560012"/>
              <a:ext cx="5366015" cy="4418391"/>
              <a:chOff x="2831747" y="1560012"/>
              <a:chExt cx="5366015" cy="4418391"/>
            </a:xfrm>
          </p:grpSpPr>
          <p:sp>
            <p:nvSpPr>
              <p:cNvPr id="12"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8"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10988040" y="0"/>
            <a:ext cx="1078865" cy="2018030"/>
            <a:chOff x="17304" y="0"/>
            <a:chExt cx="1699" cy="3178"/>
          </a:xfrm>
        </p:grpSpPr>
        <p:pic>
          <p:nvPicPr>
            <p:cNvPr id="15" name="图片 14"/>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7304" y="0"/>
              <a:ext cx="1605" cy="2081"/>
            </a:xfrm>
            <a:prstGeom prst="rect">
              <a:avLst/>
            </a:prstGeom>
          </p:spPr>
        </p:pic>
        <p:pic>
          <p:nvPicPr>
            <p:cNvPr id="16" name="图片 15"/>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7630" y="1805"/>
              <a:ext cx="1196" cy="1550"/>
            </a:xfrm>
            <a:prstGeom prst="rect">
              <a:avLst/>
            </a:prstGeom>
          </p:spPr>
        </p:pic>
      </p:gr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294380"/>
            <a:ext cx="4586605" cy="4586605"/>
          </a:xfrm>
          <a:prstGeom prst="rect">
            <a:avLst/>
          </a:prstGeom>
        </p:spPr>
      </p:pic>
      <p:sp>
        <p:nvSpPr>
          <p:cNvPr id="100" name="文本框 99"/>
          <p:cNvSpPr txBox="1"/>
          <p:nvPr/>
        </p:nvSpPr>
        <p:spPr>
          <a:xfrm>
            <a:off x="1670050" y="745490"/>
            <a:ext cx="9051925" cy="4132670"/>
          </a:xfrm>
          <a:prstGeom prst="rect">
            <a:avLst/>
          </a:prstGeom>
          <a:noFill/>
          <a:ln w="28575">
            <a:solidFill>
              <a:schemeClr val="accent2">
                <a:lumMod val="75000"/>
              </a:schemeClr>
            </a:solidFill>
          </a:ln>
        </p:spPr>
        <p:txBody>
          <a:bodyPr wrap="square">
            <a:spAutoFit/>
          </a:bodyPr>
          <a:lstStyle/>
          <a:p>
            <a:pPr algn="l" fontAlgn="auto">
              <a:lnSpc>
                <a:spcPts val="2520"/>
              </a:lnSpc>
              <a:buClrTx/>
              <a:buSzTx/>
              <a:buFontTx/>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4.暗示社会背景</a:t>
            </a:r>
            <a:endParaRPr lang="zh-CN" sz="1200" b="0" dirty="0">
              <a:ea typeface="宋体" panose="02010600030101010101" pitchFamily="2" charset="-122"/>
            </a:endParaRPr>
          </a:p>
          <a:p>
            <a:pPr algn="l" fontAlgn="auto">
              <a:lnSpc>
                <a:spcPts val="2700"/>
              </a:lnSpc>
              <a:buClrTx/>
              <a:buSzTx/>
              <a:buFontTx/>
            </a:pPr>
            <a:r>
              <a:rPr lang="zh-CN" sz="1600" b="0" dirty="0">
                <a:latin typeface="微软雅黑" panose="020B0503020204020204" charset="-122"/>
                <a:ea typeface="微软雅黑" panose="020B0503020204020204" charset="-122"/>
                <a:cs typeface="微软雅黑" panose="020B0503020204020204" charset="-122"/>
              </a:rPr>
              <a:t>     优秀的作家，总是通过对特定的自然环境的描写,来</a:t>
            </a:r>
            <a:r>
              <a:rPr lang="zh-CN" sz="1600" b="1" dirty="0">
                <a:latin typeface="微软雅黑" panose="020B0503020204020204" charset="-122"/>
                <a:ea typeface="微软雅黑" panose="020B0503020204020204" charset="-122"/>
                <a:cs typeface="微软雅黑" panose="020B0503020204020204" charset="-122"/>
              </a:rPr>
              <a:t>展示独特的世态风情</a:t>
            </a:r>
            <a:r>
              <a:rPr lang="zh-CN" sz="1600" b="0" dirty="0">
                <a:latin typeface="微软雅黑" panose="020B0503020204020204" charset="-122"/>
                <a:ea typeface="微软雅黑" panose="020B0503020204020204" charset="-122"/>
                <a:cs typeface="微软雅黑" panose="020B0503020204020204" charset="-122"/>
              </a:rPr>
              <a:t>，为读者提供一幅社会历史图画。所以，小说中的自然环境，一 般都带有作家的感情色彩，</a:t>
            </a:r>
            <a:r>
              <a:rPr lang="zh-CN" sz="1600" dirty="0">
                <a:latin typeface="微软雅黑" panose="020B0503020204020204" charset="-122"/>
                <a:ea typeface="微软雅黑" panose="020B0503020204020204" charset="-122"/>
                <a:cs typeface="微软雅黑" panose="020B0503020204020204" charset="-122"/>
              </a:rPr>
              <a:t>被当作是社会环境的暗示。</a:t>
            </a:r>
          </a:p>
          <a:p>
            <a:pPr algn="l" fontAlgn="auto">
              <a:lnSpc>
                <a:spcPts val="2700"/>
              </a:lnSpc>
              <a:buClrTx/>
              <a:buSzTx/>
              <a:buFontTx/>
            </a:pPr>
            <a:r>
              <a:rPr lang="zh-CN" sz="1600" dirty="0">
                <a:latin typeface="微软雅黑" panose="020B0503020204020204" charset="-122"/>
                <a:ea typeface="微软雅黑" panose="020B0503020204020204" charset="-122"/>
                <a:cs typeface="微软雅黑" panose="020B0503020204020204" charset="-122"/>
              </a:rPr>
              <a:t>     例如《红楼梦》中借助黛玉的眼睛让我们看见了贾府那宏伟的外观、讲究的布局、华贵的陈设、皇帝御书的匾额、等级分明的礼仪、豪门贵族的气派。由此看来，着实与别家不同从中我们也看到了封建统治阶级骄奢淫逸的生活和阶级对立、阶级压迫的社会现实，看到了孵化别后的堕落，看到了人世百态。</a:t>
            </a:r>
          </a:p>
          <a:p>
            <a:pPr algn="l" fontAlgn="auto">
              <a:lnSpc>
                <a:spcPts val="2520"/>
              </a:lnSpc>
              <a:buClrTx/>
              <a:buSzTx/>
              <a:buFontTx/>
            </a:pPr>
            <a:endParaRPr lang="zh-CN" sz="2400" b="1" dirty="0">
              <a:solidFill>
                <a:srgbClr val="C00000"/>
              </a:solidFill>
              <a:latin typeface="华文新魏" panose="02010800040101010101" charset="-122"/>
              <a:ea typeface="华文新魏" panose="02010800040101010101" charset="-122"/>
              <a:cs typeface="华文新魏" panose="02010800040101010101" charset="-122"/>
            </a:endParaRPr>
          </a:p>
          <a:p>
            <a:pPr algn="l" fontAlgn="auto">
              <a:lnSpc>
                <a:spcPts val="2520"/>
              </a:lnSpc>
              <a:buClrTx/>
              <a:buSzTx/>
              <a:buFontTx/>
            </a:pPr>
            <a:r>
              <a:rPr lang="zh-CN" sz="2400" b="1" dirty="0">
                <a:solidFill>
                  <a:srgbClr val="C00000"/>
                </a:solidFill>
                <a:latin typeface="华文新魏" panose="02010800040101010101" charset="-122"/>
                <a:ea typeface="华文新魏" panose="02010800040101010101" charset="-122"/>
                <a:cs typeface="华文新魏" panose="02010800040101010101" charset="-122"/>
              </a:rPr>
              <a:t>5.深化作品主题</a:t>
            </a:r>
            <a:endParaRPr lang="zh-CN" sz="1200" b="0" dirty="0">
              <a:ea typeface="宋体" panose="02010600030101010101" pitchFamily="2" charset="-122"/>
            </a:endParaRPr>
          </a:p>
          <a:p>
            <a:pPr algn="l" fontAlgn="auto">
              <a:lnSpc>
                <a:spcPts val="2800"/>
              </a:lnSpc>
              <a:buClrTx/>
              <a:buSzTx/>
              <a:buFontTx/>
            </a:pPr>
            <a:r>
              <a:rPr lang="zh-CN" sz="1600" b="0" dirty="0">
                <a:latin typeface="微软雅黑" panose="020B0503020204020204" charset="-122"/>
                <a:ea typeface="微软雅黑" panose="020B0503020204020204" charset="-122"/>
                <a:cs typeface="微软雅黑" panose="020B0503020204020204" charset="-122"/>
              </a:rPr>
              <a:t>     分析小说的主题，离不开对人物和情节的细致分析，也离不开对环境的认真考查。如鲁迅《祝福》的最后一段，作者拿有钱人的祝福活动和祥林嫂的惨死作了一个鲜明的对比,增强了祥林嫂遭遇的悲剧性，加强了对旧社会杀人本质的揭露，</a:t>
            </a:r>
            <a:r>
              <a:rPr lang="zh-CN" sz="1600" b="1" dirty="0">
                <a:latin typeface="微软雅黑" panose="020B0503020204020204" charset="-122"/>
                <a:ea typeface="微软雅黑" panose="020B0503020204020204" charset="-122"/>
                <a:cs typeface="微软雅黑" panose="020B0503020204020204" charset="-122"/>
              </a:rPr>
              <a:t>深化了小说的主题。</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circle(in)">
                                      <p:cBhvr>
                                        <p:cTn id="11"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1465" y="567930"/>
            <a:ext cx="1653819" cy="965278"/>
            <a:chOff x="648793" y="1560012"/>
            <a:chExt cx="7570069" cy="4418391"/>
          </a:xfrm>
        </p:grpSpPr>
        <p:grpSp>
          <p:nvGrpSpPr>
            <p:cNvPr id="11" name="组合 10"/>
            <p:cNvGrpSpPr/>
            <p:nvPr/>
          </p:nvGrpSpPr>
          <p:grpSpPr>
            <a:xfrm>
              <a:off x="2831747" y="1560012"/>
              <a:ext cx="5366015" cy="4418391"/>
              <a:chOff x="2831747" y="1560012"/>
              <a:chExt cx="5366015" cy="4418391"/>
            </a:xfrm>
          </p:grpSpPr>
          <p:sp>
            <p:nvSpPr>
              <p:cNvPr id="12"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8"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rcRect t="25079"/>
          <a:stretch>
            <a:fillRect/>
          </a:stretch>
        </p:blipFill>
        <p:spPr>
          <a:xfrm flipH="1">
            <a:off x="8261350" y="4991100"/>
            <a:ext cx="3930650" cy="1866900"/>
          </a:xfrm>
          <a:prstGeom prst="rect">
            <a:avLst/>
          </a:prstGeom>
        </p:spPr>
      </p:pic>
      <p:sp>
        <p:nvSpPr>
          <p:cNvPr id="100" name="文本框 99"/>
          <p:cNvSpPr txBox="1"/>
          <p:nvPr/>
        </p:nvSpPr>
        <p:spPr>
          <a:xfrm>
            <a:off x="2407285" y="800735"/>
            <a:ext cx="7014210" cy="4351655"/>
          </a:xfrm>
          <a:prstGeom prst="rect">
            <a:avLst/>
          </a:prstGeom>
          <a:noFill/>
          <a:ln w="28575">
            <a:solidFill>
              <a:schemeClr val="accent2">
                <a:lumMod val="75000"/>
              </a:schemeClr>
            </a:solidFill>
          </a:ln>
        </p:spPr>
        <p:txBody>
          <a:bodyPr wrap="square">
            <a:spAutoFit/>
          </a:bodyPr>
          <a:lstStyle/>
          <a:p>
            <a:pPr indent="0" fontAlgn="auto">
              <a:lnSpc>
                <a:spcPts val="3020"/>
              </a:lnSpc>
            </a:pPr>
            <a:r>
              <a:rPr lang="zh-CN" sz="2400" b="1" dirty="0">
                <a:latin typeface="华文楷体" panose="02010600040101010101" charset="-122"/>
                <a:ea typeface="华文楷体" panose="02010600040101010101" charset="-122"/>
                <a:cs typeface="华文楷体" panose="02010600040101010101" charset="-122"/>
              </a:rPr>
              <a:t>[答题步骤]：</a:t>
            </a:r>
            <a:endParaRPr lang="zh-CN" sz="2000" b="1" dirty="0">
              <a:latin typeface="华文楷体" panose="02010600040101010101" charset="-122"/>
              <a:ea typeface="华文楷体" panose="02010600040101010101" charset="-122"/>
              <a:cs typeface="华文楷体" panose="02010600040101010101" charset="-122"/>
            </a:endParaRPr>
          </a:p>
          <a:p>
            <a:pPr indent="0" fontAlgn="auto">
              <a:lnSpc>
                <a:spcPts val="3020"/>
              </a:lnSpc>
            </a:pPr>
            <a:r>
              <a:rPr lang="zh-CN" sz="1600" b="1" dirty="0">
                <a:solidFill>
                  <a:srgbClr val="C00000"/>
                </a:solidFill>
                <a:latin typeface="微软雅黑" panose="020B0503020204020204" charset="-122"/>
                <a:ea typeface="微软雅黑" panose="020B0503020204020204" charset="-122"/>
                <a:cs typeface="微软雅黑" panose="020B0503020204020204" charset="-122"/>
              </a:rPr>
              <a:t>一、景物(环境)特点类</a:t>
            </a:r>
            <a:endParaRPr lang="zh-CN" b="1" dirty="0">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第一步，找出景物描写的语段。</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第二步,筛选重点语句具体分析,用几个形容词加以概括。</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第三步，整合答案:描写了XX的景物(环境)。</a:t>
            </a:r>
            <a:endParaRPr lang="zh-CN" sz="1600" b="1" dirty="0">
              <a:latin typeface="微软雅黑" panose="020B0503020204020204" charset="-122"/>
              <a:ea typeface="微软雅黑" panose="020B0503020204020204" charset="-122"/>
              <a:cs typeface="微软雅黑" panose="020B0503020204020204" charset="-122"/>
            </a:endParaRPr>
          </a:p>
          <a:p>
            <a:pPr indent="0" fontAlgn="auto">
              <a:lnSpc>
                <a:spcPts val="3020"/>
              </a:lnSpc>
            </a:pPr>
            <a:r>
              <a:rPr lang="zh-CN" sz="1600" b="1" dirty="0">
                <a:solidFill>
                  <a:srgbClr val="C00000"/>
                </a:solidFill>
                <a:latin typeface="微软雅黑" panose="020B0503020204020204" charset="-122"/>
                <a:ea typeface="微软雅黑" panose="020B0503020204020204" charset="-122"/>
                <a:cs typeface="微软雅黑" panose="020B0503020204020204" charset="-122"/>
              </a:rPr>
              <a:t>二、描写手法类</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第一步，熟记景物描写的常用手法。</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第二步, 深人分析文中景物描写的语段。</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第三步, 确定景物描写中运用的方法。</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第四步, 考虑景物描写与人物间的关系。</a:t>
            </a:r>
          </a:p>
          <a:p>
            <a:pPr indent="0" fontAlgn="auto">
              <a:lnSpc>
                <a:spcPts val="3100"/>
              </a:lnSpc>
            </a:pPr>
            <a:r>
              <a:rPr lang="zh-CN" b="0" dirty="0">
                <a:latin typeface="微软雅黑" panose="020B0503020204020204" charset="-122"/>
                <a:ea typeface="微软雅黑" panose="020B0503020204020204" charset="-122"/>
                <a:cs typeface="微软雅黑" panose="020B0503020204020204" charset="-122"/>
              </a:rPr>
              <a:t>第五步，整合答案:运用了X X的手法，突出了(表现了)XXX。</a:t>
            </a:r>
            <a:endParaRPr lang="zh-CN" altLang="en-US" b="0" dirty="0">
              <a:latin typeface="微软雅黑" panose="020B0503020204020204" charset="-122"/>
              <a:ea typeface="微软雅黑" panose="020B0503020204020204" charset="-122"/>
              <a:cs typeface="微软雅黑" panose="020B0503020204020204" charset="-122"/>
            </a:endParaRPr>
          </a:p>
        </p:txBody>
      </p:sp>
      <p:grpSp>
        <p:nvGrpSpPr>
          <p:cNvPr id="21" name="组合 20"/>
          <p:cNvGrpSpPr/>
          <p:nvPr/>
        </p:nvGrpSpPr>
        <p:grpSpPr>
          <a:xfrm>
            <a:off x="10988040" y="0"/>
            <a:ext cx="1078865" cy="2018030"/>
            <a:chOff x="17304" y="0"/>
            <a:chExt cx="1699" cy="3178"/>
          </a:xfrm>
        </p:grpSpPr>
        <p:pic>
          <p:nvPicPr>
            <p:cNvPr id="22" name="图片 21"/>
            <p:cNvPicPr>
              <a:picLocks noChangeAspect="1"/>
            </p:cNvPicPr>
            <p:nvPr/>
          </p:nvPicPr>
          <p:blipFill rotWithShape="1">
            <a:blip r:embed="rId7">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7304" y="0"/>
              <a:ext cx="1605" cy="2081"/>
            </a:xfrm>
            <a:prstGeom prst="rect">
              <a:avLst/>
            </a:prstGeom>
          </p:spPr>
        </p:pic>
        <p:pic>
          <p:nvPicPr>
            <p:cNvPr id="23" name="图片 22"/>
            <p:cNvPicPr>
              <a:picLocks noChangeAspect="1"/>
            </p:cNvPicPr>
            <p:nvPr/>
          </p:nvPicPr>
          <p:blipFill rotWithShape="1">
            <a:blip r:embed="rId7">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7630" y="1805"/>
              <a:ext cx="1196" cy="155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randombar(horizontal)">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802113" y="1836887"/>
            <a:ext cx="1962188" cy="1962188"/>
          </a:xfrm>
          <a:prstGeom prst="ellipse">
            <a:avLst/>
          </a:pr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2680017" y="2048424"/>
            <a:ext cx="1082471" cy="1446550"/>
          </a:xfrm>
          <a:prstGeom prst="rect">
            <a:avLst/>
          </a:prstGeom>
          <a:noFill/>
        </p:spPr>
        <p:txBody>
          <a:bodyPr wrap="square" rtlCol="0">
            <a:spAutoFit/>
          </a:bodyPr>
          <a:lstStyle/>
          <a:p>
            <a:r>
              <a:rPr lang="zh-CN" altLang="en-US" sz="8800" dirty="0">
                <a:solidFill>
                  <a:prstClr val="white"/>
                </a:solidFill>
                <a:latin typeface="仿宋" panose="02010609060101010101" pitchFamily="49" charset="-122"/>
                <a:ea typeface="仿宋" panose="02010609060101010101" pitchFamily="49" charset="-122"/>
              </a:rPr>
              <a:t>壹</a:t>
            </a:r>
          </a:p>
        </p:txBody>
      </p:sp>
      <p:sp>
        <p:nvSpPr>
          <p:cNvPr id="4" name="任意多边形 7"/>
          <p:cNvSpPr/>
          <p:nvPr/>
        </p:nvSpPr>
        <p:spPr>
          <a:xfrm flipV="1">
            <a:off x="1207443" y="3251142"/>
            <a:ext cx="1609734" cy="304784"/>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 name="组合 4"/>
          <p:cNvGrpSpPr/>
          <p:nvPr/>
        </p:nvGrpSpPr>
        <p:grpSpPr>
          <a:xfrm>
            <a:off x="1847832" y="2646055"/>
            <a:ext cx="756677" cy="544818"/>
            <a:chOff x="2591395" y="1560012"/>
            <a:chExt cx="6273282" cy="4516858"/>
          </a:xfrm>
          <a:solidFill>
            <a:sysClr val="window" lastClr="FFFFFF"/>
          </a:solidFill>
        </p:grpSpPr>
        <p:sp>
          <p:nvSpPr>
            <p:cNvPr id="6"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10"/>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2860" y="1626870"/>
            <a:ext cx="5863590" cy="5596255"/>
          </a:xfrm>
          <a:prstGeom prst="rect">
            <a:avLst/>
          </a:prstGeom>
        </p:spPr>
      </p:pic>
      <p:sp>
        <p:nvSpPr>
          <p:cNvPr id="17" name="文本框 16"/>
          <p:cNvSpPr txBox="1"/>
          <p:nvPr/>
        </p:nvSpPr>
        <p:spPr>
          <a:xfrm>
            <a:off x="3764280" y="2424430"/>
            <a:ext cx="6382385" cy="829945"/>
          </a:xfrm>
          <a:prstGeom prst="rect">
            <a:avLst/>
          </a:prstGeom>
          <a:noFill/>
        </p:spPr>
        <p:txBody>
          <a:bodyPr vert="horz" wrap="square" rtlCol="0">
            <a:spAutoFit/>
          </a:bodyPr>
          <a:lstStyle/>
          <a:p>
            <a:r>
              <a:rPr lang="zh-CN" altLang="en-US" sz="4800" b="1" spc="600" dirty="0">
                <a:solidFill>
                  <a:schemeClr val="tx1"/>
                </a:solidFill>
                <a:latin typeface="华文新魏" panose="02010800040101010101" charset="-122"/>
                <a:ea typeface="华文新魏" panose="02010800040101010101" charset="-122"/>
              </a:rPr>
              <a:t>导读：如何读懂小说</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674" y="609727"/>
            <a:ext cx="1266555" cy="739245"/>
            <a:chOff x="648793" y="1560012"/>
            <a:chExt cx="7570069" cy="4418391"/>
          </a:xfrm>
        </p:grpSpPr>
        <p:grpSp>
          <p:nvGrpSpPr>
            <p:cNvPr id="5" name="组合 4"/>
            <p:cNvGrpSpPr/>
            <p:nvPr/>
          </p:nvGrpSpPr>
          <p:grpSpPr>
            <a:xfrm>
              <a:off x="2831747" y="1560012"/>
              <a:ext cx="5366015" cy="4418391"/>
              <a:chOff x="2831747" y="1560012"/>
              <a:chExt cx="5366015" cy="4418391"/>
            </a:xfrm>
          </p:grpSpPr>
          <p:sp>
            <p:nvSpPr>
              <p:cNvPr id="8"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18"/>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任意多边形 15"/>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16"/>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10988040" y="0"/>
            <a:ext cx="1078865" cy="2018030"/>
            <a:chOff x="17304" y="0"/>
            <a:chExt cx="1699" cy="3178"/>
          </a:xfrm>
        </p:grpSpPr>
        <p:pic>
          <p:nvPicPr>
            <p:cNvPr id="15" name="图片 14"/>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7304" y="0"/>
              <a:ext cx="1605" cy="2081"/>
            </a:xfrm>
            <a:prstGeom prst="rect">
              <a:avLst/>
            </a:prstGeom>
          </p:spPr>
        </p:pic>
        <p:pic>
          <p:nvPicPr>
            <p:cNvPr id="16" name="图片 15"/>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7630" y="1805"/>
              <a:ext cx="1196" cy="1550"/>
            </a:xfrm>
            <a:prstGeom prst="rect">
              <a:avLst/>
            </a:prstGeom>
          </p:spPr>
        </p:pic>
      </p:gr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rcRect t="25079"/>
          <a:stretch>
            <a:fillRect/>
          </a:stretch>
        </p:blipFill>
        <p:spPr>
          <a:xfrm flipH="1">
            <a:off x="8261350" y="4991100"/>
            <a:ext cx="3930650" cy="1866900"/>
          </a:xfrm>
          <a:prstGeom prst="rect">
            <a:avLst/>
          </a:prstGeom>
        </p:spPr>
      </p:pic>
      <p:sp>
        <p:nvSpPr>
          <p:cNvPr id="100" name="文本框 99"/>
          <p:cNvSpPr txBox="1"/>
          <p:nvPr/>
        </p:nvSpPr>
        <p:spPr>
          <a:xfrm>
            <a:off x="1687195" y="343535"/>
            <a:ext cx="8647430" cy="5369560"/>
          </a:xfrm>
          <a:prstGeom prst="rect">
            <a:avLst/>
          </a:prstGeom>
          <a:noFill/>
          <a:ln w="28575">
            <a:solidFill>
              <a:schemeClr val="accent2">
                <a:lumMod val="75000"/>
              </a:schemeClr>
            </a:solidFill>
          </a:ln>
        </p:spPr>
        <p:txBody>
          <a:bodyPr wrap="square">
            <a:spAutoFit/>
          </a:bodyPr>
          <a:lstStyle/>
          <a:p>
            <a:pPr indent="0" fontAlgn="auto">
              <a:lnSpc>
                <a:spcPts val="2940"/>
              </a:lnSpc>
            </a:pPr>
            <a:r>
              <a:rPr lang="zh-CN" b="1" dirty="0">
                <a:solidFill>
                  <a:srgbClr val="C00000"/>
                </a:solidFill>
                <a:latin typeface="微软雅黑" panose="020B0503020204020204" charset="-122"/>
                <a:ea typeface="微软雅黑" panose="020B0503020204020204" charset="-122"/>
                <a:cs typeface="微软雅黑" panose="020B0503020204020204" charset="-122"/>
              </a:rPr>
              <a:t>三、景物(环境)描写的作用类</a:t>
            </a:r>
            <a:endParaRPr lang="zh-CN" sz="1600" b="0" dirty="0">
              <a:ea typeface="宋体" panose="02010600030101010101" pitchFamily="2" charset="-122"/>
            </a:endParaRP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第一步，考虑</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环境本身的作用</a:t>
            </a:r>
            <a:r>
              <a:rPr lang="zh-CN" sz="1600" b="0" dirty="0">
                <a:latin typeface="微软雅黑" panose="020B0503020204020204" charset="-122"/>
                <a:ea typeface="微软雅黑" panose="020B0503020204020204" charset="-122"/>
                <a:cs typeface="微软雅黑" panose="020B0503020204020204" charset="-122"/>
              </a:rPr>
              <a:t>。如:交代时间、背景,营造氛围，渲染气氛，奠定基调。</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第二步，考虑</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对情节的作用</a:t>
            </a:r>
            <a:r>
              <a:rPr lang="zh-CN" sz="1600" b="0" dirty="0">
                <a:latin typeface="微软雅黑" panose="020B0503020204020204" charset="-122"/>
                <a:ea typeface="微软雅黑" panose="020B0503020204020204" charset="-122"/>
                <a:cs typeface="微软雅黑" panose="020B0503020204020204" charset="-122"/>
              </a:rPr>
              <a:t>。如:推动情节发展、为下文作铺垫、暗示情节的发展。</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第三步，考虑</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对人物的作用</a:t>
            </a:r>
            <a:r>
              <a:rPr lang="zh-CN" sz="1600" b="0" dirty="0">
                <a:latin typeface="微软雅黑" panose="020B0503020204020204" charset="-122"/>
                <a:ea typeface="微软雅黑" panose="020B0503020204020204" charset="-122"/>
                <a:cs typeface="微软雅黑" panose="020B0503020204020204" charset="-122"/>
              </a:rPr>
              <a:t>。如:衬托(映衬)人物品质、思想感情。</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第四步，考虑</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对主题的作用</a:t>
            </a:r>
            <a:r>
              <a:rPr lang="zh-CN" sz="1600" b="0" dirty="0">
                <a:latin typeface="微软雅黑" panose="020B0503020204020204" charset="-122"/>
                <a:ea typeface="微软雅黑" panose="020B0503020204020204" charset="-122"/>
                <a:cs typeface="微软雅黑" panose="020B0503020204020204" charset="-122"/>
              </a:rPr>
              <a:t>。如:表达情感，揭示中心。</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第五步,  整合答案:</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①交待了XX，营造了XX的气氛，奠定了XX的基调，埋下伏笔。</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②推动了XX情节的发展,为下文X X的情节作铺垫。</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③烘托出人物XX的思想品质(感情)。</a:t>
            </a:r>
          </a:p>
          <a:p>
            <a:pPr indent="0" fontAlgn="auto">
              <a:lnSpc>
                <a:spcPts val="2940"/>
              </a:lnSpc>
            </a:pPr>
            <a:r>
              <a:rPr lang="zh-CN" sz="1600" b="0" dirty="0">
                <a:latin typeface="微软雅黑" panose="020B0503020204020204" charset="-122"/>
                <a:ea typeface="微软雅黑" panose="020B0503020204020204" charset="-122"/>
                <a:cs typeface="微软雅黑" panose="020B0503020204020204" charset="-122"/>
              </a:rPr>
              <a:t>   ④表现了(揭示了)XX的主题。</a:t>
            </a:r>
          </a:p>
          <a:p>
            <a:pPr indent="0" fontAlgn="auto">
              <a:lnSpc>
                <a:spcPts val="2940"/>
              </a:lnSpc>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   举例</a:t>
            </a:r>
            <a:r>
              <a:rPr lang="zh-CN" altLang="en-US" sz="1600" b="0" dirty="0">
                <a:latin typeface="微软雅黑" panose="020B0503020204020204" charset="-122"/>
                <a:ea typeface="微软雅黑" panose="020B0503020204020204" charset="-122"/>
                <a:cs typeface="微软雅黑" panose="020B0503020204020204" charset="-122"/>
              </a:rPr>
              <a:t>：《雷雨》开头部分环境描写得作用：</a:t>
            </a:r>
          </a:p>
          <a:p>
            <a:pPr indent="0" fontAlgn="auto">
              <a:lnSpc>
                <a:spcPts val="2940"/>
              </a:lnSpc>
            </a:pPr>
            <a:r>
              <a:rPr lang="zh-CN" altLang="en-US" sz="1600" b="0" dirty="0">
                <a:latin typeface="微软雅黑" panose="020B0503020204020204" charset="-122"/>
                <a:ea typeface="微软雅黑" panose="020B0503020204020204" charset="-122"/>
                <a:cs typeface="微软雅黑" panose="020B0503020204020204" charset="-122"/>
              </a:rPr>
              <a:t>   ①序幕的地点是在教堂附设的医院内。</a:t>
            </a:r>
          </a:p>
          <a:p>
            <a:pPr indent="0" fontAlgn="auto">
              <a:lnSpc>
                <a:spcPts val="2940"/>
              </a:lnSpc>
            </a:pPr>
            <a:r>
              <a:rPr lang="zh-CN" altLang="en-US" sz="1600" b="0" dirty="0">
                <a:latin typeface="微软雅黑" panose="020B0503020204020204" charset="-122"/>
                <a:ea typeface="微软雅黑" panose="020B0503020204020204" charset="-122"/>
                <a:cs typeface="微软雅黑" panose="020B0503020204020204" charset="-122"/>
              </a:rPr>
              <a:t>   ②通过对医院内部陈设、布局的描写暗示这座房子经历沧桑。</a:t>
            </a:r>
          </a:p>
          <a:p>
            <a:pPr indent="0" fontAlgn="auto">
              <a:lnSpc>
                <a:spcPts val="2940"/>
              </a:lnSpc>
            </a:pPr>
            <a:r>
              <a:rPr lang="zh-CN" altLang="en-US" sz="1600" b="0" dirty="0">
                <a:latin typeface="微软雅黑" panose="020B0503020204020204" charset="-122"/>
                <a:ea typeface="微软雅黑" panose="020B0503020204020204" charset="-122"/>
                <a:cs typeface="微软雅黑" panose="020B0503020204020204" charset="-122"/>
              </a:rPr>
              <a:t>   ③环境描写渲染了一种凄凉、压抑的氛围。</a:t>
            </a: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randombar(horizontal)">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826" y="1853840"/>
            <a:ext cx="5244174" cy="5004159"/>
          </a:xfrm>
          <a:prstGeom prst="rect">
            <a:avLst/>
          </a:prstGeom>
        </p:spPr>
      </p:pic>
      <p:grpSp>
        <p:nvGrpSpPr>
          <p:cNvPr id="11" name="组合 10"/>
          <p:cNvGrpSpPr/>
          <p:nvPr/>
        </p:nvGrpSpPr>
        <p:grpSpPr>
          <a:xfrm>
            <a:off x="2887980" y="1837690"/>
            <a:ext cx="2388870" cy="1769110"/>
            <a:chOff x="1494" y="3325"/>
            <a:chExt cx="3875" cy="3090"/>
          </a:xfrm>
        </p:grpSpPr>
        <p:sp>
          <p:nvSpPr>
            <p:cNvPr id="2" name="椭圆 1"/>
            <p:cNvSpPr/>
            <p:nvPr/>
          </p:nvSpPr>
          <p:spPr>
            <a:xfrm>
              <a:off x="2226" y="3325"/>
              <a:ext cx="3090" cy="3090"/>
            </a:xfrm>
            <a:prstGeom prst="ellipse">
              <a:avLst/>
            </a:prstGeom>
            <a:blipFill>
              <a:blip r:embed="rId4"/>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9" name="组合 8"/>
            <p:cNvGrpSpPr/>
            <p:nvPr/>
          </p:nvGrpSpPr>
          <p:grpSpPr>
            <a:xfrm>
              <a:off x="1494" y="3680"/>
              <a:ext cx="3875" cy="2309"/>
              <a:chOff x="1494" y="3680"/>
              <a:chExt cx="3875" cy="2309"/>
            </a:xfrm>
          </p:grpSpPr>
          <p:sp>
            <p:nvSpPr>
              <p:cNvPr id="4" name="文本框 3"/>
              <p:cNvSpPr txBox="1"/>
              <p:nvPr/>
            </p:nvSpPr>
            <p:spPr>
              <a:xfrm>
                <a:off x="3664" y="3680"/>
                <a:ext cx="1705" cy="2309"/>
              </a:xfrm>
              <a:prstGeom prst="rect">
                <a:avLst/>
              </a:prstGeom>
              <a:noFill/>
            </p:spPr>
            <p:txBody>
              <a:bodyPr wrap="square" rtlCol="0">
                <a:spAutoFit/>
              </a:bodyPr>
              <a:lstStyle/>
              <a:p>
                <a:r>
                  <a:rPr lang="zh-CN" altLang="en-US" sz="8000" dirty="0">
                    <a:solidFill>
                      <a:prstClr val="white"/>
                    </a:solidFill>
                    <a:latin typeface="仿宋" panose="02010609060101010101" pitchFamily="49" charset="-122"/>
                    <a:ea typeface="仿宋" panose="02010609060101010101" pitchFamily="49" charset="-122"/>
                  </a:rPr>
                  <a:t>伍</a:t>
                </a:r>
              </a:p>
            </p:txBody>
          </p:sp>
          <p:grpSp>
            <p:nvGrpSpPr>
              <p:cNvPr id="5" name="组合 4"/>
              <p:cNvGrpSpPr/>
              <p:nvPr/>
            </p:nvGrpSpPr>
            <p:grpSpPr>
              <a:xfrm>
                <a:off x="2498" y="4318"/>
                <a:ext cx="1192" cy="858"/>
                <a:chOff x="2591395" y="1560012"/>
                <a:chExt cx="6273282" cy="4516858"/>
              </a:xfrm>
              <a:solidFill>
                <a:sysClr val="window" lastClr="FFFFFF"/>
              </a:solidFill>
            </p:grpSpPr>
            <p:sp>
              <p:nvSpPr>
                <p:cNvPr id="7"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4" name="任意多边形 34"/>
              <p:cNvSpPr/>
              <p:nvPr/>
            </p:nvSpPr>
            <p:spPr>
              <a:xfrm flipV="1">
                <a:off x="1494" y="5225"/>
                <a:ext cx="2535" cy="480"/>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00" name="文本框 99"/>
          <p:cNvSpPr txBox="1"/>
          <p:nvPr/>
        </p:nvSpPr>
        <p:spPr>
          <a:xfrm>
            <a:off x="5277485" y="2223135"/>
            <a:ext cx="3413125" cy="922020"/>
          </a:xfrm>
          <a:prstGeom prst="rect">
            <a:avLst/>
          </a:prstGeom>
          <a:noFill/>
          <a:ln w="9525">
            <a:noFill/>
          </a:ln>
        </p:spPr>
        <p:txBody>
          <a:bodyPr wrap="square">
            <a:spAutoFit/>
          </a:bodyPr>
          <a:lstStyle/>
          <a:p>
            <a:pPr indent="0"/>
            <a:r>
              <a:rPr lang="zh-CN" sz="5400" b="1" dirty="0">
                <a:solidFill>
                  <a:srgbClr val="C00000"/>
                </a:solidFill>
                <a:latin typeface="华文新魏" panose="02010800040101010101" charset="-122"/>
                <a:ea typeface="华文新魏" panose="02010800040101010101" charset="-122"/>
              </a:rPr>
              <a:t>表达技巧</a:t>
            </a:r>
            <a:endParaRPr lang="zh-CN" altLang="en-US" sz="5400" b="1" dirty="0">
              <a:solidFill>
                <a:srgbClr val="C00000"/>
              </a:solidFill>
              <a:latin typeface="华文新魏" panose="02010800040101010101" charset="-122"/>
              <a:ea typeface="华文新魏" panose="02010800040101010101" charset="-122"/>
            </a:endParaRP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6510" y="-624840"/>
            <a:ext cx="4857750" cy="38100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wipe(down)">
                                      <p:cBhvr>
                                        <p:cTn id="1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00" y="0"/>
            <a:ext cx="2907030" cy="1962785"/>
          </a:xfrm>
          <a:prstGeom prst="rect">
            <a:avLst/>
          </a:prstGeom>
        </p:spPr>
      </p:pic>
      <p:sp>
        <p:nvSpPr>
          <p:cNvPr id="100" name="文本框 99"/>
          <p:cNvSpPr txBox="1"/>
          <p:nvPr/>
        </p:nvSpPr>
        <p:spPr>
          <a:xfrm>
            <a:off x="1421765" y="2157730"/>
            <a:ext cx="9542780" cy="1936236"/>
          </a:xfrm>
          <a:prstGeom prst="rect">
            <a:avLst/>
          </a:prstGeom>
          <a:noFill/>
          <a:ln w="28575">
            <a:solidFill>
              <a:schemeClr val="accent3">
                <a:lumMod val="60000"/>
                <a:lumOff val="40000"/>
              </a:schemeClr>
            </a:solidFill>
          </a:ln>
        </p:spPr>
        <p:txBody>
          <a:bodyPr wrap="square">
            <a:spAutoFit/>
          </a:bodyPr>
          <a:lstStyle/>
          <a:p>
            <a:pPr indent="0" fontAlgn="auto">
              <a:lnSpc>
                <a:spcPts val="2720"/>
              </a:lnSpc>
            </a:pPr>
            <a:r>
              <a:rPr lang="zh-CN" sz="2800" b="1" dirty="0">
                <a:solidFill>
                  <a:schemeClr val="tx1"/>
                </a:solidFill>
                <a:latin typeface="华文新魏" panose="02010800040101010101" charset="-122"/>
                <a:ea typeface="华文新魏" panose="02010800040101010101" charset="-122"/>
              </a:rPr>
              <a:t>考点解读：</a:t>
            </a:r>
            <a:endParaRPr lang="zh-CN" sz="1600" b="1" dirty="0">
              <a:solidFill>
                <a:srgbClr val="C00000"/>
              </a:solidFill>
              <a:latin typeface="华文新魏" panose="02010800040101010101" charset="-122"/>
              <a:ea typeface="华文新魏" panose="02010800040101010101" charset="-122"/>
            </a:endParaRPr>
          </a:p>
          <a:p>
            <a:pPr indent="0" fontAlgn="auto">
              <a:lnSpc>
                <a:spcPts val="3000"/>
              </a:lnSpc>
            </a:pPr>
            <a:r>
              <a:rPr lang="zh-CN" sz="1600" b="0" dirty="0">
                <a:latin typeface="微软雅黑" panose="020B0503020204020204" charset="-122"/>
                <a:ea typeface="微软雅黑" panose="020B0503020204020204" charset="-122"/>
                <a:cs typeface="微软雅黑" panose="020B0503020204020204" charset="-122"/>
              </a:rPr>
              <a:t>     </a:t>
            </a:r>
            <a:r>
              <a:rPr lang="zh-CN" b="0" dirty="0">
                <a:latin typeface="微软雅黑" panose="020B0503020204020204" charset="-122"/>
                <a:ea typeface="微软雅黑" panose="020B0503020204020204" charset="-122"/>
                <a:cs typeface="微软雅黑" panose="020B0503020204020204" charset="-122"/>
              </a:rPr>
              <a:t> 小说的表达技巧涉及很广泛，主要有表现手法、叙述人称、情节安排等内容;语言表达艺术主要有描写方法、修辞手法、遣词造句等内容。小说表达技巧的考查分两个角度:一是整体赏析,二是局部赏析。就现已考查的情况来看，以局部赏析为主，考查的指向性明确，或描写，或修辞，或分析其作用，或赏析其效果,考生比较容易把握。</a:t>
            </a:r>
            <a:endParaRPr lang="zh-CN" altLang="en-US" b="0" dirty="0">
              <a:latin typeface="微软雅黑" panose="020B0503020204020204" charset="-122"/>
              <a:ea typeface="微软雅黑" panose="020B0503020204020204" charset="-122"/>
              <a:cs typeface="微软雅黑" panose="020B0503020204020204" charset="-122"/>
            </a:endParaRPr>
          </a:p>
        </p:txBody>
      </p:sp>
      <p:grpSp>
        <p:nvGrpSpPr>
          <p:cNvPr id="6" name="组合 5">
            <a:extLst>
              <a:ext uri="{FF2B5EF4-FFF2-40B4-BE49-F238E27FC236}">
                <a16:creationId xmlns:a16="http://schemas.microsoft.com/office/drawing/2014/main" id="{9DFBCC42-D352-4274-A75F-196BABF24A58}"/>
              </a:ext>
            </a:extLst>
          </p:cNvPr>
          <p:cNvGrpSpPr/>
          <p:nvPr/>
        </p:nvGrpSpPr>
        <p:grpSpPr>
          <a:xfrm>
            <a:off x="3049269" y="506095"/>
            <a:ext cx="5720715" cy="704918"/>
            <a:chOff x="3049269" y="506095"/>
            <a:chExt cx="5720715" cy="704918"/>
          </a:xfrm>
        </p:grpSpPr>
        <p:sp>
          <p:nvSpPr>
            <p:cNvPr id="2" name="文本框 1"/>
            <p:cNvSpPr txBox="1"/>
            <p:nvPr/>
          </p:nvSpPr>
          <p:spPr>
            <a:xfrm>
              <a:off x="4779645" y="506095"/>
              <a:ext cx="2259965" cy="645160"/>
            </a:xfrm>
            <a:prstGeom prst="rect">
              <a:avLst/>
            </a:prstGeom>
            <a:noFill/>
            <a:ln w="9525">
              <a:noFill/>
            </a:ln>
          </p:spPr>
          <p:txBody>
            <a:bodyPr wrap="square">
              <a:spAutoFit/>
            </a:bodyPr>
            <a:lstStyle/>
            <a:p>
              <a:pPr indent="0"/>
              <a:r>
                <a:rPr lang="zh-CN" sz="3600" b="1" dirty="0">
                  <a:solidFill>
                    <a:srgbClr val="C00000"/>
                  </a:solidFill>
                  <a:latin typeface="华文新魏" panose="02010800040101010101" charset="-122"/>
                  <a:ea typeface="华文新魏" panose="02010800040101010101" charset="-122"/>
                </a:rPr>
                <a:t>表达技巧</a:t>
              </a:r>
              <a:endParaRPr lang="zh-CN" altLang="en-US" sz="3600" b="1" dirty="0">
                <a:solidFill>
                  <a:srgbClr val="C00000"/>
                </a:solidFill>
                <a:latin typeface="华文新魏" panose="02010800040101010101" charset="-122"/>
                <a:ea typeface="华文新魏" panose="02010800040101010101" charset="-122"/>
              </a:endParaRP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9269" y="539183"/>
              <a:ext cx="5720715" cy="67183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randombar(horizontal)">
                                      <p:cBhvr>
                                        <p:cTn id="2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2830" y="437515"/>
            <a:ext cx="4862830" cy="654050"/>
            <a:chOff x="1721" y="920"/>
            <a:chExt cx="7658" cy="103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7" name="文本框 6"/>
            <p:cNvSpPr txBox="1"/>
            <p:nvPr/>
          </p:nvSpPr>
          <p:spPr>
            <a:xfrm>
              <a:off x="2103" y="1096"/>
              <a:ext cx="6058" cy="725"/>
            </a:xfrm>
            <a:prstGeom prst="rect">
              <a:avLst/>
            </a:prstGeom>
            <a:noFill/>
          </p:spPr>
          <p:txBody>
            <a:bodyPr wrap="square" rtlCol="0">
              <a:spAutoFit/>
            </a:bodyPr>
            <a:lstStyle/>
            <a:p>
              <a:pPr algn="dist"/>
              <a:r>
                <a:rPr lang="zh-CN" sz="2400" b="1" dirty="0">
                  <a:solidFill>
                    <a:schemeClr val="bg1"/>
                  </a:solidFill>
                  <a:latin typeface="华文新魏" panose="02010800040101010101" charset="-122"/>
                  <a:ea typeface="华文新魏" panose="02010800040101010101" charset="-122"/>
                  <a:cs typeface="华文新魏" panose="02010800040101010101" charset="-122"/>
                  <a:sym typeface="+mn-ea"/>
                </a:rPr>
                <a:t>一、</a:t>
              </a:r>
              <a:r>
                <a:rPr lang="en-US" sz="2400" b="1" dirty="0">
                  <a:solidFill>
                    <a:schemeClr val="bg1"/>
                  </a:solidFill>
                  <a:latin typeface="华文新魏" panose="02010800040101010101" charset="-122"/>
                  <a:ea typeface="华文新魏" panose="02010800040101010101" charset="-122"/>
                  <a:cs typeface="华文新魏" panose="02010800040101010101" charset="-122"/>
                  <a:sym typeface="+mn-ea"/>
                </a:rPr>
                <a:t> </a:t>
              </a:r>
              <a:r>
                <a:rPr lang="zh-CN" sz="2400" b="1" dirty="0">
                  <a:solidFill>
                    <a:schemeClr val="bg1"/>
                  </a:solidFill>
                  <a:latin typeface="华文新魏" panose="02010800040101010101" charset="-122"/>
                  <a:ea typeface="华文新魏" panose="02010800040101010101" charset="-122"/>
                  <a:cs typeface="华文新魏" panose="02010800040101010101" charset="-122"/>
                  <a:sym typeface="+mn-ea"/>
                </a:rPr>
                <a:t>表现手法及作用</a:t>
              </a:r>
              <a:endParaRPr lang="zh-CN" altLang="en-US" sz="2400" b="1" dirty="0">
                <a:solidFill>
                  <a:schemeClr val="bg1"/>
                </a:solidFill>
                <a:latin typeface="华文新魏" panose="02010800040101010101" charset="-122"/>
                <a:ea typeface="华文新魏" panose="02010800040101010101" charset="-122"/>
                <a:cs typeface="华文新魏" panose="02010800040101010101" charset="-122"/>
                <a:sym typeface="+mn-ea"/>
              </a:endParaRPr>
            </a:p>
          </p:txBody>
        </p:sp>
      </p:grpSp>
      <p:sp>
        <p:nvSpPr>
          <p:cNvPr id="100" name="文本框 99"/>
          <p:cNvSpPr txBox="1"/>
          <p:nvPr/>
        </p:nvSpPr>
        <p:spPr>
          <a:xfrm>
            <a:off x="1052830" y="1092200"/>
            <a:ext cx="9142730" cy="4615815"/>
          </a:xfrm>
          <a:prstGeom prst="rect">
            <a:avLst/>
          </a:prstGeom>
          <a:solidFill>
            <a:schemeClr val="accent3">
              <a:lumMod val="20000"/>
              <a:lumOff val="80000"/>
            </a:schemeClr>
          </a:solidFill>
          <a:ln w="28575">
            <a:solidFill>
              <a:schemeClr val="accent3">
                <a:lumMod val="60000"/>
                <a:lumOff val="40000"/>
              </a:schemeClr>
            </a:solidFill>
          </a:ln>
        </p:spPr>
        <p:txBody>
          <a:bodyPr wrap="square">
            <a:spAutoFit/>
          </a:bodyPr>
          <a:lstStyle/>
          <a:p>
            <a:pPr indent="0" fontAlgn="auto">
              <a:lnSpc>
                <a:spcPts val="2520"/>
              </a:lnSpc>
            </a:pPr>
            <a:r>
              <a:rPr lang="zh-CN" sz="2000" b="1" dirty="0">
                <a:solidFill>
                  <a:srgbClr val="C00000"/>
                </a:solidFill>
                <a:latin typeface="华文楷体" panose="02010600040101010101" charset="-122"/>
                <a:ea typeface="华文楷体" panose="02010600040101010101" charset="-122"/>
                <a:cs typeface="华文楷体" panose="02010600040101010101" charset="-122"/>
              </a:rPr>
              <a:t>1.衬托、渲染</a:t>
            </a:r>
            <a:endParaRPr lang="zh-CN" b="1" dirty="0">
              <a:solidFill>
                <a:srgbClr val="C00000"/>
              </a:solidFill>
              <a:latin typeface="华文楷体" panose="02010600040101010101" charset="-122"/>
              <a:ea typeface="华文楷体" panose="02010600040101010101" charset="-122"/>
              <a:cs typeface="华文楷体" panose="02010600040101010101"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用渲染描绘其他事物来突出所要表现的事物的特点，</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营造氛围</a:t>
            </a:r>
            <a:r>
              <a:rPr lang="zh-CN" sz="1600" b="0" dirty="0">
                <a:latin typeface="微软雅黑" panose="020B0503020204020204" charset="-122"/>
                <a:ea typeface="微软雅黑" panose="020B0503020204020204" charset="-122"/>
                <a:cs typeface="微软雅黑" panose="020B0503020204020204" charset="-122"/>
              </a:rPr>
              <a:t>，</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烘托人物心理(情感</a:t>
            </a:r>
            <a:r>
              <a:rPr lang="zh-CN" sz="1600" b="0" dirty="0">
                <a:latin typeface="微软雅黑" panose="020B0503020204020204" charset="-122"/>
                <a:ea typeface="微软雅黑" panose="020B0503020204020204" charset="-122"/>
                <a:cs typeface="微软雅黑" panose="020B0503020204020204" charset="-122"/>
              </a:rPr>
              <a:t>）。</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2000" b="1" dirty="0">
                <a:solidFill>
                  <a:srgbClr val="C00000"/>
                </a:solidFill>
                <a:latin typeface="华文楷体" panose="02010600040101010101" charset="-122"/>
                <a:ea typeface="华文楷体" panose="02010600040101010101" charset="-122"/>
                <a:cs typeface="华文楷体" panose="02010600040101010101" charset="-122"/>
              </a:rPr>
              <a:t>2.对比</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突出主要人物或事物特点，使形象更鲜明。</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2000" b="1" dirty="0">
                <a:solidFill>
                  <a:srgbClr val="C00000"/>
                </a:solidFill>
                <a:latin typeface="华文楷体" panose="02010600040101010101" charset="-122"/>
                <a:ea typeface="华文楷体" panose="02010600040101010101" charset="-122"/>
                <a:cs typeface="华文楷体" panose="02010600040101010101" charset="-122"/>
              </a:rPr>
              <a:t>3.点面结合(述叙过程)</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solidFill>
                  <a:srgbClr val="C00000"/>
                </a:solidFill>
                <a:latin typeface="微软雅黑" panose="020B0503020204020204" charset="-122"/>
                <a:ea typeface="微软雅黑" panose="020B0503020204020204" charset="-122"/>
                <a:cs typeface="微软雅黑" panose="020B0503020204020204" charset="-122"/>
              </a:rPr>
              <a:t>叙写事件全过程</a:t>
            </a:r>
            <a:r>
              <a:rPr lang="zh-CN" sz="1600" b="0" dirty="0">
                <a:latin typeface="微软雅黑" panose="020B0503020204020204" charset="-122"/>
                <a:ea typeface="微软雅黑" panose="020B0503020204020204" charset="-122"/>
                <a:cs typeface="微软雅黑" panose="020B0503020204020204" charset="-122"/>
              </a:rPr>
              <a:t>是面，</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抓住某特殊情节或某一细节</a:t>
            </a:r>
            <a:r>
              <a:rPr lang="zh-CN" sz="1600" b="0" dirty="0">
                <a:latin typeface="微软雅黑" panose="020B0503020204020204" charset="-122"/>
                <a:ea typeface="微软雅黑" panose="020B0503020204020204" charset="-122"/>
                <a:cs typeface="微软雅黑" panose="020B0503020204020204" charset="-122"/>
              </a:rPr>
              <a:t>是点，两者结合既能反映出人物或事物的全貌，又能突出重点，表现事件的普遍意义和特殊意义。</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2000" b="1" dirty="0">
                <a:solidFill>
                  <a:srgbClr val="C00000"/>
                </a:solidFill>
                <a:latin typeface="华文楷体" panose="02010600040101010101" charset="-122"/>
                <a:ea typeface="华文楷体" panose="02010600040101010101" charset="-122"/>
                <a:cs typeface="华文楷体" panose="02010600040101010101" charset="-122"/>
              </a:rPr>
              <a:t>4.以小见大</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dirty="0">
                <a:latin typeface="微软雅黑" panose="020B0503020204020204" charset="-122"/>
                <a:ea typeface="微软雅黑" panose="020B0503020204020204" charset="-122"/>
                <a:cs typeface="微软雅黑" panose="020B0503020204020204" charset="-122"/>
              </a:rPr>
              <a:t>抓住最能体现大主题.看似平凡细小却包含典型意义和生命哲理的小事件或小人物来叙写，感人且具有普遍的社会意义。</a:t>
            </a:r>
            <a:endParaRPr lang="zh-CN" b="0" dirty="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2000" b="1" dirty="0">
                <a:solidFill>
                  <a:srgbClr val="C00000"/>
                </a:solidFill>
                <a:latin typeface="华文楷体" panose="02010600040101010101" charset="-122"/>
                <a:ea typeface="华文楷体" panose="02010600040101010101" charset="-122"/>
                <a:cs typeface="华文楷体" panose="02010600040101010101" charset="-122"/>
              </a:rPr>
              <a:t>5.抑扬</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600"/>
              </a:lnSpc>
            </a:pPr>
            <a:r>
              <a:rPr lang="zh-CN" sz="1600" b="0" dirty="0">
                <a:latin typeface="微软雅黑" panose="020B0503020204020204" charset="-122"/>
                <a:ea typeface="微软雅黑" panose="020B0503020204020204" charset="-122"/>
                <a:cs typeface="微软雅黑" panose="020B0503020204020204" charset="-122"/>
              </a:rPr>
              <a:t>抑扬有</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欲抑先扬</a:t>
            </a:r>
            <a:r>
              <a:rPr lang="zh-CN" sz="1600" b="0" dirty="0">
                <a:latin typeface="微软雅黑" panose="020B0503020204020204" charset="-122"/>
                <a:ea typeface="微软雅黑" panose="020B0503020204020204" charset="-122"/>
                <a:cs typeface="微软雅黑" panose="020B0503020204020204" charset="-122"/>
              </a:rPr>
              <a:t>和</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欲扬先抑</a:t>
            </a:r>
            <a:r>
              <a:rPr lang="zh-CN" sz="1600" b="0" dirty="0">
                <a:latin typeface="微软雅黑" panose="020B0503020204020204" charset="-122"/>
                <a:ea typeface="微软雅黑" panose="020B0503020204020204" charset="-122"/>
                <a:cs typeface="微软雅黑" panose="020B0503020204020204" charset="-122"/>
              </a:rPr>
              <a:t>两种方式，不论哪一种形式都在人物形象的刻画、情节的拓展，主题的表达等方面起着重要作用。具体说来就是上下文形成对比，突出所写的形象，收到出人意料的感人效果。欲擒故纵，引人人胜；</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设置悬念</a:t>
            </a:r>
            <a:r>
              <a:rPr lang="zh-CN" sz="1600" b="0" dirty="0">
                <a:latin typeface="微软雅黑" panose="020B0503020204020204" charset="-122"/>
                <a:ea typeface="微软雅黑" panose="020B0503020204020204" charset="-122"/>
                <a:cs typeface="微软雅黑" panose="020B0503020204020204" charset="-122"/>
              </a:rPr>
              <a:t>,形成波澜。</a:t>
            </a:r>
            <a:endParaRPr lang="zh-CN" altLang="en-US" sz="1600" b="0" dirty="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grpSp>
        <p:nvGrpSpPr>
          <p:cNvPr id="9" name="组合 8"/>
          <p:cNvGrpSpPr/>
          <p:nvPr/>
        </p:nvGrpSpPr>
        <p:grpSpPr>
          <a:xfrm>
            <a:off x="9435452" y="536918"/>
            <a:ext cx="2349500" cy="1371323"/>
            <a:chOff x="648793" y="1560012"/>
            <a:chExt cx="7570069" cy="4418391"/>
          </a:xfrm>
        </p:grpSpPr>
        <p:grpSp>
          <p:nvGrpSpPr>
            <p:cNvPr id="10" name="组合 9"/>
            <p:cNvGrpSpPr/>
            <p:nvPr/>
          </p:nvGrpSpPr>
          <p:grpSpPr>
            <a:xfrm>
              <a:off x="2831747" y="1560012"/>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arn(inVertic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2830" y="304165"/>
            <a:ext cx="4573270" cy="563245"/>
            <a:chOff x="1721" y="920"/>
            <a:chExt cx="7659" cy="1031"/>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7" name="文本框 6"/>
            <p:cNvSpPr txBox="1"/>
            <p:nvPr/>
          </p:nvSpPr>
          <p:spPr>
            <a:xfrm>
              <a:off x="2103" y="1096"/>
              <a:ext cx="6058" cy="843"/>
            </a:xfrm>
            <a:prstGeom prst="rect">
              <a:avLst/>
            </a:prstGeom>
            <a:noFill/>
          </p:spPr>
          <p:txBody>
            <a:bodyPr wrap="square" rtlCol="0">
              <a:spAutoFit/>
            </a:bodyPr>
            <a:lstStyle/>
            <a:p>
              <a:pPr algn="dist"/>
              <a:r>
                <a:rPr lang="zh-CN" altLang="en-US" sz="2400" b="1" dirty="0">
                  <a:solidFill>
                    <a:schemeClr val="bg1"/>
                  </a:solidFill>
                  <a:latin typeface="华文新魏" panose="02010800040101010101" charset="-122"/>
                  <a:ea typeface="华文新魏" panose="02010800040101010101" charset="-122"/>
                  <a:cs typeface="华文新魏" panose="02010800040101010101" charset="-122"/>
                  <a:sym typeface="+mn-ea"/>
                </a:rPr>
                <a:t>二、叙述的人称及作用</a:t>
              </a:r>
            </a:p>
          </p:txBody>
        </p:sp>
      </p:grpSp>
      <p:grpSp>
        <p:nvGrpSpPr>
          <p:cNvPr id="9" name="组合 8"/>
          <p:cNvGrpSpPr/>
          <p:nvPr/>
        </p:nvGrpSpPr>
        <p:grpSpPr>
          <a:xfrm>
            <a:off x="9435452" y="536918"/>
            <a:ext cx="2349500" cy="1371323"/>
            <a:chOff x="648793" y="1560012"/>
            <a:chExt cx="7570069" cy="4418391"/>
          </a:xfrm>
        </p:grpSpPr>
        <p:grpSp>
          <p:nvGrpSpPr>
            <p:cNvPr id="10" name="组合 9"/>
            <p:cNvGrpSpPr/>
            <p:nvPr/>
          </p:nvGrpSpPr>
          <p:grpSpPr>
            <a:xfrm>
              <a:off x="2831747" y="1560012"/>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sp>
        <p:nvSpPr>
          <p:cNvPr id="100" name="文本框 99"/>
          <p:cNvSpPr txBox="1"/>
          <p:nvPr/>
        </p:nvSpPr>
        <p:spPr>
          <a:xfrm>
            <a:off x="1066165" y="3757295"/>
            <a:ext cx="8301355" cy="2030095"/>
          </a:xfrm>
          <a:prstGeom prst="rect">
            <a:avLst/>
          </a:prstGeom>
          <a:solidFill>
            <a:schemeClr val="accent3">
              <a:lumMod val="20000"/>
              <a:lumOff val="80000"/>
            </a:schemeClr>
          </a:solidFill>
          <a:ln w="28575">
            <a:solidFill>
              <a:srgbClr val="C00000"/>
            </a:solidFill>
          </a:ln>
        </p:spPr>
        <p:txBody>
          <a:bodyPr wrap="square">
            <a:spAutoFit/>
          </a:bodyPr>
          <a:lstStyle/>
          <a:p>
            <a:pPr indent="0" fontAlgn="auto">
              <a:lnSpc>
                <a:spcPts val="2520"/>
              </a:lnSpc>
            </a:pPr>
            <a:r>
              <a:rPr lang="zh-CN" b="1">
                <a:latin typeface="微软雅黑" panose="020B0503020204020204" charset="-122"/>
                <a:ea typeface="微软雅黑" panose="020B0503020204020204" charset="-122"/>
                <a:cs typeface="微软雅黑" panose="020B0503020204020204" charset="-122"/>
              </a:rPr>
              <a:t>1.顺叙</a:t>
            </a:r>
            <a:endParaRPr lang="zh-CN" b="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按某一顺序(时间、空间)较清楚地记叙，脉络清楚，利于读者把握。</a:t>
            </a:r>
            <a:endParaRPr lang="zh-CN" sz="1600" b="1">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b="1">
                <a:latin typeface="微软雅黑" panose="020B0503020204020204" charset="-122"/>
                <a:ea typeface="微软雅黑" panose="020B0503020204020204" charset="-122"/>
                <a:cs typeface="微软雅黑" panose="020B0503020204020204" charset="-122"/>
              </a:rPr>
              <a:t>2.倒叙</a:t>
            </a:r>
            <a:endParaRPr lang="zh-CN" sz="2000" b="1">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1">
                <a:solidFill>
                  <a:srgbClr val="C00000"/>
                </a:solidFill>
                <a:latin typeface="微软雅黑" panose="020B0503020204020204" charset="-122"/>
                <a:ea typeface="微软雅黑" panose="020B0503020204020204" charset="-122"/>
                <a:cs typeface="微软雅黑" panose="020B0503020204020204" charset="-122"/>
              </a:rPr>
              <a:t>设置悬念</a:t>
            </a:r>
            <a:r>
              <a:rPr lang="zh-CN" sz="1600" b="0">
                <a:latin typeface="微软雅黑" panose="020B0503020204020204" charset="-122"/>
                <a:ea typeface="微软雅黑" panose="020B0503020204020204" charset="-122"/>
                <a:cs typeface="微软雅黑" panose="020B0503020204020204" charset="-122"/>
              </a:rPr>
              <a:t>，引起读者阅读兴趣，使小说波澜起伏。</a:t>
            </a:r>
            <a:endParaRPr lang="zh-CN" sz="1600" b="1">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b="1">
                <a:latin typeface="微软雅黑" panose="020B0503020204020204" charset="-122"/>
                <a:ea typeface="微软雅黑" panose="020B0503020204020204" charset="-122"/>
                <a:cs typeface="微软雅黑" panose="020B0503020204020204" charset="-122"/>
              </a:rPr>
              <a:t>3.插叙</a:t>
            </a:r>
            <a:endParaRPr lang="zh-CN" sz="1600" b="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丰富作品内容,对下文作交代，照应上下文;中断叙述，引发悬念。</a:t>
            </a:r>
            <a:endParaRPr lang="zh-CN" altLang="en-US" sz="1600" b="0">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1052830" y="3204210"/>
            <a:ext cx="4351655" cy="553168"/>
            <a:chOff x="1721" y="920"/>
            <a:chExt cx="7659" cy="1048"/>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8" name="文本框 7"/>
            <p:cNvSpPr txBox="1"/>
            <p:nvPr/>
          </p:nvSpPr>
          <p:spPr>
            <a:xfrm>
              <a:off x="2103" y="1096"/>
              <a:ext cx="6058" cy="872"/>
            </a:xfrm>
            <a:prstGeom prst="rect">
              <a:avLst/>
            </a:prstGeom>
            <a:noFill/>
          </p:spPr>
          <p:txBody>
            <a:bodyPr wrap="square" rtlCol="0">
              <a:spAutoFit/>
            </a:bodyPr>
            <a:lstStyle/>
            <a:p>
              <a:pPr algn="dist"/>
              <a:r>
                <a:rPr lang="zh-CN" altLang="en-US" sz="2400" b="1" dirty="0">
                  <a:solidFill>
                    <a:schemeClr val="bg1"/>
                  </a:solidFill>
                  <a:latin typeface="华文新魏" panose="02010800040101010101" charset="-122"/>
                  <a:ea typeface="华文新魏" panose="02010800040101010101" charset="-122"/>
                  <a:cs typeface="华文新魏" panose="02010800040101010101" charset="-122"/>
                  <a:sym typeface="+mn-ea"/>
                </a:rPr>
                <a:t>三、叙述的方法及作用</a:t>
              </a:r>
            </a:p>
          </p:txBody>
        </p:sp>
      </p:grpSp>
      <p:sp>
        <p:nvSpPr>
          <p:cNvPr id="16" name="文本框 15"/>
          <p:cNvSpPr txBox="1"/>
          <p:nvPr/>
        </p:nvSpPr>
        <p:spPr>
          <a:xfrm>
            <a:off x="1066165" y="878840"/>
            <a:ext cx="8293100" cy="2138045"/>
          </a:xfrm>
          <a:prstGeom prst="rect">
            <a:avLst/>
          </a:prstGeom>
          <a:solidFill>
            <a:schemeClr val="accent3">
              <a:lumMod val="20000"/>
              <a:lumOff val="80000"/>
            </a:schemeClr>
          </a:solidFill>
          <a:ln w="28575">
            <a:solidFill>
              <a:srgbClr val="C00000"/>
            </a:solidFill>
          </a:ln>
        </p:spPr>
        <p:txBody>
          <a:bodyPr wrap="square" rtlCol="0" anchor="t">
            <a:spAutoFit/>
          </a:bodyPr>
          <a:lstStyle/>
          <a:p>
            <a:pPr fontAlgn="auto">
              <a:lnSpc>
                <a:spcPts val="2660"/>
              </a:lnSpc>
            </a:pPr>
            <a:r>
              <a:rPr lang="zh-CN" b="1">
                <a:latin typeface="微软雅黑" panose="020B0503020204020204" charset="-122"/>
                <a:ea typeface="微软雅黑" panose="020B0503020204020204" charset="-122"/>
                <a:cs typeface="微软雅黑" panose="020B0503020204020204" charset="-122"/>
                <a:sym typeface="+mn-ea"/>
              </a:rPr>
              <a:t>1.第一人称</a:t>
            </a:r>
            <a:endParaRPr lang="zh-CN">
              <a:latin typeface="微软雅黑" panose="020B0503020204020204" charset="-122"/>
              <a:ea typeface="微软雅黑" panose="020B0503020204020204" charset="-122"/>
              <a:cs typeface="微软雅黑" panose="020B0503020204020204" charset="-122"/>
              <a:sym typeface="+mn-ea"/>
            </a:endParaRPr>
          </a:p>
          <a:p>
            <a:pPr fontAlgn="auto">
              <a:lnSpc>
                <a:spcPts val="2660"/>
              </a:lnSpc>
            </a:pPr>
            <a:r>
              <a:rPr lang="zh-CN">
                <a:latin typeface="微软雅黑" panose="020B0503020204020204" charset="-122"/>
                <a:ea typeface="微软雅黑" panose="020B0503020204020204" charset="-122"/>
                <a:cs typeface="微软雅黑" panose="020B0503020204020204" charset="-122"/>
                <a:sym typeface="+mn-ea"/>
              </a:rPr>
              <a:t>叙述亲切自然，能自由地表达思想感情,给读者以真实生动之感。</a:t>
            </a:r>
            <a:endParaRPr lang="zh-CN" b="1">
              <a:latin typeface="微软雅黑" panose="020B0503020204020204" charset="-122"/>
              <a:ea typeface="微软雅黑" panose="020B0503020204020204" charset="-122"/>
              <a:cs typeface="微软雅黑" panose="020B0503020204020204" charset="-122"/>
              <a:sym typeface="+mn-ea"/>
            </a:endParaRPr>
          </a:p>
          <a:p>
            <a:pPr fontAlgn="auto">
              <a:lnSpc>
                <a:spcPts val="2660"/>
              </a:lnSpc>
            </a:pPr>
            <a:r>
              <a:rPr lang="zh-CN" b="1">
                <a:latin typeface="微软雅黑" panose="020B0503020204020204" charset="-122"/>
                <a:ea typeface="微软雅黑" panose="020B0503020204020204" charset="-122"/>
                <a:cs typeface="微软雅黑" panose="020B0503020204020204" charset="-122"/>
                <a:sym typeface="+mn-ea"/>
              </a:rPr>
              <a:t>2.第二人称</a:t>
            </a:r>
            <a:endParaRPr lang="zh-CN">
              <a:latin typeface="微软雅黑" panose="020B0503020204020204" charset="-122"/>
              <a:ea typeface="微软雅黑" panose="020B0503020204020204" charset="-122"/>
              <a:cs typeface="微软雅黑" panose="020B0503020204020204" charset="-122"/>
              <a:sym typeface="+mn-ea"/>
            </a:endParaRPr>
          </a:p>
          <a:p>
            <a:pPr fontAlgn="auto">
              <a:lnSpc>
                <a:spcPts val="2660"/>
              </a:lnSpc>
            </a:pPr>
            <a:r>
              <a:rPr lang="zh-CN">
                <a:latin typeface="微软雅黑" panose="020B0503020204020204" charset="-122"/>
                <a:ea typeface="微软雅黑" panose="020B0503020204020204" charset="-122"/>
                <a:cs typeface="微软雅黑" panose="020B0503020204020204" charset="-122"/>
                <a:sym typeface="+mn-ea"/>
              </a:rPr>
              <a:t>增强文章的抒情性和亲切感，便于感情交流。</a:t>
            </a:r>
            <a:endParaRPr lang="zh-CN" b="1">
              <a:latin typeface="微软雅黑" panose="020B0503020204020204" charset="-122"/>
              <a:ea typeface="微软雅黑" panose="020B0503020204020204" charset="-122"/>
              <a:cs typeface="微软雅黑" panose="020B0503020204020204" charset="-122"/>
              <a:sym typeface="+mn-ea"/>
            </a:endParaRPr>
          </a:p>
          <a:p>
            <a:pPr fontAlgn="auto">
              <a:lnSpc>
                <a:spcPts val="2660"/>
              </a:lnSpc>
            </a:pPr>
            <a:r>
              <a:rPr lang="zh-CN" b="1">
                <a:latin typeface="微软雅黑" panose="020B0503020204020204" charset="-122"/>
                <a:ea typeface="微软雅黑" panose="020B0503020204020204" charset="-122"/>
                <a:cs typeface="微软雅黑" panose="020B0503020204020204" charset="-122"/>
                <a:sym typeface="+mn-ea"/>
              </a:rPr>
              <a:t>3.第三人称</a:t>
            </a:r>
            <a:endParaRPr lang="zh-CN">
              <a:latin typeface="微软雅黑" panose="020B0503020204020204" charset="-122"/>
              <a:ea typeface="微软雅黑" panose="020B0503020204020204" charset="-122"/>
              <a:cs typeface="微软雅黑" panose="020B0503020204020204" charset="-122"/>
              <a:sym typeface="+mn-ea"/>
            </a:endParaRPr>
          </a:p>
          <a:p>
            <a:pPr fontAlgn="auto">
              <a:lnSpc>
                <a:spcPts val="2660"/>
              </a:lnSpc>
            </a:pPr>
            <a:r>
              <a:rPr lang="zh-CN">
                <a:latin typeface="微软雅黑" panose="020B0503020204020204" charset="-122"/>
                <a:ea typeface="微软雅黑" panose="020B0503020204020204" charset="-122"/>
                <a:cs typeface="微软雅黑" panose="020B0503020204020204" charset="-122"/>
                <a:sym typeface="+mn-ea"/>
              </a:rPr>
              <a:t>比较客观地展现丰富多彩的生活，不受时空限制，反映现实比较灵活自由。</a:t>
            </a:r>
            <a:endParaRPr lang="zh-CN" altLang="en-US">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ipe(down)">
                                      <p:cBhvr>
                                        <p:cTn id="2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155" y="399415"/>
            <a:ext cx="4586605" cy="553285"/>
            <a:chOff x="1721" y="920"/>
            <a:chExt cx="7659" cy="1047"/>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7" name="文本框 6"/>
            <p:cNvSpPr txBox="1"/>
            <p:nvPr/>
          </p:nvSpPr>
          <p:spPr>
            <a:xfrm>
              <a:off x="2103" y="1096"/>
              <a:ext cx="6058" cy="871"/>
            </a:xfrm>
            <a:prstGeom prst="rect">
              <a:avLst/>
            </a:prstGeom>
            <a:noFill/>
          </p:spPr>
          <p:txBody>
            <a:bodyPr wrap="square" rtlCol="0">
              <a:spAutoFit/>
            </a:bodyPr>
            <a:lstStyle/>
            <a:p>
              <a:pPr algn="dist"/>
              <a:r>
                <a:rPr lang="zh-CN" altLang="en-US" sz="2400" b="1" dirty="0">
                  <a:solidFill>
                    <a:schemeClr val="bg1"/>
                  </a:solidFill>
                  <a:latin typeface="华文新魏" panose="02010800040101010101" charset="-122"/>
                  <a:ea typeface="华文新魏" panose="02010800040101010101" charset="-122"/>
                  <a:cs typeface="华文新魏" panose="02010800040101010101" charset="-122"/>
                  <a:sym typeface="+mn-ea"/>
                </a:rPr>
                <a:t>四、描写方法的作用</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sp>
        <p:nvSpPr>
          <p:cNvPr id="3" name="文本框 2"/>
          <p:cNvSpPr txBox="1"/>
          <p:nvPr/>
        </p:nvSpPr>
        <p:spPr>
          <a:xfrm>
            <a:off x="872490" y="958850"/>
            <a:ext cx="9420860" cy="4851400"/>
          </a:xfrm>
          <a:prstGeom prst="rect">
            <a:avLst/>
          </a:prstGeom>
          <a:solidFill>
            <a:schemeClr val="accent3">
              <a:lumMod val="20000"/>
              <a:lumOff val="80000"/>
            </a:schemeClr>
          </a:solidFill>
          <a:ln w="28575">
            <a:solidFill>
              <a:srgbClr val="C00000"/>
            </a:solidFill>
          </a:ln>
        </p:spPr>
        <p:txBody>
          <a:bodyPr wrap="square">
            <a:spAutoFit/>
          </a:bodyPr>
          <a:lstStyle/>
          <a:p>
            <a:pPr indent="0" fontAlgn="auto">
              <a:lnSpc>
                <a:spcPts val="2320"/>
              </a:lnSpc>
            </a:pPr>
            <a:r>
              <a:rPr lang="zh-CN" sz="1600" b="1">
                <a:latin typeface="微软雅黑" panose="020B0503020204020204" charset="-122"/>
                <a:ea typeface="微软雅黑" panose="020B0503020204020204" charset="-122"/>
                <a:cs typeface="微软雅黑" panose="020B0503020204020204" charset="-122"/>
              </a:rPr>
              <a:t>(一)人物描写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1.肖像描写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      刻画人物的</a:t>
            </a:r>
            <a:r>
              <a:rPr lang="zh-CN" sz="1600" b="1">
                <a:solidFill>
                  <a:srgbClr val="C00000"/>
                </a:solidFill>
                <a:latin typeface="微软雅黑" panose="020B0503020204020204" charset="-122"/>
                <a:ea typeface="微软雅黑" panose="020B0503020204020204" charset="-122"/>
                <a:cs typeface="微软雅黑" panose="020B0503020204020204" charset="-122"/>
              </a:rPr>
              <a:t>性格特征</a:t>
            </a:r>
            <a:r>
              <a:rPr lang="zh-CN" sz="1600" b="0">
                <a:latin typeface="微软雅黑" panose="020B0503020204020204" charset="-122"/>
                <a:ea typeface="微软雅黑" panose="020B0503020204020204" charset="-122"/>
                <a:cs typeface="微软雅黑" panose="020B0503020204020204" charset="-122"/>
              </a:rPr>
              <a:t>，表现人物的精神面貌,透露人物的内心活动,</a:t>
            </a:r>
            <a:r>
              <a:rPr lang="zh-CN" sz="1600" b="1">
                <a:solidFill>
                  <a:srgbClr val="C00000"/>
                </a:solidFill>
                <a:latin typeface="微软雅黑" panose="020B0503020204020204" charset="-122"/>
                <a:ea typeface="微软雅黑" panose="020B0503020204020204" charset="-122"/>
                <a:cs typeface="微软雅黑" panose="020B0503020204020204" charset="-122"/>
              </a:rPr>
              <a:t>揭示人物的身份境遇</a:t>
            </a:r>
            <a:r>
              <a:rPr lang="zh-CN" sz="1400" b="0">
                <a:latin typeface="微软雅黑" panose="020B0503020204020204" charset="-122"/>
                <a:ea typeface="微软雅黑" panose="020B0503020204020204" charset="-122"/>
                <a:cs typeface="微软雅黑" panose="020B0503020204020204" charset="-122"/>
              </a:rPr>
              <a:t>，</a:t>
            </a:r>
            <a:r>
              <a:rPr lang="zh-CN" sz="1600" b="0">
                <a:latin typeface="微软雅黑" panose="020B0503020204020204" charset="-122"/>
                <a:ea typeface="微软雅黑" panose="020B0503020204020204" charset="-122"/>
                <a:cs typeface="微软雅黑" panose="020B0503020204020204" charset="-122"/>
              </a:rPr>
              <a:t>显示人物的性格变化等。</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2.动作描写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    透露人物内心世界，刻画人物性格。</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3.语言描写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     表现人物的性格，同时也能反映人物的</a:t>
            </a:r>
            <a:r>
              <a:rPr lang="zh-CN" sz="1600" b="1">
                <a:solidFill>
                  <a:srgbClr val="C00000"/>
                </a:solidFill>
                <a:latin typeface="微软雅黑" panose="020B0503020204020204" charset="-122"/>
                <a:ea typeface="微软雅黑" panose="020B0503020204020204" charset="-122"/>
                <a:cs typeface="微软雅黑" panose="020B0503020204020204" charset="-122"/>
              </a:rPr>
              <a:t>内心活动</a:t>
            </a:r>
            <a:r>
              <a:rPr lang="zh-CN" sz="1600" b="0">
                <a:latin typeface="微软雅黑" panose="020B0503020204020204" charset="-122"/>
                <a:ea typeface="微软雅黑" panose="020B0503020204020204" charset="-122"/>
                <a:cs typeface="微软雅黑" panose="020B0503020204020204" charset="-122"/>
              </a:rPr>
              <a:t>，显示人物的</a:t>
            </a:r>
            <a:r>
              <a:rPr lang="zh-CN" sz="1600" b="1">
                <a:solidFill>
                  <a:srgbClr val="C00000"/>
                </a:solidFill>
                <a:latin typeface="微软雅黑" panose="020B0503020204020204" charset="-122"/>
                <a:ea typeface="微软雅黑" panose="020B0503020204020204" charset="-122"/>
                <a:cs typeface="微软雅黑" panose="020B0503020204020204" charset="-122"/>
              </a:rPr>
              <a:t>身份、地位</a:t>
            </a:r>
            <a:r>
              <a:rPr lang="zh-CN" sz="1600" b="0">
                <a:latin typeface="微软雅黑" panose="020B0503020204020204" charset="-122"/>
                <a:ea typeface="微软雅黑" panose="020B0503020204020204" charset="-122"/>
                <a:cs typeface="微软雅黑" panose="020B0503020204020204" charset="-122"/>
              </a:rPr>
              <a:t>,间接地表现其他人物和景物,交代事情原委,推动或预示故事情节的发展，展示作品的时代背景，揭示作品的主题思想等。</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4.心理描写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    可以直接</a:t>
            </a:r>
            <a:r>
              <a:rPr lang="zh-CN" sz="1600" b="1">
                <a:solidFill>
                  <a:srgbClr val="C00000"/>
                </a:solidFill>
                <a:latin typeface="微软雅黑" panose="020B0503020204020204" charset="-122"/>
                <a:ea typeface="微软雅黑" panose="020B0503020204020204" charset="-122"/>
                <a:cs typeface="微软雅黑" panose="020B0503020204020204" charset="-122"/>
              </a:rPr>
              <a:t>揭示人物的内心世界</a:t>
            </a:r>
            <a:r>
              <a:rPr lang="zh-CN" sz="1600" b="0">
                <a:latin typeface="微软雅黑" panose="020B0503020204020204" charset="-122"/>
                <a:ea typeface="微软雅黑" panose="020B0503020204020204" charset="-122"/>
                <a:cs typeface="微软雅黑" panose="020B0503020204020204" charset="-122"/>
              </a:rPr>
              <a:t>，交待人物的思想基础和行动的内在依据。</a:t>
            </a:r>
          </a:p>
          <a:p>
            <a:pPr indent="0" fontAlgn="auto">
              <a:lnSpc>
                <a:spcPts val="2320"/>
              </a:lnSpc>
            </a:pPr>
            <a:r>
              <a:rPr lang="zh-CN" sz="1600" b="1">
                <a:latin typeface="微软雅黑" panose="020B0503020204020204" charset="-122"/>
                <a:ea typeface="微软雅黑" panose="020B0503020204020204" charset="-122"/>
                <a:cs typeface="微软雅黑" panose="020B0503020204020204" charset="-122"/>
              </a:rPr>
              <a:t>(二)其他描写</a:t>
            </a:r>
            <a:endParaRPr lang="zh-CN" sz="1600" b="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1.细节描写</a:t>
            </a: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一篇小说恰到好处地运用细节描写，能起到</a:t>
            </a:r>
            <a:r>
              <a:rPr lang="zh-CN" sz="1600" b="1">
                <a:solidFill>
                  <a:srgbClr val="C00000"/>
                </a:solidFill>
                <a:latin typeface="微软雅黑" panose="020B0503020204020204" charset="-122"/>
                <a:ea typeface="微软雅黑" panose="020B0503020204020204" charset="-122"/>
                <a:cs typeface="微软雅黑" panose="020B0503020204020204" charset="-122"/>
              </a:rPr>
              <a:t>烘托气氛</a:t>
            </a:r>
            <a:r>
              <a:rPr lang="zh-CN" sz="1600" b="0">
                <a:latin typeface="微软雅黑" panose="020B0503020204020204" charset="-122"/>
                <a:ea typeface="微软雅黑" panose="020B0503020204020204" charset="-122"/>
                <a:cs typeface="微软雅黑" panose="020B0503020204020204" charset="-122"/>
              </a:rPr>
              <a:t>、</a:t>
            </a:r>
            <a:r>
              <a:rPr lang="zh-CN" sz="1600" b="1">
                <a:solidFill>
                  <a:srgbClr val="C00000"/>
                </a:solidFill>
                <a:latin typeface="微软雅黑" panose="020B0503020204020204" charset="-122"/>
                <a:ea typeface="微软雅黑" panose="020B0503020204020204" charset="-122"/>
                <a:cs typeface="微软雅黑" panose="020B0503020204020204" charset="-122"/>
              </a:rPr>
              <a:t>刻画人物性格</a:t>
            </a:r>
            <a:r>
              <a:rPr lang="zh-CN" sz="1600" b="0">
                <a:latin typeface="微软雅黑" panose="020B0503020204020204" charset="-122"/>
                <a:ea typeface="微软雅黑" panose="020B0503020204020204" charset="-122"/>
                <a:cs typeface="微软雅黑" panose="020B0503020204020204" charset="-122"/>
              </a:rPr>
              <a:t>和揭</a:t>
            </a:r>
            <a:r>
              <a:rPr lang="zh-CN" sz="1600" b="1">
                <a:solidFill>
                  <a:srgbClr val="C00000"/>
                </a:solidFill>
                <a:latin typeface="微软雅黑" panose="020B0503020204020204" charset="-122"/>
                <a:ea typeface="微软雅黑" panose="020B0503020204020204" charset="-122"/>
                <a:cs typeface="微软雅黑" panose="020B0503020204020204" charset="-122"/>
              </a:rPr>
              <a:t>示主题思想</a:t>
            </a:r>
            <a:r>
              <a:rPr lang="zh-CN" sz="1600" b="0">
                <a:latin typeface="微软雅黑" panose="020B0503020204020204" charset="-122"/>
                <a:ea typeface="微软雅黑" panose="020B0503020204020204" charset="-122"/>
                <a:cs typeface="微软雅黑" panose="020B0503020204020204" charset="-122"/>
              </a:rPr>
              <a:t>的作用。</a:t>
            </a:r>
            <a:endParaRPr lang="zh-CN" b="1">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1">
                <a:solidFill>
                  <a:srgbClr val="C00000"/>
                </a:solidFill>
                <a:latin typeface="微软雅黑" panose="020B0503020204020204" charset="-122"/>
                <a:ea typeface="微软雅黑" panose="020B0503020204020204" charset="-122"/>
                <a:cs typeface="微软雅黑" panose="020B0503020204020204" charset="-122"/>
              </a:rPr>
              <a:t>2.正面描写和侧面描写</a:t>
            </a:r>
            <a:endParaRPr lang="zh-CN" sz="1400" b="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0">
                <a:latin typeface="微软雅黑" panose="020B0503020204020204" charset="-122"/>
                <a:ea typeface="微软雅黑" panose="020B0503020204020204" charset="-122"/>
                <a:cs typeface="微软雅黑" panose="020B0503020204020204" charset="-122"/>
              </a:rPr>
              <a:t>侧面描写比较含蓄、委婉，给读者留下较大的自由想象空间增加描写对象的主题内涵和艺术感染力。</a:t>
            </a:r>
            <a:endParaRPr lang="zh-CN" altLang="en-US" sz="1600" b="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9682467" y="498818"/>
            <a:ext cx="2349500" cy="1371323"/>
            <a:chOff x="648793" y="1560012"/>
            <a:chExt cx="7570069" cy="4418391"/>
          </a:xfrm>
        </p:grpSpPr>
        <p:grpSp>
          <p:nvGrpSpPr>
            <p:cNvPr id="10" name="组合 9"/>
            <p:cNvGrpSpPr/>
            <p:nvPr/>
          </p:nvGrpSpPr>
          <p:grpSpPr>
            <a:xfrm>
              <a:off x="2831747" y="1560012"/>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5830" y="399415"/>
            <a:ext cx="4586605" cy="553285"/>
            <a:chOff x="1721" y="920"/>
            <a:chExt cx="7659" cy="1047"/>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7" name="文本框 6"/>
            <p:cNvSpPr txBox="1"/>
            <p:nvPr/>
          </p:nvSpPr>
          <p:spPr>
            <a:xfrm>
              <a:off x="2103" y="1096"/>
              <a:ext cx="6058" cy="871"/>
            </a:xfrm>
            <a:prstGeom prst="rect">
              <a:avLst/>
            </a:prstGeom>
            <a:noFill/>
          </p:spPr>
          <p:txBody>
            <a:bodyPr wrap="square" rtlCol="0">
              <a:spAutoFit/>
            </a:bodyPr>
            <a:lstStyle/>
            <a:p>
              <a:pPr algn="dist"/>
              <a:r>
                <a:rPr lang="zh-CN" altLang="en-US" sz="2400" b="1" dirty="0">
                  <a:solidFill>
                    <a:schemeClr val="bg1"/>
                  </a:solidFill>
                  <a:latin typeface="华文新魏" panose="02010800040101010101" charset="-122"/>
                  <a:ea typeface="华文新魏" panose="02010800040101010101" charset="-122"/>
                  <a:cs typeface="华文新魏" panose="02010800040101010101" charset="-122"/>
                  <a:sym typeface="+mn-ea"/>
                </a:rPr>
                <a:t>五、修辞手法及应用</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grpSp>
        <p:nvGrpSpPr>
          <p:cNvPr id="18" name="组合 17"/>
          <p:cNvGrpSpPr/>
          <p:nvPr/>
        </p:nvGrpSpPr>
        <p:grpSpPr>
          <a:xfrm>
            <a:off x="939800" y="1083310"/>
            <a:ext cx="8633460" cy="5293360"/>
            <a:chOff x="1480" y="1706"/>
            <a:chExt cx="13596" cy="8336"/>
          </a:xfrm>
        </p:grpSpPr>
        <p:grpSp>
          <p:nvGrpSpPr>
            <p:cNvPr id="5" name="组合 4"/>
            <p:cNvGrpSpPr/>
            <p:nvPr/>
          </p:nvGrpSpPr>
          <p:grpSpPr>
            <a:xfrm>
              <a:off x="1480" y="1706"/>
              <a:ext cx="13597" cy="8336"/>
              <a:chOff x="7210222" y="3140035"/>
              <a:chExt cx="1770664" cy="3272488"/>
            </a:xfrm>
          </p:grpSpPr>
          <p:sp>
            <p:nvSpPr>
              <p:cNvPr id="8" name="矩形 7"/>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矩形 15"/>
              <p:cNvSpPr/>
              <p:nvPr/>
            </p:nvSpPr>
            <p:spPr>
              <a:xfrm>
                <a:off x="7210222" y="3140035"/>
                <a:ext cx="1770664" cy="3272488"/>
              </a:xfrm>
              <a:prstGeom prst="rect">
                <a:avLst/>
              </a:prstGeom>
              <a:blipFill>
                <a:blip r:embed="rId5">
                  <a:alphaModFix amt="26000"/>
                  <a:extLst>
                    <a:ext uri="{BEBA8EAE-BF5A-486C-A8C5-ECC9F3942E4B}">
                      <a14:imgProps xmlns:a14="http://schemas.microsoft.com/office/drawing/2010/main">
                        <a14:imgLayer r:embed="rId6">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7" name="文本框 16"/>
            <p:cNvSpPr txBox="1"/>
            <p:nvPr/>
          </p:nvSpPr>
          <p:spPr>
            <a:xfrm>
              <a:off x="2294" y="2054"/>
              <a:ext cx="12530" cy="7640"/>
            </a:xfrm>
            <a:prstGeom prst="rect">
              <a:avLst/>
            </a:prstGeom>
            <a:noFill/>
            <a:ln w="28575">
              <a:noFill/>
            </a:ln>
            <a:extLst>
              <a:ext uri="{909E8E84-426E-40DD-AFC4-6F175D3DCCD1}">
                <a14:hiddenFill xmlns:a14="http://schemas.microsoft.com/office/drawing/2010/main">
                  <a:solidFill>
                    <a:schemeClr val="accent3">
                      <a:lumMod val="20000"/>
                      <a:lumOff val="80000"/>
                    </a:schemeClr>
                  </a:solidFill>
                </a14:hiddenFill>
              </a:ext>
            </a:extLst>
          </p:spPr>
          <p:txBody>
            <a:bodyPr wrap="square">
              <a:spAutoFit/>
            </a:bodyPr>
            <a:lstStyle/>
            <a:p>
              <a:pPr indent="0" fontAlgn="auto">
                <a:lnSpc>
                  <a:spcPts val="2320"/>
                </a:lnSpc>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1.比喻</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化平淡为生动，化深奧为浅显，化抽象为具体。</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2.借代</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以简代繁，以实代虚,以奇代凡。</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3.夸张</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烘托气氛,增强感染力;揭示本质,给人以启示。</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4.对偶</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便于吟诵，易于记忆，使词句有音乐感;表意凝练,抒情酣畅。</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5.比拟</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色彩鲜明,描写形象，表意丰富。</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6.排比</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内容集中,增强气势;叙事透辟，条分缕析;长于抒情。</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7.反问</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加强语气，发人深思，激发读者感情,加深读者印象，增强文章的气势和说服力。</a:t>
              </a:r>
            </a:p>
            <a:p>
              <a:pPr algn="l" fontAlgn="auto">
                <a:lnSpc>
                  <a:spcPts val="2320"/>
                </a:lnSpc>
                <a:buClrTx/>
                <a:buSzTx/>
                <a:buFontTx/>
              </a:pPr>
              <a:r>
                <a:rPr lang="zh-CN" altLang="en-US" sz="1600" b="1" dirty="0">
                  <a:solidFill>
                    <a:srgbClr val="C00000"/>
                  </a:solidFill>
                  <a:latin typeface="微软雅黑" panose="020B0503020204020204" charset="-122"/>
                  <a:ea typeface="微软雅黑" panose="020B0503020204020204" charset="-122"/>
                  <a:cs typeface="微软雅黑" panose="020B0503020204020204" charset="-122"/>
                </a:rPr>
                <a:t>8.设问</a:t>
              </a:r>
            </a:p>
            <a:p>
              <a:pPr indent="0" fontAlgn="auto">
                <a:lnSpc>
                  <a:spcPts val="2320"/>
                </a:lnSpc>
              </a:pPr>
              <a:r>
                <a:rPr lang="zh-CN" altLang="en-US" sz="1600" b="0" dirty="0">
                  <a:latin typeface="微软雅黑" panose="020B0503020204020204" charset="-122"/>
                  <a:ea typeface="微软雅黑" panose="020B0503020204020204" charset="-122"/>
                  <a:cs typeface="微软雅黑" panose="020B0503020204020204" charset="-122"/>
                </a:rPr>
                <a:t>能引人注意，启发思考;有助于层次分明，结构紧凑;可以更好地描写人物的思想活动。</a:t>
              </a:r>
            </a:p>
          </p:txBody>
        </p:sp>
      </p:grpSp>
      <p:grpSp>
        <p:nvGrpSpPr>
          <p:cNvPr id="9" name="组合 8"/>
          <p:cNvGrpSpPr/>
          <p:nvPr/>
        </p:nvGrpSpPr>
        <p:grpSpPr>
          <a:xfrm>
            <a:off x="9682467" y="498818"/>
            <a:ext cx="2349500" cy="1371323"/>
            <a:chOff x="648793" y="1560012"/>
            <a:chExt cx="7570069" cy="4418391"/>
          </a:xfrm>
        </p:grpSpPr>
        <p:grpSp>
          <p:nvGrpSpPr>
            <p:cNvPr id="10" name="组合 9"/>
            <p:cNvGrpSpPr/>
            <p:nvPr/>
          </p:nvGrpSpPr>
          <p:grpSpPr>
            <a:xfrm>
              <a:off x="2831747" y="1560012"/>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155" y="479425"/>
            <a:ext cx="4586605" cy="588691"/>
            <a:chOff x="1721" y="920"/>
            <a:chExt cx="7659" cy="1114"/>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1" y="920"/>
              <a:ext cx="7659" cy="1031"/>
            </a:xfrm>
            <a:prstGeom prst="rect">
              <a:avLst/>
            </a:prstGeom>
          </p:spPr>
        </p:pic>
        <p:sp>
          <p:nvSpPr>
            <p:cNvPr id="7" name="文本框 6"/>
            <p:cNvSpPr txBox="1"/>
            <p:nvPr/>
          </p:nvSpPr>
          <p:spPr>
            <a:xfrm>
              <a:off x="2103" y="1046"/>
              <a:ext cx="6058" cy="988"/>
            </a:xfrm>
            <a:prstGeom prst="rect">
              <a:avLst/>
            </a:prstGeom>
            <a:noFill/>
          </p:spPr>
          <p:txBody>
            <a:bodyPr wrap="square" rtlCol="0">
              <a:spAutoFit/>
            </a:bodyPr>
            <a:lstStyle/>
            <a:p>
              <a:pPr algn="dist"/>
              <a:r>
                <a:rPr lang="zh-CN" altLang="en-US" sz="2800" b="1" dirty="0">
                  <a:solidFill>
                    <a:schemeClr val="bg1"/>
                  </a:solidFill>
                  <a:latin typeface="华文新魏" panose="02010800040101010101" charset="-122"/>
                  <a:ea typeface="华文新魏" panose="02010800040101010101" charset="-122"/>
                  <a:cs typeface="华文新魏" panose="02010800040101010101" charset="-122"/>
                  <a:sym typeface="+mn-ea"/>
                </a:rPr>
                <a:t>六、语言表达艺术</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rcRect l="64792" t="38694" b="19361"/>
          <a:stretch>
            <a:fillRect/>
          </a:stretch>
        </p:blipFill>
        <p:spPr>
          <a:xfrm>
            <a:off x="10944225" y="4008120"/>
            <a:ext cx="1287780" cy="2876550"/>
          </a:xfrm>
          <a:prstGeom prst="rect">
            <a:avLst/>
          </a:prstGeom>
        </p:spPr>
      </p:pic>
      <p:grpSp>
        <p:nvGrpSpPr>
          <p:cNvPr id="18" name="组合 17"/>
          <p:cNvGrpSpPr/>
          <p:nvPr/>
        </p:nvGrpSpPr>
        <p:grpSpPr>
          <a:xfrm>
            <a:off x="859155" y="1450975"/>
            <a:ext cx="9799955" cy="4037965"/>
            <a:chOff x="1353" y="2285"/>
            <a:chExt cx="15433" cy="6359"/>
          </a:xfrm>
        </p:grpSpPr>
        <p:grpSp>
          <p:nvGrpSpPr>
            <p:cNvPr id="5" name="组合 4"/>
            <p:cNvGrpSpPr/>
            <p:nvPr/>
          </p:nvGrpSpPr>
          <p:grpSpPr>
            <a:xfrm>
              <a:off x="1353" y="2285"/>
              <a:ext cx="15433" cy="6359"/>
              <a:chOff x="7210222" y="3140035"/>
              <a:chExt cx="1770664" cy="3272488"/>
            </a:xfrm>
          </p:grpSpPr>
          <p:sp>
            <p:nvSpPr>
              <p:cNvPr id="8" name="矩形 7"/>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矩形 15"/>
              <p:cNvSpPr/>
              <p:nvPr/>
            </p:nvSpPr>
            <p:spPr>
              <a:xfrm>
                <a:off x="7210222" y="3140035"/>
                <a:ext cx="1770664" cy="3272488"/>
              </a:xfrm>
              <a:prstGeom prst="rect">
                <a:avLst/>
              </a:prstGeom>
              <a:blipFill>
                <a:blip r:embed="rId5">
                  <a:alphaModFix amt="26000"/>
                  <a:extLst>
                    <a:ext uri="{BEBA8EAE-BF5A-486C-A8C5-ECC9F3942E4B}">
                      <a14:imgProps xmlns:a14="http://schemas.microsoft.com/office/drawing/2010/main">
                        <a14:imgLayer r:embed="rId6">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7" name="文本框 16"/>
            <p:cNvSpPr txBox="1"/>
            <p:nvPr/>
          </p:nvSpPr>
          <p:spPr>
            <a:xfrm>
              <a:off x="1759" y="3050"/>
              <a:ext cx="14836" cy="4847"/>
            </a:xfrm>
            <a:prstGeom prst="rect">
              <a:avLst/>
            </a:prstGeom>
            <a:noFill/>
            <a:ln w="28575">
              <a:noFill/>
            </a:ln>
            <a:extLst>
              <a:ext uri="{909E8E84-426E-40DD-AFC4-6F175D3DCCD1}">
                <a14:hiddenFill xmlns:a14="http://schemas.microsoft.com/office/drawing/2010/main">
                  <a:solidFill>
                    <a:schemeClr val="accent3">
                      <a:lumMod val="20000"/>
                      <a:lumOff val="80000"/>
                    </a:schemeClr>
                  </a:solidFill>
                </a14:hiddenFill>
              </a:ext>
            </a:extLst>
          </p:spPr>
          <p:txBody>
            <a:bodyPr wrap="square">
              <a:spAutoFit/>
            </a:bodyPr>
            <a:lstStyle/>
            <a:p>
              <a:pPr indent="0" fontAlgn="auto">
                <a:lnSpc>
                  <a:spcPts val="2820"/>
                </a:lnSpc>
              </a:pPr>
              <a:r>
                <a:rPr lang="zh-CN" altLang="en-US" b="1" dirty="0">
                  <a:solidFill>
                    <a:srgbClr val="C00000"/>
                  </a:solidFill>
                  <a:latin typeface="微软雅黑" panose="020B0503020204020204" charset="-122"/>
                  <a:ea typeface="微软雅黑" panose="020B0503020204020204" charset="-122"/>
                  <a:cs typeface="微软雅黑" panose="020B0503020204020204" charset="-122"/>
                </a:rPr>
                <a:t>1.小说大物的语言特点</a:t>
              </a:r>
            </a:p>
            <a:p>
              <a:pPr indent="0" fontAlgn="auto">
                <a:lnSpc>
                  <a:spcPts val="3000"/>
                </a:lnSpc>
              </a:pPr>
              <a:r>
                <a:rPr lang="zh-CN" altLang="en-US" b="0" dirty="0">
                  <a:latin typeface="微软雅黑" panose="020B0503020204020204" charset="-122"/>
                  <a:ea typeface="微软雅黑" panose="020B0503020204020204" charset="-122"/>
                  <a:cs typeface="微软雅黑" panose="020B0503020204020204" charset="-122"/>
                </a:rPr>
                <a:t>    不同性格的人，在相同的场合，面对相同的对象，说话的语言风格不一样。有的幽默,有的庄重;有的委婉含蓄，有的直来直去;有的简洁,有的哕唆;有的羞羞答答，有的大大方方;有的粗野，有的文雅。</a:t>
              </a:r>
            </a:p>
            <a:p>
              <a:pPr indent="0" fontAlgn="auto">
                <a:lnSpc>
                  <a:spcPts val="2820"/>
                </a:lnSpc>
              </a:pPr>
              <a:r>
                <a:rPr lang="zh-CN" altLang="en-US" b="1" dirty="0">
                  <a:solidFill>
                    <a:srgbClr val="C00000"/>
                  </a:solidFill>
                  <a:latin typeface="微软雅黑" panose="020B0503020204020204" charset="-122"/>
                  <a:ea typeface="微软雅黑" panose="020B0503020204020204" charset="-122"/>
                  <a:cs typeface="微软雅黑" panose="020B0503020204020204" charset="-122"/>
                </a:rPr>
                <a:t>2.小说作品的语言特点</a:t>
              </a:r>
            </a:p>
            <a:p>
              <a:pPr indent="0" fontAlgn="auto">
                <a:lnSpc>
                  <a:spcPts val="3000"/>
                </a:lnSpc>
              </a:pPr>
              <a:r>
                <a:rPr lang="zh-CN" altLang="en-US" b="0" dirty="0">
                  <a:latin typeface="微软雅黑" panose="020B0503020204020204" charset="-122"/>
                  <a:ea typeface="微软雅黑" panose="020B0503020204020204" charset="-122"/>
                  <a:cs typeface="微软雅黑" panose="020B0503020204020204" charset="-122"/>
                </a:rPr>
                <a:t>     不同的作者，会有不同的语言特点。这个特点有时是指作者的语言风格平实 、朴素、清丽、典雅、冷峻、辛辣、幽默、含蓄、清新、典雅、简洁、晓畅、华美、苍凉。有时候是指在特定的作品中表现出来的遣词造句等修辞方面的特点,如炼字、句式、修辞手法等等。</a:t>
              </a:r>
            </a:p>
          </p:txBody>
        </p:sp>
      </p:grpSp>
      <p:grpSp>
        <p:nvGrpSpPr>
          <p:cNvPr id="9" name="组合 8"/>
          <p:cNvGrpSpPr/>
          <p:nvPr/>
        </p:nvGrpSpPr>
        <p:grpSpPr>
          <a:xfrm>
            <a:off x="9682467" y="498818"/>
            <a:ext cx="2349500" cy="1371323"/>
            <a:chOff x="648793" y="1560012"/>
            <a:chExt cx="7570069" cy="4418391"/>
          </a:xfrm>
        </p:grpSpPr>
        <p:grpSp>
          <p:nvGrpSpPr>
            <p:cNvPr id="10" name="组合 9"/>
            <p:cNvGrpSpPr/>
            <p:nvPr/>
          </p:nvGrpSpPr>
          <p:grpSpPr>
            <a:xfrm>
              <a:off x="2831747" y="1560012"/>
              <a:ext cx="5366015" cy="4418391"/>
              <a:chOff x="2831747" y="1560012"/>
              <a:chExt cx="5366015" cy="4418391"/>
            </a:xfrm>
          </p:grpSpPr>
          <p:sp>
            <p:nvSpPr>
              <p:cNvPr id="13"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7"/>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任意多边形 14"/>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5"/>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59560" y="1169670"/>
            <a:ext cx="8852535" cy="2353310"/>
          </a:xfrm>
          <a:prstGeom prst="rect">
            <a:avLst/>
          </a:prstGeom>
          <a:gradFill>
            <a:gsLst>
              <a:gs pos="44000">
                <a:srgbClr val="F3F6F8"/>
              </a:gs>
              <a:gs pos="0">
                <a:srgbClr val="F7F9FA"/>
              </a:gs>
              <a:gs pos="100000">
                <a:srgbClr val="EEF2F5"/>
              </a:gs>
            </a:gsLst>
            <a:lin scaled="1"/>
          </a:gradFill>
          <a:ln w="28575">
            <a:solidFill>
              <a:schemeClr val="accent4">
                <a:lumMod val="40000"/>
                <a:lumOff val="60000"/>
              </a:schemeClr>
            </a:solidFill>
          </a:ln>
        </p:spPr>
        <p:txBody>
          <a:bodyPr wrap="square">
            <a:spAutoFit/>
          </a:bodyPr>
          <a:lstStyle/>
          <a:p>
            <a:pPr indent="0" fontAlgn="auto">
              <a:lnSpc>
                <a:spcPts val="2520"/>
              </a:lnSpc>
            </a:pPr>
            <a:r>
              <a:rPr lang="zh-CN" sz="2400" b="1">
                <a:solidFill>
                  <a:srgbClr val="000000"/>
                </a:solidFill>
                <a:latin typeface="隶书" panose="02010509060101010101" charset="-122"/>
                <a:ea typeface="隶书" panose="02010509060101010101" charset="-122"/>
              </a:rPr>
              <a:t>提问方式：</a:t>
            </a:r>
            <a:endParaRPr lang="zh-CN" sz="1400" b="0">
              <a:latin typeface="隶书" panose="02010509060101010101" charset="-122"/>
              <a:ea typeface="隶书" panose="02010509060101010101" charset="-122"/>
            </a:endParaRP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1.文章塑造XX形象用了什么手法?请简要分析。</a:t>
            </a: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2.文中用了XX手法,请结合文章内容</a:t>
            </a:r>
            <a:r>
              <a:rPr lang="zh-CN" sz="1600" b="0">
                <a:solidFill>
                  <a:srgbClr val="C00000"/>
                </a:solidFill>
                <a:latin typeface="微软雅黑" panose="020B0503020204020204" charset="-122"/>
                <a:ea typeface="微软雅黑" panose="020B0503020204020204" charset="-122"/>
                <a:cs typeface="微软雅黑" panose="020B0503020204020204" charset="-122"/>
              </a:rPr>
              <a:t>分析其作用</a:t>
            </a:r>
            <a:r>
              <a:rPr lang="zh-CN" sz="1600" b="0">
                <a:latin typeface="微软雅黑" panose="020B0503020204020204" charset="-122"/>
                <a:ea typeface="微软雅黑" panose="020B0503020204020204" charset="-122"/>
                <a:cs typeface="微软雅黑" panose="020B0503020204020204" charset="-122"/>
              </a:rPr>
              <a:t>。</a:t>
            </a: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3.文中用了什么表达方式?有何作用?</a:t>
            </a: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例如</a:t>
            </a:r>
            <a:r>
              <a:rPr lang="en-US" sz="1600" b="0">
                <a:latin typeface="微软雅黑" panose="020B0503020204020204" charset="-122"/>
                <a:ea typeface="微软雅黑" panose="020B0503020204020204" charset="-122"/>
                <a:cs typeface="微软雅黑" panose="020B0503020204020204" charset="-122"/>
              </a:rPr>
              <a:t>:1. (2013·</a:t>
            </a:r>
            <a:r>
              <a:rPr lang="zh-CN" sz="1600" b="0">
                <a:latin typeface="微软雅黑" panose="020B0503020204020204" charset="-122"/>
                <a:ea typeface="微软雅黑" panose="020B0503020204020204" charset="-122"/>
                <a:cs typeface="微软雅黑" panose="020B0503020204020204" charset="-122"/>
              </a:rPr>
              <a:t>重庆卷)作者主要用了哪种艺术手法塑造贝尔蒂这一形象?请简要分析。</a:t>
            </a:r>
          </a:p>
          <a:p>
            <a:pPr indent="0" fontAlgn="auto">
              <a:lnSpc>
                <a:spcPts val="2520"/>
              </a:lnSpc>
            </a:pPr>
            <a:r>
              <a:rPr lang="zh-CN" sz="1600" b="0">
                <a:latin typeface="微软雅黑" panose="020B0503020204020204" charset="-122"/>
                <a:ea typeface="微软雅黑" panose="020B0503020204020204" charset="-122"/>
                <a:cs typeface="微软雅黑" panose="020B0503020204020204" charset="-122"/>
              </a:rPr>
              <a:t>2. (2014.江西卷)文章哪些地方用了间接描写(侧面烘托)的方法表现铁良的抻面手艺?请简要分析。</a:t>
            </a:r>
            <a:endParaRPr lang="en-US" sz="1600" b="0">
              <a:latin typeface="微软雅黑" panose="020B0503020204020204" charset="-122"/>
              <a:ea typeface="微软雅黑" panose="020B0503020204020204" charset="-122"/>
              <a:cs typeface="微软雅黑" panose="020B0503020204020204" charset="-122"/>
            </a:endParaRPr>
          </a:p>
          <a:p>
            <a:pPr indent="0" fontAlgn="auto">
              <a:lnSpc>
                <a:spcPts val="2520"/>
              </a:lnSpc>
            </a:pPr>
            <a:r>
              <a:rPr lang="en-US" sz="1600" b="0">
                <a:latin typeface="微软雅黑" panose="020B0503020204020204" charset="-122"/>
                <a:ea typeface="微软雅黑" panose="020B0503020204020204" charset="-122"/>
                <a:cs typeface="微软雅黑" panose="020B0503020204020204" charset="-122"/>
              </a:rPr>
              <a:t>3. (2015·</a:t>
            </a:r>
            <a:r>
              <a:rPr lang="zh-CN" sz="1600" b="0">
                <a:latin typeface="微软雅黑" panose="020B0503020204020204" charset="-122"/>
                <a:ea typeface="微软雅黑" panose="020B0503020204020204" charset="-122"/>
                <a:cs typeface="微软雅黑" panose="020B0503020204020204" charset="-122"/>
              </a:rPr>
              <a:t>安徽卷)画线②处运用了比喻和对比手法，请分别作简要赏析。</a:t>
            </a:r>
            <a:endParaRPr lang="zh-CN" altLang="en-US" sz="16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29080" y="3698875"/>
            <a:ext cx="9046845" cy="2999740"/>
          </a:xfrm>
          <a:prstGeom prst="rect">
            <a:avLst/>
          </a:prstGeom>
          <a:solidFill>
            <a:schemeClr val="accent5">
              <a:lumMod val="20000"/>
              <a:lumOff val="80000"/>
            </a:schemeClr>
          </a:solidFill>
          <a:ln w="9525">
            <a:noFill/>
          </a:ln>
        </p:spPr>
        <p:txBody>
          <a:bodyPr wrap="square">
            <a:spAutoFit/>
          </a:bodyPr>
          <a:lstStyle/>
          <a:p>
            <a:pPr algn="l">
              <a:lnSpc>
                <a:spcPts val="2520"/>
              </a:lnSpc>
              <a:buClrTx/>
              <a:buSzTx/>
              <a:buFontTx/>
            </a:pPr>
            <a:r>
              <a:rPr lang="zh-CN" sz="2400" b="1" dirty="0">
                <a:solidFill>
                  <a:srgbClr val="000000"/>
                </a:solidFill>
                <a:latin typeface="隶书" panose="02010509060101010101" charset="-122"/>
                <a:ea typeface="隶书" panose="02010509060101010101" charset="-122"/>
              </a:rPr>
              <a:t>思路聚焦：</a:t>
            </a:r>
            <a:endParaRPr lang="zh-CN" sz="1400" b="1" dirty="0">
              <a:ea typeface="宋体" panose="02010600030101010101" pitchFamily="2" charset="-122"/>
            </a:endParaRPr>
          </a:p>
          <a:p>
            <a:pPr algn="l">
              <a:lnSpc>
                <a:spcPts val="2520"/>
              </a:lnSpc>
              <a:buClrTx/>
              <a:buSzTx/>
              <a:buFontTx/>
            </a:pPr>
            <a:r>
              <a:rPr lang="zh-CN" sz="1400" b="1" dirty="0">
                <a:ea typeface="宋体" panose="02010600030101010101" pitchFamily="2" charset="-122"/>
              </a:rPr>
              <a:t>[</a:t>
            </a:r>
            <a:r>
              <a:rPr lang="zh-CN" sz="1600" b="1" dirty="0">
                <a:latin typeface="微软雅黑" panose="020B0503020204020204" charset="-122"/>
                <a:ea typeface="微软雅黑" panose="020B0503020204020204" charset="-122"/>
                <a:cs typeface="微软雅黑" panose="020B0503020204020204" charset="-122"/>
              </a:rPr>
              <a:t>方法点拨]</a:t>
            </a:r>
            <a:endParaRPr lang="zh-CN" sz="1600" b="0" dirty="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1.了解并熟记各类表现手法的特点和作用，能做到准确判断。</a:t>
            </a: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2.审清题干，明确要求。看清是考表达方式、表现手法还是修辞手法。</a:t>
            </a: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3.规范答题步骤。作答时一定要结合具体内容分析，且条理清楚,分条作答。</a:t>
            </a:r>
            <a:endParaRPr lang="zh-CN" sz="1600" dirty="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1" dirty="0">
                <a:latin typeface="微软雅黑" panose="020B0503020204020204" charset="-122"/>
                <a:ea typeface="微软雅黑" panose="020B0503020204020204" charset="-122"/>
                <a:cs typeface="微软雅黑" panose="020B0503020204020204" charset="-122"/>
              </a:rPr>
              <a:t>[答题步骤]</a:t>
            </a:r>
            <a:endParaRPr lang="zh-CN" sz="1600" b="0" dirty="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第一步，明确表现手法。</a:t>
            </a: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第二步，结合文章内容具体分析。</a:t>
            </a:r>
          </a:p>
          <a:p>
            <a:pPr algn="l">
              <a:lnSpc>
                <a:spcPts val="2520"/>
              </a:lnSpc>
              <a:buClrTx/>
              <a:buSzTx/>
              <a:buFontTx/>
            </a:pPr>
            <a:r>
              <a:rPr lang="zh-CN" sz="1600" b="0" dirty="0">
                <a:latin typeface="微软雅黑" panose="020B0503020204020204" charset="-122"/>
                <a:ea typeface="微软雅黑" panose="020B0503020204020204" charset="-122"/>
                <a:cs typeface="微软雅黑" panose="020B0503020204020204" charset="-122"/>
              </a:rPr>
              <a:t>第三步点明效果(作用)。</a:t>
            </a:r>
            <a:endParaRPr lang="zh-CN" sz="1600" dirty="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572385" y="548640"/>
            <a:ext cx="5080000" cy="521970"/>
          </a:xfrm>
          <a:prstGeom prst="rect">
            <a:avLst/>
          </a:prstGeom>
          <a:noFill/>
          <a:ln w="9525">
            <a:noFill/>
          </a:ln>
        </p:spPr>
        <p:txBody>
          <a:bodyPr>
            <a:spAutoFit/>
          </a:bodyPr>
          <a:lstStyle/>
          <a:p>
            <a:pPr indent="0"/>
            <a:r>
              <a:rPr lang="zh-CN" sz="2800" b="1" dirty="0">
                <a:solidFill>
                  <a:srgbClr val="C00000"/>
                </a:solidFill>
                <a:latin typeface="华文新魏" panose="02010800040101010101" charset="-122"/>
                <a:ea typeface="华文新魏" panose="02010800040101010101" charset="-122"/>
              </a:rPr>
              <a:t>考点一：分析表现手法</a:t>
            </a:r>
            <a:endParaRPr lang="zh-CN" altLang="en-US" sz="2800" b="1" dirty="0">
              <a:solidFill>
                <a:srgbClr val="C00000"/>
              </a:solidFill>
              <a:latin typeface="华文新魏" panose="02010800040101010101" charset="-122"/>
              <a:ea typeface="华文新魏" panose="02010800040101010101" charset="-122"/>
            </a:endParaRPr>
          </a:p>
        </p:txBody>
      </p:sp>
      <p:pic>
        <p:nvPicPr>
          <p:cNvPr id="20" name="图片 19" descr="树枝"/>
          <p:cNvPicPr>
            <a:picLocks noChangeAspect="1"/>
          </p:cNvPicPr>
          <p:nvPr/>
        </p:nvPicPr>
        <p:blipFill>
          <a:blip r:embed="rId3"/>
          <a:stretch>
            <a:fillRect/>
          </a:stretch>
        </p:blipFill>
        <p:spPr>
          <a:xfrm flipH="1">
            <a:off x="-62865" y="-40005"/>
            <a:ext cx="2546985" cy="1343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02230" y="594677"/>
            <a:ext cx="5080000" cy="645160"/>
          </a:xfrm>
          <a:prstGeom prst="rect">
            <a:avLst/>
          </a:prstGeom>
          <a:noFill/>
          <a:ln w="9525">
            <a:noFill/>
          </a:ln>
        </p:spPr>
        <p:txBody>
          <a:bodyPr>
            <a:spAutoFit/>
          </a:bodyPr>
          <a:lstStyle/>
          <a:p>
            <a:pPr indent="0"/>
            <a:r>
              <a:rPr lang="zh-CN" sz="3600" b="1" dirty="0">
                <a:solidFill>
                  <a:srgbClr val="C00000"/>
                </a:solidFill>
                <a:latin typeface="华文新魏" panose="02010800040101010101" charset="-122"/>
                <a:ea typeface="华文新魏" panose="02010800040101010101" charset="-122"/>
              </a:rPr>
              <a:t>考点二：赏析语言艺术</a:t>
            </a:r>
            <a:endParaRPr lang="zh-CN" altLang="en-US" sz="3600" b="1" dirty="0">
              <a:solidFill>
                <a:srgbClr val="C00000"/>
              </a:solidFill>
              <a:latin typeface="华文新魏" panose="02010800040101010101" charset="-122"/>
              <a:ea typeface="华文新魏" panose="02010800040101010101" charset="-122"/>
            </a:endParaRPr>
          </a:p>
        </p:txBody>
      </p:sp>
      <p:grpSp>
        <p:nvGrpSpPr>
          <p:cNvPr id="12" name="组合 11"/>
          <p:cNvGrpSpPr/>
          <p:nvPr/>
        </p:nvGrpSpPr>
        <p:grpSpPr>
          <a:xfrm>
            <a:off x="1643380" y="1334770"/>
            <a:ext cx="8393430" cy="2099310"/>
            <a:chOff x="2991" y="4803"/>
            <a:chExt cx="13218" cy="3306"/>
          </a:xfrm>
        </p:grpSpPr>
        <p:grpSp>
          <p:nvGrpSpPr>
            <p:cNvPr id="8" name="组合 7"/>
            <p:cNvGrpSpPr/>
            <p:nvPr/>
          </p:nvGrpSpPr>
          <p:grpSpPr>
            <a:xfrm>
              <a:off x="2991" y="4803"/>
              <a:ext cx="13218" cy="3306"/>
              <a:chOff x="7210222" y="3140035"/>
              <a:chExt cx="1770664" cy="3272488"/>
            </a:xfrm>
          </p:grpSpPr>
          <p:sp>
            <p:nvSpPr>
              <p:cNvPr id="9" name="矩形 8"/>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方正行楷简体" charset="0"/>
                  <a:sym typeface="Arial" panose="020B0604020202020204" pitchFamily="34" charset="0"/>
                </a:endParaRPr>
              </a:p>
            </p:txBody>
          </p:sp>
          <p:sp>
            <p:nvSpPr>
              <p:cNvPr id="10" name="矩形 9"/>
              <p:cNvSpPr/>
              <p:nvPr/>
            </p:nvSpPr>
            <p:spPr>
              <a:xfrm>
                <a:off x="7210222" y="3140035"/>
                <a:ext cx="1770664" cy="3272488"/>
              </a:xfrm>
              <a:prstGeom prst="rect">
                <a:avLst/>
              </a:prstGeom>
              <a:blipFill>
                <a:blip r:embed="rId3">
                  <a:alphaModFix amt="26000"/>
                  <a:extLst>
                    <a:ext uri="{BEBA8EAE-BF5A-486C-A8C5-ECC9F3942E4B}">
                      <a14:imgProps xmlns:a14="http://schemas.microsoft.com/office/drawing/2010/main">
                        <a14:imgLayer r:embed="rId4">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方正行楷简体" charset="0"/>
                  <a:sym typeface="Arial" panose="020B0604020202020204" pitchFamily="34" charset="0"/>
                </a:endParaRPr>
              </a:p>
            </p:txBody>
          </p:sp>
        </p:grpSp>
        <p:sp>
          <p:nvSpPr>
            <p:cNvPr id="11" name="文本框 10"/>
            <p:cNvSpPr txBox="1"/>
            <p:nvPr/>
          </p:nvSpPr>
          <p:spPr>
            <a:xfrm>
              <a:off x="3431" y="5035"/>
              <a:ext cx="11526" cy="3045"/>
            </a:xfrm>
            <a:prstGeom prst="rect">
              <a:avLst/>
            </a:prstGeom>
            <a:noFill/>
            <a:ln w="9525">
              <a:noFill/>
            </a:ln>
          </p:spPr>
          <p:txBody>
            <a:bodyPr wrap="square">
              <a:spAutoFit/>
            </a:bodyPr>
            <a:lstStyle/>
            <a:p>
              <a:pPr indent="0" fontAlgn="auto">
                <a:lnSpc>
                  <a:spcPts val="2340"/>
                </a:lnSpc>
              </a:pPr>
              <a:r>
                <a:rPr lang="zh-CN" sz="2400" b="1" dirty="0">
                  <a:solidFill>
                    <a:srgbClr val="000000"/>
                  </a:solidFill>
                  <a:latin typeface="隶书" panose="02010509060101010101" charset="-122"/>
                  <a:ea typeface="隶书" panose="02010509060101010101" charset="-122"/>
                </a:rPr>
                <a:t>提问方式：</a:t>
              </a:r>
              <a:endParaRPr lang="zh-CN" sz="1200" b="0" dirty="0">
                <a:ea typeface="宋体" panose="02010600030101010101" pitchFamily="2" charset="-122"/>
              </a:endParaRPr>
            </a:p>
            <a:p>
              <a:pPr indent="0" fontAlgn="auto">
                <a:lnSpc>
                  <a:spcPts val="2340"/>
                </a:lnSpc>
              </a:pP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1.这篇小说在语言运用上有何特点?请简要分析。</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2.对小说中的人物语言进行赏析。</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3.赏析文中画线的句子</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例如:对小说中画线处的人物语言进行赏析</a:t>
              </a:r>
              <a:r>
                <a:rPr lang="zh-CN" sz="1200" b="0" dirty="0">
                  <a:ea typeface="宋体" panose="02010600030101010101" pitchFamily="2" charset="-122"/>
                </a:rPr>
                <a:t>。</a:t>
              </a:r>
              <a:endParaRPr lang="zh-CN" altLang="en-US" dirty="0"/>
            </a:p>
          </p:txBody>
        </p:sp>
      </p:grpSp>
      <p:grpSp>
        <p:nvGrpSpPr>
          <p:cNvPr id="17" name="组合 16"/>
          <p:cNvGrpSpPr/>
          <p:nvPr/>
        </p:nvGrpSpPr>
        <p:grpSpPr>
          <a:xfrm>
            <a:off x="1642110" y="3620770"/>
            <a:ext cx="8393430" cy="3169920"/>
            <a:chOff x="1491" y="3399"/>
            <a:chExt cx="13218" cy="4992"/>
          </a:xfrm>
        </p:grpSpPr>
        <p:grpSp>
          <p:nvGrpSpPr>
            <p:cNvPr id="13" name="组合 12"/>
            <p:cNvGrpSpPr/>
            <p:nvPr/>
          </p:nvGrpSpPr>
          <p:grpSpPr>
            <a:xfrm>
              <a:off x="1491" y="3399"/>
              <a:ext cx="13218" cy="4993"/>
              <a:chOff x="7210222" y="3140035"/>
              <a:chExt cx="1770664" cy="3272488"/>
            </a:xfrm>
          </p:grpSpPr>
          <p:sp>
            <p:nvSpPr>
              <p:cNvPr id="14" name="矩形 13"/>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方正行楷简体" charset="0"/>
                  <a:sym typeface="Arial" panose="020B0604020202020204" pitchFamily="34" charset="0"/>
                </a:endParaRPr>
              </a:p>
            </p:txBody>
          </p:sp>
          <p:sp>
            <p:nvSpPr>
              <p:cNvPr id="15" name="矩形 14"/>
              <p:cNvSpPr/>
              <p:nvPr/>
            </p:nvSpPr>
            <p:spPr>
              <a:xfrm>
                <a:off x="7210222" y="3140035"/>
                <a:ext cx="1770664" cy="3272488"/>
              </a:xfrm>
              <a:prstGeom prst="rect">
                <a:avLst/>
              </a:prstGeom>
              <a:blipFill>
                <a:blip r:embed="rId3">
                  <a:alphaModFix amt="26000"/>
                  <a:extLst>
                    <a:ext uri="{BEBA8EAE-BF5A-486C-A8C5-ECC9F3942E4B}">
                      <a14:imgProps xmlns:a14="http://schemas.microsoft.com/office/drawing/2010/main">
                        <a14:imgLayer r:embed="rId4">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方正行楷简体" charset="0"/>
                  <a:sym typeface="Arial" panose="020B0604020202020204" pitchFamily="34" charset="0"/>
                </a:endParaRPr>
              </a:p>
            </p:txBody>
          </p:sp>
        </p:grpSp>
        <p:sp>
          <p:nvSpPr>
            <p:cNvPr id="16" name="文本框 15"/>
            <p:cNvSpPr txBox="1"/>
            <p:nvPr/>
          </p:nvSpPr>
          <p:spPr>
            <a:xfrm>
              <a:off x="1836" y="3744"/>
              <a:ext cx="12528" cy="4215"/>
            </a:xfrm>
            <a:prstGeom prst="rect">
              <a:avLst/>
            </a:prstGeom>
            <a:noFill/>
            <a:ln w="9525">
              <a:noFill/>
            </a:ln>
          </p:spPr>
          <p:txBody>
            <a:bodyPr wrap="square">
              <a:spAutoFit/>
            </a:bodyPr>
            <a:lstStyle/>
            <a:p>
              <a:pPr algn="l">
                <a:lnSpc>
                  <a:spcPts val="2520"/>
                </a:lnSpc>
                <a:buClrTx/>
                <a:buSzTx/>
                <a:buFontTx/>
              </a:pPr>
              <a:r>
                <a:rPr lang="zh-CN" sz="2400" b="1">
                  <a:solidFill>
                    <a:srgbClr val="000000"/>
                  </a:solidFill>
                  <a:latin typeface="隶书" panose="02010509060101010101" charset="-122"/>
                  <a:ea typeface="隶书" panose="02010509060101010101" charset="-122"/>
                </a:rPr>
                <a:t>思路聚焦：</a:t>
              </a:r>
              <a:endParaRPr lang="zh-CN" sz="1400" b="1">
                <a:ea typeface="宋体" panose="02010600030101010101" pitchFamily="2" charset="-122"/>
              </a:endParaRPr>
            </a:p>
            <a:p>
              <a:pPr algn="l">
                <a:lnSpc>
                  <a:spcPts val="2520"/>
                </a:lnSpc>
                <a:buClrTx/>
                <a:buSzTx/>
                <a:buFontTx/>
              </a:pPr>
              <a:r>
                <a:rPr lang="zh-CN" sz="1600">
                  <a:latin typeface="微软雅黑" panose="020B0503020204020204" charset="-122"/>
                  <a:ea typeface="微软雅黑" panose="020B0503020204020204" charset="-122"/>
                  <a:cs typeface="微软雅黑" panose="020B0503020204020204" charset="-122"/>
                </a:rPr>
                <a:t>【方法点拨】</a:t>
              </a:r>
              <a:endParaRPr lang="zh-CN" sz="1600" b="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1.赏析语言，要综合考虑句子的含义、表现手法、语言风格、作用等。</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2.赏析人物语言，可考虑句子的含义、表现手法、人物性格等。</a:t>
              </a:r>
              <a:endParaRPr lang="zh-CN" sz="160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a:latin typeface="微软雅黑" panose="020B0503020204020204" charset="-122"/>
                  <a:ea typeface="微软雅黑" panose="020B0503020204020204" charset="-122"/>
                  <a:cs typeface="微软雅黑" panose="020B0503020204020204" charset="-122"/>
                </a:rPr>
                <a:t>【答题步骤】</a:t>
              </a:r>
              <a:endParaRPr lang="zh-CN" sz="1600" b="0">
                <a:latin typeface="微软雅黑" panose="020B0503020204020204" charset="-122"/>
                <a:ea typeface="微软雅黑" panose="020B0503020204020204" charset="-122"/>
                <a:cs typeface="微软雅黑" panose="020B0503020204020204" charset="-122"/>
              </a:endParaRP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第一步：明确表现手法或语言风格</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第二歩：结合文章内容具体分析</a:t>
              </a:r>
            </a:p>
            <a:p>
              <a:pPr algn="l">
                <a:lnSpc>
                  <a:spcPts val="2520"/>
                </a:lnSpc>
                <a:buClrTx/>
                <a:buSzTx/>
                <a:buFontTx/>
              </a:pPr>
              <a:r>
                <a:rPr lang="zh-CN" sz="1600" b="0">
                  <a:latin typeface="微软雅黑" panose="020B0503020204020204" charset="-122"/>
                  <a:ea typeface="微软雅黑" panose="020B0503020204020204" charset="-122"/>
                  <a:cs typeface="微软雅黑" panose="020B0503020204020204" charset="-122"/>
                </a:rPr>
                <a:t>第三步：点明效果（作用）。</a:t>
              </a:r>
              <a:endParaRPr lang="zh-CN" sz="1600">
                <a:latin typeface="微软雅黑" panose="020B0503020204020204" charset="-122"/>
                <a:ea typeface="微软雅黑" panose="020B0503020204020204" charset="-122"/>
                <a:cs typeface="微软雅黑" panose="020B0503020204020204" charset="-122"/>
              </a:endParaRPr>
            </a:p>
          </p:txBody>
        </p:sp>
      </p:gr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733790" y="4665345"/>
            <a:ext cx="3458210" cy="2192655"/>
          </a:xfrm>
          <a:prstGeom prst="rect">
            <a:avLst/>
          </a:prstGeom>
        </p:spPr>
      </p:pic>
      <p:pic>
        <p:nvPicPr>
          <p:cNvPr id="20" name="图片 19" descr="树枝"/>
          <p:cNvPicPr>
            <a:picLocks noChangeAspect="1"/>
          </p:cNvPicPr>
          <p:nvPr/>
        </p:nvPicPr>
        <p:blipFill>
          <a:blip r:embed="rId6"/>
          <a:stretch>
            <a:fillRect/>
          </a:stretch>
        </p:blipFill>
        <p:spPr>
          <a:xfrm flipH="1">
            <a:off x="0" y="-72390"/>
            <a:ext cx="2546985" cy="134302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8"/>
          <p:cNvSpPr/>
          <p:nvPr/>
        </p:nvSpPr>
        <p:spPr>
          <a:xfrm>
            <a:off x="-2099953" y="519382"/>
            <a:ext cx="5891463" cy="713287"/>
          </a:xfrm>
          <a:custGeom>
            <a:avLst/>
            <a:gdLst>
              <a:gd name="connsiteX0" fmla="*/ 3538712 w 5891463"/>
              <a:gd name="connsiteY0" fmla="*/ 0 h 713287"/>
              <a:gd name="connsiteX1" fmla="*/ 5891463 w 5891463"/>
              <a:gd name="connsiteY1" fmla="*/ 0 h 713287"/>
              <a:gd name="connsiteX2" fmla="*/ 5891463 w 5891463"/>
              <a:gd name="connsiteY2" fmla="*/ 45719 h 713287"/>
              <a:gd name="connsiteX3" fmla="*/ 4651667 w 5891463"/>
              <a:gd name="connsiteY3" fmla="*/ 45719 h 713287"/>
              <a:gd name="connsiteX4" fmla="*/ 4651667 w 5891463"/>
              <a:gd name="connsiteY4" fmla="*/ 49137 h 713287"/>
              <a:gd name="connsiteX5" fmla="*/ 3291824 w 5891463"/>
              <a:gd name="connsiteY5" fmla="*/ 49137 h 713287"/>
              <a:gd name="connsiteX6" fmla="*/ 1928977 w 5891463"/>
              <a:gd name="connsiteY6" fmla="*/ 49137 h 713287"/>
              <a:gd name="connsiteX7" fmla="*/ 1778305 w 5891463"/>
              <a:gd name="connsiteY7" fmla="*/ 135634 h 713287"/>
              <a:gd name="connsiteX8" fmla="*/ 1765454 w 5891463"/>
              <a:gd name="connsiteY8" fmla="*/ 190761 h 713287"/>
              <a:gd name="connsiteX9" fmla="*/ 1778305 w 5891463"/>
              <a:gd name="connsiteY9" fmla="*/ 245889 h 713287"/>
              <a:gd name="connsiteX10" fmla="*/ 1928977 w 5891463"/>
              <a:gd name="connsiteY10" fmla="*/ 332387 h 713287"/>
              <a:gd name="connsiteX11" fmla="*/ 2167660 w 5891463"/>
              <a:gd name="connsiteY11" fmla="*/ 332387 h 713287"/>
              <a:gd name="connsiteX12" fmla="*/ 2167660 w 5891463"/>
              <a:gd name="connsiteY12" fmla="*/ 331761 h 713287"/>
              <a:gd name="connsiteX13" fmla="*/ 3793525 w 5891463"/>
              <a:gd name="connsiteY13" fmla="*/ 331761 h 713287"/>
              <a:gd name="connsiteX14" fmla="*/ 4013782 w 5891463"/>
              <a:gd name="connsiteY14" fmla="*/ 522521 h 713287"/>
              <a:gd name="connsiteX15" fmla="*/ 3793525 w 5891463"/>
              <a:gd name="connsiteY15" fmla="*/ 713283 h 713287"/>
              <a:gd name="connsiteX16" fmla="*/ 2352751 w 5891463"/>
              <a:gd name="connsiteY16" fmla="*/ 713283 h 713287"/>
              <a:gd name="connsiteX17" fmla="*/ 2352751 w 5891463"/>
              <a:gd name="connsiteY17" fmla="*/ 713287 h 713287"/>
              <a:gd name="connsiteX18" fmla="*/ 0 w 5891463"/>
              <a:gd name="connsiteY18" fmla="*/ 713287 h 713287"/>
              <a:gd name="connsiteX19" fmla="*/ 0 w 5891463"/>
              <a:gd name="connsiteY19" fmla="*/ 667568 h 713287"/>
              <a:gd name="connsiteX20" fmla="*/ 884428 w 5891463"/>
              <a:gd name="connsiteY20" fmla="*/ 667568 h 713287"/>
              <a:gd name="connsiteX21" fmla="*/ 884428 w 5891463"/>
              <a:gd name="connsiteY21" fmla="*/ 664147 h 713287"/>
              <a:gd name="connsiteX22" fmla="*/ 2244271 w 5891463"/>
              <a:gd name="connsiteY22" fmla="*/ 664147 h 713287"/>
              <a:gd name="connsiteX23" fmla="*/ 3649155 w 5891463"/>
              <a:gd name="connsiteY23" fmla="*/ 664147 h 713287"/>
              <a:gd name="connsiteX24" fmla="*/ 3799827 w 5891463"/>
              <a:gd name="connsiteY24" fmla="*/ 577648 h 713287"/>
              <a:gd name="connsiteX25" fmla="*/ 3812678 w 5891463"/>
              <a:gd name="connsiteY25" fmla="*/ 522521 h 713287"/>
              <a:gd name="connsiteX26" fmla="*/ 3799827 w 5891463"/>
              <a:gd name="connsiteY26" fmla="*/ 467394 h 713287"/>
              <a:gd name="connsiteX27" fmla="*/ 3649155 w 5891463"/>
              <a:gd name="connsiteY27" fmla="*/ 380896 h 713287"/>
              <a:gd name="connsiteX28" fmla="*/ 3410471 w 5891463"/>
              <a:gd name="connsiteY28" fmla="*/ 380896 h 713287"/>
              <a:gd name="connsiteX29" fmla="*/ 3410471 w 5891463"/>
              <a:gd name="connsiteY29" fmla="*/ 381523 h 713287"/>
              <a:gd name="connsiteX30" fmla="*/ 1784606 w 5891463"/>
              <a:gd name="connsiteY30" fmla="*/ 381523 h 713287"/>
              <a:gd name="connsiteX31" fmla="*/ 1564350 w 5891463"/>
              <a:gd name="connsiteY31" fmla="*/ 190761 h 713287"/>
              <a:gd name="connsiteX32" fmla="*/ 1784606 w 5891463"/>
              <a:gd name="connsiteY32" fmla="*/ 1 h 713287"/>
              <a:gd name="connsiteX33" fmla="*/ 3291824 w 5891463"/>
              <a:gd name="connsiteY33" fmla="*/ 1 h 713287"/>
              <a:gd name="connsiteX34" fmla="*/ 3410471 w 5891463"/>
              <a:gd name="connsiteY34" fmla="*/ 1 h 713287"/>
              <a:gd name="connsiteX35" fmla="*/ 3538712 w 5891463"/>
              <a:gd name="connsiteY35" fmla="*/ 1 h 71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891463" h="713287">
                <a:moveTo>
                  <a:pt x="3538712" y="0"/>
                </a:moveTo>
                <a:lnTo>
                  <a:pt x="5891463" y="0"/>
                </a:lnTo>
                <a:lnTo>
                  <a:pt x="5891463" y="45719"/>
                </a:lnTo>
                <a:lnTo>
                  <a:pt x="4651667" y="45719"/>
                </a:lnTo>
                <a:lnTo>
                  <a:pt x="4651667" y="49137"/>
                </a:lnTo>
                <a:lnTo>
                  <a:pt x="3291824" y="49137"/>
                </a:lnTo>
                <a:lnTo>
                  <a:pt x="1928977" y="49137"/>
                </a:lnTo>
                <a:cubicBezTo>
                  <a:pt x="1861244" y="49137"/>
                  <a:pt x="1803129" y="84804"/>
                  <a:pt x="1778305" y="135634"/>
                </a:cubicBezTo>
                <a:lnTo>
                  <a:pt x="1765454" y="190761"/>
                </a:lnTo>
                <a:lnTo>
                  <a:pt x="1778305" y="245889"/>
                </a:lnTo>
                <a:cubicBezTo>
                  <a:pt x="1803129" y="296721"/>
                  <a:pt x="1861244" y="332387"/>
                  <a:pt x="1928977" y="332387"/>
                </a:cubicBezTo>
                <a:lnTo>
                  <a:pt x="2167660" y="332387"/>
                </a:lnTo>
                <a:lnTo>
                  <a:pt x="2167660" y="331761"/>
                </a:lnTo>
                <a:lnTo>
                  <a:pt x="3793525" y="331761"/>
                </a:lnTo>
                <a:cubicBezTo>
                  <a:pt x="3915169" y="331761"/>
                  <a:pt x="4013782" y="417167"/>
                  <a:pt x="4013782" y="522521"/>
                </a:cubicBezTo>
                <a:cubicBezTo>
                  <a:pt x="4013782" y="627877"/>
                  <a:pt x="3915169" y="713283"/>
                  <a:pt x="3793525" y="713283"/>
                </a:cubicBezTo>
                <a:lnTo>
                  <a:pt x="2352751" y="713283"/>
                </a:lnTo>
                <a:lnTo>
                  <a:pt x="2352751" y="713287"/>
                </a:lnTo>
                <a:lnTo>
                  <a:pt x="0" y="713287"/>
                </a:lnTo>
                <a:lnTo>
                  <a:pt x="0" y="667568"/>
                </a:lnTo>
                <a:lnTo>
                  <a:pt x="884428" y="667568"/>
                </a:lnTo>
                <a:lnTo>
                  <a:pt x="884428" y="664147"/>
                </a:lnTo>
                <a:lnTo>
                  <a:pt x="2244271" y="664147"/>
                </a:lnTo>
                <a:lnTo>
                  <a:pt x="3649155" y="664147"/>
                </a:lnTo>
                <a:cubicBezTo>
                  <a:pt x="3716888" y="664147"/>
                  <a:pt x="3775004" y="628480"/>
                  <a:pt x="3799827" y="577648"/>
                </a:cubicBezTo>
                <a:lnTo>
                  <a:pt x="3812678" y="522521"/>
                </a:lnTo>
                <a:lnTo>
                  <a:pt x="3799827" y="467394"/>
                </a:lnTo>
                <a:cubicBezTo>
                  <a:pt x="3775004" y="416563"/>
                  <a:pt x="3716888" y="380896"/>
                  <a:pt x="3649155" y="380896"/>
                </a:cubicBezTo>
                <a:lnTo>
                  <a:pt x="3410471" y="380896"/>
                </a:lnTo>
                <a:lnTo>
                  <a:pt x="3410471" y="381523"/>
                </a:lnTo>
                <a:lnTo>
                  <a:pt x="1784606" y="381523"/>
                </a:lnTo>
                <a:cubicBezTo>
                  <a:pt x="1662962" y="381523"/>
                  <a:pt x="1564350" y="296117"/>
                  <a:pt x="1564350" y="190761"/>
                </a:cubicBezTo>
                <a:cubicBezTo>
                  <a:pt x="1564350" y="85407"/>
                  <a:pt x="1662962" y="1"/>
                  <a:pt x="1784606" y="1"/>
                </a:cubicBezTo>
                <a:lnTo>
                  <a:pt x="3291824" y="1"/>
                </a:lnTo>
                <a:lnTo>
                  <a:pt x="3410471" y="1"/>
                </a:lnTo>
                <a:lnTo>
                  <a:pt x="3538712" y="1"/>
                </a:lnTo>
                <a:close/>
              </a:path>
            </a:pathLst>
          </a:cu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 name="组合 4"/>
          <p:cNvGrpSpPr/>
          <p:nvPr/>
        </p:nvGrpSpPr>
        <p:grpSpPr>
          <a:xfrm>
            <a:off x="10538181" y="4335445"/>
            <a:ext cx="1653819" cy="965278"/>
            <a:chOff x="648793" y="1560012"/>
            <a:chExt cx="7570069" cy="4418391"/>
          </a:xfrm>
        </p:grpSpPr>
        <p:grpSp>
          <p:nvGrpSpPr>
            <p:cNvPr id="6" name="组合 5"/>
            <p:cNvGrpSpPr/>
            <p:nvPr/>
          </p:nvGrpSpPr>
          <p:grpSpPr>
            <a:xfrm>
              <a:off x="2831747" y="1560012"/>
              <a:ext cx="5366015" cy="4418391"/>
              <a:chOff x="2831747" y="1560012"/>
              <a:chExt cx="5366015" cy="4418391"/>
            </a:xfrm>
          </p:grpSpPr>
          <p:sp>
            <p:nvSpPr>
              <p:cNvPr id="9"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45"/>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任意多边形 42"/>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43"/>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8" name="组合 17">
            <a:extLst>
              <a:ext uri="{FF2B5EF4-FFF2-40B4-BE49-F238E27FC236}">
                <a16:creationId xmlns:a16="http://schemas.microsoft.com/office/drawing/2014/main" id="{05600AB0-90F6-47FD-BD78-9E0B4BB9EEF2}"/>
              </a:ext>
            </a:extLst>
          </p:cNvPr>
          <p:cNvGrpSpPr/>
          <p:nvPr/>
        </p:nvGrpSpPr>
        <p:grpSpPr>
          <a:xfrm>
            <a:off x="1965325" y="589280"/>
            <a:ext cx="9741535" cy="1241425"/>
            <a:chOff x="1965325" y="589280"/>
            <a:chExt cx="9741535" cy="1241425"/>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5325" y="589280"/>
              <a:ext cx="9741535" cy="1241425"/>
            </a:xfrm>
            <a:prstGeom prst="rect">
              <a:avLst/>
            </a:prstGeom>
            <a:effectLst>
              <a:outerShdw blurRad="50800" dist="38100" dir="2700000" algn="tl" rotWithShape="0">
                <a:prstClr val="black">
                  <a:alpha val="40000"/>
                </a:prstClr>
              </a:outerShdw>
              <a:softEdge rad="127000"/>
            </a:effectLst>
          </p:spPr>
        </p:pic>
        <p:sp>
          <p:nvSpPr>
            <p:cNvPr id="100" name="文本框 99"/>
            <p:cNvSpPr txBox="1"/>
            <p:nvPr/>
          </p:nvSpPr>
          <p:spPr>
            <a:xfrm>
              <a:off x="3133090" y="795020"/>
              <a:ext cx="7917180" cy="891540"/>
            </a:xfrm>
            <a:prstGeom prst="rect">
              <a:avLst/>
            </a:prstGeom>
            <a:noFill/>
            <a:ln w="9525">
              <a:noFill/>
            </a:ln>
          </p:spPr>
          <p:txBody>
            <a:bodyPr wrap="square">
              <a:spAutoFit/>
            </a:bodyPr>
            <a:lstStyle/>
            <a:p>
              <a:pPr indent="406400"/>
              <a:r>
                <a:rPr lang="zh-CN" sz="2400" b="0" dirty="0">
                  <a:solidFill>
                    <a:schemeClr val="bg1"/>
                  </a:solidFill>
                  <a:ea typeface="宋体" panose="02010600030101010101" pitchFamily="2" charset="-122"/>
                </a:rPr>
                <a:t>阅读小说要把握住小说的三要素</a:t>
              </a:r>
              <a:r>
                <a:rPr lang="en-US" sz="2400" b="0" dirty="0">
                  <a:solidFill>
                    <a:schemeClr val="bg1"/>
                  </a:solidFill>
                  <a:latin typeface="华文楷体" panose="02010600040101010101" charset="-122"/>
                  <a:ea typeface="宋体" panose="02010600030101010101" pitchFamily="2" charset="-122"/>
                </a:rPr>
                <a:t>:</a:t>
              </a:r>
              <a:r>
                <a:rPr lang="zh-CN" sz="2800" b="1" dirty="0">
                  <a:solidFill>
                    <a:schemeClr val="bg1"/>
                  </a:solidFill>
                  <a:ea typeface="宋体" panose="02010600030101010101" pitchFamily="2" charset="-122"/>
                </a:rPr>
                <a:t>人物</a:t>
              </a:r>
              <a:r>
                <a:rPr lang="zh-CN" sz="2400" b="0" dirty="0">
                  <a:solidFill>
                    <a:schemeClr val="bg1"/>
                  </a:solidFill>
                  <a:ea typeface="宋体" panose="02010600030101010101" pitchFamily="2" charset="-122"/>
                </a:rPr>
                <a:t>、</a:t>
              </a:r>
              <a:r>
                <a:rPr lang="zh-CN" sz="2800" b="1" dirty="0">
                  <a:solidFill>
                    <a:schemeClr val="bg1"/>
                  </a:solidFill>
                  <a:ea typeface="宋体" panose="02010600030101010101" pitchFamily="2" charset="-122"/>
                </a:rPr>
                <a:t>情节</a:t>
              </a:r>
              <a:r>
                <a:rPr lang="zh-CN" sz="2400" b="0" dirty="0">
                  <a:solidFill>
                    <a:schemeClr val="bg1"/>
                  </a:solidFill>
                  <a:ea typeface="宋体" panose="02010600030101010101" pitchFamily="2" charset="-122"/>
                </a:rPr>
                <a:t>和</a:t>
              </a:r>
              <a:r>
                <a:rPr lang="zh-CN" sz="2800" b="1" dirty="0">
                  <a:solidFill>
                    <a:schemeClr val="bg1"/>
                  </a:solidFill>
                  <a:ea typeface="宋体" panose="02010600030101010101" pitchFamily="2" charset="-122"/>
                </a:rPr>
                <a:t>环境</a:t>
              </a:r>
              <a:r>
                <a:rPr lang="zh-CN" sz="2400" b="0" dirty="0">
                  <a:solidFill>
                    <a:schemeClr val="bg1"/>
                  </a:solidFill>
                  <a:ea typeface="宋体" panose="02010600030101010101" pitchFamily="2" charset="-122"/>
                </a:rPr>
                <a:t>。这三要素是我们读懂小说的突破口。</a:t>
              </a:r>
              <a:endParaRPr lang="zh-CN" altLang="en-US" sz="2400" b="0" dirty="0">
                <a:solidFill>
                  <a:schemeClr val="bg1"/>
                </a:solidFill>
                <a:ea typeface="宋体" panose="02010600030101010101" pitchFamily="2" charset="-122"/>
              </a:endParaRPr>
            </a:p>
          </p:txBody>
        </p:sp>
      </p:grpSp>
      <p:grpSp>
        <p:nvGrpSpPr>
          <p:cNvPr id="22" name="组合 21">
            <a:extLst>
              <a:ext uri="{FF2B5EF4-FFF2-40B4-BE49-F238E27FC236}">
                <a16:creationId xmlns:a16="http://schemas.microsoft.com/office/drawing/2014/main" id="{F620755C-0E28-4FA1-BB43-BCF3896F805F}"/>
              </a:ext>
            </a:extLst>
          </p:cNvPr>
          <p:cNvGrpSpPr/>
          <p:nvPr/>
        </p:nvGrpSpPr>
        <p:grpSpPr>
          <a:xfrm>
            <a:off x="555625" y="1900603"/>
            <a:ext cx="6822440" cy="975312"/>
            <a:chOff x="555625" y="1900603"/>
            <a:chExt cx="6822440" cy="975312"/>
          </a:xfrm>
        </p:grpSpPr>
        <p:grpSp>
          <p:nvGrpSpPr>
            <p:cNvPr id="21" name="组合 20">
              <a:extLst>
                <a:ext uri="{FF2B5EF4-FFF2-40B4-BE49-F238E27FC236}">
                  <a16:creationId xmlns:a16="http://schemas.microsoft.com/office/drawing/2014/main" id="{19093CC4-AEBC-434F-A288-C49D14BBF8BD}"/>
                </a:ext>
              </a:extLst>
            </p:cNvPr>
            <p:cNvGrpSpPr/>
            <p:nvPr/>
          </p:nvGrpSpPr>
          <p:grpSpPr>
            <a:xfrm>
              <a:off x="555625" y="1900603"/>
              <a:ext cx="1573530" cy="975312"/>
              <a:chOff x="555625" y="1900603"/>
              <a:chExt cx="1573530" cy="975312"/>
            </a:xfrm>
          </p:grpSpPr>
          <p:sp>
            <p:nvSpPr>
              <p:cNvPr id="15" name="椭圆 1"/>
              <p:cNvSpPr/>
              <p:nvPr/>
            </p:nvSpPr>
            <p:spPr>
              <a:xfrm>
                <a:off x="1069340" y="1900603"/>
                <a:ext cx="1059815" cy="975312"/>
              </a:xfrm>
              <a:prstGeom prst="ellipse">
                <a:avLst/>
              </a:prstGeom>
              <a:blipFill>
                <a:blip r:embed="rId3"/>
                <a:stretch>
                  <a:fillRect/>
                </a:stretch>
              </a:blipFill>
              <a:ln w="12700" cap="flat" cmpd="sng" algn="ctr">
                <a:noFill/>
                <a:prstDash val="solid"/>
                <a:miter lim="800000"/>
              </a:ln>
              <a:effectLst/>
            </p:spPr>
          </p:sp>
          <p:grpSp>
            <p:nvGrpSpPr>
              <p:cNvPr id="20" name="组合 19">
                <a:extLst>
                  <a:ext uri="{FF2B5EF4-FFF2-40B4-BE49-F238E27FC236}">
                    <a16:creationId xmlns:a16="http://schemas.microsoft.com/office/drawing/2014/main" id="{5269F961-18C2-46A6-9674-259D80B072A2}"/>
                  </a:ext>
                </a:extLst>
              </p:cNvPr>
              <p:cNvGrpSpPr/>
              <p:nvPr/>
            </p:nvGrpSpPr>
            <p:grpSpPr>
              <a:xfrm>
                <a:off x="555625" y="2036801"/>
                <a:ext cx="1424305" cy="799744"/>
                <a:chOff x="555625" y="1997710"/>
                <a:chExt cx="1424305" cy="838835"/>
              </a:xfrm>
            </p:grpSpPr>
            <p:grpSp>
              <p:nvGrpSpPr>
                <p:cNvPr id="12" name="组合 11"/>
                <p:cNvGrpSpPr/>
                <p:nvPr/>
              </p:nvGrpSpPr>
              <p:grpSpPr>
                <a:xfrm>
                  <a:off x="1180465" y="1997710"/>
                  <a:ext cx="669925" cy="544830"/>
                  <a:chOff x="2591395" y="1560012"/>
                  <a:chExt cx="6273282" cy="4516858"/>
                </a:xfrm>
                <a:solidFill>
                  <a:sysClr val="window" lastClr="FFFFFF"/>
                </a:solidFill>
              </p:grpSpPr>
              <p:sp>
                <p:nvSpPr>
                  <p:cNvPr id="13"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任意多边形 10"/>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7" name="任意多边形 7"/>
                <p:cNvSpPr/>
                <p:nvPr/>
              </p:nvSpPr>
              <p:spPr>
                <a:xfrm flipV="1">
                  <a:off x="555625" y="2531745"/>
                  <a:ext cx="1424305" cy="304800"/>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9" name="文本框 18"/>
            <p:cNvSpPr txBox="1"/>
            <p:nvPr/>
          </p:nvSpPr>
          <p:spPr>
            <a:xfrm>
              <a:off x="2298065" y="2115503"/>
              <a:ext cx="5080000" cy="583565"/>
            </a:xfrm>
            <a:prstGeom prst="rect">
              <a:avLst/>
            </a:prstGeom>
            <a:noFill/>
            <a:ln w="9525">
              <a:noFill/>
            </a:ln>
          </p:spPr>
          <p:txBody>
            <a:bodyPr>
              <a:spAutoFit/>
            </a:bodyPr>
            <a:lstStyle/>
            <a:p>
              <a:pPr indent="0"/>
              <a:r>
                <a:rPr lang="zh-CN" sz="3200" b="1" dirty="0">
                  <a:latin typeface="Arial" panose="020B0604020202020204" pitchFamily="34" charset="0"/>
                  <a:ea typeface="黑体" panose="02010609060101010101" charset="-122"/>
                </a:rPr>
                <a:t>一、把握故事情节</a:t>
              </a:r>
              <a:endParaRPr lang="zh-CN" altLang="en-US" sz="3200" b="1" dirty="0">
                <a:latin typeface="Arial" panose="020B0604020202020204" pitchFamily="34" charset="0"/>
                <a:ea typeface="黑体" panose="02010609060101010101" charset="-122"/>
              </a:endParaRPr>
            </a:p>
          </p:txBody>
        </p:sp>
      </p:grpSp>
      <p:grpSp>
        <p:nvGrpSpPr>
          <p:cNvPr id="3" name="组合 2">
            <a:extLst>
              <a:ext uri="{FF2B5EF4-FFF2-40B4-BE49-F238E27FC236}">
                <a16:creationId xmlns:a16="http://schemas.microsoft.com/office/drawing/2014/main" id="{30909453-7E94-44BC-B94E-19893488C959}"/>
              </a:ext>
            </a:extLst>
          </p:cNvPr>
          <p:cNvGrpSpPr/>
          <p:nvPr/>
        </p:nvGrpSpPr>
        <p:grpSpPr>
          <a:xfrm>
            <a:off x="1583055" y="2804222"/>
            <a:ext cx="9474200" cy="3769995"/>
            <a:chOff x="1583055" y="2804222"/>
            <a:chExt cx="9474200" cy="3769995"/>
          </a:xfrm>
        </p:grpSpPr>
        <p:grpSp>
          <p:nvGrpSpPr>
            <p:cNvPr id="26" name="组合 25"/>
            <p:cNvGrpSpPr/>
            <p:nvPr/>
          </p:nvGrpSpPr>
          <p:grpSpPr>
            <a:xfrm>
              <a:off x="1583055" y="2804222"/>
              <a:ext cx="9474200" cy="3769995"/>
              <a:chOff x="7210222" y="3140035"/>
              <a:chExt cx="1770664" cy="3272488"/>
            </a:xfrm>
          </p:grpSpPr>
          <p:sp>
            <p:nvSpPr>
              <p:cNvPr id="27" name="矩形 26"/>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7210222" y="3140035"/>
                <a:ext cx="1770664" cy="3272488"/>
              </a:xfrm>
              <a:prstGeom prst="rect">
                <a:avLst/>
              </a:prstGeom>
              <a:blipFill>
                <a:blip r:embed="rId7">
                  <a:alphaModFix amt="26000"/>
                  <a:extLst>
                    <a:ext uri="{BEBA8EAE-BF5A-486C-A8C5-ECC9F3942E4B}">
                      <a14:imgProps xmlns:a14="http://schemas.microsoft.com/office/drawing/2010/main">
                        <a14:imgLayer r:embed="rId8">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1" name="文本框 30"/>
            <p:cNvSpPr txBox="1"/>
            <p:nvPr/>
          </p:nvSpPr>
          <p:spPr>
            <a:xfrm>
              <a:off x="1667638" y="3078951"/>
              <a:ext cx="9328150" cy="3183051"/>
            </a:xfrm>
            <a:prstGeom prst="rect">
              <a:avLst/>
            </a:prstGeom>
            <a:noFill/>
            <a:ln w="9525">
              <a:noFill/>
            </a:ln>
          </p:spPr>
          <p:txBody>
            <a:bodyPr wrap="square">
              <a:spAutoFit/>
            </a:bodyPr>
            <a:lstStyle/>
            <a:p>
              <a:pPr indent="304800">
                <a:lnSpc>
                  <a:spcPts val="2700"/>
                </a:lnSpc>
              </a:pPr>
              <a:r>
                <a:rPr lang="en-US" altLang="zh-CN" sz="2000" b="0" dirty="0">
                  <a:latin typeface="微软雅黑" panose="020B0503020204020204" charset="-122"/>
                  <a:ea typeface="微软雅黑" panose="020B0503020204020204" charset="-122"/>
                  <a:cs typeface="微软雅黑" panose="020B0503020204020204" charset="-122"/>
                </a:rPr>
                <a:t>   </a:t>
              </a:r>
              <a:r>
                <a:rPr lang="zh-CN" sz="2000" b="0" dirty="0">
                  <a:latin typeface="微软雅黑" panose="020B0503020204020204" charset="-122"/>
                  <a:ea typeface="微软雅黑" panose="020B0503020204020204" charset="-122"/>
                  <a:cs typeface="微软雅黑" panose="020B0503020204020204" charset="-122"/>
                </a:rPr>
                <a:t>情节是小说故事推进的过程，是人物性格的发展史。阅读时，在了解小说故事情节的基础上，就可以进一步把握小说中的人物，理解人物的性格和命运，理解作品的主题。小说的情节一般包括开端、发展、高潮、结局四部分，有时还有序幕或尾声。</a:t>
              </a:r>
            </a:p>
            <a:p>
              <a:pPr indent="304800">
                <a:lnSpc>
                  <a:spcPts val="2700"/>
                </a:lnSpc>
              </a:pPr>
              <a:r>
                <a:rPr lang="zh-CN" sz="2000" b="0" dirty="0">
                  <a:latin typeface="微软雅黑" panose="020B0503020204020204" charset="-122"/>
                  <a:ea typeface="微软雅黑" panose="020B0503020204020204" charset="-122"/>
                  <a:cs typeface="微软雅黑" panose="020B0503020204020204" charset="-122"/>
                </a:rPr>
                <a:t>  例如:《项链》这篇小说，以“项链”为线索，串起了以主人公玛蒂尔德借项链丢项链</a:t>
              </a:r>
              <a:r>
                <a:rPr lang="en-US" sz="2000" b="0" dirty="0">
                  <a:latin typeface="微软雅黑" panose="020B0503020204020204" charset="-122"/>
                  <a:ea typeface="微软雅黑" panose="020B0503020204020204" charset="-122"/>
                  <a:cs typeface="微软雅黑" panose="020B0503020204020204" charset="-122"/>
                </a:rPr>
                <a:t>——</a:t>
              </a:r>
              <a:r>
                <a:rPr lang="zh-CN" sz="2000" b="0" dirty="0">
                  <a:latin typeface="微软雅黑" panose="020B0503020204020204" charset="-122"/>
                  <a:ea typeface="微软雅黑" panose="020B0503020204020204" charset="-122"/>
                  <a:cs typeface="微软雅黑" panose="020B0503020204020204" charset="-122"/>
                </a:rPr>
                <a:t>赔项链</a:t>
              </a:r>
              <a:r>
                <a:rPr lang="en-US" sz="2000" b="0" dirty="0">
                  <a:latin typeface="微软雅黑" panose="020B0503020204020204" charset="-122"/>
                  <a:ea typeface="微软雅黑" panose="020B0503020204020204" charset="-122"/>
                  <a:cs typeface="微软雅黑" panose="020B0503020204020204" charset="-122"/>
                </a:rPr>
                <a:t>——</a:t>
              </a:r>
              <a:r>
                <a:rPr lang="zh-CN" sz="2000" b="0" dirty="0">
                  <a:latin typeface="微软雅黑" panose="020B0503020204020204" charset="-122"/>
                  <a:ea typeface="微软雅黑" panose="020B0503020204020204" charset="-122"/>
                  <a:cs typeface="微软雅黑" panose="020B0503020204020204" charset="-122"/>
                </a:rPr>
                <a:t>还债务(项链)</a:t>
              </a:r>
              <a:r>
                <a:rPr lang="en-US" sz="2000" b="0" dirty="0">
                  <a:latin typeface="微软雅黑" panose="020B0503020204020204" charset="-122"/>
                  <a:ea typeface="微软雅黑" panose="020B0503020204020204" charset="-122"/>
                  <a:cs typeface="微软雅黑" panose="020B0503020204020204" charset="-122"/>
                </a:rPr>
                <a:t>——</a:t>
              </a:r>
              <a:r>
                <a:rPr lang="zh-CN" sz="2000" b="0" dirty="0">
                  <a:latin typeface="微软雅黑" panose="020B0503020204020204" charset="-122"/>
                  <a:ea typeface="微软雅黑" panose="020B0503020204020204" charset="-122"/>
                  <a:cs typeface="微软雅黑" panose="020B0503020204020204" charset="-122"/>
                </a:rPr>
                <a:t>发现是假项链的基本情</a:t>
              </a:r>
              <a:r>
                <a:rPr lang="en-US" sz="2000" b="0" dirty="0">
                  <a:latin typeface="微软雅黑" panose="020B0503020204020204" charset="-122"/>
                  <a:ea typeface="微软雅黑" panose="020B0503020204020204" charset="-122"/>
                  <a:cs typeface="微软雅黑" panose="020B0503020204020204" charset="-122"/>
                </a:rPr>
                <a:t> </a:t>
              </a:r>
              <a:r>
                <a:rPr lang="zh-CN" sz="2000" b="0" dirty="0">
                  <a:latin typeface="微软雅黑" panose="020B0503020204020204" charset="-122"/>
                  <a:ea typeface="微软雅黑" panose="020B0503020204020204" charset="-122"/>
                  <a:cs typeface="微软雅黑" panose="020B0503020204020204" charset="-122"/>
                </a:rPr>
                <a:t>节。我们通过她因没项链而苦恼并向女友借项链、沉迷于舞会而丢项链等情节，可以了解到她是一个爱慕虚荣、追求享乐的人;我们通过她为赔项链而艰辛生活了10年可知，她又是一个诚实善良、敢于承担责任的人。</a:t>
              </a:r>
              <a:endParaRPr lang="zh-CN" altLang="en-US" sz="2000" b="0" dirty="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107440" y="554065"/>
            <a:ext cx="10201275" cy="6308646"/>
            <a:chOff x="946" y="601"/>
            <a:chExt cx="16065" cy="9713"/>
          </a:xfrm>
        </p:grpSpPr>
        <p:grpSp>
          <p:nvGrpSpPr>
            <p:cNvPr id="2" name="组合 1"/>
            <p:cNvGrpSpPr/>
            <p:nvPr/>
          </p:nvGrpSpPr>
          <p:grpSpPr>
            <a:xfrm>
              <a:off x="946" y="601"/>
              <a:ext cx="16065" cy="9713"/>
              <a:chOff x="7210222" y="3140035"/>
              <a:chExt cx="1770664" cy="3383254"/>
            </a:xfrm>
          </p:grpSpPr>
          <p:sp>
            <p:nvSpPr>
              <p:cNvPr id="3" name="矩形 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方正行楷简体" charset="0"/>
                  <a:sym typeface="Arial" panose="020B0604020202020204" pitchFamily="34" charset="0"/>
                </a:endParaRPr>
              </a:p>
            </p:txBody>
          </p:sp>
          <p:sp>
            <p:nvSpPr>
              <p:cNvPr id="4" name="矩形 3"/>
              <p:cNvSpPr/>
              <p:nvPr/>
            </p:nvSpPr>
            <p:spPr>
              <a:xfrm>
                <a:off x="7210222" y="3140035"/>
                <a:ext cx="1770664" cy="3383254"/>
              </a:xfrm>
              <a:prstGeom prst="rect">
                <a:avLst/>
              </a:prstGeom>
              <a:blipFill>
                <a:blip r:embed="rId3">
                  <a:alphaModFix amt="26000"/>
                  <a:extLst>
                    <a:ext uri="{BEBA8EAE-BF5A-486C-A8C5-ECC9F3942E4B}">
                      <a14:imgProps xmlns:a14="http://schemas.microsoft.com/office/drawing/2010/main">
                        <a14:imgLayer r:embed="rId4">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方正行楷简体" charset="0"/>
                  <a:sym typeface="Arial" panose="020B0604020202020204" pitchFamily="34" charset="0"/>
                </a:endParaRPr>
              </a:p>
            </p:txBody>
          </p:sp>
        </p:grpSp>
        <p:sp>
          <p:nvSpPr>
            <p:cNvPr id="11" name="文本框 10"/>
            <p:cNvSpPr txBox="1"/>
            <p:nvPr/>
          </p:nvSpPr>
          <p:spPr>
            <a:xfrm>
              <a:off x="1491" y="960"/>
              <a:ext cx="15276" cy="9354"/>
            </a:xfrm>
            <a:prstGeom prst="rect">
              <a:avLst/>
            </a:prstGeom>
            <a:noFill/>
            <a:ln w="9525">
              <a:noFill/>
            </a:ln>
          </p:spPr>
          <p:txBody>
            <a:bodyPr wrap="square">
              <a:spAutoFit/>
            </a:bodyPr>
            <a:lstStyle/>
            <a:p>
              <a:pPr indent="0"/>
              <a:r>
                <a:rPr lang="zh-CN" sz="2400" b="1" dirty="0">
                  <a:solidFill>
                    <a:srgbClr val="C00000"/>
                  </a:solidFill>
                  <a:latin typeface="华文新魏" panose="02010800040101010101" charset="-122"/>
                  <a:ea typeface="华文新魏" panose="02010800040101010101" charset="-122"/>
                </a:rPr>
                <a:t>举例：《雷雨》中的人物语言分析</a:t>
              </a:r>
              <a:endParaRPr lang="zh-CN" sz="2000" b="1" dirty="0">
                <a:latin typeface="华文新魏" panose="02010800040101010101" charset="-122"/>
                <a:ea typeface="华文新魏" panose="02010800040101010101" charset="-122"/>
              </a:endParaRPr>
            </a:p>
            <a:p>
              <a:pPr indent="0"/>
              <a:r>
                <a:rPr lang="zh-CN" b="1" dirty="0">
                  <a:solidFill>
                    <a:srgbClr val="C00000"/>
                  </a:solidFill>
                  <a:latin typeface="微软雅黑" panose="020B0503020204020204" charset="-122"/>
                  <a:ea typeface="微软雅黑" panose="020B0503020204020204" charset="-122"/>
                  <a:cs typeface="微软雅黑" panose="020B0503020204020204" charset="-122"/>
                </a:rPr>
                <a:t>第一、 高度个性化</a:t>
              </a:r>
            </a:p>
            <a:p>
              <a:pPr indent="0"/>
              <a:r>
                <a:rPr lang="zh-CN" sz="1600" b="0" dirty="0">
                  <a:latin typeface="微软雅黑" panose="020B0503020204020204" charset="-122"/>
                  <a:ea typeface="微软雅黑" panose="020B0503020204020204" charset="-122"/>
                  <a:cs typeface="微软雅黑" panose="020B0503020204020204" charset="-122"/>
                </a:rPr>
                <a:t>周朴园：（忽然严厉地）你来干什么？</a:t>
              </a:r>
            </a:p>
            <a:p>
              <a:pPr indent="0"/>
              <a:r>
                <a:rPr lang="zh-CN" sz="1600" b="0" dirty="0">
                  <a:latin typeface="微软雅黑" panose="020B0503020204020204" charset="-122"/>
                  <a:ea typeface="微软雅黑" panose="020B0503020204020204" charset="-122"/>
                  <a:cs typeface="微软雅黑" panose="020B0503020204020204" charset="-122"/>
                </a:rPr>
                <a:t>鲁侍萍： 不是我要来的。</a:t>
              </a:r>
            </a:p>
            <a:p>
              <a:pPr indent="0"/>
              <a:r>
                <a:rPr lang="zh-CN" sz="1600" b="0" dirty="0">
                  <a:latin typeface="微软雅黑" panose="020B0503020204020204" charset="-122"/>
                  <a:ea typeface="微软雅黑" panose="020B0503020204020204" charset="-122"/>
                  <a:cs typeface="微软雅黑" panose="020B0503020204020204" charset="-122"/>
                </a:rPr>
                <a:t>周朴园： 谁指使你来的？</a:t>
              </a:r>
            </a:p>
            <a:p>
              <a:pPr indent="0"/>
              <a:r>
                <a:rPr lang="zh-CN" sz="1600" b="0" dirty="0">
                  <a:latin typeface="微软雅黑" panose="020B0503020204020204" charset="-122"/>
                  <a:ea typeface="微软雅黑" panose="020B0503020204020204" charset="-122"/>
                  <a:cs typeface="微软雅黑" panose="020B0503020204020204" charset="-122"/>
                </a:rPr>
                <a:t>鲁侍萍：（悲愤）命，不公平的命指使我来的！</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      刚才还是一个温情脉脉，俨然在感情中不能自拔的性情中人，但立即就撕破了多情的面纱，露出了冷酷的本质；因为以周朴园之心度之，他感到了名声和利益的威胁。这个转变完全是人的本质使然，语言无法掩饰得了。通过它展示人物的性格特征,读者通过它直观地感受到人物的性格，生动可感，真实可信。</a:t>
              </a:r>
              <a:endParaRPr lang="zh-CN" sz="1600" dirty="0">
                <a:latin typeface="微软雅黑" panose="020B0503020204020204" charset="-122"/>
                <a:ea typeface="微软雅黑" panose="020B0503020204020204" charset="-122"/>
                <a:cs typeface="微软雅黑" panose="020B0503020204020204" charset="-122"/>
              </a:endParaRPr>
            </a:p>
            <a:p>
              <a:pPr indent="0"/>
              <a:r>
                <a:rPr lang="zh-CN" sz="1800" b="1" dirty="0">
                  <a:solidFill>
                    <a:srgbClr val="C00000"/>
                  </a:solidFill>
                  <a:latin typeface="微软雅黑" panose="020B0503020204020204" charset="-122"/>
                  <a:ea typeface="微软雅黑" panose="020B0503020204020204" charset="-122"/>
                  <a:cs typeface="微软雅黑" panose="020B0503020204020204" charset="-122"/>
                </a:rPr>
                <a:t>第二、丰富的潜台词</a:t>
              </a:r>
              <a:endParaRPr lang="zh-CN" sz="1600" b="0" dirty="0">
                <a:latin typeface="微软雅黑" panose="020B0503020204020204" charset="-122"/>
                <a:ea typeface="微软雅黑" panose="020B0503020204020204" charset="-122"/>
                <a:cs typeface="微软雅黑" panose="020B0503020204020204" charset="-122"/>
              </a:endParaRP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鲁侍萍 ：她不是小姐，她是无锡周公馆梅妈的女儿，她叫侍萍。</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周朴园 ：（抬起头来）你姓什么？</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鲁侍萍 ：我姓鲁，老爷。</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   “你姓什么？”的言外之意就是：你怎么知道的这么多？也是同样的道理。再看“你姓什么？”的言外之意就是：你怎么知道得这么清楚？表现了人物复杂的内心世界。</a:t>
              </a:r>
              <a:endParaRPr lang="zh-CN" sz="1600" dirty="0">
                <a:latin typeface="微软雅黑" panose="020B0503020204020204" charset="-122"/>
                <a:ea typeface="微软雅黑" panose="020B0503020204020204" charset="-122"/>
                <a:cs typeface="微软雅黑" panose="020B0503020204020204" charset="-122"/>
              </a:endParaRPr>
            </a:p>
            <a:p>
              <a:pPr indent="0"/>
              <a:r>
                <a:rPr lang="zh-CN" sz="1800" b="1" dirty="0">
                  <a:solidFill>
                    <a:srgbClr val="C00000"/>
                  </a:solidFill>
                  <a:latin typeface="微软雅黑" panose="020B0503020204020204" charset="-122"/>
                  <a:ea typeface="微软雅黑" panose="020B0503020204020204" charset="-122"/>
                  <a:cs typeface="微软雅黑" panose="020B0503020204020204" charset="-122"/>
                </a:rPr>
                <a:t>第三、富于动作性</a:t>
              </a:r>
              <a:endParaRPr lang="zh-CN" sz="1600" b="0" dirty="0">
                <a:latin typeface="微软雅黑" panose="020B0503020204020204" charset="-122"/>
                <a:ea typeface="微软雅黑" panose="020B0503020204020204" charset="-122"/>
                <a:cs typeface="微软雅黑" panose="020B0503020204020204" charset="-122"/>
              </a:endParaRP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繁 漪 ：（冷笑）小心，小心！你不要把一个女人逼得太狠心了，她是什么事都做的出来的。①</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周 萍 ：我已经准备好了。②</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繁 漪 ：好，你去吧！小心，现在（望窗外，自语，暗示着恶兆地）风暴就要来了！③</a:t>
              </a:r>
            </a:p>
            <a:p>
              <a:pPr indent="0">
                <a:lnSpc>
                  <a:spcPts val="2100"/>
                </a:lnSpc>
              </a:pPr>
              <a:r>
                <a:rPr lang="zh-CN" sz="1600" b="0" dirty="0">
                  <a:latin typeface="微软雅黑" panose="020B0503020204020204" charset="-122"/>
                  <a:ea typeface="微软雅黑" panose="020B0503020204020204" charset="-122"/>
                  <a:cs typeface="微软雅黑" panose="020B0503020204020204" charset="-122"/>
                </a:rPr>
                <a:t>     ①暗示了情节的发展（后来她确实把什么都抖出来了），②推动了情节的发展（周冲对繁漪的背叛使矛盾激化），③暗示了情节的发展、人物的命运；一语双关。</a:t>
              </a:r>
              <a:endParaRPr lang="en-US" sz="1050" b="0" dirty="0">
                <a:latin typeface="Calibri" panose="020F0502020204030204" charset="0"/>
                <a:ea typeface="宋体" panose="02010600030101010101" pitchFamily="2" charset="-122"/>
                <a:cs typeface="Times New Roman" panose="02020603050405020304" charset="0"/>
              </a:endParaRPr>
            </a:p>
            <a:p>
              <a:pPr indent="0"/>
              <a:r>
                <a:rPr lang="en-US" sz="1050" b="0" dirty="0">
                  <a:latin typeface="Calibri" panose="020F0502020204030204" charset="0"/>
                  <a:ea typeface="宋体" panose="02010600030101010101" pitchFamily="2" charset="-122"/>
                  <a:cs typeface="Times New Roman" panose="02020603050405020304" charset="0"/>
                </a:rPr>
                <a:t> </a:t>
              </a:r>
              <a:endParaRPr lang="zh-CN" altLang="en-US" dirty="0"/>
            </a:p>
          </p:txBody>
        </p:sp>
      </p:grpSp>
      <p:pic>
        <p:nvPicPr>
          <p:cNvPr id="8" name="图片 7"/>
          <p:cNvPicPr>
            <a:picLocks noChangeAspect="1"/>
          </p:cNvPicPr>
          <p:nvPr/>
        </p:nvPicPr>
        <p:blipFill>
          <a:blip r:embed="rId5">
            <a:extLst>
              <a:ext uri="{28A0092B-C50C-407E-A947-70E740481C1C}">
                <a14:useLocalDpi xmlns:a14="http://schemas.microsoft.com/office/drawing/2010/main" val="0"/>
              </a:ext>
            </a:extLst>
          </a:blip>
          <a:srcRect t="14801" b="19266"/>
          <a:stretch>
            <a:fillRect/>
          </a:stretch>
        </p:blipFill>
        <p:spPr>
          <a:xfrm>
            <a:off x="8694420" y="10160"/>
            <a:ext cx="3571240" cy="18472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5400000">
            <a:off x="4929286" y="-1141022"/>
            <a:ext cx="2260404" cy="7868189"/>
            <a:chOff x="9477877" y="494297"/>
            <a:chExt cx="1674392" cy="5828353"/>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5894" y="1210733"/>
              <a:ext cx="934007" cy="4436534"/>
            </a:xfrm>
            <a:prstGeom prst="rect">
              <a:avLst/>
            </a:prstGeom>
            <a:blipFill dpi="0" rotWithShape="1">
              <a:blip r:embed="rId4"/>
              <a:srcRect/>
              <a:tile tx="0" ty="0" sx="100000" sy="100000" flip="none" algn="tl"/>
            </a:blipFill>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96341"/>
            <a:stretch>
              <a:fillRect/>
            </a:stretch>
          </p:blipFill>
          <p:spPr>
            <a:xfrm>
              <a:off x="9865893" y="989487"/>
              <a:ext cx="934007" cy="152399"/>
            </a:xfrm>
            <a:prstGeom prst="rect">
              <a:avLst/>
            </a:prstGeom>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b="96341"/>
            <a:stretch>
              <a:fillRect/>
            </a:stretch>
          </p:blipFill>
          <p:spPr>
            <a:xfrm>
              <a:off x="9865893" y="5713886"/>
              <a:ext cx="934007" cy="152399"/>
            </a:xfrm>
            <a:prstGeom prst="rect">
              <a:avLst/>
            </a:prstGeom>
          </p:spPr>
        </p:pic>
        <p:sp>
          <p:nvSpPr>
            <p:cNvPr id="21" name="矩形 20"/>
            <p:cNvSpPr/>
            <p:nvPr/>
          </p:nvSpPr>
          <p:spPr>
            <a:xfrm>
              <a:off x="9625263" y="625642"/>
              <a:ext cx="1379621" cy="5566611"/>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9493918"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10889580"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矩形 23"/>
            <p:cNvSpPr/>
            <p:nvPr/>
          </p:nvSpPr>
          <p:spPr>
            <a:xfrm>
              <a:off x="9477877"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矩形 24"/>
            <p:cNvSpPr/>
            <p:nvPr/>
          </p:nvSpPr>
          <p:spPr>
            <a:xfrm>
              <a:off x="10873539"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文本框 25"/>
          <p:cNvSpPr txBox="1"/>
          <p:nvPr/>
        </p:nvSpPr>
        <p:spPr>
          <a:xfrm>
            <a:off x="3009365" y="2466182"/>
            <a:ext cx="6100246" cy="829945"/>
          </a:xfrm>
          <a:prstGeom prst="rect">
            <a:avLst/>
          </a:prstGeom>
          <a:noFill/>
        </p:spPr>
        <p:txBody>
          <a:bodyPr vert="horz" wrap="square" rtlCol="0">
            <a:spAutoFit/>
          </a:bodyPr>
          <a:lstStyle/>
          <a:p>
            <a:pPr algn="ctr"/>
            <a:r>
              <a:rPr lang="zh-CN" altLang="en-US" sz="4800" spc="600" dirty="0">
                <a:solidFill>
                  <a:prstClr val="white"/>
                </a:solidFill>
                <a:latin typeface="华文新魏" panose="02010800040101010101" charset="-122"/>
                <a:ea typeface="华文新魏" panose="02010800040101010101" charset="-122"/>
              </a:rPr>
              <a:t>感谢聆听</a:t>
            </a:r>
          </a:p>
        </p:txBody>
      </p:sp>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09876" y="3716935"/>
            <a:ext cx="4196676" cy="3147507"/>
          </a:xfrm>
          <a:prstGeom prst="rect">
            <a:avLst/>
          </a:prstGeom>
        </p:spPr>
      </p:pic>
      <p:grpSp>
        <p:nvGrpSpPr>
          <p:cNvPr id="9" name="组合 8">
            <a:extLst>
              <a:ext uri="{FF2B5EF4-FFF2-40B4-BE49-F238E27FC236}">
                <a16:creationId xmlns:a16="http://schemas.microsoft.com/office/drawing/2014/main" id="{60A27AC8-936C-4401-889D-BC7A742A5408}"/>
              </a:ext>
            </a:extLst>
          </p:cNvPr>
          <p:cNvGrpSpPr/>
          <p:nvPr/>
        </p:nvGrpSpPr>
        <p:grpSpPr>
          <a:xfrm>
            <a:off x="-643576" y="-1223660"/>
            <a:ext cx="4957900" cy="7998290"/>
            <a:chOff x="-643576" y="-1223660"/>
            <a:chExt cx="4957900" cy="7998290"/>
          </a:xfrm>
        </p:grpSpPr>
        <p:grpSp>
          <p:nvGrpSpPr>
            <p:cNvPr id="2" name="组合 1"/>
            <p:cNvGrpSpPr/>
            <p:nvPr/>
          </p:nvGrpSpPr>
          <p:grpSpPr>
            <a:xfrm>
              <a:off x="-643576" y="2845536"/>
              <a:ext cx="2648406" cy="1545784"/>
              <a:chOff x="-345817" y="1592096"/>
              <a:chExt cx="7570069" cy="4418391"/>
            </a:xfrm>
          </p:grpSpPr>
          <p:grpSp>
            <p:nvGrpSpPr>
              <p:cNvPr id="3" name="组合 2"/>
              <p:cNvGrpSpPr/>
              <p:nvPr/>
            </p:nvGrpSpPr>
            <p:grpSpPr>
              <a:xfrm>
                <a:off x="1837137" y="1592096"/>
                <a:ext cx="5366015" cy="4418391"/>
                <a:chOff x="2831747" y="1560012"/>
                <a:chExt cx="5366015" cy="4418391"/>
              </a:xfrm>
            </p:grpSpPr>
            <p:sp>
              <p:nvSpPr>
                <p:cNvPr id="6"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extLst>
                      <a:ext uri="{BEBA8EAE-BF5A-486C-A8C5-ECC9F3942E4B}">
                        <a14:imgProps xmlns:a14="http://schemas.microsoft.com/office/drawing/2010/main">
                          <a14:imgLayer r:embed="rId6">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12"/>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extLst>
                      <a:ext uri="{BEBA8EAE-BF5A-486C-A8C5-ECC9F3942E4B}">
                        <a14:imgProps xmlns:a14="http://schemas.microsoft.com/office/drawing/2010/main">
                          <a14:imgLayer r:embed="rId6">
                            <a14:imgEffect>
                              <a14:colorTemperature colorTemp="112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任意多边形 14"/>
              <p:cNvSpPr/>
              <p:nvPr/>
            </p:nvSpPr>
            <p:spPr>
              <a:xfrm flipV="1">
                <a:off x="-345817" y="4660669"/>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7">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任意多边形 15"/>
              <p:cNvSpPr/>
              <p:nvPr/>
            </p:nvSpPr>
            <p:spPr>
              <a:xfrm flipV="1">
                <a:off x="3719052" y="2656977"/>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7">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43426" y="-1223660"/>
              <a:ext cx="4857750" cy="3810000"/>
            </a:xfrm>
            <a:prstGeom prst="rect">
              <a:avLst/>
            </a:prstGeom>
          </p:spPr>
        </p:pic>
        <p:pic>
          <p:nvPicPr>
            <p:cNvPr id="29" name="图片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2353" y="4276244"/>
              <a:ext cx="1602477" cy="2498386"/>
            </a:xfrm>
            <a:prstGeom prst="rect">
              <a:avLst/>
            </a:prstGeom>
          </p:spPr>
        </p:pic>
      </p:grpSp>
      <p:pic>
        <p:nvPicPr>
          <p:cNvPr id="31" name="图片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9280512" y="0"/>
            <a:ext cx="2911488" cy="68580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8"/>
          <p:cNvSpPr/>
          <p:nvPr/>
        </p:nvSpPr>
        <p:spPr>
          <a:xfrm>
            <a:off x="-2099953" y="519382"/>
            <a:ext cx="5891463" cy="713287"/>
          </a:xfrm>
          <a:custGeom>
            <a:avLst/>
            <a:gdLst>
              <a:gd name="connsiteX0" fmla="*/ 3538712 w 5891463"/>
              <a:gd name="connsiteY0" fmla="*/ 0 h 713287"/>
              <a:gd name="connsiteX1" fmla="*/ 5891463 w 5891463"/>
              <a:gd name="connsiteY1" fmla="*/ 0 h 713287"/>
              <a:gd name="connsiteX2" fmla="*/ 5891463 w 5891463"/>
              <a:gd name="connsiteY2" fmla="*/ 45719 h 713287"/>
              <a:gd name="connsiteX3" fmla="*/ 4651667 w 5891463"/>
              <a:gd name="connsiteY3" fmla="*/ 45719 h 713287"/>
              <a:gd name="connsiteX4" fmla="*/ 4651667 w 5891463"/>
              <a:gd name="connsiteY4" fmla="*/ 49137 h 713287"/>
              <a:gd name="connsiteX5" fmla="*/ 3291824 w 5891463"/>
              <a:gd name="connsiteY5" fmla="*/ 49137 h 713287"/>
              <a:gd name="connsiteX6" fmla="*/ 1928977 w 5891463"/>
              <a:gd name="connsiteY6" fmla="*/ 49137 h 713287"/>
              <a:gd name="connsiteX7" fmla="*/ 1778305 w 5891463"/>
              <a:gd name="connsiteY7" fmla="*/ 135634 h 713287"/>
              <a:gd name="connsiteX8" fmla="*/ 1765454 w 5891463"/>
              <a:gd name="connsiteY8" fmla="*/ 190761 h 713287"/>
              <a:gd name="connsiteX9" fmla="*/ 1778305 w 5891463"/>
              <a:gd name="connsiteY9" fmla="*/ 245889 h 713287"/>
              <a:gd name="connsiteX10" fmla="*/ 1928977 w 5891463"/>
              <a:gd name="connsiteY10" fmla="*/ 332387 h 713287"/>
              <a:gd name="connsiteX11" fmla="*/ 2167660 w 5891463"/>
              <a:gd name="connsiteY11" fmla="*/ 332387 h 713287"/>
              <a:gd name="connsiteX12" fmla="*/ 2167660 w 5891463"/>
              <a:gd name="connsiteY12" fmla="*/ 331761 h 713287"/>
              <a:gd name="connsiteX13" fmla="*/ 3793525 w 5891463"/>
              <a:gd name="connsiteY13" fmla="*/ 331761 h 713287"/>
              <a:gd name="connsiteX14" fmla="*/ 4013782 w 5891463"/>
              <a:gd name="connsiteY14" fmla="*/ 522521 h 713287"/>
              <a:gd name="connsiteX15" fmla="*/ 3793525 w 5891463"/>
              <a:gd name="connsiteY15" fmla="*/ 713283 h 713287"/>
              <a:gd name="connsiteX16" fmla="*/ 2352751 w 5891463"/>
              <a:gd name="connsiteY16" fmla="*/ 713283 h 713287"/>
              <a:gd name="connsiteX17" fmla="*/ 2352751 w 5891463"/>
              <a:gd name="connsiteY17" fmla="*/ 713287 h 713287"/>
              <a:gd name="connsiteX18" fmla="*/ 0 w 5891463"/>
              <a:gd name="connsiteY18" fmla="*/ 713287 h 713287"/>
              <a:gd name="connsiteX19" fmla="*/ 0 w 5891463"/>
              <a:gd name="connsiteY19" fmla="*/ 667568 h 713287"/>
              <a:gd name="connsiteX20" fmla="*/ 884428 w 5891463"/>
              <a:gd name="connsiteY20" fmla="*/ 667568 h 713287"/>
              <a:gd name="connsiteX21" fmla="*/ 884428 w 5891463"/>
              <a:gd name="connsiteY21" fmla="*/ 664147 h 713287"/>
              <a:gd name="connsiteX22" fmla="*/ 2244271 w 5891463"/>
              <a:gd name="connsiteY22" fmla="*/ 664147 h 713287"/>
              <a:gd name="connsiteX23" fmla="*/ 3649155 w 5891463"/>
              <a:gd name="connsiteY23" fmla="*/ 664147 h 713287"/>
              <a:gd name="connsiteX24" fmla="*/ 3799827 w 5891463"/>
              <a:gd name="connsiteY24" fmla="*/ 577648 h 713287"/>
              <a:gd name="connsiteX25" fmla="*/ 3812678 w 5891463"/>
              <a:gd name="connsiteY25" fmla="*/ 522521 h 713287"/>
              <a:gd name="connsiteX26" fmla="*/ 3799827 w 5891463"/>
              <a:gd name="connsiteY26" fmla="*/ 467394 h 713287"/>
              <a:gd name="connsiteX27" fmla="*/ 3649155 w 5891463"/>
              <a:gd name="connsiteY27" fmla="*/ 380896 h 713287"/>
              <a:gd name="connsiteX28" fmla="*/ 3410471 w 5891463"/>
              <a:gd name="connsiteY28" fmla="*/ 380896 h 713287"/>
              <a:gd name="connsiteX29" fmla="*/ 3410471 w 5891463"/>
              <a:gd name="connsiteY29" fmla="*/ 381523 h 713287"/>
              <a:gd name="connsiteX30" fmla="*/ 1784606 w 5891463"/>
              <a:gd name="connsiteY30" fmla="*/ 381523 h 713287"/>
              <a:gd name="connsiteX31" fmla="*/ 1564350 w 5891463"/>
              <a:gd name="connsiteY31" fmla="*/ 190761 h 713287"/>
              <a:gd name="connsiteX32" fmla="*/ 1784606 w 5891463"/>
              <a:gd name="connsiteY32" fmla="*/ 1 h 713287"/>
              <a:gd name="connsiteX33" fmla="*/ 3291824 w 5891463"/>
              <a:gd name="connsiteY33" fmla="*/ 1 h 713287"/>
              <a:gd name="connsiteX34" fmla="*/ 3410471 w 5891463"/>
              <a:gd name="connsiteY34" fmla="*/ 1 h 713287"/>
              <a:gd name="connsiteX35" fmla="*/ 3538712 w 5891463"/>
              <a:gd name="connsiteY35" fmla="*/ 1 h 71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891463" h="713287">
                <a:moveTo>
                  <a:pt x="3538712" y="0"/>
                </a:moveTo>
                <a:lnTo>
                  <a:pt x="5891463" y="0"/>
                </a:lnTo>
                <a:lnTo>
                  <a:pt x="5891463" y="45719"/>
                </a:lnTo>
                <a:lnTo>
                  <a:pt x="4651667" y="45719"/>
                </a:lnTo>
                <a:lnTo>
                  <a:pt x="4651667" y="49137"/>
                </a:lnTo>
                <a:lnTo>
                  <a:pt x="3291824" y="49137"/>
                </a:lnTo>
                <a:lnTo>
                  <a:pt x="1928977" y="49137"/>
                </a:lnTo>
                <a:cubicBezTo>
                  <a:pt x="1861244" y="49137"/>
                  <a:pt x="1803129" y="84804"/>
                  <a:pt x="1778305" y="135634"/>
                </a:cubicBezTo>
                <a:lnTo>
                  <a:pt x="1765454" y="190761"/>
                </a:lnTo>
                <a:lnTo>
                  <a:pt x="1778305" y="245889"/>
                </a:lnTo>
                <a:cubicBezTo>
                  <a:pt x="1803129" y="296721"/>
                  <a:pt x="1861244" y="332387"/>
                  <a:pt x="1928977" y="332387"/>
                </a:cubicBezTo>
                <a:lnTo>
                  <a:pt x="2167660" y="332387"/>
                </a:lnTo>
                <a:lnTo>
                  <a:pt x="2167660" y="331761"/>
                </a:lnTo>
                <a:lnTo>
                  <a:pt x="3793525" y="331761"/>
                </a:lnTo>
                <a:cubicBezTo>
                  <a:pt x="3915169" y="331761"/>
                  <a:pt x="4013782" y="417167"/>
                  <a:pt x="4013782" y="522521"/>
                </a:cubicBezTo>
                <a:cubicBezTo>
                  <a:pt x="4013782" y="627877"/>
                  <a:pt x="3915169" y="713283"/>
                  <a:pt x="3793525" y="713283"/>
                </a:cubicBezTo>
                <a:lnTo>
                  <a:pt x="2352751" y="713283"/>
                </a:lnTo>
                <a:lnTo>
                  <a:pt x="2352751" y="713287"/>
                </a:lnTo>
                <a:lnTo>
                  <a:pt x="0" y="713287"/>
                </a:lnTo>
                <a:lnTo>
                  <a:pt x="0" y="667568"/>
                </a:lnTo>
                <a:lnTo>
                  <a:pt x="884428" y="667568"/>
                </a:lnTo>
                <a:lnTo>
                  <a:pt x="884428" y="664147"/>
                </a:lnTo>
                <a:lnTo>
                  <a:pt x="2244271" y="664147"/>
                </a:lnTo>
                <a:lnTo>
                  <a:pt x="3649155" y="664147"/>
                </a:lnTo>
                <a:cubicBezTo>
                  <a:pt x="3716888" y="664147"/>
                  <a:pt x="3775004" y="628480"/>
                  <a:pt x="3799827" y="577648"/>
                </a:cubicBezTo>
                <a:lnTo>
                  <a:pt x="3812678" y="522521"/>
                </a:lnTo>
                <a:lnTo>
                  <a:pt x="3799827" y="467394"/>
                </a:lnTo>
                <a:cubicBezTo>
                  <a:pt x="3775004" y="416563"/>
                  <a:pt x="3716888" y="380896"/>
                  <a:pt x="3649155" y="380896"/>
                </a:cubicBezTo>
                <a:lnTo>
                  <a:pt x="3410471" y="380896"/>
                </a:lnTo>
                <a:lnTo>
                  <a:pt x="3410471" y="381523"/>
                </a:lnTo>
                <a:lnTo>
                  <a:pt x="1784606" y="381523"/>
                </a:lnTo>
                <a:cubicBezTo>
                  <a:pt x="1662962" y="381523"/>
                  <a:pt x="1564350" y="296117"/>
                  <a:pt x="1564350" y="190761"/>
                </a:cubicBezTo>
                <a:cubicBezTo>
                  <a:pt x="1564350" y="85407"/>
                  <a:pt x="1662962" y="1"/>
                  <a:pt x="1784606" y="1"/>
                </a:cubicBezTo>
                <a:lnTo>
                  <a:pt x="3291824" y="1"/>
                </a:lnTo>
                <a:lnTo>
                  <a:pt x="3410471" y="1"/>
                </a:lnTo>
                <a:lnTo>
                  <a:pt x="3538712" y="1"/>
                </a:lnTo>
                <a:close/>
              </a:path>
            </a:pathLst>
          </a:cu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 name="组合 4"/>
          <p:cNvGrpSpPr/>
          <p:nvPr/>
        </p:nvGrpSpPr>
        <p:grpSpPr>
          <a:xfrm>
            <a:off x="10538181" y="4335445"/>
            <a:ext cx="1653819" cy="965278"/>
            <a:chOff x="648793" y="1560012"/>
            <a:chExt cx="7570069" cy="4418391"/>
          </a:xfrm>
        </p:grpSpPr>
        <p:grpSp>
          <p:nvGrpSpPr>
            <p:cNvPr id="6" name="组合 5"/>
            <p:cNvGrpSpPr/>
            <p:nvPr/>
          </p:nvGrpSpPr>
          <p:grpSpPr>
            <a:xfrm>
              <a:off x="2831747" y="1560012"/>
              <a:ext cx="5366015" cy="4418391"/>
              <a:chOff x="2831747" y="1560012"/>
              <a:chExt cx="5366015" cy="4418391"/>
            </a:xfrm>
          </p:grpSpPr>
          <p:sp>
            <p:nvSpPr>
              <p:cNvPr id="9"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45"/>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任意多边形 42"/>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43"/>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5" name="组合 24">
            <a:extLst>
              <a:ext uri="{FF2B5EF4-FFF2-40B4-BE49-F238E27FC236}">
                <a16:creationId xmlns:a16="http://schemas.microsoft.com/office/drawing/2014/main" id="{A3982DA6-F2CA-4B54-9230-98299470EEF0}"/>
              </a:ext>
            </a:extLst>
          </p:cNvPr>
          <p:cNvGrpSpPr/>
          <p:nvPr/>
        </p:nvGrpSpPr>
        <p:grpSpPr>
          <a:xfrm>
            <a:off x="1363345" y="2233295"/>
            <a:ext cx="9474200" cy="3769995"/>
            <a:chOff x="1363345" y="2233295"/>
            <a:chExt cx="9474200" cy="3769995"/>
          </a:xfrm>
        </p:grpSpPr>
        <p:grpSp>
          <p:nvGrpSpPr>
            <p:cNvPr id="26" name="组合 25"/>
            <p:cNvGrpSpPr/>
            <p:nvPr/>
          </p:nvGrpSpPr>
          <p:grpSpPr>
            <a:xfrm>
              <a:off x="1363345" y="2233295"/>
              <a:ext cx="9474200" cy="3769995"/>
              <a:chOff x="7210222" y="3140035"/>
              <a:chExt cx="1770664" cy="3272488"/>
            </a:xfrm>
          </p:grpSpPr>
          <p:sp>
            <p:nvSpPr>
              <p:cNvPr id="27" name="矩形 26"/>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7210222" y="3140035"/>
                <a:ext cx="1770664" cy="3272488"/>
              </a:xfrm>
              <a:prstGeom prst="rect">
                <a:avLst/>
              </a:prstGeom>
              <a:blipFill>
                <a:blip r:embed="rId6">
                  <a:alphaModFix amt="26000"/>
                  <a:extLst>
                    <a:ext uri="{BEBA8EAE-BF5A-486C-A8C5-ECC9F3942E4B}">
                      <a14:imgProps xmlns:a14="http://schemas.microsoft.com/office/drawing/2010/main">
                        <a14:imgLayer r:embed="rId7">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0" name="文本框 19"/>
            <p:cNvSpPr txBox="1"/>
            <p:nvPr/>
          </p:nvSpPr>
          <p:spPr>
            <a:xfrm>
              <a:off x="2307445" y="2538493"/>
              <a:ext cx="7753985" cy="3128870"/>
            </a:xfrm>
            <a:prstGeom prst="rect">
              <a:avLst/>
            </a:prstGeom>
            <a:noFill/>
            <a:ln w="9525">
              <a:noFill/>
            </a:ln>
          </p:spPr>
          <p:txBody>
            <a:bodyPr wrap="square">
              <a:spAutoFit/>
            </a:bodyPr>
            <a:lstStyle/>
            <a:p>
              <a:pPr indent="304800">
                <a:lnSpc>
                  <a:spcPts val="3000"/>
                </a:lnSpc>
              </a:pPr>
              <a:r>
                <a:rPr lang="en-US" altLang="zh-CN" dirty="0">
                  <a:latin typeface="微软雅黑" panose="020B0503020204020204" charset="-122"/>
                  <a:ea typeface="微软雅黑" panose="020B0503020204020204" charset="-122"/>
                  <a:cs typeface="微软雅黑" panose="020B0503020204020204" charset="-122"/>
                </a:rPr>
                <a:t>  </a:t>
              </a:r>
              <a:r>
                <a:rPr lang="zh-CN" dirty="0">
                  <a:latin typeface="微软雅黑" panose="020B0503020204020204" charset="-122"/>
                  <a:ea typeface="微软雅黑" panose="020B0503020204020204" charset="-122"/>
                  <a:cs typeface="微软雅黑" panose="020B0503020204020204" charset="-122"/>
                </a:rPr>
                <a:t>分析人物形象是读懂小说的关键。小说主要通过鲜明而独特的人物形象来打动读者，感染读者。作家运用各种艺术手法,进行肖像、语言、动作、心理、细节等描写，来塑造鲜明而独特的形象。其中细节描写是刻画人物形象不可缺少的手段,我们可以从细节描写上去把握人物的性格特征。</a:t>
              </a:r>
            </a:p>
            <a:p>
              <a:pPr indent="304800">
                <a:lnSpc>
                  <a:spcPts val="3000"/>
                </a:lnSpc>
              </a:pPr>
              <a:r>
                <a:rPr lang="zh-CN" dirty="0">
                  <a:latin typeface="微软雅黑" panose="020B0503020204020204" charset="-122"/>
                  <a:ea typeface="微软雅黑" panose="020B0503020204020204" charset="-122"/>
                  <a:cs typeface="微软雅黑" panose="020B0503020204020204" charset="-122"/>
                </a:rPr>
                <a:t>  例如:《守财奴》中,葛朗台看到金子后的动作是:“老头儿身子一纵，扑上梳妆匣，好似一头老虎扑上一个睡着的婴儿.”这个细节描写，形象地刻画了葛朗台饿虎扑食般攫取钱财的丑态和不择手段掠夺钱财的伎俩，塑造了一个为金钱而执著发狂的守财奴的形象。</a:t>
              </a:r>
              <a:endParaRPr lang="zh-CN" altLang="en-US" dirty="0">
                <a:latin typeface="微软雅黑" panose="020B0503020204020204" charset="-122"/>
                <a:ea typeface="微软雅黑" panose="020B0503020204020204" charset="-122"/>
                <a:cs typeface="微软雅黑" panose="020B0503020204020204" charset="-122"/>
              </a:endParaRPr>
            </a:p>
          </p:txBody>
        </p:sp>
      </p:grpSp>
      <p:grpSp>
        <p:nvGrpSpPr>
          <p:cNvPr id="23" name="组合 22">
            <a:extLst>
              <a:ext uri="{FF2B5EF4-FFF2-40B4-BE49-F238E27FC236}">
                <a16:creationId xmlns:a16="http://schemas.microsoft.com/office/drawing/2014/main" id="{FFB00BDC-8FFE-44BD-9A3E-B846D0D0B928}"/>
              </a:ext>
            </a:extLst>
          </p:cNvPr>
          <p:cNvGrpSpPr/>
          <p:nvPr/>
        </p:nvGrpSpPr>
        <p:grpSpPr>
          <a:xfrm>
            <a:off x="1862790" y="966494"/>
            <a:ext cx="6773210" cy="975312"/>
            <a:chOff x="1862790" y="966494"/>
            <a:chExt cx="6773210" cy="975312"/>
          </a:xfrm>
        </p:grpSpPr>
        <p:sp>
          <p:nvSpPr>
            <p:cNvPr id="3" name="文本框 2"/>
            <p:cNvSpPr txBox="1"/>
            <p:nvPr/>
          </p:nvSpPr>
          <p:spPr>
            <a:xfrm>
              <a:off x="3556000" y="1162368"/>
              <a:ext cx="5080000" cy="583565"/>
            </a:xfrm>
            <a:prstGeom prst="rect">
              <a:avLst/>
            </a:prstGeom>
            <a:noFill/>
            <a:ln w="9525">
              <a:noFill/>
            </a:ln>
          </p:spPr>
          <p:txBody>
            <a:bodyPr>
              <a:spAutoFit/>
            </a:bodyPr>
            <a:lstStyle/>
            <a:p>
              <a:pPr indent="0"/>
              <a:r>
                <a:rPr lang="zh-CN" sz="3200" b="1" dirty="0">
                  <a:latin typeface="Arial" panose="020B0604020202020204" pitchFamily="34" charset="0"/>
                  <a:ea typeface="黑体" panose="02010609060101010101" charset="-122"/>
                </a:rPr>
                <a:t>二、分析人物形象</a:t>
              </a:r>
              <a:endParaRPr lang="zh-CN" altLang="en-US" sz="3200" b="1" dirty="0">
                <a:latin typeface="Arial" panose="020B0604020202020204" pitchFamily="34" charset="0"/>
                <a:ea typeface="黑体" panose="02010609060101010101" charset="-122"/>
              </a:endParaRPr>
            </a:p>
          </p:txBody>
        </p:sp>
        <p:grpSp>
          <p:nvGrpSpPr>
            <p:cNvPr id="30" name="组合 29">
              <a:extLst>
                <a:ext uri="{FF2B5EF4-FFF2-40B4-BE49-F238E27FC236}">
                  <a16:creationId xmlns:a16="http://schemas.microsoft.com/office/drawing/2014/main" id="{853D87BC-0402-4912-8B06-43FA0B9612A8}"/>
                </a:ext>
              </a:extLst>
            </p:cNvPr>
            <p:cNvGrpSpPr/>
            <p:nvPr/>
          </p:nvGrpSpPr>
          <p:grpSpPr>
            <a:xfrm>
              <a:off x="1862790" y="966494"/>
              <a:ext cx="1573530" cy="975312"/>
              <a:chOff x="555625" y="1900603"/>
              <a:chExt cx="1573530" cy="975312"/>
            </a:xfrm>
          </p:grpSpPr>
          <p:sp>
            <p:nvSpPr>
              <p:cNvPr id="32" name="椭圆 1">
                <a:extLst>
                  <a:ext uri="{FF2B5EF4-FFF2-40B4-BE49-F238E27FC236}">
                    <a16:creationId xmlns:a16="http://schemas.microsoft.com/office/drawing/2014/main" id="{42F7D280-A713-43C7-8791-52817B95D9FA}"/>
                  </a:ext>
                </a:extLst>
              </p:cNvPr>
              <p:cNvSpPr/>
              <p:nvPr/>
            </p:nvSpPr>
            <p:spPr>
              <a:xfrm>
                <a:off x="1069340" y="1900603"/>
                <a:ext cx="1059815" cy="975312"/>
              </a:xfrm>
              <a:prstGeom prst="ellipse">
                <a:avLst/>
              </a:prstGeom>
              <a:blipFill>
                <a:blip r:embed="rId3"/>
                <a:stretch>
                  <a:fillRect/>
                </a:stretch>
              </a:blipFill>
              <a:ln w="12700" cap="flat" cmpd="sng" algn="ctr">
                <a:noFill/>
                <a:prstDash val="solid"/>
                <a:miter lim="800000"/>
              </a:ln>
              <a:effectLst/>
            </p:spPr>
          </p:sp>
          <p:grpSp>
            <p:nvGrpSpPr>
              <p:cNvPr id="33" name="组合 32">
                <a:extLst>
                  <a:ext uri="{FF2B5EF4-FFF2-40B4-BE49-F238E27FC236}">
                    <a16:creationId xmlns:a16="http://schemas.microsoft.com/office/drawing/2014/main" id="{04CB717D-B4B8-4B6C-B8AB-F301D1CDFDBE}"/>
                  </a:ext>
                </a:extLst>
              </p:cNvPr>
              <p:cNvGrpSpPr/>
              <p:nvPr/>
            </p:nvGrpSpPr>
            <p:grpSpPr>
              <a:xfrm>
                <a:off x="555625" y="2036801"/>
                <a:ext cx="1424305" cy="799744"/>
                <a:chOff x="555625" y="1997710"/>
                <a:chExt cx="1424305" cy="838835"/>
              </a:xfrm>
            </p:grpSpPr>
            <p:grpSp>
              <p:nvGrpSpPr>
                <p:cNvPr id="34" name="组合 33">
                  <a:extLst>
                    <a:ext uri="{FF2B5EF4-FFF2-40B4-BE49-F238E27FC236}">
                      <a16:creationId xmlns:a16="http://schemas.microsoft.com/office/drawing/2014/main" id="{29AA0519-4FCE-4BA7-88D6-205C7D7AF9F6}"/>
                    </a:ext>
                  </a:extLst>
                </p:cNvPr>
                <p:cNvGrpSpPr/>
                <p:nvPr/>
              </p:nvGrpSpPr>
              <p:grpSpPr>
                <a:xfrm>
                  <a:off x="1180465" y="1997710"/>
                  <a:ext cx="669925" cy="544830"/>
                  <a:chOff x="2591395" y="1560012"/>
                  <a:chExt cx="6273282" cy="4516858"/>
                </a:xfrm>
                <a:solidFill>
                  <a:sysClr val="window" lastClr="FFFFFF"/>
                </a:solidFill>
              </p:grpSpPr>
              <p:sp>
                <p:nvSpPr>
                  <p:cNvPr id="36" name="弦形 4">
                    <a:extLst>
                      <a:ext uri="{FF2B5EF4-FFF2-40B4-BE49-F238E27FC236}">
                        <a16:creationId xmlns:a16="http://schemas.microsoft.com/office/drawing/2014/main" id="{B9C24F50-0165-421B-A2A7-01AC88D352BE}"/>
                      </a:ext>
                    </a:extLst>
                  </p:cNvPr>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任意多边形 10">
                    <a:extLst>
                      <a:ext uri="{FF2B5EF4-FFF2-40B4-BE49-F238E27FC236}">
                        <a16:creationId xmlns:a16="http://schemas.microsoft.com/office/drawing/2014/main" id="{1B08150A-E496-4866-BF59-C76707A8AD7B}"/>
                      </a:ext>
                    </a:extLst>
                  </p:cNvPr>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8" name="弦形 4">
                    <a:extLst>
                      <a:ext uri="{FF2B5EF4-FFF2-40B4-BE49-F238E27FC236}">
                        <a16:creationId xmlns:a16="http://schemas.microsoft.com/office/drawing/2014/main" id="{D0BF4E4B-40BC-4732-8D6F-747DFBD2CBAE}"/>
                      </a:ext>
                    </a:extLst>
                  </p:cNvPr>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5" name="任意多边形 7">
                  <a:extLst>
                    <a:ext uri="{FF2B5EF4-FFF2-40B4-BE49-F238E27FC236}">
                      <a16:creationId xmlns:a16="http://schemas.microsoft.com/office/drawing/2014/main" id="{65D5F432-5C81-4053-8DAD-620984E90971}"/>
                    </a:ext>
                  </a:extLst>
                </p:cNvPr>
                <p:cNvSpPr/>
                <p:nvPr/>
              </p:nvSpPr>
              <p:spPr>
                <a:xfrm flipV="1">
                  <a:off x="555625" y="2531745"/>
                  <a:ext cx="1424305" cy="304800"/>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15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par>
                                <p:cTn id="13" presetID="3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8"/>
          <p:cNvSpPr/>
          <p:nvPr/>
        </p:nvSpPr>
        <p:spPr>
          <a:xfrm>
            <a:off x="-2114558" y="403177"/>
            <a:ext cx="5891463" cy="713287"/>
          </a:xfrm>
          <a:custGeom>
            <a:avLst/>
            <a:gdLst>
              <a:gd name="connsiteX0" fmla="*/ 3538712 w 5891463"/>
              <a:gd name="connsiteY0" fmla="*/ 0 h 713287"/>
              <a:gd name="connsiteX1" fmla="*/ 5891463 w 5891463"/>
              <a:gd name="connsiteY1" fmla="*/ 0 h 713287"/>
              <a:gd name="connsiteX2" fmla="*/ 5891463 w 5891463"/>
              <a:gd name="connsiteY2" fmla="*/ 45719 h 713287"/>
              <a:gd name="connsiteX3" fmla="*/ 4651667 w 5891463"/>
              <a:gd name="connsiteY3" fmla="*/ 45719 h 713287"/>
              <a:gd name="connsiteX4" fmla="*/ 4651667 w 5891463"/>
              <a:gd name="connsiteY4" fmla="*/ 49137 h 713287"/>
              <a:gd name="connsiteX5" fmla="*/ 3291824 w 5891463"/>
              <a:gd name="connsiteY5" fmla="*/ 49137 h 713287"/>
              <a:gd name="connsiteX6" fmla="*/ 1928977 w 5891463"/>
              <a:gd name="connsiteY6" fmla="*/ 49137 h 713287"/>
              <a:gd name="connsiteX7" fmla="*/ 1778305 w 5891463"/>
              <a:gd name="connsiteY7" fmla="*/ 135634 h 713287"/>
              <a:gd name="connsiteX8" fmla="*/ 1765454 w 5891463"/>
              <a:gd name="connsiteY8" fmla="*/ 190761 h 713287"/>
              <a:gd name="connsiteX9" fmla="*/ 1778305 w 5891463"/>
              <a:gd name="connsiteY9" fmla="*/ 245889 h 713287"/>
              <a:gd name="connsiteX10" fmla="*/ 1928977 w 5891463"/>
              <a:gd name="connsiteY10" fmla="*/ 332387 h 713287"/>
              <a:gd name="connsiteX11" fmla="*/ 2167660 w 5891463"/>
              <a:gd name="connsiteY11" fmla="*/ 332387 h 713287"/>
              <a:gd name="connsiteX12" fmla="*/ 2167660 w 5891463"/>
              <a:gd name="connsiteY12" fmla="*/ 331761 h 713287"/>
              <a:gd name="connsiteX13" fmla="*/ 3793525 w 5891463"/>
              <a:gd name="connsiteY13" fmla="*/ 331761 h 713287"/>
              <a:gd name="connsiteX14" fmla="*/ 4013782 w 5891463"/>
              <a:gd name="connsiteY14" fmla="*/ 522521 h 713287"/>
              <a:gd name="connsiteX15" fmla="*/ 3793525 w 5891463"/>
              <a:gd name="connsiteY15" fmla="*/ 713283 h 713287"/>
              <a:gd name="connsiteX16" fmla="*/ 2352751 w 5891463"/>
              <a:gd name="connsiteY16" fmla="*/ 713283 h 713287"/>
              <a:gd name="connsiteX17" fmla="*/ 2352751 w 5891463"/>
              <a:gd name="connsiteY17" fmla="*/ 713287 h 713287"/>
              <a:gd name="connsiteX18" fmla="*/ 0 w 5891463"/>
              <a:gd name="connsiteY18" fmla="*/ 713287 h 713287"/>
              <a:gd name="connsiteX19" fmla="*/ 0 w 5891463"/>
              <a:gd name="connsiteY19" fmla="*/ 667568 h 713287"/>
              <a:gd name="connsiteX20" fmla="*/ 884428 w 5891463"/>
              <a:gd name="connsiteY20" fmla="*/ 667568 h 713287"/>
              <a:gd name="connsiteX21" fmla="*/ 884428 w 5891463"/>
              <a:gd name="connsiteY21" fmla="*/ 664147 h 713287"/>
              <a:gd name="connsiteX22" fmla="*/ 2244271 w 5891463"/>
              <a:gd name="connsiteY22" fmla="*/ 664147 h 713287"/>
              <a:gd name="connsiteX23" fmla="*/ 3649155 w 5891463"/>
              <a:gd name="connsiteY23" fmla="*/ 664147 h 713287"/>
              <a:gd name="connsiteX24" fmla="*/ 3799827 w 5891463"/>
              <a:gd name="connsiteY24" fmla="*/ 577648 h 713287"/>
              <a:gd name="connsiteX25" fmla="*/ 3812678 w 5891463"/>
              <a:gd name="connsiteY25" fmla="*/ 522521 h 713287"/>
              <a:gd name="connsiteX26" fmla="*/ 3799827 w 5891463"/>
              <a:gd name="connsiteY26" fmla="*/ 467394 h 713287"/>
              <a:gd name="connsiteX27" fmla="*/ 3649155 w 5891463"/>
              <a:gd name="connsiteY27" fmla="*/ 380896 h 713287"/>
              <a:gd name="connsiteX28" fmla="*/ 3410471 w 5891463"/>
              <a:gd name="connsiteY28" fmla="*/ 380896 h 713287"/>
              <a:gd name="connsiteX29" fmla="*/ 3410471 w 5891463"/>
              <a:gd name="connsiteY29" fmla="*/ 381523 h 713287"/>
              <a:gd name="connsiteX30" fmla="*/ 1784606 w 5891463"/>
              <a:gd name="connsiteY30" fmla="*/ 381523 h 713287"/>
              <a:gd name="connsiteX31" fmla="*/ 1564350 w 5891463"/>
              <a:gd name="connsiteY31" fmla="*/ 190761 h 713287"/>
              <a:gd name="connsiteX32" fmla="*/ 1784606 w 5891463"/>
              <a:gd name="connsiteY32" fmla="*/ 1 h 713287"/>
              <a:gd name="connsiteX33" fmla="*/ 3291824 w 5891463"/>
              <a:gd name="connsiteY33" fmla="*/ 1 h 713287"/>
              <a:gd name="connsiteX34" fmla="*/ 3410471 w 5891463"/>
              <a:gd name="connsiteY34" fmla="*/ 1 h 713287"/>
              <a:gd name="connsiteX35" fmla="*/ 3538712 w 5891463"/>
              <a:gd name="connsiteY35" fmla="*/ 1 h 71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891463" h="713287">
                <a:moveTo>
                  <a:pt x="3538712" y="0"/>
                </a:moveTo>
                <a:lnTo>
                  <a:pt x="5891463" y="0"/>
                </a:lnTo>
                <a:lnTo>
                  <a:pt x="5891463" y="45719"/>
                </a:lnTo>
                <a:lnTo>
                  <a:pt x="4651667" y="45719"/>
                </a:lnTo>
                <a:lnTo>
                  <a:pt x="4651667" y="49137"/>
                </a:lnTo>
                <a:lnTo>
                  <a:pt x="3291824" y="49137"/>
                </a:lnTo>
                <a:lnTo>
                  <a:pt x="1928977" y="49137"/>
                </a:lnTo>
                <a:cubicBezTo>
                  <a:pt x="1861244" y="49137"/>
                  <a:pt x="1803129" y="84804"/>
                  <a:pt x="1778305" y="135634"/>
                </a:cubicBezTo>
                <a:lnTo>
                  <a:pt x="1765454" y="190761"/>
                </a:lnTo>
                <a:lnTo>
                  <a:pt x="1778305" y="245889"/>
                </a:lnTo>
                <a:cubicBezTo>
                  <a:pt x="1803129" y="296721"/>
                  <a:pt x="1861244" y="332387"/>
                  <a:pt x="1928977" y="332387"/>
                </a:cubicBezTo>
                <a:lnTo>
                  <a:pt x="2167660" y="332387"/>
                </a:lnTo>
                <a:lnTo>
                  <a:pt x="2167660" y="331761"/>
                </a:lnTo>
                <a:lnTo>
                  <a:pt x="3793525" y="331761"/>
                </a:lnTo>
                <a:cubicBezTo>
                  <a:pt x="3915169" y="331761"/>
                  <a:pt x="4013782" y="417167"/>
                  <a:pt x="4013782" y="522521"/>
                </a:cubicBezTo>
                <a:cubicBezTo>
                  <a:pt x="4013782" y="627877"/>
                  <a:pt x="3915169" y="713283"/>
                  <a:pt x="3793525" y="713283"/>
                </a:cubicBezTo>
                <a:lnTo>
                  <a:pt x="2352751" y="713283"/>
                </a:lnTo>
                <a:lnTo>
                  <a:pt x="2352751" y="713287"/>
                </a:lnTo>
                <a:lnTo>
                  <a:pt x="0" y="713287"/>
                </a:lnTo>
                <a:lnTo>
                  <a:pt x="0" y="667568"/>
                </a:lnTo>
                <a:lnTo>
                  <a:pt x="884428" y="667568"/>
                </a:lnTo>
                <a:lnTo>
                  <a:pt x="884428" y="664147"/>
                </a:lnTo>
                <a:lnTo>
                  <a:pt x="2244271" y="664147"/>
                </a:lnTo>
                <a:lnTo>
                  <a:pt x="3649155" y="664147"/>
                </a:lnTo>
                <a:cubicBezTo>
                  <a:pt x="3716888" y="664147"/>
                  <a:pt x="3775004" y="628480"/>
                  <a:pt x="3799827" y="577648"/>
                </a:cubicBezTo>
                <a:lnTo>
                  <a:pt x="3812678" y="522521"/>
                </a:lnTo>
                <a:lnTo>
                  <a:pt x="3799827" y="467394"/>
                </a:lnTo>
                <a:cubicBezTo>
                  <a:pt x="3775004" y="416563"/>
                  <a:pt x="3716888" y="380896"/>
                  <a:pt x="3649155" y="380896"/>
                </a:cubicBezTo>
                <a:lnTo>
                  <a:pt x="3410471" y="380896"/>
                </a:lnTo>
                <a:lnTo>
                  <a:pt x="3410471" y="381523"/>
                </a:lnTo>
                <a:lnTo>
                  <a:pt x="1784606" y="381523"/>
                </a:lnTo>
                <a:cubicBezTo>
                  <a:pt x="1662962" y="381523"/>
                  <a:pt x="1564350" y="296117"/>
                  <a:pt x="1564350" y="190761"/>
                </a:cubicBezTo>
                <a:cubicBezTo>
                  <a:pt x="1564350" y="85407"/>
                  <a:pt x="1662962" y="1"/>
                  <a:pt x="1784606" y="1"/>
                </a:cubicBezTo>
                <a:lnTo>
                  <a:pt x="3291824" y="1"/>
                </a:lnTo>
                <a:lnTo>
                  <a:pt x="3410471" y="1"/>
                </a:lnTo>
                <a:lnTo>
                  <a:pt x="3538712" y="1"/>
                </a:lnTo>
                <a:close/>
              </a:path>
            </a:pathLst>
          </a:cu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 name="组合 4"/>
          <p:cNvGrpSpPr/>
          <p:nvPr/>
        </p:nvGrpSpPr>
        <p:grpSpPr>
          <a:xfrm>
            <a:off x="10538181" y="4335445"/>
            <a:ext cx="1653819" cy="965278"/>
            <a:chOff x="648793" y="1560012"/>
            <a:chExt cx="7570069" cy="4418391"/>
          </a:xfrm>
        </p:grpSpPr>
        <p:grpSp>
          <p:nvGrpSpPr>
            <p:cNvPr id="6" name="组合 5"/>
            <p:cNvGrpSpPr/>
            <p:nvPr/>
          </p:nvGrpSpPr>
          <p:grpSpPr>
            <a:xfrm>
              <a:off x="2831747" y="1560012"/>
              <a:ext cx="5366015" cy="4418391"/>
              <a:chOff x="2831747" y="1560012"/>
              <a:chExt cx="5366015" cy="4418391"/>
            </a:xfrm>
          </p:grpSpPr>
          <p:sp>
            <p:nvSpPr>
              <p:cNvPr id="9"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45"/>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任意多边形 42"/>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43"/>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9" name="组合 18">
            <a:extLst>
              <a:ext uri="{FF2B5EF4-FFF2-40B4-BE49-F238E27FC236}">
                <a16:creationId xmlns:a16="http://schemas.microsoft.com/office/drawing/2014/main" id="{F7D3953E-32C5-46DC-B04F-936BE8C7C97F}"/>
              </a:ext>
            </a:extLst>
          </p:cNvPr>
          <p:cNvGrpSpPr/>
          <p:nvPr/>
        </p:nvGrpSpPr>
        <p:grpSpPr>
          <a:xfrm>
            <a:off x="1880870" y="670560"/>
            <a:ext cx="6456680" cy="1022985"/>
            <a:chOff x="1880870" y="670560"/>
            <a:chExt cx="6456680" cy="1022985"/>
          </a:xfrm>
        </p:grpSpPr>
        <p:grpSp>
          <p:nvGrpSpPr>
            <p:cNvPr id="18" name="组合 17">
              <a:extLst>
                <a:ext uri="{FF2B5EF4-FFF2-40B4-BE49-F238E27FC236}">
                  <a16:creationId xmlns:a16="http://schemas.microsoft.com/office/drawing/2014/main" id="{BEC20CE0-D6FA-4F5A-B419-BAB5E894256E}"/>
                </a:ext>
              </a:extLst>
            </p:cNvPr>
            <p:cNvGrpSpPr/>
            <p:nvPr/>
          </p:nvGrpSpPr>
          <p:grpSpPr>
            <a:xfrm>
              <a:off x="1880870" y="670560"/>
              <a:ext cx="1390015" cy="1022985"/>
              <a:chOff x="1880870" y="670560"/>
              <a:chExt cx="1390015" cy="1022985"/>
            </a:xfrm>
          </p:grpSpPr>
          <p:sp>
            <p:nvSpPr>
              <p:cNvPr id="15" name="椭圆 1"/>
              <p:cNvSpPr/>
              <p:nvPr/>
            </p:nvSpPr>
            <p:spPr>
              <a:xfrm>
                <a:off x="2211070" y="670560"/>
                <a:ext cx="1059815" cy="1022985"/>
              </a:xfrm>
              <a:prstGeom prst="ellipse">
                <a:avLst/>
              </a:prstGeom>
              <a:blipFill>
                <a:blip r:embed="rId3"/>
                <a:stretch>
                  <a:fillRect/>
                </a:stretch>
              </a:blipFill>
              <a:ln w="12700" cap="flat" cmpd="sng" algn="ctr">
                <a:noFill/>
                <a:prstDash val="solid"/>
                <a:miter lim="800000"/>
              </a:ln>
              <a:effectLst/>
            </p:spPr>
          </p:sp>
          <p:grpSp>
            <p:nvGrpSpPr>
              <p:cNvPr id="2" name="组合 1">
                <a:extLst>
                  <a:ext uri="{FF2B5EF4-FFF2-40B4-BE49-F238E27FC236}">
                    <a16:creationId xmlns:a16="http://schemas.microsoft.com/office/drawing/2014/main" id="{26E447C5-A4ED-4C81-BD92-C5C156AC6B74}"/>
                  </a:ext>
                </a:extLst>
              </p:cNvPr>
              <p:cNvGrpSpPr/>
              <p:nvPr/>
            </p:nvGrpSpPr>
            <p:grpSpPr>
              <a:xfrm>
                <a:off x="1880870" y="843915"/>
                <a:ext cx="1197610" cy="848995"/>
                <a:chOff x="1880870" y="843915"/>
                <a:chExt cx="1197610" cy="848995"/>
              </a:xfrm>
            </p:grpSpPr>
            <p:grpSp>
              <p:nvGrpSpPr>
                <p:cNvPr id="12" name="组合 11"/>
                <p:cNvGrpSpPr/>
                <p:nvPr/>
              </p:nvGrpSpPr>
              <p:grpSpPr>
                <a:xfrm>
                  <a:off x="2320925" y="843915"/>
                  <a:ext cx="669925" cy="544830"/>
                  <a:chOff x="2591395" y="1560012"/>
                  <a:chExt cx="6273282" cy="4516858"/>
                </a:xfrm>
                <a:solidFill>
                  <a:sysClr val="window" lastClr="FFFFFF"/>
                </a:solidFill>
              </p:grpSpPr>
              <p:sp>
                <p:nvSpPr>
                  <p:cNvPr id="13"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任意多边形 10"/>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7" name="任意多边形 7"/>
                <p:cNvSpPr/>
                <p:nvPr/>
              </p:nvSpPr>
              <p:spPr>
                <a:xfrm flipV="1">
                  <a:off x="1880870" y="1363980"/>
                  <a:ext cx="1197610" cy="328930"/>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00" name="文本框 99"/>
            <p:cNvSpPr txBox="1"/>
            <p:nvPr/>
          </p:nvSpPr>
          <p:spPr>
            <a:xfrm>
              <a:off x="3270885" y="925830"/>
              <a:ext cx="5066665" cy="521970"/>
            </a:xfrm>
            <a:prstGeom prst="rect">
              <a:avLst/>
            </a:prstGeom>
            <a:noFill/>
            <a:ln w="9525">
              <a:noFill/>
            </a:ln>
          </p:spPr>
          <p:txBody>
            <a:bodyPr wrap="square">
              <a:spAutoFit/>
            </a:bodyPr>
            <a:lstStyle/>
            <a:p>
              <a:pPr indent="0"/>
              <a:r>
                <a:rPr lang="zh-CN" sz="2800" b="1">
                  <a:latin typeface="Arial" panose="020B0604020202020204" pitchFamily="34" charset="0"/>
                  <a:ea typeface="黑体" panose="02010609060101010101" charset="-122"/>
                </a:rPr>
                <a:t>三、注意环境描写</a:t>
              </a:r>
              <a:endParaRPr lang="zh-CN" altLang="en-US" sz="2800" b="1">
                <a:latin typeface="Arial" panose="020B0604020202020204" pitchFamily="34" charset="0"/>
                <a:ea typeface="黑体" panose="02010609060101010101" charset="-122"/>
              </a:endParaRPr>
            </a:p>
          </p:txBody>
        </p:sp>
      </p:grpSp>
      <p:grpSp>
        <p:nvGrpSpPr>
          <p:cNvPr id="20" name="组合 19">
            <a:extLst>
              <a:ext uri="{FF2B5EF4-FFF2-40B4-BE49-F238E27FC236}">
                <a16:creationId xmlns:a16="http://schemas.microsoft.com/office/drawing/2014/main" id="{ECB782DC-E0A8-41C2-AF6E-93D9E1B74773}"/>
              </a:ext>
            </a:extLst>
          </p:cNvPr>
          <p:cNvGrpSpPr/>
          <p:nvPr/>
        </p:nvGrpSpPr>
        <p:grpSpPr>
          <a:xfrm>
            <a:off x="1092200" y="1879600"/>
            <a:ext cx="9658985" cy="4867275"/>
            <a:chOff x="1092200" y="1879600"/>
            <a:chExt cx="9658985" cy="4867275"/>
          </a:xfrm>
        </p:grpSpPr>
        <p:grpSp>
          <p:nvGrpSpPr>
            <p:cNvPr id="26" name="组合 25"/>
            <p:cNvGrpSpPr/>
            <p:nvPr/>
          </p:nvGrpSpPr>
          <p:grpSpPr>
            <a:xfrm>
              <a:off x="1092200" y="1879600"/>
              <a:ext cx="9658985" cy="4867275"/>
              <a:chOff x="7210222" y="3140035"/>
              <a:chExt cx="1770664" cy="3272488"/>
            </a:xfrm>
          </p:grpSpPr>
          <p:sp>
            <p:nvSpPr>
              <p:cNvPr id="27" name="矩形 26"/>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7210222" y="3140035"/>
                <a:ext cx="1770664" cy="3272488"/>
              </a:xfrm>
              <a:prstGeom prst="rect">
                <a:avLst/>
              </a:prstGeom>
              <a:blipFill>
                <a:blip r:embed="rId6">
                  <a:alphaModFix amt="26000"/>
                  <a:extLst>
                    <a:ext uri="{BEBA8EAE-BF5A-486C-A8C5-ECC9F3942E4B}">
                      <a14:imgProps xmlns:a14="http://schemas.microsoft.com/office/drawing/2010/main">
                        <a14:imgLayer r:embed="rId7">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 name="文本框 2"/>
            <p:cNvSpPr txBox="1"/>
            <p:nvPr/>
          </p:nvSpPr>
          <p:spPr>
            <a:xfrm>
              <a:off x="1592141" y="2054283"/>
              <a:ext cx="8649970" cy="4561954"/>
            </a:xfrm>
            <a:prstGeom prst="rect">
              <a:avLst/>
            </a:prstGeom>
            <a:noFill/>
            <a:ln w="9525">
              <a:noFill/>
            </a:ln>
          </p:spPr>
          <p:txBody>
            <a:bodyPr wrap="square">
              <a:spAutoFit/>
            </a:bodyPr>
            <a:lstStyle/>
            <a:p>
              <a:pPr indent="304800" fontAlgn="auto">
                <a:lnSpc>
                  <a:spcPts val="2700"/>
                </a:lnSpc>
              </a:pPr>
              <a:r>
                <a:rPr lang="en-US" altLang="zh-CN" b="0" dirty="0">
                  <a:latin typeface="微软雅黑" panose="020B0503020204020204" charset="-122"/>
                  <a:ea typeface="微软雅黑" panose="020B0503020204020204" charset="-122"/>
                  <a:cs typeface="微软雅黑" panose="020B0503020204020204" charset="-122"/>
                </a:rPr>
                <a:t>  </a:t>
              </a:r>
              <a:r>
                <a:rPr lang="zh-CN" b="0" dirty="0">
                  <a:latin typeface="微软雅黑" panose="020B0503020204020204" charset="-122"/>
                  <a:ea typeface="微软雅黑" panose="020B0503020204020204" charset="-122"/>
                  <a:cs typeface="微软雅黑" panose="020B0503020204020204" charset="-122"/>
                </a:rPr>
                <a:t>在小说作品中，环境是</a:t>
              </a:r>
              <a:r>
                <a:rPr lang="zh-CN" b="1" dirty="0">
                  <a:solidFill>
                    <a:srgbClr val="C00000"/>
                  </a:solidFill>
                  <a:latin typeface="微软雅黑" panose="020B0503020204020204" charset="-122"/>
                  <a:ea typeface="微软雅黑" panose="020B0503020204020204" charset="-122"/>
                  <a:cs typeface="微软雅黑" panose="020B0503020204020204" charset="-122"/>
                </a:rPr>
                <a:t>形成人物性格</a:t>
              </a:r>
              <a:r>
                <a:rPr lang="zh-CN" b="0" dirty="0">
                  <a:latin typeface="微软雅黑" panose="020B0503020204020204" charset="-122"/>
                  <a:ea typeface="微软雅黑" panose="020B0503020204020204" charset="-122"/>
                  <a:cs typeface="微软雅黑" panose="020B0503020204020204" charset="-122"/>
                </a:rPr>
                <a:t>、驱使其行动的特定场所，是人物成为某种形象的原因。鉴赏小说的环境描写,不能不注意理解环境与人物的关系,努力发掘它深刻的思想意义。</a:t>
              </a:r>
            </a:p>
            <a:p>
              <a:pPr indent="304800" fontAlgn="auto">
                <a:lnSpc>
                  <a:spcPts val="2700"/>
                </a:lnSpc>
              </a:pPr>
              <a:r>
                <a:rPr lang="zh-CN" b="0" dirty="0">
                  <a:latin typeface="微软雅黑" panose="020B0503020204020204" charset="-122"/>
                  <a:ea typeface="微软雅黑" panose="020B0503020204020204" charset="-122"/>
                  <a:cs typeface="微软雅黑" panose="020B0503020204020204" charset="-122"/>
                </a:rPr>
                <a:t>环境描写包括</a:t>
              </a:r>
              <a:r>
                <a:rPr lang="zh-CN" b="1" dirty="0">
                  <a:solidFill>
                    <a:srgbClr val="C00000"/>
                  </a:solidFill>
                  <a:latin typeface="微软雅黑" panose="020B0503020204020204" charset="-122"/>
                  <a:ea typeface="微软雅黑" panose="020B0503020204020204" charset="-122"/>
                  <a:cs typeface="微软雅黑" panose="020B0503020204020204" charset="-122"/>
                </a:rPr>
                <a:t>自然环境描写</a:t>
              </a:r>
              <a:r>
                <a:rPr lang="zh-CN" b="0" dirty="0">
                  <a:latin typeface="微软雅黑" panose="020B0503020204020204" charset="-122"/>
                  <a:ea typeface="微软雅黑" panose="020B0503020204020204" charset="-122"/>
                  <a:cs typeface="微软雅黑" panose="020B0503020204020204" charset="-122"/>
                </a:rPr>
                <a:t>和</a:t>
              </a:r>
              <a:r>
                <a:rPr lang="zh-CN" b="1" dirty="0">
                  <a:solidFill>
                    <a:srgbClr val="C00000"/>
                  </a:solidFill>
                  <a:latin typeface="微软雅黑" panose="020B0503020204020204" charset="-122"/>
                  <a:ea typeface="微软雅黑" panose="020B0503020204020204" charset="-122"/>
                  <a:cs typeface="微软雅黑" panose="020B0503020204020204" charset="-122"/>
                </a:rPr>
                <a:t>社会环境描写</a:t>
              </a:r>
              <a:r>
                <a:rPr lang="zh-CN" b="0" dirty="0">
                  <a:latin typeface="微软雅黑" panose="020B0503020204020204" charset="-122"/>
                  <a:ea typeface="微软雅黑" panose="020B0503020204020204" charset="-122"/>
                  <a:cs typeface="微软雅黑" panose="020B0503020204020204" charset="-122"/>
                </a:rPr>
                <a:t>。</a:t>
              </a:r>
            </a:p>
            <a:p>
              <a:pPr indent="304800" fontAlgn="auto">
                <a:lnSpc>
                  <a:spcPts val="2700"/>
                </a:lnSpc>
              </a:pPr>
              <a:r>
                <a:rPr lang="zh-CN" b="0" dirty="0">
                  <a:latin typeface="微软雅黑" panose="020B0503020204020204" charset="-122"/>
                  <a:ea typeface="微软雅黑" panose="020B0503020204020204" charset="-122"/>
                  <a:cs typeface="微软雅黑" panose="020B0503020204020204" charset="-122"/>
                </a:rPr>
                <a:t> 自然环境描写也叫景物描写，主要是对人物活动的时间、地点、季节、气候以及花鸟草木等场景的描写。社会环境描写主要是对人物活动的具体环境、外所氛围以及人际关系等的描写。环境描写的主要作用.既交代故事发生的时间、地点，为人物活动提供具体的背景，为人物出场作铺垫，又渲染气氛，烘托人物的心情。有的环境描写还能够推动情节的发展，深化作品主题。</a:t>
              </a:r>
            </a:p>
            <a:p>
              <a:pPr indent="304800" fontAlgn="auto">
                <a:lnSpc>
                  <a:spcPts val="2700"/>
                </a:lnSpc>
              </a:pPr>
              <a:r>
                <a:rPr lang="zh-CN" b="0" dirty="0">
                  <a:latin typeface="微软雅黑" panose="020B0503020204020204" charset="-122"/>
                  <a:ea typeface="微软雅黑" panose="020B0503020204020204" charset="-122"/>
                  <a:cs typeface="微软雅黑" panose="020B0503020204020204" charset="-122"/>
                </a:rPr>
                <a:t>   例如:鲁迅的小说《祝福》中,祥林嫂的悲惨命运也是在“祝福”那种环境气氛中显现出来的，其中无不包含着作者对主人公的同情和对黑暗社会的不平,以唤起人们疗救的注意。又如:小说《活着》最后一段景物描写点出了福贵老人的乡间生活环境，透露出乡间的生活都顺应着自然的规律，深化了主题,增添了小说的意味。</a:t>
              </a:r>
              <a:endParaRPr lang="zh-CN" altLang="en-US" b="0" dirty="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7042" y="5089071"/>
            <a:ext cx="1653819" cy="965278"/>
            <a:chOff x="648793" y="1560012"/>
            <a:chExt cx="7570069" cy="4418391"/>
          </a:xfrm>
        </p:grpSpPr>
        <p:grpSp>
          <p:nvGrpSpPr>
            <p:cNvPr id="6" name="组合 5"/>
            <p:cNvGrpSpPr/>
            <p:nvPr/>
          </p:nvGrpSpPr>
          <p:grpSpPr>
            <a:xfrm>
              <a:off x="2831747" y="1560012"/>
              <a:ext cx="5366015" cy="4418391"/>
              <a:chOff x="2831747" y="1560012"/>
              <a:chExt cx="5366015" cy="4418391"/>
            </a:xfrm>
          </p:grpSpPr>
          <p:sp>
            <p:nvSpPr>
              <p:cNvPr id="9"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4">
                <a:duotone>
                  <a:srgbClr val="E7E6E6">
                    <a:shade val="45000"/>
                    <a:satMod val="135000"/>
                  </a:srgbClr>
                  <a:prstClr val="white"/>
                </a:duotone>
                <a:extLst>
                  <a:ext uri="{BEBA8EAE-BF5A-486C-A8C5-ECC9F3942E4B}">
                    <a14:imgProps xmlns:a14="http://schemas.microsoft.com/office/drawing/2010/main">
                      <a14:imgLayer r:embed="rId5">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12" name="图片 11"/>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a:off x="10963358" y="244063"/>
            <a:ext cx="1019401" cy="1321446"/>
          </a:xfrm>
          <a:prstGeom prst="rect">
            <a:avLst/>
          </a:prstGeom>
        </p:spPr>
      </p:pic>
      <p:pic>
        <p:nvPicPr>
          <p:cNvPr id="13" name="图片 12"/>
          <p:cNvPicPr>
            <a:picLocks noChangeAspect="1"/>
          </p:cNvPicPr>
          <p:nvPr/>
        </p:nvPicPr>
        <p:blipFill rotWithShape="1">
          <a:blip r:embed="rId6">
            <a:duotone>
              <a:prstClr val="black"/>
              <a:srgbClr val="44546A">
                <a:tint val="45000"/>
                <a:satMod val="400000"/>
              </a:srgbClr>
            </a:duotone>
            <a:extLst>
              <a:ext uri="{28A0092B-C50C-407E-A947-70E740481C1C}">
                <a14:useLocalDpi xmlns:a14="http://schemas.microsoft.com/office/drawing/2010/main" val="0"/>
              </a:ext>
            </a:extLst>
          </a:blip>
          <a:srcRect l="32614" t="35696" r="30900" b="35153"/>
          <a:stretch>
            <a:fillRect/>
          </a:stretch>
        </p:blipFill>
        <p:spPr>
          <a:xfrm rot="2729201">
            <a:off x="10297144" y="771462"/>
            <a:ext cx="759419" cy="984432"/>
          </a:xfrm>
          <a:prstGeom prst="rect">
            <a:avLst/>
          </a:prstGeom>
        </p:spPr>
      </p:pic>
      <p:pic>
        <p:nvPicPr>
          <p:cNvPr id="28" name="图片 6" descr="树枝"/>
          <p:cNvPicPr>
            <a:picLocks noChangeAspect="1"/>
          </p:cNvPicPr>
          <p:nvPr/>
        </p:nvPicPr>
        <p:blipFill>
          <a:blip r:embed="rId7"/>
          <a:stretch>
            <a:fillRect/>
          </a:stretch>
        </p:blipFill>
        <p:spPr>
          <a:xfrm flipH="1">
            <a:off x="21590" y="-4445"/>
            <a:ext cx="3366770" cy="1775460"/>
          </a:xfrm>
          <a:prstGeom prst="rect">
            <a:avLst/>
          </a:prstGeom>
        </p:spPr>
      </p:pic>
      <p:pic>
        <p:nvPicPr>
          <p:cNvPr id="10249" name="图片 5"/>
          <p:cNvPicPr>
            <a:picLocks noChangeAspect="1" noChangeArrowheads="1"/>
          </p:cNvPicPr>
          <p:nvPr/>
        </p:nvPicPr>
        <p:blipFill>
          <a:blip r:embed="rId8">
            <a:extLst>
              <a:ext uri="{28A0092B-C50C-407E-A947-70E740481C1C}">
                <a14:useLocalDpi xmlns:a14="http://schemas.microsoft.com/office/drawing/2010/main" val="0"/>
              </a:ext>
            </a:extLst>
          </a:blip>
          <a:srcRect r="12283"/>
          <a:stretch>
            <a:fillRect/>
          </a:stretch>
        </p:blipFill>
        <p:spPr bwMode="auto">
          <a:xfrm>
            <a:off x="-88265" y="1880235"/>
            <a:ext cx="12290425" cy="497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a:extLst>
              <a:ext uri="{FF2B5EF4-FFF2-40B4-BE49-F238E27FC236}">
                <a16:creationId xmlns:a16="http://schemas.microsoft.com/office/drawing/2014/main" id="{EF7481B9-39E7-4E98-8675-B20954D18555}"/>
              </a:ext>
            </a:extLst>
          </p:cNvPr>
          <p:cNvGrpSpPr/>
          <p:nvPr/>
        </p:nvGrpSpPr>
        <p:grpSpPr>
          <a:xfrm>
            <a:off x="2358558" y="1565275"/>
            <a:ext cx="7847797" cy="1962150"/>
            <a:chOff x="2358558" y="1565275"/>
            <a:chExt cx="7847797" cy="1962150"/>
          </a:xfrm>
        </p:grpSpPr>
        <p:grpSp>
          <p:nvGrpSpPr>
            <p:cNvPr id="3" name="组合 2">
              <a:extLst>
                <a:ext uri="{FF2B5EF4-FFF2-40B4-BE49-F238E27FC236}">
                  <a16:creationId xmlns:a16="http://schemas.microsoft.com/office/drawing/2014/main" id="{16BAA013-0F87-412B-B6B2-03DCA2833010}"/>
                </a:ext>
              </a:extLst>
            </p:cNvPr>
            <p:cNvGrpSpPr/>
            <p:nvPr/>
          </p:nvGrpSpPr>
          <p:grpSpPr>
            <a:xfrm>
              <a:off x="2358558" y="1565275"/>
              <a:ext cx="2767797" cy="1962150"/>
              <a:chOff x="2358558" y="1565275"/>
              <a:chExt cx="2767797" cy="1962150"/>
            </a:xfrm>
          </p:grpSpPr>
          <p:sp>
            <p:nvSpPr>
              <p:cNvPr id="15" name="椭圆 14"/>
              <p:cNvSpPr/>
              <p:nvPr/>
            </p:nvSpPr>
            <p:spPr>
              <a:xfrm>
                <a:off x="2974975" y="1565275"/>
                <a:ext cx="1962150" cy="1962150"/>
              </a:xfrm>
              <a:prstGeom prst="ellipse">
                <a:avLst/>
              </a:pr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文本框 1"/>
              <p:cNvSpPr txBox="1"/>
              <p:nvPr/>
            </p:nvSpPr>
            <p:spPr>
              <a:xfrm>
                <a:off x="3825875" y="1757045"/>
                <a:ext cx="1300480" cy="1445260"/>
              </a:xfrm>
              <a:prstGeom prst="rect">
                <a:avLst/>
              </a:prstGeom>
              <a:noFill/>
            </p:spPr>
            <p:txBody>
              <a:bodyPr wrap="none" rtlCol="0" anchor="t">
                <a:spAutoFit/>
              </a:bodyPr>
              <a:lstStyle/>
              <a:p>
                <a:r>
                  <a:rPr lang="zh-CN" altLang="en-US" sz="8800" dirty="0">
                    <a:solidFill>
                      <a:prstClr val="white"/>
                    </a:solidFill>
                    <a:latin typeface="仿宋" panose="02010609060101010101" pitchFamily="49" charset="-122"/>
                    <a:ea typeface="仿宋" panose="02010609060101010101" pitchFamily="49" charset="-122"/>
                    <a:sym typeface="+mn-ea"/>
                  </a:rPr>
                  <a:t>贰</a:t>
                </a:r>
                <a:endParaRPr lang="zh-CN" altLang="en-US" dirty="0"/>
              </a:p>
            </p:txBody>
          </p:sp>
          <p:grpSp>
            <p:nvGrpSpPr>
              <p:cNvPr id="16" name="组合 15"/>
              <p:cNvGrpSpPr/>
              <p:nvPr/>
            </p:nvGrpSpPr>
            <p:grpSpPr>
              <a:xfrm>
                <a:off x="3093720" y="2030095"/>
                <a:ext cx="867410" cy="627380"/>
                <a:chOff x="2591395" y="1560012"/>
                <a:chExt cx="6273282" cy="4516858"/>
              </a:xfrm>
              <a:solidFill>
                <a:sysClr val="window" lastClr="FFFFFF"/>
              </a:solidFill>
            </p:grpSpPr>
            <p:sp>
              <p:nvSpPr>
                <p:cNvPr id="17" name="弦形 4"/>
                <p:cNvSpPr/>
                <p:nvPr/>
              </p:nvSpPr>
              <p:spPr>
                <a:xfrm rot="6965211">
                  <a:off x="7310687" y="3643171"/>
                  <a:ext cx="1387147" cy="1720833"/>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0"/>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弦形 4"/>
                <p:cNvSpPr/>
                <p:nvPr/>
              </p:nvSpPr>
              <p:spPr>
                <a:xfrm rot="6965211">
                  <a:off x="2843659" y="3124969"/>
                  <a:ext cx="2699637" cy="3204165"/>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0" name="任意多边形 27"/>
              <p:cNvSpPr/>
              <p:nvPr/>
            </p:nvSpPr>
            <p:spPr>
              <a:xfrm flipV="1">
                <a:off x="2358558" y="2669070"/>
                <a:ext cx="1609734" cy="304784"/>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00" name="文本框 99"/>
            <p:cNvSpPr txBox="1"/>
            <p:nvPr/>
          </p:nvSpPr>
          <p:spPr>
            <a:xfrm>
              <a:off x="5126355" y="2038668"/>
              <a:ext cx="5080000" cy="1014730"/>
            </a:xfrm>
            <a:prstGeom prst="rect">
              <a:avLst/>
            </a:prstGeom>
            <a:noFill/>
            <a:ln w="9525">
              <a:noFill/>
            </a:ln>
          </p:spPr>
          <p:txBody>
            <a:bodyPr>
              <a:spAutoFit/>
            </a:bodyPr>
            <a:lstStyle/>
            <a:p>
              <a:pPr indent="0"/>
              <a:r>
                <a:rPr lang="zh-CN" sz="6000" b="1" dirty="0">
                  <a:solidFill>
                    <a:schemeClr val="tx1"/>
                  </a:solidFill>
                  <a:latin typeface="华文新魏" panose="02010800040101010101" charset="-122"/>
                  <a:ea typeface="华文新魏" panose="02010800040101010101" charset="-122"/>
                </a:rPr>
                <a:t>情节结构</a:t>
              </a:r>
              <a:endParaRPr lang="zh-CN" altLang="en-US" sz="6000" b="1" dirty="0">
                <a:solidFill>
                  <a:schemeClr val="tx1"/>
                </a:solidFill>
                <a:latin typeface="华文新魏" panose="02010800040101010101" charset="-122"/>
                <a:ea typeface="华文新魏" panose="02010800040101010101"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9755" y="5248275"/>
            <a:ext cx="2722880" cy="1751330"/>
          </a:xfrm>
          <a:prstGeom prst="rect">
            <a:avLst/>
          </a:prstGeom>
        </p:spPr>
      </p:pic>
      <p:grpSp>
        <p:nvGrpSpPr>
          <p:cNvPr id="5" name="组合 4">
            <a:extLst>
              <a:ext uri="{FF2B5EF4-FFF2-40B4-BE49-F238E27FC236}">
                <a16:creationId xmlns:a16="http://schemas.microsoft.com/office/drawing/2014/main" id="{EB040A37-591D-4D5F-B3E3-F8E6DEB409A3}"/>
              </a:ext>
            </a:extLst>
          </p:cNvPr>
          <p:cNvGrpSpPr/>
          <p:nvPr/>
        </p:nvGrpSpPr>
        <p:grpSpPr>
          <a:xfrm>
            <a:off x="368935" y="569595"/>
            <a:ext cx="8009255" cy="2196465"/>
            <a:chOff x="368935" y="569595"/>
            <a:chExt cx="8009255" cy="2196465"/>
          </a:xfrm>
        </p:grpSpPr>
        <p:grpSp>
          <p:nvGrpSpPr>
            <p:cNvPr id="26" name="组合 25"/>
            <p:cNvGrpSpPr/>
            <p:nvPr/>
          </p:nvGrpSpPr>
          <p:grpSpPr>
            <a:xfrm>
              <a:off x="368935" y="569595"/>
              <a:ext cx="8009255" cy="2196465"/>
              <a:chOff x="7210222" y="3140035"/>
              <a:chExt cx="1770664" cy="3272488"/>
            </a:xfrm>
          </p:grpSpPr>
          <p:sp>
            <p:nvSpPr>
              <p:cNvPr id="27" name="矩形 26"/>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p:cNvSpPr/>
              <p:nvPr/>
            </p:nvSpPr>
            <p:spPr>
              <a:xfrm>
                <a:off x="7210222" y="3140035"/>
                <a:ext cx="1770664" cy="3272488"/>
              </a:xfrm>
              <a:prstGeom prst="rect">
                <a:avLst/>
              </a:prstGeom>
              <a:blipFill>
                <a:blip r:embed="rId4">
                  <a:alphaModFix amt="26000"/>
                  <a:extLst>
                    <a:ext uri="{BEBA8EAE-BF5A-486C-A8C5-ECC9F3942E4B}">
                      <a14:imgProps xmlns:a14="http://schemas.microsoft.com/office/drawing/2010/main">
                        <a14:imgLayer r:embed="rId5">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00" name="文本框 99"/>
            <p:cNvSpPr txBox="1"/>
            <p:nvPr/>
          </p:nvSpPr>
          <p:spPr>
            <a:xfrm>
              <a:off x="566420" y="749935"/>
              <a:ext cx="7718425" cy="1835887"/>
            </a:xfrm>
            <a:prstGeom prst="rect">
              <a:avLst/>
            </a:prstGeom>
            <a:noFill/>
            <a:ln w="9525">
              <a:noFill/>
            </a:ln>
          </p:spPr>
          <p:txBody>
            <a:bodyPr wrap="square">
              <a:spAutoFit/>
            </a:bodyPr>
            <a:lstStyle/>
            <a:p>
              <a:pPr indent="0"/>
              <a:r>
                <a:rPr lang="zh-CN" sz="3200" b="1" dirty="0">
                  <a:latin typeface="华文新魏" panose="02010800040101010101" charset="-122"/>
                  <a:ea typeface="华文新魏" panose="02010800040101010101" charset="-122"/>
                </a:rPr>
                <a:t>【考点解读】</a:t>
              </a:r>
              <a:endParaRPr lang="zh-CN" b="0" dirty="0">
                <a:latin typeface="华文新魏" panose="02010800040101010101" charset="-122"/>
                <a:ea typeface="华文新魏" panose="02010800040101010101" charset="-122"/>
              </a:endParaRPr>
            </a:p>
            <a:p>
              <a:pPr indent="0">
                <a:lnSpc>
                  <a:spcPts val="2500"/>
                </a:lnSpc>
              </a:pPr>
              <a:r>
                <a:rPr lang="zh-CN" sz="1200" b="0" dirty="0">
                  <a:ea typeface="宋体" panose="02010600030101010101" pitchFamily="2" charset="-122"/>
                </a:rPr>
                <a:t>   </a:t>
              </a:r>
              <a:r>
                <a:rPr lang="zh-CN" sz="1600" b="0" dirty="0">
                  <a:latin typeface="微软雅黑" panose="020B0503020204020204" charset="-122"/>
                  <a:ea typeface="微软雅黑" panose="020B0503020204020204" charset="-122"/>
                  <a:cs typeface="微软雅黑" panose="020B0503020204020204" charset="-122"/>
                </a:rPr>
                <a:t> 情节是小说塑造人物形象和表现作品主题的一系列有组织的事件。小说的情节结构体现着作者的思路，如果能正确地把握情节结构，也就能把握作者的思路，从而能体味情节对人物、对主题的作用,体味情节安排所收到的艺术效果。在高考中对于情节结构的命题主要有以下几个方面:</a:t>
              </a:r>
              <a:endParaRPr lang="zh-CN" altLang="en-US" sz="1600" b="0" dirty="0">
                <a:latin typeface="微软雅黑" panose="020B0503020204020204" charset="-122"/>
                <a:ea typeface="微软雅黑" panose="020B0503020204020204" charset="-122"/>
                <a:cs typeface="微软雅黑" panose="020B0503020204020204" charset="-122"/>
              </a:endParaRPr>
            </a:p>
          </p:txBody>
        </p:sp>
      </p:grpSp>
      <p:grpSp>
        <p:nvGrpSpPr>
          <p:cNvPr id="6" name="组合 5">
            <a:extLst>
              <a:ext uri="{FF2B5EF4-FFF2-40B4-BE49-F238E27FC236}">
                <a16:creationId xmlns:a16="http://schemas.microsoft.com/office/drawing/2014/main" id="{12D91CFA-403F-4844-8C80-4DE7E6D76E64}"/>
              </a:ext>
            </a:extLst>
          </p:cNvPr>
          <p:cNvGrpSpPr/>
          <p:nvPr/>
        </p:nvGrpSpPr>
        <p:grpSpPr>
          <a:xfrm>
            <a:off x="-114300" y="3065145"/>
            <a:ext cx="7108190" cy="2304954"/>
            <a:chOff x="-114300" y="3065145"/>
            <a:chExt cx="7108190" cy="2304954"/>
          </a:xfrm>
        </p:grpSpPr>
        <p:grpSp>
          <p:nvGrpSpPr>
            <p:cNvPr id="14" name="组合 13"/>
            <p:cNvGrpSpPr/>
            <p:nvPr/>
          </p:nvGrpSpPr>
          <p:grpSpPr>
            <a:xfrm>
              <a:off x="-114300" y="3065145"/>
              <a:ext cx="1335405" cy="633730"/>
              <a:chOff x="648793" y="1560012"/>
              <a:chExt cx="7570069" cy="4418391"/>
            </a:xfrm>
          </p:grpSpPr>
          <p:grpSp>
            <p:nvGrpSpPr>
              <p:cNvPr id="15" name="组合 14"/>
              <p:cNvGrpSpPr/>
              <p:nvPr/>
            </p:nvGrpSpPr>
            <p:grpSpPr>
              <a:xfrm>
                <a:off x="2831747" y="1560012"/>
                <a:ext cx="5366015" cy="4418391"/>
                <a:chOff x="2831747" y="1560012"/>
                <a:chExt cx="5366015" cy="4418391"/>
              </a:xfrm>
            </p:grpSpPr>
            <p:sp>
              <p:nvSpPr>
                <p:cNvPr id="18"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6"/>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6"/>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6"/>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6" name="任意多边形 18"/>
              <p:cNvSpPr/>
              <p:nvPr/>
            </p:nvSpPr>
            <p:spPr>
              <a:xfrm flipV="1">
                <a:off x="648793" y="4628585"/>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7">
                  <a:duotone>
                    <a:srgbClr val="E7E6E6">
                      <a:shade val="45000"/>
                      <a:satMod val="135000"/>
                    </a:srgbClr>
                    <a:prstClr val="white"/>
                  </a:duotone>
                  <a:extLst>
                    <a:ext uri="{BEBA8EAE-BF5A-486C-A8C5-ECC9F3942E4B}">
                      <a14:imgProps xmlns:a14="http://schemas.microsoft.com/office/drawing/2010/main">
                        <a14:imgLayer r:embed="rId8">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任意多边形 19"/>
              <p:cNvSpPr/>
              <p:nvPr/>
            </p:nvSpPr>
            <p:spPr>
              <a:xfrm flipV="1">
                <a:off x="4713662" y="2624893"/>
                <a:ext cx="3505200" cy="370707"/>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7">
                  <a:duotone>
                    <a:srgbClr val="E7E6E6">
                      <a:shade val="45000"/>
                      <a:satMod val="135000"/>
                    </a:srgbClr>
                    <a:prstClr val="white"/>
                  </a:duotone>
                  <a:extLst>
                    <a:ext uri="{BEBA8EAE-BF5A-486C-A8C5-ECC9F3942E4B}">
                      <a14:imgProps xmlns:a14="http://schemas.microsoft.com/office/drawing/2010/main">
                        <a14:imgLayer r:embed="rId8">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125855" y="3128010"/>
              <a:ext cx="5868035" cy="2242089"/>
            </a:xfrm>
            <a:prstGeom prst="rect">
              <a:avLst/>
            </a:prstGeom>
            <a:solidFill>
              <a:schemeClr val="accent3">
                <a:lumMod val="60000"/>
                <a:lumOff val="40000"/>
              </a:schemeClr>
            </a:solidFill>
            <a:ln w="9525">
              <a:noFill/>
            </a:ln>
          </p:spPr>
          <p:txBody>
            <a:bodyPr wrap="square">
              <a:spAutoFit/>
            </a:bodyPr>
            <a:lstStyle/>
            <a:p>
              <a:pPr indent="0"/>
              <a:r>
                <a:rPr lang="zh-CN" sz="2400" b="1" dirty="0">
                  <a:latin typeface="Arial" panose="020B0604020202020204" pitchFamily="34" charset="0"/>
                  <a:ea typeface="黑体" panose="02010609060101010101" charset="-122"/>
                </a:rPr>
                <a:t>一、理顺、概述情节</a:t>
              </a:r>
              <a:endParaRPr lang="zh-CN" sz="1200" b="0" dirty="0">
                <a:ea typeface="宋体" panose="02010600030101010101" pitchFamily="2" charset="-122"/>
              </a:endParaRPr>
            </a:p>
            <a:p>
              <a:pPr indent="0"/>
              <a:endParaRPr lang="zh-CN" sz="1600" b="0" dirty="0">
                <a:latin typeface="微软雅黑" panose="020B0503020204020204" charset="-122"/>
                <a:ea typeface="微软雅黑" panose="020B0503020204020204" charset="-122"/>
                <a:cs typeface="微软雅黑" panose="020B0503020204020204" charset="-122"/>
              </a:endParaRPr>
            </a:p>
            <a:p>
              <a:pPr indent="0"/>
              <a:r>
                <a:rPr lang="zh-CN" sz="1600" b="0" dirty="0">
                  <a:latin typeface="微软雅黑" panose="020B0503020204020204" charset="-122"/>
                  <a:ea typeface="微软雅黑" panose="020B0503020204020204" charset="-122"/>
                  <a:cs typeface="微软雅黑" panose="020B0503020204020204" charset="-122"/>
                </a:rPr>
                <a:t>     </a:t>
              </a:r>
              <a:r>
                <a:rPr lang="en-US" altLang="zh-CN" sz="1600" b="0" dirty="0">
                  <a:latin typeface="微软雅黑" panose="020B0503020204020204" charset="-122"/>
                  <a:ea typeface="微软雅黑" panose="020B0503020204020204" charset="-122"/>
                  <a:cs typeface="微软雅黑" panose="020B0503020204020204" charset="-122"/>
                </a:rPr>
                <a:t> </a:t>
              </a:r>
              <a:r>
                <a:rPr lang="zh-CN" b="0" dirty="0">
                  <a:latin typeface="微软雅黑" panose="020B0503020204020204" charset="-122"/>
                  <a:ea typeface="微软雅黑" panose="020B0503020204020204" charset="-122"/>
                  <a:cs typeface="微软雅黑" panose="020B0503020204020204" charset="-122"/>
                </a:rPr>
                <a:t>理清小说的结构，弄清故事的来龙去脉。</a:t>
              </a:r>
            </a:p>
            <a:p>
              <a:pPr indent="0">
                <a:lnSpc>
                  <a:spcPts val="2500"/>
                </a:lnSpc>
              </a:pPr>
              <a:r>
                <a:rPr lang="zh-CN" b="0" dirty="0">
                  <a:latin typeface="微软雅黑" panose="020B0503020204020204" charset="-122"/>
                  <a:ea typeface="微软雅黑" panose="020B0503020204020204" charset="-122"/>
                  <a:cs typeface="微软雅黑" panose="020B0503020204020204" charset="-122"/>
                </a:rPr>
                <a:t>     抓住主要的</a:t>
              </a:r>
              <a:r>
                <a:rPr lang="zh-CN" b="1" dirty="0">
                  <a:solidFill>
                    <a:srgbClr val="C00000"/>
                  </a:solidFill>
                  <a:latin typeface="微软雅黑" panose="020B0503020204020204" charset="-122"/>
                  <a:ea typeface="微软雅黑" panose="020B0503020204020204" charset="-122"/>
                  <a:cs typeface="微软雅黑" panose="020B0503020204020204" charset="-122"/>
                </a:rPr>
                <a:t>矛盾冲突、重要场面、重要事件</a:t>
              </a:r>
              <a:r>
                <a:rPr lang="zh-CN" b="0" dirty="0">
                  <a:latin typeface="微软雅黑" panose="020B0503020204020204" charset="-122"/>
                  <a:ea typeface="微软雅黑" panose="020B0503020204020204" charset="-122"/>
                  <a:cs typeface="微软雅黑" panose="020B0503020204020204" charset="-122"/>
                </a:rPr>
                <a:t>等几方面概括小说的主要情节;一般一个一场面可以概括为一件事，而后按人物活动的过程，抓住人物发生的事件，按情节发展的四要素用简练语言分条归纳，概括出来。</a:t>
              </a:r>
              <a:endParaRPr lang="zh-CN" altLang="en-US" b="0" dirty="0">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6993890" y="3035935"/>
            <a:ext cx="4637405" cy="2553335"/>
          </a:xfrm>
          <a:prstGeom prst="rect">
            <a:avLst/>
          </a:prstGeom>
          <a:noFill/>
          <a:ln w="9525">
            <a:solidFill>
              <a:schemeClr val="bg2">
                <a:lumMod val="75000"/>
              </a:schemeClr>
            </a:solidFill>
          </a:ln>
        </p:spPr>
        <p:txBody>
          <a:bodyPr wrap="square">
            <a:spAutoFit/>
          </a:bodyPr>
          <a:lstStyle/>
          <a:p>
            <a:pPr indent="304800"/>
            <a:r>
              <a:rPr lang="zh-CN" sz="1600" b="1" dirty="0">
                <a:latin typeface="华文楷体" panose="02010600040101010101" charset="-122"/>
                <a:ea typeface="华文楷体" panose="02010600040101010101" charset="-122"/>
                <a:cs typeface="华文楷体" panose="02010600040101010101" charset="-122"/>
              </a:rPr>
              <a:t>举例</a:t>
            </a:r>
            <a:r>
              <a:rPr lang="zh-CN" sz="1600" b="0" dirty="0">
                <a:latin typeface="华文楷体" panose="02010600040101010101" charset="-122"/>
                <a:ea typeface="华文楷体" panose="02010600040101010101" charset="-122"/>
                <a:cs typeface="华文楷体" panose="02010600040101010101" charset="-122"/>
              </a:rPr>
              <a:t>：比如《林黛玉进贾府》的情节可概括为：以林黛玉进贾府的行踪为线索展开情节,大体可分为三部分：第一部分──故事的开端,林黛玉来到了荣国府.这部分着重描写环境.第二部分──故事情节的发展,通过林黛玉初进贾府的所见所闻,介绍贾府的环境和府中的众多人物.先写了林黛玉拜见贾母与王夫人、邢夫人等；再写林黛玉见王熙凤；然后写林黛玉见贾赦、贾政；最后写林黛玉初次见到贾宝玉.第三部分──故事的结尾,为林黛玉安排住处.</a:t>
            </a:r>
            <a:endParaRPr lang="zh-CN" altLang="en-US" sz="1600" b="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8100" y="4969510"/>
            <a:ext cx="3263900" cy="2099310"/>
          </a:xfrm>
          <a:prstGeom prst="rect">
            <a:avLst/>
          </a:prstGeom>
        </p:spPr>
      </p:pic>
      <p:grpSp>
        <p:nvGrpSpPr>
          <p:cNvPr id="15" name="组合 14"/>
          <p:cNvGrpSpPr/>
          <p:nvPr/>
        </p:nvGrpSpPr>
        <p:grpSpPr>
          <a:xfrm>
            <a:off x="501713" y="267335"/>
            <a:ext cx="986657" cy="675005"/>
            <a:chOff x="2831747" y="1560012"/>
            <a:chExt cx="5366015" cy="4418391"/>
          </a:xfrm>
        </p:grpSpPr>
        <p:sp>
          <p:nvSpPr>
            <p:cNvPr id="18"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6" name="任意多边形 18"/>
          <p:cNvSpPr/>
          <p:nvPr/>
        </p:nvSpPr>
        <p:spPr>
          <a:xfrm flipV="1">
            <a:off x="100330" y="736126"/>
            <a:ext cx="644506" cy="56634"/>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任意多边形 19"/>
          <p:cNvSpPr/>
          <p:nvPr/>
        </p:nvSpPr>
        <p:spPr>
          <a:xfrm flipV="1">
            <a:off x="847744" y="430019"/>
            <a:ext cx="644506" cy="56634"/>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0" name="文本框 99"/>
          <p:cNvSpPr txBox="1"/>
          <p:nvPr/>
        </p:nvSpPr>
        <p:spPr>
          <a:xfrm>
            <a:off x="1664335" y="220980"/>
            <a:ext cx="8631555" cy="2173605"/>
          </a:xfrm>
          <a:prstGeom prst="rect">
            <a:avLst/>
          </a:prstGeom>
          <a:solidFill>
            <a:schemeClr val="tx2">
              <a:lumMod val="20000"/>
              <a:lumOff val="80000"/>
            </a:schemeClr>
          </a:solidFill>
          <a:ln w="9525">
            <a:noFill/>
          </a:ln>
        </p:spPr>
        <p:txBody>
          <a:bodyPr wrap="square">
            <a:spAutoFit/>
          </a:bodyPr>
          <a:lstStyle/>
          <a:p>
            <a:pPr indent="0" fontAlgn="auto">
              <a:lnSpc>
                <a:spcPts val="2320"/>
              </a:lnSpc>
            </a:pPr>
            <a:endParaRPr lang="zh-CN" sz="2400" b="1" dirty="0">
              <a:latin typeface="Arial" panose="020B0604020202020204" pitchFamily="34" charset="0"/>
              <a:ea typeface="黑体" panose="02010609060101010101" charset="-122"/>
            </a:endParaRPr>
          </a:p>
          <a:p>
            <a:pPr indent="0" fontAlgn="auto">
              <a:lnSpc>
                <a:spcPts val="2320"/>
              </a:lnSpc>
            </a:pPr>
            <a:r>
              <a:rPr lang="zh-CN" sz="2400" b="1" dirty="0">
                <a:latin typeface="Arial" panose="020B0604020202020204" pitchFamily="34" charset="0"/>
                <a:ea typeface="黑体" panose="02010609060101010101" charset="-122"/>
              </a:rPr>
              <a:t>二、</a:t>
            </a:r>
            <a:r>
              <a:rPr lang="en-US" sz="2400" b="1" dirty="0">
                <a:latin typeface="Arial" panose="020B0604020202020204" pitchFamily="34" charset="0"/>
                <a:ea typeface="黑体" panose="02010609060101010101" charset="-122"/>
                <a:cs typeface="Times New Roman" panose="02020603050405020304" charset="0"/>
              </a:rPr>
              <a:t> </a:t>
            </a:r>
            <a:r>
              <a:rPr lang="zh-CN" sz="2400" b="1" dirty="0">
                <a:latin typeface="Arial" panose="020B0604020202020204" pitchFamily="34" charset="0"/>
                <a:ea typeface="黑体" panose="02010609060101010101" charset="-122"/>
              </a:rPr>
              <a:t>分析情节的作用</a:t>
            </a:r>
            <a:endParaRPr lang="zh-CN" b="0" dirty="0">
              <a:ea typeface="宋体" panose="02010600030101010101" pitchFamily="2" charset="-122"/>
            </a:endParaRPr>
          </a:p>
          <a:p>
            <a:pPr indent="0" fontAlgn="auto">
              <a:lnSpc>
                <a:spcPts val="2320"/>
              </a:lnSpc>
            </a:pP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1600" b="0" dirty="0">
                <a:latin typeface="微软雅黑" panose="020B0503020204020204" charset="-122"/>
                <a:ea typeface="微软雅黑" panose="020B0503020204020204" charset="-122"/>
                <a:cs typeface="微软雅黑" panose="020B0503020204020204" charset="-122"/>
              </a:rPr>
              <a:t>   </a:t>
            </a:r>
            <a:r>
              <a:rPr lang="zh-CN" sz="2000" b="0" dirty="0">
                <a:latin typeface="华文新魏" panose="02010800040101010101" charset="-122"/>
                <a:ea typeface="华文新魏" panose="02010800040101010101" charset="-122"/>
                <a:cs typeface="微软雅黑" panose="020B0503020204020204" charset="-122"/>
              </a:rPr>
              <a:t>对小说情节的作用进行分析，一般应从两方面人手:</a:t>
            </a:r>
            <a:endParaRPr lang="zh-CN" sz="1800" b="0" dirty="0">
              <a:latin typeface="华文新魏" panose="02010800040101010101" charset="-122"/>
              <a:ea typeface="华文新魏" panose="02010800040101010101" charset="-122"/>
              <a:cs typeface="微软雅黑" panose="020B0503020204020204" charset="-122"/>
            </a:endParaRPr>
          </a:p>
          <a:p>
            <a:pPr indent="0" fontAlgn="auto">
              <a:lnSpc>
                <a:spcPts val="2320"/>
              </a:lnSpc>
            </a:pPr>
            <a:r>
              <a:rPr lang="en-US" sz="1600" b="0" dirty="0">
                <a:latin typeface="微软雅黑" panose="020B0503020204020204" charset="-122"/>
                <a:ea typeface="微软雅黑" panose="020B0503020204020204" charset="-122"/>
                <a:cs typeface="微软雅黑" panose="020B0503020204020204" charset="-122"/>
              </a:rPr>
              <a:t>1.</a:t>
            </a:r>
            <a:r>
              <a:rPr lang="zh-CN" b="1" dirty="0">
                <a:solidFill>
                  <a:srgbClr val="C00000"/>
                </a:solidFill>
                <a:latin typeface="微软雅黑" panose="020B0503020204020204" charset="-122"/>
                <a:ea typeface="微软雅黑" panose="020B0503020204020204" charset="-122"/>
                <a:cs typeface="微软雅黑" panose="020B0503020204020204" charset="-122"/>
              </a:rPr>
              <a:t>内容上</a:t>
            </a:r>
            <a:r>
              <a:rPr lang="zh-CN" sz="1600" b="0" dirty="0">
                <a:latin typeface="微软雅黑" panose="020B0503020204020204" charset="-122"/>
                <a:ea typeface="微软雅黑" panose="020B0503020204020204" charset="-122"/>
                <a:cs typeface="微软雅黑" panose="020B0503020204020204" charset="-122"/>
              </a:rPr>
              <a:t>，情节本身对</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人物性格塑造</a:t>
            </a:r>
            <a:r>
              <a:rPr lang="zh-CN" sz="1600" b="0" dirty="0">
                <a:latin typeface="微软雅黑" panose="020B0503020204020204" charset="-122"/>
                <a:ea typeface="微软雅黑" panose="020B0503020204020204" charset="-122"/>
                <a:cs typeface="微软雅黑" panose="020B0503020204020204" charset="-122"/>
              </a:rPr>
              <a:t>的作用</a:t>
            </a:r>
            <a:r>
              <a:rPr lang="en-US"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情节对表达作品主题的作用。</a:t>
            </a:r>
            <a:endParaRPr lang="en-US" sz="1600" b="0" dirty="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en-US" sz="1600" b="0" dirty="0">
                <a:latin typeface="微软雅黑" panose="020B0503020204020204" charset="-122"/>
                <a:ea typeface="微软雅黑" panose="020B0503020204020204" charset="-122"/>
                <a:cs typeface="微软雅黑" panose="020B0503020204020204" charset="-122"/>
              </a:rPr>
              <a:t>2.</a:t>
            </a:r>
            <a:r>
              <a:rPr lang="zh-CN" b="1" dirty="0">
                <a:solidFill>
                  <a:srgbClr val="C00000"/>
                </a:solidFill>
                <a:latin typeface="微软雅黑" panose="020B0503020204020204" charset="-122"/>
                <a:ea typeface="微软雅黑" panose="020B0503020204020204" charset="-122"/>
                <a:cs typeface="微软雅黑" panose="020B0503020204020204" charset="-122"/>
              </a:rPr>
              <a:t>结构上</a:t>
            </a:r>
            <a:r>
              <a:rPr lang="zh-CN" sz="1600" b="0" dirty="0">
                <a:latin typeface="微软雅黑" panose="020B0503020204020204" charset="-122"/>
                <a:ea typeface="微软雅黑" panose="020B0503020204020204" charset="-122"/>
                <a:cs typeface="微软雅黑" panose="020B0503020204020204" charset="-122"/>
              </a:rPr>
              <a:t>，可考虑</a:t>
            </a:r>
            <a:r>
              <a:rPr lang="en-US"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设置悬念</a:t>
            </a:r>
            <a:r>
              <a:rPr lang="zh-CN" sz="1600" b="0" dirty="0">
                <a:latin typeface="微软雅黑" panose="020B0503020204020204" charset="-122"/>
                <a:ea typeface="微软雅黑" panose="020B0503020204020204" charset="-122"/>
                <a:cs typeface="微软雅黑" panose="020B0503020204020204" charset="-122"/>
              </a:rPr>
              <a:t>”“为</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下文作铺垫或埋伏笔</a:t>
            </a:r>
            <a:r>
              <a:rPr lang="en-US"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照应前文</a:t>
            </a:r>
            <a:r>
              <a:rPr lang="en-US" sz="1600" b="0" dirty="0">
                <a:latin typeface="微软雅黑" panose="020B0503020204020204" charset="-122"/>
                <a:ea typeface="微软雅黑" panose="020B0503020204020204" charset="-122"/>
                <a:cs typeface="微软雅黑" panose="020B0503020204020204" charset="-122"/>
              </a:rPr>
              <a:t>”“</a:t>
            </a:r>
            <a:r>
              <a:rPr lang="zh-CN" sz="1600" b="0" dirty="0">
                <a:solidFill>
                  <a:srgbClr val="C00000"/>
                </a:solidFill>
                <a:latin typeface="微软雅黑" panose="020B0503020204020204" charset="-122"/>
                <a:ea typeface="微软雅黑" panose="020B0503020204020204" charset="-122"/>
                <a:cs typeface="微软雅黑" panose="020B0503020204020204" charset="-122"/>
              </a:rPr>
              <a:t>推动情节发展</a:t>
            </a:r>
            <a:r>
              <a:rPr lang="zh-CN" sz="1600" b="0" dirty="0">
                <a:latin typeface="微软雅黑" panose="020B0503020204020204" charset="-122"/>
                <a:ea typeface="微软雅黑" panose="020B0503020204020204" charset="-122"/>
                <a:cs typeface="微软雅黑" panose="020B0503020204020204" charset="-122"/>
              </a:rPr>
              <a:t>”。</a:t>
            </a:r>
            <a:endParaRPr lang="zh-CN" altLang="en-US" sz="1600" b="0" dirty="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533354" y="2550795"/>
            <a:ext cx="981706" cy="661670"/>
            <a:chOff x="2831747" y="1560012"/>
            <a:chExt cx="5366015" cy="4418391"/>
          </a:xfrm>
        </p:grpSpPr>
        <p:sp>
          <p:nvSpPr>
            <p:cNvPr id="5" name="弦形 4"/>
            <p:cNvSpPr/>
            <p:nvPr/>
          </p:nvSpPr>
          <p:spPr>
            <a:xfrm rot="6965211">
              <a:off x="6643772" y="3662803"/>
              <a:ext cx="1387147" cy="172083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 name="connsiteX0-237" fmla="*/ 2641454 w 2641454"/>
                <a:gd name="connsiteY0-238" fmla="*/ 2948953 h 3243390"/>
                <a:gd name="connsiteX1-239" fmla="*/ 1213106 w 2641454"/>
                <a:gd name="connsiteY1-240" fmla="*/ 3199092 h 3243390"/>
                <a:gd name="connsiteX2-241" fmla="*/ 139592 w 2641454"/>
                <a:gd name="connsiteY2-242" fmla="*/ 1959450 h 3243390"/>
                <a:gd name="connsiteX3-243" fmla="*/ 952092 w 2641454"/>
                <a:gd name="connsiteY3-244" fmla="*/ 868520 h 3243390"/>
                <a:gd name="connsiteX4-245" fmla="*/ 1213912 w 2641454"/>
                <a:gd name="connsiteY4-246" fmla="*/ 0 h 3243390"/>
                <a:gd name="connsiteX5-247" fmla="*/ 2641454 w 2641454"/>
                <a:gd name="connsiteY5-248" fmla="*/ 2948953 h 3243390"/>
                <a:gd name="connsiteX0-249" fmla="*/ 2643841 w 2643841"/>
                <a:gd name="connsiteY0-250" fmla="*/ 2948953 h 3255368"/>
                <a:gd name="connsiteX1-251" fmla="*/ 1187893 w 2643841"/>
                <a:gd name="connsiteY1-252" fmla="*/ 3212284 h 3255368"/>
                <a:gd name="connsiteX2-253" fmla="*/ 141979 w 2643841"/>
                <a:gd name="connsiteY2-254" fmla="*/ 1959450 h 3255368"/>
                <a:gd name="connsiteX3-255" fmla="*/ 954479 w 2643841"/>
                <a:gd name="connsiteY3-256" fmla="*/ 868520 h 3255368"/>
                <a:gd name="connsiteX4-257" fmla="*/ 1216299 w 2643841"/>
                <a:gd name="connsiteY4-258" fmla="*/ 0 h 3255368"/>
                <a:gd name="connsiteX5-259" fmla="*/ 2643841 w 2643841"/>
                <a:gd name="connsiteY5-260" fmla="*/ 2948953 h 3255368"/>
                <a:gd name="connsiteX0-261" fmla="*/ 2657306 w 2657306"/>
                <a:gd name="connsiteY0-262" fmla="*/ 2948953 h 3218166"/>
                <a:gd name="connsiteX1-263" fmla="*/ 1201358 w 2657306"/>
                <a:gd name="connsiteY1-264" fmla="*/ 3212284 h 3218166"/>
                <a:gd name="connsiteX2-265" fmla="*/ 155444 w 2657306"/>
                <a:gd name="connsiteY2-266" fmla="*/ 1959450 h 3218166"/>
                <a:gd name="connsiteX3-267" fmla="*/ 967944 w 2657306"/>
                <a:gd name="connsiteY3-268" fmla="*/ 868520 h 3218166"/>
                <a:gd name="connsiteX4-269" fmla="*/ 1229764 w 2657306"/>
                <a:gd name="connsiteY4-270" fmla="*/ 0 h 3218166"/>
                <a:gd name="connsiteX5-271" fmla="*/ 2657306 w 2657306"/>
                <a:gd name="connsiteY5-272" fmla="*/ 2948953 h 3218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57306" h="3218166">
                  <a:moveTo>
                    <a:pt x="2657306" y="2948953"/>
                  </a:moveTo>
                  <a:cubicBezTo>
                    <a:pt x="2246783" y="3020552"/>
                    <a:pt x="1647387" y="3258386"/>
                    <a:pt x="1201358" y="3212284"/>
                  </a:cubicBezTo>
                  <a:cubicBezTo>
                    <a:pt x="632292" y="3153465"/>
                    <a:pt x="-390364" y="3084406"/>
                    <a:pt x="155444" y="1959450"/>
                  </a:cubicBezTo>
                  <a:cubicBezTo>
                    <a:pt x="396523" y="1428710"/>
                    <a:pt x="747020" y="1102364"/>
                    <a:pt x="967944" y="868520"/>
                  </a:cubicBezTo>
                  <a:cubicBezTo>
                    <a:pt x="1125081" y="540875"/>
                    <a:pt x="987121" y="577901"/>
                    <a:pt x="1229764" y="0"/>
                  </a:cubicBezTo>
                  <a:lnTo>
                    <a:pt x="2657306"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任意多边形 21"/>
            <p:cNvSpPr/>
            <p:nvPr/>
          </p:nvSpPr>
          <p:spPr>
            <a:xfrm rot="6965211">
              <a:off x="4260915" y="1512920"/>
              <a:ext cx="2500470" cy="2594654"/>
            </a:xfrm>
            <a:custGeom>
              <a:avLst/>
              <a:gdLst>
                <a:gd name="connsiteX0" fmla="*/ 28580 w 2500470"/>
                <a:gd name="connsiteY0" fmla="*/ 2487259 h 2594654"/>
                <a:gd name="connsiteX1" fmla="*/ 355545 w 2500470"/>
                <a:gd name="connsiteY1" fmla="*/ 1645002 h 2594654"/>
                <a:gd name="connsiteX2" fmla="*/ 1919866 w 2500470"/>
                <a:gd name="connsiteY2" fmla="*/ 0 h 2594654"/>
                <a:gd name="connsiteX3" fmla="*/ 2500470 w 2500470"/>
                <a:gd name="connsiteY3" fmla="*/ 1183921 h 2594654"/>
                <a:gd name="connsiteX4" fmla="*/ 2397389 w 2500470"/>
                <a:gd name="connsiteY4" fmla="*/ 1309248 h 2594654"/>
                <a:gd name="connsiteX5" fmla="*/ 2075151 w 2500470"/>
                <a:gd name="connsiteY5" fmla="*/ 1834351 h 2594654"/>
                <a:gd name="connsiteX6" fmla="*/ 1945894 w 2500470"/>
                <a:gd name="connsiteY6" fmla="*/ 2207563 h 2594654"/>
                <a:gd name="connsiteX7" fmla="*/ 1941435 w 2500470"/>
                <a:gd name="connsiteY7" fmla="*/ 2240950 h 2594654"/>
                <a:gd name="connsiteX8" fmla="*/ 1835071 w 2500470"/>
                <a:gd name="connsiteY8" fmla="*/ 2276247 h 2594654"/>
                <a:gd name="connsiteX9" fmla="*/ 1193539 w 2500470"/>
                <a:gd name="connsiteY9" fmla="*/ 2446889 h 2594654"/>
                <a:gd name="connsiteX10" fmla="*/ 28580 w 2500470"/>
                <a:gd name="connsiteY10" fmla="*/ 2487259 h 2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470" h="2594654">
                  <a:moveTo>
                    <a:pt x="28580" y="2487259"/>
                  </a:moveTo>
                  <a:cubicBezTo>
                    <a:pt x="-49579" y="2361557"/>
                    <a:pt x="24066" y="2108849"/>
                    <a:pt x="355545" y="1645002"/>
                  </a:cubicBezTo>
                  <a:cubicBezTo>
                    <a:pt x="1139734" y="724964"/>
                    <a:pt x="1199350" y="1007664"/>
                    <a:pt x="1919866" y="0"/>
                  </a:cubicBezTo>
                  <a:lnTo>
                    <a:pt x="2500470" y="1183921"/>
                  </a:lnTo>
                  <a:lnTo>
                    <a:pt x="2397389" y="1309248"/>
                  </a:lnTo>
                  <a:cubicBezTo>
                    <a:pt x="2279110" y="1461329"/>
                    <a:pt x="2165556" y="1635323"/>
                    <a:pt x="2075151" y="1834351"/>
                  </a:cubicBezTo>
                  <a:cubicBezTo>
                    <a:pt x="2006925" y="1974970"/>
                    <a:pt x="1965373" y="2098666"/>
                    <a:pt x="1945894" y="2207563"/>
                  </a:cubicBezTo>
                  <a:lnTo>
                    <a:pt x="1941435" y="2240950"/>
                  </a:lnTo>
                  <a:lnTo>
                    <a:pt x="1835071" y="2276247"/>
                  </a:lnTo>
                  <a:cubicBezTo>
                    <a:pt x="1670696" y="2329221"/>
                    <a:pt x="1485535" y="2382423"/>
                    <a:pt x="1193539" y="2446889"/>
                  </a:cubicBezTo>
                  <a:cubicBezTo>
                    <a:pt x="710791" y="2553470"/>
                    <a:pt x="158846" y="2696761"/>
                    <a:pt x="28580" y="2487259"/>
                  </a:cubicBez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弦形 4"/>
            <p:cNvSpPr/>
            <p:nvPr/>
          </p:nvSpPr>
          <p:spPr>
            <a:xfrm rot="6965211">
              <a:off x="3084009" y="3026504"/>
              <a:ext cx="2699637" cy="3204162"/>
            </a:xfrm>
            <a:custGeom>
              <a:avLst/>
              <a:gdLst>
                <a:gd name="connsiteX0" fmla="*/ 2900262 w 4186990"/>
                <a:gd name="connsiteY0" fmla="*/ 1681061 h 1748589"/>
                <a:gd name="connsiteX1" fmla="*/ 1602783 w 4186990"/>
                <a:gd name="connsiteY1" fmla="*/ 1724232 h 1748589"/>
                <a:gd name="connsiteX2" fmla="*/ 331487 w 4186990"/>
                <a:gd name="connsiteY2" fmla="*/ 402166 h 1748589"/>
                <a:gd name="connsiteX3" fmla="*/ 2093494 w 4186990"/>
                <a:gd name="connsiteY3" fmla="*/ -1 h 1748589"/>
                <a:gd name="connsiteX4" fmla="*/ 2900262 w 4186990"/>
                <a:gd name="connsiteY4" fmla="*/ 1681061 h 1748589"/>
                <a:gd name="connsiteX0-1" fmla="*/ 2917440 w 2917440"/>
                <a:gd name="connsiteY0-2" fmla="*/ 1681062 h 1909286"/>
                <a:gd name="connsiteX1-3" fmla="*/ 1546723 w 2917440"/>
                <a:gd name="connsiteY1-4" fmla="*/ 1902984 h 1909286"/>
                <a:gd name="connsiteX2-5" fmla="*/ 348665 w 2917440"/>
                <a:gd name="connsiteY2-6" fmla="*/ 402167 h 1909286"/>
                <a:gd name="connsiteX3-7" fmla="*/ 2110672 w 2917440"/>
                <a:gd name="connsiteY3-8" fmla="*/ 0 h 1909286"/>
                <a:gd name="connsiteX4-9" fmla="*/ 2917440 w 2917440"/>
                <a:gd name="connsiteY4-10" fmla="*/ 1681062 h 1909286"/>
                <a:gd name="connsiteX0-11" fmla="*/ 2688210 w 2688210"/>
                <a:gd name="connsiteY0-12" fmla="*/ 1681062 h 1947908"/>
                <a:gd name="connsiteX1-13" fmla="*/ 1317493 w 2688210"/>
                <a:gd name="connsiteY1-14" fmla="*/ 1902984 h 1947908"/>
                <a:gd name="connsiteX2-15" fmla="*/ 224350 w 2688210"/>
                <a:gd name="connsiteY2-16" fmla="*/ 725895 h 1947908"/>
                <a:gd name="connsiteX3-17" fmla="*/ 1881442 w 2688210"/>
                <a:gd name="connsiteY3-18" fmla="*/ 0 h 1947908"/>
                <a:gd name="connsiteX4-19" fmla="*/ 2688210 w 2688210"/>
                <a:gd name="connsiteY4-20" fmla="*/ 1681062 h 1947908"/>
                <a:gd name="connsiteX0-21" fmla="*/ 2601313 w 2601313"/>
                <a:gd name="connsiteY0-22" fmla="*/ 1681062 h 1947908"/>
                <a:gd name="connsiteX1-23" fmla="*/ 1230596 w 2601313"/>
                <a:gd name="connsiteY1-24" fmla="*/ 1902984 h 1947908"/>
                <a:gd name="connsiteX2-25" fmla="*/ 137453 w 2601313"/>
                <a:gd name="connsiteY2-26" fmla="*/ 725895 h 1947908"/>
                <a:gd name="connsiteX3-27" fmla="*/ 1794545 w 2601313"/>
                <a:gd name="connsiteY3-28" fmla="*/ 0 h 1947908"/>
                <a:gd name="connsiteX4-29" fmla="*/ 2601313 w 2601313"/>
                <a:gd name="connsiteY4-30" fmla="*/ 1681062 h 1947908"/>
                <a:gd name="connsiteX0-31" fmla="*/ 2606235 w 2606235"/>
                <a:gd name="connsiteY0-32" fmla="*/ 1681062 h 1973367"/>
                <a:gd name="connsiteX1-33" fmla="*/ 1177887 w 2606235"/>
                <a:gd name="connsiteY1-34" fmla="*/ 1931201 h 1973367"/>
                <a:gd name="connsiteX2-35" fmla="*/ 142375 w 2606235"/>
                <a:gd name="connsiteY2-36" fmla="*/ 725895 h 1973367"/>
                <a:gd name="connsiteX3-37" fmla="*/ 1799467 w 2606235"/>
                <a:gd name="connsiteY3-38" fmla="*/ 0 h 1973367"/>
                <a:gd name="connsiteX4-39" fmla="*/ 2606235 w 2606235"/>
                <a:gd name="connsiteY4-40" fmla="*/ 1681062 h 1973367"/>
                <a:gd name="connsiteX0-41" fmla="*/ 2621805 w 2621805"/>
                <a:gd name="connsiteY0-42" fmla="*/ 1681062 h 1939707"/>
                <a:gd name="connsiteX1-43" fmla="*/ 1193457 w 2621805"/>
                <a:gd name="connsiteY1-44" fmla="*/ 1931201 h 1939707"/>
                <a:gd name="connsiteX2-45" fmla="*/ 157945 w 2621805"/>
                <a:gd name="connsiteY2-46" fmla="*/ 725895 h 1939707"/>
                <a:gd name="connsiteX3-47" fmla="*/ 1815037 w 2621805"/>
                <a:gd name="connsiteY3-48" fmla="*/ 0 h 1939707"/>
                <a:gd name="connsiteX4-49" fmla="*/ 2621805 w 2621805"/>
                <a:gd name="connsiteY4-50" fmla="*/ 1681062 h 1939707"/>
                <a:gd name="connsiteX0-51" fmla="*/ 2622069 w 2622069"/>
                <a:gd name="connsiteY0-52" fmla="*/ 1681062 h 1938274"/>
                <a:gd name="connsiteX1-53" fmla="*/ 1193721 w 2622069"/>
                <a:gd name="connsiteY1-54" fmla="*/ 1931201 h 1938274"/>
                <a:gd name="connsiteX2-55" fmla="*/ 158209 w 2622069"/>
                <a:gd name="connsiteY2-56" fmla="*/ 725895 h 1938274"/>
                <a:gd name="connsiteX3-57" fmla="*/ 1815301 w 2622069"/>
                <a:gd name="connsiteY3-58" fmla="*/ 0 h 1938274"/>
                <a:gd name="connsiteX4-59" fmla="*/ 2622069 w 2622069"/>
                <a:gd name="connsiteY4-60" fmla="*/ 1681062 h 1938274"/>
                <a:gd name="connsiteX0-61" fmla="*/ 2622069 w 2622069"/>
                <a:gd name="connsiteY0-62" fmla="*/ 2170930 h 2428142"/>
                <a:gd name="connsiteX1-63" fmla="*/ 1193721 w 2622069"/>
                <a:gd name="connsiteY1-64" fmla="*/ 2421069 h 2428142"/>
                <a:gd name="connsiteX2-65" fmla="*/ 158209 w 2622069"/>
                <a:gd name="connsiteY2-66" fmla="*/ 1215763 h 2428142"/>
                <a:gd name="connsiteX3-67" fmla="*/ 1575456 w 2622069"/>
                <a:gd name="connsiteY3-68" fmla="*/ 0 h 2428142"/>
                <a:gd name="connsiteX4-69" fmla="*/ 2622069 w 2622069"/>
                <a:gd name="connsiteY4-70" fmla="*/ 2170930 h 2428142"/>
                <a:gd name="connsiteX0-71" fmla="*/ 2612766 w 2612766"/>
                <a:gd name="connsiteY0-72" fmla="*/ 2170930 h 2464127"/>
                <a:gd name="connsiteX1-73" fmla="*/ 1184418 w 2612766"/>
                <a:gd name="connsiteY1-74" fmla="*/ 2421069 h 2464127"/>
                <a:gd name="connsiteX2-75" fmla="*/ 141852 w 2612766"/>
                <a:gd name="connsiteY2-76" fmla="*/ 1201355 h 2464127"/>
                <a:gd name="connsiteX3-77" fmla="*/ 1566153 w 2612766"/>
                <a:gd name="connsiteY3-78" fmla="*/ 0 h 2464127"/>
                <a:gd name="connsiteX4-79" fmla="*/ 2612766 w 2612766"/>
                <a:gd name="connsiteY4-80" fmla="*/ 2170930 h 2464127"/>
                <a:gd name="connsiteX0-81" fmla="*/ 2612766 w 2612766"/>
                <a:gd name="connsiteY0-82" fmla="*/ 2170930 h 2464127"/>
                <a:gd name="connsiteX1-83" fmla="*/ 1184418 w 2612766"/>
                <a:gd name="connsiteY1-84" fmla="*/ 2421069 h 2464127"/>
                <a:gd name="connsiteX2-85" fmla="*/ 141852 w 2612766"/>
                <a:gd name="connsiteY2-86" fmla="*/ 1201355 h 2464127"/>
                <a:gd name="connsiteX3-87" fmla="*/ 1566153 w 2612766"/>
                <a:gd name="connsiteY3-88" fmla="*/ 0 h 2464127"/>
                <a:gd name="connsiteX4-89" fmla="*/ 2612766 w 2612766"/>
                <a:gd name="connsiteY4-90" fmla="*/ 2170930 h 2464127"/>
                <a:gd name="connsiteX0-91" fmla="*/ 2612766 w 2612766"/>
                <a:gd name="connsiteY0-92" fmla="*/ 2228561 h 2521758"/>
                <a:gd name="connsiteX1-93" fmla="*/ 1184418 w 2612766"/>
                <a:gd name="connsiteY1-94" fmla="*/ 2478700 h 2521758"/>
                <a:gd name="connsiteX2-95" fmla="*/ 141852 w 2612766"/>
                <a:gd name="connsiteY2-96" fmla="*/ 1258986 h 2521758"/>
                <a:gd name="connsiteX3-97" fmla="*/ 1537937 w 2612766"/>
                <a:gd name="connsiteY3-98" fmla="*/ 0 h 2521758"/>
                <a:gd name="connsiteX4-99" fmla="*/ 2612766 w 2612766"/>
                <a:gd name="connsiteY4-100" fmla="*/ 2228561 h 2521758"/>
                <a:gd name="connsiteX0-101" fmla="*/ 2612766 w 2612766"/>
                <a:gd name="connsiteY0-102" fmla="*/ 2228561 h 2521758"/>
                <a:gd name="connsiteX1-103" fmla="*/ 1184418 w 2612766"/>
                <a:gd name="connsiteY1-104" fmla="*/ 2478700 h 2521758"/>
                <a:gd name="connsiteX2-105" fmla="*/ 141852 w 2612766"/>
                <a:gd name="connsiteY2-106" fmla="*/ 1258986 h 2521758"/>
                <a:gd name="connsiteX3-107" fmla="*/ 1537937 w 2612766"/>
                <a:gd name="connsiteY3-108" fmla="*/ 0 h 2521758"/>
                <a:gd name="connsiteX4-109" fmla="*/ 2612766 w 2612766"/>
                <a:gd name="connsiteY4-110" fmla="*/ 2228561 h 2521758"/>
                <a:gd name="connsiteX0-111" fmla="*/ 2615300 w 2615300"/>
                <a:gd name="connsiteY0-112" fmla="*/ 2228561 h 2478743"/>
                <a:gd name="connsiteX1-113" fmla="*/ 1186952 w 2615300"/>
                <a:gd name="connsiteY1-114" fmla="*/ 2478700 h 2478743"/>
                <a:gd name="connsiteX2-115" fmla="*/ 144386 w 2615300"/>
                <a:gd name="connsiteY2-116" fmla="*/ 1258986 h 2478743"/>
                <a:gd name="connsiteX3-117" fmla="*/ 1540471 w 2615300"/>
                <a:gd name="connsiteY3-118" fmla="*/ 0 h 2478743"/>
                <a:gd name="connsiteX4-119" fmla="*/ 2615300 w 2615300"/>
                <a:gd name="connsiteY4-120" fmla="*/ 2228561 h 2478743"/>
                <a:gd name="connsiteX0-121" fmla="*/ 2615300 w 2615300"/>
                <a:gd name="connsiteY0-122" fmla="*/ 2372638 h 2622820"/>
                <a:gd name="connsiteX1-123" fmla="*/ 1186952 w 2615300"/>
                <a:gd name="connsiteY1-124" fmla="*/ 2622777 h 2622820"/>
                <a:gd name="connsiteX2-125" fmla="*/ 144386 w 2615300"/>
                <a:gd name="connsiteY2-126" fmla="*/ 1403063 h 2622820"/>
                <a:gd name="connsiteX3-127" fmla="*/ 1469928 w 2615300"/>
                <a:gd name="connsiteY3-128" fmla="*/ 0 h 2622820"/>
                <a:gd name="connsiteX4-129" fmla="*/ 2615300 w 2615300"/>
                <a:gd name="connsiteY4-130" fmla="*/ 2372638 h 2622820"/>
                <a:gd name="connsiteX0-131" fmla="*/ 2615300 w 2615300"/>
                <a:gd name="connsiteY0-132" fmla="*/ 2500640 h 2750822"/>
                <a:gd name="connsiteX1-133" fmla="*/ 1186952 w 2615300"/>
                <a:gd name="connsiteY1-134" fmla="*/ 2750779 h 2750822"/>
                <a:gd name="connsiteX2-135" fmla="*/ 144386 w 2615300"/>
                <a:gd name="connsiteY2-136" fmla="*/ 1531065 h 2750822"/>
                <a:gd name="connsiteX3-137" fmla="*/ 990324 w 2615300"/>
                <a:gd name="connsiteY3-138" fmla="*/ 442268 h 2750822"/>
                <a:gd name="connsiteX4-139" fmla="*/ 1469928 w 2615300"/>
                <a:gd name="connsiteY4-140" fmla="*/ 128002 h 2750822"/>
                <a:gd name="connsiteX5" fmla="*/ 2615300 w 2615300"/>
                <a:gd name="connsiteY5" fmla="*/ 2500640 h 2750822"/>
                <a:gd name="connsiteX0-141" fmla="*/ 2615300 w 2615300"/>
                <a:gd name="connsiteY0-142" fmla="*/ 3019141 h 3269323"/>
                <a:gd name="connsiteX1-143" fmla="*/ 1186952 w 2615300"/>
                <a:gd name="connsiteY1-144" fmla="*/ 3269280 h 3269323"/>
                <a:gd name="connsiteX2-145" fmla="*/ 144386 w 2615300"/>
                <a:gd name="connsiteY2-146" fmla="*/ 2049566 h 3269323"/>
                <a:gd name="connsiteX3-147" fmla="*/ 990324 w 2615300"/>
                <a:gd name="connsiteY3-148" fmla="*/ 960769 h 3269323"/>
                <a:gd name="connsiteX4-149" fmla="*/ 1187758 w 2615300"/>
                <a:gd name="connsiteY4-150" fmla="*/ 70188 h 3269323"/>
                <a:gd name="connsiteX5-151" fmla="*/ 2615300 w 2615300"/>
                <a:gd name="connsiteY5-152" fmla="*/ 3019141 h 3269323"/>
                <a:gd name="connsiteX0-153" fmla="*/ 2615300 w 2615300"/>
                <a:gd name="connsiteY0-154" fmla="*/ 2948953 h 3199135"/>
                <a:gd name="connsiteX1-155" fmla="*/ 1186952 w 2615300"/>
                <a:gd name="connsiteY1-156" fmla="*/ 3199092 h 3199135"/>
                <a:gd name="connsiteX2-157" fmla="*/ 144386 w 2615300"/>
                <a:gd name="connsiteY2-158" fmla="*/ 1979378 h 3199135"/>
                <a:gd name="connsiteX3-159" fmla="*/ 990324 w 2615300"/>
                <a:gd name="connsiteY3-160" fmla="*/ 890581 h 3199135"/>
                <a:gd name="connsiteX4-161" fmla="*/ 1187758 w 2615300"/>
                <a:gd name="connsiteY4-162" fmla="*/ 0 h 3199135"/>
                <a:gd name="connsiteX5-163" fmla="*/ 2615300 w 2615300"/>
                <a:gd name="connsiteY5-164" fmla="*/ 2948953 h 3199135"/>
                <a:gd name="connsiteX0-165" fmla="*/ 2615300 w 2615300"/>
                <a:gd name="connsiteY0-166" fmla="*/ 2948953 h 3199135"/>
                <a:gd name="connsiteX1-167" fmla="*/ 1186952 w 2615300"/>
                <a:gd name="connsiteY1-168" fmla="*/ 3199092 h 3199135"/>
                <a:gd name="connsiteX2-169" fmla="*/ 144386 w 2615300"/>
                <a:gd name="connsiteY2-170" fmla="*/ 1979378 h 3199135"/>
                <a:gd name="connsiteX3-171" fmla="*/ 990324 w 2615300"/>
                <a:gd name="connsiteY3-172" fmla="*/ 890581 h 3199135"/>
                <a:gd name="connsiteX4-173" fmla="*/ 1187758 w 2615300"/>
                <a:gd name="connsiteY4-174" fmla="*/ 0 h 3199135"/>
                <a:gd name="connsiteX5-175" fmla="*/ 2615300 w 2615300"/>
                <a:gd name="connsiteY5-176" fmla="*/ 2948953 h 3199135"/>
                <a:gd name="connsiteX0-177" fmla="*/ 2615300 w 2615300"/>
                <a:gd name="connsiteY0-178" fmla="*/ 2948953 h 3199135"/>
                <a:gd name="connsiteX1-179" fmla="*/ 1186952 w 2615300"/>
                <a:gd name="connsiteY1-180" fmla="*/ 3199092 h 3199135"/>
                <a:gd name="connsiteX2-181" fmla="*/ 144386 w 2615300"/>
                <a:gd name="connsiteY2-182" fmla="*/ 1979378 h 3199135"/>
                <a:gd name="connsiteX3-183" fmla="*/ 990324 w 2615300"/>
                <a:gd name="connsiteY3-184" fmla="*/ 890581 h 3199135"/>
                <a:gd name="connsiteX4-185" fmla="*/ 1187758 w 2615300"/>
                <a:gd name="connsiteY4-186" fmla="*/ 0 h 3199135"/>
                <a:gd name="connsiteX5-187" fmla="*/ 2615300 w 2615300"/>
                <a:gd name="connsiteY5-188" fmla="*/ 2948953 h 3199135"/>
                <a:gd name="connsiteX0-189" fmla="*/ 2615300 w 2615300"/>
                <a:gd name="connsiteY0-190" fmla="*/ 2948953 h 3199135"/>
                <a:gd name="connsiteX1-191" fmla="*/ 1186952 w 2615300"/>
                <a:gd name="connsiteY1-192" fmla="*/ 3199092 h 3199135"/>
                <a:gd name="connsiteX2-193" fmla="*/ 144386 w 2615300"/>
                <a:gd name="connsiteY2-194" fmla="*/ 1979378 h 3199135"/>
                <a:gd name="connsiteX3-195" fmla="*/ 925938 w 2615300"/>
                <a:gd name="connsiteY3-196" fmla="*/ 868520 h 3199135"/>
                <a:gd name="connsiteX4-197" fmla="*/ 1187758 w 2615300"/>
                <a:gd name="connsiteY4-198" fmla="*/ 0 h 3199135"/>
                <a:gd name="connsiteX5-199" fmla="*/ 2615300 w 2615300"/>
                <a:gd name="connsiteY5-200" fmla="*/ 2948953 h 3199135"/>
                <a:gd name="connsiteX0-201" fmla="*/ 2692798 w 2692798"/>
                <a:gd name="connsiteY0-202" fmla="*/ 2948953 h 3241750"/>
                <a:gd name="connsiteX1-203" fmla="*/ 1264450 w 2692798"/>
                <a:gd name="connsiteY1-204" fmla="*/ 3199092 h 3241750"/>
                <a:gd name="connsiteX2-205" fmla="*/ 135735 w 2692798"/>
                <a:gd name="connsiteY2-206" fmla="*/ 1985833 h 3241750"/>
                <a:gd name="connsiteX3-207" fmla="*/ 1003436 w 2692798"/>
                <a:gd name="connsiteY3-208" fmla="*/ 868520 h 3241750"/>
                <a:gd name="connsiteX4-209" fmla="*/ 1265256 w 2692798"/>
                <a:gd name="connsiteY4-210" fmla="*/ 0 h 3241750"/>
                <a:gd name="connsiteX5-211" fmla="*/ 2692798 w 2692798"/>
                <a:gd name="connsiteY5-212" fmla="*/ 2948953 h 3241750"/>
                <a:gd name="connsiteX0-213" fmla="*/ 2692798 w 2692798"/>
                <a:gd name="connsiteY0-214" fmla="*/ 2948953 h 3241750"/>
                <a:gd name="connsiteX1-215" fmla="*/ 1264450 w 2692798"/>
                <a:gd name="connsiteY1-216" fmla="*/ 3199092 h 3241750"/>
                <a:gd name="connsiteX2-217" fmla="*/ 135735 w 2692798"/>
                <a:gd name="connsiteY2-218" fmla="*/ 1985833 h 3241750"/>
                <a:gd name="connsiteX3-219" fmla="*/ 1003436 w 2692798"/>
                <a:gd name="connsiteY3-220" fmla="*/ 868520 h 3241750"/>
                <a:gd name="connsiteX4-221" fmla="*/ 1265256 w 2692798"/>
                <a:gd name="connsiteY4-222" fmla="*/ 0 h 3241750"/>
                <a:gd name="connsiteX5-223" fmla="*/ 2692798 w 2692798"/>
                <a:gd name="connsiteY5-224" fmla="*/ 2948953 h 3241750"/>
                <a:gd name="connsiteX0-225" fmla="*/ 2699637 w 2699637"/>
                <a:gd name="connsiteY0-226" fmla="*/ 2948953 h 3204162"/>
                <a:gd name="connsiteX1-227" fmla="*/ 1271289 w 2699637"/>
                <a:gd name="connsiteY1-228" fmla="*/ 3199092 h 3204162"/>
                <a:gd name="connsiteX2-229" fmla="*/ 142574 w 2699637"/>
                <a:gd name="connsiteY2-230" fmla="*/ 1985833 h 3204162"/>
                <a:gd name="connsiteX3-231" fmla="*/ 1010275 w 2699637"/>
                <a:gd name="connsiteY3-232" fmla="*/ 868520 h 3204162"/>
                <a:gd name="connsiteX4-233" fmla="*/ 1272095 w 2699637"/>
                <a:gd name="connsiteY4-234" fmla="*/ 0 h 3204162"/>
                <a:gd name="connsiteX5-235" fmla="*/ 2699637 w 2699637"/>
                <a:gd name="connsiteY5-236" fmla="*/ 2948953 h 32041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51" y="connsiteY5-152"/>
                </a:cxn>
              </a:cxnLst>
              <a:rect l="l" t="t" r="r" b="b"/>
              <a:pathLst>
                <a:path w="2699637" h="3204162">
                  <a:moveTo>
                    <a:pt x="2699637" y="2948953"/>
                  </a:moveTo>
                  <a:cubicBezTo>
                    <a:pt x="2289114" y="3020552"/>
                    <a:pt x="1724840" y="3240146"/>
                    <a:pt x="1271289" y="3199092"/>
                  </a:cubicBezTo>
                  <a:cubicBezTo>
                    <a:pt x="758066" y="3152637"/>
                    <a:pt x="-403234" y="3110789"/>
                    <a:pt x="142574" y="1985833"/>
                  </a:cubicBezTo>
                  <a:cubicBezTo>
                    <a:pt x="383653" y="1455093"/>
                    <a:pt x="789351" y="1102364"/>
                    <a:pt x="1010275" y="868520"/>
                  </a:cubicBezTo>
                  <a:cubicBezTo>
                    <a:pt x="1167412" y="540875"/>
                    <a:pt x="1029452" y="577901"/>
                    <a:pt x="1272095" y="0"/>
                  </a:cubicBezTo>
                  <a:lnTo>
                    <a:pt x="2699637" y="2948953"/>
                  </a:lnTo>
                  <a:close/>
                </a:path>
              </a:pathLst>
            </a:custGeom>
            <a:blipFill dpi="0" rotWithShape="1">
              <a:blip r:embed="rId4"/>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8" name="任意多边形 18"/>
          <p:cNvSpPr/>
          <p:nvPr/>
        </p:nvSpPr>
        <p:spPr>
          <a:xfrm flipV="1">
            <a:off x="133985" y="3010325"/>
            <a:ext cx="641272" cy="55515"/>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19"/>
          <p:cNvSpPr/>
          <p:nvPr/>
        </p:nvSpPr>
        <p:spPr>
          <a:xfrm flipV="1">
            <a:off x="877648" y="2710265"/>
            <a:ext cx="641272" cy="55515"/>
          </a:xfrm>
          <a:custGeom>
            <a:avLst/>
            <a:gdLst>
              <a:gd name="connsiteX0" fmla="*/ 837564 w 3505200"/>
              <a:gd name="connsiteY0" fmla="*/ 594360 h 594360"/>
              <a:gd name="connsiteX1" fmla="*/ 2239944 w 3505200"/>
              <a:gd name="connsiteY1" fmla="*/ 594360 h 594360"/>
              <a:gd name="connsiteX2" fmla="*/ 2350338 w 3505200"/>
              <a:gd name="connsiteY2" fmla="*/ 594360 h 594360"/>
              <a:gd name="connsiteX3" fmla="*/ 3505200 w 3505200"/>
              <a:gd name="connsiteY3" fmla="*/ 594360 h 594360"/>
              <a:gd name="connsiteX4" fmla="*/ 3505200 w 3505200"/>
              <a:gd name="connsiteY4" fmla="*/ 553416 h 594360"/>
              <a:gd name="connsiteX5" fmla="*/ 2239944 w 3505200"/>
              <a:gd name="connsiteY5" fmla="*/ 553416 h 594360"/>
              <a:gd name="connsiteX6" fmla="*/ 2239944 w 3505200"/>
              <a:gd name="connsiteY6" fmla="*/ 553416 h 594360"/>
              <a:gd name="connsiteX7" fmla="*/ 971893 w 3505200"/>
              <a:gd name="connsiteY7" fmla="*/ 553416 h 594360"/>
              <a:gd name="connsiteX8" fmla="*/ 831701 w 3505200"/>
              <a:gd name="connsiteY8" fmla="*/ 481340 h 594360"/>
              <a:gd name="connsiteX9" fmla="*/ 819744 w 3505200"/>
              <a:gd name="connsiteY9" fmla="*/ 435404 h 594360"/>
              <a:gd name="connsiteX10" fmla="*/ 831701 w 3505200"/>
              <a:gd name="connsiteY10" fmla="*/ 389468 h 594360"/>
              <a:gd name="connsiteX11" fmla="*/ 971893 w 3505200"/>
              <a:gd name="connsiteY11" fmla="*/ 317391 h 594360"/>
              <a:gd name="connsiteX12" fmla="*/ 1193974 w 3505200"/>
              <a:gd name="connsiteY12" fmla="*/ 317391 h 594360"/>
              <a:gd name="connsiteX13" fmla="*/ 1193974 w 3505200"/>
              <a:gd name="connsiteY13" fmla="*/ 317913 h 594360"/>
              <a:gd name="connsiteX14" fmla="*/ 2706748 w 3505200"/>
              <a:gd name="connsiteY14" fmla="*/ 317913 h 594360"/>
              <a:gd name="connsiteX15" fmla="*/ 2911684 w 3505200"/>
              <a:gd name="connsiteY15" fmla="*/ 158957 h 594360"/>
              <a:gd name="connsiteX16" fmla="*/ 2706748 w 3505200"/>
              <a:gd name="connsiteY16" fmla="*/ 0 h 594360"/>
              <a:gd name="connsiteX17" fmla="*/ 1265256 w 3505200"/>
              <a:gd name="connsiteY17" fmla="*/ 0 h 594360"/>
              <a:gd name="connsiteX18" fmla="*/ 1193974 w 3505200"/>
              <a:gd name="connsiteY18" fmla="*/ 0 h 594360"/>
              <a:gd name="connsiteX19" fmla="*/ 0 w 3505200"/>
              <a:gd name="connsiteY19" fmla="*/ 0 h 594360"/>
              <a:gd name="connsiteX20" fmla="*/ 0 w 3505200"/>
              <a:gd name="connsiteY20" fmla="*/ 40944 h 594360"/>
              <a:gd name="connsiteX21" fmla="*/ 1265256 w 3505200"/>
              <a:gd name="connsiteY21" fmla="*/ 40944 h 594360"/>
              <a:gd name="connsiteX22" fmla="*/ 1265256 w 3505200"/>
              <a:gd name="connsiteY22" fmla="*/ 40944 h 594360"/>
              <a:gd name="connsiteX23" fmla="*/ 2572420 w 3505200"/>
              <a:gd name="connsiteY23" fmla="*/ 40944 h 594360"/>
              <a:gd name="connsiteX24" fmla="*/ 2712612 w 3505200"/>
              <a:gd name="connsiteY24" fmla="*/ 113021 h 594360"/>
              <a:gd name="connsiteX25" fmla="*/ 2724569 w 3505200"/>
              <a:gd name="connsiteY25" fmla="*/ 158957 h 594360"/>
              <a:gd name="connsiteX26" fmla="*/ 2712612 w 3505200"/>
              <a:gd name="connsiteY26" fmla="*/ 204893 h 594360"/>
              <a:gd name="connsiteX27" fmla="*/ 2572420 w 3505200"/>
              <a:gd name="connsiteY27" fmla="*/ 276970 h 594360"/>
              <a:gd name="connsiteX28" fmla="*/ 2350338 w 3505200"/>
              <a:gd name="connsiteY28" fmla="*/ 276970 h 594360"/>
              <a:gd name="connsiteX29" fmla="*/ 2350338 w 3505200"/>
              <a:gd name="connsiteY29" fmla="*/ 276447 h 594360"/>
              <a:gd name="connsiteX30" fmla="*/ 837564 w 3505200"/>
              <a:gd name="connsiteY30" fmla="*/ 276447 h 594360"/>
              <a:gd name="connsiteX31" fmla="*/ 632628 w 3505200"/>
              <a:gd name="connsiteY31" fmla="*/ 435404 h 594360"/>
              <a:gd name="connsiteX32" fmla="*/ 837564 w 3505200"/>
              <a:gd name="connsiteY32" fmla="*/ 59436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05200" h="594360">
                <a:moveTo>
                  <a:pt x="837564" y="594360"/>
                </a:moveTo>
                <a:lnTo>
                  <a:pt x="2239944" y="594360"/>
                </a:lnTo>
                <a:lnTo>
                  <a:pt x="2350338" y="594360"/>
                </a:lnTo>
                <a:lnTo>
                  <a:pt x="3505200" y="594360"/>
                </a:lnTo>
                <a:lnTo>
                  <a:pt x="3505200" y="553416"/>
                </a:lnTo>
                <a:lnTo>
                  <a:pt x="2239944" y="553416"/>
                </a:lnTo>
                <a:lnTo>
                  <a:pt x="2239944" y="553416"/>
                </a:lnTo>
                <a:lnTo>
                  <a:pt x="971893" y="553416"/>
                </a:lnTo>
                <a:cubicBezTo>
                  <a:pt x="908871" y="553416"/>
                  <a:pt x="854798" y="523696"/>
                  <a:pt x="831701" y="481340"/>
                </a:cubicBezTo>
                <a:lnTo>
                  <a:pt x="819744" y="435404"/>
                </a:lnTo>
                <a:lnTo>
                  <a:pt x="831701" y="389468"/>
                </a:lnTo>
                <a:cubicBezTo>
                  <a:pt x="854798" y="347111"/>
                  <a:pt x="908871" y="317391"/>
                  <a:pt x="971893" y="317391"/>
                </a:cubicBezTo>
                <a:lnTo>
                  <a:pt x="1193974" y="317391"/>
                </a:lnTo>
                <a:lnTo>
                  <a:pt x="1193974" y="317913"/>
                </a:lnTo>
                <a:lnTo>
                  <a:pt x="2706748" y="317913"/>
                </a:lnTo>
                <a:cubicBezTo>
                  <a:pt x="2819931" y="317913"/>
                  <a:pt x="2911684" y="246746"/>
                  <a:pt x="2911684" y="158957"/>
                </a:cubicBezTo>
                <a:cubicBezTo>
                  <a:pt x="2911684" y="71167"/>
                  <a:pt x="2819931" y="0"/>
                  <a:pt x="2706748" y="0"/>
                </a:cubicBezTo>
                <a:lnTo>
                  <a:pt x="1265256" y="0"/>
                </a:lnTo>
                <a:lnTo>
                  <a:pt x="1193974" y="0"/>
                </a:lnTo>
                <a:lnTo>
                  <a:pt x="0" y="0"/>
                </a:lnTo>
                <a:lnTo>
                  <a:pt x="0" y="40944"/>
                </a:lnTo>
                <a:lnTo>
                  <a:pt x="1265256" y="40944"/>
                </a:lnTo>
                <a:lnTo>
                  <a:pt x="1265256" y="40944"/>
                </a:lnTo>
                <a:lnTo>
                  <a:pt x="2572420" y="40944"/>
                </a:lnTo>
                <a:cubicBezTo>
                  <a:pt x="2635442" y="40944"/>
                  <a:pt x="2689515" y="70664"/>
                  <a:pt x="2712612" y="113021"/>
                </a:cubicBezTo>
                <a:lnTo>
                  <a:pt x="2724569" y="158957"/>
                </a:lnTo>
                <a:lnTo>
                  <a:pt x="2712612" y="204893"/>
                </a:lnTo>
                <a:cubicBezTo>
                  <a:pt x="2689515" y="247249"/>
                  <a:pt x="2635442" y="276970"/>
                  <a:pt x="2572420" y="276970"/>
                </a:cubicBezTo>
                <a:lnTo>
                  <a:pt x="2350338" y="276970"/>
                </a:lnTo>
                <a:lnTo>
                  <a:pt x="2350338" y="276447"/>
                </a:lnTo>
                <a:lnTo>
                  <a:pt x="837564" y="276447"/>
                </a:lnTo>
                <a:cubicBezTo>
                  <a:pt x="724381" y="276447"/>
                  <a:pt x="632628" y="347614"/>
                  <a:pt x="632628" y="435404"/>
                </a:cubicBezTo>
                <a:cubicBezTo>
                  <a:pt x="632628" y="523193"/>
                  <a:pt x="724381" y="594360"/>
                  <a:pt x="837564" y="594360"/>
                </a:cubicBezTo>
                <a:close/>
              </a:path>
            </a:pathLst>
          </a:custGeom>
          <a:blipFill>
            <a:blip r:embed="rId5">
              <a:duotone>
                <a:srgbClr val="E7E6E6">
                  <a:shade val="45000"/>
                  <a:satMod val="135000"/>
                </a:srgbClr>
                <a:prstClr val="white"/>
              </a:duotone>
              <a:extLst>
                <a:ext uri="{BEBA8EAE-BF5A-486C-A8C5-ECC9F3942E4B}">
                  <a14:imgProps xmlns:a14="http://schemas.microsoft.com/office/drawing/2010/main">
                    <a14:imgLayer r:embed="rId6">
                      <a14:imgEffect>
                        <a14:brightnessContrast bright="40000" contrast="-20000"/>
                      </a14:imgEffect>
                      <a14:imgEffect>
                        <a14:saturation sat="0"/>
                      </a14:imgEffect>
                    </a14:imgLayer>
                  </a14:imgProps>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617980" y="2680970"/>
            <a:ext cx="9957435" cy="3164456"/>
          </a:xfrm>
          <a:prstGeom prst="rect">
            <a:avLst/>
          </a:prstGeom>
          <a:solidFill>
            <a:schemeClr val="tx2">
              <a:lumMod val="20000"/>
              <a:lumOff val="80000"/>
            </a:schemeClr>
          </a:solidFill>
          <a:ln w="9525">
            <a:noFill/>
          </a:ln>
        </p:spPr>
        <p:txBody>
          <a:bodyPr wrap="square">
            <a:spAutoFit/>
          </a:bodyPr>
          <a:lstStyle/>
          <a:p>
            <a:pPr indent="0" fontAlgn="auto">
              <a:lnSpc>
                <a:spcPts val="2320"/>
              </a:lnSpc>
            </a:pPr>
            <a:r>
              <a:rPr lang="zh-CN" sz="2400" b="1" dirty="0">
                <a:latin typeface="Arial" panose="020B0604020202020204" pitchFamily="34" charset="0"/>
                <a:ea typeface="黑体" panose="02010609060101010101" charset="-122"/>
              </a:rPr>
              <a:t>三、情节安排及作用</a:t>
            </a:r>
          </a:p>
          <a:p>
            <a:pPr indent="0" fontAlgn="auto">
              <a:lnSpc>
                <a:spcPts val="2320"/>
              </a:lnSpc>
            </a:pP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2000" b="0" dirty="0">
                <a:latin typeface="华文新魏" panose="02010800040101010101" charset="-122"/>
                <a:ea typeface="华文新魏" panose="02010800040101010101" charset="-122"/>
                <a:cs typeface="微软雅黑" panose="020B0503020204020204" charset="-122"/>
              </a:rPr>
              <a:t>小说情节的安排包括</a:t>
            </a:r>
            <a:r>
              <a:rPr lang="zh-CN" sz="2000" b="1" dirty="0">
                <a:solidFill>
                  <a:srgbClr val="C00000"/>
                </a:solidFill>
                <a:latin typeface="华文新魏" panose="02010800040101010101" charset="-122"/>
                <a:ea typeface="华文新魏" panose="02010800040101010101" charset="-122"/>
                <a:cs typeface="微软雅黑" panose="020B0503020204020204" charset="-122"/>
              </a:rPr>
              <a:t>线索的安排</a:t>
            </a:r>
            <a:r>
              <a:rPr lang="zh-CN" sz="2000" b="0" dirty="0">
                <a:latin typeface="华文新魏" panose="02010800040101010101" charset="-122"/>
                <a:ea typeface="华文新魏" panose="02010800040101010101" charset="-122"/>
                <a:cs typeface="微软雅黑" panose="020B0503020204020204" charset="-122"/>
              </a:rPr>
              <a:t>、</a:t>
            </a:r>
            <a:r>
              <a:rPr lang="zh-CN" sz="2000" b="1" dirty="0">
                <a:solidFill>
                  <a:srgbClr val="C00000"/>
                </a:solidFill>
                <a:latin typeface="华文新魏" panose="02010800040101010101" charset="-122"/>
                <a:ea typeface="华文新魏" panose="02010800040101010101" charset="-122"/>
                <a:cs typeface="微软雅黑" panose="020B0503020204020204" charset="-122"/>
              </a:rPr>
              <a:t>情节安排的技巧</a:t>
            </a:r>
            <a:r>
              <a:rPr lang="zh-CN" sz="2000" dirty="0">
                <a:solidFill>
                  <a:schemeClr val="tx1"/>
                </a:solidFill>
                <a:latin typeface="华文新魏" panose="02010800040101010101" charset="-122"/>
                <a:ea typeface="华文新魏" panose="02010800040101010101" charset="-122"/>
                <a:cs typeface="微软雅黑" panose="020B0503020204020204" charset="-122"/>
              </a:rPr>
              <a:t>及</a:t>
            </a:r>
            <a:r>
              <a:rPr lang="zh-CN" sz="2000" b="1" dirty="0">
                <a:solidFill>
                  <a:srgbClr val="C00000"/>
                </a:solidFill>
                <a:latin typeface="华文新魏" panose="02010800040101010101" charset="-122"/>
                <a:ea typeface="华文新魏" panose="02010800040101010101" charset="-122"/>
                <a:cs typeface="微软雅黑" panose="020B0503020204020204" charset="-122"/>
              </a:rPr>
              <a:t>情节的结构安排</a:t>
            </a:r>
            <a:r>
              <a:rPr lang="zh-CN" sz="2000" b="0" dirty="0">
                <a:latin typeface="华文新魏" panose="02010800040101010101" charset="-122"/>
                <a:ea typeface="华文新魏" panose="02010800040101010101" charset="-122"/>
                <a:cs typeface="微软雅黑" panose="020B0503020204020204" charset="-122"/>
              </a:rPr>
              <a:t>等。</a:t>
            </a:r>
            <a:endParaRPr lang="zh-CN" sz="2400" b="1" dirty="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2320"/>
              </a:lnSpc>
            </a:pPr>
            <a:r>
              <a:rPr lang="zh-CN" sz="2000" b="1" dirty="0">
                <a:solidFill>
                  <a:srgbClr val="000000"/>
                </a:solidFill>
                <a:latin typeface="微软雅黑" panose="020B0503020204020204" charset="-122"/>
                <a:ea typeface="微软雅黑" panose="020B0503020204020204" charset="-122"/>
                <a:cs typeface="微软雅黑" panose="020B0503020204020204" charset="-122"/>
              </a:rPr>
              <a:t>1.线索</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阅读小说，</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抓住线索</a:t>
            </a:r>
            <a:r>
              <a:rPr lang="zh-CN" sz="1600" b="0" dirty="0">
                <a:latin typeface="微软雅黑" panose="020B0503020204020204" charset="-122"/>
                <a:ea typeface="微软雅黑" panose="020B0503020204020204" charset="-122"/>
                <a:cs typeface="微软雅黑" panose="020B0503020204020204" charset="-122"/>
              </a:rPr>
              <a:t>是把握小说故事发展的关键。小说线索是贯串整个作品的情节发展的脉络，它可以是小说中的</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某个人物</a:t>
            </a:r>
            <a:r>
              <a:rPr lang="zh-CN"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某个事物</a:t>
            </a:r>
            <a:r>
              <a:rPr lang="zh-CN" sz="1600" b="0" dirty="0">
                <a:latin typeface="微软雅黑" panose="020B0503020204020204" charset="-122"/>
                <a:ea typeface="微软雅黑" panose="020B0503020204020204" charset="-122"/>
                <a:cs typeface="微软雅黑" panose="020B0503020204020204" charset="-122"/>
              </a:rPr>
              <a:t>，也可以是</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作者的情感</a:t>
            </a:r>
            <a:r>
              <a:rPr lang="zh-CN"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小说的事件</a:t>
            </a:r>
            <a:r>
              <a:rPr lang="zh-CN" sz="1600" b="0" dirty="0">
                <a:latin typeface="微软雅黑" panose="020B0503020204020204" charset="-122"/>
                <a:ea typeface="微软雅黑" panose="020B0503020204020204" charset="-122"/>
                <a:cs typeface="微软雅黑" panose="020B0503020204020204" charset="-122"/>
              </a:rPr>
              <a:t>，还可以是</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故事中的空间、时间</a:t>
            </a:r>
            <a:r>
              <a:rPr lang="zh-CN" sz="1600" b="0" dirty="0">
                <a:latin typeface="微软雅黑" panose="020B0503020204020204" charset="-122"/>
                <a:ea typeface="微软雅黑" panose="020B0503020204020204" charset="-122"/>
                <a:cs typeface="微软雅黑" panose="020B0503020204020204" charset="-122"/>
              </a:rPr>
              <a:t>。</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线索一般有单线和双线两种。</a:t>
            </a: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寻找线索的途径有:小说标题、小说中反复出现的词语。</a:t>
            </a:r>
            <a:endParaRPr lang="zh-CN" sz="2000" b="1" dirty="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ts val="2500"/>
              </a:lnSpc>
            </a:pPr>
            <a:r>
              <a:rPr lang="zh-CN" sz="2000" b="1" dirty="0">
                <a:solidFill>
                  <a:srgbClr val="000000"/>
                </a:solidFill>
                <a:latin typeface="微软雅黑" panose="020B0503020204020204" charset="-122"/>
                <a:ea typeface="微软雅黑" panose="020B0503020204020204" charset="-122"/>
                <a:cs typeface="微软雅黑" panose="020B0503020204020204" charset="-122"/>
              </a:rPr>
              <a:t>2.情节安排的技巧</a:t>
            </a:r>
            <a:endParaRPr lang="zh-CN" sz="1600" b="0" dirty="0">
              <a:latin typeface="微软雅黑" panose="020B0503020204020204" charset="-122"/>
              <a:ea typeface="微软雅黑" panose="020B0503020204020204" charset="-122"/>
              <a:cs typeface="微软雅黑" panose="020B0503020204020204" charset="-122"/>
            </a:endParaRPr>
          </a:p>
          <a:p>
            <a:pPr indent="0" fontAlgn="auto">
              <a:lnSpc>
                <a:spcPts val="2500"/>
              </a:lnSpc>
            </a:pPr>
            <a:r>
              <a:rPr lang="zh-CN" sz="1600" b="0" dirty="0">
                <a:latin typeface="微软雅黑" panose="020B0503020204020204" charset="-122"/>
                <a:ea typeface="微软雅黑" panose="020B0503020204020204" charset="-122"/>
                <a:cs typeface="微软雅黑" panose="020B0503020204020204" charset="-122"/>
              </a:rPr>
              <a:t>情节安排的技巧包</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括前后照应</a:t>
            </a:r>
            <a:r>
              <a:rPr lang="zh-CN"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制造悬念</a:t>
            </a:r>
            <a:r>
              <a:rPr lang="zh-CN"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埋下伏笔</a:t>
            </a:r>
            <a:r>
              <a:rPr lang="zh-CN" sz="1600" b="0" dirty="0">
                <a:latin typeface="微软雅黑" panose="020B0503020204020204" charset="-122"/>
                <a:ea typeface="微软雅黑" panose="020B0503020204020204" charset="-122"/>
                <a:cs typeface="微软雅黑" panose="020B0503020204020204" charset="-122"/>
              </a:rPr>
              <a:t>、</a:t>
            </a:r>
            <a:r>
              <a:rPr lang="zh-CN" sz="1600" b="1" dirty="0">
                <a:solidFill>
                  <a:srgbClr val="C00000"/>
                </a:solidFill>
                <a:latin typeface="微软雅黑" panose="020B0503020204020204" charset="-122"/>
                <a:ea typeface="微软雅黑" panose="020B0503020204020204" charset="-122"/>
                <a:cs typeface="微软雅黑" panose="020B0503020204020204" charset="-122"/>
              </a:rPr>
              <a:t>总结上文点题</a:t>
            </a:r>
            <a:r>
              <a:rPr lang="zh-CN" sz="1600" b="0" dirty="0">
                <a:latin typeface="微软雅黑" panose="020B0503020204020204" charset="-122"/>
                <a:ea typeface="微软雅黑" panose="020B0503020204020204" charset="-122"/>
                <a:cs typeface="微软雅黑" panose="020B0503020204020204" charset="-122"/>
              </a:rPr>
              <a:t>等。</a:t>
            </a:r>
            <a:endParaRPr lang="zh-CN" altLang="en-US" sz="1600" b="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REFSHAPE" val="1147742100"/>
  <p:tag name="KSO_WM_UNIT_PLACING_PICTURE_USER_VIEWPORT" val="{&quot;height&quot;:5484,&quot;width&quot;:66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7190</Words>
  <Application>Microsoft Office PowerPoint</Application>
  <PresentationFormat>宽屏</PresentationFormat>
  <Paragraphs>440</Paragraphs>
  <Slides>41</Slides>
  <Notes>41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41</vt:i4>
      </vt:variant>
    </vt:vector>
  </HeadingPairs>
  <TitlesOfParts>
    <vt:vector size="53" baseType="lpstr">
      <vt:lpstr>隶书</vt:lpstr>
      <vt:lpstr>Arial</vt:lpstr>
      <vt:lpstr>等线</vt:lpstr>
      <vt:lpstr>华文新魏</vt:lpstr>
      <vt:lpstr>Calibri</vt:lpstr>
      <vt:lpstr>华文楷体</vt:lpstr>
      <vt:lpstr>华文细黑</vt:lpstr>
      <vt:lpstr>逆时光爱你</vt:lpstr>
      <vt:lpstr>微软雅黑</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lenovo</cp:lastModifiedBy>
  <cp:revision>14</cp:revision>
  <dcterms:created xsi:type="dcterms:W3CDTF">2017-05-21T05:34:00Z</dcterms:created>
  <dcterms:modified xsi:type="dcterms:W3CDTF">2020-04-30T06:28:13Z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