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803353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3206059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3"/>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2615782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3688517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2927570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2327063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527069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1656295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2063944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1788905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A6C27D9-6F22-4857-9456-B100997A0CCD}" type="datetimeFigureOut">
              <a:rPr lang="zh-CN" altLang="en-US" smtClean="0"/>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65813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A6C27D9-6F22-4857-9456-B100997A0CCD}" type="datetimeFigureOut">
              <a:rPr lang="zh-CN" altLang="en-US" smtClean="0"/>
              <a:t>2018/1/16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9810099-9EFB-4A02-A27B-1E2384D349A7}" type="slidenum">
              <a:rPr lang="zh-CN" altLang="en-US" smtClean="0"/>
              <a:t>‹#›</a:t>
            </a:fld>
            <a:endParaRPr lang="zh-CN" altLang="en-US"/>
          </a:p>
        </p:txBody>
      </p:sp>
    </p:spTree>
    <p:extLst>
      <p:ext uri="{BB962C8B-B14F-4D97-AF65-F5344CB8AC3E}">
        <p14:creationId xmlns:p14="http://schemas.microsoft.com/office/powerpoint/2010/main" val="408831464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1419622"/>
            <a:ext cx="5796136" cy="1102519"/>
          </a:xfrm>
        </p:spPr>
        <p:txBody>
          <a:bodyPr/>
          <a:lstStyle/>
          <a:p>
            <a:r>
              <a:rPr lang="zh-CN" altLang="en-US" dirty="0" smtClean="0"/>
              <a:t>第一单元</a:t>
            </a:r>
            <a:endParaRPr lang="zh-CN" altLang="en-US" dirty="0"/>
          </a:p>
        </p:txBody>
      </p:sp>
      <p:sp>
        <p:nvSpPr>
          <p:cNvPr id="3" name="副标题 2"/>
          <p:cNvSpPr>
            <a:spLocks noGrp="1"/>
          </p:cNvSpPr>
          <p:nvPr>
            <p:ph type="subTitle" idx="1"/>
          </p:nvPr>
        </p:nvSpPr>
        <p:spPr>
          <a:xfrm>
            <a:off x="3347864" y="2355726"/>
            <a:ext cx="2880320" cy="514350"/>
          </a:xfrm>
        </p:spPr>
        <p:txBody>
          <a:bodyPr>
            <a:normAutofit fontScale="92500" lnSpcReduction="10000"/>
          </a:bodyPr>
          <a:lstStyle/>
          <a:p>
            <a:r>
              <a:rPr lang="zh-CN" altLang="en-US" b="1" dirty="0" smtClean="0">
                <a:solidFill>
                  <a:srgbClr val="FF0000"/>
                </a:solidFill>
              </a:rPr>
              <a:t>基础知识回顾</a:t>
            </a:r>
            <a:endParaRPr lang="zh-CN" altLang="en-US" b="1" dirty="0">
              <a:solidFill>
                <a:srgbClr val="FF0000"/>
              </a:solidFill>
            </a:endParaRPr>
          </a:p>
        </p:txBody>
      </p:sp>
    </p:spTree>
    <p:extLst>
      <p:ext uri="{BB962C8B-B14F-4D97-AF65-F5344CB8AC3E}">
        <p14:creationId xmlns:p14="http://schemas.microsoft.com/office/powerpoint/2010/main" val="1038092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95486"/>
            <a:ext cx="8064896" cy="4247317"/>
          </a:xfrm>
          <a:prstGeom prst="rect">
            <a:avLst/>
          </a:prstGeom>
        </p:spPr>
        <p:txBody>
          <a:bodyPr wrap="square">
            <a:spAutoFit/>
          </a:bodyPr>
          <a:lstStyle/>
          <a:p>
            <a:pPr>
              <a:lnSpc>
                <a:spcPct val="150000"/>
              </a:lnSpc>
            </a:pPr>
            <a:r>
              <a:rPr lang="en-US" altLang="zh-CN" sz="2400" b="1" dirty="0" smtClean="0">
                <a:latin typeface="Times New Roman" pitchFamily="18" charset="0"/>
              </a:rPr>
              <a:t>1.</a:t>
            </a:r>
            <a:r>
              <a:rPr lang="zh-CN" altLang="en-US" sz="2000" b="1" dirty="0" smtClean="0">
                <a:latin typeface="Times New Roman" pitchFamily="18" charset="0"/>
              </a:rPr>
              <a:t>第</a:t>
            </a:r>
            <a:r>
              <a:rPr lang="zh-CN" altLang="en-US" sz="2000" b="1" dirty="0">
                <a:latin typeface="Times New Roman" pitchFamily="18" charset="0"/>
              </a:rPr>
              <a:t>①段写景的观察点是</a:t>
            </a:r>
            <a:r>
              <a:rPr lang="en-US" altLang="zh-CN" sz="2000" b="1" dirty="0">
                <a:latin typeface="Times New Roman" pitchFamily="18" charset="0"/>
              </a:rPr>
              <a:t>_____</a:t>
            </a:r>
            <a:r>
              <a:rPr lang="zh-CN" altLang="en-US" sz="2000" b="1" dirty="0">
                <a:latin typeface="Times New Roman" pitchFamily="18" charset="0"/>
              </a:rPr>
              <a:t>，第⑦段写景的观察点是</a:t>
            </a:r>
            <a:r>
              <a:rPr lang="en-US" altLang="zh-CN" sz="2000" b="1" dirty="0">
                <a:latin typeface="Times New Roman" pitchFamily="18" charset="0"/>
              </a:rPr>
              <a:t>______</a:t>
            </a:r>
            <a:r>
              <a:rPr lang="zh-CN" altLang="en-US" sz="2000" b="1" dirty="0">
                <a:latin typeface="Times New Roman" pitchFamily="18" charset="0"/>
              </a:rPr>
              <a:t>，暗示了老山界山路的特点是</a:t>
            </a:r>
            <a:r>
              <a:rPr lang="en-US" altLang="zh-CN" sz="2000" b="1" dirty="0">
                <a:latin typeface="Times New Roman" pitchFamily="18" charset="0"/>
              </a:rPr>
              <a:t>______</a:t>
            </a:r>
            <a:r>
              <a:rPr lang="zh-CN" altLang="en-US" sz="2000" b="1" dirty="0">
                <a:latin typeface="Times New Roman" pitchFamily="18" charset="0"/>
              </a:rPr>
              <a:t>，老山界山势的特点是</a:t>
            </a:r>
            <a:r>
              <a:rPr lang="en-US" altLang="zh-CN" sz="2000" b="1" dirty="0">
                <a:latin typeface="Times New Roman" pitchFamily="18" charset="0"/>
              </a:rPr>
              <a:t>________</a:t>
            </a:r>
            <a:r>
              <a:rPr lang="zh-CN" altLang="en-US" sz="2000" b="1" dirty="0" smtClean="0">
                <a:latin typeface="Times New Roman" pitchFamily="18" charset="0"/>
              </a:rPr>
              <a:t>。</a:t>
            </a:r>
            <a:endParaRPr lang="en-US" altLang="zh-CN" sz="2000" b="1" dirty="0" smtClean="0">
              <a:latin typeface="Times New Roman" pitchFamily="18" charset="0"/>
            </a:endParaRPr>
          </a:p>
          <a:p>
            <a:pPr>
              <a:lnSpc>
                <a:spcPct val="150000"/>
              </a:lnSpc>
            </a:pPr>
            <a:r>
              <a:rPr lang="en-US" altLang="zh-CN" sz="2400" b="1" dirty="0" smtClean="0">
                <a:latin typeface="Times New Roman" pitchFamily="18" charset="0"/>
              </a:rPr>
              <a:t>2.</a:t>
            </a:r>
            <a:r>
              <a:rPr lang="zh-CN" altLang="en-US" sz="2400" b="1" dirty="0" smtClean="0">
                <a:latin typeface="Times New Roman" pitchFamily="18" charset="0"/>
              </a:rPr>
              <a:t>“</a:t>
            </a:r>
            <a:r>
              <a:rPr lang="zh-CN" altLang="en-US" sz="2400" b="1" dirty="0">
                <a:latin typeface="Times New Roman" pitchFamily="18" charset="0"/>
              </a:rPr>
              <a:t>这真是我生平没见过的奇观”中“奇观”指什么景象？有什么作用？这一句表达了作者怎样的心情</a:t>
            </a:r>
            <a:r>
              <a:rPr lang="en-US" altLang="zh-CN" sz="2400" b="1" dirty="0" smtClean="0">
                <a:latin typeface="Times New Roman" pitchFamily="18" charset="0"/>
              </a:rPr>
              <a:t>?</a:t>
            </a:r>
          </a:p>
          <a:p>
            <a:pPr>
              <a:lnSpc>
                <a:spcPct val="150000"/>
              </a:lnSpc>
            </a:pPr>
            <a:endParaRPr lang="en-US" altLang="zh-CN" sz="2400" b="1" dirty="0" smtClean="0">
              <a:latin typeface="Times New Roman" pitchFamily="18" charset="0"/>
            </a:endParaRPr>
          </a:p>
          <a:p>
            <a:pPr>
              <a:lnSpc>
                <a:spcPct val="150000"/>
              </a:lnSpc>
            </a:pPr>
            <a:endParaRPr lang="en-US" altLang="zh-CN" sz="2400" b="1" dirty="0" smtClean="0">
              <a:latin typeface="Times New Roman" pitchFamily="18" charset="0"/>
            </a:endParaRPr>
          </a:p>
          <a:p>
            <a:pPr>
              <a:lnSpc>
                <a:spcPct val="150000"/>
              </a:lnSpc>
            </a:pPr>
            <a:r>
              <a:rPr lang="en-US" altLang="zh-CN" sz="2400" b="1" dirty="0" smtClean="0">
                <a:latin typeface="Times New Roman" pitchFamily="18" charset="0"/>
              </a:rPr>
              <a:t>3</a:t>
            </a:r>
            <a:r>
              <a:rPr lang="en-US" altLang="zh-CN" sz="2400" b="1" dirty="0">
                <a:latin typeface="Times New Roman" pitchFamily="18" charset="0"/>
              </a:rPr>
              <a:t>.</a:t>
            </a:r>
            <a:r>
              <a:rPr lang="zh-CN" altLang="en-US" sz="2400" b="1" dirty="0" smtClean="0">
                <a:latin typeface="Times New Roman" pitchFamily="18" charset="0"/>
              </a:rPr>
              <a:t>文</a:t>
            </a:r>
            <a:r>
              <a:rPr lang="zh-CN" altLang="en-US" sz="2400" b="1" dirty="0">
                <a:latin typeface="Times New Roman" pitchFamily="18" charset="0"/>
              </a:rPr>
              <a:t>段中对红军战士的对话描写表现了什么</a:t>
            </a:r>
            <a:r>
              <a:rPr lang="zh-CN" altLang="en-US" sz="2400" b="1" dirty="0" smtClean="0">
                <a:latin typeface="Times New Roman" pitchFamily="18" charset="0"/>
              </a:rPr>
              <a:t>？</a:t>
            </a:r>
            <a:endParaRPr lang="en-US" altLang="zh-CN" sz="2400" b="1" dirty="0" smtClean="0">
              <a:latin typeface="Times New Roman" pitchFamily="18" charset="0"/>
            </a:endParaRPr>
          </a:p>
          <a:p>
            <a:endParaRPr lang="en-US" altLang="zh-CN" sz="2400" b="1" dirty="0">
              <a:latin typeface="Times New Roman" pitchFamily="18" charset="0"/>
            </a:endParaRPr>
          </a:p>
        </p:txBody>
      </p:sp>
      <p:sp>
        <p:nvSpPr>
          <p:cNvPr id="3" name="矩形 2"/>
          <p:cNvSpPr/>
          <p:nvPr/>
        </p:nvSpPr>
        <p:spPr>
          <a:xfrm>
            <a:off x="6444208" y="771550"/>
            <a:ext cx="2507418" cy="400110"/>
          </a:xfrm>
          <a:prstGeom prst="rect">
            <a:avLst/>
          </a:prstGeom>
        </p:spPr>
        <p:txBody>
          <a:bodyPr wrap="none">
            <a:spAutoFit/>
          </a:bodyPr>
          <a:lstStyle/>
          <a:p>
            <a:r>
              <a:rPr lang="zh-CN" altLang="en-US" sz="2000" b="1" dirty="0" smtClean="0">
                <a:solidFill>
                  <a:srgbClr val="FF0000"/>
                </a:solidFill>
                <a:latin typeface="楷体" pitchFamily="49" charset="-122"/>
                <a:ea typeface="楷体" pitchFamily="49" charset="-122"/>
              </a:rPr>
              <a:t>山脚。山腰，高、陡</a:t>
            </a:r>
            <a:endParaRPr lang="zh-CN" altLang="en-US" sz="2000" b="1" dirty="0">
              <a:solidFill>
                <a:srgbClr val="FF0000"/>
              </a:solidFill>
              <a:latin typeface="楷体" pitchFamily="49" charset="-122"/>
              <a:ea typeface="楷体" pitchFamily="49" charset="-122"/>
            </a:endParaRPr>
          </a:p>
        </p:txBody>
      </p:sp>
      <p:sp>
        <p:nvSpPr>
          <p:cNvPr id="4" name="矩形 3"/>
          <p:cNvSpPr/>
          <p:nvPr/>
        </p:nvSpPr>
        <p:spPr>
          <a:xfrm>
            <a:off x="357726" y="2378623"/>
            <a:ext cx="8390739" cy="1015663"/>
          </a:xfrm>
          <a:prstGeom prst="rect">
            <a:avLst/>
          </a:prstGeom>
        </p:spPr>
        <p:txBody>
          <a:bodyPr wrap="square">
            <a:spAutoFit/>
          </a:bodyPr>
          <a:lstStyle/>
          <a:p>
            <a:r>
              <a:rPr lang="en-US" altLang="zh-CN" sz="2000" b="1" dirty="0" smtClean="0">
                <a:solidFill>
                  <a:srgbClr val="FF0000"/>
                </a:solidFill>
                <a:latin typeface="楷体" pitchFamily="49" charset="-122"/>
                <a:ea typeface="楷体" pitchFamily="49" charset="-122"/>
              </a:rPr>
              <a:t>“</a:t>
            </a:r>
            <a:r>
              <a:rPr lang="zh-CN" altLang="en-US" sz="2000" b="1" dirty="0" smtClean="0">
                <a:solidFill>
                  <a:srgbClr val="FF0000"/>
                </a:solidFill>
                <a:latin typeface="楷体" pitchFamily="49" charset="-122"/>
                <a:ea typeface="楷体" pitchFamily="49" charset="-122"/>
              </a:rPr>
              <a:t>奇观”是指成千上万的人在攀登，人、夜色、高山整合在一起，瑰丽、壮观。体现了红军队伍庞大的气势，并歌颂了红军坚强的革命意志。作者用赞赏的口吻来描绘景物，抒发了豪迈的情怀，是革 命乐观主义的表现。</a:t>
            </a:r>
            <a:endParaRPr lang="zh-CN" altLang="en-US" sz="2000" b="1" dirty="0">
              <a:solidFill>
                <a:srgbClr val="FF0000"/>
              </a:solidFill>
              <a:latin typeface="楷体" pitchFamily="49" charset="-122"/>
              <a:ea typeface="楷体" pitchFamily="49" charset="-122"/>
            </a:endParaRPr>
          </a:p>
        </p:txBody>
      </p:sp>
      <p:sp>
        <p:nvSpPr>
          <p:cNvPr id="5" name="TextBox 4"/>
          <p:cNvSpPr txBox="1"/>
          <p:nvPr/>
        </p:nvSpPr>
        <p:spPr>
          <a:xfrm>
            <a:off x="971600" y="4187864"/>
            <a:ext cx="6264696" cy="400110"/>
          </a:xfrm>
          <a:prstGeom prst="rect">
            <a:avLst/>
          </a:prstGeom>
          <a:noFill/>
        </p:spPr>
        <p:txBody>
          <a:bodyPr wrap="square" rtlCol="0">
            <a:spAutoFit/>
          </a:bodyPr>
          <a:lstStyle/>
          <a:p>
            <a:r>
              <a:rPr lang="en-US" altLang="zh-CN" sz="2000" b="1" dirty="0">
                <a:solidFill>
                  <a:srgbClr val="FF0000"/>
                </a:solidFill>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战士们战胜困难的豪迈气概和革命乐观主义精神。</a:t>
            </a:r>
          </a:p>
        </p:txBody>
      </p:sp>
    </p:spTree>
    <p:extLst>
      <p:ext uri="{BB962C8B-B14F-4D97-AF65-F5344CB8AC3E}">
        <p14:creationId xmlns:p14="http://schemas.microsoft.com/office/powerpoint/2010/main" val="8128034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11510"/>
            <a:ext cx="6246440" cy="3093154"/>
          </a:xfrm>
          <a:prstGeom prst="rect">
            <a:avLst/>
          </a:prstGeom>
        </p:spPr>
        <p:txBody>
          <a:bodyPr wrap="square">
            <a:spAutoFit/>
          </a:bodyPr>
          <a:lstStyle/>
          <a:p>
            <a:pPr>
              <a:lnSpc>
                <a:spcPct val="150000"/>
              </a:lnSpc>
            </a:pPr>
            <a:r>
              <a:rPr lang="en-US" altLang="zh-CN" sz="2600" b="1" dirty="0">
                <a:latin typeface="Times New Roman" pitchFamily="18" charset="0"/>
              </a:rPr>
              <a:t>4.</a:t>
            </a:r>
            <a:r>
              <a:rPr lang="zh-CN" altLang="en-US" sz="2600" b="1" dirty="0">
                <a:latin typeface="Times New Roman" pitchFamily="18" charset="0"/>
              </a:rPr>
              <a:t>文中加点的“一步一步”包含什么意思</a:t>
            </a:r>
            <a:r>
              <a:rPr lang="en-US" altLang="zh-CN" sz="2600" b="1" dirty="0">
                <a:latin typeface="Times New Roman" pitchFamily="18" charset="0"/>
              </a:rPr>
              <a:t>?</a:t>
            </a:r>
          </a:p>
          <a:p>
            <a:pPr>
              <a:lnSpc>
                <a:spcPct val="150000"/>
              </a:lnSpc>
            </a:pPr>
            <a:endParaRPr lang="en-US" altLang="zh-CN" sz="2600" b="1" dirty="0">
              <a:latin typeface="Times New Roman" pitchFamily="18" charset="0"/>
            </a:endParaRPr>
          </a:p>
          <a:p>
            <a:pPr>
              <a:lnSpc>
                <a:spcPct val="150000"/>
              </a:lnSpc>
            </a:pPr>
            <a:r>
              <a:rPr lang="en-US" altLang="zh-CN" sz="2600" b="1" dirty="0">
                <a:latin typeface="Times New Roman" pitchFamily="18" charset="0"/>
              </a:rPr>
              <a:t>5.</a:t>
            </a:r>
            <a:r>
              <a:rPr lang="zh-CN" altLang="en-US" sz="2600" b="1" dirty="0">
                <a:latin typeface="Times New Roman" pitchFamily="18" charset="0"/>
              </a:rPr>
              <a:t>赏析划线的句子。</a:t>
            </a:r>
            <a:endParaRPr lang="en-US" altLang="zh-CN" sz="2600" b="1" dirty="0">
              <a:latin typeface="Times New Roman" pitchFamily="18" charset="0"/>
            </a:endParaRPr>
          </a:p>
          <a:p>
            <a:pPr>
              <a:lnSpc>
                <a:spcPct val="150000"/>
              </a:lnSpc>
            </a:pPr>
            <a:endParaRPr lang="zh-CN" altLang="en-US" sz="2600" b="1" dirty="0">
              <a:latin typeface="Times New Roman" pitchFamily="18" charset="0"/>
            </a:endParaRPr>
          </a:p>
          <a:p>
            <a:pPr>
              <a:lnSpc>
                <a:spcPct val="150000"/>
              </a:lnSpc>
            </a:pPr>
            <a:r>
              <a:rPr lang="en-US" altLang="zh-CN" sz="2600" b="1" dirty="0">
                <a:latin typeface="Times New Roman" pitchFamily="18" charset="0"/>
              </a:rPr>
              <a:t>6.</a:t>
            </a:r>
            <a:r>
              <a:rPr lang="zh-CN" altLang="en-US" sz="2600" b="1" dirty="0">
                <a:latin typeface="Times New Roman" pitchFamily="18" charset="0"/>
              </a:rPr>
              <a:t>两次出现火把，作用各是什么？</a:t>
            </a:r>
          </a:p>
        </p:txBody>
      </p:sp>
      <p:sp>
        <p:nvSpPr>
          <p:cNvPr id="4" name="TextBox 3"/>
          <p:cNvSpPr txBox="1"/>
          <p:nvPr/>
        </p:nvSpPr>
        <p:spPr>
          <a:xfrm>
            <a:off x="724509" y="843559"/>
            <a:ext cx="7869583" cy="1015663"/>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每步都要非常小心，这里通过战士的谨慎和行军速度之慢，来衬托老山界的陡峭和险峻</a:t>
            </a:r>
            <a:r>
              <a:rPr lang="zh-CN" altLang="en-US" sz="2000" b="1" dirty="0" smtClean="0">
                <a:solidFill>
                  <a:srgbClr val="FF0000"/>
                </a:solidFill>
                <a:latin typeface="楷体" pitchFamily="49" charset="-122"/>
                <a:ea typeface="楷体" pitchFamily="49" charset="-122"/>
              </a:rPr>
              <a:t>。</a:t>
            </a:r>
            <a:endParaRPr lang="zh-CN" altLang="en-US" sz="2000" b="1" dirty="0">
              <a:solidFill>
                <a:srgbClr val="FF0000"/>
              </a:solidFill>
              <a:latin typeface="楷体" pitchFamily="49" charset="-122"/>
              <a:ea typeface="楷体" pitchFamily="49" charset="-122"/>
            </a:endParaRPr>
          </a:p>
        </p:txBody>
      </p:sp>
      <p:sp>
        <p:nvSpPr>
          <p:cNvPr id="5" name="TextBox 4"/>
          <p:cNvSpPr txBox="1"/>
          <p:nvPr/>
        </p:nvSpPr>
        <p:spPr>
          <a:xfrm>
            <a:off x="755578" y="1995687"/>
            <a:ext cx="7709131" cy="1015663"/>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运用了比喻和夸张的手法，生动形象地写出了山的陡峭和高峻，并写出火把之多，队伍之众</a:t>
            </a:r>
            <a:r>
              <a:rPr lang="zh-CN" altLang="en-US" sz="2000" b="1" dirty="0" smtClean="0">
                <a:solidFill>
                  <a:srgbClr val="FF0000"/>
                </a:solidFill>
                <a:latin typeface="楷体" pitchFamily="49" charset="-122"/>
                <a:ea typeface="楷体" pitchFamily="49" charset="-122"/>
              </a:rPr>
              <a:t>。</a:t>
            </a:r>
            <a:endParaRPr lang="zh-CN" altLang="en-US" sz="2000" b="1" dirty="0">
              <a:solidFill>
                <a:srgbClr val="FF0000"/>
              </a:solidFill>
              <a:latin typeface="楷体" pitchFamily="49" charset="-122"/>
              <a:ea typeface="楷体" pitchFamily="49" charset="-122"/>
            </a:endParaRPr>
          </a:p>
        </p:txBody>
      </p:sp>
      <p:sp>
        <p:nvSpPr>
          <p:cNvPr id="6" name="矩形 5"/>
          <p:cNvSpPr/>
          <p:nvPr/>
        </p:nvSpPr>
        <p:spPr>
          <a:xfrm>
            <a:off x="724509" y="3291830"/>
            <a:ext cx="7807933" cy="1477328"/>
          </a:xfrm>
          <a:prstGeom prst="rect">
            <a:avLst/>
          </a:prstGeom>
        </p:spPr>
        <p:txBody>
          <a:bodyPr wrap="square">
            <a:spAutoFit/>
          </a:bodyPr>
          <a:lstStyle/>
          <a:p>
            <a:pPr>
              <a:lnSpc>
                <a:spcPct val="150000"/>
              </a:lnSpc>
            </a:pPr>
            <a:r>
              <a:rPr lang="zh-CN" altLang="en-US" sz="2000" b="1" dirty="0" smtClean="0">
                <a:solidFill>
                  <a:srgbClr val="FF0000"/>
                </a:solidFill>
                <a:latin typeface="楷体" pitchFamily="49" charset="-122"/>
                <a:ea typeface="楷体" pitchFamily="49" charset="-122"/>
              </a:rPr>
              <a:t>第一次出现，火把排成之字形，与星光相接，写出了山之高，和</a:t>
            </a:r>
            <a:r>
              <a:rPr lang="zh-CN" altLang="en-US" sz="2000" b="1" dirty="0" smtClean="0">
                <a:solidFill>
                  <a:srgbClr val="FF0000"/>
                </a:solidFill>
                <a:latin typeface="楷体" pitchFamily="49" charset="-122"/>
                <a:ea typeface="楷体" pitchFamily="49" charset="-122"/>
              </a:rPr>
              <a:t>点火把</a:t>
            </a:r>
            <a:r>
              <a:rPr lang="zh-CN" altLang="en-US" sz="2000" b="1" dirty="0" smtClean="0">
                <a:solidFill>
                  <a:srgbClr val="FF0000"/>
                </a:solidFill>
                <a:latin typeface="楷体" pitchFamily="49" charset="-122"/>
                <a:ea typeface="楷体" pitchFamily="49" charset="-122"/>
              </a:rPr>
              <a:t>的人之众。形成壮丽的奇观。第二次出现，火把照在人的脸上，写出了山之陡，展现奇观的细节</a:t>
            </a:r>
            <a:r>
              <a:rPr lang="zh-CN" altLang="en-US" b="1" dirty="0">
                <a:solidFill>
                  <a:srgbClr val="FF0000"/>
                </a:solidFill>
                <a:latin typeface="楷体" pitchFamily="49" charset="-122"/>
                <a:ea typeface="楷体" pitchFamily="49" charset="-122"/>
              </a:rPr>
              <a:t>。</a:t>
            </a:r>
            <a:endParaRPr lang="zh-CN" altLang="en-US" sz="2000" b="1" dirty="0" smtClean="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2425228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2" y="195486"/>
            <a:ext cx="3203121" cy="369332"/>
          </a:xfrm>
          <a:prstGeom prst="rect">
            <a:avLst/>
          </a:prstGeom>
        </p:spPr>
        <p:txBody>
          <a:bodyPr wrap="none">
            <a:spAutoFit/>
          </a:bodyPr>
          <a:lstStyle/>
          <a:p>
            <a:r>
              <a:rPr lang="zh-CN" altLang="en-US" b="1" dirty="0" smtClean="0">
                <a:latin typeface="Times New Roman" pitchFamily="18" charset="0"/>
              </a:rPr>
              <a:t>阅读</a:t>
            </a:r>
            <a:r>
              <a:rPr lang="en-US" altLang="zh-CN" b="1" dirty="0" smtClean="0">
                <a:latin typeface="Times New Roman" pitchFamily="18" charset="0"/>
              </a:rPr>
              <a:t>«</a:t>
            </a:r>
            <a:r>
              <a:rPr lang="zh-CN" altLang="en-US" b="1" dirty="0" smtClean="0">
                <a:latin typeface="Times New Roman" pitchFamily="18" charset="0"/>
              </a:rPr>
              <a:t>老山界</a:t>
            </a:r>
            <a:r>
              <a:rPr lang="en-US" altLang="zh-CN" b="1" dirty="0" smtClean="0">
                <a:latin typeface="Times New Roman" pitchFamily="18" charset="0"/>
              </a:rPr>
              <a:t>»23</a:t>
            </a:r>
            <a:r>
              <a:rPr lang="zh-CN" altLang="en-US" b="1" dirty="0" smtClean="0">
                <a:latin typeface="Times New Roman" pitchFamily="18" charset="0"/>
              </a:rPr>
              <a:t>段完成题目。</a:t>
            </a:r>
            <a:endParaRPr lang="en-US" altLang="zh-CN" b="1" dirty="0">
              <a:latin typeface="Times New Roman" pitchFamily="18" charset="0"/>
            </a:endParaRPr>
          </a:p>
        </p:txBody>
      </p:sp>
      <p:sp>
        <p:nvSpPr>
          <p:cNvPr id="3" name="矩形 2"/>
          <p:cNvSpPr/>
          <p:nvPr/>
        </p:nvSpPr>
        <p:spPr>
          <a:xfrm>
            <a:off x="233512" y="564819"/>
            <a:ext cx="8784976" cy="4247317"/>
          </a:xfrm>
          <a:prstGeom prst="rect">
            <a:avLst/>
          </a:prstGeom>
        </p:spPr>
        <p:txBody>
          <a:bodyPr wrap="square">
            <a:spAutoFit/>
          </a:bodyPr>
          <a:lstStyle/>
          <a:p>
            <a:pPr>
              <a:lnSpc>
                <a:spcPct val="150000"/>
              </a:lnSpc>
            </a:pPr>
            <a:r>
              <a:rPr lang="en-US" altLang="zh-CN" b="1" dirty="0">
                <a:latin typeface="Times New Roman" pitchFamily="18" charset="0"/>
              </a:rPr>
              <a:t>1 </a:t>
            </a:r>
            <a:r>
              <a:rPr lang="zh-CN" altLang="en-US" b="1" dirty="0">
                <a:latin typeface="Times New Roman" pitchFamily="18" charset="0"/>
              </a:rPr>
              <a:t>选段按照什么顺序，描写了哪些景物？</a:t>
            </a:r>
            <a:endParaRPr lang="en-US" altLang="zh-CN" b="1" dirty="0">
              <a:latin typeface="Times New Roman" pitchFamily="18" charset="0"/>
            </a:endParaRPr>
          </a:p>
          <a:p>
            <a:pPr>
              <a:lnSpc>
                <a:spcPct val="150000"/>
              </a:lnSpc>
            </a:pPr>
            <a:r>
              <a:rPr lang="en-US" altLang="zh-CN" b="1" dirty="0">
                <a:latin typeface="Times New Roman" pitchFamily="18" charset="0"/>
              </a:rPr>
              <a:t>2 “</a:t>
            </a:r>
            <a:r>
              <a:rPr lang="zh-CN" altLang="en-US" b="1" dirty="0">
                <a:latin typeface="Times New Roman" pitchFamily="18" charset="0"/>
              </a:rPr>
              <a:t>耳朵里有不可捉摸的声响</a:t>
            </a:r>
            <a:r>
              <a:rPr lang="en-US" altLang="zh-CN" b="1" dirty="0">
                <a:latin typeface="Times New Roman" pitchFamily="18" charset="0"/>
              </a:rPr>
              <a:t>……</a:t>
            </a:r>
            <a:r>
              <a:rPr lang="zh-CN" altLang="en-US" b="1" dirty="0">
                <a:latin typeface="Times New Roman" pitchFamily="18" charset="0"/>
              </a:rPr>
              <a:t>像波涛在澎湃”连用比喻描写声响，有什么表达效果？</a:t>
            </a:r>
          </a:p>
          <a:p>
            <a:pPr>
              <a:lnSpc>
                <a:spcPct val="150000"/>
              </a:lnSpc>
            </a:pPr>
            <a:r>
              <a:rPr lang="en-US" altLang="zh-CN" b="1" dirty="0">
                <a:latin typeface="Times New Roman" pitchFamily="18" charset="0"/>
              </a:rPr>
              <a:t>3 </a:t>
            </a:r>
            <a:r>
              <a:rPr lang="zh-CN" altLang="en-US" b="1" dirty="0">
                <a:latin typeface="Times New Roman" pitchFamily="18" charset="0"/>
              </a:rPr>
              <a:t>这段景物描写，突出山间</a:t>
            </a:r>
            <a:r>
              <a:rPr lang="en-US" altLang="zh-CN" b="1" dirty="0">
                <a:latin typeface="Times New Roman" pitchFamily="18" charset="0"/>
              </a:rPr>
              <a:t>_______</a:t>
            </a:r>
            <a:r>
              <a:rPr lang="zh-CN" altLang="en-US" b="1" dirty="0">
                <a:latin typeface="Times New Roman" pitchFamily="18" charset="0"/>
              </a:rPr>
              <a:t>的特点？</a:t>
            </a:r>
            <a:endParaRPr lang="en-US" altLang="zh-CN" b="1" dirty="0">
              <a:latin typeface="Times New Roman" pitchFamily="18" charset="0"/>
            </a:endParaRPr>
          </a:p>
          <a:p>
            <a:pPr>
              <a:lnSpc>
                <a:spcPct val="150000"/>
              </a:lnSpc>
            </a:pPr>
            <a:r>
              <a:rPr lang="en-US" altLang="zh-CN" b="1" dirty="0">
                <a:latin typeface="Times New Roman" pitchFamily="18" charset="0"/>
              </a:rPr>
              <a:t>4 </a:t>
            </a:r>
            <a:r>
              <a:rPr lang="zh-CN" altLang="en-US" b="1" dirty="0">
                <a:latin typeface="Times New Roman" pitchFamily="18" charset="0"/>
              </a:rPr>
              <a:t>对表达文章中心有什么作用？</a:t>
            </a:r>
            <a:endParaRPr lang="en-US" altLang="zh-CN" b="1" dirty="0">
              <a:latin typeface="Times New Roman" pitchFamily="18" charset="0"/>
            </a:endParaRPr>
          </a:p>
          <a:p>
            <a:pPr>
              <a:lnSpc>
                <a:spcPct val="150000"/>
              </a:lnSpc>
            </a:pPr>
            <a:r>
              <a:rPr lang="en-US" altLang="zh-CN" b="1" dirty="0">
                <a:latin typeface="Times New Roman" pitchFamily="18" charset="0"/>
              </a:rPr>
              <a:t>5 </a:t>
            </a:r>
            <a:r>
              <a:rPr lang="zh-CN" altLang="en-US" b="1" dirty="0">
                <a:latin typeface="Times New Roman" pitchFamily="18" charset="0"/>
              </a:rPr>
              <a:t>给加点字注音： 打着颤</a:t>
            </a:r>
            <a:r>
              <a:rPr lang="en-US" altLang="zh-CN" b="1" dirty="0">
                <a:latin typeface="Times New Roman" pitchFamily="18" charset="0"/>
              </a:rPr>
              <a:t>____ </a:t>
            </a:r>
            <a:r>
              <a:rPr lang="zh-CN" altLang="en-US" b="1" dirty="0">
                <a:latin typeface="Times New Roman" pitchFamily="18" charset="0"/>
              </a:rPr>
              <a:t>蜷</a:t>
            </a:r>
            <a:r>
              <a:rPr lang="en-US" altLang="zh-CN" b="1" dirty="0">
                <a:latin typeface="Times New Roman" pitchFamily="18" charset="0"/>
              </a:rPr>
              <a:t>____ </a:t>
            </a:r>
            <a:r>
              <a:rPr lang="zh-CN" altLang="en-US" b="1" dirty="0">
                <a:latin typeface="Times New Roman" pitchFamily="18" charset="0"/>
              </a:rPr>
              <a:t>矗</a:t>
            </a:r>
            <a:r>
              <a:rPr lang="en-US" altLang="zh-CN" b="1" dirty="0">
                <a:latin typeface="Times New Roman" pitchFamily="18" charset="0"/>
              </a:rPr>
              <a:t>____</a:t>
            </a:r>
            <a:r>
              <a:rPr lang="zh-CN" altLang="en-US" b="1" dirty="0">
                <a:latin typeface="Times New Roman" pitchFamily="18" charset="0"/>
              </a:rPr>
              <a:t>立 捉</a:t>
            </a:r>
            <a:r>
              <a:rPr lang="en-US" altLang="zh-CN" b="1" dirty="0">
                <a:latin typeface="Times New Roman" pitchFamily="18" charset="0"/>
              </a:rPr>
              <a:t>____</a:t>
            </a:r>
            <a:r>
              <a:rPr lang="zh-CN" altLang="en-US" b="1" dirty="0">
                <a:latin typeface="Times New Roman" pitchFamily="18" charset="0"/>
              </a:rPr>
              <a:t>摸</a:t>
            </a:r>
            <a:r>
              <a:rPr lang="en-US" altLang="zh-CN" b="1" dirty="0">
                <a:latin typeface="Times New Roman" pitchFamily="18" charset="0"/>
              </a:rPr>
              <a:t>____ </a:t>
            </a:r>
            <a:r>
              <a:rPr lang="zh-CN" altLang="en-US" b="1" dirty="0">
                <a:latin typeface="Times New Roman" pitchFamily="18" charset="0"/>
              </a:rPr>
              <a:t>咀</a:t>
            </a:r>
            <a:r>
              <a:rPr lang="en-US" altLang="zh-CN" b="1" dirty="0">
                <a:latin typeface="Times New Roman" pitchFamily="18" charset="0"/>
              </a:rPr>
              <a:t>____</a:t>
            </a:r>
            <a:r>
              <a:rPr lang="zh-CN" altLang="en-US" b="1" dirty="0">
                <a:latin typeface="Times New Roman" pitchFamily="18" charset="0"/>
              </a:rPr>
              <a:t>嚼</a:t>
            </a:r>
            <a:r>
              <a:rPr lang="en-US" altLang="zh-CN" b="1" dirty="0">
                <a:latin typeface="Times New Roman" pitchFamily="18" charset="0"/>
              </a:rPr>
              <a:t>____ </a:t>
            </a:r>
            <a:r>
              <a:rPr lang="zh-CN" altLang="en-US" b="1" dirty="0">
                <a:latin typeface="Times New Roman" pitchFamily="18" charset="0"/>
              </a:rPr>
              <a:t>呜</a:t>
            </a:r>
            <a:r>
              <a:rPr lang="en-US" altLang="zh-CN" b="1" dirty="0">
                <a:latin typeface="Times New Roman" pitchFamily="18" charset="0"/>
              </a:rPr>
              <a:t>____</a:t>
            </a:r>
            <a:r>
              <a:rPr lang="zh-CN" altLang="en-US" b="1" dirty="0">
                <a:latin typeface="Times New Roman" pitchFamily="18" charset="0"/>
              </a:rPr>
              <a:t>咽</a:t>
            </a:r>
            <a:r>
              <a:rPr lang="en-US" altLang="zh-CN" b="1" dirty="0">
                <a:latin typeface="Times New Roman" pitchFamily="18" charset="0"/>
              </a:rPr>
              <a:t>____</a:t>
            </a:r>
          </a:p>
          <a:p>
            <a:pPr>
              <a:lnSpc>
                <a:spcPct val="150000"/>
              </a:lnSpc>
            </a:pPr>
            <a:r>
              <a:rPr lang="en-US" altLang="zh-CN" b="1" dirty="0">
                <a:latin typeface="Times New Roman" pitchFamily="18" charset="0"/>
              </a:rPr>
              <a:t>6 </a:t>
            </a:r>
            <a:r>
              <a:rPr lang="zh-CN" altLang="en-US" b="1" dirty="0">
                <a:latin typeface="Times New Roman" pitchFamily="18" charset="0"/>
              </a:rPr>
              <a:t>对划线句子进行赏析</a:t>
            </a:r>
            <a:endParaRPr lang="en-US" altLang="zh-CN" b="1" dirty="0">
              <a:latin typeface="Times New Roman" pitchFamily="18" charset="0"/>
            </a:endParaRPr>
          </a:p>
          <a:p>
            <a:pPr>
              <a:lnSpc>
                <a:spcPct val="150000"/>
              </a:lnSpc>
            </a:pPr>
            <a:r>
              <a:rPr lang="en-US" altLang="zh-CN" b="1" dirty="0">
                <a:latin typeface="Times New Roman" pitchFamily="18" charset="0"/>
              </a:rPr>
              <a:t>7 </a:t>
            </a:r>
            <a:r>
              <a:rPr lang="zh-CN" altLang="en-US" b="1" dirty="0">
                <a:latin typeface="Times New Roman" pitchFamily="18" charset="0"/>
              </a:rPr>
              <a:t>从文中我们可能读出哪些艰苦的信息？</a:t>
            </a:r>
          </a:p>
          <a:p>
            <a:pPr>
              <a:lnSpc>
                <a:spcPct val="150000"/>
              </a:lnSpc>
            </a:pPr>
            <a:r>
              <a:rPr lang="en-US" altLang="zh-CN" b="1" dirty="0">
                <a:latin typeface="Times New Roman" pitchFamily="18" charset="0"/>
              </a:rPr>
              <a:t>8 </a:t>
            </a:r>
            <a:r>
              <a:rPr lang="zh-CN" altLang="en-US" b="1" dirty="0">
                <a:latin typeface="Times New Roman" pitchFamily="18" charset="0"/>
              </a:rPr>
              <a:t>面对这样艰苦的环境作者还能如此享受美景，体现了什么？</a:t>
            </a:r>
          </a:p>
          <a:p>
            <a:pPr>
              <a:lnSpc>
                <a:spcPct val="150000"/>
              </a:lnSpc>
            </a:pPr>
            <a:r>
              <a:rPr lang="en-US" altLang="zh-CN" b="1" dirty="0">
                <a:latin typeface="Times New Roman" pitchFamily="18" charset="0"/>
              </a:rPr>
              <a:t>9 </a:t>
            </a:r>
            <a:r>
              <a:rPr lang="zh-CN" altLang="en-US" b="1" dirty="0">
                <a:latin typeface="Times New Roman" pitchFamily="18" charset="0"/>
              </a:rPr>
              <a:t>本段从</a:t>
            </a:r>
            <a:r>
              <a:rPr lang="en-US" altLang="zh-CN" b="1" dirty="0">
                <a:latin typeface="Times New Roman" pitchFamily="18" charset="0"/>
              </a:rPr>
              <a:t>_____</a:t>
            </a:r>
            <a:r>
              <a:rPr lang="zh-CN" altLang="en-US" b="1" dirty="0">
                <a:latin typeface="Times New Roman" pitchFamily="18" charset="0"/>
              </a:rPr>
              <a:t>角度突出山之寒；从</a:t>
            </a:r>
            <a:r>
              <a:rPr lang="en-US" altLang="zh-CN" b="1" dirty="0">
                <a:latin typeface="Times New Roman" pitchFamily="18" charset="0"/>
              </a:rPr>
              <a:t>_____</a:t>
            </a:r>
            <a:r>
              <a:rPr lang="zh-CN" altLang="en-US" b="1" dirty="0">
                <a:latin typeface="Times New Roman" pitchFamily="18" charset="0"/>
              </a:rPr>
              <a:t>角度突出山之高；从</a:t>
            </a:r>
            <a:r>
              <a:rPr lang="en-US" altLang="zh-CN" b="1" dirty="0">
                <a:latin typeface="Times New Roman" pitchFamily="18" charset="0"/>
              </a:rPr>
              <a:t>_____</a:t>
            </a:r>
            <a:r>
              <a:rPr lang="zh-CN" altLang="en-US" b="1" dirty="0">
                <a:latin typeface="Times New Roman" pitchFamily="18" charset="0"/>
              </a:rPr>
              <a:t>角度反衬山之静。</a:t>
            </a:r>
          </a:p>
        </p:txBody>
      </p:sp>
    </p:spTree>
    <p:extLst>
      <p:ext uri="{BB962C8B-B14F-4D97-AF65-F5344CB8AC3E}">
        <p14:creationId xmlns:p14="http://schemas.microsoft.com/office/powerpoint/2010/main" val="1444065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1471"/>
            <a:ext cx="8496944" cy="4662815"/>
          </a:xfrm>
          <a:prstGeom prst="rect">
            <a:avLst/>
          </a:prstGeom>
        </p:spPr>
        <p:txBody>
          <a:bodyPr wrap="square">
            <a:spAutoFit/>
          </a:bodyPr>
          <a:lstStyle/>
          <a:p>
            <a:pPr>
              <a:lnSpc>
                <a:spcPct val="150000"/>
              </a:lnSpc>
            </a:pPr>
            <a:r>
              <a:rPr lang="en-US" altLang="zh-CN" sz="2200" b="1" dirty="0">
                <a:latin typeface="Times New Roman" pitchFamily="18" charset="0"/>
              </a:rPr>
              <a:t>1 </a:t>
            </a:r>
            <a:r>
              <a:rPr lang="zh-CN" altLang="en-US" sz="2200" b="1" dirty="0">
                <a:latin typeface="Times New Roman" pitchFamily="18" charset="0"/>
              </a:rPr>
              <a:t>选段按照什么顺序，描写了哪些景物？</a:t>
            </a:r>
            <a:endParaRPr lang="en-US" altLang="zh-CN" sz="2200" b="1" dirty="0">
              <a:latin typeface="Times New Roman" pitchFamily="18" charset="0"/>
            </a:endParaRPr>
          </a:p>
          <a:p>
            <a:pPr>
              <a:lnSpc>
                <a:spcPct val="150000"/>
              </a:lnSpc>
            </a:pPr>
            <a:r>
              <a:rPr lang="en-US" altLang="zh-CN" sz="2200" b="1" dirty="0">
                <a:latin typeface="Times New Roman" pitchFamily="18" charset="0"/>
              </a:rPr>
              <a:t>2 “</a:t>
            </a:r>
            <a:r>
              <a:rPr lang="zh-CN" altLang="en-US" sz="2200" b="1" dirty="0">
                <a:latin typeface="Times New Roman" pitchFamily="18" charset="0"/>
              </a:rPr>
              <a:t>耳朵里有不可捉摸的声响</a:t>
            </a:r>
            <a:r>
              <a:rPr lang="en-US" altLang="zh-CN" sz="2200" b="1" dirty="0">
                <a:latin typeface="Times New Roman" pitchFamily="18" charset="0"/>
              </a:rPr>
              <a:t>……</a:t>
            </a:r>
            <a:r>
              <a:rPr lang="zh-CN" altLang="en-US" sz="2200" b="1" dirty="0">
                <a:latin typeface="Times New Roman" pitchFamily="18" charset="0"/>
              </a:rPr>
              <a:t>像波涛在澎湃”连用比喻描写声响，有什么表达效果</a:t>
            </a:r>
            <a:r>
              <a:rPr lang="zh-CN" altLang="en-US" sz="2200" b="1" dirty="0" smtClean="0">
                <a:latin typeface="Times New Roman" pitchFamily="18" charset="0"/>
              </a:rPr>
              <a:t>？</a:t>
            </a:r>
            <a:endParaRPr lang="en-US" altLang="zh-CN" sz="2200" b="1" dirty="0" smtClean="0">
              <a:latin typeface="Times New Roman" pitchFamily="18" charset="0"/>
            </a:endParaRPr>
          </a:p>
          <a:p>
            <a:pPr>
              <a:lnSpc>
                <a:spcPct val="150000"/>
              </a:lnSpc>
            </a:pPr>
            <a:endParaRPr lang="en-US" altLang="zh-CN" sz="2200" b="1" dirty="0" smtClean="0">
              <a:latin typeface="Times New Roman" pitchFamily="18" charset="0"/>
            </a:endParaRPr>
          </a:p>
          <a:p>
            <a:pPr>
              <a:lnSpc>
                <a:spcPct val="150000"/>
              </a:lnSpc>
            </a:pPr>
            <a:endParaRPr lang="en-US" altLang="zh-CN" sz="2200" b="1" dirty="0">
              <a:latin typeface="Times New Roman" pitchFamily="18" charset="0"/>
            </a:endParaRPr>
          </a:p>
          <a:p>
            <a:pPr>
              <a:lnSpc>
                <a:spcPct val="150000"/>
              </a:lnSpc>
            </a:pPr>
            <a:r>
              <a:rPr lang="en-US" altLang="zh-CN" sz="2200" b="1" dirty="0">
                <a:latin typeface="Times New Roman" pitchFamily="18" charset="0"/>
              </a:rPr>
              <a:t>3 </a:t>
            </a:r>
            <a:r>
              <a:rPr lang="zh-CN" altLang="en-US" sz="2200" b="1" dirty="0">
                <a:latin typeface="Times New Roman" pitchFamily="18" charset="0"/>
              </a:rPr>
              <a:t>这段景物描写，突出山间</a:t>
            </a:r>
            <a:r>
              <a:rPr lang="en-US" altLang="zh-CN" sz="2200" b="1" dirty="0">
                <a:latin typeface="Times New Roman" pitchFamily="18" charset="0"/>
              </a:rPr>
              <a:t>_______</a:t>
            </a:r>
            <a:r>
              <a:rPr lang="zh-CN" altLang="en-US" sz="2200" b="1" dirty="0">
                <a:latin typeface="Times New Roman" pitchFamily="18" charset="0"/>
              </a:rPr>
              <a:t>的特点？</a:t>
            </a:r>
            <a:endParaRPr lang="en-US" altLang="zh-CN" sz="2200" b="1" dirty="0">
              <a:latin typeface="Times New Roman" pitchFamily="18" charset="0"/>
            </a:endParaRPr>
          </a:p>
          <a:p>
            <a:pPr>
              <a:lnSpc>
                <a:spcPct val="150000"/>
              </a:lnSpc>
            </a:pPr>
            <a:r>
              <a:rPr lang="en-US" altLang="zh-CN" sz="2200" b="1" dirty="0">
                <a:latin typeface="Times New Roman" pitchFamily="18" charset="0"/>
              </a:rPr>
              <a:t>4 </a:t>
            </a:r>
            <a:r>
              <a:rPr lang="zh-CN" altLang="en-US" sz="2200" b="1" dirty="0">
                <a:latin typeface="Times New Roman" pitchFamily="18" charset="0"/>
              </a:rPr>
              <a:t>对表达文章中心有什么作用</a:t>
            </a:r>
            <a:r>
              <a:rPr lang="zh-CN" altLang="en-US" sz="2200" b="1" dirty="0" smtClean="0">
                <a:latin typeface="Times New Roman" pitchFamily="18" charset="0"/>
              </a:rPr>
              <a:t>？</a:t>
            </a:r>
            <a:endParaRPr lang="en-US" altLang="zh-CN" sz="2200" b="1" dirty="0" smtClean="0">
              <a:latin typeface="Times New Roman" pitchFamily="18" charset="0"/>
            </a:endParaRPr>
          </a:p>
          <a:p>
            <a:pPr>
              <a:lnSpc>
                <a:spcPct val="150000"/>
              </a:lnSpc>
            </a:pPr>
            <a:r>
              <a:rPr lang="en-US" altLang="zh-CN" sz="2200" b="1" dirty="0" smtClean="0">
                <a:latin typeface="Times New Roman" pitchFamily="18" charset="0"/>
              </a:rPr>
              <a:t>5 </a:t>
            </a:r>
            <a:r>
              <a:rPr lang="zh-CN" altLang="en-US" sz="2200" b="1" dirty="0">
                <a:latin typeface="Times New Roman" pitchFamily="18" charset="0"/>
              </a:rPr>
              <a:t>给加点字注音： 打着颤</a:t>
            </a:r>
            <a:r>
              <a:rPr lang="en-US" altLang="zh-CN" sz="2200" b="1" dirty="0">
                <a:latin typeface="Times New Roman" pitchFamily="18" charset="0"/>
              </a:rPr>
              <a:t>____ </a:t>
            </a:r>
            <a:r>
              <a:rPr lang="zh-CN" altLang="en-US" sz="2200" b="1" dirty="0">
                <a:latin typeface="Times New Roman" pitchFamily="18" charset="0"/>
              </a:rPr>
              <a:t>蜷</a:t>
            </a:r>
            <a:r>
              <a:rPr lang="en-US" altLang="zh-CN" sz="2200" b="1" dirty="0">
                <a:latin typeface="Times New Roman" pitchFamily="18" charset="0"/>
              </a:rPr>
              <a:t>____ </a:t>
            </a:r>
            <a:r>
              <a:rPr lang="zh-CN" altLang="en-US" sz="2200" b="1" dirty="0">
                <a:latin typeface="Times New Roman" pitchFamily="18" charset="0"/>
              </a:rPr>
              <a:t>矗</a:t>
            </a:r>
            <a:r>
              <a:rPr lang="en-US" altLang="zh-CN" sz="2200" b="1" dirty="0">
                <a:latin typeface="Times New Roman" pitchFamily="18" charset="0"/>
              </a:rPr>
              <a:t>____</a:t>
            </a:r>
            <a:r>
              <a:rPr lang="zh-CN" altLang="en-US" sz="2200" b="1" dirty="0">
                <a:latin typeface="Times New Roman" pitchFamily="18" charset="0"/>
              </a:rPr>
              <a:t>立 捉</a:t>
            </a:r>
            <a:r>
              <a:rPr lang="en-US" altLang="zh-CN" sz="2200" b="1" dirty="0">
                <a:latin typeface="Times New Roman" pitchFamily="18" charset="0"/>
              </a:rPr>
              <a:t>____</a:t>
            </a:r>
            <a:r>
              <a:rPr lang="zh-CN" altLang="en-US" sz="2200" b="1" dirty="0">
                <a:latin typeface="Times New Roman" pitchFamily="18" charset="0"/>
              </a:rPr>
              <a:t>摸</a:t>
            </a:r>
            <a:r>
              <a:rPr lang="en-US" altLang="zh-CN" sz="2200" b="1" dirty="0">
                <a:latin typeface="Times New Roman" pitchFamily="18" charset="0"/>
              </a:rPr>
              <a:t>____ </a:t>
            </a:r>
            <a:r>
              <a:rPr lang="zh-CN" altLang="en-US" sz="2200" b="1" dirty="0">
                <a:latin typeface="Times New Roman" pitchFamily="18" charset="0"/>
              </a:rPr>
              <a:t>咀</a:t>
            </a:r>
            <a:r>
              <a:rPr lang="en-US" altLang="zh-CN" sz="2200" b="1" dirty="0">
                <a:latin typeface="Times New Roman" pitchFamily="18" charset="0"/>
              </a:rPr>
              <a:t>____</a:t>
            </a:r>
            <a:r>
              <a:rPr lang="zh-CN" altLang="en-US" sz="2200" b="1" dirty="0">
                <a:latin typeface="Times New Roman" pitchFamily="18" charset="0"/>
              </a:rPr>
              <a:t>嚼</a:t>
            </a:r>
            <a:r>
              <a:rPr lang="en-US" altLang="zh-CN" sz="2200" b="1" dirty="0">
                <a:latin typeface="Times New Roman" pitchFamily="18" charset="0"/>
              </a:rPr>
              <a:t>____ </a:t>
            </a:r>
            <a:r>
              <a:rPr lang="zh-CN" altLang="en-US" sz="2200" b="1" dirty="0">
                <a:latin typeface="Times New Roman" pitchFamily="18" charset="0"/>
              </a:rPr>
              <a:t>呜</a:t>
            </a:r>
            <a:r>
              <a:rPr lang="en-US" altLang="zh-CN" sz="2200" b="1" dirty="0">
                <a:latin typeface="Times New Roman" pitchFamily="18" charset="0"/>
              </a:rPr>
              <a:t>____</a:t>
            </a:r>
            <a:r>
              <a:rPr lang="zh-CN" altLang="en-US" sz="2200" b="1" dirty="0">
                <a:latin typeface="Times New Roman" pitchFamily="18" charset="0"/>
              </a:rPr>
              <a:t>咽</a:t>
            </a:r>
            <a:r>
              <a:rPr lang="en-US" altLang="zh-CN" sz="2200" b="1" dirty="0">
                <a:latin typeface="Times New Roman" pitchFamily="18" charset="0"/>
              </a:rPr>
              <a:t>____</a:t>
            </a:r>
          </a:p>
        </p:txBody>
      </p:sp>
      <p:sp>
        <p:nvSpPr>
          <p:cNvPr id="3" name="TextBox 2"/>
          <p:cNvSpPr txBox="1"/>
          <p:nvPr/>
        </p:nvSpPr>
        <p:spPr>
          <a:xfrm>
            <a:off x="5724128" y="51470"/>
            <a:ext cx="3060340" cy="553998"/>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星星，山峰，山谷，火堆</a:t>
            </a:r>
          </a:p>
        </p:txBody>
      </p:sp>
      <p:sp>
        <p:nvSpPr>
          <p:cNvPr id="4" name="TextBox 3"/>
          <p:cNvSpPr txBox="1"/>
          <p:nvPr/>
        </p:nvSpPr>
        <p:spPr>
          <a:xfrm>
            <a:off x="683568" y="1275606"/>
            <a:ext cx="8151535" cy="1477328"/>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四个排比式比喻句，从不同角度写出“不可捉摸”的声响特点，将无形的声音化为具体的形象，给人以美好的联想，增强语势，使人的感受更加强烈。并且运用以静衬动的写法，更加渲染了山中的寂静</a:t>
            </a:r>
            <a:r>
              <a:rPr lang="zh-CN" altLang="en-US" sz="2000" b="1" dirty="0" smtClean="0">
                <a:solidFill>
                  <a:srgbClr val="FF0000"/>
                </a:solidFill>
                <a:latin typeface="楷体" pitchFamily="49" charset="-122"/>
                <a:ea typeface="楷体" pitchFamily="49" charset="-122"/>
              </a:rPr>
              <a:t>。</a:t>
            </a:r>
            <a:endParaRPr lang="zh-CN" altLang="en-US" sz="2000" b="1" dirty="0">
              <a:solidFill>
                <a:srgbClr val="FF0000"/>
              </a:solidFill>
              <a:latin typeface="楷体" pitchFamily="49" charset="-122"/>
              <a:ea typeface="楷体" pitchFamily="49" charset="-122"/>
            </a:endParaRPr>
          </a:p>
        </p:txBody>
      </p:sp>
      <p:sp>
        <p:nvSpPr>
          <p:cNvPr id="5" name="TextBox 4"/>
          <p:cNvSpPr txBox="1"/>
          <p:nvPr/>
        </p:nvSpPr>
        <p:spPr>
          <a:xfrm>
            <a:off x="3995936" y="2619951"/>
            <a:ext cx="882098" cy="553998"/>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寂静</a:t>
            </a:r>
          </a:p>
        </p:txBody>
      </p:sp>
      <p:sp>
        <p:nvSpPr>
          <p:cNvPr id="6" name="TextBox 5"/>
          <p:cNvSpPr txBox="1"/>
          <p:nvPr/>
        </p:nvSpPr>
        <p:spPr>
          <a:xfrm>
            <a:off x="4572000" y="3057135"/>
            <a:ext cx="3399928" cy="553998"/>
          </a:xfrm>
          <a:prstGeom prst="rect">
            <a:avLst/>
          </a:prstGeom>
          <a:noFill/>
        </p:spPr>
        <p:txBody>
          <a:bodyPr wrap="square" rtlCol="0">
            <a:spAutoFit/>
          </a:bodyPr>
          <a:lstStyle/>
          <a:p>
            <a:pPr>
              <a:lnSpc>
                <a:spcPct val="150000"/>
              </a:lnSpc>
            </a:pPr>
            <a:r>
              <a:rPr lang="zh-CN" altLang="en-US" sz="2000" b="1" dirty="0">
                <a:solidFill>
                  <a:srgbClr val="FF0000"/>
                </a:solidFill>
                <a:latin typeface="楷体" pitchFamily="49" charset="-122"/>
                <a:ea typeface="楷体" pitchFamily="49" charset="-122"/>
              </a:rPr>
              <a:t>从侧面突出了中心思想</a:t>
            </a:r>
          </a:p>
        </p:txBody>
      </p:sp>
    </p:spTree>
    <p:extLst>
      <p:ext uri="{BB962C8B-B14F-4D97-AF65-F5344CB8AC3E}">
        <p14:creationId xmlns:p14="http://schemas.microsoft.com/office/powerpoint/2010/main" val="4168767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5487"/>
            <a:ext cx="9108504" cy="4708981"/>
          </a:xfrm>
          <a:prstGeom prst="rect">
            <a:avLst/>
          </a:prstGeom>
        </p:spPr>
        <p:txBody>
          <a:bodyPr wrap="square">
            <a:spAutoFit/>
          </a:bodyPr>
          <a:lstStyle/>
          <a:p>
            <a:pPr>
              <a:lnSpc>
                <a:spcPct val="150000"/>
              </a:lnSpc>
            </a:pPr>
            <a:r>
              <a:rPr lang="en-US" altLang="zh-CN" sz="2200" b="1" dirty="0">
                <a:latin typeface="Times New Roman" pitchFamily="18" charset="0"/>
              </a:rPr>
              <a:t>6 </a:t>
            </a:r>
            <a:r>
              <a:rPr lang="zh-CN" altLang="en-US" sz="2200" b="1" dirty="0">
                <a:latin typeface="Times New Roman" pitchFamily="18" charset="0"/>
              </a:rPr>
              <a:t>对划线句子进行</a:t>
            </a:r>
            <a:r>
              <a:rPr lang="zh-CN" altLang="en-US" sz="2200" b="1" dirty="0" smtClean="0">
                <a:latin typeface="Times New Roman" pitchFamily="18" charset="0"/>
              </a:rPr>
              <a:t>赏析</a:t>
            </a:r>
            <a:endParaRPr lang="en-US" altLang="zh-CN" sz="2200" b="1" dirty="0" smtClean="0">
              <a:latin typeface="Times New Roman" pitchFamily="18" charset="0"/>
            </a:endParaRPr>
          </a:p>
          <a:p>
            <a:pPr>
              <a:lnSpc>
                <a:spcPct val="150000"/>
              </a:lnSpc>
            </a:pPr>
            <a:endParaRPr lang="en-US" altLang="zh-CN" sz="2200" b="1" dirty="0" smtClean="0">
              <a:latin typeface="Times New Roman" pitchFamily="18" charset="0"/>
            </a:endParaRPr>
          </a:p>
          <a:p>
            <a:pPr>
              <a:lnSpc>
                <a:spcPct val="150000"/>
              </a:lnSpc>
            </a:pPr>
            <a:endParaRPr lang="en-US" altLang="zh-CN" sz="2200" b="1" dirty="0">
              <a:latin typeface="Times New Roman" pitchFamily="18" charset="0"/>
            </a:endParaRPr>
          </a:p>
          <a:p>
            <a:pPr>
              <a:lnSpc>
                <a:spcPct val="150000"/>
              </a:lnSpc>
            </a:pPr>
            <a:endParaRPr lang="en-US" altLang="zh-CN" sz="2200" b="1" dirty="0" smtClean="0">
              <a:latin typeface="Times New Roman" pitchFamily="18" charset="0"/>
            </a:endParaRPr>
          </a:p>
          <a:p>
            <a:pPr>
              <a:lnSpc>
                <a:spcPct val="150000"/>
              </a:lnSpc>
            </a:pPr>
            <a:r>
              <a:rPr lang="en-US" altLang="zh-CN" sz="2200" b="1" dirty="0" smtClean="0">
                <a:latin typeface="Times New Roman" pitchFamily="18" charset="0"/>
              </a:rPr>
              <a:t>7 </a:t>
            </a:r>
            <a:r>
              <a:rPr lang="zh-CN" altLang="en-US" sz="2200" b="1" dirty="0">
                <a:latin typeface="Times New Roman" pitchFamily="18" charset="0"/>
              </a:rPr>
              <a:t>从文中我们可能读出哪些艰苦的信息</a:t>
            </a:r>
            <a:r>
              <a:rPr lang="zh-CN" altLang="en-US" sz="2200" b="1" dirty="0" smtClean="0">
                <a:latin typeface="Times New Roman" pitchFamily="18" charset="0"/>
              </a:rPr>
              <a:t>？</a:t>
            </a:r>
            <a:endParaRPr lang="en-US" altLang="zh-CN" sz="2200" b="1" dirty="0" smtClean="0">
              <a:latin typeface="Times New Roman" pitchFamily="18" charset="0"/>
            </a:endParaRPr>
          </a:p>
          <a:p>
            <a:pPr>
              <a:lnSpc>
                <a:spcPct val="150000"/>
              </a:lnSpc>
            </a:pPr>
            <a:r>
              <a:rPr lang="en-US" altLang="zh-CN" sz="2200" b="1" dirty="0" smtClean="0">
                <a:latin typeface="Times New Roman" pitchFamily="18" charset="0"/>
              </a:rPr>
              <a:t>8 </a:t>
            </a:r>
            <a:r>
              <a:rPr lang="zh-CN" altLang="en-US" sz="2200" b="1" dirty="0">
                <a:latin typeface="Times New Roman" pitchFamily="18" charset="0"/>
              </a:rPr>
              <a:t>面对这样艰苦的环境作者还能如此享受美景，体现了什么</a:t>
            </a:r>
            <a:r>
              <a:rPr lang="zh-CN" altLang="en-US" sz="2200" b="1" dirty="0" smtClean="0">
                <a:latin typeface="Times New Roman" pitchFamily="18" charset="0"/>
              </a:rPr>
              <a:t>？</a:t>
            </a:r>
            <a:endParaRPr lang="en-US" altLang="zh-CN" sz="2200" b="1" dirty="0" smtClean="0">
              <a:latin typeface="Times New Roman" pitchFamily="18" charset="0"/>
            </a:endParaRPr>
          </a:p>
          <a:p>
            <a:pPr>
              <a:lnSpc>
                <a:spcPct val="150000"/>
              </a:lnSpc>
            </a:pPr>
            <a:endParaRPr lang="zh-CN" altLang="en-US" sz="2200" b="1" dirty="0">
              <a:latin typeface="Times New Roman" pitchFamily="18" charset="0"/>
            </a:endParaRPr>
          </a:p>
          <a:p>
            <a:pPr>
              <a:lnSpc>
                <a:spcPct val="150000"/>
              </a:lnSpc>
            </a:pPr>
            <a:r>
              <a:rPr lang="en-US" altLang="zh-CN" sz="2200" b="1" dirty="0">
                <a:latin typeface="Times New Roman" pitchFamily="18" charset="0"/>
              </a:rPr>
              <a:t>9 </a:t>
            </a:r>
            <a:r>
              <a:rPr lang="zh-CN" altLang="en-US" sz="2200" b="1" dirty="0">
                <a:latin typeface="Times New Roman" pitchFamily="18" charset="0"/>
              </a:rPr>
              <a:t>本段</a:t>
            </a:r>
            <a:r>
              <a:rPr lang="zh-CN" altLang="en-US" sz="2200" b="1" dirty="0" smtClean="0">
                <a:latin typeface="Times New Roman" pitchFamily="18" charset="0"/>
              </a:rPr>
              <a:t>从</a:t>
            </a:r>
            <a:r>
              <a:rPr lang="en-US" altLang="zh-CN" sz="2400" b="1" dirty="0" smtClean="0">
                <a:latin typeface="Times New Roman" pitchFamily="18" charset="0"/>
              </a:rPr>
              <a:t>_____</a:t>
            </a:r>
            <a:r>
              <a:rPr lang="zh-CN" altLang="en-US" sz="2200" b="1" dirty="0" smtClean="0">
                <a:latin typeface="Times New Roman" pitchFamily="18" charset="0"/>
              </a:rPr>
              <a:t>角度</a:t>
            </a:r>
            <a:r>
              <a:rPr lang="zh-CN" altLang="en-US" sz="2200" b="1" dirty="0">
                <a:latin typeface="Times New Roman" pitchFamily="18" charset="0"/>
              </a:rPr>
              <a:t>突出山之寒；</a:t>
            </a:r>
            <a:r>
              <a:rPr lang="zh-CN" altLang="en-US" sz="2200" b="1" dirty="0" smtClean="0">
                <a:latin typeface="Times New Roman" pitchFamily="18" charset="0"/>
              </a:rPr>
              <a:t>从</a:t>
            </a:r>
            <a:r>
              <a:rPr lang="en-US" altLang="zh-CN" sz="2400" b="1" dirty="0" smtClean="0">
                <a:latin typeface="Times New Roman" pitchFamily="18" charset="0"/>
              </a:rPr>
              <a:t>_____</a:t>
            </a:r>
            <a:r>
              <a:rPr lang="zh-CN" altLang="en-US" sz="2200" b="1" dirty="0" smtClean="0">
                <a:latin typeface="Times New Roman" pitchFamily="18" charset="0"/>
              </a:rPr>
              <a:t>角度</a:t>
            </a:r>
            <a:r>
              <a:rPr lang="zh-CN" altLang="en-US" sz="2200" b="1" dirty="0">
                <a:latin typeface="Times New Roman" pitchFamily="18" charset="0"/>
              </a:rPr>
              <a:t>突出山之高；</a:t>
            </a:r>
            <a:r>
              <a:rPr lang="zh-CN" altLang="en-US" sz="2200" b="1" dirty="0" smtClean="0">
                <a:latin typeface="Times New Roman" pitchFamily="18" charset="0"/>
              </a:rPr>
              <a:t>从</a:t>
            </a:r>
            <a:r>
              <a:rPr lang="en-US" altLang="zh-CN" sz="2400" b="1" dirty="0" smtClean="0">
                <a:latin typeface="Times New Roman" pitchFamily="18" charset="0"/>
              </a:rPr>
              <a:t>_____</a:t>
            </a:r>
            <a:r>
              <a:rPr lang="zh-CN" altLang="en-US" sz="2200" b="1" dirty="0" smtClean="0">
                <a:latin typeface="Times New Roman" pitchFamily="18" charset="0"/>
              </a:rPr>
              <a:t>角度</a:t>
            </a:r>
            <a:r>
              <a:rPr lang="zh-CN" altLang="en-US" sz="2200" b="1" dirty="0">
                <a:latin typeface="Times New Roman" pitchFamily="18" charset="0"/>
              </a:rPr>
              <a:t>反衬山之静。</a:t>
            </a:r>
          </a:p>
        </p:txBody>
      </p:sp>
      <p:sp>
        <p:nvSpPr>
          <p:cNvPr id="3" name="TextBox 2"/>
          <p:cNvSpPr txBox="1"/>
          <p:nvPr/>
        </p:nvSpPr>
        <p:spPr>
          <a:xfrm>
            <a:off x="197768" y="771551"/>
            <a:ext cx="8712968" cy="1323439"/>
          </a:xfrm>
          <a:prstGeom prst="rect">
            <a:avLst/>
          </a:prstGeom>
          <a:noFill/>
        </p:spPr>
        <p:txBody>
          <a:bodyPr wrap="square" rtlCol="0">
            <a:spAutoFit/>
          </a:bodyPr>
          <a:lstStyle/>
          <a:p>
            <a:r>
              <a:rPr lang="zh-CN" altLang="en-US" sz="2000" b="1" dirty="0">
                <a:solidFill>
                  <a:srgbClr val="FF0000"/>
                </a:solidFill>
                <a:latin typeface="楷体" pitchFamily="49" charset="-122"/>
                <a:ea typeface="楷体" pitchFamily="49" charset="-122"/>
              </a:rPr>
              <a:t>（</a:t>
            </a:r>
            <a:r>
              <a:rPr lang="en-US" altLang="zh-CN" sz="2000" b="1" dirty="0">
                <a:solidFill>
                  <a:srgbClr val="FF0000"/>
                </a:solidFill>
                <a:latin typeface="楷体" pitchFamily="49" charset="-122"/>
                <a:ea typeface="楷体" pitchFamily="49" charset="-122"/>
              </a:rPr>
              <a:t>1</a:t>
            </a:r>
            <a:r>
              <a:rPr lang="zh-CN" altLang="en-US" sz="2000" b="1" dirty="0">
                <a:solidFill>
                  <a:srgbClr val="FF0000"/>
                </a:solidFill>
                <a:latin typeface="楷体" pitchFamily="49" charset="-122"/>
                <a:ea typeface="楷体" pitchFamily="49" charset="-122"/>
              </a:rPr>
              <a:t>）作者将“星星”喻为“宝石”，状其光芒四射；“它跟我们这样地接近”则暗示出山之高，让人联想到“仰可摘星辰”的诗句；（</a:t>
            </a:r>
            <a:r>
              <a:rPr lang="en-US" altLang="zh-CN" sz="2000" b="1" dirty="0">
                <a:solidFill>
                  <a:srgbClr val="FF0000"/>
                </a:solidFill>
                <a:latin typeface="楷体" pitchFamily="49" charset="-122"/>
                <a:ea typeface="楷体" pitchFamily="49" charset="-122"/>
              </a:rPr>
              <a:t>2</a:t>
            </a:r>
            <a:r>
              <a:rPr lang="zh-CN" altLang="en-US" sz="2000" b="1" dirty="0">
                <a:solidFill>
                  <a:srgbClr val="FF0000"/>
                </a:solidFill>
                <a:latin typeface="楷体" pitchFamily="49" charset="-122"/>
                <a:ea typeface="楷体" pitchFamily="49" charset="-122"/>
              </a:rPr>
              <a:t>）前一句以“巨人”喻“山峰”，后一句以“井”喻“山谷”，二者结合起来，便很有立体感地展现出山高谷深的壮观景象</a:t>
            </a:r>
          </a:p>
        </p:txBody>
      </p:sp>
      <p:sp>
        <p:nvSpPr>
          <p:cNvPr id="4" name="TextBox 3"/>
          <p:cNvSpPr txBox="1"/>
          <p:nvPr/>
        </p:nvSpPr>
        <p:spPr>
          <a:xfrm>
            <a:off x="5377904" y="2349921"/>
            <a:ext cx="1800200" cy="400110"/>
          </a:xfrm>
          <a:prstGeom prst="rect">
            <a:avLst/>
          </a:prstGeom>
          <a:noFill/>
        </p:spPr>
        <p:txBody>
          <a:bodyPr wrap="square" rtlCol="0">
            <a:spAutoFit/>
          </a:bodyPr>
          <a:lstStyle/>
          <a:p>
            <a:r>
              <a:rPr lang="zh-CN" altLang="en-US" sz="2000" b="1" dirty="0">
                <a:solidFill>
                  <a:srgbClr val="FF0000"/>
                </a:solidFill>
                <a:latin typeface="楷体" pitchFamily="49" charset="-122"/>
                <a:ea typeface="楷体" pitchFamily="49" charset="-122"/>
              </a:rPr>
              <a:t>寒冷、山陡</a:t>
            </a:r>
          </a:p>
        </p:txBody>
      </p:sp>
      <p:sp>
        <p:nvSpPr>
          <p:cNvPr id="5" name="TextBox 4"/>
          <p:cNvSpPr txBox="1"/>
          <p:nvPr/>
        </p:nvSpPr>
        <p:spPr>
          <a:xfrm>
            <a:off x="899592" y="3291830"/>
            <a:ext cx="6408712" cy="400110"/>
          </a:xfrm>
          <a:prstGeom prst="rect">
            <a:avLst/>
          </a:prstGeom>
          <a:noFill/>
        </p:spPr>
        <p:txBody>
          <a:bodyPr wrap="square" rtlCol="0">
            <a:spAutoFit/>
          </a:bodyPr>
          <a:lstStyle/>
          <a:p>
            <a:r>
              <a:rPr lang="zh-CN" altLang="en-US" sz="2000" b="1" dirty="0">
                <a:solidFill>
                  <a:srgbClr val="FF0000"/>
                </a:solidFill>
                <a:latin typeface="楷体" pitchFamily="49" charset="-122"/>
                <a:ea typeface="楷体" pitchFamily="49" charset="-122"/>
              </a:rPr>
              <a:t>体现出红军战士的乐观、豪迈、不畏艰苦的英雄气概</a:t>
            </a:r>
          </a:p>
        </p:txBody>
      </p:sp>
      <p:sp>
        <p:nvSpPr>
          <p:cNvPr id="6" name="TextBox 5"/>
          <p:cNvSpPr txBox="1"/>
          <p:nvPr/>
        </p:nvSpPr>
        <p:spPr>
          <a:xfrm>
            <a:off x="2699792" y="4371950"/>
            <a:ext cx="2376264" cy="400110"/>
          </a:xfrm>
          <a:prstGeom prst="rect">
            <a:avLst/>
          </a:prstGeom>
          <a:noFill/>
        </p:spPr>
        <p:txBody>
          <a:bodyPr wrap="square" rtlCol="0">
            <a:spAutoFit/>
          </a:bodyPr>
          <a:lstStyle/>
          <a:p>
            <a:r>
              <a:rPr lang="zh-CN" altLang="en-US" sz="2000" b="1" dirty="0">
                <a:solidFill>
                  <a:srgbClr val="FF0000"/>
                </a:solidFill>
                <a:latin typeface="楷体" pitchFamily="49" charset="-122"/>
                <a:ea typeface="楷体" pitchFamily="49" charset="-122"/>
              </a:rPr>
              <a:t>触觉、视觉、听觉</a:t>
            </a:r>
          </a:p>
        </p:txBody>
      </p:sp>
    </p:spTree>
    <p:extLst>
      <p:ext uri="{BB962C8B-B14F-4D97-AF65-F5344CB8AC3E}">
        <p14:creationId xmlns:p14="http://schemas.microsoft.com/office/powerpoint/2010/main" val="3943588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0464" y="339502"/>
            <a:ext cx="1524776" cy="652486"/>
          </a:xfrm>
          <a:prstGeom prst="rect">
            <a:avLst/>
          </a:prstGeom>
        </p:spPr>
        <p:txBody>
          <a:bodyPr wrap="none">
            <a:spAutoFit/>
          </a:bodyPr>
          <a:lstStyle/>
          <a:p>
            <a:pPr>
              <a:lnSpc>
                <a:spcPct val="140000"/>
              </a:lnSpc>
            </a:pPr>
            <a:r>
              <a:rPr lang="zh-CN" altLang="en-US" sz="2600" b="1" dirty="0">
                <a:solidFill>
                  <a:srgbClr val="FF0066"/>
                </a:solidFill>
                <a:latin typeface="Times New Roman" pitchFamily="18" charset="0"/>
                <a:ea typeface="黑体" pitchFamily="49" charset="-122"/>
              </a:rPr>
              <a:t>口语交际</a:t>
            </a:r>
          </a:p>
        </p:txBody>
      </p:sp>
      <p:sp>
        <p:nvSpPr>
          <p:cNvPr id="3" name="TextBox 2"/>
          <p:cNvSpPr txBox="1"/>
          <p:nvPr/>
        </p:nvSpPr>
        <p:spPr>
          <a:xfrm>
            <a:off x="2483768" y="481079"/>
            <a:ext cx="1728192" cy="400110"/>
          </a:xfrm>
          <a:prstGeom prst="rect">
            <a:avLst/>
          </a:prstGeom>
          <a:noFill/>
        </p:spPr>
        <p:txBody>
          <a:bodyPr wrap="square" rtlCol="0">
            <a:spAutoFit/>
          </a:bodyPr>
          <a:lstStyle/>
          <a:p>
            <a:r>
              <a:rPr lang="zh-CN" altLang="en-US" sz="2000" b="1" dirty="0" smtClean="0"/>
              <a:t>主持词</a:t>
            </a:r>
            <a:endParaRPr lang="zh-CN" altLang="en-US" sz="2000" b="1" dirty="0"/>
          </a:p>
        </p:txBody>
      </p:sp>
      <p:sp>
        <p:nvSpPr>
          <p:cNvPr id="4" name="TextBox 3"/>
          <p:cNvSpPr txBox="1"/>
          <p:nvPr/>
        </p:nvSpPr>
        <p:spPr>
          <a:xfrm>
            <a:off x="1444385" y="1563638"/>
            <a:ext cx="6408712" cy="2123658"/>
          </a:xfrm>
          <a:prstGeom prst="rect">
            <a:avLst/>
          </a:prstGeom>
          <a:noFill/>
        </p:spPr>
        <p:txBody>
          <a:bodyPr wrap="square" rtlCol="0">
            <a:spAutoFit/>
          </a:bodyPr>
          <a:lstStyle/>
          <a:p>
            <a:pPr>
              <a:lnSpc>
                <a:spcPct val="150000"/>
              </a:lnSpc>
            </a:pPr>
            <a:r>
              <a:rPr lang="en-US" altLang="zh-CN" sz="2200" b="1" dirty="0" smtClean="0">
                <a:latin typeface="Times New Roman" pitchFamily="18" charset="0"/>
              </a:rPr>
              <a:t>1</a:t>
            </a:r>
            <a:r>
              <a:rPr lang="zh-CN" altLang="en-US" sz="2200" b="1" dirty="0" smtClean="0">
                <a:latin typeface="Times New Roman" pitchFamily="18" charset="0"/>
              </a:rPr>
              <a:t>、班级</a:t>
            </a:r>
            <a:r>
              <a:rPr lang="zh-CN" altLang="en-US" sz="2200" b="1" dirty="0">
                <a:latin typeface="Times New Roman" pitchFamily="18" charset="0"/>
              </a:rPr>
              <a:t>召开“十四岁，我们迈开青春第一步”主题班会，请你以主持人的身份设计一段开场白和一段结束语</a:t>
            </a:r>
            <a:r>
              <a:rPr lang="zh-CN" altLang="en-US" sz="2200" b="1" dirty="0" smtClean="0">
                <a:latin typeface="Times New Roman" pitchFamily="18" charset="0"/>
              </a:rPr>
              <a:t>。</a:t>
            </a:r>
            <a:endParaRPr lang="en-US" altLang="zh-CN" sz="2200" b="1" dirty="0">
              <a:latin typeface="Times New Roman" pitchFamily="18" charset="0"/>
            </a:endParaRPr>
          </a:p>
          <a:p>
            <a:pPr>
              <a:lnSpc>
                <a:spcPct val="150000"/>
              </a:lnSpc>
            </a:pPr>
            <a:r>
              <a:rPr lang="en-US" altLang="zh-CN" sz="2200" b="1" dirty="0" smtClean="0">
                <a:latin typeface="Times New Roman" pitchFamily="18" charset="0"/>
              </a:rPr>
              <a:t>2</a:t>
            </a:r>
            <a:r>
              <a:rPr lang="zh-CN" altLang="en-US" sz="2200" b="1" dirty="0" smtClean="0">
                <a:latin typeface="Times New Roman" pitchFamily="18" charset="0"/>
              </a:rPr>
              <a:t>、学校</a:t>
            </a:r>
            <a:r>
              <a:rPr lang="zh-CN" altLang="en-US" sz="2200" b="1" dirty="0">
                <a:latin typeface="Times New Roman" pitchFamily="18" charset="0"/>
              </a:rPr>
              <a:t>召开元旦文艺汇演，请你设计一段串词。</a:t>
            </a:r>
          </a:p>
        </p:txBody>
      </p:sp>
    </p:spTree>
    <p:extLst>
      <p:ext uri="{BB962C8B-B14F-4D97-AF65-F5344CB8AC3E}">
        <p14:creationId xmlns:p14="http://schemas.microsoft.com/office/powerpoint/2010/main" val="2529717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66938"/>
          <p:cNvSpPr>
            <a:spLocks noChangeArrowheads="1"/>
          </p:cNvSpPr>
          <p:nvPr/>
        </p:nvSpPr>
        <p:spPr bwMode="auto">
          <a:xfrm>
            <a:off x="339725" y="339502"/>
            <a:ext cx="2141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600" b="1">
                <a:solidFill>
                  <a:srgbClr val="FF0066"/>
                </a:solidFill>
                <a:latin typeface="Times New Roman" pitchFamily="18" charset="0"/>
                <a:ea typeface="黑体" pitchFamily="49" charset="-122"/>
              </a:rPr>
              <a:t>易错字音</a:t>
            </a:r>
          </a:p>
        </p:txBody>
      </p:sp>
      <p:sp>
        <p:nvSpPr>
          <p:cNvPr id="5" name="矩形 4"/>
          <p:cNvSpPr>
            <a:spLocks noChangeArrowheads="1"/>
          </p:cNvSpPr>
          <p:nvPr/>
        </p:nvSpPr>
        <p:spPr bwMode="auto">
          <a:xfrm>
            <a:off x="301627" y="784795"/>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逶迤</a:t>
            </a:r>
          </a:p>
        </p:txBody>
      </p:sp>
      <p:sp>
        <p:nvSpPr>
          <p:cNvPr id="6" name="矩形 5"/>
          <p:cNvSpPr>
            <a:spLocks noChangeArrowheads="1"/>
          </p:cNvSpPr>
          <p:nvPr/>
        </p:nvSpPr>
        <p:spPr bwMode="auto">
          <a:xfrm>
            <a:off x="955677" y="815751"/>
            <a:ext cx="159530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wēiyí</a:t>
            </a:r>
            <a:r>
              <a:rPr lang="zh-CN" altLang="en-US" sz="2600" b="1">
                <a:latin typeface="Times New Roman" pitchFamily="18" charset="0"/>
              </a:rPr>
              <a:t>）</a:t>
            </a:r>
          </a:p>
        </p:txBody>
      </p:sp>
      <p:sp>
        <p:nvSpPr>
          <p:cNvPr id="7" name="矩形 6"/>
          <p:cNvSpPr>
            <a:spLocks noChangeArrowheads="1"/>
          </p:cNvSpPr>
          <p:nvPr/>
        </p:nvSpPr>
        <p:spPr bwMode="auto">
          <a:xfrm>
            <a:off x="3233741" y="778841"/>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磅礴</a:t>
            </a:r>
          </a:p>
        </p:txBody>
      </p:sp>
      <p:sp>
        <p:nvSpPr>
          <p:cNvPr id="8" name="矩形 7"/>
          <p:cNvSpPr>
            <a:spLocks noChangeArrowheads="1"/>
          </p:cNvSpPr>
          <p:nvPr/>
        </p:nvSpPr>
        <p:spPr bwMode="auto">
          <a:xfrm>
            <a:off x="3998916" y="813370"/>
            <a:ext cx="1912703"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pángbó</a:t>
            </a:r>
            <a:r>
              <a:rPr lang="zh-CN" altLang="en-US" sz="2600" b="1">
                <a:latin typeface="Times New Roman" pitchFamily="18" charset="0"/>
              </a:rPr>
              <a:t>）</a:t>
            </a:r>
          </a:p>
        </p:txBody>
      </p:sp>
      <p:sp>
        <p:nvSpPr>
          <p:cNvPr id="9" name="矩形 8"/>
          <p:cNvSpPr>
            <a:spLocks noChangeArrowheads="1"/>
          </p:cNvSpPr>
          <p:nvPr/>
        </p:nvSpPr>
        <p:spPr bwMode="auto">
          <a:xfrm>
            <a:off x="6400803" y="820514"/>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云</a:t>
            </a:r>
            <a:r>
              <a:rPr lang="zh-CN" altLang="en-US" sz="2600" b="1">
                <a:solidFill>
                  <a:srgbClr val="FF0000"/>
                </a:solidFill>
                <a:latin typeface="Times New Roman" pitchFamily="18" charset="0"/>
              </a:rPr>
              <a:t>崖</a:t>
            </a:r>
          </a:p>
        </p:txBody>
      </p:sp>
      <p:sp>
        <p:nvSpPr>
          <p:cNvPr id="10" name="矩形 9"/>
          <p:cNvSpPr>
            <a:spLocks noChangeArrowheads="1"/>
          </p:cNvSpPr>
          <p:nvPr/>
        </p:nvSpPr>
        <p:spPr bwMode="auto">
          <a:xfrm>
            <a:off x="7264401" y="839564"/>
            <a:ext cx="118814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dirty="0">
                <a:latin typeface="Times New Roman" pitchFamily="18" charset="0"/>
              </a:rPr>
              <a:t>（</a:t>
            </a:r>
            <a:r>
              <a:rPr lang="en-US" altLang="zh-CN" sz="2600" b="1" dirty="0" err="1">
                <a:latin typeface="Times New Roman" pitchFamily="18" charset="0"/>
              </a:rPr>
              <a:t>yá</a:t>
            </a:r>
            <a:r>
              <a:rPr lang="zh-CN" altLang="en-US" sz="2600" b="1" dirty="0">
                <a:latin typeface="Times New Roman" pitchFamily="18" charset="0"/>
              </a:rPr>
              <a:t>）</a:t>
            </a:r>
          </a:p>
        </p:txBody>
      </p:sp>
      <p:sp>
        <p:nvSpPr>
          <p:cNvPr id="11" name="矩形 10"/>
          <p:cNvSpPr>
            <a:spLocks noChangeArrowheads="1"/>
          </p:cNvSpPr>
          <p:nvPr/>
        </p:nvSpPr>
        <p:spPr bwMode="auto">
          <a:xfrm>
            <a:off x="368302" y="1342007"/>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岷</a:t>
            </a:r>
            <a:r>
              <a:rPr lang="zh-CN" altLang="en-US" sz="2600" b="1">
                <a:latin typeface="Times New Roman" pitchFamily="18" charset="0"/>
              </a:rPr>
              <a:t>山</a:t>
            </a:r>
          </a:p>
        </p:txBody>
      </p:sp>
      <p:sp>
        <p:nvSpPr>
          <p:cNvPr id="12" name="矩形 11"/>
          <p:cNvSpPr>
            <a:spLocks noChangeArrowheads="1"/>
          </p:cNvSpPr>
          <p:nvPr/>
        </p:nvSpPr>
        <p:spPr bwMode="auto">
          <a:xfrm>
            <a:off x="1111250" y="1377726"/>
            <a:ext cx="144783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Mín</a:t>
            </a:r>
            <a:r>
              <a:rPr lang="zh-CN" altLang="en-US" sz="2600" b="1">
                <a:latin typeface="Times New Roman" pitchFamily="18" charset="0"/>
              </a:rPr>
              <a:t>）</a:t>
            </a:r>
          </a:p>
        </p:txBody>
      </p:sp>
      <p:sp>
        <p:nvSpPr>
          <p:cNvPr id="13" name="矩形 12"/>
          <p:cNvSpPr>
            <a:spLocks noChangeArrowheads="1"/>
          </p:cNvSpPr>
          <p:nvPr/>
        </p:nvSpPr>
        <p:spPr bwMode="auto">
          <a:xfrm>
            <a:off x="3381377" y="1380107"/>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黔</a:t>
            </a:r>
            <a:r>
              <a:rPr lang="zh-CN" altLang="en-US" sz="2600" b="1">
                <a:latin typeface="Times New Roman" pitchFamily="18" charset="0"/>
              </a:rPr>
              <a:t>境</a:t>
            </a:r>
          </a:p>
        </p:txBody>
      </p:sp>
      <p:sp>
        <p:nvSpPr>
          <p:cNvPr id="14" name="矩形 13"/>
          <p:cNvSpPr>
            <a:spLocks noChangeArrowheads="1"/>
          </p:cNvSpPr>
          <p:nvPr/>
        </p:nvSpPr>
        <p:spPr bwMode="auto">
          <a:xfrm>
            <a:off x="4214813" y="1384870"/>
            <a:ext cx="15600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Qián</a:t>
            </a:r>
            <a:r>
              <a:rPr lang="zh-CN" altLang="en-US" sz="2600" b="1">
                <a:latin typeface="Times New Roman" pitchFamily="18" charset="0"/>
              </a:rPr>
              <a:t>）</a:t>
            </a:r>
          </a:p>
        </p:txBody>
      </p:sp>
      <p:sp>
        <p:nvSpPr>
          <p:cNvPr id="15" name="矩形 14"/>
          <p:cNvSpPr>
            <a:spLocks noChangeArrowheads="1"/>
          </p:cNvSpPr>
          <p:nvPr/>
        </p:nvSpPr>
        <p:spPr bwMode="auto">
          <a:xfrm>
            <a:off x="6457953" y="1336054"/>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dirty="0">
                <a:solidFill>
                  <a:srgbClr val="FF0000"/>
                </a:solidFill>
                <a:latin typeface="Times New Roman" pitchFamily="18" charset="0"/>
              </a:rPr>
              <a:t>皑</a:t>
            </a:r>
            <a:r>
              <a:rPr lang="zh-CN" altLang="en-US" sz="2600" b="1" dirty="0">
                <a:latin typeface="Times New Roman" pitchFamily="18" charset="0"/>
              </a:rPr>
              <a:t>皑</a:t>
            </a:r>
          </a:p>
        </p:txBody>
      </p:sp>
      <p:sp>
        <p:nvSpPr>
          <p:cNvPr id="16" name="矩形 15"/>
          <p:cNvSpPr>
            <a:spLocks noChangeArrowheads="1"/>
          </p:cNvSpPr>
          <p:nvPr/>
        </p:nvSpPr>
        <p:spPr bwMode="auto">
          <a:xfrm>
            <a:off x="7334250" y="1359866"/>
            <a:ext cx="110490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buFont typeface="Arial" pitchFamily="34" charset="0"/>
              <a:buNone/>
            </a:pPr>
            <a:r>
              <a:rPr lang="zh-CN" altLang="en-US" sz="2600" b="1" dirty="0">
                <a:latin typeface="Times New Roman" pitchFamily="18" charset="0"/>
              </a:rPr>
              <a:t>（</a:t>
            </a:r>
            <a:r>
              <a:rPr lang="en-US" altLang="zh-CN" sz="2600" b="1" dirty="0" err="1">
                <a:latin typeface="Times New Roman" pitchFamily="18" charset="0"/>
              </a:rPr>
              <a:t>ái</a:t>
            </a:r>
            <a:r>
              <a:rPr lang="zh-CN" altLang="en-US" sz="2600" b="1" dirty="0">
                <a:latin typeface="Times New Roman" pitchFamily="18" charset="0"/>
              </a:rPr>
              <a:t>）</a:t>
            </a:r>
          </a:p>
        </p:txBody>
      </p:sp>
      <p:sp>
        <p:nvSpPr>
          <p:cNvPr id="17" name="矩形 16"/>
          <p:cNvSpPr>
            <a:spLocks noChangeArrowheads="1"/>
          </p:cNvSpPr>
          <p:nvPr/>
        </p:nvSpPr>
        <p:spPr bwMode="auto">
          <a:xfrm>
            <a:off x="404814" y="1917079"/>
            <a:ext cx="5196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炊</a:t>
            </a:r>
          </a:p>
        </p:txBody>
      </p:sp>
      <p:sp>
        <p:nvSpPr>
          <p:cNvPr id="18" name="矩形 17"/>
          <p:cNvSpPr>
            <a:spLocks noChangeArrowheads="1"/>
          </p:cNvSpPr>
          <p:nvPr/>
        </p:nvSpPr>
        <p:spPr bwMode="auto">
          <a:xfrm>
            <a:off x="1106488" y="1918270"/>
            <a:ext cx="146706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chuī</a:t>
            </a:r>
            <a:r>
              <a:rPr lang="zh-CN" altLang="en-US" sz="2600" b="1">
                <a:latin typeface="Times New Roman" pitchFamily="18" charset="0"/>
              </a:rPr>
              <a:t>）</a:t>
            </a:r>
          </a:p>
        </p:txBody>
      </p:sp>
      <p:sp>
        <p:nvSpPr>
          <p:cNvPr id="19" name="矩形 18"/>
          <p:cNvSpPr>
            <a:spLocks noChangeArrowheads="1"/>
          </p:cNvSpPr>
          <p:nvPr/>
        </p:nvSpPr>
        <p:spPr bwMode="auto">
          <a:xfrm>
            <a:off x="3306766" y="1911126"/>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草</a:t>
            </a:r>
            <a:r>
              <a:rPr lang="zh-CN" altLang="en-US" sz="2600" b="1">
                <a:solidFill>
                  <a:srgbClr val="FF0000"/>
                </a:solidFill>
                <a:latin typeface="Times New Roman" pitchFamily="18" charset="0"/>
              </a:rPr>
              <a:t>毯</a:t>
            </a:r>
          </a:p>
        </p:txBody>
      </p:sp>
      <p:sp>
        <p:nvSpPr>
          <p:cNvPr id="20" name="矩形 19"/>
          <p:cNvSpPr>
            <a:spLocks noChangeArrowheads="1"/>
          </p:cNvSpPr>
          <p:nvPr/>
        </p:nvSpPr>
        <p:spPr bwMode="auto">
          <a:xfrm>
            <a:off x="4260850" y="1886123"/>
            <a:ext cx="130810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tǎn</a:t>
            </a:r>
            <a:r>
              <a:rPr lang="zh-CN" altLang="en-US" sz="2600" b="1">
                <a:latin typeface="Times New Roman" pitchFamily="18" charset="0"/>
              </a:rPr>
              <a:t>）</a:t>
            </a:r>
          </a:p>
        </p:txBody>
      </p:sp>
      <p:sp>
        <p:nvSpPr>
          <p:cNvPr id="21" name="矩形 20"/>
          <p:cNvSpPr>
            <a:spLocks noChangeArrowheads="1"/>
          </p:cNvSpPr>
          <p:nvPr/>
        </p:nvSpPr>
        <p:spPr bwMode="auto">
          <a:xfrm>
            <a:off x="7334250" y="1881360"/>
            <a:ext cx="14862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buFont typeface="Arial" pitchFamily="34" charset="0"/>
              <a:buNone/>
            </a:pPr>
            <a:r>
              <a:rPr lang="zh-CN" altLang="en-US" sz="2600" b="1" dirty="0" smtClean="0">
                <a:latin typeface="Times New Roman" pitchFamily="18" charset="0"/>
              </a:rPr>
              <a:t>（</a:t>
            </a:r>
            <a:r>
              <a:rPr lang="en-US" altLang="zh-CN" sz="2600" b="1" dirty="0" err="1">
                <a:latin typeface="Times New Roman" pitchFamily="18" charset="0"/>
              </a:rPr>
              <a:t>zhān</a:t>
            </a:r>
            <a:r>
              <a:rPr lang="zh-CN" altLang="en-US" sz="2600" b="1" dirty="0">
                <a:latin typeface="Times New Roman" pitchFamily="18" charset="0"/>
              </a:rPr>
              <a:t>）</a:t>
            </a:r>
          </a:p>
        </p:txBody>
      </p:sp>
      <p:sp>
        <p:nvSpPr>
          <p:cNvPr id="22" name="矩形 21"/>
          <p:cNvSpPr>
            <a:spLocks noChangeArrowheads="1"/>
          </p:cNvSpPr>
          <p:nvPr/>
        </p:nvSpPr>
        <p:spPr bwMode="auto">
          <a:xfrm>
            <a:off x="401641" y="2454051"/>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惊</a:t>
            </a:r>
            <a:r>
              <a:rPr lang="zh-CN" altLang="en-US" sz="2600" b="1">
                <a:solidFill>
                  <a:srgbClr val="FF0000"/>
                </a:solidFill>
                <a:latin typeface="Times New Roman" pitchFamily="18" charset="0"/>
              </a:rPr>
              <a:t>惶</a:t>
            </a:r>
          </a:p>
        </p:txBody>
      </p:sp>
      <p:sp>
        <p:nvSpPr>
          <p:cNvPr id="23" name="矩形 22"/>
          <p:cNvSpPr>
            <a:spLocks noChangeArrowheads="1"/>
          </p:cNvSpPr>
          <p:nvPr/>
        </p:nvSpPr>
        <p:spPr bwMode="auto">
          <a:xfrm>
            <a:off x="1182691" y="2448098"/>
            <a:ext cx="174599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huáng</a:t>
            </a:r>
            <a:r>
              <a:rPr lang="zh-CN" altLang="en-US" sz="2600" b="1">
                <a:latin typeface="Times New Roman" pitchFamily="18" charset="0"/>
              </a:rPr>
              <a:t>）</a:t>
            </a:r>
          </a:p>
        </p:txBody>
      </p:sp>
      <p:sp>
        <p:nvSpPr>
          <p:cNvPr id="24" name="矩形 23"/>
          <p:cNvSpPr>
            <a:spLocks noChangeArrowheads="1"/>
          </p:cNvSpPr>
          <p:nvPr/>
        </p:nvSpPr>
        <p:spPr bwMode="auto">
          <a:xfrm>
            <a:off x="3162300" y="2411189"/>
            <a:ext cx="152477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苛</a:t>
            </a:r>
            <a:r>
              <a:rPr lang="zh-CN" altLang="en-US" sz="2600" b="1">
                <a:latin typeface="Times New Roman" pitchFamily="18" charset="0"/>
              </a:rPr>
              <a:t>捐杂税</a:t>
            </a:r>
          </a:p>
        </p:txBody>
      </p:sp>
      <p:sp>
        <p:nvSpPr>
          <p:cNvPr id="25" name="矩形 24"/>
          <p:cNvSpPr>
            <a:spLocks noChangeArrowheads="1"/>
          </p:cNvSpPr>
          <p:nvPr/>
        </p:nvSpPr>
        <p:spPr bwMode="auto">
          <a:xfrm>
            <a:off x="4676776" y="2423095"/>
            <a:ext cx="118814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kē</a:t>
            </a:r>
            <a:r>
              <a:rPr lang="zh-CN" altLang="en-US" sz="2600" b="1">
                <a:latin typeface="Times New Roman" pitchFamily="18" charset="0"/>
              </a:rPr>
              <a:t>）</a:t>
            </a:r>
          </a:p>
        </p:txBody>
      </p:sp>
      <p:sp>
        <p:nvSpPr>
          <p:cNvPr id="26" name="矩形 25"/>
          <p:cNvSpPr>
            <a:spLocks noChangeArrowheads="1"/>
          </p:cNvSpPr>
          <p:nvPr/>
        </p:nvSpPr>
        <p:spPr bwMode="auto">
          <a:xfrm>
            <a:off x="6479531" y="2359991"/>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dirty="0">
                <a:solidFill>
                  <a:srgbClr val="FF0000"/>
                </a:solidFill>
                <a:latin typeface="Times New Roman" pitchFamily="18" charset="0"/>
              </a:rPr>
              <a:t>篱</a:t>
            </a:r>
            <a:r>
              <a:rPr lang="zh-CN" altLang="en-US" sz="2600" b="1" dirty="0">
                <a:latin typeface="Times New Roman" pitchFamily="18" charset="0"/>
              </a:rPr>
              <a:t>笆</a:t>
            </a:r>
          </a:p>
        </p:txBody>
      </p:sp>
      <p:sp>
        <p:nvSpPr>
          <p:cNvPr id="27" name="矩形 26"/>
          <p:cNvSpPr>
            <a:spLocks noChangeArrowheads="1"/>
          </p:cNvSpPr>
          <p:nvPr/>
        </p:nvSpPr>
        <p:spPr bwMode="auto">
          <a:xfrm>
            <a:off x="7377113" y="2355229"/>
            <a:ext cx="104067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lí</a:t>
            </a:r>
            <a:r>
              <a:rPr lang="zh-CN" altLang="en-US" sz="2600" b="1">
                <a:latin typeface="Times New Roman" pitchFamily="18" charset="0"/>
              </a:rPr>
              <a:t>）</a:t>
            </a:r>
          </a:p>
        </p:txBody>
      </p:sp>
      <p:sp>
        <p:nvSpPr>
          <p:cNvPr id="28" name="矩形 27"/>
          <p:cNvSpPr>
            <a:spLocks noChangeArrowheads="1"/>
          </p:cNvSpPr>
          <p:nvPr/>
        </p:nvSpPr>
        <p:spPr bwMode="auto">
          <a:xfrm>
            <a:off x="396875" y="2968401"/>
            <a:ext cx="152477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酣</a:t>
            </a:r>
            <a:r>
              <a:rPr lang="zh-CN" altLang="en-US" sz="2600" b="1">
                <a:latin typeface="Times New Roman" pitchFamily="18" charset="0"/>
              </a:rPr>
              <a:t>然入梦</a:t>
            </a:r>
          </a:p>
        </p:txBody>
      </p:sp>
      <p:sp>
        <p:nvSpPr>
          <p:cNvPr id="29" name="矩形 28"/>
          <p:cNvSpPr>
            <a:spLocks noChangeArrowheads="1"/>
          </p:cNvSpPr>
          <p:nvPr/>
        </p:nvSpPr>
        <p:spPr bwMode="auto">
          <a:xfrm>
            <a:off x="1677988" y="2968401"/>
            <a:ext cx="139333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hān</a:t>
            </a:r>
            <a:r>
              <a:rPr lang="zh-CN" altLang="en-US" sz="2600" b="1">
                <a:latin typeface="Times New Roman" pitchFamily="18" charset="0"/>
              </a:rPr>
              <a:t>）</a:t>
            </a:r>
          </a:p>
        </p:txBody>
      </p:sp>
      <p:sp>
        <p:nvSpPr>
          <p:cNvPr id="30" name="矩形 29"/>
          <p:cNvSpPr>
            <a:spLocks noChangeArrowheads="1"/>
          </p:cNvSpPr>
          <p:nvPr/>
        </p:nvSpPr>
        <p:spPr bwMode="auto">
          <a:xfrm>
            <a:off x="3405191" y="2929110"/>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欺</a:t>
            </a:r>
            <a:r>
              <a:rPr lang="zh-CN" altLang="en-US" sz="2600" b="1">
                <a:solidFill>
                  <a:srgbClr val="FF0000"/>
                </a:solidFill>
                <a:latin typeface="Times New Roman" pitchFamily="18" charset="0"/>
              </a:rPr>
              <a:t>侮</a:t>
            </a:r>
          </a:p>
        </p:txBody>
      </p:sp>
      <p:sp>
        <p:nvSpPr>
          <p:cNvPr id="31" name="矩形 30"/>
          <p:cNvSpPr>
            <a:spLocks noChangeArrowheads="1"/>
          </p:cNvSpPr>
          <p:nvPr/>
        </p:nvSpPr>
        <p:spPr bwMode="auto">
          <a:xfrm>
            <a:off x="4478339" y="2960066"/>
            <a:ext cx="128112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wǔ</a:t>
            </a:r>
            <a:r>
              <a:rPr lang="zh-CN" altLang="en-US" sz="2600" b="1">
                <a:latin typeface="Times New Roman" pitchFamily="18" charset="0"/>
              </a:rPr>
              <a:t>）</a:t>
            </a:r>
          </a:p>
        </p:txBody>
      </p:sp>
      <p:sp>
        <p:nvSpPr>
          <p:cNvPr id="32" name="矩形 31"/>
          <p:cNvSpPr>
            <a:spLocks noChangeArrowheads="1"/>
          </p:cNvSpPr>
          <p:nvPr/>
        </p:nvSpPr>
        <p:spPr bwMode="auto">
          <a:xfrm>
            <a:off x="6480175" y="2894582"/>
            <a:ext cx="5196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蜷</a:t>
            </a:r>
          </a:p>
        </p:txBody>
      </p:sp>
      <p:sp>
        <p:nvSpPr>
          <p:cNvPr id="33" name="矩形 32"/>
          <p:cNvSpPr>
            <a:spLocks noChangeArrowheads="1"/>
          </p:cNvSpPr>
          <p:nvPr/>
        </p:nvSpPr>
        <p:spPr bwMode="auto">
          <a:xfrm>
            <a:off x="7096126" y="2924348"/>
            <a:ext cx="157927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quán</a:t>
            </a:r>
            <a:r>
              <a:rPr lang="zh-CN" altLang="en-US" sz="2600" b="1">
                <a:latin typeface="Times New Roman" pitchFamily="18" charset="0"/>
              </a:rPr>
              <a:t>）</a:t>
            </a:r>
          </a:p>
        </p:txBody>
      </p:sp>
      <p:sp>
        <p:nvSpPr>
          <p:cNvPr id="34" name="矩形 33"/>
          <p:cNvSpPr>
            <a:spLocks noChangeArrowheads="1"/>
          </p:cNvSpPr>
          <p:nvPr/>
        </p:nvSpPr>
        <p:spPr bwMode="auto">
          <a:xfrm>
            <a:off x="482603" y="3500610"/>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矗</a:t>
            </a:r>
            <a:r>
              <a:rPr lang="zh-CN" altLang="en-US" sz="2600" b="1">
                <a:latin typeface="Times New Roman" pitchFamily="18" charset="0"/>
              </a:rPr>
              <a:t>立</a:t>
            </a:r>
          </a:p>
        </p:txBody>
      </p:sp>
      <p:sp>
        <p:nvSpPr>
          <p:cNvPr id="35" name="矩形 34"/>
          <p:cNvSpPr>
            <a:spLocks noChangeArrowheads="1"/>
          </p:cNvSpPr>
          <p:nvPr/>
        </p:nvSpPr>
        <p:spPr bwMode="auto">
          <a:xfrm>
            <a:off x="1254126" y="3494657"/>
            <a:ext cx="13740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chù</a:t>
            </a:r>
            <a:r>
              <a:rPr lang="zh-CN" altLang="en-US" sz="2600" b="1">
                <a:latin typeface="Times New Roman" pitchFamily="18" charset="0"/>
              </a:rPr>
              <a:t>）</a:t>
            </a:r>
          </a:p>
        </p:txBody>
      </p:sp>
      <p:sp>
        <p:nvSpPr>
          <p:cNvPr id="36" name="矩形 35"/>
          <p:cNvSpPr>
            <a:spLocks noChangeArrowheads="1"/>
          </p:cNvSpPr>
          <p:nvPr/>
        </p:nvSpPr>
        <p:spPr bwMode="auto">
          <a:xfrm>
            <a:off x="3257553" y="343988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咀嚼</a:t>
            </a:r>
          </a:p>
        </p:txBody>
      </p:sp>
      <p:sp>
        <p:nvSpPr>
          <p:cNvPr id="37" name="矩形 36"/>
          <p:cNvSpPr>
            <a:spLocks noChangeArrowheads="1"/>
          </p:cNvSpPr>
          <p:nvPr/>
        </p:nvSpPr>
        <p:spPr bwMode="auto">
          <a:xfrm>
            <a:off x="4222752" y="3445841"/>
            <a:ext cx="159530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jǔjué</a:t>
            </a:r>
            <a:r>
              <a:rPr lang="zh-CN" altLang="en-US" sz="2600" b="1">
                <a:latin typeface="Times New Roman" pitchFamily="18" charset="0"/>
              </a:rPr>
              <a:t>）</a:t>
            </a:r>
          </a:p>
        </p:txBody>
      </p:sp>
      <p:sp>
        <p:nvSpPr>
          <p:cNvPr id="38" name="矩形 37"/>
          <p:cNvSpPr>
            <a:spLocks noChangeArrowheads="1"/>
          </p:cNvSpPr>
          <p:nvPr/>
        </p:nvSpPr>
        <p:spPr bwMode="auto">
          <a:xfrm>
            <a:off x="6450016" y="340178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呜</a:t>
            </a:r>
            <a:r>
              <a:rPr lang="zh-CN" altLang="en-US" sz="2600" b="1">
                <a:solidFill>
                  <a:srgbClr val="FF0000"/>
                </a:solidFill>
                <a:latin typeface="Times New Roman" pitchFamily="18" charset="0"/>
              </a:rPr>
              <a:t>咽</a:t>
            </a:r>
          </a:p>
        </p:txBody>
      </p:sp>
      <p:sp>
        <p:nvSpPr>
          <p:cNvPr id="39" name="矩形 38"/>
          <p:cNvSpPr>
            <a:spLocks noChangeArrowheads="1"/>
          </p:cNvSpPr>
          <p:nvPr/>
        </p:nvSpPr>
        <p:spPr bwMode="auto">
          <a:xfrm>
            <a:off x="7421564" y="3377976"/>
            <a:ext cx="116891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yè</a:t>
            </a:r>
            <a:r>
              <a:rPr lang="zh-CN" altLang="en-US" sz="2600" b="1">
                <a:latin typeface="Times New Roman" pitchFamily="18" charset="0"/>
              </a:rPr>
              <a:t>）</a:t>
            </a:r>
          </a:p>
        </p:txBody>
      </p:sp>
      <p:sp>
        <p:nvSpPr>
          <p:cNvPr id="41" name="TextBox 40"/>
          <p:cNvSpPr txBox="1"/>
          <p:nvPr/>
        </p:nvSpPr>
        <p:spPr>
          <a:xfrm>
            <a:off x="6480177" y="1876885"/>
            <a:ext cx="964209" cy="652486"/>
          </a:xfrm>
          <a:prstGeom prst="rect">
            <a:avLst/>
          </a:prstGeom>
          <a:noFill/>
        </p:spPr>
        <p:txBody>
          <a:bodyPr wrap="square" rtlCol="0">
            <a:spAutoFit/>
          </a:bodyPr>
          <a:lstStyle/>
          <a:p>
            <a:pPr>
              <a:lnSpc>
                <a:spcPct val="140000"/>
              </a:lnSpc>
            </a:pPr>
            <a:r>
              <a:rPr lang="zh-CN" altLang="en-US" sz="2600" b="1" dirty="0">
                <a:solidFill>
                  <a:srgbClr val="FF0000"/>
                </a:solidFill>
                <a:latin typeface="Times New Roman" pitchFamily="18" charset="0"/>
              </a:rPr>
              <a:t>泥毡</a:t>
            </a:r>
          </a:p>
        </p:txBody>
      </p:sp>
    </p:spTree>
    <p:extLst>
      <p:ext uri="{BB962C8B-B14F-4D97-AF65-F5344CB8AC3E}">
        <p14:creationId xmlns:p14="http://schemas.microsoft.com/office/powerpoint/2010/main" val="390623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500" fill="hold"/>
                                        <p:tgtEl>
                                          <p:spTgt spid="36"/>
                                        </p:tgtEl>
                                        <p:attrNameLst>
                                          <p:attrName>ppt_x</p:attrName>
                                        </p:attrNameLst>
                                      </p:cBhvr>
                                      <p:tavLst>
                                        <p:tav tm="0">
                                          <p:val>
                                            <p:strVal val="#ppt_x"/>
                                          </p:val>
                                        </p:tav>
                                        <p:tav tm="100000">
                                          <p:val>
                                            <p:strVal val="#ppt_x"/>
                                          </p:val>
                                        </p:tav>
                                      </p:tavLst>
                                    </p:anim>
                                    <p:anim calcmode="lin" valueType="num">
                                      <p:cBhvr additive="base">
                                        <p:cTn id="8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additive="base">
                                        <p:cTn id="85" dur="500" fill="hold"/>
                                        <p:tgtEl>
                                          <p:spTgt spid="8"/>
                                        </p:tgtEl>
                                        <p:attrNameLst>
                                          <p:attrName>ppt_x</p:attrName>
                                        </p:attrNameLst>
                                      </p:cBhvr>
                                      <p:tavLst>
                                        <p:tav tm="0">
                                          <p:val>
                                            <p:strVal val="#ppt_x"/>
                                          </p:val>
                                        </p:tav>
                                        <p:tav tm="100000">
                                          <p:val>
                                            <p:strVal val="#ppt_x"/>
                                          </p:val>
                                        </p:tav>
                                      </p:tavLst>
                                    </p:anim>
                                    <p:anim calcmode="lin" valueType="num">
                                      <p:cBhvr additive="base">
                                        <p:cTn id="86" dur="500" fill="hold"/>
                                        <p:tgtEl>
                                          <p:spTgt spid="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additive="base">
                                        <p:cTn id="89" dur="500" fill="hold"/>
                                        <p:tgtEl>
                                          <p:spTgt spid="14"/>
                                        </p:tgtEl>
                                        <p:attrNameLst>
                                          <p:attrName>ppt_x</p:attrName>
                                        </p:attrNameLst>
                                      </p:cBhvr>
                                      <p:tavLst>
                                        <p:tav tm="0">
                                          <p:val>
                                            <p:strVal val="#ppt_x"/>
                                          </p:val>
                                        </p:tav>
                                        <p:tav tm="100000">
                                          <p:val>
                                            <p:strVal val="#ppt_x"/>
                                          </p:val>
                                        </p:tav>
                                      </p:tavLst>
                                    </p:anim>
                                    <p:anim calcmode="lin" valueType="num">
                                      <p:cBhvr additive="base">
                                        <p:cTn id="90" dur="500" fill="hold"/>
                                        <p:tgtEl>
                                          <p:spTgt spid="1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ppt_x"/>
                                          </p:val>
                                        </p:tav>
                                        <p:tav tm="100000">
                                          <p:val>
                                            <p:strVal val="#ppt_x"/>
                                          </p:val>
                                        </p:tav>
                                      </p:tavLst>
                                    </p:anim>
                                    <p:anim calcmode="lin" valueType="num">
                                      <p:cBhvr additive="base">
                                        <p:cTn id="94" dur="500" fill="hold"/>
                                        <p:tgtEl>
                                          <p:spTgt spid="2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fill="hold"/>
                                        <p:tgtEl>
                                          <p:spTgt spid="25"/>
                                        </p:tgtEl>
                                        <p:attrNameLst>
                                          <p:attrName>ppt_x</p:attrName>
                                        </p:attrNameLst>
                                      </p:cBhvr>
                                      <p:tavLst>
                                        <p:tav tm="0">
                                          <p:val>
                                            <p:strVal val="#ppt_x"/>
                                          </p:val>
                                        </p:tav>
                                        <p:tav tm="100000">
                                          <p:val>
                                            <p:strVal val="#ppt_x"/>
                                          </p:val>
                                        </p:tav>
                                      </p:tavLst>
                                    </p:anim>
                                    <p:anim calcmode="lin" valueType="num">
                                      <p:cBhvr additive="base">
                                        <p:cTn id="98" dur="500" fill="hold"/>
                                        <p:tgtEl>
                                          <p:spTgt spid="25"/>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ppt_x"/>
                                          </p:val>
                                        </p:tav>
                                        <p:tav tm="100000">
                                          <p:val>
                                            <p:strVal val="#ppt_x"/>
                                          </p:val>
                                        </p:tav>
                                      </p:tavLst>
                                    </p:anim>
                                    <p:anim calcmode="lin" valueType="num">
                                      <p:cBhvr additive="base">
                                        <p:cTn id="102" dur="500" fill="hold"/>
                                        <p:tgtEl>
                                          <p:spTgt spid="31"/>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additive="base">
                                        <p:cTn id="105" dur="500" fill="hold"/>
                                        <p:tgtEl>
                                          <p:spTgt spid="37"/>
                                        </p:tgtEl>
                                        <p:attrNameLst>
                                          <p:attrName>ppt_x</p:attrName>
                                        </p:attrNameLst>
                                      </p:cBhvr>
                                      <p:tavLst>
                                        <p:tav tm="0">
                                          <p:val>
                                            <p:strVal val="#ppt_x"/>
                                          </p:val>
                                        </p:tav>
                                        <p:tav tm="100000">
                                          <p:val>
                                            <p:strVal val="#ppt_x"/>
                                          </p:val>
                                        </p:tav>
                                      </p:tavLst>
                                    </p:anim>
                                    <p:anim calcmode="lin" valueType="num">
                                      <p:cBhvr additive="base">
                                        <p:cTn id="10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fill="hold"/>
                                        <p:tgtEl>
                                          <p:spTgt spid="9"/>
                                        </p:tgtEl>
                                        <p:attrNameLst>
                                          <p:attrName>ppt_x</p:attrName>
                                        </p:attrNameLst>
                                      </p:cBhvr>
                                      <p:tavLst>
                                        <p:tav tm="0">
                                          <p:val>
                                            <p:strVal val="#ppt_x"/>
                                          </p:val>
                                        </p:tav>
                                        <p:tav tm="100000">
                                          <p:val>
                                            <p:strVal val="#ppt_x"/>
                                          </p:val>
                                        </p:tav>
                                      </p:tavLst>
                                    </p:anim>
                                    <p:anim calcmode="lin" valueType="num">
                                      <p:cBhvr additive="base">
                                        <p:cTn id="112" dur="500" fill="hold"/>
                                        <p:tgtEl>
                                          <p:spTgt spid="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additive="base">
                                        <p:cTn id="115" dur="500" fill="hold"/>
                                        <p:tgtEl>
                                          <p:spTgt spid="15"/>
                                        </p:tgtEl>
                                        <p:attrNameLst>
                                          <p:attrName>ppt_x</p:attrName>
                                        </p:attrNameLst>
                                      </p:cBhvr>
                                      <p:tavLst>
                                        <p:tav tm="0">
                                          <p:val>
                                            <p:strVal val="#ppt_x"/>
                                          </p:val>
                                        </p:tav>
                                        <p:tav tm="100000">
                                          <p:val>
                                            <p:strVal val="#ppt_x"/>
                                          </p:val>
                                        </p:tav>
                                      </p:tavLst>
                                    </p:anim>
                                    <p:anim calcmode="lin" valueType="num">
                                      <p:cBhvr additive="base">
                                        <p:cTn id="116" dur="500" fill="hold"/>
                                        <p:tgtEl>
                                          <p:spTgt spid="15"/>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fill="hold"/>
                                        <p:tgtEl>
                                          <p:spTgt spid="26"/>
                                        </p:tgtEl>
                                        <p:attrNameLst>
                                          <p:attrName>ppt_x</p:attrName>
                                        </p:attrNameLst>
                                      </p:cBhvr>
                                      <p:tavLst>
                                        <p:tav tm="0">
                                          <p:val>
                                            <p:strVal val="#ppt_x"/>
                                          </p:val>
                                        </p:tav>
                                        <p:tav tm="100000">
                                          <p:val>
                                            <p:strVal val="#ppt_x"/>
                                          </p:val>
                                        </p:tav>
                                      </p:tavLst>
                                    </p:anim>
                                    <p:anim calcmode="lin" valueType="num">
                                      <p:cBhvr additive="base">
                                        <p:cTn id="120" dur="500" fill="hold"/>
                                        <p:tgtEl>
                                          <p:spTgt spid="2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ppt_x"/>
                                          </p:val>
                                        </p:tav>
                                        <p:tav tm="100000">
                                          <p:val>
                                            <p:strVal val="#ppt_x"/>
                                          </p:val>
                                        </p:tav>
                                      </p:tavLst>
                                    </p:anim>
                                    <p:anim calcmode="lin" valueType="num">
                                      <p:cBhvr additive="base">
                                        <p:cTn id="124" dur="500" fill="hold"/>
                                        <p:tgtEl>
                                          <p:spTgt spid="32"/>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500" fill="hold"/>
                                        <p:tgtEl>
                                          <p:spTgt spid="38"/>
                                        </p:tgtEl>
                                        <p:attrNameLst>
                                          <p:attrName>ppt_x</p:attrName>
                                        </p:attrNameLst>
                                      </p:cBhvr>
                                      <p:tavLst>
                                        <p:tav tm="0">
                                          <p:val>
                                            <p:strVal val="#ppt_x"/>
                                          </p:val>
                                        </p:tav>
                                        <p:tav tm="100000">
                                          <p:val>
                                            <p:strVal val="#ppt_x"/>
                                          </p:val>
                                        </p:tav>
                                      </p:tavLst>
                                    </p:anim>
                                    <p:anim calcmode="lin" valueType="num">
                                      <p:cBhvr additive="base">
                                        <p:cTn id="128" dur="500" fill="hold"/>
                                        <p:tgtEl>
                                          <p:spTgt spid="3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additive="base">
                                        <p:cTn id="131" dur="500" fill="hold"/>
                                        <p:tgtEl>
                                          <p:spTgt spid="41"/>
                                        </p:tgtEl>
                                        <p:attrNameLst>
                                          <p:attrName>ppt_x</p:attrName>
                                        </p:attrNameLst>
                                      </p:cBhvr>
                                      <p:tavLst>
                                        <p:tav tm="0">
                                          <p:val>
                                            <p:strVal val="#ppt_x"/>
                                          </p:val>
                                        </p:tav>
                                        <p:tav tm="100000">
                                          <p:val>
                                            <p:strVal val="#ppt_x"/>
                                          </p:val>
                                        </p:tav>
                                      </p:tavLst>
                                    </p:anim>
                                    <p:anim calcmode="lin" valueType="num">
                                      <p:cBhvr additive="base">
                                        <p:cTn id="1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10"/>
                                        </p:tgtEl>
                                        <p:attrNameLst>
                                          <p:attrName>style.visibility</p:attrName>
                                        </p:attrNameLst>
                                      </p:cBhvr>
                                      <p:to>
                                        <p:strVal val="visible"/>
                                      </p:to>
                                    </p:set>
                                    <p:anim calcmode="lin" valueType="num">
                                      <p:cBhvr additive="base">
                                        <p:cTn id="137" dur="500" fill="hold"/>
                                        <p:tgtEl>
                                          <p:spTgt spid="10"/>
                                        </p:tgtEl>
                                        <p:attrNameLst>
                                          <p:attrName>ppt_x</p:attrName>
                                        </p:attrNameLst>
                                      </p:cBhvr>
                                      <p:tavLst>
                                        <p:tav tm="0">
                                          <p:val>
                                            <p:strVal val="#ppt_x"/>
                                          </p:val>
                                        </p:tav>
                                        <p:tav tm="100000">
                                          <p:val>
                                            <p:strVal val="#ppt_x"/>
                                          </p:val>
                                        </p:tav>
                                      </p:tavLst>
                                    </p:anim>
                                    <p:anim calcmode="lin" valueType="num">
                                      <p:cBhvr additive="base">
                                        <p:cTn id="138" dur="500" fill="hold"/>
                                        <p:tgtEl>
                                          <p:spTgt spid="10"/>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16"/>
                                        </p:tgtEl>
                                        <p:attrNameLst>
                                          <p:attrName>style.visibility</p:attrName>
                                        </p:attrNameLst>
                                      </p:cBhvr>
                                      <p:to>
                                        <p:strVal val="visible"/>
                                      </p:to>
                                    </p:set>
                                    <p:anim calcmode="lin" valueType="num">
                                      <p:cBhvr additive="base">
                                        <p:cTn id="141" dur="500" fill="hold"/>
                                        <p:tgtEl>
                                          <p:spTgt spid="16"/>
                                        </p:tgtEl>
                                        <p:attrNameLst>
                                          <p:attrName>ppt_x</p:attrName>
                                        </p:attrNameLst>
                                      </p:cBhvr>
                                      <p:tavLst>
                                        <p:tav tm="0">
                                          <p:val>
                                            <p:strVal val="#ppt_x"/>
                                          </p:val>
                                        </p:tav>
                                        <p:tav tm="100000">
                                          <p:val>
                                            <p:strVal val="#ppt_x"/>
                                          </p:val>
                                        </p:tav>
                                      </p:tavLst>
                                    </p:anim>
                                    <p:anim calcmode="lin" valueType="num">
                                      <p:cBhvr additive="base">
                                        <p:cTn id="142" dur="500" fill="hold"/>
                                        <p:tgtEl>
                                          <p:spTgt spid="16"/>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21"/>
                                        </p:tgtEl>
                                        <p:attrNameLst>
                                          <p:attrName>style.visibility</p:attrName>
                                        </p:attrNameLst>
                                      </p:cBhvr>
                                      <p:to>
                                        <p:strVal val="visible"/>
                                      </p:to>
                                    </p:set>
                                    <p:anim calcmode="lin" valueType="num">
                                      <p:cBhvr additive="base">
                                        <p:cTn id="145" dur="500" fill="hold"/>
                                        <p:tgtEl>
                                          <p:spTgt spid="21"/>
                                        </p:tgtEl>
                                        <p:attrNameLst>
                                          <p:attrName>ppt_x</p:attrName>
                                        </p:attrNameLst>
                                      </p:cBhvr>
                                      <p:tavLst>
                                        <p:tav tm="0">
                                          <p:val>
                                            <p:strVal val="#ppt_x"/>
                                          </p:val>
                                        </p:tav>
                                        <p:tav tm="100000">
                                          <p:val>
                                            <p:strVal val="#ppt_x"/>
                                          </p:val>
                                        </p:tav>
                                      </p:tavLst>
                                    </p:anim>
                                    <p:anim calcmode="lin" valueType="num">
                                      <p:cBhvr additive="base">
                                        <p:cTn id="146" dur="500" fill="hold"/>
                                        <p:tgtEl>
                                          <p:spTgt spid="21"/>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additive="base">
                                        <p:cTn id="149" dur="500" fill="hold"/>
                                        <p:tgtEl>
                                          <p:spTgt spid="27"/>
                                        </p:tgtEl>
                                        <p:attrNameLst>
                                          <p:attrName>ppt_x</p:attrName>
                                        </p:attrNameLst>
                                      </p:cBhvr>
                                      <p:tavLst>
                                        <p:tav tm="0">
                                          <p:val>
                                            <p:strVal val="#ppt_x"/>
                                          </p:val>
                                        </p:tav>
                                        <p:tav tm="100000">
                                          <p:val>
                                            <p:strVal val="#ppt_x"/>
                                          </p:val>
                                        </p:tav>
                                      </p:tavLst>
                                    </p:anim>
                                    <p:anim calcmode="lin" valueType="num">
                                      <p:cBhvr additive="base">
                                        <p:cTn id="150" dur="500" fill="hold"/>
                                        <p:tgtEl>
                                          <p:spTgt spid="27"/>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39"/>
                                        </p:tgtEl>
                                        <p:attrNameLst>
                                          <p:attrName>style.visibility</p:attrName>
                                        </p:attrNameLst>
                                      </p:cBhvr>
                                      <p:to>
                                        <p:strVal val="visible"/>
                                      </p:to>
                                    </p:set>
                                    <p:anim calcmode="lin" valueType="num">
                                      <p:cBhvr additive="base">
                                        <p:cTn id="153" dur="500" fill="hold"/>
                                        <p:tgtEl>
                                          <p:spTgt spid="39"/>
                                        </p:tgtEl>
                                        <p:attrNameLst>
                                          <p:attrName>ppt_x</p:attrName>
                                        </p:attrNameLst>
                                      </p:cBhvr>
                                      <p:tavLst>
                                        <p:tav tm="0">
                                          <p:val>
                                            <p:strVal val="#ppt_x"/>
                                          </p:val>
                                        </p:tav>
                                        <p:tav tm="100000">
                                          <p:val>
                                            <p:strVal val="#ppt_x"/>
                                          </p:val>
                                        </p:tav>
                                      </p:tavLst>
                                    </p:anim>
                                    <p:anim calcmode="lin" valueType="num">
                                      <p:cBhvr additive="base">
                                        <p:cTn id="15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4" grpId="0"/>
      <p:bldP spid="35" grpId="0"/>
      <p:bldP spid="36" grpId="0"/>
      <p:bldP spid="37" grpId="0"/>
      <p:bldP spid="38" grpId="0"/>
      <p:bldP spid="39"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11153" y="762000"/>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澎湃</a:t>
            </a:r>
          </a:p>
        </p:txBody>
      </p:sp>
      <p:sp>
        <p:nvSpPr>
          <p:cNvPr id="5" name="矩形 4"/>
          <p:cNvSpPr>
            <a:spLocks noChangeArrowheads="1"/>
          </p:cNvSpPr>
          <p:nvPr/>
        </p:nvSpPr>
        <p:spPr bwMode="auto">
          <a:xfrm>
            <a:off x="976315" y="719138"/>
            <a:ext cx="198644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péngpài</a:t>
            </a:r>
            <a:r>
              <a:rPr lang="zh-CN" altLang="en-US" sz="2600" b="1">
                <a:latin typeface="Times New Roman" pitchFamily="18" charset="0"/>
              </a:rPr>
              <a:t>）</a:t>
            </a:r>
          </a:p>
        </p:txBody>
      </p:sp>
      <p:sp>
        <p:nvSpPr>
          <p:cNvPr id="6" name="矩形 5"/>
          <p:cNvSpPr>
            <a:spLocks noChangeArrowheads="1"/>
          </p:cNvSpPr>
          <p:nvPr/>
        </p:nvSpPr>
        <p:spPr bwMode="auto">
          <a:xfrm>
            <a:off x="3224215" y="729854"/>
            <a:ext cx="118974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湿</a:t>
            </a:r>
            <a:r>
              <a:rPr lang="zh-CN" altLang="en-US" sz="2600" b="1">
                <a:solidFill>
                  <a:srgbClr val="FF0000"/>
                </a:solidFill>
                <a:latin typeface="Times New Roman" pitchFamily="18" charset="0"/>
              </a:rPr>
              <a:t>漉</a:t>
            </a:r>
            <a:r>
              <a:rPr lang="zh-CN" altLang="en-US" sz="2600" b="1">
                <a:latin typeface="Times New Roman" pitchFamily="18" charset="0"/>
              </a:rPr>
              <a:t>漉</a:t>
            </a:r>
          </a:p>
        </p:txBody>
      </p:sp>
      <p:sp>
        <p:nvSpPr>
          <p:cNvPr id="7" name="矩形 6"/>
          <p:cNvSpPr>
            <a:spLocks noChangeArrowheads="1"/>
          </p:cNvSpPr>
          <p:nvPr/>
        </p:nvSpPr>
        <p:spPr bwMode="auto">
          <a:xfrm>
            <a:off x="4465638" y="779860"/>
            <a:ext cx="113364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lù</a:t>
            </a:r>
            <a:r>
              <a:rPr lang="zh-CN" altLang="en-US" sz="2600" b="1">
                <a:latin typeface="Times New Roman" pitchFamily="18" charset="0"/>
              </a:rPr>
              <a:t>）</a:t>
            </a:r>
          </a:p>
        </p:txBody>
      </p:sp>
      <p:sp>
        <p:nvSpPr>
          <p:cNvPr id="8" name="矩形 7"/>
          <p:cNvSpPr>
            <a:spLocks noChangeArrowheads="1"/>
          </p:cNvSpPr>
          <p:nvPr/>
        </p:nvSpPr>
        <p:spPr bwMode="auto">
          <a:xfrm>
            <a:off x="6229353" y="744141"/>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惶</a:t>
            </a:r>
            <a:r>
              <a:rPr lang="zh-CN" altLang="en-US" sz="2600" b="1">
                <a:solidFill>
                  <a:srgbClr val="FF0000"/>
                </a:solidFill>
                <a:latin typeface="Times New Roman" pitchFamily="18" charset="0"/>
              </a:rPr>
              <a:t>惑</a:t>
            </a:r>
          </a:p>
        </p:txBody>
      </p:sp>
      <p:sp>
        <p:nvSpPr>
          <p:cNvPr id="9" name="矩形 8"/>
          <p:cNvSpPr>
            <a:spLocks noChangeArrowheads="1"/>
          </p:cNvSpPr>
          <p:nvPr/>
        </p:nvSpPr>
        <p:spPr bwMode="auto">
          <a:xfrm>
            <a:off x="7024689" y="773906"/>
            <a:ext cx="139333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huò</a:t>
            </a:r>
            <a:r>
              <a:rPr lang="zh-CN" altLang="en-US" sz="2600" b="1">
                <a:latin typeface="Times New Roman" pitchFamily="18" charset="0"/>
              </a:rPr>
              <a:t>）</a:t>
            </a:r>
          </a:p>
        </p:txBody>
      </p:sp>
      <p:sp>
        <p:nvSpPr>
          <p:cNvPr id="10" name="矩形 9"/>
          <p:cNvSpPr>
            <a:spLocks noChangeArrowheads="1"/>
          </p:cNvSpPr>
          <p:nvPr/>
        </p:nvSpPr>
        <p:spPr bwMode="auto">
          <a:xfrm>
            <a:off x="376241" y="1323975"/>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蔫</a:t>
            </a:r>
            <a:r>
              <a:rPr lang="zh-CN" altLang="en-US" sz="2600" b="1">
                <a:latin typeface="Times New Roman" pitchFamily="18" charset="0"/>
              </a:rPr>
              <a:t>巴</a:t>
            </a:r>
          </a:p>
        </p:txBody>
      </p:sp>
      <p:sp>
        <p:nvSpPr>
          <p:cNvPr id="11" name="矩形 10"/>
          <p:cNvSpPr>
            <a:spLocks noChangeArrowheads="1"/>
          </p:cNvSpPr>
          <p:nvPr/>
        </p:nvSpPr>
        <p:spPr bwMode="auto">
          <a:xfrm>
            <a:off x="1100139" y="1362075"/>
            <a:ext cx="148630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niān</a:t>
            </a:r>
            <a:r>
              <a:rPr lang="zh-CN" altLang="en-US" sz="2600" b="1">
                <a:latin typeface="Times New Roman" pitchFamily="18" charset="0"/>
              </a:rPr>
              <a:t>）</a:t>
            </a:r>
          </a:p>
        </p:txBody>
      </p:sp>
      <p:sp>
        <p:nvSpPr>
          <p:cNvPr id="12" name="矩形 11"/>
          <p:cNvSpPr>
            <a:spLocks noChangeArrowheads="1"/>
          </p:cNvSpPr>
          <p:nvPr/>
        </p:nvSpPr>
        <p:spPr bwMode="auto">
          <a:xfrm>
            <a:off x="3267077" y="1338263"/>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嘱</a:t>
            </a:r>
            <a:r>
              <a:rPr lang="zh-CN" altLang="en-US" sz="2600" b="1">
                <a:latin typeface="Times New Roman" pitchFamily="18" charset="0"/>
              </a:rPr>
              <a:t>咐</a:t>
            </a:r>
          </a:p>
        </p:txBody>
      </p:sp>
      <p:sp>
        <p:nvSpPr>
          <p:cNvPr id="13" name="矩形 12"/>
          <p:cNvSpPr>
            <a:spLocks noChangeArrowheads="1"/>
          </p:cNvSpPr>
          <p:nvPr/>
        </p:nvSpPr>
        <p:spPr bwMode="auto">
          <a:xfrm>
            <a:off x="4308476" y="1390650"/>
            <a:ext cx="13740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zhǔ</a:t>
            </a:r>
            <a:r>
              <a:rPr lang="zh-CN" altLang="en-US" sz="2600" b="1">
                <a:latin typeface="Times New Roman" pitchFamily="18" charset="0"/>
              </a:rPr>
              <a:t>）</a:t>
            </a:r>
          </a:p>
        </p:txBody>
      </p:sp>
      <p:sp>
        <p:nvSpPr>
          <p:cNvPr id="14" name="矩形 13"/>
          <p:cNvSpPr>
            <a:spLocks noChangeArrowheads="1"/>
          </p:cNvSpPr>
          <p:nvPr/>
        </p:nvSpPr>
        <p:spPr bwMode="auto">
          <a:xfrm>
            <a:off x="6262691" y="136802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撕</a:t>
            </a:r>
            <a:r>
              <a:rPr lang="zh-CN" altLang="en-US" sz="2600" b="1">
                <a:solidFill>
                  <a:srgbClr val="FF0000"/>
                </a:solidFill>
                <a:latin typeface="Times New Roman" pitchFamily="18" charset="0"/>
              </a:rPr>
              <a:t>掠</a:t>
            </a:r>
          </a:p>
        </p:txBody>
      </p:sp>
      <p:sp>
        <p:nvSpPr>
          <p:cNvPr id="15" name="矩形 14"/>
          <p:cNvSpPr>
            <a:spLocks noChangeArrowheads="1"/>
          </p:cNvSpPr>
          <p:nvPr/>
        </p:nvSpPr>
        <p:spPr bwMode="auto">
          <a:xfrm>
            <a:off x="7212013" y="1348979"/>
            <a:ext cx="128112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lüè</a:t>
            </a:r>
            <a:r>
              <a:rPr lang="zh-CN" altLang="en-US" sz="2600" b="1">
                <a:latin typeface="Times New Roman" pitchFamily="18" charset="0"/>
              </a:rPr>
              <a:t>）</a:t>
            </a:r>
          </a:p>
        </p:txBody>
      </p:sp>
      <p:sp>
        <p:nvSpPr>
          <p:cNvPr id="16" name="矩形 15"/>
          <p:cNvSpPr>
            <a:spLocks noChangeArrowheads="1"/>
          </p:cNvSpPr>
          <p:nvPr/>
        </p:nvSpPr>
        <p:spPr bwMode="auto">
          <a:xfrm>
            <a:off x="352428" y="1930004"/>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踉跄</a:t>
            </a:r>
          </a:p>
        </p:txBody>
      </p:sp>
      <p:sp>
        <p:nvSpPr>
          <p:cNvPr id="17" name="矩形 16"/>
          <p:cNvSpPr>
            <a:spLocks noChangeArrowheads="1"/>
          </p:cNvSpPr>
          <p:nvPr/>
        </p:nvSpPr>
        <p:spPr bwMode="auto">
          <a:xfrm>
            <a:off x="969963" y="1943100"/>
            <a:ext cx="235833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liàngqiàng</a:t>
            </a:r>
            <a:r>
              <a:rPr lang="zh-CN" altLang="en-US" sz="2600" b="1">
                <a:latin typeface="Times New Roman" pitchFamily="18" charset="0"/>
              </a:rPr>
              <a:t>）</a:t>
            </a:r>
          </a:p>
        </p:txBody>
      </p:sp>
      <p:sp>
        <p:nvSpPr>
          <p:cNvPr id="18" name="矩形 17"/>
          <p:cNvSpPr>
            <a:spLocks noChangeArrowheads="1"/>
          </p:cNvSpPr>
          <p:nvPr/>
        </p:nvSpPr>
        <p:spPr bwMode="auto">
          <a:xfrm>
            <a:off x="3306766" y="1900238"/>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火</a:t>
            </a:r>
            <a:r>
              <a:rPr lang="zh-CN" altLang="en-US" sz="2600" b="1">
                <a:solidFill>
                  <a:srgbClr val="FF0000"/>
                </a:solidFill>
                <a:latin typeface="Times New Roman" pitchFamily="18" charset="0"/>
              </a:rPr>
              <a:t>燎</a:t>
            </a:r>
          </a:p>
        </p:txBody>
      </p:sp>
      <p:sp>
        <p:nvSpPr>
          <p:cNvPr id="19" name="矩形 18"/>
          <p:cNvSpPr>
            <a:spLocks noChangeArrowheads="1"/>
          </p:cNvSpPr>
          <p:nvPr/>
        </p:nvSpPr>
        <p:spPr bwMode="auto">
          <a:xfrm>
            <a:off x="4332289" y="1907381"/>
            <a:ext cx="13740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liáo</a:t>
            </a:r>
            <a:r>
              <a:rPr lang="zh-CN" altLang="en-US" sz="2600" b="1">
                <a:latin typeface="Times New Roman" pitchFamily="18" charset="0"/>
              </a:rPr>
              <a:t>）</a:t>
            </a:r>
          </a:p>
        </p:txBody>
      </p:sp>
      <p:sp>
        <p:nvSpPr>
          <p:cNvPr id="20" name="矩形 19"/>
          <p:cNvSpPr>
            <a:spLocks noChangeArrowheads="1"/>
          </p:cNvSpPr>
          <p:nvPr/>
        </p:nvSpPr>
        <p:spPr bwMode="auto">
          <a:xfrm>
            <a:off x="6303966" y="188237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僵</a:t>
            </a:r>
            <a:r>
              <a:rPr lang="zh-CN" altLang="en-US" sz="2600" b="1">
                <a:latin typeface="Times New Roman" pitchFamily="18" charset="0"/>
              </a:rPr>
              <a:t>硬</a:t>
            </a:r>
          </a:p>
        </p:txBody>
      </p:sp>
      <p:sp>
        <p:nvSpPr>
          <p:cNvPr id="21" name="矩形 20"/>
          <p:cNvSpPr>
            <a:spLocks noChangeArrowheads="1"/>
          </p:cNvSpPr>
          <p:nvPr/>
        </p:nvSpPr>
        <p:spPr bwMode="auto">
          <a:xfrm>
            <a:off x="7210426" y="1906191"/>
            <a:ext cx="157767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jiāng</a:t>
            </a:r>
            <a:r>
              <a:rPr lang="zh-CN" altLang="en-US" sz="2600" b="1">
                <a:latin typeface="Times New Roman" pitchFamily="18" charset="0"/>
              </a:rPr>
              <a:t>）</a:t>
            </a:r>
          </a:p>
        </p:txBody>
      </p:sp>
      <p:sp>
        <p:nvSpPr>
          <p:cNvPr id="22" name="矩形 21"/>
          <p:cNvSpPr>
            <a:spLocks noChangeArrowheads="1"/>
          </p:cNvSpPr>
          <p:nvPr/>
        </p:nvSpPr>
        <p:spPr bwMode="auto">
          <a:xfrm>
            <a:off x="392116" y="2506266"/>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愠</a:t>
            </a:r>
            <a:r>
              <a:rPr lang="zh-CN" altLang="en-US" sz="2600" b="1">
                <a:latin typeface="Times New Roman" pitchFamily="18" charset="0"/>
              </a:rPr>
              <a:t>怒</a:t>
            </a:r>
          </a:p>
        </p:txBody>
      </p:sp>
      <p:sp>
        <p:nvSpPr>
          <p:cNvPr id="23" name="矩形 22"/>
          <p:cNvSpPr>
            <a:spLocks noChangeArrowheads="1"/>
          </p:cNvSpPr>
          <p:nvPr/>
        </p:nvSpPr>
        <p:spPr bwMode="auto">
          <a:xfrm>
            <a:off x="1293814" y="2512219"/>
            <a:ext cx="139333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yùn</a:t>
            </a:r>
            <a:r>
              <a:rPr lang="zh-CN" altLang="en-US" sz="2600" b="1">
                <a:latin typeface="Times New Roman" pitchFamily="18" charset="0"/>
              </a:rPr>
              <a:t>）</a:t>
            </a:r>
          </a:p>
        </p:txBody>
      </p:sp>
      <p:sp>
        <p:nvSpPr>
          <p:cNvPr id="24" name="矩形 23"/>
          <p:cNvSpPr>
            <a:spLocks noChangeArrowheads="1"/>
          </p:cNvSpPr>
          <p:nvPr/>
        </p:nvSpPr>
        <p:spPr bwMode="auto">
          <a:xfrm>
            <a:off x="3381378" y="2427685"/>
            <a:ext cx="84772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buFont typeface="Arial" pitchFamily="34" charset="0"/>
              <a:buNone/>
            </a:pPr>
            <a:r>
              <a:rPr lang="zh-CN" altLang="en-US" sz="2600" b="1">
                <a:latin typeface="Times New Roman" pitchFamily="18" charset="0"/>
              </a:rPr>
              <a:t>酸</a:t>
            </a:r>
            <a:r>
              <a:rPr lang="zh-CN" altLang="en-US" sz="2600" b="1">
                <a:solidFill>
                  <a:srgbClr val="FF0000"/>
                </a:solidFill>
                <a:latin typeface="Times New Roman" pitchFamily="18" charset="0"/>
              </a:rPr>
              <a:t>涩</a:t>
            </a:r>
          </a:p>
        </p:txBody>
      </p:sp>
      <p:sp>
        <p:nvSpPr>
          <p:cNvPr id="25" name="矩形 24"/>
          <p:cNvSpPr>
            <a:spLocks noChangeArrowheads="1"/>
          </p:cNvSpPr>
          <p:nvPr/>
        </p:nvSpPr>
        <p:spPr bwMode="auto">
          <a:xfrm>
            <a:off x="4394203" y="2457450"/>
            <a:ext cx="113204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sè</a:t>
            </a:r>
            <a:r>
              <a:rPr lang="zh-CN" altLang="en-US" sz="2600" b="1">
                <a:latin typeface="Times New Roman" pitchFamily="18" charset="0"/>
              </a:rPr>
              <a:t>）</a:t>
            </a:r>
          </a:p>
        </p:txBody>
      </p:sp>
      <p:sp>
        <p:nvSpPr>
          <p:cNvPr id="26" name="矩形 25"/>
          <p:cNvSpPr>
            <a:spLocks noChangeArrowheads="1"/>
          </p:cNvSpPr>
          <p:nvPr/>
        </p:nvSpPr>
        <p:spPr bwMode="auto">
          <a:xfrm>
            <a:off x="6197602" y="2463404"/>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残</a:t>
            </a:r>
            <a:r>
              <a:rPr lang="zh-CN" altLang="en-US" sz="2600" b="1">
                <a:solidFill>
                  <a:srgbClr val="FF0000"/>
                </a:solidFill>
                <a:latin typeface="Times New Roman" pitchFamily="18" charset="0"/>
              </a:rPr>
              <a:t>渣</a:t>
            </a:r>
          </a:p>
        </p:txBody>
      </p:sp>
      <p:sp>
        <p:nvSpPr>
          <p:cNvPr id="27" name="矩形 26"/>
          <p:cNvSpPr>
            <a:spLocks noChangeArrowheads="1"/>
          </p:cNvSpPr>
          <p:nvPr/>
        </p:nvSpPr>
        <p:spPr bwMode="auto">
          <a:xfrm>
            <a:off x="7256463" y="2458641"/>
            <a:ext cx="135485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zhā</a:t>
            </a:r>
            <a:r>
              <a:rPr lang="zh-CN" altLang="en-US" sz="2600" b="1">
                <a:latin typeface="Times New Roman" pitchFamily="18" charset="0"/>
              </a:rPr>
              <a:t>）</a:t>
            </a:r>
          </a:p>
        </p:txBody>
      </p:sp>
      <p:sp>
        <p:nvSpPr>
          <p:cNvPr id="28" name="矩形 27"/>
          <p:cNvSpPr>
            <a:spLocks noChangeArrowheads="1"/>
          </p:cNvSpPr>
          <p:nvPr/>
        </p:nvSpPr>
        <p:spPr bwMode="auto">
          <a:xfrm>
            <a:off x="439741" y="304442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蒜</a:t>
            </a:r>
            <a:r>
              <a:rPr lang="zh-CN" altLang="en-US" sz="2600" b="1">
                <a:latin typeface="Times New Roman" pitchFamily="18" charset="0"/>
              </a:rPr>
              <a:t>苗</a:t>
            </a:r>
          </a:p>
        </p:txBody>
      </p:sp>
      <p:sp>
        <p:nvSpPr>
          <p:cNvPr id="29" name="矩形 28"/>
          <p:cNvSpPr>
            <a:spLocks noChangeArrowheads="1"/>
          </p:cNvSpPr>
          <p:nvPr/>
        </p:nvSpPr>
        <p:spPr bwMode="auto">
          <a:xfrm>
            <a:off x="1279526" y="3063479"/>
            <a:ext cx="15231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suàn</a:t>
            </a:r>
            <a:r>
              <a:rPr lang="zh-CN" altLang="en-US" sz="2600" b="1">
                <a:latin typeface="Times New Roman" pitchFamily="18" charset="0"/>
              </a:rPr>
              <a:t>）</a:t>
            </a:r>
          </a:p>
        </p:txBody>
      </p:sp>
      <p:sp>
        <p:nvSpPr>
          <p:cNvPr id="30" name="矩形 29"/>
          <p:cNvSpPr>
            <a:spLocks noChangeArrowheads="1"/>
          </p:cNvSpPr>
          <p:nvPr/>
        </p:nvSpPr>
        <p:spPr bwMode="auto">
          <a:xfrm>
            <a:off x="3348041" y="2971800"/>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抽</a:t>
            </a:r>
            <a:r>
              <a:rPr lang="zh-CN" altLang="en-US" sz="2600" b="1">
                <a:solidFill>
                  <a:srgbClr val="FF0000"/>
                </a:solidFill>
                <a:latin typeface="Times New Roman" pitchFamily="18" charset="0"/>
              </a:rPr>
              <a:t>噎</a:t>
            </a:r>
          </a:p>
        </p:txBody>
      </p:sp>
      <p:sp>
        <p:nvSpPr>
          <p:cNvPr id="31" name="矩形 30"/>
          <p:cNvSpPr>
            <a:spLocks noChangeArrowheads="1"/>
          </p:cNvSpPr>
          <p:nvPr/>
        </p:nvSpPr>
        <p:spPr bwMode="auto">
          <a:xfrm>
            <a:off x="4325938" y="3008710"/>
            <a:ext cx="117951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yē</a:t>
            </a:r>
            <a:r>
              <a:rPr lang="zh-CN" altLang="en-US" sz="2600" b="1">
                <a:latin typeface="Times New Roman" pitchFamily="18" charset="0"/>
              </a:rPr>
              <a:t>）</a:t>
            </a:r>
          </a:p>
        </p:txBody>
      </p:sp>
      <p:sp>
        <p:nvSpPr>
          <p:cNvPr id="32" name="矩形 31"/>
          <p:cNvSpPr>
            <a:spLocks noChangeArrowheads="1"/>
          </p:cNvSpPr>
          <p:nvPr/>
        </p:nvSpPr>
        <p:spPr bwMode="auto">
          <a:xfrm>
            <a:off x="6262691" y="2971800"/>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飒</a:t>
            </a:r>
            <a:r>
              <a:rPr lang="zh-CN" altLang="en-US" sz="2600" b="1">
                <a:latin typeface="Times New Roman" pitchFamily="18" charset="0"/>
              </a:rPr>
              <a:t>飒</a:t>
            </a:r>
          </a:p>
        </p:txBody>
      </p:sp>
      <p:sp>
        <p:nvSpPr>
          <p:cNvPr id="33" name="矩形 32"/>
          <p:cNvSpPr>
            <a:spLocks noChangeArrowheads="1"/>
          </p:cNvSpPr>
          <p:nvPr/>
        </p:nvSpPr>
        <p:spPr bwMode="auto">
          <a:xfrm>
            <a:off x="7308853" y="2946797"/>
            <a:ext cx="115127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sà</a:t>
            </a:r>
            <a:r>
              <a:rPr lang="zh-CN" altLang="en-US" sz="2600" b="1">
                <a:latin typeface="Times New Roman" pitchFamily="18" charset="0"/>
              </a:rPr>
              <a:t>）</a:t>
            </a:r>
          </a:p>
        </p:txBody>
      </p:sp>
      <p:sp>
        <p:nvSpPr>
          <p:cNvPr id="34" name="矩形 33"/>
          <p:cNvSpPr>
            <a:spLocks noChangeArrowheads="1"/>
          </p:cNvSpPr>
          <p:nvPr/>
        </p:nvSpPr>
        <p:spPr bwMode="auto">
          <a:xfrm>
            <a:off x="514353" y="3608785"/>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一</a:t>
            </a:r>
            <a:r>
              <a:rPr lang="zh-CN" altLang="en-US" sz="2600" b="1">
                <a:solidFill>
                  <a:srgbClr val="FF0000"/>
                </a:solidFill>
                <a:latin typeface="Times New Roman" pitchFamily="18" charset="0"/>
              </a:rPr>
              <a:t>霎</a:t>
            </a:r>
          </a:p>
        </p:txBody>
      </p:sp>
      <p:sp>
        <p:nvSpPr>
          <p:cNvPr id="35" name="矩形 34"/>
          <p:cNvSpPr>
            <a:spLocks noChangeArrowheads="1"/>
          </p:cNvSpPr>
          <p:nvPr/>
        </p:nvSpPr>
        <p:spPr bwMode="auto">
          <a:xfrm>
            <a:off x="1273176" y="3656410"/>
            <a:ext cx="133722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shà</a:t>
            </a:r>
            <a:r>
              <a:rPr lang="zh-CN" altLang="en-US" sz="2600" b="1">
                <a:latin typeface="Times New Roman" pitchFamily="18" charset="0"/>
              </a:rPr>
              <a:t>）</a:t>
            </a:r>
          </a:p>
        </p:txBody>
      </p:sp>
      <p:sp>
        <p:nvSpPr>
          <p:cNvPr id="36" name="矩形 35"/>
          <p:cNvSpPr>
            <a:spLocks noChangeArrowheads="1"/>
          </p:cNvSpPr>
          <p:nvPr/>
        </p:nvSpPr>
        <p:spPr bwMode="auto">
          <a:xfrm>
            <a:off x="3338515" y="3570685"/>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泥</a:t>
            </a:r>
            <a:r>
              <a:rPr lang="zh-CN" altLang="en-US" sz="2600" b="1">
                <a:solidFill>
                  <a:srgbClr val="FF0000"/>
                </a:solidFill>
                <a:latin typeface="Times New Roman" pitchFamily="18" charset="0"/>
              </a:rPr>
              <a:t>泞</a:t>
            </a:r>
          </a:p>
        </p:txBody>
      </p:sp>
      <p:sp>
        <p:nvSpPr>
          <p:cNvPr id="37" name="矩形 36"/>
          <p:cNvSpPr>
            <a:spLocks noChangeArrowheads="1"/>
          </p:cNvSpPr>
          <p:nvPr/>
        </p:nvSpPr>
        <p:spPr bwMode="auto">
          <a:xfrm>
            <a:off x="4202113" y="3608785"/>
            <a:ext cx="148630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nìng</a:t>
            </a:r>
            <a:r>
              <a:rPr lang="zh-CN" altLang="en-US" sz="2600" b="1">
                <a:latin typeface="Times New Roman" pitchFamily="18" charset="0"/>
              </a:rPr>
              <a:t>）</a:t>
            </a:r>
          </a:p>
        </p:txBody>
      </p:sp>
      <p:sp>
        <p:nvSpPr>
          <p:cNvPr id="38" name="矩形 37"/>
          <p:cNvSpPr>
            <a:spLocks noChangeArrowheads="1"/>
          </p:cNvSpPr>
          <p:nvPr/>
        </p:nvSpPr>
        <p:spPr bwMode="auto">
          <a:xfrm>
            <a:off x="6238878" y="3540919"/>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猝</a:t>
            </a:r>
            <a:r>
              <a:rPr lang="zh-CN" altLang="en-US" sz="2600" b="1">
                <a:latin typeface="Times New Roman" pitchFamily="18" charset="0"/>
              </a:rPr>
              <a:t>然</a:t>
            </a:r>
          </a:p>
        </p:txBody>
      </p:sp>
      <p:sp>
        <p:nvSpPr>
          <p:cNvPr id="39" name="矩形 38"/>
          <p:cNvSpPr>
            <a:spLocks noChangeArrowheads="1"/>
          </p:cNvSpPr>
          <p:nvPr/>
        </p:nvSpPr>
        <p:spPr bwMode="auto">
          <a:xfrm>
            <a:off x="7208839" y="3554016"/>
            <a:ext cx="118814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cù</a:t>
            </a:r>
            <a:r>
              <a:rPr lang="zh-CN" altLang="en-US" sz="2600" b="1">
                <a:latin typeface="Times New Roman" pitchFamily="18" charset="0"/>
              </a:rPr>
              <a:t>）</a:t>
            </a:r>
          </a:p>
        </p:txBody>
      </p:sp>
      <p:sp>
        <p:nvSpPr>
          <p:cNvPr id="40" name="矩形 39"/>
          <p:cNvSpPr>
            <a:spLocks noChangeArrowheads="1"/>
          </p:cNvSpPr>
          <p:nvPr/>
        </p:nvSpPr>
        <p:spPr bwMode="auto">
          <a:xfrm>
            <a:off x="539753" y="4214813"/>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愕</a:t>
            </a:r>
            <a:r>
              <a:rPr lang="zh-CN" altLang="en-US" sz="2600" b="1">
                <a:latin typeface="Times New Roman" pitchFamily="18" charset="0"/>
              </a:rPr>
              <a:t>然</a:t>
            </a:r>
          </a:p>
        </p:txBody>
      </p:sp>
      <p:sp>
        <p:nvSpPr>
          <p:cNvPr id="41" name="矩形 40"/>
          <p:cNvSpPr>
            <a:spLocks noChangeArrowheads="1"/>
          </p:cNvSpPr>
          <p:nvPr/>
        </p:nvSpPr>
        <p:spPr bwMode="auto">
          <a:xfrm>
            <a:off x="1414466" y="4220766"/>
            <a:ext cx="100219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è</a:t>
            </a:r>
            <a:r>
              <a:rPr lang="zh-CN" altLang="en-US" sz="2600" b="1">
                <a:latin typeface="Times New Roman" pitchFamily="18" charset="0"/>
              </a:rPr>
              <a:t>）</a:t>
            </a:r>
          </a:p>
        </p:txBody>
      </p:sp>
      <p:sp>
        <p:nvSpPr>
          <p:cNvPr id="42" name="矩形 41"/>
          <p:cNvSpPr>
            <a:spLocks noChangeArrowheads="1"/>
          </p:cNvSpPr>
          <p:nvPr/>
        </p:nvSpPr>
        <p:spPr bwMode="auto">
          <a:xfrm>
            <a:off x="3384550" y="4154091"/>
            <a:ext cx="5196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怔</a:t>
            </a:r>
          </a:p>
        </p:txBody>
      </p:sp>
      <p:sp>
        <p:nvSpPr>
          <p:cNvPr id="43" name="矩形 42"/>
          <p:cNvSpPr>
            <a:spLocks noChangeArrowheads="1"/>
          </p:cNvSpPr>
          <p:nvPr/>
        </p:nvSpPr>
        <p:spPr bwMode="auto">
          <a:xfrm>
            <a:off x="4135441" y="4171950"/>
            <a:ext cx="1688283"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zhèng</a:t>
            </a:r>
            <a:r>
              <a:rPr lang="zh-CN" altLang="en-US" sz="2600" b="1">
                <a:latin typeface="Times New Roman" pitchFamily="18" charset="0"/>
              </a:rPr>
              <a:t>）</a:t>
            </a:r>
          </a:p>
        </p:txBody>
      </p:sp>
      <p:sp>
        <p:nvSpPr>
          <p:cNvPr id="44" name="矩形 43"/>
          <p:cNvSpPr>
            <a:spLocks noChangeArrowheads="1"/>
          </p:cNvSpPr>
          <p:nvPr/>
        </p:nvSpPr>
        <p:spPr bwMode="auto">
          <a:xfrm>
            <a:off x="6053138" y="4104085"/>
            <a:ext cx="152477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万</a:t>
            </a:r>
            <a:r>
              <a:rPr lang="zh-CN" altLang="en-US" sz="2600" b="1">
                <a:solidFill>
                  <a:srgbClr val="FF0000"/>
                </a:solidFill>
                <a:latin typeface="Times New Roman" pitchFamily="18" charset="0"/>
              </a:rPr>
              <a:t>籁</a:t>
            </a:r>
            <a:r>
              <a:rPr lang="zh-CN" altLang="en-US" sz="2600" b="1">
                <a:latin typeface="Times New Roman" pitchFamily="18" charset="0"/>
              </a:rPr>
              <a:t>俱寂</a:t>
            </a:r>
          </a:p>
        </p:txBody>
      </p:sp>
      <p:sp>
        <p:nvSpPr>
          <p:cNvPr id="45" name="矩形 44"/>
          <p:cNvSpPr>
            <a:spLocks noChangeArrowheads="1"/>
          </p:cNvSpPr>
          <p:nvPr/>
        </p:nvSpPr>
        <p:spPr bwMode="auto">
          <a:xfrm>
            <a:off x="7556501" y="4105275"/>
            <a:ext cx="120738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lài</a:t>
            </a:r>
            <a:r>
              <a:rPr lang="zh-CN" altLang="en-US" sz="2600" b="1">
                <a:latin typeface="Times New Roman" pitchFamily="18" charset="0"/>
              </a:rPr>
              <a:t>）</a:t>
            </a:r>
          </a:p>
        </p:txBody>
      </p:sp>
    </p:spTree>
    <p:extLst>
      <p:ext uri="{BB962C8B-B14F-4D97-AF65-F5344CB8AC3E}">
        <p14:creationId xmlns:p14="http://schemas.microsoft.com/office/powerpoint/2010/main" val="216371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500" fill="hold"/>
                                        <p:tgtEl>
                                          <p:spTgt spid="35"/>
                                        </p:tgtEl>
                                        <p:attrNameLst>
                                          <p:attrName>ppt_x</p:attrName>
                                        </p:attrNameLst>
                                      </p:cBhvr>
                                      <p:tavLst>
                                        <p:tav tm="0">
                                          <p:val>
                                            <p:strVal val="#ppt_x"/>
                                          </p:val>
                                        </p:tav>
                                        <p:tav tm="100000">
                                          <p:val>
                                            <p:strVal val="#ppt_x"/>
                                          </p:val>
                                        </p:tav>
                                      </p:tavLst>
                                    </p:anim>
                                    <p:anim calcmode="lin" valueType="num">
                                      <p:cBhvr additive="base">
                                        <p:cTn id="58" dur="500" fill="hold"/>
                                        <p:tgtEl>
                                          <p:spTgt spid="3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ppt_x"/>
                                          </p:val>
                                        </p:tav>
                                        <p:tav tm="100000">
                                          <p:val>
                                            <p:strVal val="#ppt_x"/>
                                          </p:val>
                                        </p:tav>
                                      </p:tavLst>
                                    </p:anim>
                                    <p:anim calcmode="lin" valueType="num">
                                      <p:cBhvr additive="base">
                                        <p:cTn id="80" dur="500" fill="hold"/>
                                        <p:tgtEl>
                                          <p:spTgt spid="2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additive="base">
                                        <p:cTn id="91" dur="500" fill="hold"/>
                                        <p:tgtEl>
                                          <p:spTgt spid="42"/>
                                        </p:tgtEl>
                                        <p:attrNameLst>
                                          <p:attrName>ppt_x</p:attrName>
                                        </p:attrNameLst>
                                      </p:cBhvr>
                                      <p:tavLst>
                                        <p:tav tm="0">
                                          <p:val>
                                            <p:strVal val="#ppt_x"/>
                                          </p:val>
                                        </p:tav>
                                        <p:tav tm="100000">
                                          <p:val>
                                            <p:strVal val="#ppt_x"/>
                                          </p:val>
                                        </p:tav>
                                      </p:tavLst>
                                    </p:anim>
                                    <p:anim calcmode="lin" valueType="num">
                                      <p:cBhvr additive="base">
                                        <p:cTn id="9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fill="hold"/>
                                        <p:tgtEl>
                                          <p:spTgt spid="7"/>
                                        </p:tgtEl>
                                        <p:attrNameLst>
                                          <p:attrName>ppt_x</p:attrName>
                                        </p:attrNameLst>
                                      </p:cBhvr>
                                      <p:tavLst>
                                        <p:tav tm="0">
                                          <p:val>
                                            <p:strVal val="#ppt_x"/>
                                          </p:val>
                                        </p:tav>
                                        <p:tav tm="100000">
                                          <p:val>
                                            <p:strVal val="#ppt_x"/>
                                          </p:val>
                                        </p:tav>
                                      </p:tavLst>
                                    </p:anim>
                                    <p:anim calcmode="lin" valueType="num">
                                      <p:cBhvr additive="base">
                                        <p:cTn id="98" dur="500" fill="hold"/>
                                        <p:tgtEl>
                                          <p:spTgt spid="7"/>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ppt_x"/>
                                          </p:val>
                                        </p:tav>
                                        <p:tav tm="100000">
                                          <p:val>
                                            <p:strVal val="#ppt_x"/>
                                          </p:val>
                                        </p:tav>
                                      </p:tavLst>
                                    </p:anim>
                                    <p:anim calcmode="lin" valueType="num">
                                      <p:cBhvr additive="base">
                                        <p:cTn id="102" dur="500" fill="hold"/>
                                        <p:tgtEl>
                                          <p:spTgt spid="13"/>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ppt_x"/>
                                          </p:val>
                                        </p:tav>
                                        <p:tav tm="100000">
                                          <p:val>
                                            <p:strVal val="#ppt_x"/>
                                          </p:val>
                                        </p:tav>
                                      </p:tavLst>
                                    </p:anim>
                                    <p:anim calcmode="lin" valueType="num">
                                      <p:cBhvr additive="base">
                                        <p:cTn id="110" dur="500" fill="hold"/>
                                        <p:tgtEl>
                                          <p:spTgt spid="25"/>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 calcmode="lin" valueType="num">
                                      <p:cBhvr additive="base">
                                        <p:cTn id="113" dur="500" fill="hold"/>
                                        <p:tgtEl>
                                          <p:spTgt spid="31"/>
                                        </p:tgtEl>
                                        <p:attrNameLst>
                                          <p:attrName>ppt_x</p:attrName>
                                        </p:attrNameLst>
                                      </p:cBhvr>
                                      <p:tavLst>
                                        <p:tav tm="0">
                                          <p:val>
                                            <p:strVal val="#ppt_x"/>
                                          </p:val>
                                        </p:tav>
                                        <p:tav tm="100000">
                                          <p:val>
                                            <p:strVal val="#ppt_x"/>
                                          </p:val>
                                        </p:tav>
                                      </p:tavLst>
                                    </p:anim>
                                    <p:anim calcmode="lin" valueType="num">
                                      <p:cBhvr additive="base">
                                        <p:cTn id="114" dur="500" fill="hold"/>
                                        <p:tgtEl>
                                          <p:spTgt spid="3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additive="base">
                                        <p:cTn id="117" dur="500" fill="hold"/>
                                        <p:tgtEl>
                                          <p:spTgt spid="37"/>
                                        </p:tgtEl>
                                        <p:attrNameLst>
                                          <p:attrName>ppt_x</p:attrName>
                                        </p:attrNameLst>
                                      </p:cBhvr>
                                      <p:tavLst>
                                        <p:tav tm="0">
                                          <p:val>
                                            <p:strVal val="#ppt_x"/>
                                          </p:val>
                                        </p:tav>
                                        <p:tav tm="100000">
                                          <p:val>
                                            <p:strVal val="#ppt_x"/>
                                          </p:val>
                                        </p:tav>
                                      </p:tavLst>
                                    </p:anim>
                                    <p:anim calcmode="lin" valueType="num">
                                      <p:cBhvr additive="base">
                                        <p:cTn id="118" dur="500" fill="hold"/>
                                        <p:tgtEl>
                                          <p:spTgt spid="37"/>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 calcmode="lin" valueType="num">
                                      <p:cBhvr additive="base">
                                        <p:cTn id="121" dur="500" fill="hold"/>
                                        <p:tgtEl>
                                          <p:spTgt spid="43"/>
                                        </p:tgtEl>
                                        <p:attrNameLst>
                                          <p:attrName>ppt_x</p:attrName>
                                        </p:attrNameLst>
                                      </p:cBhvr>
                                      <p:tavLst>
                                        <p:tav tm="0">
                                          <p:val>
                                            <p:strVal val="#ppt_x"/>
                                          </p:val>
                                        </p:tav>
                                        <p:tav tm="100000">
                                          <p:val>
                                            <p:strVal val="#ppt_x"/>
                                          </p:val>
                                        </p:tav>
                                      </p:tavLst>
                                    </p:anim>
                                    <p:anim calcmode="lin" valueType="num">
                                      <p:cBhvr additive="base">
                                        <p:cTn id="12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additive="base">
                                        <p:cTn id="127" dur="500" fill="hold"/>
                                        <p:tgtEl>
                                          <p:spTgt spid="8"/>
                                        </p:tgtEl>
                                        <p:attrNameLst>
                                          <p:attrName>ppt_x</p:attrName>
                                        </p:attrNameLst>
                                      </p:cBhvr>
                                      <p:tavLst>
                                        <p:tav tm="0">
                                          <p:val>
                                            <p:strVal val="#ppt_x"/>
                                          </p:val>
                                        </p:tav>
                                        <p:tav tm="100000">
                                          <p:val>
                                            <p:strVal val="#ppt_x"/>
                                          </p:val>
                                        </p:tav>
                                      </p:tavLst>
                                    </p:anim>
                                    <p:anim calcmode="lin" valueType="num">
                                      <p:cBhvr additive="base">
                                        <p:cTn id="128" dur="500" fill="hold"/>
                                        <p:tgtEl>
                                          <p:spTgt spid="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4"/>
                                        </p:tgtEl>
                                        <p:attrNameLst>
                                          <p:attrName>style.visibility</p:attrName>
                                        </p:attrNameLst>
                                      </p:cBhvr>
                                      <p:to>
                                        <p:strVal val="visible"/>
                                      </p:to>
                                    </p:set>
                                    <p:anim calcmode="lin" valueType="num">
                                      <p:cBhvr additive="base">
                                        <p:cTn id="131" dur="500" fill="hold"/>
                                        <p:tgtEl>
                                          <p:spTgt spid="14"/>
                                        </p:tgtEl>
                                        <p:attrNameLst>
                                          <p:attrName>ppt_x</p:attrName>
                                        </p:attrNameLst>
                                      </p:cBhvr>
                                      <p:tavLst>
                                        <p:tav tm="0">
                                          <p:val>
                                            <p:strVal val="#ppt_x"/>
                                          </p:val>
                                        </p:tav>
                                        <p:tav tm="100000">
                                          <p:val>
                                            <p:strVal val="#ppt_x"/>
                                          </p:val>
                                        </p:tav>
                                      </p:tavLst>
                                    </p:anim>
                                    <p:anim calcmode="lin" valueType="num">
                                      <p:cBhvr additive="base">
                                        <p:cTn id="132" dur="500" fill="hold"/>
                                        <p:tgtEl>
                                          <p:spTgt spid="1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 calcmode="lin" valueType="num">
                                      <p:cBhvr additive="base">
                                        <p:cTn id="135" dur="500" fill="hold"/>
                                        <p:tgtEl>
                                          <p:spTgt spid="20"/>
                                        </p:tgtEl>
                                        <p:attrNameLst>
                                          <p:attrName>ppt_x</p:attrName>
                                        </p:attrNameLst>
                                      </p:cBhvr>
                                      <p:tavLst>
                                        <p:tav tm="0">
                                          <p:val>
                                            <p:strVal val="#ppt_x"/>
                                          </p:val>
                                        </p:tav>
                                        <p:tav tm="100000">
                                          <p:val>
                                            <p:strVal val="#ppt_x"/>
                                          </p:val>
                                        </p:tav>
                                      </p:tavLst>
                                    </p:anim>
                                    <p:anim calcmode="lin" valueType="num">
                                      <p:cBhvr additive="base">
                                        <p:cTn id="136" dur="500" fill="hold"/>
                                        <p:tgtEl>
                                          <p:spTgt spid="20"/>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ppt_x"/>
                                          </p:val>
                                        </p:tav>
                                        <p:tav tm="100000">
                                          <p:val>
                                            <p:strVal val="#ppt_x"/>
                                          </p:val>
                                        </p:tav>
                                      </p:tavLst>
                                    </p:anim>
                                    <p:anim calcmode="lin" valueType="num">
                                      <p:cBhvr additive="base">
                                        <p:cTn id="140" dur="500" fill="hold"/>
                                        <p:tgtEl>
                                          <p:spTgt spid="26"/>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32"/>
                                        </p:tgtEl>
                                        <p:attrNameLst>
                                          <p:attrName>style.visibility</p:attrName>
                                        </p:attrNameLst>
                                      </p:cBhvr>
                                      <p:to>
                                        <p:strVal val="visible"/>
                                      </p:to>
                                    </p:set>
                                    <p:anim calcmode="lin" valueType="num">
                                      <p:cBhvr additive="base">
                                        <p:cTn id="143" dur="500" fill="hold"/>
                                        <p:tgtEl>
                                          <p:spTgt spid="32"/>
                                        </p:tgtEl>
                                        <p:attrNameLst>
                                          <p:attrName>ppt_x</p:attrName>
                                        </p:attrNameLst>
                                      </p:cBhvr>
                                      <p:tavLst>
                                        <p:tav tm="0">
                                          <p:val>
                                            <p:strVal val="#ppt_x"/>
                                          </p:val>
                                        </p:tav>
                                        <p:tav tm="100000">
                                          <p:val>
                                            <p:strVal val="#ppt_x"/>
                                          </p:val>
                                        </p:tav>
                                      </p:tavLst>
                                    </p:anim>
                                    <p:anim calcmode="lin" valueType="num">
                                      <p:cBhvr additive="base">
                                        <p:cTn id="144" dur="500" fill="hold"/>
                                        <p:tgtEl>
                                          <p:spTgt spid="32"/>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38"/>
                                        </p:tgtEl>
                                        <p:attrNameLst>
                                          <p:attrName>style.visibility</p:attrName>
                                        </p:attrNameLst>
                                      </p:cBhvr>
                                      <p:to>
                                        <p:strVal val="visible"/>
                                      </p:to>
                                    </p:set>
                                    <p:anim calcmode="lin" valueType="num">
                                      <p:cBhvr additive="base">
                                        <p:cTn id="147" dur="500" fill="hold"/>
                                        <p:tgtEl>
                                          <p:spTgt spid="38"/>
                                        </p:tgtEl>
                                        <p:attrNameLst>
                                          <p:attrName>ppt_x</p:attrName>
                                        </p:attrNameLst>
                                      </p:cBhvr>
                                      <p:tavLst>
                                        <p:tav tm="0">
                                          <p:val>
                                            <p:strVal val="#ppt_x"/>
                                          </p:val>
                                        </p:tav>
                                        <p:tav tm="100000">
                                          <p:val>
                                            <p:strVal val="#ppt_x"/>
                                          </p:val>
                                        </p:tav>
                                      </p:tavLst>
                                    </p:anim>
                                    <p:anim calcmode="lin" valueType="num">
                                      <p:cBhvr additive="base">
                                        <p:cTn id="148" dur="500" fill="hold"/>
                                        <p:tgtEl>
                                          <p:spTgt spid="38"/>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44"/>
                                        </p:tgtEl>
                                        <p:attrNameLst>
                                          <p:attrName>style.visibility</p:attrName>
                                        </p:attrNameLst>
                                      </p:cBhvr>
                                      <p:to>
                                        <p:strVal val="visible"/>
                                      </p:to>
                                    </p:set>
                                    <p:anim calcmode="lin" valueType="num">
                                      <p:cBhvr additive="base">
                                        <p:cTn id="151" dur="500" fill="hold"/>
                                        <p:tgtEl>
                                          <p:spTgt spid="44"/>
                                        </p:tgtEl>
                                        <p:attrNameLst>
                                          <p:attrName>ppt_x</p:attrName>
                                        </p:attrNameLst>
                                      </p:cBhvr>
                                      <p:tavLst>
                                        <p:tav tm="0">
                                          <p:val>
                                            <p:strVal val="#ppt_x"/>
                                          </p:val>
                                        </p:tav>
                                        <p:tav tm="100000">
                                          <p:val>
                                            <p:strVal val="#ppt_x"/>
                                          </p:val>
                                        </p:tav>
                                      </p:tavLst>
                                    </p:anim>
                                    <p:anim calcmode="lin" valueType="num">
                                      <p:cBhvr additive="base">
                                        <p:cTn id="15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9"/>
                                        </p:tgtEl>
                                        <p:attrNameLst>
                                          <p:attrName>style.visibility</p:attrName>
                                        </p:attrNameLst>
                                      </p:cBhvr>
                                      <p:to>
                                        <p:strVal val="visible"/>
                                      </p:to>
                                    </p:set>
                                    <p:anim calcmode="lin" valueType="num">
                                      <p:cBhvr additive="base">
                                        <p:cTn id="157" dur="500" fill="hold"/>
                                        <p:tgtEl>
                                          <p:spTgt spid="9"/>
                                        </p:tgtEl>
                                        <p:attrNameLst>
                                          <p:attrName>ppt_x</p:attrName>
                                        </p:attrNameLst>
                                      </p:cBhvr>
                                      <p:tavLst>
                                        <p:tav tm="0">
                                          <p:val>
                                            <p:strVal val="#ppt_x"/>
                                          </p:val>
                                        </p:tav>
                                        <p:tav tm="100000">
                                          <p:val>
                                            <p:strVal val="#ppt_x"/>
                                          </p:val>
                                        </p:tav>
                                      </p:tavLst>
                                    </p:anim>
                                    <p:anim calcmode="lin" valueType="num">
                                      <p:cBhvr additive="base">
                                        <p:cTn id="158" dur="500" fill="hold"/>
                                        <p:tgtEl>
                                          <p:spTgt spid="9"/>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1"/>
                                        </p:tgtEl>
                                        <p:attrNameLst>
                                          <p:attrName>style.visibility</p:attrName>
                                        </p:attrNameLst>
                                      </p:cBhvr>
                                      <p:to>
                                        <p:strVal val="visible"/>
                                      </p:to>
                                    </p:set>
                                    <p:anim calcmode="lin" valueType="num">
                                      <p:cBhvr additive="base">
                                        <p:cTn id="165" dur="500" fill="hold"/>
                                        <p:tgtEl>
                                          <p:spTgt spid="21"/>
                                        </p:tgtEl>
                                        <p:attrNameLst>
                                          <p:attrName>ppt_x</p:attrName>
                                        </p:attrNameLst>
                                      </p:cBhvr>
                                      <p:tavLst>
                                        <p:tav tm="0">
                                          <p:val>
                                            <p:strVal val="#ppt_x"/>
                                          </p:val>
                                        </p:tav>
                                        <p:tav tm="100000">
                                          <p:val>
                                            <p:strVal val="#ppt_x"/>
                                          </p:val>
                                        </p:tav>
                                      </p:tavLst>
                                    </p:anim>
                                    <p:anim calcmode="lin" valueType="num">
                                      <p:cBhvr additive="base">
                                        <p:cTn id="166" dur="500" fill="hold"/>
                                        <p:tgtEl>
                                          <p:spTgt spid="21"/>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ppt_x"/>
                                          </p:val>
                                        </p:tav>
                                        <p:tav tm="100000">
                                          <p:val>
                                            <p:strVal val="#ppt_x"/>
                                          </p:val>
                                        </p:tav>
                                      </p:tavLst>
                                    </p:anim>
                                    <p:anim calcmode="lin" valueType="num">
                                      <p:cBhvr additive="base">
                                        <p:cTn id="170" dur="500" fill="hold"/>
                                        <p:tgtEl>
                                          <p:spTgt spid="27"/>
                                        </p:tgtEl>
                                        <p:attrNameLst>
                                          <p:attrName>ppt_y</p:attrName>
                                        </p:attrNameLst>
                                      </p:cBhvr>
                                      <p:tavLst>
                                        <p:tav tm="0">
                                          <p:val>
                                            <p:strVal val="1+#ppt_h/2"/>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33"/>
                                        </p:tgtEl>
                                        <p:attrNameLst>
                                          <p:attrName>style.visibility</p:attrName>
                                        </p:attrNameLst>
                                      </p:cBhvr>
                                      <p:to>
                                        <p:strVal val="visible"/>
                                      </p:to>
                                    </p:set>
                                    <p:anim calcmode="lin" valueType="num">
                                      <p:cBhvr additive="base">
                                        <p:cTn id="173" dur="500" fill="hold"/>
                                        <p:tgtEl>
                                          <p:spTgt spid="33"/>
                                        </p:tgtEl>
                                        <p:attrNameLst>
                                          <p:attrName>ppt_x</p:attrName>
                                        </p:attrNameLst>
                                      </p:cBhvr>
                                      <p:tavLst>
                                        <p:tav tm="0">
                                          <p:val>
                                            <p:strVal val="#ppt_x"/>
                                          </p:val>
                                        </p:tav>
                                        <p:tav tm="100000">
                                          <p:val>
                                            <p:strVal val="#ppt_x"/>
                                          </p:val>
                                        </p:tav>
                                      </p:tavLst>
                                    </p:anim>
                                    <p:anim calcmode="lin" valueType="num">
                                      <p:cBhvr additive="base">
                                        <p:cTn id="174" dur="500" fill="hold"/>
                                        <p:tgtEl>
                                          <p:spTgt spid="33"/>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39"/>
                                        </p:tgtEl>
                                        <p:attrNameLst>
                                          <p:attrName>style.visibility</p:attrName>
                                        </p:attrNameLst>
                                      </p:cBhvr>
                                      <p:to>
                                        <p:strVal val="visible"/>
                                      </p:to>
                                    </p:set>
                                    <p:anim calcmode="lin" valueType="num">
                                      <p:cBhvr additive="base">
                                        <p:cTn id="177" dur="500" fill="hold"/>
                                        <p:tgtEl>
                                          <p:spTgt spid="39"/>
                                        </p:tgtEl>
                                        <p:attrNameLst>
                                          <p:attrName>ppt_x</p:attrName>
                                        </p:attrNameLst>
                                      </p:cBhvr>
                                      <p:tavLst>
                                        <p:tav tm="0">
                                          <p:val>
                                            <p:strVal val="#ppt_x"/>
                                          </p:val>
                                        </p:tav>
                                        <p:tav tm="100000">
                                          <p:val>
                                            <p:strVal val="#ppt_x"/>
                                          </p:val>
                                        </p:tav>
                                      </p:tavLst>
                                    </p:anim>
                                    <p:anim calcmode="lin" valueType="num">
                                      <p:cBhvr additive="base">
                                        <p:cTn id="178" dur="500" fill="hold"/>
                                        <p:tgtEl>
                                          <p:spTgt spid="39"/>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45"/>
                                        </p:tgtEl>
                                        <p:attrNameLst>
                                          <p:attrName>style.visibility</p:attrName>
                                        </p:attrNameLst>
                                      </p:cBhvr>
                                      <p:to>
                                        <p:strVal val="visible"/>
                                      </p:to>
                                    </p:set>
                                    <p:anim calcmode="lin" valueType="num">
                                      <p:cBhvr additive="base">
                                        <p:cTn id="181" dur="500" fill="hold"/>
                                        <p:tgtEl>
                                          <p:spTgt spid="45"/>
                                        </p:tgtEl>
                                        <p:attrNameLst>
                                          <p:attrName>ppt_x</p:attrName>
                                        </p:attrNameLst>
                                      </p:cBhvr>
                                      <p:tavLst>
                                        <p:tav tm="0">
                                          <p:val>
                                            <p:strVal val="#ppt_x"/>
                                          </p:val>
                                        </p:tav>
                                        <p:tav tm="100000">
                                          <p:val>
                                            <p:strVal val="#ppt_x"/>
                                          </p:val>
                                        </p:tav>
                                      </p:tavLst>
                                    </p:anim>
                                    <p:anim calcmode="lin" valueType="num">
                                      <p:cBhvr additive="base">
                                        <p:cTn id="18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254003" y="651272"/>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咴</a:t>
            </a:r>
            <a:r>
              <a:rPr lang="zh-CN" altLang="en-US" sz="2600" b="1">
                <a:latin typeface="Times New Roman" pitchFamily="18" charset="0"/>
              </a:rPr>
              <a:t>咴</a:t>
            </a:r>
          </a:p>
        </p:txBody>
      </p:sp>
      <p:sp>
        <p:nvSpPr>
          <p:cNvPr id="5" name="矩形 4"/>
          <p:cNvSpPr>
            <a:spLocks noChangeArrowheads="1"/>
          </p:cNvSpPr>
          <p:nvPr/>
        </p:nvSpPr>
        <p:spPr bwMode="auto">
          <a:xfrm>
            <a:off x="871538" y="707231"/>
            <a:ext cx="131959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huī</a:t>
            </a:r>
            <a:r>
              <a:rPr lang="zh-CN" altLang="en-US" sz="2600" b="1">
                <a:latin typeface="Times New Roman" pitchFamily="18" charset="0"/>
              </a:rPr>
              <a:t>）</a:t>
            </a:r>
          </a:p>
        </p:txBody>
      </p:sp>
      <p:sp>
        <p:nvSpPr>
          <p:cNvPr id="6" name="矩形 5"/>
          <p:cNvSpPr>
            <a:spLocks noChangeArrowheads="1"/>
          </p:cNvSpPr>
          <p:nvPr/>
        </p:nvSpPr>
        <p:spPr bwMode="auto">
          <a:xfrm>
            <a:off x="2538416" y="652463"/>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扳</a:t>
            </a:r>
            <a:r>
              <a:rPr lang="zh-CN" altLang="en-US" sz="2600" b="1">
                <a:latin typeface="Times New Roman" pitchFamily="18" charset="0"/>
              </a:rPr>
              <a:t>机</a:t>
            </a:r>
          </a:p>
        </p:txBody>
      </p:sp>
      <p:sp>
        <p:nvSpPr>
          <p:cNvPr id="7" name="矩形 6"/>
          <p:cNvSpPr>
            <a:spLocks noChangeArrowheads="1"/>
          </p:cNvSpPr>
          <p:nvPr/>
        </p:nvSpPr>
        <p:spPr bwMode="auto">
          <a:xfrm>
            <a:off x="3424238" y="688181"/>
            <a:ext cx="139333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bān</a:t>
            </a:r>
            <a:r>
              <a:rPr lang="zh-CN" altLang="en-US" sz="2600" b="1">
                <a:latin typeface="Times New Roman" pitchFamily="18" charset="0"/>
              </a:rPr>
              <a:t>）</a:t>
            </a:r>
          </a:p>
        </p:txBody>
      </p:sp>
      <p:sp>
        <p:nvSpPr>
          <p:cNvPr id="8" name="矩形 7"/>
          <p:cNvSpPr>
            <a:spLocks noChangeArrowheads="1"/>
          </p:cNvSpPr>
          <p:nvPr/>
        </p:nvSpPr>
        <p:spPr bwMode="auto">
          <a:xfrm>
            <a:off x="5526091" y="698897"/>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哽咽</a:t>
            </a:r>
          </a:p>
        </p:txBody>
      </p:sp>
      <p:sp>
        <p:nvSpPr>
          <p:cNvPr id="9" name="矩形 8"/>
          <p:cNvSpPr>
            <a:spLocks noChangeArrowheads="1"/>
          </p:cNvSpPr>
          <p:nvPr/>
        </p:nvSpPr>
        <p:spPr bwMode="auto">
          <a:xfrm>
            <a:off x="6289678" y="700087"/>
            <a:ext cx="183575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gěngyè</a:t>
            </a:r>
            <a:r>
              <a:rPr lang="zh-CN" altLang="en-US" sz="2600" b="1">
                <a:latin typeface="Times New Roman" pitchFamily="18" charset="0"/>
              </a:rPr>
              <a:t>）</a:t>
            </a:r>
          </a:p>
        </p:txBody>
      </p:sp>
      <p:sp>
        <p:nvSpPr>
          <p:cNvPr id="10" name="矩形 9"/>
          <p:cNvSpPr>
            <a:spLocks noChangeArrowheads="1"/>
          </p:cNvSpPr>
          <p:nvPr/>
        </p:nvSpPr>
        <p:spPr bwMode="auto">
          <a:xfrm>
            <a:off x="285753" y="1372791"/>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蓦</a:t>
            </a:r>
            <a:r>
              <a:rPr lang="zh-CN" altLang="en-US" sz="2600" b="1">
                <a:latin typeface="Times New Roman" pitchFamily="18" charset="0"/>
              </a:rPr>
              <a:t>地</a:t>
            </a:r>
          </a:p>
        </p:txBody>
      </p:sp>
      <p:sp>
        <p:nvSpPr>
          <p:cNvPr id="11" name="矩形 10"/>
          <p:cNvSpPr>
            <a:spLocks noChangeArrowheads="1"/>
          </p:cNvSpPr>
          <p:nvPr/>
        </p:nvSpPr>
        <p:spPr bwMode="auto">
          <a:xfrm>
            <a:off x="915990" y="1440656"/>
            <a:ext cx="1298753"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mò</a:t>
            </a:r>
            <a:r>
              <a:rPr lang="zh-CN" altLang="en-US" sz="2600" b="1">
                <a:latin typeface="Times New Roman" pitchFamily="18" charset="0"/>
              </a:rPr>
              <a:t>）</a:t>
            </a:r>
          </a:p>
        </p:txBody>
      </p:sp>
      <p:sp>
        <p:nvSpPr>
          <p:cNvPr id="12" name="矩形 11"/>
          <p:cNvSpPr>
            <a:spLocks noChangeArrowheads="1"/>
          </p:cNvSpPr>
          <p:nvPr/>
        </p:nvSpPr>
        <p:spPr bwMode="auto">
          <a:xfrm>
            <a:off x="2690814" y="1379935"/>
            <a:ext cx="51969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钊</a:t>
            </a:r>
          </a:p>
        </p:txBody>
      </p:sp>
      <p:sp>
        <p:nvSpPr>
          <p:cNvPr id="13" name="矩形 12"/>
          <p:cNvSpPr>
            <a:spLocks noChangeArrowheads="1"/>
          </p:cNvSpPr>
          <p:nvPr/>
        </p:nvSpPr>
        <p:spPr bwMode="auto">
          <a:xfrm>
            <a:off x="3343276" y="1404938"/>
            <a:ext cx="152157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zhāo</a:t>
            </a:r>
            <a:r>
              <a:rPr lang="zh-CN" altLang="en-US" sz="2600" b="1">
                <a:latin typeface="Times New Roman" pitchFamily="18" charset="0"/>
              </a:rPr>
              <a:t>）</a:t>
            </a:r>
          </a:p>
        </p:txBody>
      </p:sp>
      <p:sp>
        <p:nvSpPr>
          <p:cNvPr id="14" name="矩形 13"/>
          <p:cNvSpPr>
            <a:spLocks noChangeArrowheads="1"/>
          </p:cNvSpPr>
          <p:nvPr/>
        </p:nvSpPr>
        <p:spPr bwMode="auto">
          <a:xfrm>
            <a:off x="5553078" y="1379935"/>
            <a:ext cx="854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solidFill>
                  <a:srgbClr val="FF0000"/>
                </a:solidFill>
                <a:latin typeface="Times New Roman" pitchFamily="18" charset="0"/>
              </a:rPr>
              <a:t>绚</a:t>
            </a:r>
            <a:r>
              <a:rPr lang="zh-CN" altLang="en-US" sz="2600" b="1">
                <a:latin typeface="Times New Roman" pitchFamily="18" charset="0"/>
              </a:rPr>
              <a:t>丽</a:t>
            </a:r>
          </a:p>
        </p:txBody>
      </p:sp>
      <p:sp>
        <p:nvSpPr>
          <p:cNvPr id="15" name="矩形 14"/>
          <p:cNvSpPr>
            <a:spLocks noChangeArrowheads="1"/>
          </p:cNvSpPr>
          <p:nvPr/>
        </p:nvSpPr>
        <p:spPr bwMode="auto">
          <a:xfrm>
            <a:off x="6403976" y="1423988"/>
            <a:ext cx="15600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a:latin typeface="Times New Roman" pitchFamily="18" charset="0"/>
              </a:rPr>
              <a:t>（</a:t>
            </a:r>
            <a:r>
              <a:rPr lang="en-US" altLang="zh-CN" sz="2600" b="1">
                <a:latin typeface="Times New Roman" pitchFamily="18" charset="0"/>
              </a:rPr>
              <a:t>xuàn</a:t>
            </a:r>
            <a:r>
              <a:rPr lang="zh-CN" altLang="en-US" sz="2600" b="1">
                <a:latin typeface="Times New Roman" pitchFamily="18" charset="0"/>
              </a:rPr>
              <a:t>）</a:t>
            </a:r>
          </a:p>
        </p:txBody>
      </p:sp>
      <p:sp>
        <p:nvSpPr>
          <p:cNvPr id="16" name="矩形 173090"/>
          <p:cNvSpPr>
            <a:spLocks noChangeArrowheads="1"/>
          </p:cNvSpPr>
          <p:nvPr/>
        </p:nvSpPr>
        <p:spPr bwMode="auto">
          <a:xfrm>
            <a:off x="231775" y="2030017"/>
            <a:ext cx="20335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600" b="1">
                <a:solidFill>
                  <a:srgbClr val="FF0066"/>
                </a:solidFill>
                <a:latin typeface="Times New Roman" pitchFamily="18" charset="0"/>
                <a:ea typeface="黑体" pitchFamily="49" charset="-122"/>
              </a:rPr>
              <a:t>易写错字</a:t>
            </a:r>
          </a:p>
        </p:txBody>
      </p:sp>
      <p:sp>
        <p:nvSpPr>
          <p:cNvPr id="17" name="文本框 173091"/>
          <p:cNvSpPr txBox="1">
            <a:spLocks noChangeArrowheads="1"/>
          </p:cNvSpPr>
          <p:nvPr/>
        </p:nvSpPr>
        <p:spPr bwMode="auto">
          <a:xfrm>
            <a:off x="644525" y="2565798"/>
            <a:ext cx="8026400"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spcBef>
                <a:spcPct val="50000"/>
              </a:spcBef>
              <a:buFont typeface="Arial" pitchFamily="34" charset="0"/>
              <a:buNone/>
            </a:pPr>
            <a:r>
              <a:rPr lang="zh-CN" altLang="en-US" sz="2600" b="1">
                <a:latin typeface="Times New Roman" pitchFamily="18" charset="0"/>
              </a:rPr>
              <a:t>逶迤    奔腾    云崖    磅礴    皑皑    炊烟   泥毡     褐色陡峭    道歉    点缀    奔驰    帐篷    愠怒    辩解     喘气遂愿    有顷    万籁俱寂    缰绳    先遣队</a:t>
            </a:r>
          </a:p>
        </p:txBody>
      </p:sp>
    </p:spTree>
    <p:extLst>
      <p:ext uri="{BB962C8B-B14F-4D97-AF65-F5344CB8AC3E}">
        <p14:creationId xmlns:p14="http://schemas.microsoft.com/office/powerpoint/2010/main" val="225722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26307"/>
          <p:cNvSpPr>
            <a:spLocks noChangeArrowheads="1"/>
          </p:cNvSpPr>
          <p:nvPr/>
        </p:nvSpPr>
        <p:spPr bwMode="auto">
          <a:xfrm>
            <a:off x="566738" y="335088"/>
            <a:ext cx="152477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40000"/>
              </a:lnSpc>
              <a:buFont typeface="Arial" pitchFamily="34" charset="0"/>
              <a:buNone/>
            </a:pPr>
            <a:r>
              <a:rPr lang="zh-CN" altLang="en-US" sz="2600" b="1" dirty="0">
                <a:solidFill>
                  <a:srgbClr val="FF0066"/>
                </a:solidFill>
                <a:latin typeface="Times New Roman" pitchFamily="18" charset="0"/>
                <a:ea typeface="黑体" pitchFamily="49" charset="-122"/>
              </a:rPr>
              <a:t>重点成语</a:t>
            </a:r>
          </a:p>
        </p:txBody>
      </p:sp>
      <p:sp>
        <p:nvSpPr>
          <p:cNvPr id="5" name="文本框 226308"/>
          <p:cNvSpPr txBox="1">
            <a:spLocks noChangeArrowheads="1"/>
          </p:cNvSpPr>
          <p:nvPr/>
        </p:nvSpPr>
        <p:spPr bwMode="auto">
          <a:xfrm>
            <a:off x="319088" y="1134722"/>
            <a:ext cx="8357368" cy="345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buFont typeface="Arial" pitchFamily="34" charset="0"/>
              <a:buNone/>
            </a:pPr>
            <a:r>
              <a:rPr lang="en-US" altLang="zh-CN" sz="2600" b="1" dirty="0">
                <a:latin typeface="Times New Roman" pitchFamily="18" charset="0"/>
              </a:rPr>
              <a:t>①</a:t>
            </a:r>
            <a:r>
              <a:rPr lang="zh-CN" altLang="en-US" sz="2600" b="1" dirty="0">
                <a:solidFill>
                  <a:srgbClr val="FF0000"/>
                </a:solidFill>
                <a:latin typeface="Times New Roman" pitchFamily="18" charset="0"/>
              </a:rPr>
              <a:t>调虎离山</a:t>
            </a:r>
            <a:r>
              <a:rPr lang="zh-CN" altLang="en-US" sz="2600" b="1" dirty="0">
                <a:latin typeface="Times New Roman" pitchFamily="18" charset="0"/>
              </a:rPr>
              <a:t>：比喻为了便于乘机行事</a:t>
            </a:r>
            <a:r>
              <a:rPr lang="en-US" altLang="zh-CN" sz="2600" b="1" dirty="0">
                <a:latin typeface="Times New Roman" pitchFamily="18" charset="0"/>
              </a:rPr>
              <a:t>,</a:t>
            </a:r>
            <a:r>
              <a:rPr lang="zh-CN" altLang="en-US" sz="2600" b="1" dirty="0">
                <a:latin typeface="Times New Roman" pitchFamily="18" charset="0"/>
              </a:rPr>
              <a:t>想法引诱有关的人离开原来的地方。</a:t>
            </a:r>
          </a:p>
          <a:p>
            <a:pPr>
              <a:lnSpc>
                <a:spcPct val="140000"/>
              </a:lnSpc>
              <a:buFont typeface="Arial" pitchFamily="34" charset="0"/>
              <a:buNone/>
            </a:pPr>
            <a:r>
              <a:rPr lang="zh-CN" altLang="en-US" sz="2600" b="1" dirty="0">
                <a:latin typeface="Times New Roman" pitchFamily="18" charset="0"/>
              </a:rPr>
              <a:t>②</a:t>
            </a:r>
            <a:r>
              <a:rPr lang="zh-CN" altLang="en-US" sz="2600" b="1" dirty="0">
                <a:solidFill>
                  <a:srgbClr val="FF0000"/>
                </a:solidFill>
                <a:latin typeface="Times New Roman" pitchFamily="18" charset="0"/>
              </a:rPr>
              <a:t>千锤百炼</a:t>
            </a:r>
            <a:r>
              <a:rPr lang="zh-CN" altLang="en-US" sz="2600" b="1" dirty="0">
                <a:latin typeface="Times New Roman" pitchFamily="18" charset="0"/>
              </a:rPr>
              <a:t>：文中比喻久经艰苦的斗争和考验。锤</a:t>
            </a:r>
            <a:r>
              <a:rPr lang="en-US" altLang="zh-CN" sz="2600" b="1" dirty="0">
                <a:latin typeface="Times New Roman" pitchFamily="18" charset="0"/>
              </a:rPr>
              <a:t>,</a:t>
            </a:r>
            <a:r>
              <a:rPr lang="zh-CN" altLang="en-US" sz="2600" b="1" dirty="0">
                <a:latin typeface="Times New Roman" pitchFamily="18" charset="0"/>
              </a:rPr>
              <a:t>锤打。炼</a:t>
            </a:r>
            <a:r>
              <a:rPr lang="en-US" altLang="zh-CN" sz="2600" b="1" dirty="0">
                <a:latin typeface="Times New Roman" pitchFamily="18" charset="0"/>
              </a:rPr>
              <a:t>,</a:t>
            </a:r>
            <a:r>
              <a:rPr lang="zh-CN" altLang="en-US" sz="2600" b="1" dirty="0">
                <a:latin typeface="Times New Roman" pitchFamily="18" charset="0"/>
              </a:rPr>
              <a:t>烧炼。</a:t>
            </a:r>
          </a:p>
          <a:p>
            <a:pPr>
              <a:lnSpc>
                <a:spcPct val="140000"/>
              </a:lnSpc>
              <a:buFont typeface="Arial" pitchFamily="34" charset="0"/>
              <a:buNone/>
            </a:pPr>
            <a:r>
              <a:rPr lang="zh-CN" altLang="en-US" sz="2600" b="1" dirty="0">
                <a:latin typeface="Times New Roman" pitchFamily="18" charset="0"/>
              </a:rPr>
              <a:t>③</a:t>
            </a:r>
            <a:r>
              <a:rPr lang="zh-CN" altLang="en-US" sz="2600" b="1" dirty="0">
                <a:solidFill>
                  <a:srgbClr val="FF0000"/>
                </a:solidFill>
                <a:latin typeface="Times New Roman" pitchFamily="18" charset="0"/>
              </a:rPr>
              <a:t>苛捐杂税</a:t>
            </a:r>
            <a:r>
              <a:rPr lang="zh-CN" altLang="en-US" sz="2600" b="1" dirty="0">
                <a:latin typeface="Times New Roman" pitchFamily="18" charset="0"/>
              </a:rPr>
              <a:t>：指繁重的捐税。苛</a:t>
            </a:r>
            <a:r>
              <a:rPr lang="en-US" altLang="zh-CN" sz="2600" b="1" dirty="0">
                <a:latin typeface="Times New Roman" pitchFamily="18" charset="0"/>
              </a:rPr>
              <a:t>,</a:t>
            </a:r>
            <a:r>
              <a:rPr lang="zh-CN" altLang="en-US" sz="2600" b="1" dirty="0">
                <a:latin typeface="Times New Roman" pitchFamily="18" charset="0"/>
              </a:rPr>
              <a:t>苛刻。杂</a:t>
            </a:r>
            <a:r>
              <a:rPr lang="en-US" altLang="zh-CN" sz="2600" b="1" dirty="0">
                <a:latin typeface="Times New Roman" pitchFamily="18" charset="0"/>
              </a:rPr>
              <a:t>,</a:t>
            </a:r>
            <a:r>
              <a:rPr lang="zh-CN" altLang="en-US" sz="2600" b="1" dirty="0">
                <a:latin typeface="Times New Roman" pitchFamily="18" charset="0"/>
              </a:rPr>
              <a:t>繁杂。</a:t>
            </a:r>
          </a:p>
          <a:p>
            <a:pPr>
              <a:lnSpc>
                <a:spcPct val="140000"/>
              </a:lnSpc>
              <a:buFont typeface="Arial" pitchFamily="34" charset="0"/>
              <a:buNone/>
            </a:pPr>
            <a:r>
              <a:rPr lang="zh-CN" altLang="en-US" sz="2600" b="1" dirty="0">
                <a:latin typeface="Times New Roman" pitchFamily="18" charset="0"/>
              </a:rPr>
              <a:t>④</a:t>
            </a:r>
            <a:r>
              <a:rPr lang="zh-CN" altLang="en-US" sz="2600" b="1" dirty="0">
                <a:solidFill>
                  <a:srgbClr val="FF0000"/>
                </a:solidFill>
                <a:latin typeface="Times New Roman" pitchFamily="18" charset="0"/>
              </a:rPr>
              <a:t>酣然入梦</a:t>
            </a:r>
            <a:r>
              <a:rPr lang="zh-CN" altLang="en-US" sz="2600" b="1" dirty="0">
                <a:latin typeface="Times New Roman" pitchFamily="18" charset="0"/>
              </a:rPr>
              <a:t>：甜美畅快地入睡</a:t>
            </a:r>
            <a:r>
              <a:rPr lang="zh-CN" altLang="en-US" sz="2600" b="1" dirty="0" smtClean="0">
                <a:latin typeface="Times New Roman" pitchFamily="18" charset="0"/>
              </a:rPr>
              <a:t>。</a:t>
            </a:r>
            <a:endParaRPr lang="zh-CN" altLang="en-US" sz="2600" b="1" dirty="0">
              <a:latin typeface="Times New Roman" pitchFamily="18" charset="0"/>
            </a:endParaRPr>
          </a:p>
        </p:txBody>
      </p:sp>
    </p:spTree>
    <p:extLst>
      <p:ext uri="{BB962C8B-B14F-4D97-AF65-F5344CB8AC3E}">
        <p14:creationId xmlns:p14="http://schemas.microsoft.com/office/powerpoint/2010/main" val="367538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74093"/>
          <p:cNvSpPr txBox="1">
            <a:spLocks noChangeArrowheads="1"/>
          </p:cNvSpPr>
          <p:nvPr/>
        </p:nvSpPr>
        <p:spPr bwMode="auto">
          <a:xfrm>
            <a:off x="611560" y="1347614"/>
            <a:ext cx="8136904" cy="23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buFont typeface="Arial" pitchFamily="34" charset="0"/>
              <a:buNone/>
            </a:pPr>
            <a:r>
              <a:rPr lang="zh-CN" altLang="en-US" sz="2600" b="1" dirty="0" smtClean="0">
                <a:latin typeface="Times New Roman" pitchFamily="18" charset="0"/>
              </a:rPr>
              <a:t>⑤</a:t>
            </a:r>
            <a:r>
              <a:rPr lang="zh-CN" altLang="en-US" sz="2600" b="1" dirty="0" smtClean="0">
                <a:solidFill>
                  <a:srgbClr val="FF0000"/>
                </a:solidFill>
                <a:latin typeface="Times New Roman" pitchFamily="18" charset="0"/>
              </a:rPr>
              <a:t>踉踉跄跄</a:t>
            </a:r>
            <a:r>
              <a:rPr lang="zh-CN" altLang="en-US" sz="2600" b="1" dirty="0" smtClean="0">
                <a:latin typeface="Times New Roman" pitchFamily="18" charset="0"/>
              </a:rPr>
              <a:t>：走路不稳。</a:t>
            </a:r>
          </a:p>
          <a:p>
            <a:pPr>
              <a:lnSpc>
                <a:spcPct val="140000"/>
              </a:lnSpc>
              <a:buFont typeface="Arial" pitchFamily="34" charset="0"/>
              <a:buNone/>
            </a:pPr>
            <a:r>
              <a:rPr lang="zh-CN" altLang="en-US" sz="2600" b="1" dirty="0" smtClean="0">
                <a:latin typeface="Times New Roman" pitchFamily="18" charset="0"/>
              </a:rPr>
              <a:t>⑥</a:t>
            </a:r>
            <a:r>
              <a:rPr lang="zh-CN" altLang="en-US" sz="2600" b="1" dirty="0" smtClean="0">
                <a:solidFill>
                  <a:srgbClr val="FF0000"/>
                </a:solidFill>
                <a:latin typeface="Times New Roman" pitchFamily="18" charset="0"/>
              </a:rPr>
              <a:t>花天酒地</a:t>
            </a:r>
            <a:r>
              <a:rPr lang="zh-CN" altLang="en-US" sz="2600" b="1" dirty="0" smtClean="0">
                <a:latin typeface="Times New Roman" pitchFamily="18" charset="0"/>
              </a:rPr>
              <a:t>：形容沉湎于吃喝嫖赌的荒淫腐化生活。</a:t>
            </a:r>
          </a:p>
          <a:p>
            <a:pPr>
              <a:lnSpc>
                <a:spcPct val="140000"/>
              </a:lnSpc>
              <a:buFont typeface="Arial" pitchFamily="34" charset="0"/>
              <a:buNone/>
            </a:pPr>
            <a:r>
              <a:rPr lang="en-US" altLang="zh-CN" sz="2600" b="1" dirty="0" smtClean="0">
                <a:latin typeface="Times New Roman" pitchFamily="18" charset="0"/>
              </a:rPr>
              <a:t>⑦</a:t>
            </a:r>
            <a:r>
              <a:rPr lang="zh-CN" altLang="en-US" sz="2600" b="1" dirty="0">
                <a:solidFill>
                  <a:srgbClr val="FF0000"/>
                </a:solidFill>
                <a:latin typeface="Times New Roman" pitchFamily="18" charset="0"/>
              </a:rPr>
              <a:t>异口同声</a:t>
            </a:r>
            <a:r>
              <a:rPr lang="zh-CN" altLang="en-US" sz="2600" b="1" dirty="0">
                <a:latin typeface="Times New Roman" pitchFamily="18" charset="0"/>
              </a:rPr>
              <a:t>：形容很多人说同样的话。</a:t>
            </a:r>
          </a:p>
          <a:p>
            <a:pPr>
              <a:lnSpc>
                <a:spcPct val="140000"/>
              </a:lnSpc>
              <a:buFont typeface="Arial" pitchFamily="34" charset="0"/>
              <a:buNone/>
            </a:pPr>
            <a:r>
              <a:rPr lang="zh-CN" altLang="en-US" sz="2600" b="1" dirty="0">
                <a:latin typeface="Times New Roman" pitchFamily="18" charset="0"/>
              </a:rPr>
              <a:t>⑧</a:t>
            </a:r>
            <a:r>
              <a:rPr lang="zh-CN" altLang="en-US" sz="2600" b="1" dirty="0">
                <a:solidFill>
                  <a:srgbClr val="FF0000"/>
                </a:solidFill>
                <a:latin typeface="Times New Roman" pitchFamily="18" charset="0"/>
              </a:rPr>
              <a:t>万籁俱寂</a:t>
            </a:r>
            <a:r>
              <a:rPr lang="zh-CN" altLang="en-US" sz="2600" b="1" dirty="0">
                <a:latin typeface="Times New Roman" pitchFamily="18" charset="0"/>
              </a:rPr>
              <a:t>：一切声音都停息了</a:t>
            </a:r>
            <a:r>
              <a:rPr lang="en-US" altLang="zh-CN" sz="2600" b="1" dirty="0">
                <a:latin typeface="Times New Roman" pitchFamily="18" charset="0"/>
              </a:rPr>
              <a:t>,</a:t>
            </a:r>
            <a:r>
              <a:rPr lang="zh-CN" altLang="en-US" sz="2600" b="1" dirty="0">
                <a:latin typeface="Times New Roman" pitchFamily="18" charset="0"/>
              </a:rPr>
              <a:t>形容四周非常寂静。</a:t>
            </a:r>
          </a:p>
        </p:txBody>
      </p:sp>
      <p:sp>
        <p:nvSpPr>
          <p:cNvPr id="6" name="矩形 5"/>
          <p:cNvSpPr/>
          <p:nvPr/>
        </p:nvSpPr>
        <p:spPr>
          <a:xfrm>
            <a:off x="755576" y="518386"/>
            <a:ext cx="1524776" cy="652486"/>
          </a:xfrm>
          <a:prstGeom prst="rect">
            <a:avLst/>
          </a:prstGeom>
        </p:spPr>
        <p:txBody>
          <a:bodyPr wrap="none">
            <a:spAutoFit/>
          </a:bodyPr>
          <a:lstStyle/>
          <a:p>
            <a:pPr>
              <a:lnSpc>
                <a:spcPct val="140000"/>
              </a:lnSpc>
            </a:pPr>
            <a:r>
              <a:rPr lang="zh-CN" altLang="en-US" sz="2600" b="1" dirty="0">
                <a:solidFill>
                  <a:srgbClr val="FF0066"/>
                </a:solidFill>
                <a:latin typeface="Times New Roman" pitchFamily="18" charset="0"/>
                <a:ea typeface="黑体" pitchFamily="49" charset="-122"/>
              </a:rPr>
              <a:t>重点成语</a:t>
            </a:r>
          </a:p>
        </p:txBody>
      </p:sp>
    </p:spTree>
    <p:extLst>
      <p:ext uri="{BB962C8B-B14F-4D97-AF65-F5344CB8AC3E}">
        <p14:creationId xmlns:p14="http://schemas.microsoft.com/office/powerpoint/2010/main" val="42723346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339502"/>
            <a:ext cx="1524776" cy="652486"/>
          </a:xfrm>
          <a:prstGeom prst="rect">
            <a:avLst/>
          </a:prstGeom>
        </p:spPr>
        <p:txBody>
          <a:bodyPr wrap="none">
            <a:spAutoFit/>
          </a:bodyPr>
          <a:lstStyle/>
          <a:p>
            <a:pPr>
              <a:lnSpc>
                <a:spcPct val="140000"/>
              </a:lnSpc>
            </a:pPr>
            <a:r>
              <a:rPr lang="zh-CN" altLang="en-US" sz="2600" b="1" dirty="0">
                <a:solidFill>
                  <a:srgbClr val="FF0066"/>
                </a:solidFill>
                <a:latin typeface="Times New Roman" pitchFamily="18" charset="0"/>
                <a:ea typeface="黑体" pitchFamily="49" charset="-122"/>
              </a:rPr>
              <a:t>名句默写</a:t>
            </a:r>
          </a:p>
        </p:txBody>
      </p:sp>
      <p:sp>
        <p:nvSpPr>
          <p:cNvPr id="3" name="文本框 174095"/>
          <p:cNvSpPr txBox="1">
            <a:spLocks noChangeArrowheads="1"/>
          </p:cNvSpPr>
          <p:nvPr/>
        </p:nvSpPr>
        <p:spPr bwMode="auto">
          <a:xfrm>
            <a:off x="251522" y="955561"/>
            <a:ext cx="8751887"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buFont typeface="Arial" pitchFamily="34" charset="0"/>
              <a:buNone/>
            </a:pPr>
            <a:r>
              <a:rPr lang="en-US" altLang="zh-CN" sz="2600" b="1" dirty="0">
                <a:latin typeface="Times New Roman" pitchFamily="18" charset="0"/>
              </a:rPr>
              <a:t>①《</a:t>
            </a:r>
            <a:r>
              <a:rPr lang="zh-CN" altLang="en-US" sz="2600" b="1" dirty="0">
                <a:latin typeface="Times New Roman" pitchFamily="18" charset="0"/>
              </a:rPr>
              <a:t>七律长征</a:t>
            </a:r>
            <a:r>
              <a:rPr lang="en-US" altLang="zh-CN" sz="2600" b="1" dirty="0">
                <a:latin typeface="Times New Roman" pitchFamily="18" charset="0"/>
              </a:rPr>
              <a:t>》</a:t>
            </a:r>
            <a:r>
              <a:rPr lang="zh-CN" altLang="en-US" sz="2600" b="1" dirty="0">
                <a:latin typeface="Times New Roman" pitchFamily="18" charset="0"/>
              </a:rPr>
              <a:t>一诗中表现红军战士的乐观主义精神的诗句是：</a:t>
            </a:r>
            <a:r>
              <a:rPr lang="en-US" altLang="zh-CN" sz="2600" b="1" dirty="0">
                <a:latin typeface="Times New Roman" pitchFamily="18" charset="0"/>
              </a:rPr>
              <a:t>_____________________________________</a:t>
            </a:r>
            <a:r>
              <a:rPr lang="zh-CN" altLang="en-US" sz="2600" b="1" dirty="0">
                <a:latin typeface="Times New Roman" pitchFamily="18" charset="0"/>
              </a:rPr>
              <a:t>。</a:t>
            </a:r>
          </a:p>
          <a:p>
            <a:pPr>
              <a:lnSpc>
                <a:spcPct val="140000"/>
              </a:lnSpc>
              <a:buFont typeface="Arial" pitchFamily="34" charset="0"/>
              <a:buNone/>
            </a:pPr>
            <a:r>
              <a:rPr lang="zh-CN" altLang="en-US" sz="2600" b="1" dirty="0">
                <a:latin typeface="Times New Roman" pitchFamily="18" charset="0"/>
              </a:rPr>
              <a:t>②</a:t>
            </a:r>
            <a:r>
              <a:rPr lang="en-US" altLang="zh-CN" sz="2600" b="1" dirty="0">
                <a:latin typeface="Times New Roman" pitchFamily="18" charset="0"/>
              </a:rPr>
              <a:t>《</a:t>
            </a:r>
            <a:r>
              <a:rPr lang="zh-CN" altLang="en-US" sz="2600" b="1" dirty="0">
                <a:latin typeface="Times New Roman" pitchFamily="18" charset="0"/>
              </a:rPr>
              <a:t>七律长征</a:t>
            </a:r>
            <a:r>
              <a:rPr lang="en-US" altLang="zh-CN" sz="2600" b="1" dirty="0">
                <a:latin typeface="Times New Roman" pitchFamily="18" charset="0"/>
              </a:rPr>
              <a:t>》</a:t>
            </a:r>
            <a:r>
              <a:rPr lang="zh-CN" altLang="en-US" sz="2600" b="1" dirty="0">
                <a:latin typeface="Times New Roman" pitchFamily="18" charset="0"/>
              </a:rPr>
              <a:t>一诗中采用了夸张手法的诗句是：</a:t>
            </a:r>
            <a:r>
              <a:rPr lang="en-US" altLang="zh-CN" sz="2600" b="1" dirty="0">
                <a:latin typeface="Times New Roman" pitchFamily="18" charset="0"/>
              </a:rPr>
              <a:t>____________________________________________</a:t>
            </a:r>
            <a:r>
              <a:rPr lang="zh-CN" altLang="en-US" sz="2600" b="1" dirty="0">
                <a:latin typeface="Times New Roman" pitchFamily="18" charset="0"/>
              </a:rPr>
              <a:t>。</a:t>
            </a:r>
          </a:p>
          <a:p>
            <a:pPr>
              <a:lnSpc>
                <a:spcPct val="140000"/>
              </a:lnSpc>
              <a:buFont typeface="Arial" pitchFamily="34" charset="0"/>
              <a:buNone/>
            </a:pPr>
            <a:r>
              <a:rPr lang="zh-CN" altLang="en-US" sz="2600" b="1" dirty="0">
                <a:latin typeface="Times New Roman" pitchFamily="18" charset="0"/>
              </a:rPr>
              <a:t>③毛泽东在</a:t>
            </a:r>
            <a:r>
              <a:rPr lang="en-US" altLang="zh-CN" sz="2600" b="1" dirty="0">
                <a:latin typeface="Times New Roman" pitchFamily="18" charset="0"/>
              </a:rPr>
              <a:t>《</a:t>
            </a:r>
            <a:r>
              <a:rPr lang="zh-CN" altLang="en-US" sz="2600" b="1" dirty="0">
                <a:latin typeface="Times New Roman" pitchFamily="18" charset="0"/>
              </a:rPr>
              <a:t>七律长征</a:t>
            </a:r>
            <a:r>
              <a:rPr lang="en-US" altLang="zh-CN" sz="2600" b="1" dirty="0">
                <a:latin typeface="Times New Roman" pitchFamily="18" charset="0"/>
              </a:rPr>
              <a:t>》</a:t>
            </a:r>
            <a:r>
              <a:rPr lang="zh-CN" altLang="en-US" sz="2600" b="1" dirty="0">
                <a:latin typeface="Times New Roman" pitchFamily="18" charset="0"/>
              </a:rPr>
              <a:t>中高度概括了红军亘古未有的英雄气概和百折不挠的勇毅精神的诗句是：</a:t>
            </a:r>
            <a:r>
              <a:rPr lang="en-US" altLang="zh-CN" sz="2600" b="1" dirty="0">
                <a:latin typeface="Times New Roman" pitchFamily="18" charset="0"/>
              </a:rPr>
              <a:t>__________________________________________</a:t>
            </a:r>
            <a:r>
              <a:rPr lang="zh-CN" altLang="en-US" sz="2600" b="1" dirty="0">
                <a:latin typeface="Times New Roman" pitchFamily="18" charset="0"/>
              </a:rPr>
              <a:t>。</a:t>
            </a:r>
          </a:p>
        </p:txBody>
      </p:sp>
      <p:sp>
        <p:nvSpPr>
          <p:cNvPr id="4" name="矩形 3"/>
          <p:cNvSpPr>
            <a:spLocks noChangeArrowheads="1"/>
          </p:cNvSpPr>
          <p:nvPr/>
        </p:nvSpPr>
        <p:spPr bwMode="auto">
          <a:xfrm>
            <a:off x="1728523" y="1392486"/>
            <a:ext cx="504336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40000"/>
              </a:lnSpc>
              <a:buFont typeface="Arial" pitchFamily="34" charset="0"/>
              <a:buNone/>
            </a:pPr>
            <a:r>
              <a:rPr lang="zh-CN" altLang="en-US" sz="2600" b="1" dirty="0">
                <a:solidFill>
                  <a:srgbClr val="FF0000"/>
                </a:solidFill>
                <a:latin typeface="楷体" pitchFamily="49" charset="-122"/>
                <a:ea typeface="楷体" pitchFamily="49" charset="-122"/>
              </a:rPr>
              <a:t>更喜岷山千里雪</a:t>
            </a:r>
            <a:r>
              <a:rPr lang="en-US" altLang="zh-CN" sz="2600" b="1" dirty="0">
                <a:solidFill>
                  <a:srgbClr val="FF0000"/>
                </a:solidFill>
                <a:latin typeface="楷体" pitchFamily="49" charset="-122"/>
                <a:ea typeface="楷体" pitchFamily="49" charset="-122"/>
              </a:rPr>
              <a:t>,</a:t>
            </a:r>
            <a:r>
              <a:rPr lang="zh-CN" altLang="en-US" sz="2600" b="1" dirty="0">
                <a:solidFill>
                  <a:srgbClr val="FF0000"/>
                </a:solidFill>
                <a:latin typeface="楷体" pitchFamily="49" charset="-122"/>
                <a:ea typeface="楷体" pitchFamily="49" charset="-122"/>
              </a:rPr>
              <a:t>三军过后尽开颜</a:t>
            </a:r>
          </a:p>
        </p:txBody>
      </p:sp>
      <p:sp>
        <p:nvSpPr>
          <p:cNvPr id="5" name="矩形 4"/>
          <p:cNvSpPr>
            <a:spLocks noChangeArrowheads="1"/>
          </p:cNvSpPr>
          <p:nvPr/>
        </p:nvSpPr>
        <p:spPr bwMode="auto">
          <a:xfrm>
            <a:off x="852488" y="2499743"/>
            <a:ext cx="504336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40000"/>
              </a:lnSpc>
              <a:buFont typeface="Arial" pitchFamily="34" charset="0"/>
              <a:buNone/>
            </a:pPr>
            <a:r>
              <a:rPr lang="zh-CN" altLang="en-US" sz="2600" b="1" dirty="0">
                <a:solidFill>
                  <a:srgbClr val="FF0000"/>
                </a:solidFill>
                <a:latin typeface="楷体" pitchFamily="49" charset="-122"/>
                <a:ea typeface="楷体" pitchFamily="49" charset="-122"/>
              </a:rPr>
              <a:t>五岭逶迤腾细浪</a:t>
            </a:r>
            <a:r>
              <a:rPr lang="en-US" altLang="zh-CN" sz="2600" b="1" dirty="0">
                <a:solidFill>
                  <a:srgbClr val="FF0000"/>
                </a:solidFill>
                <a:latin typeface="楷体" pitchFamily="49" charset="-122"/>
                <a:ea typeface="楷体" pitchFamily="49" charset="-122"/>
              </a:rPr>
              <a:t>,</a:t>
            </a:r>
            <a:r>
              <a:rPr lang="zh-CN" altLang="en-US" sz="2600" b="1" dirty="0">
                <a:solidFill>
                  <a:srgbClr val="FF0000"/>
                </a:solidFill>
                <a:latin typeface="楷体" pitchFamily="49" charset="-122"/>
                <a:ea typeface="楷体" pitchFamily="49" charset="-122"/>
              </a:rPr>
              <a:t>乌蒙磅礴走泥丸</a:t>
            </a:r>
          </a:p>
        </p:txBody>
      </p:sp>
      <p:sp>
        <p:nvSpPr>
          <p:cNvPr id="6" name="矩形 5"/>
          <p:cNvSpPr>
            <a:spLocks noChangeArrowheads="1"/>
          </p:cNvSpPr>
          <p:nvPr/>
        </p:nvSpPr>
        <p:spPr bwMode="auto">
          <a:xfrm>
            <a:off x="868843" y="4227935"/>
            <a:ext cx="5043368"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40000"/>
              </a:lnSpc>
              <a:buFont typeface="Arial" pitchFamily="34" charset="0"/>
              <a:buNone/>
            </a:pPr>
            <a:r>
              <a:rPr lang="zh-CN" altLang="en-US" sz="2600" b="1" dirty="0">
                <a:solidFill>
                  <a:srgbClr val="FF0000"/>
                </a:solidFill>
                <a:latin typeface="楷体" pitchFamily="49" charset="-122"/>
                <a:ea typeface="楷体" pitchFamily="49" charset="-122"/>
              </a:rPr>
              <a:t>红军不怕远征难</a:t>
            </a:r>
            <a:r>
              <a:rPr lang="en-US" altLang="zh-CN" sz="2600" b="1" dirty="0">
                <a:solidFill>
                  <a:srgbClr val="FF0000"/>
                </a:solidFill>
                <a:latin typeface="楷体" pitchFamily="49" charset="-122"/>
                <a:ea typeface="楷体" pitchFamily="49" charset="-122"/>
              </a:rPr>
              <a:t>,</a:t>
            </a:r>
            <a:r>
              <a:rPr lang="zh-CN" altLang="en-US" sz="2600" b="1" dirty="0">
                <a:solidFill>
                  <a:srgbClr val="FF0000"/>
                </a:solidFill>
                <a:latin typeface="楷体" pitchFamily="49" charset="-122"/>
                <a:ea typeface="楷体" pitchFamily="49" charset="-122"/>
              </a:rPr>
              <a:t>万水千山只等闲</a:t>
            </a:r>
          </a:p>
        </p:txBody>
      </p:sp>
    </p:spTree>
    <p:extLst>
      <p:ext uri="{BB962C8B-B14F-4D97-AF65-F5344CB8AC3E}">
        <p14:creationId xmlns:p14="http://schemas.microsoft.com/office/powerpoint/2010/main" val="52016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43608" y="51470"/>
            <a:ext cx="1524776" cy="652486"/>
          </a:xfrm>
          <a:prstGeom prst="rect">
            <a:avLst/>
          </a:prstGeom>
        </p:spPr>
        <p:txBody>
          <a:bodyPr wrap="none">
            <a:spAutoFit/>
          </a:bodyPr>
          <a:lstStyle/>
          <a:p>
            <a:pPr>
              <a:lnSpc>
                <a:spcPct val="140000"/>
              </a:lnSpc>
            </a:pPr>
            <a:r>
              <a:rPr lang="zh-CN" altLang="en-US" sz="2600" b="1" dirty="0">
                <a:solidFill>
                  <a:srgbClr val="FF0066"/>
                </a:solidFill>
                <a:latin typeface="Times New Roman" pitchFamily="18" charset="0"/>
                <a:ea typeface="黑体" pitchFamily="49" charset="-122"/>
              </a:rPr>
              <a:t>名句默写</a:t>
            </a:r>
          </a:p>
        </p:txBody>
      </p:sp>
      <p:sp>
        <p:nvSpPr>
          <p:cNvPr id="7" name="TextBox 6"/>
          <p:cNvSpPr txBox="1"/>
          <p:nvPr/>
        </p:nvSpPr>
        <p:spPr>
          <a:xfrm>
            <a:off x="323528" y="634526"/>
            <a:ext cx="8496944" cy="4293483"/>
          </a:xfrm>
          <a:prstGeom prst="rect">
            <a:avLst/>
          </a:prstGeom>
          <a:noFill/>
        </p:spPr>
        <p:txBody>
          <a:bodyPr wrap="square" rtlCol="0">
            <a:spAutoFit/>
          </a:bodyPr>
          <a:lstStyle/>
          <a:p>
            <a:pPr>
              <a:lnSpc>
                <a:spcPct val="150000"/>
              </a:lnSpc>
            </a:pPr>
            <a:r>
              <a:rPr lang="zh-CN" altLang="en-US" sz="2600" b="1" dirty="0" smtClean="0">
                <a:latin typeface="Times New Roman" pitchFamily="18" charset="0"/>
              </a:rPr>
              <a:t>④耳朵</a:t>
            </a:r>
            <a:r>
              <a:rPr lang="zh-CN" altLang="en-US" sz="2600" b="1" dirty="0">
                <a:latin typeface="Times New Roman" pitchFamily="18" charset="0"/>
              </a:rPr>
              <a:t>里有不可捉摸的声响，极远的又是极近的，极洪大的又是极细切的</a:t>
            </a:r>
            <a:r>
              <a:rPr lang="zh-CN" altLang="en-US" sz="2600" b="1" dirty="0" smtClean="0">
                <a:latin typeface="Times New Roman" pitchFamily="18" charset="0"/>
              </a:rPr>
              <a:t>，像</a:t>
            </a:r>
            <a:r>
              <a:rPr lang="en-US" altLang="zh-CN" sz="2600" b="1" dirty="0" smtClean="0">
                <a:latin typeface="Times New Roman" pitchFamily="18" charset="0"/>
              </a:rPr>
              <a:t>_______________________________________________________________</a:t>
            </a:r>
            <a:r>
              <a:rPr lang="zh-CN" altLang="en-US" sz="2600" b="1" dirty="0" smtClean="0">
                <a:latin typeface="Times New Roman" pitchFamily="18" charset="0"/>
              </a:rPr>
              <a:t>。不知什么时候又睡着了。</a:t>
            </a:r>
            <a:endParaRPr lang="en-US" altLang="zh-CN" sz="2600" b="1" dirty="0" smtClean="0">
              <a:latin typeface="Times New Roman" pitchFamily="18" charset="0"/>
            </a:endParaRPr>
          </a:p>
          <a:p>
            <a:pPr>
              <a:lnSpc>
                <a:spcPct val="150000"/>
              </a:lnSpc>
            </a:pPr>
            <a:r>
              <a:rPr lang="en-US" altLang="zh-CN" sz="2600" b="1" dirty="0" smtClean="0">
                <a:latin typeface="Times New Roman" pitchFamily="18" charset="0"/>
              </a:rPr>
              <a:t>⑤______________________________________</a:t>
            </a:r>
            <a:r>
              <a:rPr lang="zh-CN" altLang="en-US" sz="2600" b="1" dirty="0" smtClean="0">
                <a:latin typeface="Times New Roman" pitchFamily="18" charset="0"/>
              </a:rPr>
              <a:t>它</a:t>
            </a:r>
            <a:r>
              <a:rPr lang="zh-CN" altLang="en-US" sz="2600" b="1" dirty="0">
                <a:latin typeface="Times New Roman" pitchFamily="18" charset="0"/>
              </a:rPr>
              <a:t>跟</a:t>
            </a:r>
            <a:r>
              <a:rPr lang="zh-CN" altLang="en-US" sz="2600" b="1" dirty="0" smtClean="0">
                <a:latin typeface="Times New Roman" pitchFamily="18" charset="0"/>
              </a:rPr>
              <a:t>我们</a:t>
            </a:r>
            <a:r>
              <a:rPr lang="zh-CN" altLang="en-US" sz="2600" b="1" dirty="0">
                <a:latin typeface="Times New Roman" pitchFamily="18" charset="0"/>
              </a:rPr>
              <a:t>这样地接近哪</a:t>
            </a:r>
            <a:r>
              <a:rPr lang="en-US" altLang="zh-CN" sz="2600" b="1" dirty="0">
                <a:latin typeface="Times New Roman" pitchFamily="18" charset="0"/>
              </a:rPr>
              <a:t>! </a:t>
            </a:r>
            <a:r>
              <a:rPr lang="en-US" altLang="zh-CN" sz="2600" b="1" dirty="0" smtClean="0">
                <a:latin typeface="Times New Roman" pitchFamily="18" charset="0"/>
              </a:rPr>
              <a:t>______________________________</a:t>
            </a:r>
            <a:r>
              <a:rPr lang="zh-CN" altLang="en-US" sz="2600" b="1" dirty="0" smtClean="0">
                <a:latin typeface="Times New Roman" pitchFamily="18" charset="0"/>
              </a:rPr>
              <a:t>四围</a:t>
            </a:r>
            <a:r>
              <a:rPr lang="zh-CN" altLang="en-US" sz="2600" b="1" dirty="0">
                <a:latin typeface="Times New Roman" pitchFamily="18" charset="0"/>
              </a:rPr>
              <a:t>的山把这山谷包围得像一口井。</a:t>
            </a:r>
          </a:p>
        </p:txBody>
      </p:sp>
      <p:sp>
        <p:nvSpPr>
          <p:cNvPr id="8" name="TextBox 7"/>
          <p:cNvSpPr txBox="1"/>
          <p:nvPr/>
        </p:nvSpPr>
        <p:spPr>
          <a:xfrm>
            <a:off x="395536" y="1779662"/>
            <a:ext cx="8280920" cy="1292662"/>
          </a:xfrm>
          <a:prstGeom prst="rect">
            <a:avLst/>
          </a:prstGeom>
          <a:noFill/>
        </p:spPr>
        <p:txBody>
          <a:bodyPr wrap="square" rtlCol="0">
            <a:spAutoFit/>
          </a:bodyPr>
          <a:lstStyle/>
          <a:p>
            <a:pPr>
              <a:lnSpc>
                <a:spcPct val="150000"/>
              </a:lnSpc>
            </a:pPr>
            <a:r>
              <a:rPr lang="zh-CN" altLang="en-US" sz="2600" b="1" dirty="0">
                <a:solidFill>
                  <a:srgbClr val="FF0000"/>
                </a:solidFill>
                <a:latin typeface="楷体" pitchFamily="49" charset="-122"/>
                <a:ea typeface="楷体" pitchFamily="49" charset="-122"/>
              </a:rPr>
              <a:t>春蚕在咀嚼桑叶，像野马在平原上奔驰，像山泉在呜咽，像波涛在澎湃</a:t>
            </a:r>
          </a:p>
        </p:txBody>
      </p:sp>
      <p:sp>
        <p:nvSpPr>
          <p:cNvPr id="10" name="TextBox 9"/>
          <p:cNvSpPr txBox="1"/>
          <p:nvPr/>
        </p:nvSpPr>
        <p:spPr>
          <a:xfrm>
            <a:off x="851909" y="3075807"/>
            <a:ext cx="6480720" cy="492443"/>
          </a:xfrm>
          <a:prstGeom prst="rect">
            <a:avLst/>
          </a:prstGeom>
          <a:noFill/>
        </p:spPr>
        <p:txBody>
          <a:bodyPr wrap="square" rtlCol="0">
            <a:spAutoFit/>
          </a:bodyPr>
          <a:lstStyle/>
          <a:p>
            <a:r>
              <a:rPr lang="zh-CN" altLang="en-US" sz="2600" b="1" dirty="0">
                <a:solidFill>
                  <a:srgbClr val="FF0000"/>
                </a:solidFill>
                <a:latin typeface="楷体" pitchFamily="49" charset="-122"/>
                <a:ea typeface="楷体" pitchFamily="49" charset="-122"/>
              </a:rPr>
              <a:t>天上闪烁的星星好像黑色幕上缀着的宝石</a:t>
            </a:r>
          </a:p>
        </p:txBody>
      </p:sp>
      <p:sp>
        <p:nvSpPr>
          <p:cNvPr id="11" name="TextBox 10"/>
          <p:cNvSpPr txBox="1"/>
          <p:nvPr/>
        </p:nvSpPr>
        <p:spPr>
          <a:xfrm>
            <a:off x="2267744" y="3681224"/>
            <a:ext cx="4968552" cy="492443"/>
          </a:xfrm>
          <a:prstGeom prst="rect">
            <a:avLst/>
          </a:prstGeom>
          <a:noFill/>
        </p:spPr>
        <p:txBody>
          <a:bodyPr wrap="square" rtlCol="0">
            <a:spAutoFit/>
          </a:bodyPr>
          <a:lstStyle/>
          <a:p>
            <a:r>
              <a:rPr lang="zh-CN" altLang="en-US" sz="2600" b="1" dirty="0">
                <a:solidFill>
                  <a:srgbClr val="FF0000"/>
                </a:solidFill>
                <a:latin typeface="楷体" pitchFamily="49" charset="-122"/>
                <a:ea typeface="楷体" pitchFamily="49" charset="-122"/>
              </a:rPr>
              <a:t>黑的山峰像巨人一样矗立在面前</a:t>
            </a:r>
          </a:p>
        </p:txBody>
      </p:sp>
    </p:spTree>
    <p:extLst>
      <p:ext uri="{BB962C8B-B14F-4D97-AF65-F5344CB8AC3E}">
        <p14:creationId xmlns:p14="http://schemas.microsoft.com/office/powerpoint/2010/main" val="9488644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780843"/>
            <a:ext cx="8352928" cy="4154984"/>
          </a:xfrm>
          <a:prstGeom prst="rect">
            <a:avLst/>
          </a:prstGeom>
        </p:spPr>
        <p:txBody>
          <a:bodyPr wrap="square">
            <a:spAutoFit/>
          </a:bodyPr>
          <a:lstStyle/>
          <a:p>
            <a:pPr>
              <a:lnSpc>
                <a:spcPct val="150000"/>
              </a:lnSpc>
            </a:pPr>
            <a:r>
              <a:rPr lang="en-US" altLang="zh-CN" sz="2200" b="1" dirty="0" smtClean="0">
                <a:latin typeface="Times New Roman" pitchFamily="18" charset="0"/>
              </a:rPr>
              <a:t>1</a:t>
            </a:r>
            <a:r>
              <a:rPr lang="zh-CN" altLang="en-US" sz="2200" b="1" dirty="0" smtClean="0">
                <a:latin typeface="Times New Roman" pitchFamily="18" charset="0"/>
              </a:rPr>
              <a:t>．第</a:t>
            </a:r>
            <a:r>
              <a:rPr lang="en-US" altLang="zh-CN" sz="2200" b="1" dirty="0" smtClean="0">
                <a:latin typeface="Times New Roman" pitchFamily="18" charset="0"/>
              </a:rPr>
              <a:t>13</a:t>
            </a:r>
            <a:r>
              <a:rPr lang="zh-CN" altLang="en-US" sz="2200" b="1" dirty="0" smtClean="0">
                <a:latin typeface="Times New Roman" pitchFamily="18" charset="0"/>
              </a:rPr>
              <a:t>段写景的观察点是</a:t>
            </a:r>
            <a:r>
              <a:rPr lang="en-US" altLang="zh-CN" sz="2200" b="1" dirty="0" smtClean="0">
                <a:latin typeface="Times New Roman" pitchFamily="18" charset="0"/>
              </a:rPr>
              <a:t>_____</a:t>
            </a:r>
            <a:r>
              <a:rPr lang="zh-CN" altLang="en-US" sz="2200" b="1" dirty="0" smtClean="0">
                <a:latin typeface="Times New Roman" pitchFamily="18" charset="0"/>
              </a:rPr>
              <a:t>，第</a:t>
            </a:r>
            <a:r>
              <a:rPr lang="en-US" altLang="zh-CN" sz="2200" b="1" dirty="0" smtClean="0">
                <a:latin typeface="Times New Roman" pitchFamily="18" charset="0"/>
              </a:rPr>
              <a:t>19</a:t>
            </a:r>
            <a:r>
              <a:rPr lang="zh-CN" altLang="en-US" sz="2200" b="1" dirty="0" smtClean="0">
                <a:latin typeface="Times New Roman" pitchFamily="18" charset="0"/>
              </a:rPr>
              <a:t>段写景的观察点是</a:t>
            </a:r>
            <a:r>
              <a:rPr lang="en-US" altLang="zh-CN" sz="2200" b="1" dirty="0" smtClean="0">
                <a:latin typeface="Times New Roman" pitchFamily="18" charset="0"/>
              </a:rPr>
              <a:t>______</a:t>
            </a:r>
            <a:r>
              <a:rPr lang="zh-CN" altLang="en-US" sz="2200" b="1" dirty="0" smtClean="0">
                <a:latin typeface="Times New Roman" pitchFamily="18" charset="0"/>
              </a:rPr>
              <a:t>，暗示了老山界山路的特点是</a:t>
            </a:r>
            <a:r>
              <a:rPr lang="en-US" altLang="zh-CN" sz="2200" b="1" dirty="0" smtClean="0">
                <a:latin typeface="Times New Roman" pitchFamily="18" charset="0"/>
              </a:rPr>
              <a:t>______</a:t>
            </a:r>
            <a:r>
              <a:rPr lang="zh-CN" altLang="en-US" sz="2200" b="1" dirty="0" smtClean="0">
                <a:latin typeface="Times New Roman" pitchFamily="18" charset="0"/>
              </a:rPr>
              <a:t>，老山界山势的特点是</a:t>
            </a:r>
            <a:r>
              <a:rPr lang="en-US" altLang="zh-CN" sz="2200" b="1" dirty="0" smtClean="0">
                <a:latin typeface="Times New Roman" pitchFamily="18" charset="0"/>
              </a:rPr>
              <a:t>________</a:t>
            </a:r>
            <a:r>
              <a:rPr lang="zh-CN" altLang="en-US" sz="2200" b="1" dirty="0" smtClean="0">
                <a:latin typeface="Times New Roman" pitchFamily="18" charset="0"/>
              </a:rPr>
              <a:t>。</a:t>
            </a:r>
            <a:endParaRPr lang="en-US" altLang="zh-CN" sz="2200" b="1" dirty="0" smtClean="0">
              <a:latin typeface="Times New Roman" pitchFamily="18" charset="0"/>
            </a:endParaRPr>
          </a:p>
          <a:p>
            <a:pPr>
              <a:lnSpc>
                <a:spcPct val="150000"/>
              </a:lnSpc>
            </a:pPr>
            <a:r>
              <a:rPr lang="en-US" altLang="zh-CN" sz="2200" b="1" dirty="0" smtClean="0">
                <a:latin typeface="Times New Roman" pitchFamily="18" charset="0"/>
              </a:rPr>
              <a:t>2</a:t>
            </a:r>
            <a:r>
              <a:rPr lang="zh-CN" altLang="en-US" sz="2200" b="1" dirty="0" smtClean="0">
                <a:latin typeface="Times New Roman" pitchFamily="18" charset="0"/>
              </a:rPr>
              <a:t>．“这真是我生平没见过的奇观”中“奇观”指什么景象？有什么作用？这一句表达了作者怎样的心情</a:t>
            </a:r>
            <a:r>
              <a:rPr lang="en-US" altLang="zh-CN" sz="2200" b="1" dirty="0" smtClean="0">
                <a:latin typeface="Times New Roman" pitchFamily="18" charset="0"/>
              </a:rPr>
              <a:t>?</a:t>
            </a:r>
          </a:p>
          <a:p>
            <a:pPr>
              <a:lnSpc>
                <a:spcPct val="150000"/>
              </a:lnSpc>
            </a:pPr>
            <a:r>
              <a:rPr lang="en-US" altLang="zh-CN" sz="2200" b="1" dirty="0" smtClean="0">
                <a:latin typeface="Times New Roman" pitchFamily="18" charset="0"/>
              </a:rPr>
              <a:t>3</a:t>
            </a:r>
            <a:r>
              <a:rPr lang="zh-CN" altLang="en-US" sz="2200" b="1" dirty="0" smtClean="0">
                <a:latin typeface="Times New Roman" pitchFamily="18" charset="0"/>
              </a:rPr>
              <a:t>．文段中对红军战士的对话描写表现了什么？</a:t>
            </a:r>
            <a:endParaRPr lang="en-US" altLang="zh-CN" sz="2200" b="1" dirty="0" smtClean="0">
              <a:latin typeface="Times New Roman" pitchFamily="18" charset="0"/>
            </a:endParaRPr>
          </a:p>
          <a:p>
            <a:pPr>
              <a:lnSpc>
                <a:spcPct val="150000"/>
              </a:lnSpc>
            </a:pPr>
            <a:r>
              <a:rPr lang="en-US" altLang="zh-CN" sz="2200" b="1" dirty="0" smtClean="0">
                <a:latin typeface="Times New Roman" pitchFamily="18" charset="0"/>
              </a:rPr>
              <a:t>4</a:t>
            </a:r>
            <a:r>
              <a:rPr lang="zh-CN" altLang="en-US" sz="2200" b="1" dirty="0" smtClean="0">
                <a:latin typeface="Times New Roman" pitchFamily="18" charset="0"/>
              </a:rPr>
              <a:t>．文中加点的“一步一步”包含什么意思</a:t>
            </a:r>
            <a:r>
              <a:rPr lang="en-US" altLang="zh-CN" sz="2200" b="1" dirty="0" smtClean="0">
                <a:latin typeface="Times New Roman" pitchFamily="18" charset="0"/>
              </a:rPr>
              <a:t>?</a:t>
            </a:r>
          </a:p>
          <a:p>
            <a:pPr>
              <a:lnSpc>
                <a:spcPct val="150000"/>
              </a:lnSpc>
            </a:pPr>
            <a:r>
              <a:rPr lang="en-US" altLang="zh-CN" sz="2200" b="1" dirty="0" smtClean="0">
                <a:latin typeface="Times New Roman" pitchFamily="18" charset="0"/>
              </a:rPr>
              <a:t>5.</a:t>
            </a:r>
            <a:r>
              <a:rPr lang="zh-CN" altLang="en-US" sz="2200" b="1" dirty="0" smtClean="0">
                <a:latin typeface="Times New Roman" pitchFamily="18" charset="0"/>
              </a:rPr>
              <a:t>赏析划线的句子。</a:t>
            </a:r>
          </a:p>
          <a:p>
            <a:pPr>
              <a:lnSpc>
                <a:spcPct val="150000"/>
              </a:lnSpc>
            </a:pPr>
            <a:r>
              <a:rPr lang="en-US" altLang="zh-CN" sz="2200" b="1" dirty="0" smtClean="0">
                <a:latin typeface="Times New Roman" pitchFamily="18" charset="0"/>
              </a:rPr>
              <a:t>6.</a:t>
            </a:r>
            <a:r>
              <a:rPr lang="zh-CN" altLang="en-US" sz="2200" b="1" dirty="0" smtClean="0">
                <a:latin typeface="Times New Roman" pitchFamily="18" charset="0"/>
              </a:rPr>
              <a:t>两次出现火把，作用各是什么？</a:t>
            </a:r>
            <a:endParaRPr lang="zh-CN" altLang="en-US" sz="2200" b="1" dirty="0">
              <a:latin typeface="Times New Roman" pitchFamily="18" charset="0"/>
            </a:endParaRPr>
          </a:p>
        </p:txBody>
      </p:sp>
      <p:sp>
        <p:nvSpPr>
          <p:cNvPr id="10" name="矩形 9"/>
          <p:cNvSpPr/>
          <p:nvPr/>
        </p:nvSpPr>
        <p:spPr>
          <a:xfrm>
            <a:off x="539552" y="411510"/>
            <a:ext cx="3510898" cy="369332"/>
          </a:xfrm>
          <a:prstGeom prst="rect">
            <a:avLst/>
          </a:prstGeom>
        </p:spPr>
        <p:txBody>
          <a:bodyPr wrap="none">
            <a:spAutoFit/>
          </a:bodyPr>
          <a:lstStyle/>
          <a:p>
            <a:r>
              <a:rPr lang="zh-CN" altLang="en-US" b="1" dirty="0" smtClean="0">
                <a:latin typeface="Times New Roman" pitchFamily="18" charset="0"/>
              </a:rPr>
              <a:t>阅读</a:t>
            </a:r>
            <a:r>
              <a:rPr lang="en-US" altLang="zh-CN" b="1" dirty="0" smtClean="0">
                <a:latin typeface="Times New Roman" pitchFamily="18" charset="0"/>
              </a:rPr>
              <a:t>«</a:t>
            </a:r>
            <a:r>
              <a:rPr lang="zh-CN" altLang="en-US" b="1" dirty="0" smtClean="0">
                <a:latin typeface="Times New Roman" pitchFamily="18" charset="0"/>
              </a:rPr>
              <a:t>老山界</a:t>
            </a:r>
            <a:r>
              <a:rPr lang="en-US" altLang="zh-CN" b="1" dirty="0" smtClean="0">
                <a:latin typeface="Times New Roman" pitchFamily="18" charset="0"/>
              </a:rPr>
              <a:t>»13-19</a:t>
            </a:r>
            <a:r>
              <a:rPr lang="zh-CN" altLang="en-US" b="1" dirty="0" smtClean="0">
                <a:latin typeface="Times New Roman" pitchFamily="18" charset="0"/>
              </a:rPr>
              <a:t>段完成题目。</a:t>
            </a:r>
            <a:endParaRPr lang="en-US" altLang="zh-CN" b="1" dirty="0">
              <a:latin typeface="Times New Roman" pitchFamily="18" charset="0"/>
            </a:endParaRPr>
          </a:p>
        </p:txBody>
      </p:sp>
    </p:spTree>
    <p:extLst>
      <p:ext uri="{BB962C8B-B14F-4D97-AF65-F5344CB8AC3E}">
        <p14:creationId xmlns:p14="http://schemas.microsoft.com/office/powerpoint/2010/main" val="12560890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TotalTime>
  <Words>1487</Words>
  <Application>Microsoft Office PowerPoint</Application>
  <PresentationFormat>全屏显示(16:9)</PresentationFormat>
  <Paragraphs>178</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第一单元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walkinnet</dc:creator>
  <cp:lastModifiedBy>Administrator</cp:lastModifiedBy>
  <cp:revision>20</cp:revision>
  <dcterms:created xsi:type="dcterms:W3CDTF">2018-01-02T06:32:17Z</dcterms:created>
  <dcterms:modified xsi:type="dcterms:W3CDTF">2018-01-16T01:51:55Z</dcterms:modified>
</cp:coreProperties>
</file>