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49"/>
  </p:notesMasterIdLst>
  <p:sldIdLst>
    <p:sldId id="257" r:id="rId8"/>
    <p:sldId id="290" r:id="rId9"/>
    <p:sldId id="291" r:id="rId10"/>
    <p:sldId id="292" r:id="rId11"/>
    <p:sldId id="293" r:id="rId12"/>
    <p:sldId id="265" r:id="rId13"/>
    <p:sldId id="266" r:id="rId14"/>
    <p:sldId id="256" r:id="rId15"/>
    <p:sldId id="350" r:id="rId16"/>
    <p:sldId id="354" r:id="rId17"/>
    <p:sldId id="359" r:id="rId18"/>
    <p:sldId id="361" r:id="rId19"/>
    <p:sldId id="363" r:id="rId20"/>
    <p:sldId id="364" r:id="rId21"/>
    <p:sldId id="369" r:id="rId22"/>
    <p:sldId id="370" r:id="rId23"/>
    <p:sldId id="371" r:id="rId24"/>
    <p:sldId id="376" r:id="rId25"/>
    <p:sldId id="381" r:id="rId26"/>
    <p:sldId id="385" r:id="rId27"/>
    <p:sldId id="395" r:id="rId28"/>
    <p:sldId id="398" r:id="rId29"/>
    <p:sldId id="404" r:id="rId30"/>
    <p:sldId id="406" r:id="rId31"/>
    <p:sldId id="407" r:id="rId32"/>
    <p:sldId id="410" r:id="rId33"/>
    <p:sldId id="411" r:id="rId34"/>
    <p:sldId id="422" r:id="rId35"/>
    <p:sldId id="430" r:id="rId36"/>
    <p:sldId id="439" r:id="rId37"/>
    <p:sldId id="443" r:id="rId38"/>
    <p:sldId id="446" r:id="rId39"/>
    <p:sldId id="460" r:id="rId40"/>
    <p:sldId id="461" r:id="rId41"/>
    <p:sldId id="464" r:id="rId42"/>
    <p:sldId id="470" r:id="rId43"/>
    <p:sldId id="471" r:id="rId44"/>
    <p:sldId id="339" r:id="rId45"/>
    <p:sldId id="321" r:id="rId46"/>
    <p:sldId id="322" r:id="rId47"/>
    <p:sldId id="323" r:id="rId48"/>
    <p:sldId id="337" r:id="rId50"/>
    <p:sldId id="478" r:id="rId51"/>
    <p:sldId id="485" r:id="rId52"/>
    <p:sldId id="488" r:id="rId53"/>
    <p:sldId id="492" r:id="rId54"/>
    <p:sldId id="496" r:id="rId55"/>
    <p:sldId id="286" r:id="rId5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78"/>
    <p:restoredTop sz="94682"/>
  </p:normalViewPr>
  <p:slideViewPr>
    <p:cSldViewPr showGuides="1">
      <p:cViewPr varScale="1">
        <p:scale>
          <a:sx n="67" d="100"/>
          <a:sy n="67" d="100"/>
        </p:scale>
        <p:origin x="-108" y="-216"/>
      </p:cViewPr>
      <p:guideLst>
        <p:guide orient="horz" pos="2160"/>
        <p:guide pos="26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0" Type="http://schemas.openxmlformats.org/officeDocument/2006/relationships/commentAuthors" Target="commentAuthors.xml"/><Relationship Id="rId6" Type="http://schemas.openxmlformats.org/officeDocument/2006/relationships/slideMaster" Target="slideMasters/slideMaster5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48.xml"/><Relationship Id="rId55" Type="http://schemas.openxmlformats.org/officeDocument/2006/relationships/slide" Target="slides/slide47.xml"/><Relationship Id="rId54" Type="http://schemas.openxmlformats.org/officeDocument/2006/relationships/slide" Target="slides/slide46.xml"/><Relationship Id="rId53" Type="http://schemas.openxmlformats.org/officeDocument/2006/relationships/slide" Target="slides/slide45.xml"/><Relationship Id="rId52" Type="http://schemas.openxmlformats.org/officeDocument/2006/relationships/slide" Target="slides/slide44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" Type="http://schemas.openxmlformats.org/officeDocument/2006/relationships/slideMaster" Target="slideMasters/slideMaster4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sym typeface="+mn-ea"/>
              </a:rPr>
              <a:t>如：依照，按照。果：果然。</a:t>
            </a:r>
            <a:endParaRPr kumimoji="0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-31750" y="0"/>
            <a:ext cx="9178925" cy="6924675"/>
            <a:chOff x="-20" y="0"/>
            <a:chExt cx="5782" cy="4362"/>
          </a:xfrm>
        </p:grpSpPr>
        <p:sp>
          <p:nvSpPr>
            <p:cNvPr id="4099" name="矩形 4098" descr="Stonbk"/>
            <p:cNvSpPr/>
            <p:nvPr userDrawn="1"/>
          </p:nvSpPr>
          <p:spPr>
            <a:xfrm>
              <a:off x="-15" y="5"/>
              <a:ext cx="5775" cy="4311"/>
            </a:xfrm>
            <a:prstGeom prst="rect">
              <a:avLst/>
            </a:prstGeom>
            <a:blipFill rotWithShape="0">
              <a:blip r:embed="rId3"/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0" name="矩形 4099"/>
            <p:cNvSpPr/>
            <p:nvPr userDrawn="1"/>
          </p:nvSpPr>
          <p:spPr>
            <a:xfrm>
              <a:off x="0" y="0"/>
              <a:ext cx="743" cy="4334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5000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1" name="矩形 4100"/>
            <p:cNvSpPr/>
            <p:nvPr userDrawn="1"/>
          </p:nvSpPr>
          <p:spPr>
            <a:xfrm>
              <a:off x="695" y="0"/>
              <a:ext cx="50" cy="4362"/>
            </a:xfrm>
            <a:prstGeom prst="rect">
              <a:avLst/>
            </a:pr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4102" name="图片 4101" descr="Astonbnr"/>
            <p:cNvPicPr>
              <a:picLocks noChangeAspect="1"/>
            </p:cNvPicPr>
            <p:nvPr userDrawn="1"/>
          </p:nvPicPr>
          <p:blipFill>
            <a:blip r:embed="rId4"/>
            <a:srcRect t="15163"/>
            <a:stretch>
              <a:fillRect/>
            </a:stretch>
          </p:blipFill>
          <p:spPr>
            <a:xfrm>
              <a:off x="0" y="1705"/>
              <a:ext cx="5760" cy="4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矩形 4102"/>
            <p:cNvSpPr/>
            <p:nvPr userDrawn="1"/>
          </p:nvSpPr>
          <p:spPr>
            <a:xfrm rot="5400000">
              <a:off x="3204" y="-396"/>
              <a:ext cx="47" cy="5065"/>
            </a:xfrm>
            <a:prstGeom prst="rect">
              <a:avLst/>
            </a:pr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4" name="矩形 4103"/>
            <p:cNvSpPr/>
            <p:nvPr userDrawn="1"/>
          </p:nvSpPr>
          <p:spPr>
            <a:xfrm rot="5400000">
              <a:off x="3204" y="-852"/>
              <a:ext cx="47" cy="5068"/>
            </a:xfrm>
            <a:prstGeom prst="rect">
              <a:avLst/>
            </a:pr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5" name="矩形 4104"/>
            <p:cNvSpPr/>
            <p:nvPr userDrawn="1"/>
          </p:nvSpPr>
          <p:spPr>
            <a:xfrm>
              <a:off x="-20" y="0"/>
              <a:ext cx="47" cy="4342"/>
            </a:xfrm>
            <a:prstGeom prst="rect">
              <a:avLst/>
            </a:pr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直接连接符 4105"/>
            <p:cNvSpPr/>
            <p:nvPr userDrawn="1"/>
          </p:nvSpPr>
          <p:spPr>
            <a:xfrm>
              <a:off x="414" y="2118"/>
              <a:ext cx="281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07" name="直接连接符 4106"/>
            <p:cNvSpPr/>
            <p:nvPr userDrawn="1"/>
          </p:nvSpPr>
          <p:spPr>
            <a:xfrm flipV="1">
              <a:off x="27" y="2116"/>
              <a:ext cx="230" cy="1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08" name="任意多边形 4107"/>
            <p:cNvSpPr/>
            <p:nvPr userDrawn="1"/>
          </p:nvSpPr>
          <p:spPr>
            <a:xfrm>
              <a:off x="255" y="2115"/>
              <a:ext cx="65" cy="86"/>
            </a:xfrm>
            <a:custGeom>
              <a:avLst/>
              <a:gdLst/>
              <a:ahLst/>
              <a:cxnLst/>
              <a:pathLst>
                <a:path w="65" h="86">
                  <a:moveTo>
                    <a:pt x="0" y="0"/>
                  </a:moveTo>
                  <a:cubicBezTo>
                    <a:pt x="9" y="4"/>
                    <a:pt x="6" y="10"/>
                    <a:pt x="15" y="12"/>
                  </a:cubicBezTo>
                  <a:cubicBezTo>
                    <a:pt x="18" y="20"/>
                    <a:pt x="19" y="20"/>
                    <a:pt x="27" y="23"/>
                  </a:cubicBezTo>
                  <a:cubicBezTo>
                    <a:pt x="29" y="29"/>
                    <a:pt x="30" y="32"/>
                    <a:pt x="36" y="35"/>
                  </a:cubicBezTo>
                  <a:cubicBezTo>
                    <a:pt x="40" y="40"/>
                    <a:pt x="43" y="40"/>
                    <a:pt x="47" y="45"/>
                  </a:cubicBezTo>
                  <a:cubicBezTo>
                    <a:pt x="49" y="71"/>
                    <a:pt x="49" y="52"/>
                    <a:pt x="56" y="66"/>
                  </a:cubicBezTo>
                  <a:cubicBezTo>
                    <a:pt x="57" y="74"/>
                    <a:pt x="56" y="77"/>
                    <a:pt x="63" y="80"/>
                  </a:cubicBezTo>
                  <a:cubicBezTo>
                    <a:pt x="65" y="85"/>
                    <a:pt x="65" y="83"/>
                    <a:pt x="65" y="86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9" name="任意多边形 4108"/>
            <p:cNvSpPr/>
            <p:nvPr userDrawn="1"/>
          </p:nvSpPr>
          <p:spPr>
            <a:xfrm>
              <a:off x="344" y="2118"/>
              <a:ext cx="71" cy="84"/>
            </a:xfrm>
            <a:custGeom>
              <a:avLst/>
              <a:gdLst/>
              <a:ahLst/>
              <a:cxnLst/>
              <a:pathLst>
                <a:path w="71" h="84">
                  <a:moveTo>
                    <a:pt x="69" y="0"/>
                  </a:moveTo>
                  <a:cubicBezTo>
                    <a:pt x="65" y="10"/>
                    <a:pt x="71" y="21"/>
                    <a:pt x="61" y="27"/>
                  </a:cubicBezTo>
                  <a:cubicBezTo>
                    <a:pt x="59" y="37"/>
                    <a:pt x="62" y="55"/>
                    <a:pt x="52" y="57"/>
                  </a:cubicBezTo>
                  <a:cubicBezTo>
                    <a:pt x="49" y="62"/>
                    <a:pt x="49" y="67"/>
                    <a:pt x="46" y="72"/>
                  </a:cubicBezTo>
                  <a:cubicBezTo>
                    <a:pt x="38" y="71"/>
                    <a:pt x="39" y="67"/>
                    <a:pt x="33" y="63"/>
                  </a:cubicBezTo>
                  <a:cubicBezTo>
                    <a:pt x="30" y="58"/>
                    <a:pt x="27" y="56"/>
                    <a:pt x="25" y="51"/>
                  </a:cubicBezTo>
                  <a:cubicBezTo>
                    <a:pt x="23" y="38"/>
                    <a:pt x="25" y="38"/>
                    <a:pt x="10" y="39"/>
                  </a:cubicBezTo>
                  <a:cubicBezTo>
                    <a:pt x="8" y="51"/>
                    <a:pt x="18" y="72"/>
                    <a:pt x="4" y="77"/>
                  </a:cubicBezTo>
                  <a:cubicBezTo>
                    <a:pt x="0" y="82"/>
                    <a:pt x="1" y="79"/>
                    <a:pt x="1" y="8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10" name="标题 4109"/>
          <p:cNvSpPr>
            <a:spLocks noGrp="1"/>
          </p:cNvSpPr>
          <p:nvPr>
            <p:ph type="ctrTitle"/>
          </p:nvPr>
        </p:nvSpPr>
        <p:spPr>
          <a:xfrm>
            <a:off x="1244600" y="1247775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ctr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11" name="副标题 4110"/>
          <p:cNvSpPr>
            <a:spLocks noGrp="1"/>
          </p:cNvSpPr>
          <p:nvPr>
            <p:ph type="subTitle" idx="1"/>
          </p:nvPr>
        </p:nvSpPr>
        <p:spPr>
          <a:xfrm>
            <a:off x="19304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112" name="日期占位符 4111"/>
          <p:cNvSpPr>
            <a:spLocks noGrp="1"/>
          </p:cNvSpPr>
          <p:nvPr>
            <p:ph type="dt" sz="half" idx="2"/>
          </p:nvPr>
        </p:nvSpPr>
        <p:spPr>
          <a:xfrm>
            <a:off x="1262063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13" name="页脚占位符 4112"/>
          <p:cNvSpPr>
            <a:spLocks noGrp="1"/>
          </p:cNvSpPr>
          <p:nvPr>
            <p:ph type="ftr" sz="quarter" idx="3"/>
          </p:nvPr>
        </p:nvSpPr>
        <p:spPr>
          <a:xfrm>
            <a:off x="3700463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4114" name="灯片编号占位符 4113"/>
          <p:cNvSpPr>
            <a:spLocks noGrp="1"/>
          </p:cNvSpPr>
          <p:nvPr>
            <p:ph type="sldNum" sz="quarter" idx="4"/>
          </p:nvPr>
        </p:nvSpPr>
        <p:spPr>
          <a:xfrm>
            <a:off x="7129463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573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6" name="Group 3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0" name="Freeform 4"/>
              <p:cNvSpPr/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5"/>
              <p:cNvSpPr/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Freeform 6"/>
              <p:cNvSpPr/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Freeform 7"/>
              <p:cNvSpPr/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Freeform 8"/>
              <p:cNvSpPr/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8" name="Freeform 9"/>
            <p:cNvSpPr/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0"/>
            <p:cNvSpPr/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277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278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5" name="Rectangle 1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5157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54750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5121"/>
          <p:cNvSpPr/>
          <p:nvPr>
            <p:ph type="ctrTitle"/>
          </p:nvPr>
        </p:nvSpPr>
        <p:spPr>
          <a:xfrm>
            <a:off x="685800" y="1454150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b="1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副标题 5122"/>
          <p:cNvSpPr/>
          <p:nvPr>
            <p:ph type="subTitle" idx="1"/>
          </p:nvPr>
        </p:nvSpPr>
        <p:spPr>
          <a:xfrm>
            <a:off x="1371600" y="3284538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>
                <a:solidFill>
                  <a:schemeClr val="bg1"/>
                </a:solidFill>
                <a:latin typeface="Arial Rounded MT Bold" panose="020F0704030504030204" pitchFamily="2" charset="0"/>
              </a:defRPr>
            </a:lvl1pPr>
            <a:lvl2pPr marL="457200" lvl="1" indent="0" algn="ctr">
              <a:buNone/>
              <a:defRPr>
                <a:solidFill>
                  <a:schemeClr val="bg1"/>
                </a:solidFill>
                <a:latin typeface="Arial Rounded MT Bold" panose="020F0704030504030204" pitchFamily="2" charset="0"/>
              </a:defRPr>
            </a:lvl2pPr>
            <a:lvl3pPr marL="914400" lvl="2" indent="0" algn="ctr">
              <a:buNone/>
              <a:defRPr>
                <a:solidFill>
                  <a:schemeClr val="bg1"/>
                </a:solidFill>
                <a:latin typeface="Arial Rounded MT Bold" panose="020F0704030504030204" pitchFamily="2" charset="0"/>
              </a:defRPr>
            </a:lvl3pPr>
            <a:lvl4pPr marL="1371600" lvl="3" indent="0" algn="ctr">
              <a:buNone/>
              <a:defRPr>
                <a:solidFill>
                  <a:schemeClr val="bg1"/>
                </a:solidFill>
                <a:latin typeface="Arial Rounded MT Bold" panose="020F0704030504030204" pitchFamily="2" charset="0"/>
              </a:defRPr>
            </a:lvl4pPr>
            <a:lvl5pPr marL="1828800" lvl="4" indent="0" algn="ctr">
              <a:buNone/>
              <a:defRPr>
                <a:solidFill>
                  <a:schemeClr val="bg1"/>
                </a:solidFill>
                <a:latin typeface="Arial Rounded MT Bold" panose="020F0704030504030204" pitchFamily="2" charset="0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5124" name="日期占位符 5123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x-none" dirty="0"/>
          </a:p>
        </p:txBody>
      </p:sp>
      <p:sp>
        <p:nvSpPr>
          <p:cNvPr id="5125" name="页脚占位符 5124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x-none" dirty="0"/>
          </a:p>
        </p:txBody>
      </p:sp>
      <p:sp>
        <p:nvSpPr>
          <p:cNvPr id="5126" name="灯片编号占位符 5125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dirty="0"/>
            </a:fld>
            <a:endParaRPr lang="zh-CN" altLang="x-none" dirty="0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573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212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37760" y="188913"/>
            <a:ext cx="2126853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88913"/>
            <a:ext cx="6257264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55649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8" name="矩形 155650"/>
            <p:cNvSpPr>
              <a:spLocks noChangeArrowheads="1"/>
            </p:cNvSpPr>
            <p:nvPr/>
          </p:nvSpPr>
          <p:spPr bwMode="auto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55651"/>
            <p:cNvSpPr>
              <a:spLocks noChangeArrowheads="1"/>
            </p:cNvSpPr>
            <p:nvPr/>
          </p:nvSpPr>
          <p:spPr bwMode="auto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58" name="组合 155652"/>
            <p:cNvGrpSpPr/>
            <p:nvPr/>
          </p:nvGrpSpPr>
          <p:grpSpPr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21" name="矩形 155653"/>
              <p:cNvSpPr>
                <a:spLocks noChangeArrowheads="1"/>
              </p:cNvSpPr>
              <p:nvPr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155654"/>
              <p:cNvSpPr>
                <a:spLocks noChangeArrowheads="1"/>
              </p:cNvSpPr>
              <p:nvPr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155655"/>
              <p:cNvSpPr>
                <a:spLocks noChangeArrowheads="1"/>
              </p:cNvSpPr>
              <p:nvPr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155656"/>
              <p:cNvSpPr>
                <a:spLocks noChangeArrowheads="1"/>
              </p:cNvSpPr>
              <p:nvPr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矩形 155657"/>
              <p:cNvSpPr>
                <a:spLocks noChangeArrowheads="1"/>
              </p:cNvSpPr>
              <p:nvPr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矩形 155658"/>
              <p:cNvSpPr>
                <a:spLocks noChangeArrowheads="1"/>
              </p:cNvSpPr>
              <p:nvPr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矩形 155659"/>
              <p:cNvSpPr>
                <a:spLocks noChangeArrowheads="1"/>
              </p:cNvSpPr>
              <p:nvPr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矩形 155660"/>
              <p:cNvSpPr>
                <a:spLocks noChangeArrowheads="1"/>
              </p:cNvSpPr>
              <p:nvPr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矩形 155661"/>
              <p:cNvSpPr>
                <a:spLocks noChangeArrowheads="1"/>
              </p:cNvSpPr>
              <p:nvPr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矩形 155662"/>
              <p:cNvSpPr>
                <a:spLocks noChangeArrowheads="1"/>
              </p:cNvSpPr>
              <p:nvPr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55667" name="标题 155666"/>
          <p:cNvSpPr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55668" name="副标题 155667"/>
          <p:cNvSpPr>
            <a:spLocks noGrp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>
              <a:buNone/>
              <a:defRPr sz="3400"/>
            </a:lvl1pPr>
            <a:lvl2pPr marL="457200" lvl="1" indent="0" algn="ctr">
              <a:buNone/>
              <a:defRPr sz="3400"/>
            </a:lvl2pPr>
            <a:lvl3pPr marL="914400" lvl="2" indent="0" algn="ctr">
              <a:buNone/>
              <a:defRPr sz="3400"/>
            </a:lvl3pPr>
            <a:lvl4pPr marL="1371600" lvl="3" indent="0" algn="ctr">
              <a:buNone/>
              <a:defRPr sz="3400"/>
            </a:lvl4pPr>
            <a:lvl5pPr marL="1828800" lvl="4" indent="0" algn="ctr">
              <a:buNone/>
              <a:defRPr sz="34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1" name="日期占位符 15566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页脚占位符 1556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灯片编号占位符 15566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2504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81200"/>
            <a:ext cx="4032504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54102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3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3073"/>
          <p:cNvGrpSpPr/>
          <p:nvPr/>
        </p:nvGrpSpPr>
        <p:grpSpPr>
          <a:xfrm>
            <a:off x="0" y="0"/>
            <a:ext cx="9144000" cy="6869113"/>
            <a:chOff x="0" y="0"/>
            <a:chExt cx="5760" cy="4327"/>
          </a:xfrm>
        </p:grpSpPr>
        <p:sp>
          <p:nvSpPr>
            <p:cNvPr id="3075" name="矩形 3074"/>
            <p:cNvSpPr/>
            <p:nvPr userDrawn="1"/>
          </p:nvSpPr>
          <p:spPr>
            <a:xfrm>
              <a:off x="0" y="405"/>
              <a:ext cx="743" cy="3922"/>
            </a:xfrm>
            <a:prstGeom prst="rect">
              <a:avLst/>
            </a:pr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3076" name="图片 3075" descr="Astonbnr"/>
            <p:cNvPicPr>
              <a:picLocks noChangeAspect="1"/>
            </p:cNvPicPr>
            <p:nvPr userDrawn="1"/>
          </p:nvPicPr>
          <p:blipFill>
            <a:blip r:embed="rId13"/>
            <a:srcRect t="15163"/>
            <a:stretch>
              <a:fillRect/>
            </a:stretch>
          </p:blipFill>
          <p:spPr>
            <a:xfrm>
              <a:off x="0" y="0"/>
              <a:ext cx="5760" cy="4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矩形 3076"/>
            <p:cNvSpPr/>
            <p:nvPr userDrawn="1"/>
          </p:nvSpPr>
          <p:spPr>
            <a:xfrm>
              <a:off x="704" y="181"/>
              <a:ext cx="5056" cy="384"/>
            </a:xfrm>
            <a:prstGeom prst="rect">
              <a:avLst/>
            </a:pr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8" name="矩形 3077" descr="Stonbk"/>
            <p:cNvSpPr/>
            <p:nvPr userDrawn="1"/>
          </p:nvSpPr>
          <p:spPr>
            <a:xfrm>
              <a:off x="747" y="224"/>
              <a:ext cx="5013" cy="4092"/>
            </a:xfrm>
            <a:prstGeom prst="rect">
              <a:avLst/>
            </a:prstGeom>
            <a:blipFill rotWithShape="0">
              <a:blip r:embed="rId14"/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9" name="矩形 3078"/>
            <p:cNvSpPr/>
            <p:nvPr userDrawn="1"/>
          </p:nvSpPr>
          <p:spPr>
            <a:xfrm>
              <a:off x="703" y="186"/>
              <a:ext cx="46" cy="4134"/>
            </a:xfrm>
            <a:prstGeom prst="rect">
              <a:avLst/>
            </a:pr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直接连接符 3079"/>
            <p:cNvSpPr/>
            <p:nvPr userDrawn="1"/>
          </p:nvSpPr>
          <p:spPr>
            <a:xfrm>
              <a:off x="0" y="415"/>
              <a:ext cx="257" cy="0"/>
            </a:xfrm>
            <a:prstGeom prst="line">
              <a:avLst/>
            </a:prstGeom>
            <a:ln w="285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1" name="直接连接符 3080"/>
            <p:cNvSpPr/>
            <p:nvPr userDrawn="1"/>
          </p:nvSpPr>
          <p:spPr>
            <a:xfrm>
              <a:off x="421" y="412"/>
              <a:ext cx="282" cy="0"/>
            </a:xfrm>
            <a:prstGeom prst="line">
              <a:avLst/>
            </a:prstGeom>
            <a:ln w="285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2" name="矩形 3081"/>
            <p:cNvSpPr/>
            <p:nvPr userDrawn="1"/>
          </p:nvSpPr>
          <p:spPr>
            <a:xfrm>
              <a:off x="0" y="0"/>
              <a:ext cx="27" cy="4320"/>
            </a:xfrm>
            <a:prstGeom prst="rect">
              <a:avLst/>
            </a:pr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083" name="标题 3082"/>
          <p:cNvSpPr>
            <a:spLocks noGrp="1"/>
          </p:cNvSpPr>
          <p:nvPr>
            <p:ph type="title"/>
          </p:nvPr>
        </p:nvSpPr>
        <p:spPr>
          <a:xfrm>
            <a:off x="12573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4" name="文本占位符 3083"/>
          <p:cNvSpPr>
            <a:spLocks noGrp="1"/>
          </p:cNvSpPr>
          <p:nvPr>
            <p:ph type="body" idx="1"/>
          </p:nvPr>
        </p:nvSpPr>
        <p:spPr>
          <a:xfrm>
            <a:off x="12573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85" name="日期占位符 3084"/>
          <p:cNvSpPr>
            <a:spLocks noGrp="1"/>
          </p:cNvSpPr>
          <p:nvPr>
            <p:ph type="dt" sz="half" idx="2"/>
          </p:nvPr>
        </p:nvSpPr>
        <p:spPr>
          <a:xfrm>
            <a:off x="1257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086" name="页脚占位符 3085"/>
          <p:cNvSpPr>
            <a:spLocks noGrp="1"/>
          </p:cNvSpPr>
          <p:nvPr>
            <p:ph type="ftr" sz="quarter" idx="3"/>
          </p:nvPr>
        </p:nvSpPr>
        <p:spPr>
          <a:xfrm>
            <a:off x="36957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 lvl="0"/>
            <a:endParaRPr lang="zh-CN" dirty="0"/>
          </a:p>
        </p:txBody>
      </p:sp>
      <p:sp>
        <p:nvSpPr>
          <p:cNvPr id="3087" name="灯片编号占位符 3086"/>
          <p:cNvSpPr>
            <a:spLocks noGrp="1"/>
          </p:cNvSpPr>
          <p:nvPr>
            <p:ph type="sldNum" sz="quarter" idx="4"/>
          </p:nvPr>
        </p:nvSpPr>
        <p:spPr>
          <a:xfrm>
            <a:off x="71247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  <p:sp>
        <p:nvSpPr>
          <p:cNvPr id="3088" name="矩形 3087"/>
          <p:cNvSpPr/>
          <p:nvPr/>
        </p:nvSpPr>
        <p:spPr>
          <a:xfrm>
            <a:off x="1117600" y="268288"/>
            <a:ext cx="8026400" cy="74612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none" anchor="ctr"/>
          <a:p>
            <a:pPr lvl="0" algn="ctr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grpSp>
        <p:nvGrpSpPr>
          <p:cNvPr id="1028" name="Group 4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1750" name="Freeform 6"/>
              <p:cNvSpPr/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751" name="Freeform 7"/>
              <p:cNvSpPr/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752" name="Freeform 8"/>
              <p:cNvSpPr/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753" name="Freeform 9"/>
              <p:cNvSpPr/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754" name="Freeform 10"/>
              <p:cNvSpPr/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1755" name="Freeform 11"/>
            <p:cNvSpPr/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56" name="Freeform 12"/>
            <p:cNvSpPr/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17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17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4097"/>
          <p:cNvSpPr/>
          <p:nvPr>
            <p:ph type="title"/>
          </p:nvPr>
        </p:nvSpPr>
        <p:spPr>
          <a:xfrm>
            <a:off x="2124075" y="188913"/>
            <a:ext cx="6840538" cy="6397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4098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日期占位符 4099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101" name="页脚占位符 4100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4102" name="灯片编号占位符 4101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3074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075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3077" name="页脚占位符 3076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3078" name="灯片编号占位符 3077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4626" name="页脚占位符 15462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4627" name="灯片编号占位符 15462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  <p:grpSp>
        <p:nvGrpSpPr>
          <p:cNvPr id="1028" name="组合 154627"/>
          <p:cNvGrpSpPr/>
          <p:nvPr/>
        </p:nvGrpSpPr>
        <p:grpSpPr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" name="矩形 154628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矩形 154629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1" name="矩形 154630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2" name="矩形 154631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3" name="矩形 154632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矩形 154633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矩形 154634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矩形 154635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矩形 154636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9" name="标题 154637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文本占位符 154638"/>
          <p:cNvSpPr>
            <a:spLocks noGrp="1"/>
          </p:cNvSpPr>
          <p:nvPr>
            <p:ph type="body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54640" name="日期占位符 15463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1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audio" Target="../media/audio4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1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1.xml"/><Relationship Id="rId1" Type="http://schemas.openxmlformats.org/officeDocument/2006/relationships/audio" Target="../media/audio5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1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7.png"/><Relationship Id="rId1" Type="http://schemas.openxmlformats.org/officeDocument/2006/relationships/slide" Target="slide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8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178435" y="1557655"/>
            <a:ext cx="8795385" cy="2834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7200" b="1" dirty="0">
                <a:latin typeface="隶书" panose="02010509060101010101" pitchFamily="49" charset="-122"/>
                <a:ea typeface="隶书" panose="02010509060101010101" pitchFamily="49" charset="-122"/>
              </a:rPr>
              <a:t>七年级下册文言诗文</a:t>
            </a:r>
            <a:endParaRPr lang="zh-CN" altLang="en-US" sz="7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7200" b="1" dirty="0">
                <a:latin typeface="隶书" panose="02010509060101010101" pitchFamily="49" charset="-122"/>
                <a:ea typeface="隶书" panose="02010509060101010101" pitchFamily="49" charset="-122"/>
              </a:rPr>
              <a:t>复    习</a:t>
            </a:r>
            <a:r>
              <a:rPr lang="zh-CN" altLang="en-US" sz="72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7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7458" name="文本框 4103"/>
          <p:cNvSpPr txBox="1"/>
          <p:nvPr/>
        </p:nvSpPr>
        <p:spPr>
          <a:xfrm>
            <a:off x="106680" y="44450"/>
            <a:ext cx="4259580" cy="64262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>
            <a:spAutoFit/>
          </a:bodyPr>
          <a:p>
            <a:pPr lvl="0"/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  <a:ea typeface="楷体_GB2312" panose="02010609030101010101" pitchFamily="49" charset="-122"/>
                <a:sym typeface="+mn-ea"/>
              </a:rPr>
              <a:t>春夜洛城闻笛</a:t>
            </a:r>
            <a:endParaRPr lang="zh-CN" altLang="zh-CN" sz="36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1427459" name="矩形 1"/>
          <p:cNvSpPr/>
          <p:nvPr/>
        </p:nvSpPr>
        <p:spPr>
          <a:xfrm>
            <a:off x="3421063" y="1584325"/>
            <a:ext cx="5113337" cy="478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此诗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抒发了作者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lvl="0" eaLnBrk="0" hangingPunc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之情。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其前两句描写笛声随春风而传遍洛阳城，后两句写因闻笛而思乡。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全诗扣紧一个“     ”字，抒写自己闻笛的感受，合理运用                      ，感情直率真挚又有余韵，令人回味无穷。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Picture 2" descr="春望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2728" y="1920025"/>
            <a:ext cx="2808312" cy="377635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427462" name="圆角矩形 5"/>
          <p:cNvSpPr/>
          <p:nvPr/>
        </p:nvSpPr>
        <p:spPr>
          <a:xfrm>
            <a:off x="3348038" y="1557338"/>
            <a:ext cx="5327650" cy="4751387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/>
          <a:p>
            <a:pPr lvl="0" defTabSz="514350" eaLnBrk="0" hangingPunct="0">
              <a:buFont typeface="Arial" panose="020B0604020202020204" pitchFamily="34" charset="0"/>
              <a:buNone/>
            </a:pPr>
            <a:endParaRPr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3135" y="2063750"/>
            <a:ext cx="3757930" cy="94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客居洛阳夜深人静之时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被笛声引起的思乡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10680" y="4480560"/>
            <a:ext cx="54038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闻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1780" y="5434330"/>
            <a:ext cx="197040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想象和夸张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2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7462" grpId="0"/>
      <p:bldP spid="2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2578" name="文本框 4103"/>
          <p:cNvSpPr txBox="1"/>
          <p:nvPr/>
        </p:nvSpPr>
        <p:spPr>
          <a:xfrm>
            <a:off x="106680" y="44450"/>
            <a:ext cx="3568065" cy="76454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>
            <a:spAutoFit/>
          </a:bodyPr>
          <a:p>
            <a:pPr lvl="0"/>
            <a:r>
              <a:rPr lang="zh-CN" altLang="en-US" sz="4400" b="1" dirty="0">
                <a:solidFill>
                  <a:srgbClr val="0033CC"/>
                </a:solidFill>
                <a:latin typeface="宋体" panose="02010600030101010101" pitchFamily="2" charset="-122"/>
                <a:sym typeface="+mn-ea"/>
              </a:rPr>
              <a:t>逢 入 京 使</a:t>
            </a:r>
            <a:endParaRPr lang="zh-CN" altLang="en-US" sz="4400" b="1" dirty="0">
              <a:solidFill>
                <a:srgbClr val="0033CC"/>
              </a:solidFill>
              <a:latin typeface="宋体" panose="02010600030101010101" pitchFamily="2" charset="-122"/>
              <a:ea typeface="方正姚体" panose="02010601030101010101" pitchFamily="2" charset="-122"/>
              <a:sym typeface="+mn-ea"/>
            </a:endParaRPr>
          </a:p>
        </p:txBody>
      </p:sp>
      <p:sp>
        <p:nvSpPr>
          <p:cNvPr id="1432579" name="矩形 1"/>
          <p:cNvSpPr/>
          <p:nvPr/>
        </p:nvSpPr>
        <p:spPr>
          <a:xfrm>
            <a:off x="3924300" y="1700213"/>
            <a:ext cx="4968875" cy="435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逢入京使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是唐代著名边塞诗人        创作的一首七言绝句。全诗描写了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的典型场面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表达了思乡之情。诗文语言朴实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却包含着两大情怀：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一亲情一豪情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交织相融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感人至深。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2581" name="圆角矩形 5"/>
          <p:cNvSpPr/>
          <p:nvPr/>
        </p:nvSpPr>
        <p:spPr>
          <a:xfrm>
            <a:off x="3851275" y="1484313"/>
            <a:ext cx="5041900" cy="4321175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/>
          <a:p>
            <a:pPr lvl="0" defTabSz="514350" eaLnBrk="0" hangingPunct="0">
              <a:buFont typeface="Arial" panose="020B0604020202020204" pitchFamily="34" charset="0"/>
              <a:buNone/>
            </a:pPr>
            <a:endParaRPr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8986" y="1272066"/>
            <a:ext cx="3468367" cy="490529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文本框 1"/>
          <p:cNvSpPr txBox="1"/>
          <p:nvPr/>
        </p:nvSpPr>
        <p:spPr>
          <a:xfrm>
            <a:off x="5080635" y="211582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岑参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4300" y="2619375"/>
            <a:ext cx="532320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诗人远涉边塞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,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路逢回京使者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托带平安口信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,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以安慰悬望的家人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24300" y="4663440"/>
            <a:ext cx="411543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思乡之情与渴望功名之情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2581" grpId="0"/>
      <p:bldP spid="2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626" name="文本框 4103"/>
          <p:cNvSpPr txBox="1"/>
          <p:nvPr/>
        </p:nvSpPr>
        <p:spPr>
          <a:xfrm>
            <a:off x="106680" y="44450"/>
            <a:ext cx="2980690" cy="91694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>
            <a:spAutoFit/>
          </a:bodyPr>
          <a:p>
            <a:pPr lvl="0"/>
            <a:r>
              <a:rPr lang="en-US" altLang="zh-CN" sz="5400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5400" b="1" dirty="0">
                <a:solidFill>
                  <a:srgbClr val="0033CC"/>
                </a:solidFill>
                <a:latin typeface="宋体" panose="02010600030101010101" pitchFamily="2" charset="-122"/>
                <a:sym typeface="+mn-ea"/>
              </a:rPr>
              <a:t>晚  春 </a:t>
            </a:r>
            <a:endParaRPr lang="zh-CN" altLang="zh-CN" sz="54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1434628" name="矩形 3"/>
          <p:cNvSpPr/>
          <p:nvPr/>
        </p:nvSpPr>
        <p:spPr>
          <a:xfrm>
            <a:off x="755650" y="1341438"/>
            <a:ext cx="7848600" cy="3078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斗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芳菲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斗：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芳菲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无才思：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才思</a:t>
            </a:r>
            <a:r>
              <a:rPr 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惟解：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作雪：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5445" y="1273810"/>
            <a:ext cx="232791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竞争，比赛。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9590" y="1720215"/>
            <a:ext cx="554545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本指花草树木，此指花草的芳香。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43785" y="2232025"/>
            <a:ext cx="6260465" cy="94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原指人没有才华，写不出美好的诗文。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此指杨花榆荚不像百花那样鲜艳美丽。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77160" y="3056255"/>
            <a:ext cx="483044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才气，文思，此指花草姿色。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46275" y="3502660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只知道。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46275" y="3949065"/>
            <a:ext cx="411543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装作雪，化作雪的模样。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6675" name="矩形 1"/>
          <p:cNvSpPr/>
          <p:nvPr/>
        </p:nvSpPr>
        <p:spPr>
          <a:xfrm>
            <a:off x="1042988" y="1628775"/>
            <a:ext cx="7202487" cy="3674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本篇是一首写晚春景物的诗。作品运用 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的修辞手法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通过描写花草树木得知春天不久就要归去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于是各逞姿色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争芳斗艳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欲将春天留住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就连那本来没有任何姿色的杨花、榆荚也不甘示弱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化作雪花随风飞舞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加入了留春的行列，表达了诗人         的思想感情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同时也提醒人们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677" name="圆角矩形 5"/>
          <p:cNvSpPr/>
          <p:nvPr/>
        </p:nvSpPr>
        <p:spPr>
          <a:xfrm>
            <a:off x="900113" y="1484313"/>
            <a:ext cx="7345362" cy="4537075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/>
          <a:p>
            <a:pPr lvl="0" defTabSz="514350">
              <a:buFont typeface="Arial" panose="020B0604020202020204" pitchFamily="34" charset="0"/>
              <a:buNone/>
            </a:pPr>
            <a:endParaRPr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2050" y="224663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拟人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60595" y="4277995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惜春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3805" y="4724400"/>
            <a:ext cx="6893560" cy="11150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应抓住时机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乘时而进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创造美好的未来。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26" name="文本框 4103"/>
          <p:cNvSpPr txBox="1"/>
          <p:nvPr/>
        </p:nvSpPr>
        <p:spPr>
          <a:xfrm>
            <a:off x="106680" y="44450"/>
            <a:ext cx="2980690" cy="91694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>
            <a:spAutoFit/>
          </a:bodyPr>
          <a:p>
            <a:pPr lvl="0"/>
            <a:r>
              <a:rPr lang="en-US" altLang="zh-CN" sz="5400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5400" b="1" dirty="0">
                <a:solidFill>
                  <a:srgbClr val="0033CC"/>
                </a:solidFill>
                <a:latin typeface="宋体" panose="02010600030101010101" pitchFamily="2" charset="-122"/>
                <a:sym typeface="+mn-ea"/>
              </a:rPr>
              <a:t>晚  春 </a:t>
            </a:r>
            <a:endParaRPr lang="zh-CN" altLang="zh-CN" sz="54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677" grpId="0"/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1260475" y="620713"/>
            <a:ext cx="7127875" cy="187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四、陋室铭     爱莲说 </a:t>
            </a:r>
            <a:endParaRPr lang="zh-CN" altLang="en-US" sz="4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2844800" y="2781300"/>
            <a:ext cx="5221288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6000" b="1" dirty="0">
                <a:solidFill>
                  <a:srgbClr val="FF0066"/>
                </a:solidFill>
                <a:latin typeface="Arial" panose="020B0604020202020204" pitchFamily="34" charset="0"/>
                <a:ea typeface="华文隶书" panose="02010800040101010101" charset="-122"/>
              </a:rPr>
              <a:t>   </a:t>
            </a:r>
            <a:r>
              <a:rPr lang="zh-CN" altLang="en-US" sz="6600" dirty="0">
                <a:solidFill>
                  <a:srgbClr val="FF0066"/>
                </a:solidFill>
                <a:latin typeface="Arial" panose="020B0604020202020204" pitchFamily="34" charset="0"/>
                <a:ea typeface="华文隶书" panose="02010800040101010101" charset="-122"/>
              </a:rPr>
              <a:t>复习课</a:t>
            </a:r>
            <a:endParaRPr lang="zh-CN" altLang="x-none" sz="6600" dirty="0">
              <a:solidFill>
                <a:srgbClr val="FF0066"/>
              </a:solidFill>
              <a:latin typeface="Arial" panose="020B0604020202020204" pitchFamily="34" charset="0"/>
              <a:ea typeface="华文隶书" panose="02010800040101010101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476375" y="5013325"/>
            <a:ext cx="691356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323850" y="404813"/>
            <a:ext cx="8677275" cy="557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x-none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陋室铭</a:t>
            </a:r>
            <a:r>
              <a:rPr lang="zh-CN" altLang="x-none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，选自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全唐文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。作者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是     代的诗人、哲学家。著有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刘宾客集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。本文是他在被贬为地方官时写的。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爱莲说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，选自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周元公集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。作者           ，         （朝代）哲学家，宋代            </a:t>
            </a:r>
            <a:b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的创始人。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“铭”－－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“说”－－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动作按钮: 后退或前一项 12290">
            <a:hlinkClick r:id="rId1" action="ppaction://hlinksldjump"/>
          </p:cNvPr>
          <p:cNvSpPr/>
          <p:nvPr/>
        </p:nvSpPr>
        <p:spPr>
          <a:xfrm>
            <a:off x="8029575" y="6381750"/>
            <a:ext cx="647700" cy="360363"/>
          </a:xfrm>
          <a:prstGeom prst="actionButtonBackPrevious">
            <a:avLst/>
          </a:prstGeom>
          <a:solidFill>
            <a:srgbClr val="00FF00">
              <a:alpha val="92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3850" y="934085"/>
            <a:ext cx="156019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刘禹锡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6000" y="934085"/>
            <a:ext cx="64198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唐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5805" y="3148330"/>
            <a:ext cx="156019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周敦颐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08910" y="314833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北宋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5475" y="3716655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理学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410" y="4192905"/>
            <a:ext cx="86937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              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古代刻在器物上用来警戒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自己或者称述功德的文字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4485" y="5381625"/>
            <a:ext cx="98291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               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古代一种既可以说明、记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述事物，又可以发表议论的文体。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611188" y="620713"/>
            <a:ext cx="7707312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179388" y="188913"/>
            <a:ext cx="8716962" cy="6505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有仙则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惟吾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德馨  </a:t>
            </a: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endParaRPr lang="zh-CN" altLang="en-US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24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谈笑有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鸿儒 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往来无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白丁   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zh-CN" altLang="en-US" sz="24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案牍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劳刑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可爱者甚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蕃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</a:t>
            </a:r>
            <a:endParaRPr lang="zh-CN" altLang="en-US" sz="24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陶渊明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独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爱菊                        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濯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清涟而不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妖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4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</a:t>
            </a:r>
            <a:endParaRPr lang="zh-CN" altLang="en-US" sz="24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菊之爱，陶后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鲜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有闻             牡丹之爱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宜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乎众矣  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24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亭亭净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植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，可远观而不可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亵玩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焉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动作按钮: 后退或前一项 13315">
            <a:hlinkClick r:id="rId1" action="ppaction://hlinksldjump"/>
          </p:cNvPr>
          <p:cNvSpPr/>
          <p:nvPr/>
        </p:nvSpPr>
        <p:spPr>
          <a:xfrm>
            <a:off x="7669213" y="6381750"/>
            <a:ext cx="719137" cy="288925"/>
          </a:xfrm>
          <a:prstGeom prst="actionButtonBackPrevious">
            <a:avLst/>
          </a:prstGeom>
          <a:solidFill>
            <a:srgbClr val="00FF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34110" y="784225"/>
            <a:ext cx="94869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出名 </a:t>
            </a:r>
            <a:endParaRPr lang="zh-CN" altLang="en-US" sz="2400" b="1" dirty="0">
              <a:solidFill>
                <a:srgbClr val="663300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21810" y="675005"/>
            <a:ext cx="2103755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lnSpc>
                <a:spcPct val="130000"/>
              </a:lnSpc>
            </a:pP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b="1" dirty="0">
                <a:solidFill>
                  <a:srgbClr val="663300"/>
                </a:solidFill>
                <a:latin typeface="Arial" panose="020B0604020202020204" pitchFamily="34" charset="0"/>
                <a:ea typeface="华文楷体" panose="02010600040101010101" pitchFamily="2" charset="-122"/>
                <a:sym typeface="+mn-ea"/>
              </a:rPr>
              <a:t>（品德）高尚</a:t>
            </a:r>
            <a:endParaRPr lang="zh-CN" altLang="en-US" sz="2400" b="1" dirty="0">
              <a:solidFill>
                <a:srgbClr val="663300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5835" y="1841500"/>
            <a:ext cx="217297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学识渊博的人 </a:t>
            </a:r>
            <a:endParaRPr lang="zh-CN" altLang="en-US" sz="24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47540" y="1841500"/>
            <a:ext cx="248031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没有学问的人</a:t>
            </a:r>
            <a:endParaRPr lang="zh-CN" altLang="en-US" sz="24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570" y="2803525"/>
            <a:ext cx="171323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官府的公文</a:t>
            </a:r>
            <a:endParaRPr lang="zh-CN" altLang="en-US" sz="24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34565" y="2803525"/>
            <a:ext cx="186690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使身体劳累 </a:t>
            </a:r>
            <a:endParaRPr lang="zh-CN" altLang="en-US" sz="24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5565" y="2803525"/>
            <a:ext cx="48895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多</a:t>
            </a:r>
            <a:endParaRPr lang="zh-CN" altLang="en-US" sz="24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34110" y="3958590"/>
            <a:ext cx="6426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仅 </a:t>
            </a:r>
            <a:endParaRPr lang="zh-CN" altLang="en-US" sz="24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21810" y="3958590"/>
            <a:ext cx="110236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洗涤  </a:t>
            </a:r>
            <a:endParaRPr lang="zh-CN" altLang="en-US" sz="24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99200" y="3958590"/>
            <a:ext cx="201930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美丽而不庄重</a:t>
            </a:r>
            <a:endParaRPr lang="zh-CN" altLang="en-US" sz="24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76425" y="4994910"/>
            <a:ext cx="244538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xi</a:t>
            </a:r>
            <a:r>
              <a:rPr lang="en-US" altLang="zh-CN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ă</a:t>
            </a:r>
            <a:r>
              <a:rPr lang="en-US" altLang="zh-CN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n</a:t>
            </a:r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）少    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65825" y="5025390"/>
            <a:ext cx="94869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当然 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7875" y="6152515"/>
            <a:ext cx="13550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竖立   </a:t>
            </a:r>
            <a:endParaRPr lang="zh-CN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58565" y="6046470"/>
            <a:ext cx="385826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玩弄  亵，亲近而不庄重  </a:t>
            </a:r>
            <a:endParaRPr lang="zh-CN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611188" y="404813"/>
            <a:ext cx="7400925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107950" y="260350"/>
            <a:ext cx="8397875" cy="2956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en-US" altLang="zh-CN" sz="2800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   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斯是陋室，惟吾德馨</a:t>
            </a:r>
            <a:endParaRPr lang="zh-CN" altLang="en-US" sz="2800" dirty="0">
              <a:solidFill>
                <a:srgbClr val="0000CC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/>
            <a:r>
              <a:rPr lang="zh-CN" altLang="en-US" sz="240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sz="24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   苔痕上阶绿，草色入帘青</a:t>
            </a:r>
            <a:endParaRPr lang="zh-CN" altLang="en-US" sz="2800" dirty="0">
              <a:solidFill>
                <a:srgbClr val="0000CC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/>
            <a:endParaRPr lang="zh-CN" altLang="en-US" sz="2800" dirty="0">
              <a:solidFill>
                <a:srgbClr val="0000CC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予独爱莲之出淤泥而不染，濯清涟而不妖</a:t>
            </a:r>
            <a:endParaRPr lang="zh-CN" altLang="en-US" sz="2800" dirty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/>
            <a:r>
              <a:rPr lang="zh-CN" altLang="en-US" sz="2800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endParaRPr lang="zh-CN" altLang="en-US" sz="2400" b="1" dirty="0">
              <a:solidFill>
                <a:srgbClr val="FF0066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362" name="文本框 15361"/>
          <p:cNvSpPr txBox="1"/>
          <p:nvPr/>
        </p:nvSpPr>
        <p:spPr>
          <a:xfrm>
            <a:off x="539750" y="3634105"/>
            <a:ext cx="7626350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可远观而不可亵玩焉</a:t>
            </a:r>
            <a:endParaRPr lang="zh-CN" altLang="en-US" sz="2800" dirty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/>
            <a:endParaRPr lang="zh-CN" altLang="en-US" sz="2800" b="1" dirty="0">
              <a:solidFill>
                <a:srgbClr val="FF0066"/>
              </a:solidFill>
              <a:latin typeface="华文新魏" panose="0201080004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莲，花之君子者也</a:t>
            </a:r>
            <a:endParaRPr lang="zh-CN" altLang="en-US" sz="2800" dirty="0">
              <a:solidFill>
                <a:srgbClr val="00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/>
            <a:endParaRPr lang="zh-CN" altLang="en-US" sz="2800" b="1" dirty="0">
              <a:solidFill>
                <a:srgbClr val="FF0066"/>
              </a:solidFill>
              <a:latin typeface="华文新魏" panose="0201080004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05" y="687070"/>
            <a:ext cx="6082665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FF00FF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sym typeface="+mn-ea"/>
              </a:rPr>
              <a:t>这（虽）是简陋的房子，只是主人我有美好</a:t>
            </a:r>
            <a:endParaRPr lang="zh-CN" altLang="en-US" b="1" dirty="0">
              <a:solidFill>
                <a:srgbClr val="FF0066"/>
              </a:solidFill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sym typeface="+mn-ea"/>
              </a:rPr>
              <a:t>的品德（就不觉得简陋了）。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6115" y="1894840"/>
            <a:ext cx="69164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/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sym typeface="+mn-ea"/>
              </a:rPr>
              <a:t>苔痕碧绿，长到台阶上；草色青葱，映入窗帘中。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2707640"/>
            <a:ext cx="661035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/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  <a:sym typeface="+mn-ea"/>
              </a:rPr>
              <a:t>我惟独喜爱莲，它从淤积的污泥里长出来却</a:t>
            </a:r>
            <a:endParaRPr lang="zh-CN" altLang="en-US" b="1" dirty="0">
              <a:solidFill>
                <a:srgbClr val="FF0066"/>
              </a:solidFill>
              <a:latin typeface="宋体" panose="02010600030101010101" pitchFamily="2" charset="-122"/>
              <a:sym typeface="+mn-ea"/>
            </a:endParaRPr>
          </a:p>
          <a:p>
            <a:pPr lvl="0" algn="l"/>
            <a:r>
              <a:rPr lang="zh-CN" altLang="en-US" b="1" dirty="0">
                <a:solidFill>
                  <a:srgbClr val="FF0066"/>
                </a:solidFill>
                <a:latin typeface="宋体" panose="02010600030101010101" pitchFamily="2" charset="-122"/>
                <a:sym typeface="+mn-ea"/>
              </a:rPr>
              <a:t>不受一点沾染；在清水里洗涤过却不显得妖媚。</a:t>
            </a:r>
            <a:endParaRPr lang="zh-CN" altLang="en-US" sz="2400" b="1" dirty="0">
              <a:solidFill>
                <a:srgbClr val="FF0066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030" y="3985895"/>
            <a:ext cx="626046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66"/>
                </a:solidFill>
                <a:latin typeface="华文新魏" panose="02010800040101010101" pitchFamily="2" charset="-122"/>
                <a:sym typeface="+mn-ea"/>
              </a:rPr>
              <a:t>可以在远处观赏却不能贴近去玩弄啊！</a:t>
            </a:r>
            <a:endParaRPr lang="zh-CN" altLang="en-US" sz="2800" b="1" dirty="0">
              <a:solidFill>
                <a:srgbClr val="FF0066"/>
              </a:solidFill>
              <a:latin typeface="华文新魏" panose="0201080004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8805" y="5043805"/>
            <a:ext cx="340042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/>
            <a:r>
              <a:rPr lang="zh-CN" altLang="en-US" sz="2800" b="1" dirty="0">
                <a:solidFill>
                  <a:srgbClr val="FF0066"/>
                </a:solidFill>
                <a:latin typeface="华文新魏" panose="02010800040101010101" pitchFamily="2" charset="-122"/>
                <a:sym typeface="+mn-ea"/>
              </a:rPr>
              <a:t>莲，是花中的君子。</a:t>
            </a:r>
            <a:endParaRPr lang="zh-CN" altLang="en-US" sz="2800" b="1" dirty="0">
              <a:solidFill>
                <a:srgbClr val="FF0066"/>
              </a:solidFill>
              <a:latin typeface="华文新魏" panose="0201080004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44033" descr="BJyw4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44034"/>
          <p:cNvSpPr txBox="1"/>
          <p:nvPr/>
        </p:nvSpPr>
        <p:spPr>
          <a:xfrm>
            <a:off x="609600" y="228600"/>
            <a:ext cx="78486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请将匹配的相应的字母填入相应的地方。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（莲的特征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人的品质）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44036" name="表格 44035"/>
          <p:cNvGraphicFramePr/>
          <p:nvPr/>
        </p:nvGraphicFramePr>
        <p:xfrm>
          <a:off x="381000" y="1524000"/>
          <a:ext cx="4572000" cy="4913313"/>
        </p:xfrm>
        <a:graphic>
          <a:graphicData uri="http://schemas.openxmlformats.org/drawingml/2006/table">
            <a:tbl>
              <a:tblPr/>
              <a:tblGrid>
                <a:gridCol w="3124200"/>
                <a:gridCol w="1447800"/>
              </a:tblGrid>
              <a:tr h="6858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99"/>
                          </a:solidFill>
                          <a:ea typeface="楷体_GB2312" panose="02010609030101010101" pitchFamily="49" charset="-122"/>
                        </a:rPr>
                        <a:t>君子</a:t>
                      </a:r>
                      <a:endParaRPr lang="zh-CN" altLang="en-US" b="1" dirty="0">
                        <a:solidFill>
                          <a:srgbClr val="FF3399"/>
                        </a:solidFill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99"/>
                          </a:solidFill>
                          <a:ea typeface="楷体_GB2312" panose="02010609030101010101" pitchFamily="49" charset="-122"/>
                        </a:rPr>
                        <a:t>自尊自爱</a:t>
                      </a:r>
                      <a:endParaRPr lang="zh-CN" altLang="en-US" b="1">
                        <a:solidFill>
                          <a:srgbClr val="FF3399"/>
                        </a:solidFill>
                        <a:ea typeface="楷体_GB2312" panose="0201060903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99"/>
                          </a:solidFill>
                          <a:ea typeface="楷体_GB2312" panose="02010609030101010101" pitchFamily="49" charset="-122"/>
                        </a:rPr>
                        <a:t>不同流合污</a:t>
                      </a:r>
                      <a:endParaRPr lang="zh-CN" altLang="en-US" b="1">
                        <a:solidFill>
                          <a:srgbClr val="FF3399"/>
                        </a:solidFill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99"/>
                          </a:solidFill>
                          <a:ea typeface="楷体_GB2312" panose="02010609030101010101" pitchFamily="49" charset="-122"/>
                        </a:rPr>
                        <a:t>仪态庄重</a:t>
                      </a:r>
                      <a:endParaRPr lang="zh-CN" altLang="en-US" b="1">
                        <a:solidFill>
                          <a:srgbClr val="FF3399"/>
                        </a:solidFill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99"/>
                          </a:solidFill>
                          <a:ea typeface="楷体_GB2312" panose="02010609030101010101" pitchFamily="49" charset="-122"/>
                        </a:rPr>
                        <a:t>美名远扬</a:t>
                      </a:r>
                      <a:endParaRPr lang="zh-CN" altLang="en-US" b="1">
                        <a:solidFill>
                          <a:srgbClr val="FF3399"/>
                        </a:solidFill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99"/>
                          </a:solidFill>
                          <a:ea typeface="楷体_GB2312" panose="02010609030101010101" pitchFamily="49" charset="-122"/>
                        </a:rPr>
                        <a:t>独立高洁</a:t>
                      </a:r>
                      <a:endParaRPr lang="zh-CN" altLang="en-US" b="1">
                        <a:solidFill>
                          <a:srgbClr val="FF3399"/>
                        </a:solidFill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99"/>
                          </a:solidFill>
                          <a:ea typeface="楷体_GB2312" panose="02010609030101010101" pitchFamily="49" charset="-122"/>
                        </a:rPr>
                        <a:t>不攀附权贵</a:t>
                      </a:r>
                      <a:endParaRPr lang="zh-CN" altLang="en-US" b="1">
                        <a:solidFill>
                          <a:srgbClr val="FF3399"/>
                        </a:solidFill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3399"/>
                          </a:solidFill>
                          <a:ea typeface="楷体_GB2312" panose="02010609030101010101" pitchFamily="49" charset="-122"/>
                        </a:rPr>
                        <a:t>内心通达行为正直</a:t>
                      </a:r>
                      <a:endParaRPr lang="zh-CN" altLang="en-US" b="1">
                        <a:solidFill>
                          <a:srgbClr val="FF3399"/>
                        </a:solidFill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339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65" name="文本框 44064"/>
          <p:cNvSpPr txBox="1"/>
          <p:nvPr/>
        </p:nvSpPr>
        <p:spPr>
          <a:xfrm>
            <a:off x="3733800" y="16002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buClrTx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66" name="文本框 44065"/>
          <p:cNvSpPr txBox="1"/>
          <p:nvPr/>
        </p:nvSpPr>
        <p:spPr>
          <a:xfrm>
            <a:off x="3657600" y="228600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67" name="文本框 44066"/>
          <p:cNvSpPr txBox="1"/>
          <p:nvPr/>
        </p:nvSpPr>
        <p:spPr>
          <a:xfrm>
            <a:off x="3657600" y="29718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68" name="文本框 44067"/>
          <p:cNvSpPr txBox="1"/>
          <p:nvPr/>
        </p:nvSpPr>
        <p:spPr>
          <a:xfrm>
            <a:off x="3886200" y="350520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buClrTx/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69" name="文本框 44068"/>
          <p:cNvSpPr txBox="1"/>
          <p:nvPr/>
        </p:nvSpPr>
        <p:spPr>
          <a:xfrm>
            <a:off x="3962400" y="40386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buClrTx/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70" name="文本框 44069"/>
          <p:cNvSpPr txBox="1"/>
          <p:nvPr/>
        </p:nvSpPr>
        <p:spPr>
          <a:xfrm>
            <a:off x="3657600" y="464820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71" name="文本框 44070"/>
          <p:cNvSpPr txBox="1"/>
          <p:nvPr/>
        </p:nvSpPr>
        <p:spPr>
          <a:xfrm>
            <a:off x="3657600" y="52578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72" name="文本框 44071"/>
          <p:cNvSpPr txBox="1"/>
          <p:nvPr/>
        </p:nvSpPr>
        <p:spPr>
          <a:xfrm>
            <a:off x="3886200" y="5867400"/>
            <a:ext cx="685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buClrTx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73" name="文本框 44072"/>
          <p:cNvSpPr txBox="1"/>
          <p:nvPr/>
        </p:nvSpPr>
        <p:spPr>
          <a:xfrm>
            <a:off x="5334000" y="1828800"/>
            <a:ext cx="3429000" cy="447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、莲</a:t>
            </a:r>
            <a:endParaRPr lang="zh-CN" altLang="en-US" sz="3200" b="1">
              <a:solidFill>
                <a:srgbClr val="66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Tx/>
            </a:pPr>
            <a:r>
              <a:rPr lang="en-US" altLang="zh-CN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3200" b="1" dirty="0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出淤泥而不染</a:t>
            </a:r>
            <a:endParaRPr lang="zh-CN" altLang="en-US" sz="3200" b="1" dirty="0">
              <a:solidFill>
                <a:srgbClr val="66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Tx/>
            </a:pPr>
            <a:r>
              <a:rPr lang="en-US" altLang="zh-CN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3200" b="1" dirty="0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中通外直</a:t>
            </a:r>
            <a:endParaRPr lang="zh-CN" altLang="en-US" sz="3200" b="1" dirty="0">
              <a:solidFill>
                <a:srgbClr val="66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Tx/>
            </a:pPr>
            <a:r>
              <a:rPr lang="en-US" altLang="zh-CN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3200" b="1" dirty="0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不蔓不枝</a:t>
            </a:r>
            <a:endParaRPr lang="zh-CN" altLang="en-US" sz="3200" b="1" dirty="0">
              <a:solidFill>
                <a:srgbClr val="66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Tx/>
            </a:pPr>
            <a:r>
              <a:rPr lang="en-US" altLang="zh-CN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E</a:t>
            </a:r>
            <a:r>
              <a:rPr lang="zh-CN" altLang="en-US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3200" b="1" dirty="0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濯清莲而不妖</a:t>
            </a:r>
            <a:endParaRPr lang="zh-CN" altLang="en-US" sz="3200" b="1" dirty="0">
              <a:solidFill>
                <a:srgbClr val="66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Tx/>
            </a:pPr>
            <a:r>
              <a:rPr lang="en-US" altLang="zh-CN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F</a:t>
            </a:r>
            <a:r>
              <a:rPr lang="zh-CN" altLang="en-US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3200" b="1" dirty="0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香远益清</a:t>
            </a:r>
            <a:endParaRPr lang="zh-CN" altLang="en-US" sz="3200" b="1" dirty="0">
              <a:solidFill>
                <a:srgbClr val="66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Tx/>
            </a:pPr>
            <a:r>
              <a:rPr lang="en-US" altLang="zh-CN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G</a:t>
            </a:r>
            <a:r>
              <a:rPr lang="zh-CN" altLang="en-US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3200" b="1" dirty="0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亭亭净植</a:t>
            </a:r>
            <a:endParaRPr lang="zh-CN" altLang="en-US" sz="3200" b="1" dirty="0">
              <a:solidFill>
                <a:srgbClr val="66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Tx/>
            </a:pPr>
            <a:r>
              <a:rPr lang="en-US" altLang="zh-CN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H</a:t>
            </a:r>
            <a:r>
              <a:rPr lang="zh-CN" altLang="en-US" sz="3200" b="1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3200" b="1" dirty="0">
                <a:solidFill>
                  <a:srgbClr val="66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可远观而不可亵玩焉</a:t>
            </a:r>
            <a:endParaRPr lang="zh-CN" altLang="en-US" sz="3200" b="1" dirty="0">
              <a:solidFill>
                <a:srgbClr val="66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40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40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40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65" grpId="0"/>
      <p:bldP spid="44066" grpId="0"/>
      <p:bldP spid="44067" grpId="0"/>
      <p:bldP spid="44068" grpId="0"/>
      <p:bldP spid="44069" grpId="0"/>
      <p:bldP spid="44070" grpId="0"/>
      <p:bldP spid="44071" grpId="0"/>
      <p:bldP spid="440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/>
          <p:nvPr>
            <p:ph type="title"/>
          </p:nvPr>
        </p:nvSpPr>
        <p:spPr>
          <a:xfrm>
            <a:off x="1209675" y="659765"/>
            <a:ext cx="4876800" cy="1600200"/>
          </a:xfrm>
          <a:gradFill rotWithShape="0">
            <a:gsLst>
              <a:gs pos="0">
                <a:srgbClr val="99FFCC">
                  <a:gamma/>
                  <a:tint val="16471"/>
                  <a:invGamma/>
                </a:srgbClr>
              </a:gs>
              <a:gs pos="50000">
                <a:srgbClr val="99FFCC"/>
              </a:gs>
              <a:gs pos="100000">
                <a:srgbClr val="99FFCC">
                  <a:gamma/>
                  <a:tint val="16471"/>
                  <a:invGamma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  <a:miter/>
          </a:ln>
        </p:spPr>
        <p:txBody>
          <a:bodyPr anchor="ctr"/>
          <a:p>
            <a:pPr algn="l">
              <a:lnSpc>
                <a:spcPct val="80000"/>
              </a:lnSpc>
            </a:pPr>
            <a:r>
              <a:rPr lang="zh-CN" altLang="en-US" dirty="0"/>
              <a:t> </a:t>
            </a:r>
            <a:r>
              <a:rPr lang="zh-CN" altLang="en-US" sz="4000" dirty="0">
                <a:solidFill>
                  <a:srgbClr val="FF0000"/>
                </a:solidFill>
                <a:ea typeface="隶书" panose="02010509060101010101" pitchFamily="49" charset="-122"/>
              </a:rPr>
              <a:t>“牡丹之爱，宜乎众矣。”表达了作者怎样的感情？</a:t>
            </a:r>
            <a:endParaRPr lang="zh-CN" altLang="en-US" sz="4000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37891" name="文本占位符 37890"/>
          <p:cNvSpPr/>
          <p:nvPr>
            <p:ph type="body" idx="1"/>
          </p:nvPr>
        </p:nvSpPr>
        <p:spPr>
          <a:xfrm>
            <a:off x="6781800" y="0"/>
            <a:ext cx="2362200" cy="45720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FF3300"/>
                </a:solidFill>
              </a:rPr>
              <a:t>        </a:t>
            </a:r>
            <a:endParaRPr lang="zh-CN" altLang="en-US" sz="2800" b="1" dirty="0">
              <a:solidFill>
                <a:srgbClr val="660066"/>
              </a:solidFill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0" y="3310255"/>
            <a:ext cx="9144000" cy="1076325"/>
          </a:xfrm>
          <a:prstGeom prst="rect">
            <a:avLst/>
          </a:prstGeom>
          <a:gradFill rotWithShape="0">
            <a:gsLst>
              <a:gs pos="0">
                <a:srgbClr val="99FFCC"/>
              </a:gs>
              <a:gs pos="50000">
                <a:srgbClr val="99FFCC">
                  <a:gamma/>
                  <a:tint val="0"/>
                  <a:invGamma/>
                </a:srgbClr>
              </a:gs>
              <a:gs pos="100000">
                <a:srgbClr val="99FFCC"/>
              </a:gs>
            </a:gsLst>
            <a:lin ang="5400000" scaled="1"/>
            <a:tileRect/>
          </a:gra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这个感叹句，是作者对那时一些士大夫追求名利，求取富贵的处世态度的强烈讽刺。</a:t>
            </a:r>
            <a:endParaRPr lang="zh-CN" altLang="en-US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xfrm>
            <a:off x="539750" y="0"/>
            <a:ext cx="7772400" cy="1143000"/>
          </a:xfrm>
        </p:spPr>
        <p:txBody>
          <a:bodyPr anchor="ctr"/>
          <a:p>
            <a:r>
              <a:rPr lang="zh-CN" altLang="en-US" sz="3600" b="1" dirty="0">
                <a:solidFill>
                  <a:srgbClr val="FF3300"/>
                </a:solidFill>
              </a:rPr>
              <a:t>一、</a:t>
            </a:r>
            <a:r>
              <a:rPr lang="en-US" altLang="zh-CN" sz="3600" b="1" dirty="0">
                <a:solidFill>
                  <a:srgbClr val="FF3300"/>
                </a:solidFill>
              </a:rPr>
              <a:t>《</a:t>
            </a:r>
            <a:r>
              <a:rPr lang="zh-CN" altLang="en-US" sz="3600" b="1" dirty="0">
                <a:solidFill>
                  <a:srgbClr val="FF3300"/>
                </a:solidFill>
              </a:rPr>
              <a:t>木兰诗</a:t>
            </a:r>
            <a:r>
              <a:rPr lang="en-US" altLang="zh-CN" sz="3600" b="1">
                <a:solidFill>
                  <a:srgbClr val="FF3300"/>
                </a:solidFill>
              </a:rPr>
              <a:t>》</a:t>
            </a:r>
            <a:endParaRPr lang="en-US" altLang="zh-CN" sz="3600" b="1">
              <a:solidFill>
                <a:srgbClr val="FF3300"/>
              </a:solidFill>
            </a:endParaRPr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179388" y="836613"/>
            <a:ext cx="8496300" cy="4114800"/>
          </a:xfrm>
        </p:spPr>
        <p:txBody>
          <a:bodyPr/>
          <a:p>
            <a:pPr>
              <a:buNone/>
            </a:pPr>
            <a:r>
              <a:rPr lang="zh-CN" altLang="en-US" sz="2800" b="1" dirty="0"/>
              <a:t>继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诗经</a:t>
            </a:r>
            <a:r>
              <a:rPr lang="en-US" altLang="zh-CN" sz="2800" b="1" dirty="0"/>
              <a:t>》《</a:t>
            </a:r>
            <a:r>
              <a:rPr lang="zh-CN" altLang="en-US" sz="2800" b="1" dirty="0"/>
              <a:t>楚辞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之后，在汉魏六朝文学史上出现一种能够配乐歌唱的新诗体叫</a:t>
            </a:r>
            <a:r>
              <a:rPr lang="zh-CN" altLang="en-US" sz="2800" b="1" u="sng" dirty="0"/>
              <a:t>         </a:t>
            </a:r>
            <a:r>
              <a:rPr lang="zh-CN" altLang="en-US" sz="2800" b="1" dirty="0"/>
              <a:t>。“乐府”本是官署的名称，负责制谱度曲，训练乐工，采辑诗歌民谣，以供朝廷祭祀宴享时演唱，并可以观察风土人情，考见政治得失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木兰诗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选自</a:t>
            </a:r>
            <a:r>
              <a:rPr lang="zh-CN" altLang="en-US" sz="2800" b="1" u="sng" dirty="0"/>
              <a:t>       </a:t>
            </a:r>
            <a:r>
              <a:rPr lang="zh-CN" altLang="en-US" sz="2800" b="1" dirty="0"/>
              <a:t>代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u="sng" dirty="0"/>
              <a:t>                 </a:t>
            </a:r>
            <a:r>
              <a:rPr lang="zh-CN" altLang="en-US" sz="2800" b="1" dirty="0"/>
              <a:t>编的</a:t>
            </a:r>
            <a:r>
              <a:rPr lang="zh-CN" altLang="en-US" sz="2800" b="1" u="sng" dirty="0"/>
              <a:t>              </a:t>
            </a:r>
            <a:r>
              <a:rPr lang="zh-CN" altLang="en-US" sz="2800" b="1" dirty="0"/>
              <a:t>，这是</a:t>
            </a:r>
            <a:r>
              <a:rPr lang="zh-CN" altLang="en-US" sz="2800" b="1" u="sng" dirty="0"/>
              <a:t>                </a:t>
            </a:r>
            <a:r>
              <a:rPr lang="zh-CN" altLang="en-US" sz="2800" b="1" dirty="0"/>
              <a:t>时北朝乐府民歌的代表作。作品满怀激情地记叙花木兰</a:t>
            </a:r>
            <a:r>
              <a:rPr lang="zh-CN" altLang="en-US" sz="2800" b="1" u="sng" dirty="0"/>
              <a:t>               </a:t>
            </a:r>
            <a:r>
              <a:rPr lang="zh-CN" altLang="en-US" sz="2800" b="1" dirty="0"/>
              <a:t>，</a:t>
            </a:r>
            <a:r>
              <a:rPr lang="zh-CN" altLang="en-US" sz="2800" b="1" u="sng" dirty="0"/>
              <a:t>              </a:t>
            </a:r>
            <a:r>
              <a:rPr lang="zh-CN" altLang="en-US" sz="2800" b="1" dirty="0"/>
              <a:t>的故事，充满传奇色彩。 </a:t>
            </a:r>
            <a:endParaRPr lang="zh-CN" altLang="en-US" sz="2800" b="1" dirty="0"/>
          </a:p>
        </p:txBody>
      </p:sp>
      <p:sp>
        <p:nvSpPr>
          <p:cNvPr id="38916" name="文本框 38915"/>
          <p:cNvSpPr txBox="1"/>
          <p:nvPr/>
        </p:nvSpPr>
        <p:spPr>
          <a:xfrm>
            <a:off x="755650" y="2997200"/>
            <a:ext cx="29527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郭茂倩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6659563" y="2565400"/>
            <a:ext cx="19446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宋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2771775" y="2997200"/>
            <a:ext cx="2305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乐府诗集</a:t>
            </a:r>
            <a:r>
              <a:rPr lang="en-US" altLang="zh-CN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5292725" y="2997200"/>
            <a:ext cx="16557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南北朝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0" y="4797425"/>
            <a:ext cx="11160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字音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4" name="文本框 38923"/>
          <p:cNvSpPr txBox="1"/>
          <p:nvPr/>
        </p:nvSpPr>
        <p:spPr>
          <a:xfrm>
            <a:off x="5508625" y="1268413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乐府”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5" name="文本框 38924"/>
          <p:cNvSpPr txBox="1"/>
          <p:nvPr/>
        </p:nvSpPr>
        <p:spPr>
          <a:xfrm>
            <a:off x="1042988" y="3933825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女扮男装，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6" name="文本框 38925"/>
          <p:cNvSpPr txBox="1"/>
          <p:nvPr/>
        </p:nvSpPr>
        <p:spPr>
          <a:xfrm>
            <a:off x="2843213" y="3860800"/>
            <a:ext cx="1728787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代父从军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7" name="文本框 38926"/>
          <p:cNvSpPr txBox="1"/>
          <p:nvPr/>
        </p:nvSpPr>
        <p:spPr>
          <a:xfrm>
            <a:off x="827088" y="4581525"/>
            <a:ext cx="7848600" cy="2538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机杼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    )    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可汗             鞍鞯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燕      山    胡骑      戎      机    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金柝      红妆           着     我旧时裳</a:t>
            </a:r>
            <a:endParaRPr lang="zh-CN" altLang="en-US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8928" name="文本框 38927"/>
          <p:cNvSpPr txBox="1"/>
          <p:nvPr/>
        </p:nvSpPr>
        <p:spPr>
          <a:xfrm>
            <a:off x="1619250" y="4652963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zhù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9" name="文本框 38928"/>
          <p:cNvSpPr txBox="1"/>
          <p:nvPr/>
        </p:nvSpPr>
        <p:spPr>
          <a:xfrm>
            <a:off x="3635375" y="4652963"/>
            <a:ext cx="14192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(kè)(hán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0" name="文本框 38929"/>
          <p:cNvSpPr txBox="1"/>
          <p:nvPr/>
        </p:nvSpPr>
        <p:spPr>
          <a:xfrm>
            <a:off x="6372225" y="4652963"/>
            <a:ext cx="16557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(ān)(jiān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1" name="文本框 38930"/>
          <p:cNvSpPr txBox="1"/>
          <p:nvPr/>
        </p:nvSpPr>
        <p:spPr>
          <a:xfrm>
            <a:off x="1187450" y="5300663"/>
            <a:ext cx="8969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(yān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2" name="文本框 38931"/>
          <p:cNvSpPr txBox="1"/>
          <p:nvPr/>
        </p:nvSpPr>
        <p:spPr>
          <a:xfrm>
            <a:off x="3708400" y="5300663"/>
            <a:ext cx="720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(jì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3" name="文本框 38932"/>
          <p:cNvSpPr txBox="1"/>
          <p:nvPr/>
        </p:nvSpPr>
        <p:spPr>
          <a:xfrm>
            <a:off x="4932363" y="5300663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(róng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4" name="文本框 38933"/>
          <p:cNvSpPr txBox="1"/>
          <p:nvPr/>
        </p:nvSpPr>
        <p:spPr>
          <a:xfrm>
            <a:off x="1476375" y="5949950"/>
            <a:ext cx="1008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(tuò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5" name="文本框 38934"/>
          <p:cNvSpPr txBox="1"/>
          <p:nvPr/>
        </p:nvSpPr>
        <p:spPr>
          <a:xfrm>
            <a:off x="2987675" y="5949950"/>
            <a:ext cx="17287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(zhuāng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6" name="文本框 38935"/>
          <p:cNvSpPr txBox="1"/>
          <p:nvPr/>
        </p:nvSpPr>
        <p:spPr>
          <a:xfrm>
            <a:off x="4932363" y="5949950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(zhuó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7" name="文本框 38936"/>
          <p:cNvSpPr txBox="1"/>
          <p:nvPr/>
        </p:nvSpPr>
        <p:spPr>
          <a:xfrm>
            <a:off x="7164388" y="5949950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(cháng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>
                                            <p:txEl>
                                              <p:charRg st="3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>
                                            <p:txEl>
                                              <p:charRg st="63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27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1057275" y="601663"/>
            <a:ext cx="6394450" cy="6397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107950" y="-100012"/>
            <a:ext cx="8856663" cy="66738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1</a:t>
            </a:r>
            <a:r>
              <a:rPr lang="zh-CN" altLang="en-US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、读</a:t>
            </a:r>
            <a:r>
              <a:rPr lang="en-US" altLang="zh-CN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《</a:t>
            </a:r>
            <a:r>
              <a:rPr lang="zh-CN" altLang="en-US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陋室铭</a:t>
            </a:r>
            <a:r>
              <a:rPr lang="en-US" altLang="zh-CN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》</a:t>
            </a:r>
            <a:r>
              <a:rPr lang="zh-CN" altLang="en-US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回答 </a:t>
            </a:r>
            <a:endParaRPr lang="zh-CN" altLang="en-US" sz="2800" dirty="0">
              <a:solidFill>
                <a:srgbClr val="FF0066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x-none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本文从几个层面来展现陋室主人品德的高尚的？</a:t>
            </a:r>
            <a:endParaRPr lang="zh-CN" altLang="x-none" sz="24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x-none" sz="28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答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x-none" sz="2400" b="1" dirty="0">
                <a:latin typeface="Arial" panose="020B0604020202020204" pitchFamily="34" charset="0"/>
                <a:ea typeface="宋体" panose="02010600030101010101" pitchFamily="2" charset="-122"/>
              </a:rPr>
              <a:t>三个方面，分别为环境幽雅、往来者渊博、兴趣高雅</a:t>
            </a:r>
            <a:r>
              <a:rPr lang="zh-CN" altLang="x-none" sz="240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</a:t>
            </a:r>
            <a:endParaRPr lang="zh-CN" altLang="x-none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x-none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作者在文章首尾分别运用了比喻和类比手法，其意图是为了强调什么？</a:t>
            </a:r>
            <a:endParaRPr lang="zh-CN" altLang="x-none" sz="24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答：</a:t>
            </a:r>
            <a:r>
              <a:rPr lang="zh-CN" altLang="x-none" sz="2400" b="1" dirty="0">
                <a:latin typeface="Arial" panose="020B0604020202020204" pitchFamily="34" charset="0"/>
                <a:ea typeface="宋体" panose="02010600030101010101" pitchFamily="2" charset="-122"/>
              </a:rPr>
              <a:t>强调作者的品德高尚，志趣高远。</a:t>
            </a:r>
            <a:endParaRPr lang="zh-CN" altLang="x-none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 </a:t>
            </a:r>
            <a:r>
              <a:rPr lang="en-US" altLang="zh-CN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2</a:t>
            </a:r>
            <a:r>
              <a:rPr lang="zh-CN" altLang="en-US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、读</a:t>
            </a:r>
            <a:r>
              <a:rPr lang="en-US" altLang="zh-CN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《</a:t>
            </a:r>
            <a:r>
              <a:rPr lang="zh-CN" altLang="en-US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爱莲说</a:t>
            </a:r>
            <a:r>
              <a:rPr lang="en-US" altLang="zh-CN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》</a:t>
            </a:r>
            <a:r>
              <a:rPr lang="zh-CN" altLang="en-US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回答</a:t>
            </a:r>
            <a:endParaRPr lang="zh-CN" altLang="en-US" sz="2800" dirty="0">
              <a:solidFill>
                <a:srgbClr val="FF0066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x-none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文中写莲花品质的名句是</a:t>
            </a:r>
            <a:r>
              <a:rPr lang="zh-CN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endParaRPr lang="zh-CN" altLang="x-none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x-none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文中比喻君子通达事理，行为方正，因而美名远扬的句子是  </a:t>
            </a:r>
            <a:r>
              <a:rPr lang="zh-CN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x-none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x-none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文中比喻君子志洁行廉，又有庄重的仪态，令人敬意不敢侮的句子是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x-none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x-none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“与近朱者赤，近墨者黑”意思相反的一句是 </a:t>
            </a:r>
            <a:r>
              <a:rPr lang="zh-CN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x-none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</a:t>
            </a:r>
            <a:endParaRPr lang="zh-CN" altLang="x-none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（</a:t>
            </a:r>
            <a:r>
              <a:rPr lang="en-US" altLang="zh-CN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x-none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文章的主旨句是</a:t>
            </a:r>
            <a:r>
              <a:rPr lang="zh-CN" altLang="en-US" sz="2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 </a:t>
            </a:r>
            <a:endParaRPr lang="zh-CN" altLang="en-US" sz="2800" dirty="0">
              <a:solidFill>
                <a:srgbClr val="FF0066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 lvl="0"/>
            <a:r>
              <a:rPr lang="zh-CN" altLang="en-US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      </a:t>
            </a:r>
            <a:r>
              <a:rPr lang="en-US" altLang="zh-CN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3</a:t>
            </a:r>
            <a:r>
              <a:rPr lang="zh-CN" altLang="en-US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、 课后完成发的练习题</a:t>
            </a:r>
            <a:r>
              <a:rPr lang="zh-CN" altLang="x-none" sz="2800" dirty="0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    </a:t>
            </a:r>
            <a:r>
              <a:rPr lang="zh-CN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x-none" sz="36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</a:t>
            </a:r>
            <a:endParaRPr lang="zh-CN" altLang="x-none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4860925" y="2925763"/>
            <a:ext cx="4321175" cy="4556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出淤泥而不染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濯清涟而不妖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1187450" y="3671888"/>
            <a:ext cx="5462588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中通外直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不蔓不枝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香远益清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2413000" y="4391025"/>
            <a:ext cx="4752975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亭亭净直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可远观而不可亵玩焉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1331913" y="5111750"/>
            <a:ext cx="5773737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出淤泥而不染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濯清涟而不妖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文本框 19463"/>
          <p:cNvSpPr txBox="1"/>
          <p:nvPr/>
        </p:nvSpPr>
        <p:spPr>
          <a:xfrm>
            <a:off x="3779838" y="5518150"/>
            <a:ext cx="3675062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莲，花之君子者也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47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charRg st="47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78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charRg st="178" end="2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46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946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946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94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946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61793"/>
          <p:cNvSpPr>
            <a:spLocks noGrp="1"/>
          </p:cNvSpPr>
          <p:nvPr>
            <p:ph type="title"/>
          </p:nvPr>
        </p:nvSpPr>
        <p:spPr>
          <a:xfrm>
            <a:off x="306705" y="219075"/>
            <a:ext cx="6851650" cy="1100138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b="1" dirty="0"/>
              <a:t>五、古代诗歌五首</a:t>
            </a:r>
            <a:endParaRPr lang="zh-CN" altLang="en-US" b="1" dirty="0"/>
          </a:p>
        </p:txBody>
      </p:sp>
      <p:sp>
        <p:nvSpPr>
          <p:cNvPr id="161795" name="内容占位符 161794"/>
          <p:cNvSpPr>
            <a:spLocks noGrp="1"/>
          </p:cNvSpPr>
          <p:nvPr>
            <p:ph idx="1"/>
          </p:nvPr>
        </p:nvSpPr>
        <p:spPr>
          <a:xfrm>
            <a:off x="827088" y="2160588"/>
            <a:ext cx="7345362" cy="3500437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2700" b="1" dirty="0"/>
              <a:t>选自</a:t>
            </a:r>
            <a:r>
              <a:rPr lang="en-US" altLang="zh-CN" sz="2700" b="1" dirty="0"/>
              <a:t>《</a:t>
            </a:r>
            <a:r>
              <a:rPr lang="zh-CN" altLang="en-US" sz="2700" b="1" dirty="0"/>
              <a:t>陈子昂集</a:t>
            </a:r>
            <a:r>
              <a:rPr lang="en-US" altLang="zh-CN" sz="2700" b="1" dirty="0"/>
              <a:t>》</a:t>
            </a:r>
            <a:r>
              <a:rPr lang="zh-CN" altLang="en-US" sz="2700" b="1" dirty="0"/>
              <a:t>，诗人              </a:t>
            </a:r>
            <a:r>
              <a:rPr lang="zh-CN" altLang="en-US" sz="2700" b="1" dirty="0">
                <a:latin typeface="宋体" panose="02010600030101010101" pitchFamily="2" charset="-122"/>
              </a:rPr>
              <a:t>字伯玉</a:t>
            </a:r>
            <a:r>
              <a:rPr lang="en-US" altLang="zh-CN" sz="2700" b="1" dirty="0">
                <a:latin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梓州射洪</a:t>
            </a:r>
            <a:r>
              <a:rPr lang="en-US" altLang="zh-CN" sz="2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现四川</a:t>
            </a:r>
            <a:r>
              <a:rPr lang="en-US" altLang="zh-CN" sz="2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人。      </a:t>
            </a:r>
            <a:r>
              <a:rPr lang="zh-CN" altLang="en-US" sz="2700" b="1" dirty="0"/>
              <a:t>代诗人</a:t>
            </a:r>
            <a:r>
              <a:rPr lang="zh-CN" altLang="en-US" sz="2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年轻时性格豪爽。二十四岁中进士，以上书论政，为武则天所赞赏。直言敢谏，多切中时弊。三十六七岁时随建安王东征契丹，所提建议不被采纳，反而受到降职处分。三十八岁解职还乡，被县令段简陷害，死于狱中，时年四十一岁。</a:t>
            </a:r>
            <a:endParaRPr lang="zh-CN" altLang="en-US" sz="27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7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7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148" name="图片 161795" descr="BD21370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49425"/>
            <a:ext cx="5715000" cy="9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61793"/>
          <p:cNvSpPr>
            <a:spLocks noGrp="1"/>
          </p:cNvSpPr>
          <p:nvPr/>
        </p:nvSpPr>
        <p:spPr>
          <a:xfrm>
            <a:off x="465455" y="1125855"/>
            <a:ext cx="6851650" cy="11001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/>
              <a:t>登幽州台歌</a:t>
            </a:r>
            <a:endParaRPr lang="zh-CN" altLang="en-US" sz="32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5154930" y="2160905"/>
            <a:ext cx="1217295" cy="502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陈子昂</a:t>
            </a:r>
            <a:endParaRPr lang="zh-CN" altLang="en-US" sz="27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6085" y="2477770"/>
            <a:ext cx="527685" cy="502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700" b="1" dirty="0">
                <a:solidFill>
                  <a:srgbClr val="FF0000"/>
                </a:solidFill>
                <a:sym typeface="+mn-ea"/>
              </a:rPr>
              <a:t>唐</a:t>
            </a:r>
            <a:endParaRPr lang="zh-CN" altLang="en-US" sz="27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17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17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17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背景意义：</a:t>
            </a:r>
            <a:endParaRPr lang="zh-CN" altLang="en-US" dirty="0"/>
          </a:p>
        </p:txBody>
      </p:sp>
      <p:sp>
        <p:nvSpPr>
          <p:cNvPr id="9219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r>
              <a:rPr lang="zh-CN" altLang="en-US" sz="4400" dirty="0">
                <a:solidFill>
                  <a:srgbClr val="7030A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对于我国封建历史上数之不尽的怀才不遇的文人，</a:t>
            </a:r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燕昭王</a:t>
            </a:r>
            <a:r>
              <a:rPr lang="zh-CN" altLang="en-US" sz="4400" dirty="0">
                <a:solidFill>
                  <a:srgbClr val="7030A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和</a:t>
            </a:r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黄金台</a:t>
            </a:r>
            <a:r>
              <a:rPr lang="zh-CN" altLang="en-US" sz="4400" dirty="0">
                <a:solidFill>
                  <a:srgbClr val="7030A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都有非常重要的象征意义。陈子昂非常仰慕燕昭王这样的圣明君王，深恨自己生不逢时，不能趋归燕昭王这样的明君麾下建功立业！ </a:t>
            </a:r>
            <a:endParaRPr lang="zh-CN" altLang="en-US" sz="4400" dirty="0">
              <a:solidFill>
                <a:srgbClr val="7030A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3"/>
          <p:cNvSpPr>
            <a:spLocks noGrp="1" noRot="1"/>
          </p:cNvSpPr>
          <p:nvPr>
            <p:ph idx="1"/>
          </p:nvPr>
        </p:nvSpPr>
        <p:spPr>
          <a:xfrm>
            <a:off x="395288" y="836613"/>
            <a:ext cx="8540750" cy="5735637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前不见</a:t>
            </a:r>
            <a:r>
              <a:rPr lang="zh-CN" altLang="en-US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古人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，后不见来者。”这里的古人是指                                                     。</a:t>
            </a:r>
            <a:endParaRPr lang="en-US" altLang="zh-CN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对战国时代</a:t>
            </a:r>
            <a:r>
              <a:rPr lang="zh-CN" altLang="en-US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燕昭王礼遇乐毅、郭隗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燕太子丹礼遇田光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等历史事迹，表示无限钦慕。但是，</a:t>
            </a:r>
            <a:r>
              <a:rPr lang="zh-CN" altLang="en-US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象燕昭王那样前代的贤君既不复可见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后来的贤明之主也来不及见到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，自己真是</a:t>
            </a:r>
            <a:r>
              <a:rPr lang="zh-CN" altLang="en-US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生不逢时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；当登台远眺时，只见茫茫宇宙，天长地久，不禁感到</a:t>
            </a:r>
            <a:r>
              <a:rPr lang="zh-CN" altLang="en-US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孤单寂寞，悲从中来，怆然流泪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了。本篇以慷慨悲凉的调子，表现了诗人                                         的情怀。这种悲哀常常为旧社会许多怀才不遇的人士所共有，因而获得广泛的共鸣。 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9670" y="1156335"/>
            <a:ext cx="718693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古代那些能够礼贤下士的贤明君主 </a:t>
            </a:r>
            <a:endPara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1210" y="4790440"/>
            <a:ext cx="47548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失意的境遇和寂寞苦闷</a:t>
            </a:r>
            <a:endParaRPr lang="zh-CN" altLang="en-US" sz="3600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文本占位符 183299" descr="e6508eefc35666ccce1b3e9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338"/>
            <a:ext cx="9134475" cy="6792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20484" descr="BD15072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0888"/>
            <a:ext cx="5715000" cy="84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灯片编号占位符 1"/>
          <p:cNvSpPr txBox="1">
            <a:spLocks noGrp="1"/>
          </p:cNvSpPr>
          <p:nvPr>
            <p:ph type="sldNum" sz="quarter" idx="11"/>
          </p:nvPr>
        </p:nvSpPr>
        <p:spPr/>
        <p:txBody>
          <a:bodyPr anchor="b"/>
          <a:p>
            <a:pPr algn="r" eaLnBrk="1" hangingPunct="1"/>
            <a:fld id="{9A0DB2DC-4C9A-4742-B13C-FB6460FD3503}" type="slidenum">
              <a:rPr lang="zh-CN" altLang="en-US" sz="1000" dirty="0">
                <a:latin typeface="Arial Black" panose="020B0A04020102020204" pitchFamily="34" charset="0"/>
              </a:rPr>
            </a:fld>
            <a:endParaRPr lang="zh-CN" altLang="en-US" sz="1000" dirty="0">
              <a:latin typeface="Arial Black" panose="020B0A04020102020204" pitchFamily="34" charset="0"/>
            </a:endParaRPr>
          </a:p>
        </p:txBody>
      </p:sp>
      <p:sp>
        <p:nvSpPr>
          <p:cNvPr id="18435" name="文本占位符 18434"/>
          <p:cNvSpPr>
            <a:spLocks noGrp="1"/>
          </p:cNvSpPr>
          <p:nvPr>
            <p:ph type="body"/>
          </p:nvPr>
        </p:nvSpPr>
        <p:spPr>
          <a:xfrm>
            <a:off x="77470" y="2426970"/>
            <a:ext cx="7353300" cy="2219325"/>
          </a:xfrm>
        </p:spPr>
        <p:txBody>
          <a:bodyPr vert="horz" wrap="square" lIns="91440" tIns="45720" rIns="91440" bIns="45720" anchor="t"/>
          <a:p>
            <a:pPr marL="0" lvl="0" indent="0" eaLnBrk="1" hangingPunct="1">
              <a:lnSpc>
                <a:spcPct val="85000"/>
              </a:lnSpc>
              <a:buNone/>
            </a:pPr>
            <a:r>
              <a:rPr lang="en-US" altLang="zh-CN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涕</a:t>
            </a:r>
            <a:r>
              <a:rPr lang="en-US" altLang="zh-CN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eaLnBrk="1" hangingPunct="1">
              <a:lnSpc>
                <a:spcPct val="85000"/>
              </a:lnSpc>
              <a:buNone/>
            </a:pP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前</a:t>
            </a:r>
            <a:r>
              <a:rPr lang="en-US" altLang="zh-CN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endParaRPr lang="zh-CN" altLang="en-US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eaLnBrk="1" hangingPunct="1">
              <a:lnSpc>
                <a:spcPct val="85000"/>
              </a:lnSpc>
              <a:buNone/>
            </a:pP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念</a:t>
            </a:r>
            <a:r>
              <a:rPr lang="en-US" altLang="zh-CN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endParaRPr lang="zh-CN" altLang="en-US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1" hangingPunct="1">
              <a:lnSpc>
                <a:spcPct val="85000"/>
              </a:lnSpc>
              <a:buNone/>
            </a:pP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1685" y="2351405"/>
            <a:ext cx="21621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眼泪。</a:t>
            </a:r>
            <a:endParaRPr lang="zh-CN" altLang="en-US" sz="44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9615" y="3049270"/>
            <a:ext cx="226631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向前看。</a:t>
            </a:r>
            <a:endParaRPr lang="zh-CN" altLang="en-US" sz="44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4385" y="3811270"/>
            <a:ext cx="158686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想到。</a:t>
            </a:r>
            <a:endParaRPr lang="zh-CN" altLang="en-US" sz="44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占位符 21505"/>
          <p:cNvSpPr>
            <a:spLocks noGrp="1"/>
          </p:cNvSpPr>
          <p:nvPr>
            <p:ph idx="1"/>
          </p:nvPr>
        </p:nvSpPr>
        <p:spPr>
          <a:xfrm>
            <a:off x="474980" y="2076450"/>
            <a:ext cx="8211820" cy="1958340"/>
          </a:xfrm>
          <a:solidFill>
            <a:srgbClr val="92D050">
              <a:alpha val="100000"/>
            </a:srgbClr>
          </a:solidFill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诗的前两句</a:t>
            </a: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</a:t>
            </a:r>
            <a:r>
              <a:rPr lang="zh-CN" altLang="en-US" sz="2400" b="1" i="1" dirty="0">
                <a:solidFill>
                  <a:srgbClr val="FF3300"/>
                </a:solidFill>
                <a:ea typeface="华文楷体" panose="02010600040101010101" pitchFamily="2" charset="-122"/>
              </a:rPr>
              <a:t>                               </a:t>
            </a:r>
            <a:endParaRPr lang="zh-CN" altLang="en-US" sz="2400" b="1" i="1" dirty="0">
              <a:solidFill>
                <a:srgbClr val="FF99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从      的角度表现主人公的     。</a:t>
            </a:r>
            <a:endParaRPr lang="zh-CN" altLang="en-US" sz="28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lnSpc>
                <a:spcPct val="105000"/>
              </a:lnSpc>
              <a:buNone/>
            </a:pP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endParaRPr lang="zh-CN" altLang="en-US" sz="28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436" name="图片 21507" descr="BD2131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57388"/>
            <a:ext cx="5651500" cy="131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灯片编号占位符 1"/>
          <p:cNvSpPr txBox="1">
            <a:spLocks noGrp="1"/>
          </p:cNvSpPr>
          <p:nvPr>
            <p:ph type="sldNum" sz="quarter" idx="11"/>
          </p:nvPr>
        </p:nvSpPr>
        <p:spPr/>
        <p:txBody>
          <a:bodyPr anchor="b"/>
          <a:p>
            <a:pPr algn="r" eaLnBrk="1" hangingPunct="1"/>
            <a:fld id="{9A0DB2DC-4C9A-4742-B13C-FB6460FD3503}" type="slidenum">
              <a:rPr lang="zh-CN" altLang="en-US" sz="1000" dirty="0">
                <a:latin typeface="Arial Black" panose="020B0A04020102020204" pitchFamily="34" charset="0"/>
              </a:rPr>
            </a:fld>
            <a:endParaRPr lang="zh-CN" altLang="en-US" sz="1000" dirty="0">
              <a:latin typeface="Arial Black" panose="020B0A040201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7365" y="2089150"/>
            <a:ext cx="400050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hangingPunct="1"/>
            <a:r>
              <a:rPr lang="zh-CN" altLang="en-US" b="1" i="1" dirty="0">
                <a:solidFill>
                  <a:srgbClr val="FF3300"/>
                </a:solidFill>
                <a:ea typeface="华文楷体" panose="02010600040101010101" pitchFamily="2" charset="-122"/>
                <a:sym typeface="+mn-ea"/>
              </a:rPr>
              <a:t>前不见古人，后不见来者。  </a:t>
            </a:r>
            <a:endParaRPr lang="zh-CN" altLang="en-US" sz="2400" b="1" i="1" dirty="0">
              <a:solidFill>
                <a:srgbClr val="FF99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3090" y="4106545"/>
            <a:ext cx="7086600" cy="765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诗歌的后两句</a:t>
            </a: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   </a:t>
            </a:r>
            <a:endParaRPr lang="zh-CN" altLang="en-US" b="1" dirty="0"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latin typeface="华文行楷" panose="02010800040101010101" pitchFamily="2" charset="-122"/>
                <a:ea typeface="幼圆" panose="02010509060101010101" pitchFamily="49" charset="-122"/>
                <a:sym typeface="+mn-ea"/>
              </a:rPr>
              <a:t>从         角度表现了主人公的          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0440" y="2662555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时间</a:t>
            </a:r>
            <a:endParaRPr lang="zh-CN" altLang="en-US" sz="28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19700" y="2662555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孤独</a:t>
            </a:r>
            <a:endParaRPr lang="zh-CN" altLang="en-US" sz="28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1435" y="4034790"/>
            <a:ext cx="4153535" cy="445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hangingPunct="1">
              <a:lnSpc>
                <a:spcPct val="90000"/>
              </a:lnSpc>
            </a:pPr>
            <a:r>
              <a:rPr lang="zh-CN" altLang="en-US" b="1" i="1" dirty="0">
                <a:solidFill>
                  <a:srgbClr val="0057D6"/>
                </a:solidFill>
                <a:ea typeface="华文楷体" panose="02010600040101010101" pitchFamily="2" charset="-122"/>
                <a:sym typeface="+mn-ea"/>
              </a:rPr>
              <a:t>念天地之悠悠，独怆然而涕下</a:t>
            </a:r>
            <a:endParaRPr lang="zh-CN" altLang="en-US" b="1" i="1" dirty="0">
              <a:solidFill>
                <a:srgbClr val="0057D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9800" y="440499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FF0000"/>
                </a:solidFill>
                <a:latin typeface="华文行楷" panose="02010800040101010101" pitchFamily="2" charset="-122"/>
                <a:ea typeface="幼圆" panose="02010509060101010101" pitchFamily="49" charset="-122"/>
                <a:sym typeface="+mn-ea"/>
              </a:rPr>
              <a:t>空间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24680" y="440499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rgbClr val="FF0000"/>
                </a:solidFill>
                <a:latin typeface="华文行楷" panose="02010800040101010101" pitchFamily="2" charset="-122"/>
                <a:ea typeface="幼圆" panose="02010509060101010101" pitchFamily="49" charset="-122"/>
                <a:sym typeface="+mn-ea"/>
              </a:rPr>
              <a:t>孤独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214313" y="214313"/>
            <a:ext cx="8929687" cy="6337300"/>
          </a:xfrm>
        </p:spPr>
        <p:txBody>
          <a:bodyPr vert="horz" wrap="square" lIns="91440" tIns="45720" rIns="91440" bIns="45720" anchor="t"/>
          <a:p>
            <a:endParaRPr lang="en-US" altLang="zh-CN" sz="4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en-US" altLang="zh-CN" sz="4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4400" b="1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本诗前两句写出了时间的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绵长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，但自己却：</a:t>
            </a:r>
            <a:endParaRPr lang="en-US" altLang="zh-CN" sz="4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4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4400" b="1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后两句写出了空间的：       ，但自己却：            ，</a:t>
            </a:r>
            <a:endParaRPr lang="en-US" altLang="zh-CN" sz="4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全诗直抒胸臆，风格沉郁悲壮。</a:t>
            </a:r>
            <a:r>
              <a:rPr lang="zh-CN" altLang="en-US" sz="4400" b="1" u="sng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5" y="2500313"/>
            <a:ext cx="2646363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生不逢时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0" y="3214688"/>
            <a:ext cx="1416050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辽阔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7563" y="3929063"/>
            <a:ext cx="2646362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孤单悲苦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内容占位符 25601"/>
          <p:cNvSpPr>
            <a:spLocks noGrp="1"/>
          </p:cNvSpPr>
          <p:nvPr>
            <p:ph idx="1"/>
          </p:nvPr>
        </p:nvSpPr>
        <p:spPr>
          <a:xfrm>
            <a:off x="612775" y="2597150"/>
            <a:ext cx="8072438" cy="2687638"/>
          </a:xfrm>
          <a:solidFill>
            <a:srgbClr val="92D050">
              <a:alpha val="100000"/>
            </a:srgbClr>
          </a:solidFill>
          <a:ln>
            <a:solidFill>
              <a:srgbClr val="0057D6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b="1" dirty="0">
                <a:solidFill>
                  <a:srgbClr val="0057D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创造出了                                           的意境。</a:t>
            </a:r>
            <a:endParaRPr lang="zh-CN" altLang="en-US" b="1" dirty="0">
              <a:solidFill>
                <a:srgbClr val="0057D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b="1" dirty="0">
                <a:solidFill>
                  <a:srgbClr val="0057D6"/>
                </a:solidFill>
              </a:rPr>
              <a:t>表达了诗人</a:t>
            </a:r>
            <a:endParaRPr lang="zh-CN" altLang="en-US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531" name="标题 25602"/>
          <p:cNvSpPr>
            <a:spLocks noGrp="1"/>
          </p:cNvSpPr>
          <p:nvPr>
            <p:ph type="title"/>
          </p:nvPr>
        </p:nvSpPr>
        <p:spPr>
          <a:xfrm>
            <a:off x="1547813" y="869950"/>
            <a:ext cx="5770562" cy="960438"/>
          </a:xfrm>
        </p:spPr>
        <p:txBody>
          <a:bodyPr vert="horz" wrap="square" lIns="91440" tIns="45720" rIns="91440" bIns="45720" anchor="ctr"/>
          <a:p>
            <a:pPr algn="ctr" eaLnBrk="1" hangingPunct="1"/>
            <a:r>
              <a:rPr lang="zh-CN" altLang="en-US" b="1" dirty="0"/>
              <a:t>登幽州台歌</a:t>
            </a:r>
            <a:endParaRPr lang="zh-CN" altLang="en-US" b="1" dirty="0"/>
          </a:p>
        </p:txBody>
      </p:sp>
      <p:pic>
        <p:nvPicPr>
          <p:cNvPr id="22532" name="图片 25603" descr="j01158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73250"/>
            <a:ext cx="5715000" cy="84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灯片编号占位符 1"/>
          <p:cNvSpPr txBox="1">
            <a:spLocks noGrp="1"/>
          </p:cNvSpPr>
          <p:nvPr>
            <p:ph type="sldNum" sz="quarter" idx="11"/>
          </p:nvPr>
        </p:nvSpPr>
        <p:spPr/>
        <p:txBody>
          <a:bodyPr anchor="b"/>
          <a:p>
            <a:pPr algn="r" eaLnBrk="1" hangingPunct="1"/>
            <a:fld id="{9A0DB2DC-4C9A-4742-B13C-FB6460FD3503}" type="slidenum">
              <a:rPr lang="zh-CN" altLang="en-US" sz="1000" dirty="0">
                <a:latin typeface="Arial Black" panose="020B0A04020102020204" pitchFamily="34" charset="0"/>
              </a:rPr>
            </a:fld>
            <a:endParaRPr lang="zh-CN" altLang="en-US" sz="1000" dirty="0">
              <a:latin typeface="Arial Black" panose="020B0A040201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31745" y="2750820"/>
            <a:ext cx="384619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空旷苍茫、慷慨悲凉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7175" y="3412490"/>
            <a:ext cx="488823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怀才不遇、壮志难酬的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悲愤之情和孤独之感 。</a:t>
            </a:r>
            <a:endParaRPr lang="zh-CN" altLang="en-US" sz="3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2" descr="2008541237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9" name="Rectangle 3"/>
          <p:cNvSpPr>
            <a:spLocks noGrp="1" noChangeArrowheads="1"/>
          </p:cNvSpPr>
          <p:nvPr>
            <p:ph type="title"/>
          </p:nvPr>
        </p:nvSpPr>
        <p:spPr>
          <a:xfrm>
            <a:off x="197485" y="672465"/>
            <a:ext cx="7335520" cy="134048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     望岳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900113" y="4149725"/>
            <a:ext cx="7058025" cy="14325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岱            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了     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 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曾           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 眦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6065" y="4149725"/>
            <a:ext cx="338074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（</a:t>
            </a:r>
            <a:r>
              <a:rPr lang="en-US" altLang="zh-CN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d</a:t>
            </a:r>
            <a:r>
              <a:rPr lang="en-US" altLang="zh-CN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0030101010101" pitchFamily="2" charset="-122"/>
                <a:cs typeface="+mn-cs"/>
                <a:sym typeface="+mn-ea"/>
              </a:rPr>
              <a:t>à</a:t>
            </a:r>
            <a:r>
              <a:rPr lang="en-US" altLang="zh-CN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i</a:t>
            </a:r>
            <a:r>
              <a:rPr lang="zh-CN" altLang="en-US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）   </a:t>
            </a:r>
            <a:endParaRPr lang="zh-CN" altLang="en-US" sz="4400"/>
          </a:p>
        </p:txBody>
      </p:sp>
      <p:sp>
        <p:nvSpPr>
          <p:cNvPr id="3" name="文本框 2"/>
          <p:cNvSpPr txBox="1"/>
          <p:nvPr/>
        </p:nvSpPr>
        <p:spPr>
          <a:xfrm>
            <a:off x="5925820" y="4149725"/>
            <a:ext cx="300863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（</a:t>
            </a:r>
            <a:r>
              <a:rPr lang="en-US" altLang="zh-CN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liǎo</a:t>
            </a:r>
            <a:r>
              <a:rPr lang="zh-CN" altLang="en-US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）</a:t>
            </a:r>
            <a:endParaRPr lang="zh-CN" altLang="en-US" sz="4400"/>
          </a:p>
        </p:txBody>
      </p:sp>
      <p:sp>
        <p:nvSpPr>
          <p:cNvPr id="4" name="文本框 3"/>
          <p:cNvSpPr txBox="1"/>
          <p:nvPr/>
        </p:nvSpPr>
        <p:spPr>
          <a:xfrm>
            <a:off x="1599565" y="4820285"/>
            <a:ext cx="353885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（通</a:t>
            </a:r>
            <a:r>
              <a:rPr lang="zh-CN" altLang="en-US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层</a:t>
            </a:r>
            <a:r>
              <a:rPr lang="zh-CN" altLang="en-US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0030101010101" pitchFamily="2" charset="-122"/>
                <a:cs typeface="+mn-cs"/>
                <a:sym typeface="+mn-ea"/>
              </a:rPr>
              <a:t>”</a:t>
            </a:r>
            <a:r>
              <a:rPr lang="zh-CN" altLang="en-US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）</a:t>
            </a:r>
            <a:endParaRPr lang="zh-CN" altLang="en-US" sz="4400"/>
          </a:p>
        </p:txBody>
      </p:sp>
      <p:sp>
        <p:nvSpPr>
          <p:cNvPr id="5" name="文本框 4"/>
          <p:cNvSpPr txBox="1"/>
          <p:nvPr/>
        </p:nvSpPr>
        <p:spPr>
          <a:xfrm>
            <a:off x="5925820" y="4911725"/>
            <a:ext cx="243014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（</a:t>
            </a:r>
            <a:r>
              <a:rPr lang="en-US" altLang="zh-CN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z</a:t>
            </a:r>
            <a:r>
              <a:rPr lang="en-US" altLang="zh-CN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0030101010101" pitchFamily="2" charset="-122"/>
                <a:cs typeface="+mn-cs"/>
                <a:sym typeface="+mn-ea"/>
              </a:rPr>
              <a:t>ì</a:t>
            </a:r>
            <a:r>
              <a:rPr lang="zh-CN" altLang="en-US" sz="44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  <a:sym typeface="+mn-ea"/>
              </a:rPr>
              <a:t>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  <a:p>
            <a:endParaRPr lang="zh-CN" altLang="en-US" sz="4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8" name="Text Box 4"/>
          <p:cNvSpPr txBox="1"/>
          <p:nvPr/>
        </p:nvSpPr>
        <p:spPr>
          <a:xfrm>
            <a:off x="568960" y="531813"/>
            <a:ext cx="7034213" cy="1068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latin typeface="Tahoma" panose="020B060403050404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Tahoma" panose="020B0604030504040204" pitchFamily="34" charset="0"/>
                <a:ea typeface="宋体" panose="02010600030101010101" pitchFamily="2" charset="-122"/>
              </a:rPr>
              <a:t>这首诗哪一个字是提挈（统领）全诗的？</a:t>
            </a:r>
            <a:endParaRPr lang="zh-CN" altLang="en-US" sz="32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4039" name="Text Box 7"/>
          <p:cNvSpPr txBox="1"/>
          <p:nvPr/>
        </p:nvSpPr>
        <p:spPr>
          <a:xfrm>
            <a:off x="7506970" y="601980"/>
            <a:ext cx="9144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望</a:t>
            </a:r>
            <a:endParaRPr lang="zh-CN" altLang="en-US" sz="3200" b="1" dirty="0">
              <a:solidFill>
                <a:srgbClr val="000099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568960" y="1536065"/>
            <a:ext cx="76003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、名句：会当凌绝顶，一览众山小。</a:t>
            </a:r>
            <a:endParaRPr lang="zh-CN" altLang="en-US" sz="32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635" y="2273935"/>
            <a:ext cx="8725535" cy="205359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应当要登上泰山最高峰，在上面俯视的话，众山都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会显得矮小。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会当：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凌：              绝顶：          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85750" y="4516120"/>
            <a:ext cx="8459788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蕴含着什么哲理？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44475" y="5227638"/>
            <a:ext cx="8501063" cy="1066800"/>
          </a:xfrm>
          <a:prstGeom prst="rect">
            <a:avLst/>
          </a:prstGeom>
          <a:solidFill>
            <a:srgbClr val="92D050"/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只有不畏艰险，勇于攀登，才能进入俯视一切的雄奇境界。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455" y="2283460"/>
            <a:ext cx="11277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译文：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67945" y="3271520"/>
            <a:ext cx="11277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词义：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2127885" y="3271520"/>
            <a:ext cx="232791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  <a:sym typeface="+mn-ea"/>
              </a:rPr>
              <a:t>终当、终要。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40935" y="3355975"/>
            <a:ext cx="125539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  <a:sym typeface="+mn-ea"/>
              </a:rPr>
              <a:t>登上。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62190" y="3343275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  <a:sym typeface="+mn-ea"/>
              </a:rPr>
              <a:t>最高峰。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12215" y="3789680"/>
            <a:ext cx="23241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  <a:sym typeface="+mn-ea"/>
              </a:rPr>
              <a:t>感到</a:t>
            </a:r>
            <a:r>
              <a:rPr lang="en-US" altLang="zh-CN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  <a:sym typeface="+mn-ea"/>
              </a:rPr>
              <a:t>……</a:t>
            </a:r>
            <a:r>
              <a:rPr lang="zh-CN" altLang="en-US"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  <a:sym typeface="+mn-ea"/>
              </a:rPr>
              <a:t>小。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/>
      <p:bldP spid="5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>
          <a:xfrm>
            <a:off x="539750" y="549275"/>
            <a:ext cx="8280400" cy="41148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3300"/>
                </a:solidFill>
              </a:rPr>
              <a:t>通假字：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对镜帖花黄                  出门看火伴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3300"/>
                </a:solidFill>
              </a:rPr>
              <a:t>重点实词：</a:t>
            </a:r>
            <a:endParaRPr lang="zh-CN" altLang="en-US" sz="2800" b="1" dirty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军书十二卷  军书：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愿为市鞍马  市：                鞍马：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策勋十二转  策勋：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对镜帖花黄  花黄：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3300"/>
                </a:solidFill>
              </a:rPr>
              <a:t>重点虚词：</a:t>
            </a:r>
            <a:endParaRPr lang="zh-CN" altLang="en-US" sz="2800" b="1" dirty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惟闻女叹息     惟：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但闻黄河流水鸣溅溅   但：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火伴皆惊忙   皆：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安能辨我是雄雌  安能：</a:t>
            </a:r>
            <a:endParaRPr lang="zh-CN" altLang="en-US" sz="2800" b="1" dirty="0"/>
          </a:p>
        </p:txBody>
      </p:sp>
      <p:sp>
        <p:nvSpPr>
          <p:cNvPr id="39941" name="矩形 39940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942" name="矩形 39941"/>
          <p:cNvSpPr/>
          <p:nvPr/>
        </p:nvSpPr>
        <p:spPr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2700338" y="908050"/>
            <a:ext cx="24495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帖，通“贴”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6300788" y="981075"/>
            <a:ext cx="2376487" cy="1074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火，通“伙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6" name="文本框 39945"/>
          <p:cNvSpPr txBox="1"/>
          <p:nvPr/>
        </p:nvSpPr>
        <p:spPr>
          <a:xfrm>
            <a:off x="3851275" y="388143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7" name="文本框 39946"/>
          <p:cNvSpPr txBox="1"/>
          <p:nvPr/>
        </p:nvSpPr>
        <p:spPr>
          <a:xfrm>
            <a:off x="5003800" y="4292600"/>
            <a:ext cx="15843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8" name="文本框 39947"/>
          <p:cNvSpPr txBox="1"/>
          <p:nvPr/>
        </p:nvSpPr>
        <p:spPr>
          <a:xfrm>
            <a:off x="4067175" y="474503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都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9" name="文本框 39948"/>
          <p:cNvSpPr txBox="1"/>
          <p:nvPr/>
        </p:nvSpPr>
        <p:spPr>
          <a:xfrm>
            <a:off x="4643438" y="5229225"/>
            <a:ext cx="1512887" cy="981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怎能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5995" y="1752600"/>
            <a:ext cx="2327910" cy="4737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征兵的名册</a:t>
            </a:r>
            <a:r>
              <a:rPr lang="zh-CN" altLang="en-US" sz="2800" b="1" dirty="0">
                <a:sym typeface="+mn-ea"/>
              </a:rPr>
              <a:t>。</a:t>
            </a:r>
            <a:endParaRPr lang="zh-CN" altLang="en-US" sz="2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3303905" y="222631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买。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34735" y="2226310"/>
            <a:ext cx="268541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泛指马和马具。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09035" y="2651125"/>
            <a:ext cx="1255395" cy="4737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记功。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09035" y="3124835"/>
            <a:ext cx="483044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古代妇女的一种面部装饰物。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副标题 15362"/>
          <p:cNvSpPr>
            <a:spLocks noGrp="1" noRot="1"/>
          </p:cNvSpPr>
          <p:nvPr>
            <p:ph type="subTitle"/>
          </p:nvPr>
        </p:nvSpPr>
        <p:spPr>
          <a:xfrm>
            <a:off x="514350" y="520700"/>
            <a:ext cx="2849880" cy="683895"/>
          </a:xfrm>
        </p:spPr>
        <p:txBody>
          <a:bodyPr vert="horz" wrap="square" lIns="91440" tIns="45720" rIns="91440" bIns="45720"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eaLnBrk="1" hangingPunct="1"/>
            <a:r>
              <a:rPr lang="zh-CN" altLang="en-US" sz="4000" b="1" dirty="0">
                <a:solidFill>
                  <a:srgbClr val="000000"/>
                </a:solidFill>
                <a:sym typeface="+mn-ea"/>
              </a:rPr>
              <a:t>登飞来峰</a:t>
            </a:r>
            <a:r>
              <a:rPr lang="en-US" altLang="zh-CN" sz="4000" b="1" dirty="0"/>
              <a:t>             </a:t>
            </a:r>
            <a:endParaRPr lang="en-US" altLang="zh-CN" sz="4000" b="1" dirty="0"/>
          </a:p>
        </p:txBody>
      </p:sp>
      <p:sp>
        <p:nvSpPr>
          <p:cNvPr id="15364" name="文本框 15363"/>
          <p:cNvSpPr txBox="1"/>
          <p:nvPr/>
        </p:nvSpPr>
        <p:spPr>
          <a:xfrm>
            <a:off x="53340" y="1526540"/>
            <a:ext cx="8558530" cy="2590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（作者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字介甫，号半山。        （朝代）著名的政治家，思想家，当过宰相。在北宋神宗皇帝支持下实行改革，历史上叫做“                       ”。王安石又是文学家，诗和散文都写得很好。唐宋八大家之一。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4930" y="1526540"/>
            <a:ext cx="152209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3300"/>
                </a:solidFill>
                <a:sym typeface="+mn-ea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sym typeface="+mn-ea"/>
              </a:rPr>
              <a:t>王安石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88860" y="158750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3300"/>
                </a:solidFill>
                <a:sym typeface="+mn-ea"/>
              </a:rPr>
              <a:t>北宋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44930" y="3037205"/>
            <a:ext cx="222440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3300"/>
                </a:solidFill>
                <a:sym typeface="+mn-ea"/>
              </a:rPr>
              <a:t>王安石变法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文本框 24578"/>
          <p:cNvSpPr txBox="1"/>
          <p:nvPr/>
        </p:nvSpPr>
        <p:spPr>
          <a:xfrm>
            <a:off x="285750" y="4774883"/>
            <a:ext cx="8572500" cy="1878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A5002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</a:t>
            </a:r>
            <a:r>
              <a:rPr lang="zh-CN" altLang="en-US" sz="3600" b="1" dirty="0">
                <a:solidFill>
                  <a:srgbClr val="A5002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本诗表现了作者远大的政治抱负和对前途充满信心，不怕困难、勇往直前的精神。</a:t>
            </a:r>
            <a:endParaRPr lang="zh-CN" altLang="en-US" sz="3600" b="1" dirty="0">
              <a:solidFill>
                <a:srgbClr val="A5002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9150" y="4286885"/>
            <a:ext cx="20961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主旨</a:t>
            </a:r>
            <a:endParaRPr lang="zh-CN" altLang="en-US" sz="3600" b="1"/>
          </a:p>
        </p:txBody>
      </p:sp>
    </p:spTree>
  </p:cSld>
  <p:clrMapOvr>
    <a:masterClrMapping/>
  </p:clrMapOvr>
  <p:transition>
    <p:sndAc>
      <p:stSnd>
        <p:snd r:embed="rId1" name="风铃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图片 30721" descr="18"/>
          <p:cNvPicPr>
            <a:picLocks noChangeAspect="1"/>
          </p:cNvPicPr>
          <p:nvPr/>
        </p:nvPicPr>
        <p:blipFill>
          <a:blip r:embed="rId1">
            <a:lum bright="70001" contrast="-2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30722"/>
          <p:cNvSpPr txBox="1"/>
          <p:nvPr/>
        </p:nvSpPr>
        <p:spPr>
          <a:xfrm>
            <a:off x="1431925" y="1316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357505" y="1287780"/>
            <a:ext cx="83121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不畏浮云遮望眼，自缘身在最高层。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6666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214313" y="2071688"/>
            <a:ext cx="8715375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表层意思：</a:t>
            </a:r>
            <a:endParaRPr lang="zh-CN" altLang="en-US" sz="3200" b="1" dirty="0">
              <a:solidFill>
                <a:srgbClr val="C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endParaRPr lang="en-US" altLang="zh-CN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深层含义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哲理：</a:t>
            </a:r>
            <a:endParaRPr lang="en-US" altLang="zh-CN" sz="3200" b="1" dirty="0">
              <a:solidFill>
                <a:srgbClr val="C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85750" y="0"/>
            <a:ext cx="2914650" cy="5791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名句赏析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5295" y="2096770"/>
            <a:ext cx="823468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站得高就不会被浮云遮住视线，可以看得清，望的远。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775" y="3710305"/>
            <a:ext cx="816610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1" hangingPunct="1"/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1.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观察事物，解决问题，要站得高，看得远。</a:t>
            </a:r>
            <a:endParaRPr lang="en-US" altLang="zh-CN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2.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掌握了正确的方法，认识到了一定的高度，就能透过现象看本质。</a:t>
            </a:r>
            <a:endParaRPr lang="en-US" altLang="zh-CN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3.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有成就大事业的抱负和理想，才能无所畏惧，勇敢攀登。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530860" y="700405"/>
            <a:ext cx="21685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行楷" panose="02010800040101010101" pitchFamily="2" charset="-122"/>
                <a:ea typeface="华文行楷" panose="02010800040101010101" pitchFamily="2" charset="-122"/>
              </a:rPr>
              <a:t>名句是：</a:t>
            </a:r>
            <a:endParaRPr lang="zh-CN" altLang="en-US" sz="3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矩形 1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b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1" name="矩形 2"/>
          <p:cNvSpPr/>
          <p:nvPr/>
        </p:nvSpPr>
        <p:spPr>
          <a:xfrm>
            <a:off x="0" y="1084580"/>
            <a:ext cx="8656320" cy="2529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（作者）        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（朝代）诗人、词人。字务观，号放翁，越州山阴（今浙江绍兴）人。一生著作丰富，有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剑南诗稿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等数十个文集存世，存诗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9300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多首，是中国文学史上存诗最多的诗人。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6745" y="444500"/>
            <a:ext cx="43840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sym typeface="+mn-ea"/>
              </a:rPr>
              <a:t>《</a:t>
            </a:r>
            <a:r>
              <a:rPr lang="zh-CN" altLang="en-US" sz="3600" b="1" dirty="0">
                <a:latin typeface="Arial" panose="020B0604020202020204" pitchFamily="34" charset="0"/>
                <a:sym typeface="+mn-ea"/>
              </a:rPr>
              <a:t>游山西村</a:t>
            </a:r>
            <a:r>
              <a:rPr lang="en-US" altLang="zh-CN" sz="3600" b="1" dirty="0">
                <a:latin typeface="Arial" panose="020B0604020202020204" pitchFamily="34" charset="0"/>
                <a:sym typeface="+mn-ea"/>
              </a:rPr>
              <a:t>》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626745" y="108458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陆游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86735" y="108458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南宋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 noRot="1"/>
          </p:cNvSpPr>
          <p:nvPr>
            <p:ph type="title"/>
          </p:nvPr>
        </p:nvSpPr>
        <p:spPr>
          <a:xfrm>
            <a:off x="298450" y="-95250"/>
            <a:ext cx="8540750" cy="1138238"/>
          </a:xfrm>
        </p:spPr>
        <p:txBody>
          <a:bodyPr vert="horz" wrap="square" lIns="91440" tIns="45720" rIns="91440" bIns="45720" anchor="ctr"/>
          <a:p>
            <a:pPr eaLnBrk="1" hangingPunct="1"/>
            <a:endParaRPr lang="zh-CN" altLang="en-US" sz="4800" dirty="0">
              <a:ea typeface="隶书" panose="02010509060101010101" pitchFamily="49" charset="-122"/>
            </a:endParaRPr>
          </a:p>
        </p:txBody>
      </p:sp>
      <p:sp>
        <p:nvSpPr>
          <p:cNvPr id="20483" name="内容占位符 20482"/>
          <p:cNvSpPr>
            <a:spLocks noGrp="1" noRot="1"/>
          </p:cNvSpPr>
          <p:nvPr>
            <p:ph idx="1"/>
          </p:nvPr>
        </p:nvSpPr>
        <p:spPr>
          <a:xfrm>
            <a:off x="609600" y="908050"/>
            <a:ext cx="8153400" cy="57467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b="1" dirty="0"/>
              <a:t>1.</a:t>
            </a:r>
            <a:r>
              <a:rPr lang="zh-CN" altLang="en-US" b="1" dirty="0"/>
              <a:t>全诗围绕哪个字展开？</a:t>
            </a:r>
            <a:endParaRPr lang="zh-CN" altLang="en-US" sz="900" b="1" dirty="0"/>
          </a:p>
          <a:p>
            <a:pPr eaLnBrk="1" hangingPunct="1">
              <a:lnSpc>
                <a:spcPct val="80000"/>
              </a:lnSpc>
              <a:buNone/>
            </a:pPr>
            <a:endParaRPr lang="zh-CN" altLang="en-US" sz="900" b="1" dirty="0"/>
          </a:p>
          <a:p>
            <a:pPr eaLnBrk="1" hangingPunct="1">
              <a:lnSpc>
                <a:spcPct val="80000"/>
              </a:lnSpc>
              <a:buNone/>
            </a:pPr>
            <a:endParaRPr lang="zh-CN" altLang="en-US" sz="900" b="1" dirty="0"/>
          </a:p>
          <a:p>
            <a:pPr eaLnBrk="1" hangingPunct="1">
              <a:lnSpc>
                <a:spcPct val="80000"/>
              </a:lnSpc>
              <a:buNone/>
            </a:pPr>
            <a:endParaRPr lang="zh-CN" altLang="en-US" sz="9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900" b="1" dirty="0"/>
              <a:t> </a:t>
            </a:r>
            <a:endParaRPr lang="zh-CN" altLang="en-US" sz="900" b="1" dirty="0"/>
          </a:p>
          <a:p>
            <a:pPr eaLnBrk="1" hangingPunct="1">
              <a:lnSpc>
                <a:spcPct val="80000"/>
              </a:lnSpc>
              <a:buNone/>
            </a:pPr>
            <a:endParaRPr lang="zh-CN" altLang="en-US" sz="900" b="1" dirty="0"/>
          </a:p>
        </p:txBody>
      </p:sp>
      <p:sp>
        <p:nvSpPr>
          <p:cNvPr id="20484" name="文本框 20483"/>
          <p:cNvSpPr txBox="1"/>
          <p:nvPr/>
        </p:nvSpPr>
        <p:spPr>
          <a:xfrm>
            <a:off x="684213" y="1685925"/>
            <a:ext cx="71294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围绕一个“游”字展开。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571500" y="3143250"/>
            <a:ext cx="8215313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诗人陶醉在山野风光和农村的人情美中，留恋村民的好客、热情、淳朴，对此次郊游发出了由衷的感叹。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571500" y="2571750"/>
            <a:ext cx="58816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诗歌表现了诗人怎样的心情？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/>
      <p:bldP spid="2048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框 22530"/>
          <p:cNvSpPr txBox="1"/>
          <p:nvPr/>
        </p:nvSpPr>
        <p:spPr>
          <a:xfrm>
            <a:off x="698500" y="47148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1" name="矩形 22533"/>
          <p:cNvSpPr/>
          <p:nvPr/>
        </p:nvSpPr>
        <p:spPr>
          <a:xfrm>
            <a:off x="612775" y="3717925"/>
            <a:ext cx="7920038" cy="2879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0" y="1774825"/>
            <a:ext cx="9363075" cy="1471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80000"/>
              </a:lnSpc>
              <a:spcBef>
                <a:spcPct val="25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诗句的字面意思是：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80000"/>
              </a:lnSpc>
              <a:spcBef>
                <a:spcPct val="25000"/>
              </a:spcBef>
            </a:pPr>
            <a:r>
              <a:rPr lang="zh-CN" altLang="en-US" sz="2800" b="1" dirty="0">
                <a:solidFill>
                  <a:srgbClr val="99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 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山峦重叠，水流曲折，正担心怀疑无路可走。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80000"/>
              </a:lnSpc>
              <a:spcBef>
                <a:spcPct val="25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突然发现柳色深绿，鲜花明艳，眼前又是一个山村。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3733" name="矩形 22535"/>
          <p:cNvSpPr/>
          <p:nvPr/>
        </p:nvSpPr>
        <p:spPr>
          <a:xfrm>
            <a:off x="36513" y="5086350"/>
            <a:ext cx="9001125" cy="1655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285750" y="3714750"/>
            <a:ext cx="8858250" cy="255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Arial" panose="020B0604020202020204" pitchFamily="34" charset="0"/>
              </a:rPr>
              <a:t>    </a:t>
            </a:r>
            <a:r>
              <a:rPr lang="en-US" altLang="zh-CN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   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既写出田园乡村的风景，另一方面又富于哲理，表现了人生变化发展的某种规律性：</a:t>
            </a:r>
            <a:endParaRPr lang="en-US" altLang="zh-CN" sz="32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Arial" panose="020B0604020202020204" pitchFamily="34" charset="0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Arial" panose="020B0604020202020204" pitchFamily="34" charset="0"/>
              </a:rPr>
              <a:t>不论前路多么难行，只要坚定信念、勇于开拓，人生就能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Arial" panose="020B0604020202020204" pitchFamily="34" charset="0"/>
              </a:rPr>
              <a:t>绝处逢生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Arial" panose="020B0604020202020204" pitchFamily="34" charset="0"/>
              </a:rPr>
              <a:t>。在逆境中往往蕴含着无限的希望。</a:t>
            </a:r>
            <a:endParaRPr lang="zh-CN" altLang="en-US" sz="2800" b="1" dirty="0">
              <a:solidFill>
                <a:srgbClr val="C00000"/>
              </a:solidFill>
              <a:latin typeface="黑体" panose="02010600030101010101" pitchFamily="2" charset="-122"/>
              <a:ea typeface="黑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3735" name="矩形 7"/>
          <p:cNvSpPr/>
          <p:nvPr/>
        </p:nvSpPr>
        <p:spPr>
          <a:xfrm>
            <a:off x="0" y="428625"/>
            <a:ext cx="8929688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3.《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游山西村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中哪两句诗流传最广？说说你对这两句诗的理解。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6" name="矩形 8"/>
          <p:cNvSpPr/>
          <p:nvPr/>
        </p:nvSpPr>
        <p:spPr>
          <a:xfrm>
            <a:off x="2571750" y="928688"/>
            <a:ext cx="60277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9900CC"/>
                </a:solidFill>
                <a:latin typeface="黑体" panose="02010600030101010101" pitchFamily="2" charset="-122"/>
                <a:ea typeface="黑体" panose="02010600030101010101" pitchFamily="2" charset="-122"/>
                <a:sym typeface="Arial" panose="020B0604020202020204" pitchFamily="34" charset="0"/>
              </a:rPr>
              <a:t>山重水复疑无路，柳暗花明又一村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ldLvl="0"/>
      <p:bldP spid="22537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3" name="矩形 3"/>
          <p:cNvSpPr/>
          <p:nvPr/>
        </p:nvSpPr>
        <p:spPr>
          <a:xfrm>
            <a:off x="0" y="2302510"/>
            <a:ext cx="8821420" cy="3078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          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（作者）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代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著名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思想家、文学家，是近代思想启蒙的先驱。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又名巩祚，字璱人，号定庵，浙江仁和（今杭州）人。出身于世代官宦学者家庭。他和林则徐等人共同开启了抨击时弊，抗御外侮，通经致用的进步思想，被誉为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“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三百年来第一流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”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2190" y="2302510"/>
            <a:ext cx="156019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龚自珍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68470" y="2363470"/>
            <a:ext cx="100139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清  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4540" y="878840"/>
            <a:ext cx="510349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黑体" panose="02010600030101010101" pitchFamily="2" charset="-122"/>
                <a:ea typeface="黑体" panose="02010600030101010101" pitchFamily="2" charset="-122"/>
              </a:rPr>
              <a:t>己亥杂诗</a:t>
            </a:r>
            <a:endParaRPr lang="zh-CN" altLang="en-US" sz="4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文本占位符 21505"/>
          <p:cNvSpPr>
            <a:spLocks noGrp="1"/>
          </p:cNvSpPr>
          <p:nvPr>
            <p:ph idx="1"/>
          </p:nvPr>
        </p:nvSpPr>
        <p:spPr>
          <a:xfrm>
            <a:off x="597853" y="2295208"/>
            <a:ext cx="8229600" cy="360045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落红并不是无情的东西，它怀恋大自然，即使委落尘埃，也要化作春泥，护育新花生长。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作者以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落红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自比，抒发了积极向上的人生态度，表现自己虽然辞官，但仍会关心国家的前途命运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,仍思为国效力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献身精神。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7785" y="576580"/>
            <a:ext cx="5260340" cy="765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方正粗圆_GBK" panose="02000000000000000000" charset="-122"/>
                <a:ea typeface="方正粗圆_GBK" panose="02000000000000000000" charset="-122"/>
              </a:rPr>
              <a:t>名句赏析</a:t>
            </a:r>
            <a:endParaRPr lang="zh-CN" altLang="en-US" sz="4400">
              <a:latin typeface="方正粗圆_GBK" panose="02000000000000000000" charset="-122"/>
              <a:ea typeface="方正粗圆_GBK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0425" y="1579880"/>
            <a:ext cx="70237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落红不是无情物，化作春泥更护花。</a:t>
            </a:r>
            <a:endParaRPr lang="zh-CN" altLang="en-US" sz="32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0" name="Picture 2" descr="102051_03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0" y="0"/>
            <a:ext cx="9144000" cy="7334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684213" y="1584325"/>
            <a:ext cx="6480175" cy="4289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诗中哪句表现了诗人犹豫孤独和悲壮豪迈复杂心情交织一起？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诗中哪句表现了虽辞官，但仍关心国家前途命运的诗词？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714375" y="2786063"/>
            <a:ext cx="7200900" cy="59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浩荡离愁白日斜，吟鞭东指即天涯。</a:t>
            </a:r>
            <a:endParaRPr lang="zh-CN" altLang="en-US" sz="33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Text Box 8"/>
          <p:cNvSpPr txBox="1"/>
          <p:nvPr/>
        </p:nvSpPr>
        <p:spPr>
          <a:xfrm>
            <a:off x="857250" y="5214938"/>
            <a:ext cx="7200900" cy="59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300" b="1" dirty="0">
                <a:latin typeface="Arial" panose="020B0604020202020204" pitchFamily="34" charset="0"/>
                <a:ea typeface="宋体" panose="02010600030101010101" pitchFamily="2" charset="-122"/>
              </a:rPr>
              <a:t>落红不是无情物，化作春泥更护花。</a:t>
            </a:r>
            <a:endParaRPr lang="zh-CN" altLang="en-US" sz="33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974" name="WordArt 9"/>
          <p:cNvSpPr>
            <a:spLocks noTextEdit="1"/>
          </p:cNvSpPr>
          <p:nvPr/>
        </p:nvSpPr>
        <p:spPr>
          <a:xfrm>
            <a:off x="1143000" y="552450"/>
            <a:ext cx="22860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400" b="1" spc="880">
                <a:solidFill>
                  <a:schemeClr val="accent2"/>
                </a:soli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诗意分析</a:t>
            </a:r>
            <a:endParaRPr lang="zh-CN" altLang="en-US" sz="4400" b="1" spc="880">
              <a:solidFill>
                <a:schemeClr val="accent2"/>
              </a:soli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  <p:bldP spid="2765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4"/>
          <p:cNvSpPr txBox="1"/>
          <p:nvPr/>
        </p:nvSpPr>
        <p:spPr>
          <a:xfrm>
            <a:off x="250825" y="1336993"/>
            <a:ext cx="698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注意下列划线字的读音。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Text Box 5"/>
          <p:cNvSpPr txBox="1"/>
          <p:nvPr/>
        </p:nvSpPr>
        <p:spPr>
          <a:xfrm>
            <a:off x="132715" y="2333943"/>
            <a:ext cx="8713788" cy="5455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圮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（     ）于河  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募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（    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）金重修  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棹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（        ）数小舟  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曳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(    )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铁</a:t>
            </a:r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钯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（       ）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纪</a:t>
            </a:r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昀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（      ）木</a:t>
            </a:r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柿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（      ）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湮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（     ）没   </a:t>
            </a:r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啮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（     ）沙  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溯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（     ）  </a:t>
            </a:r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欤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1420" y="2334260"/>
            <a:ext cx="860425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p</a:t>
            </a:r>
            <a:r>
              <a:rPr lang="en-US" altLang="en-US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ǐ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1420" y="2950845"/>
            <a:ext cx="888365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m</a:t>
            </a:r>
            <a:r>
              <a:rPr lang="en-US" altLang="en-US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ù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9330" y="3534410"/>
            <a:ext cx="1284605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zh</a:t>
            </a:r>
            <a:r>
              <a:rPr lang="en-US" altLang="en-US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à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o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8990" y="4235450"/>
            <a:ext cx="719455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y</a:t>
            </a:r>
            <a:r>
              <a:rPr lang="en-US" altLang="en-US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è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7065" y="4096385"/>
            <a:ext cx="74803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p</a:t>
            </a:r>
            <a:r>
              <a:rPr lang="en-US" altLang="en-US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á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45640" y="4711700"/>
            <a:ext cx="100203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yún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89830" y="4711700"/>
            <a:ext cx="719455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f</a:t>
            </a:r>
            <a:r>
              <a:rPr lang="en-US" altLang="en-US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è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i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4905" y="5412740"/>
            <a:ext cx="100203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y</a:t>
            </a:r>
            <a:r>
              <a:rPr lang="en-US" altLang="en-US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ā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n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9115" y="5297805"/>
            <a:ext cx="86106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ni</a:t>
            </a:r>
            <a:r>
              <a:rPr lang="en-US" altLang="en-US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è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6510" y="5998845"/>
            <a:ext cx="860425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s</a:t>
            </a:r>
            <a:r>
              <a:rPr lang="en-US" altLang="en-US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ù</a:t>
            </a:r>
            <a:r>
              <a:rPr lang="en-US" altLang="zh-CN" sz="4000" dirty="0">
                <a:latin typeface="Arial" panose="020B0604020202020204" pitchFamily="34" charset="0"/>
                <a:sym typeface="+mn-ea"/>
              </a:rPr>
              <a:t>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35705" y="5998845"/>
            <a:ext cx="1001395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y</a:t>
            </a:r>
            <a:r>
              <a:rPr lang="en-US" altLang="en-US" sz="40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ú</a:t>
            </a:r>
            <a:r>
              <a:rPr lang="en-US" altLang="zh-CN" sz="4000" dirty="0">
                <a:latin typeface="Arial" panose="020B0604020202020204" pitchFamily="34" charset="0"/>
                <a:sym typeface="+mn-ea"/>
              </a:rPr>
              <a:t>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 Box 4"/>
          <p:cNvSpPr txBox="1"/>
          <p:nvPr/>
        </p:nvSpPr>
        <p:spPr>
          <a:xfrm>
            <a:off x="377825" y="387668"/>
            <a:ext cx="698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八、河中石兽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79705" y="981075"/>
            <a:ext cx="2762885" cy="401256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临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于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河干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山门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圮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于河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二石兽并沉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焉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阅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十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余岁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棹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数小船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标题 2"/>
          <p:cNvSpPr/>
          <p:nvPr>
            <p:ph type="title"/>
          </p:nvPr>
        </p:nvSpPr>
        <p:spPr>
          <a:xfrm>
            <a:off x="457200" y="274955"/>
            <a:ext cx="8060055" cy="633730"/>
          </a:xfrm>
        </p:spPr>
        <p:txBody>
          <a:bodyPr/>
          <a:p>
            <a:pPr algn="l"/>
            <a:r>
              <a:rPr lang="zh-CN" altLang="en-US"/>
              <a:t>重点词语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00275" y="981075"/>
            <a:ext cx="4674235" cy="10668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sym typeface="+mn-ea"/>
              </a:rPr>
              <a:t>临：靠近。河：指黄河。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sym typeface="+mn-ea"/>
              </a:rPr>
              <a:t>干：水边，河岸。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9365" y="2205990"/>
            <a:ext cx="222440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sym typeface="+mn-ea"/>
              </a:rPr>
              <a:t>圮：倒塌。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42590" y="2807970"/>
            <a:ext cx="508254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sym typeface="+mn-ea"/>
              </a:rPr>
              <a:t>焉：兼词，于此，在那里。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60295" y="3387090"/>
            <a:ext cx="549084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sym typeface="+mn-ea"/>
              </a:rPr>
              <a:t>阅：经历。余：多。岁：年。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00275" y="3966210"/>
            <a:ext cx="630745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sym typeface="+mn-ea"/>
              </a:rPr>
              <a:t>棹：船桨，这里用作动词，伐船。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395288" y="0"/>
            <a:ext cx="8280400" cy="659765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3300"/>
                </a:solidFill>
              </a:rPr>
              <a:t>一词多义：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市： 愿为市鞍马 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        东市买骏马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3300"/>
                </a:solidFill>
              </a:rPr>
              <a:t>古今异义：</a:t>
            </a:r>
            <a:endParaRPr lang="zh-CN" altLang="en-US" sz="2800" b="1" dirty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u="sng" dirty="0"/>
              <a:t>但</a:t>
            </a:r>
            <a:r>
              <a:rPr lang="zh-CN" altLang="en-US" sz="2800" b="1" dirty="0"/>
              <a:t>闻黄河流水鸣溅溅   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   古义：                  今义：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惟</a:t>
            </a:r>
            <a:r>
              <a:rPr lang="zh-CN" altLang="en-US" sz="2800" b="1" u="sng" dirty="0"/>
              <a:t>闻</a:t>
            </a:r>
            <a:r>
              <a:rPr lang="zh-CN" altLang="en-US" sz="2800" b="1" dirty="0"/>
              <a:t>女叹息   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古义：                       今义；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军书</a:t>
            </a:r>
            <a:r>
              <a:rPr lang="zh-CN" altLang="en-US" sz="2800" b="1" u="sng" dirty="0"/>
              <a:t>十二</a:t>
            </a:r>
            <a:r>
              <a:rPr lang="zh-CN" altLang="en-US" sz="2800" b="1" dirty="0"/>
              <a:t>卷   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古义：                                      今义：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木兰不用尚书郎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古意：                            今义：</a:t>
            </a:r>
            <a:endParaRPr lang="zh-CN" altLang="en-US" sz="2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FF3300"/>
                </a:solidFill>
              </a:rPr>
              <a:t>特殊句式：</a:t>
            </a:r>
            <a:endParaRPr lang="zh-CN" altLang="en-US" sz="2800" b="1" dirty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/>
              <a:t>倒装： 何所思</a:t>
            </a:r>
            <a:endParaRPr lang="zh-CN" altLang="en-US" sz="2800" b="1" dirty="0"/>
          </a:p>
        </p:txBody>
      </p:sp>
      <p:sp>
        <p:nvSpPr>
          <p:cNvPr id="40964" name="文本框 40963"/>
          <p:cNvSpPr txBox="1"/>
          <p:nvPr/>
        </p:nvSpPr>
        <p:spPr>
          <a:xfrm>
            <a:off x="3851275" y="260350"/>
            <a:ext cx="1657350" cy="1074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动词，买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3779838" y="692150"/>
            <a:ext cx="26638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名词，市场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1476375" y="1989138"/>
            <a:ext cx="2663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只，副词。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4643438" y="1989138"/>
            <a:ext cx="268446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表转折，连词。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1403350" y="2852738"/>
            <a:ext cx="17287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听到。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9" name="文本框 40968"/>
          <p:cNvSpPr txBox="1"/>
          <p:nvPr/>
        </p:nvSpPr>
        <p:spPr>
          <a:xfrm>
            <a:off x="4932363" y="2924175"/>
            <a:ext cx="2951162" cy="981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用鼻子嗅。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0" name="文本框 40969"/>
          <p:cNvSpPr txBox="1"/>
          <p:nvPr/>
        </p:nvSpPr>
        <p:spPr>
          <a:xfrm>
            <a:off x="1331913" y="3716338"/>
            <a:ext cx="3816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虚数，表示数目多。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1" name="文本框 40970"/>
          <p:cNvSpPr txBox="1"/>
          <p:nvPr/>
        </p:nvSpPr>
        <p:spPr>
          <a:xfrm>
            <a:off x="6156325" y="3789363"/>
            <a:ext cx="2592388" cy="981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指序数十二。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2" name="文本框 40971"/>
          <p:cNvSpPr txBox="1"/>
          <p:nvPr/>
        </p:nvSpPr>
        <p:spPr>
          <a:xfrm>
            <a:off x="3203575" y="5734050"/>
            <a:ext cx="5545138" cy="1416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宾语前置，所思何”的倒装，即：所想的是什么。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3" name="文本框 40972"/>
          <p:cNvSpPr txBox="1"/>
          <p:nvPr/>
        </p:nvSpPr>
        <p:spPr>
          <a:xfrm>
            <a:off x="1476375" y="4581525"/>
            <a:ext cx="14398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不愿做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4" name="文本框 40973"/>
          <p:cNvSpPr txBox="1"/>
          <p:nvPr/>
        </p:nvSpPr>
        <p:spPr>
          <a:xfrm>
            <a:off x="5435600" y="4508500"/>
            <a:ext cx="18002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不使用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765175"/>
            <a:ext cx="8640763" cy="49688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尔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辈不能究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物理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是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非木杮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岂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能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为暴涨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携之去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沿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河求之，不也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颠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乎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众服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为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确论。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</a:t>
            </a: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en-US" alt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23533" y="4464368"/>
            <a:ext cx="7993063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为：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当做，认做。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595" y="1240790"/>
            <a:ext cx="916559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  <a:sym typeface="+mn-ea"/>
              </a:rPr>
              <a:t>尔：你，你们</a:t>
            </a:r>
            <a:r>
              <a:rPr lang="zh-CN" altLang="en-US" sz="3200" b="1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+mn-cs"/>
                <a:sym typeface="+mn-ea"/>
              </a:rPr>
              <a:t>。</a:t>
            </a:r>
            <a:r>
              <a:rPr lang="zh-CN" altLang="en-US" sz="32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物理：指客观事物的道理、规律。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503805" y="1819910"/>
            <a:ext cx="263271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是：这，此。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23850" y="2873375"/>
            <a:ext cx="671576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岂：怎么。为</a:t>
            </a:r>
            <a:r>
              <a:rPr lang="zh-CN" altLang="en-US" sz="3200" b="1" noProof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：被。</a:t>
            </a:r>
            <a:r>
              <a:rPr lang="zh-CN" altLang="en-US" sz="32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暴涨：指洪水。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287520" y="3452495"/>
            <a:ext cx="426593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沿：顺着。</a:t>
            </a:r>
            <a:r>
              <a:rPr lang="zh-CN" altLang="en-US" sz="3200" b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  <a:sym typeface="+mn-ea"/>
              </a:rPr>
              <a:t>颠：颠倒。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268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126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53975" y="274955"/>
            <a:ext cx="9036050" cy="63087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盖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石性坚重</a:t>
            </a: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必于石下迎水处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啮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沙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为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坎穴。</a:t>
            </a: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石必倒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掷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坎穴中。</a:t>
            </a: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转转不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已</a:t>
            </a: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遂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反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溯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流上矣。</a:t>
            </a: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固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颠</a:t>
            </a: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如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其言，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果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得于数里外。</a:t>
            </a: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7092950" y="6092825"/>
            <a:ext cx="1727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6948488" y="5373688"/>
            <a:ext cx="2195512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16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956945" y="3384550"/>
            <a:ext cx="8496300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固：本来，原来。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19655" y="274955"/>
            <a:ext cx="423799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 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盖：连词，表示原因，因为。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0500" y="1152525"/>
            <a:ext cx="783463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啮：本义是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cs typeface="+mn-cs"/>
                <a:sym typeface="+mn-ea"/>
              </a:rPr>
              <a:t>“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咬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cs typeface="+mn-cs"/>
                <a:sym typeface="+mn-ea"/>
              </a:rPr>
              <a:t>”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，这里是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cs typeface="+mn-cs"/>
                <a:sym typeface="+mn-ea"/>
              </a:rPr>
              <a:t>“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冲击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cs typeface="+mn-cs"/>
                <a:sym typeface="+mn-ea"/>
              </a:rPr>
              <a:t>”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。为：变成，形成。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64180" y="1609725"/>
            <a:ext cx="5169535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掷（</a:t>
            </a:r>
            <a:r>
              <a:rPr lang="en-US" altLang="zh-CN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zh</a:t>
            </a:r>
            <a:r>
              <a:rPr lang="en-US" altLang="en-US" b="1" noProof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cs typeface="+mn-cs"/>
                <a:sym typeface="+mn-ea"/>
              </a:rPr>
              <a:t>ì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）：扔，投，抛，这里指倒。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150745" y="1961515"/>
            <a:ext cx="171323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已：停止。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0500" y="2927350"/>
            <a:ext cx="730250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遂：于是。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溯（</a:t>
            </a:r>
            <a:r>
              <a:rPr lang="en-US" altLang="zh-CN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s</a:t>
            </a:r>
            <a:r>
              <a:rPr lang="en-US" altLang="en-US" b="1" noProof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cs typeface="+mn-cs"/>
                <a:sym typeface="+mn-ea"/>
              </a:rPr>
              <a:t>ù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）</a:t>
            </a:r>
            <a:r>
              <a:rPr lang="en-US" altLang="zh-CN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:</a:t>
            </a: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逆着水流的方向走，逆游而上。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975" y="4721225"/>
            <a:ext cx="5216525" cy="100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cs typeface="+mn-cs"/>
                <a:sym typeface="+mn-ea"/>
              </a:rPr>
              <a:t>如：依照，按照。果：果然。</a:t>
            </a:r>
            <a:endParaRPr kumimoji="0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584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用文中的句子写出本文的主旨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天下之事，但知其一，不知其二多矣，可据理臆断欤？（用今天的话就是：实践出真知。）</a:t>
            </a:r>
            <a:endParaRPr kumimoji="0" lang="zh-CN" altLang="en-US" sz="4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8242" name="AutoShape 2"/>
          <p:cNvSpPr/>
          <p:nvPr/>
        </p:nvSpPr>
        <p:spPr>
          <a:xfrm>
            <a:off x="0" y="0"/>
            <a:ext cx="9144000" cy="162877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45" name="AutoShape 7"/>
          <p:cNvSpPr/>
          <p:nvPr/>
        </p:nvSpPr>
        <p:spPr>
          <a:xfrm>
            <a:off x="0" y="6454775"/>
            <a:ext cx="9144000" cy="40322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46" name="Text Box 33"/>
          <p:cNvSpPr txBox="1"/>
          <p:nvPr/>
        </p:nvSpPr>
        <p:spPr>
          <a:xfrm>
            <a:off x="5364163" y="620713"/>
            <a:ext cx="3779837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学练优七年级语文下（</a:t>
            </a:r>
            <a:r>
              <a:rPr lang="en-US" altLang="zh-CN" sz="24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RJ</a:t>
            </a:r>
            <a:r>
              <a:rPr lang="zh-CN" altLang="en-US" sz="24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endParaRPr lang="zh-CN" altLang="en-US" sz="2400" b="1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  教学课件</a:t>
            </a:r>
            <a:endParaRPr lang="zh-CN" altLang="en-US" sz="2400" b="1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18247" name="文本框 4130"/>
          <p:cNvSpPr txBox="1"/>
          <p:nvPr/>
        </p:nvSpPr>
        <p:spPr>
          <a:xfrm>
            <a:off x="226060" y="156210"/>
            <a:ext cx="8622665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Font typeface="Arial" panose="020B0604020202020204" pitchFamily="34" charset="0"/>
              <a:buNone/>
            </a:pPr>
            <a:r>
              <a:rPr lang="en-US" altLang="zh-CN" sz="54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5400">
                <a:latin typeface="隶书" panose="02010509060101010101" pitchFamily="49" charset="-122"/>
                <a:ea typeface="隶书" panose="02010509060101010101" pitchFamily="49" charset="-122"/>
              </a:rPr>
              <a:t>八、</a:t>
            </a:r>
            <a:r>
              <a:rPr lang="en-US" altLang="zh-CN" sz="5400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zh-CN" altLang="en-US" sz="54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课外古诗词诵读（二）</a:t>
            </a:r>
            <a:endParaRPr lang="zh-CN" altLang="en-US" sz="54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418248" name="MH_Text_1"/>
          <p:cNvSpPr/>
          <p:nvPr/>
        </p:nvSpPr>
        <p:spPr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noFill/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49" name="MH_SubTitle_1">
            <a:hlinkClick r:id="rId1" action="ppaction://hlinksldjump"/>
          </p:cNvPr>
          <p:cNvSpPr/>
          <p:nvPr/>
        </p:nvSpPr>
        <p:spPr>
          <a:xfrm>
            <a:off x="733425" y="4940300"/>
            <a:ext cx="1665288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p>
            <a:pPr lvl="0" algn="ctr" eaLnBrk="0" hangingPunct="0"/>
            <a:r>
              <a: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导入新课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50" name="MH_Other_1"/>
          <p:cNvSpPr/>
          <p:nvPr/>
        </p:nvSpPr>
        <p:spPr>
          <a:xfrm>
            <a:off x="2160588" y="5111750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51" name="MH_Text_2"/>
          <p:cNvSpPr/>
          <p:nvPr/>
        </p:nvSpPr>
        <p:spPr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noFill/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52" name="MH_SubTitle_2">
            <a:hlinkClick r:id="rId1" action="ppaction://hlinksldjump"/>
          </p:cNvPr>
          <p:cNvSpPr/>
          <p:nvPr/>
        </p:nvSpPr>
        <p:spPr>
          <a:xfrm>
            <a:off x="2722563" y="4940300"/>
            <a:ext cx="1665287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p>
            <a:pPr lvl="0" algn="ctr" eaLnBrk="0" hangingPunct="0"/>
            <a:r>
              <a: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讲授新课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53" name="MH_Other_2"/>
          <p:cNvSpPr/>
          <p:nvPr/>
        </p:nvSpPr>
        <p:spPr>
          <a:xfrm>
            <a:off x="2757488" y="5108575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54" name="MH_Other_3"/>
          <p:cNvSpPr/>
          <p:nvPr/>
        </p:nvSpPr>
        <p:spPr>
          <a:xfrm>
            <a:off x="4191000" y="5111750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55" name="MH_Text_3"/>
          <p:cNvSpPr/>
          <p:nvPr/>
        </p:nvSpPr>
        <p:spPr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noFill/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57" name="MH_Other_4"/>
          <p:cNvSpPr/>
          <p:nvPr/>
        </p:nvSpPr>
        <p:spPr>
          <a:xfrm>
            <a:off x="4787900" y="5108575"/>
            <a:ext cx="169863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58" name="MH_Other_5"/>
          <p:cNvSpPr/>
          <p:nvPr/>
        </p:nvSpPr>
        <p:spPr>
          <a:xfrm>
            <a:off x="6189663" y="5111750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59" name="MH_Text_4"/>
          <p:cNvSpPr/>
          <p:nvPr/>
        </p:nvSpPr>
        <p:spPr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noFill/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60" name="MH_SubTitle_4">
            <a:hlinkClick r:id="rId1" action="ppaction://hlinksldjump"/>
          </p:cNvPr>
          <p:cNvSpPr/>
          <p:nvPr/>
        </p:nvSpPr>
        <p:spPr>
          <a:xfrm>
            <a:off x="6738938" y="4940300"/>
            <a:ext cx="1668462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p>
            <a:pPr lvl="0" algn="ctr" eaLnBrk="0" hangingPunct="0"/>
            <a:r>
              <a: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当堂检测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61" name="MH_Other_6"/>
          <p:cNvSpPr/>
          <p:nvPr/>
        </p:nvSpPr>
        <p:spPr>
          <a:xfrm>
            <a:off x="6788150" y="5108575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18262" name="组合 3093"/>
          <p:cNvGrpSpPr/>
          <p:nvPr/>
        </p:nvGrpSpPr>
        <p:grpSpPr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1418263" name="MH_Other_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18264" name="Text Box 24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lvl="0" algn="ctr" eaLnBrk="0" hangingPunct="0"/>
              <a:endParaRPr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18265" name="MH_Other_8"/>
          <p:cNvSpPr/>
          <p:nvPr/>
        </p:nvSpPr>
        <p:spPr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18266" name="组合 3097"/>
          <p:cNvGrpSpPr/>
          <p:nvPr/>
        </p:nvGrpSpPr>
        <p:grpSpPr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1418267" name="MH_Other_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18268" name="Text Box 28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lvl="0" algn="ctr" eaLnBrk="0" hangingPunct="0"/>
              <a:endParaRPr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18269" name="MH_Other_10"/>
          <p:cNvSpPr/>
          <p:nvPr/>
        </p:nvSpPr>
        <p:spPr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18270" name="MH_Other_11"/>
          <p:cNvPicPr/>
          <p:nvPr/>
        </p:nvPicPr>
        <p:blipFill>
          <a:blip r:embed="rId2"/>
          <a:stretch>
            <a:fillRect/>
          </a:stretch>
        </p:blipFill>
        <p:spPr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18271" name="Text Box 31"/>
          <p:cNvSpPr txBox="1"/>
          <p:nvPr/>
        </p:nvSpPr>
        <p:spPr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8272" name="MH_Other_12"/>
          <p:cNvSpPr/>
          <p:nvPr/>
        </p:nvSpPr>
        <p:spPr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p>
            <a:pPr lvl="0" algn="ctr" eaLnBrk="0" hangingPunct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23363" name="Text Box 5"/>
          <p:cNvSpPr txBox="1"/>
          <p:nvPr/>
        </p:nvSpPr>
        <p:spPr>
          <a:xfrm>
            <a:off x="419418" y="2141855"/>
            <a:ext cx="6985000" cy="1626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en-US" altLang="zh-CN" sz="2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通过对乱世之中统治者的昏庸无道，歌女的不知亡国之恨的描写，表达诗人 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之情。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20291" name="Rectangle 4"/>
          <p:cNvSpPr/>
          <p:nvPr/>
        </p:nvSpPr>
        <p:spPr>
          <a:xfrm>
            <a:off x="419418" y="1443355"/>
            <a:ext cx="125571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泊秦淮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5315" y="2767965"/>
            <a:ext cx="6802755" cy="94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                            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对国家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兴亡的担忧以及无助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5411" name="Text Box 6"/>
          <p:cNvSpPr txBox="1"/>
          <p:nvPr/>
        </p:nvSpPr>
        <p:spPr>
          <a:xfrm>
            <a:off x="1546225" y="733425"/>
            <a:ext cx="7418705" cy="3505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被贬谪的大臣。这里指曾被贬到长沙的贾谊。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才华，这里指贾谊的政治才能。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可惜。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徒然。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指汉文帝向前移动座席，靠近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贾谊，以便更好地倾听。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指百姓。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24387" name="Text Box 4"/>
          <p:cNvSpPr txBox="1"/>
          <p:nvPr/>
        </p:nvSpPr>
        <p:spPr>
          <a:xfrm>
            <a:off x="2705100" y="973455"/>
            <a:ext cx="1780540" cy="179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20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 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pPr lvl="0">
              <a:lnSpc>
                <a:spcPct val="200000"/>
              </a:lnSpc>
            </a:pP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950" y="-31115"/>
            <a:ext cx="186944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 dirty="0">
                <a:solidFill>
                  <a:srgbClr val="0033CC"/>
                </a:solidFill>
                <a:latin typeface="宋体" panose="02010600030101010101" pitchFamily="2" charset="-122"/>
                <a:ea typeface="楷体_GB2312" panose="02010609030101010101" pitchFamily="49" charset="-122"/>
                <a:sym typeface="+mn-ea"/>
              </a:rPr>
              <a:t>贾  生</a:t>
            </a:r>
            <a:endParaRPr lang="zh-CN" altLang="en-US" sz="4400"/>
          </a:p>
        </p:txBody>
      </p:sp>
      <p:sp>
        <p:nvSpPr>
          <p:cNvPr id="4" name="文本框 3"/>
          <p:cNvSpPr txBox="1"/>
          <p:nvPr/>
        </p:nvSpPr>
        <p:spPr>
          <a:xfrm>
            <a:off x="488950" y="730885"/>
            <a:ext cx="125539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逐臣：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685" y="1105535"/>
            <a:ext cx="125539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才调：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9440" y="1523365"/>
            <a:ext cx="125539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可怜：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8335" y="2041525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虚：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1030" y="2463165"/>
            <a:ext cx="125539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前席：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8950" y="3268980"/>
            <a:ext cx="125539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苍生：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1"/>
          <p:cNvSpPr/>
          <p:nvPr/>
        </p:nvSpPr>
        <p:spPr>
          <a:xfrm>
            <a:off x="621030" y="4445000"/>
            <a:ext cx="7668895" cy="1200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0" hangingPunct="0">
              <a:lnSpc>
                <a:spcPct val="130000"/>
              </a:lnSpc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这首诗是首咏叹贾生故事的短诗，其着眼点，不在个人的穷通得失，而在于指出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4"/>
          <p:cNvSpPr/>
          <p:nvPr/>
        </p:nvSpPr>
        <p:spPr>
          <a:xfrm>
            <a:off x="527685" y="404241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诗歌主旨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2730" y="4974590"/>
            <a:ext cx="7729220" cy="17545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 eaLnBrk="0" hangingPunct="0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                                     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封建统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lvl="0" algn="l"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治者不能真正重视人才，使其在政治上发挥作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lvl="0" algn="l"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用。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411">
                                            <p:txEl>
                                              <p:charRg st="67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25411">
                                            <p:txEl>
                                              <p:charRg st="67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411">
                                            <p:txEl>
                                              <p:charRg st="92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25411">
                                            <p:txEl>
                                              <p:charRg st="92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411">
                                            <p:txEl>
                                              <p:charRg st="111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25411">
                                            <p:txEl>
                                              <p:charRg st="111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411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25411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411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25411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411">
                                            <p:txEl>
                                              <p:charRg st="151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25411">
                                            <p:txEl>
                                              <p:charRg st="151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5411" grpId="0" uiExpand="1" build="allAtOnce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8484" name="矩形 5"/>
          <p:cNvSpPr/>
          <p:nvPr/>
        </p:nvSpPr>
        <p:spPr>
          <a:xfrm>
            <a:off x="323850" y="-45720"/>
            <a:ext cx="4535488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0" hangingPunct="0">
              <a:lnSpc>
                <a:spcPct val="20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过松源晨炊漆公店（其五）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zh-CN" altLang="en-US" sz="2800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3395" y="899160"/>
            <a:ext cx="140779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赚得：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2280" y="889635"/>
            <a:ext cx="13011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解释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3004820" y="950595"/>
            <a:ext cx="140779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骗得。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1431555" name="矩形 1"/>
          <p:cNvSpPr/>
          <p:nvPr/>
        </p:nvSpPr>
        <p:spPr>
          <a:xfrm>
            <a:off x="462280" y="2103755"/>
            <a:ext cx="7960360" cy="1626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诗人借助                 和                           ，通过写山间行路的感受，说明一个具有普遍意义的深刻道理：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1556" name="矩形 4"/>
          <p:cNvSpPr/>
          <p:nvPr/>
        </p:nvSpPr>
        <p:spPr>
          <a:xfrm>
            <a:off x="461963" y="162528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诗歌主旨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4035" y="3730625"/>
            <a:ext cx="7690485" cy="11150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人们无论做什么事，都要对前进道路上的困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lvl="0" algn="l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难做好充分的估计，不要被一时的成功所迷醉。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0010" y="2144395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景物描写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63770" y="2144395"/>
            <a:ext cx="268541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生动形象的比喻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2579" name="Rectangle 2"/>
          <p:cNvSpPr txBox="1"/>
          <p:nvPr/>
        </p:nvSpPr>
        <p:spPr>
          <a:xfrm>
            <a:off x="159385" y="34194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约  客</a:t>
            </a:r>
            <a:endParaRPr lang="zh-CN" altLang="en-US" sz="40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627" name="矩形 8"/>
          <p:cNvSpPr/>
          <p:nvPr/>
        </p:nvSpPr>
        <p:spPr>
          <a:xfrm>
            <a:off x="648970" y="1684020"/>
            <a:ext cx="89789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解释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628" name="矩形 3"/>
          <p:cNvSpPr/>
          <p:nvPr/>
        </p:nvSpPr>
        <p:spPr>
          <a:xfrm>
            <a:off x="468313" y="2201863"/>
            <a:ext cx="82089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落灯花：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4675" y="2202180"/>
            <a:ext cx="5187950" cy="11150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旧时以油灯照明，灯心烧残，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lvl="0" algn="l"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落下来时好像一朵闪亮的小花。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6675" name="矩形 1"/>
          <p:cNvSpPr/>
          <p:nvPr/>
        </p:nvSpPr>
        <p:spPr>
          <a:xfrm>
            <a:off x="3779838" y="2060575"/>
            <a:ext cx="4865687" cy="3674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诗通过对撩人思绪的环境及“                ”这一细节动作的渲染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既写了诗人雨夜候客来访的情景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也写出约客未至的一种           的心情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可谓形神兼备。全诗生活气息较浓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又摆脱了雕琢之习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清丽可诵。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676" name="矩形 4"/>
          <p:cNvSpPr/>
          <p:nvPr/>
        </p:nvSpPr>
        <p:spPr>
          <a:xfrm>
            <a:off x="3708400" y="62071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诗歌主旨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6677" name="圆角矩形 5"/>
          <p:cNvSpPr/>
          <p:nvPr/>
        </p:nvSpPr>
        <p:spPr>
          <a:xfrm>
            <a:off x="3635375" y="1700213"/>
            <a:ext cx="5249863" cy="4316412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/>
          <a:p>
            <a:pPr lvl="0" defTabSz="514350">
              <a:buFont typeface="Arial" panose="020B0604020202020204" pitchFamily="34" charset="0"/>
              <a:buNone/>
            </a:pPr>
            <a:endParaRPr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436678" name="Picture 7" descr="20141126225304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989138"/>
            <a:ext cx="2987675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612640" y="2569210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闲敲棋子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36870" y="415036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怅惘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矩形 34817"/>
          <p:cNvSpPr/>
          <p:nvPr/>
        </p:nvSpPr>
        <p:spPr>
          <a:xfrm>
            <a:off x="1331913" y="1700213"/>
            <a:ext cx="7391400" cy="320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buClrTx/>
            </a:pPr>
            <a:endParaRPr lang="en-US" altLang="zh-CN" sz="4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>
              <a:buClrTx/>
            </a:pPr>
            <a:r>
              <a:rPr lang="zh-CN" altLang="en-US" sz="4000" dirty="0">
                <a:latin typeface="黑体" panose="02010600030101010101" pitchFamily="2" charset="-122"/>
                <a:ea typeface="黑体" panose="02010600030101010101" pitchFamily="2" charset="-122"/>
              </a:rPr>
              <a:t>扑朔迷离</a:t>
            </a:r>
            <a:r>
              <a:rPr lang="zh-CN" altLang="en-US" sz="4000">
                <a:latin typeface="黑体" panose="02010600030101010101" pitchFamily="2" charset="-122"/>
                <a:ea typeface="黑体" panose="02010600030101010101" pitchFamily="2" charset="-122"/>
              </a:rPr>
              <a:t> 　 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just">
              <a:buClrTx/>
            </a:pPr>
            <a:r>
              <a:rPr lang="zh-CN" altLang="en-US" sz="4000" dirty="0">
                <a:latin typeface="黑体" panose="02010600030101010101" pitchFamily="2" charset="-122"/>
                <a:ea typeface="黑体" panose="02010600030101010101" pitchFamily="2" charset="-122"/>
              </a:rPr>
              <a:t>吴下阿蒙</a:t>
            </a:r>
            <a:r>
              <a:rPr lang="zh-CN" altLang="en-US" sz="400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40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just">
              <a:buClrTx/>
            </a:pPr>
            <a:r>
              <a:rPr lang="zh-CN" altLang="en-US" sz="4000" dirty="0">
                <a:latin typeface="黑体" panose="02010600030101010101" pitchFamily="2" charset="-122"/>
                <a:ea typeface="黑体" panose="02010600030101010101" pitchFamily="2" charset="-122"/>
              </a:rPr>
              <a:t>刮目相待 </a:t>
            </a:r>
            <a:endParaRPr lang="zh-CN" altLang="en-US" sz="40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buClrTx/>
            </a:pPr>
            <a:endParaRPr lang="zh-CN" altLang="en-US" sz="40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819" name="矩形 34818"/>
          <p:cNvSpPr/>
          <p:nvPr/>
        </p:nvSpPr>
        <p:spPr>
          <a:xfrm>
            <a:off x="685800" y="914400"/>
            <a:ext cx="7162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4000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本学期学过的成语</a:t>
            </a:r>
            <a:endParaRPr lang="zh-CN" altLang="en-US" sz="4000">
              <a:solidFill>
                <a:srgbClr val="FF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250825" y="0"/>
            <a:ext cx="7772400" cy="41148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3300"/>
                </a:solidFill>
              </a:rPr>
              <a:t>翻译下列句子，注意上下句的意思是互相交错、补充的。（全是“互文”）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dirty="0"/>
              <a:t>1</a:t>
            </a:r>
            <a:r>
              <a:rPr lang="zh-CN" altLang="en-US" sz="2400" b="1" dirty="0"/>
              <a:t>．东市买骏马，西市买鞍鞯，南市买辔头，北市买长鞭。</a:t>
            </a:r>
            <a:endParaRPr lang="zh-CN" altLang="en-US" sz="24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FF"/>
                </a:solidFill>
              </a:rPr>
              <a:t>    去东边的集市买来骏马，到西边的集市买来马鞍和马鞍下的垫子，到南边的集市买来马嚼子和缰绳，到北边的集市买来长长的马鞭。这四句的意思是到处街市备办鞍马等战具，不是一处地方买一样东西，四句铺陈，表现木兰操办军备物资急切而井然有序。</a:t>
            </a:r>
            <a:endParaRPr lang="zh-CN" altLang="en-US" sz="2400" b="1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dirty="0"/>
              <a:t>2</a:t>
            </a:r>
            <a:r>
              <a:rPr lang="zh-CN" altLang="en-US" sz="2400" b="1" dirty="0"/>
              <a:t>．将军百战死，壮士十年归。</a:t>
            </a:r>
            <a:endParaRPr lang="zh-CN" altLang="en-US" sz="24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dirty="0"/>
              <a:t>    </a:t>
            </a:r>
            <a:r>
              <a:rPr lang="zh-CN" altLang="en-US" sz="2400" b="1" dirty="0">
                <a:solidFill>
                  <a:srgbClr val="0000FF"/>
                </a:solidFill>
              </a:rPr>
              <a:t>将军身经百战九死一生，壮士</a:t>
            </a:r>
            <a:r>
              <a:rPr lang="en-US" altLang="zh-CN" sz="2400" b="1" dirty="0">
                <a:solidFill>
                  <a:srgbClr val="0000FF"/>
                </a:solidFill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</a:rPr>
              <a:t>木兰</a:t>
            </a:r>
            <a:r>
              <a:rPr lang="en-US" altLang="zh-CN" sz="2400" b="1" dirty="0">
                <a:solidFill>
                  <a:srgbClr val="0000FF"/>
                </a:solidFill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</a:rPr>
              <a:t>戎马征战十年胜利归来。这两句的意思是征战多年，经历很多战斗，许多将士战死沙场，木兰等幸存者胜利归来。</a:t>
            </a:r>
            <a:endParaRPr lang="zh-CN" altLang="en-US" sz="2400" b="1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dirty="0"/>
              <a:t>3</a:t>
            </a:r>
            <a:r>
              <a:rPr lang="zh-CN" altLang="en-US" sz="2400" b="1" dirty="0"/>
              <a:t>．开我东阁门，坐我西阁床。</a:t>
            </a:r>
            <a:endParaRPr lang="zh-CN" altLang="en-US" sz="24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FF"/>
                </a:solidFill>
              </a:rPr>
              <a:t>    打开我东屋的闺门，坐在我西屋的床上。这两句的意思是每间房子都要开了门进去看看，不是开了东阁的门而不进去，然后转到西阁的床上坐着。</a:t>
            </a:r>
            <a:endParaRPr lang="zh-CN" altLang="en-US" sz="2400" b="1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400" b="1" dirty="0"/>
              <a:t>4</a:t>
            </a:r>
            <a:r>
              <a:rPr lang="zh-CN" altLang="en-US" sz="2400" b="1" dirty="0"/>
              <a:t>．当窗理云鬓，对镜帖花黄。</a:t>
            </a:r>
            <a:endParaRPr lang="zh-CN" altLang="en-US" sz="24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0000FF"/>
                </a:solidFill>
              </a:rPr>
              <a:t>    对着窗户梳理像云那样的鬓发，对着镜子贴上额头的花黄。这两句的意思是当着窗户，对着镜子，先理云鬓，后贴花黄。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61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193" end="2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280" end="3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364" end="4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0" y="0"/>
            <a:ext cx="4789488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</a:t>
            </a:r>
            <a:r>
              <a:rPr lang="en-US" altLang="zh-CN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孙权劝学</a:t>
            </a:r>
            <a:r>
              <a:rPr lang="en-US" altLang="zh-CN" sz="4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179388" y="692150"/>
            <a:ext cx="8713787" cy="556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出处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选自</a:t>
            </a:r>
            <a:r>
              <a:rPr lang="zh-CN" altLang="en-US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b="1" u="sng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这是我国第一部重要的</a:t>
            </a:r>
            <a:r>
              <a:rPr lang="zh-CN" altLang="en-US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，共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294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卷，记述了</a:t>
            </a:r>
            <a:r>
              <a:rPr lang="zh-CN" altLang="en-US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至</a:t>
            </a:r>
            <a:r>
              <a:rPr lang="zh-CN" altLang="en-US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共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1362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年的史实。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（朝代）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史学家、文学家</a:t>
            </a:r>
            <a:r>
              <a:rPr lang="zh-CN" altLang="en-US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，字</a:t>
            </a:r>
            <a:r>
              <a:rPr lang="zh-CN" altLang="en-US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字词句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通假：</a:t>
            </a:r>
            <a:r>
              <a:rPr lang="zh-CN" altLang="en-US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孤岂欲卿治经为博士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邪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词义：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⑴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古今异义：</a:t>
            </a:r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但：但当涉猎，见往事耳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古：      今 ：                 古：      今：过去的事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治：孤岂欲卿治经为博士邪！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古：                    今：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博士：孤岂欲卿治经为博士邪！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古：                    今：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1835150" y="69215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资治通鉴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684213" y="10525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编年体通史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5435600" y="1052513"/>
            <a:ext cx="1008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战国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6516688" y="981075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五代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1547813" y="1989138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北宋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5724525" y="1916113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司马光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7092950" y="1916113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君实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文本框 13322"/>
          <p:cNvSpPr txBox="1"/>
          <p:nvPr/>
        </p:nvSpPr>
        <p:spPr>
          <a:xfrm>
            <a:off x="1042988" y="4005263"/>
            <a:ext cx="6429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2627313" y="4005263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转折连词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，但是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5" name="文本框 13324"/>
          <p:cNvSpPr txBox="1"/>
          <p:nvPr/>
        </p:nvSpPr>
        <p:spPr>
          <a:xfrm>
            <a:off x="1692275" y="5157788"/>
            <a:ext cx="10779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研究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6" name="文本框 13325"/>
          <p:cNvSpPr txBox="1"/>
          <p:nvPr/>
        </p:nvSpPr>
        <p:spPr>
          <a:xfrm>
            <a:off x="5508625" y="5229225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治理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7" name="文本框 13326"/>
          <p:cNvSpPr txBox="1"/>
          <p:nvPr/>
        </p:nvSpPr>
        <p:spPr>
          <a:xfrm>
            <a:off x="1835150" y="6165850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官职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8" name="文本框 13327"/>
          <p:cNvSpPr txBox="1"/>
          <p:nvPr/>
        </p:nvSpPr>
        <p:spPr>
          <a:xfrm>
            <a:off x="5508625" y="6165850"/>
            <a:ext cx="1828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学位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9" name="文本框 13328"/>
          <p:cNvSpPr txBox="1"/>
          <p:nvPr/>
        </p:nvSpPr>
        <p:spPr>
          <a:xfrm>
            <a:off x="1835150" y="2781300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0" name="文本框 13329"/>
          <p:cNvSpPr txBox="1"/>
          <p:nvPr/>
        </p:nvSpPr>
        <p:spPr>
          <a:xfrm>
            <a:off x="5076825" y="2708275"/>
            <a:ext cx="19446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通“耶”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1" name="文本框 13330"/>
          <p:cNvSpPr txBox="1"/>
          <p:nvPr/>
        </p:nvSpPr>
        <p:spPr>
          <a:xfrm>
            <a:off x="5867400" y="3933825"/>
            <a:ext cx="1225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历史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37" end="2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37" end="2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19" grpId="0"/>
      <p:bldP spid="13320" grpId="0"/>
      <p:bldP spid="13322" grpId="0"/>
      <p:bldP spid="13323" grpId="0"/>
      <p:bldP spid="13324" grpId="0"/>
      <p:bldP spid="13325" grpId="0"/>
      <p:bldP spid="13326" grpId="0"/>
      <p:bldP spid="13327" grpId="0"/>
      <p:bldP spid="133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6" name="文本框 1025"/>
          <p:cNvSpPr txBox="1"/>
          <p:nvPr/>
        </p:nvSpPr>
        <p:spPr>
          <a:xfrm>
            <a:off x="1219200" y="457200"/>
            <a:ext cx="7924800" cy="4297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⑵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一词多义：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以：以军中多务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   自以为大有所益。 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当：当除掌事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   但当涉猎。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见：见往事耳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   大兄何见事之晚乎！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之：大兄何见事之晚乎？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" name="文本框 1026"/>
          <p:cNvSpPr txBox="1"/>
          <p:nvPr/>
        </p:nvSpPr>
        <p:spPr>
          <a:xfrm>
            <a:off x="4495800" y="7620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文本框 1027"/>
          <p:cNvSpPr txBox="1"/>
          <p:nvPr/>
        </p:nvSpPr>
        <p:spPr>
          <a:xfrm>
            <a:off x="4724400" y="1371600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译为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认为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文本框 1028"/>
          <p:cNvSpPr txBox="1"/>
          <p:nvPr/>
        </p:nvSpPr>
        <p:spPr>
          <a:xfrm>
            <a:off x="3962400" y="1752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掌管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文本框 1029"/>
          <p:cNvSpPr txBox="1"/>
          <p:nvPr/>
        </p:nvSpPr>
        <p:spPr>
          <a:xfrm>
            <a:off x="3810000" y="228600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应当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" name="文本框 1030"/>
          <p:cNvSpPr txBox="1"/>
          <p:nvPr/>
        </p:nvSpPr>
        <p:spPr>
          <a:xfrm>
            <a:off x="3733800" y="266700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" name="文本框 1031"/>
          <p:cNvSpPr txBox="1"/>
          <p:nvPr/>
        </p:nvSpPr>
        <p:spPr>
          <a:xfrm>
            <a:off x="5029200" y="3200400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认清，识别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3" name="文本框 1032"/>
          <p:cNvSpPr txBox="1"/>
          <p:nvPr/>
        </p:nvSpPr>
        <p:spPr>
          <a:xfrm>
            <a:off x="4876800" y="3733800"/>
            <a:ext cx="40386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助词，取消句子的独立性，不译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5" name="文本框 1034"/>
          <p:cNvSpPr txBox="1"/>
          <p:nvPr/>
        </p:nvSpPr>
        <p:spPr>
          <a:xfrm>
            <a:off x="1219200" y="4953000"/>
            <a:ext cx="792480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⑶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重点词语翻译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en-US" altLang="zh-CN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en-US" altLang="zh-CN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当涂：          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辞：    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b="1" u="sng" dirty="0"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鲁肃过寻阳：     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才略：           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⑤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涉猎：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⑥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更：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6" name="文本框 1035"/>
          <p:cNvSpPr txBox="1"/>
          <p:nvPr/>
        </p:nvSpPr>
        <p:spPr>
          <a:xfrm>
            <a:off x="2362200" y="5334000"/>
            <a:ext cx="1828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当道，当权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7" name="文本框 1036"/>
          <p:cNvSpPr txBox="1"/>
          <p:nvPr/>
        </p:nvSpPr>
        <p:spPr>
          <a:xfrm>
            <a:off x="4800600" y="53340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推脱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8" name="文本框 1037"/>
          <p:cNvSpPr txBox="1"/>
          <p:nvPr/>
        </p:nvSpPr>
        <p:spPr>
          <a:xfrm>
            <a:off x="7924800" y="5257800"/>
            <a:ext cx="9906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的时候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9" name="文本框 1038"/>
          <p:cNvSpPr txBox="1"/>
          <p:nvPr/>
        </p:nvSpPr>
        <p:spPr>
          <a:xfrm>
            <a:off x="2362200" y="5715000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才干和谋略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0" name="文本框 1039"/>
          <p:cNvSpPr txBox="1"/>
          <p:nvPr/>
        </p:nvSpPr>
        <p:spPr>
          <a:xfrm>
            <a:off x="5334000" y="57150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粗略地阅读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1" name="文本框 1040"/>
          <p:cNvSpPr txBox="1"/>
          <p:nvPr/>
        </p:nvSpPr>
        <p:spPr>
          <a:xfrm>
            <a:off x="2133600" y="60960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重新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8" grpId="0"/>
      <p:bldP spid="1029" grpId="0"/>
      <p:bldP spid="1030" grpId="0"/>
      <p:bldP spid="1031" grpId="0"/>
      <p:bldP spid="1032" grpId="0"/>
      <p:bldP spid="1033" grpId="0"/>
      <p:bldP spid="1036" grpId="0"/>
      <p:bldP spid="1037" grpId="0"/>
      <p:bldP spid="1038" grpId="0"/>
      <p:bldP spid="1039" grpId="0"/>
      <p:bldP spid="1040" grpId="0"/>
      <p:bldP spid="10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51" name="文本框 2050"/>
          <p:cNvSpPr txBox="1"/>
          <p:nvPr/>
        </p:nvSpPr>
        <p:spPr>
          <a:xfrm>
            <a:off x="1219200" y="457200"/>
            <a:ext cx="76962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⑶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成语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吴下阿蒙</a:t>
            </a: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b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刮目相看：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" name="文本框 2051"/>
          <p:cNvSpPr txBox="1"/>
          <p:nvPr/>
        </p:nvSpPr>
        <p:spPr>
          <a:xfrm>
            <a:off x="3124200" y="762000"/>
            <a:ext cx="4038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比喻学识尚浅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。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" name="文本框 2052"/>
          <p:cNvSpPr txBox="1"/>
          <p:nvPr/>
        </p:nvSpPr>
        <p:spPr>
          <a:xfrm>
            <a:off x="3124200" y="1219200"/>
            <a:ext cx="419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用新的眼光看待。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文本框 2053"/>
          <p:cNvSpPr txBox="1"/>
          <p:nvPr/>
        </p:nvSpPr>
        <p:spPr>
          <a:xfrm>
            <a:off x="1295400" y="1828800"/>
            <a:ext cx="7696200" cy="4838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特殊句式及重点句子翻译：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倒装句：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大兄何见事之晚乎！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肃遂拜蒙母。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孤岂欲卿治经为博士邪！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但当涉猎，见往事耳。</a:t>
            </a:r>
            <a:b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" name="文本框 2054"/>
          <p:cNvSpPr txBox="1"/>
          <p:nvPr/>
        </p:nvSpPr>
        <p:spPr>
          <a:xfrm>
            <a:off x="1295400" y="2667000"/>
            <a:ext cx="72390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何见事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见事何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，疑问句宾语前置。）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老兄你为什么看事情的变化这么晚呢？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" name="文本框 2055"/>
          <p:cNvSpPr txBox="1"/>
          <p:nvPr/>
        </p:nvSpPr>
        <p:spPr>
          <a:xfrm>
            <a:off x="4800600" y="3657600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拜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后省略介词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。）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" name="文本框 2056"/>
          <p:cNvSpPr txBox="1"/>
          <p:nvPr/>
        </p:nvSpPr>
        <p:spPr>
          <a:xfrm>
            <a:off x="1524000" y="4114800"/>
            <a:ext cx="6477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鲁肃于是拜见了吕蒙的母亲。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8" name="文本框 2057"/>
          <p:cNvSpPr txBox="1"/>
          <p:nvPr/>
        </p:nvSpPr>
        <p:spPr>
          <a:xfrm>
            <a:off x="1447800" y="5257800"/>
            <a:ext cx="7315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我难道是想让你研究儒家经典而成为学官吗？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9" name="文本框 2058"/>
          <p:cNvSpPr txBox="1"/>
          <p:nvPr/>
        </p:nvSpPr>
        <p:spPr>
          <a:xfrm>
            <a:off x="1371600" y="6248400"/>
            <a:ext cx="7467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只不过应当粗略地阅读，了解历史罢了。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2053" grpId="0"/>
      <p:bldP spid="2055" grpId="0"/>
      <p:bldP spid="2056" grpId="0"/>
      <p:bldP spid="2057" grpId="0"/>
      <p:bldP spid="2058" grpId="0"/>
      <p:bldP spid="20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63" name="Text Box 5"/>
          <p:cNvSpPr txBox="1"/>
          <p:nvPr/>
        </p:nvSpPr>
        <p:spPr>
          <a:xfrm>
            <a:off x="1258888" y="1628775"/>
            <a:ext cx="6554787" cy="1626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20000"/>
              </a:lnSpc>
            </a:pPr>
            <a:r>
              <a:rPr lang="en-US" altLang="zh-CN" sz="2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本诗写诗人与竹林相伴的情景，形成了          的意境，传达出诗人               的心境。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20291" name="Rectangle 4"/>
          <p:cNvSpPr/>
          <p:nvPr/>
        </p:nvSpPr>
        <p:spPr>
          <a:xfrm>
            <a:off x="532765" y="1109345"/>
            <a:ext cx="125571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竹里馆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88795" y="2183130"/>
            <a:ext cx="8978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高雅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635" y="2183130"/>
            <a:ext cx="197040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宁静、淡泊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7830" y="247650"/>
            <a:ext cx="794766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三、课外古诗词诵读（一）</a:t>
            </a:r>
            <a:endParaRPr lang="zh-CN" altLang="en-US" sz="4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Sandstone">
  <a:themeElements>
    <a:clrScheme name="">
      <a:dk1>
        <a:srgbClr val="333333"/>
      </a:dk1>
      <a:lt1>
        <a:srgbClr val="BAB9A0"/>
      </a:lt1>
      <a:dk2>
        <a:srgbClr val="000000"/>
      </a:dk2>
      <a:lt2>
        <a:srgbClr val="333329"/>
      </a:lt2>
      <a:accent1>
        <a:srgbClr val="F4F3D9"/>
      </a:accent1>
      <a:accent2>
        <a:srgbClr val="E09142"/>
      </a:accent2>
      <a:accent3>
        <a:srgbClr val="D9D8CD"/>
      </a:accent3>
      <a:accent4>
        <a:srgbClr val="2A2A2A"/>
      </a:accent4>
      <a:accent5>
        <a:srgbClr val="F8F8E9"/>
      </a:accent5>
      <a:accent6>
        <a:srgbClr val="C9823A"/>
      </a:accent6>
      <a:hlink>
        <a:srgbClr val="AE4828"/>
      </a:hlink>
      <a:folHlink>
        <a:srgbClr val="6A6954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333333"/>
        </a:dk1>
        <a:lt1>
          <a:srgbClr val="BAB9A0"/>
        </a:lt1>
        <a:dk2>
          <a:srgbClr val="000000"/>
        </a:dk2>
        <a:lt2>
          <a:srgbClr val="333329"/>
        </a:lt2>
        <a:accent1>
          <a:srgbClr val="F4F3D9"/>
        </a:accent1>
        <a:accent2>
          <a:srgbClr val="E09142"/>
        </a:accent2>
        <a:accent3>
          <a:srgbClr val="D9D8CD"/>
        </a:accent3>
        <a:accent4>
          <a:srgbClr val="2A2A2A"/>
        </a:accent4>
        <a:accent5>
          <a:srgbClr val="F8F8E9"/>
        </a:accent5>
        <a:accent6>
          <a:srgbClr val="C9823A"/>
        </a:accent6>
        <a:hlink>
          <a:srgbClr val="AE4828"/>
        </a:hlink>
        <a:folHlink>
          <a:srgbClr val="6A69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BDB9BF"/>
        </a:lt1>
        <a:dk2>
          <a:srgbClr val="000000"/>
        </a:dk2>
        <a:lt2>
          <a:srgbClr val="333329"/>
        </a:lt2>
        <a:accent1>
          <a:srgbClr val="F4F3D9"/>
        </a:accent1>
        <a:accent2>
          <a:srgbClr val="E09142"/>
        </a:accent2>
        <a:accent3>
          <a:srgbClr val="DAD8DB"/>
        </a:accent3>
        <a:accent4>
          <a:srgbClr val="2A2A2A"/>
        </a:accent4>
        <a:accent5>
          <a:srgbClr val="F8F8E9"/>
        </a:accent5>
        <a:accent6>
          <a:srgbClr val="C9823A"/>
        </a:accent6>
        <a:hlink>
          <a:srgbClr val="AE4828"/>
        </a:hlink>
        <a:folHlink>
          <a:srgbClr val="6A69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D3D3D"/>
        </a:dk1>
        <a:lt1>
          <a:srgbClr val="EAEAEA"/>
        </a:lt1>
        <a:dk2>
          <a:srgbClr val="000000"/>
        </a:dk2>
        <a:lt2>
          <a:srgbClr val="333333"/>
        </a:lt2>
        <a:accent1>
          <a:srgbClr val="FFFFFF"/>
        </a:accent1>
        <a:accent2>
          <a:srgbClr val="969696"/>
        </a:accent2>
        <a:accent3>
          <a:srgbClr val="F2F2F2"/>
        </a:accent3>
        <a:accent4>
          <a:srgbClr val="333333"/>
        </a:accent4>
        <a:accent5>
          <a:srgbClr val="FFFFFF"/>
        </a:accent5>
        <a:accent6>
          <a:srgbClr val="868686"/>
        </a:accent6>
        <a:hlink>
          <a:srgbClr val="4D4D4D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友好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 Rounded MT Bold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ixel">
  <a:themeElements>
    <a:clrScheme name="">
      <a:dk1>
        <a:srgbClr val="003300"/>
      </a:dk1>
      <a:lt1>
        <a:srgbClr val="FFFFFF"/>
      </a:lt1>
      <a:dk2>
        <a:srgbClr val="000000"/>
      </a:dk2>
      <a:lt2>
        <a:srgbClr val="336600"/>
      </a:lt2>
      <a:accent1>
        <a:srgbClr val="CCCC00"/>
      </a:accent1>
      <a:accent2>
        <a:srgbClr val="669900"/>
      </a:accent2>
      <a:accent3>
        <a:srgbClr val="FFFFFF"/>
      </a:accent3>
      <a:accent4>
        <a:srgbClr val="002A00"/>
      </a:accent4>
      <a:accent5>
        <a:srgbClr val="E2E2AA"/>
      </a:accent5>
      <a:accent6>
        <a:srgbClr val="5B8900"/>
      </a:accent6>
      <a:hlink>
        <a:srgbClr val="333300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CC3300"/>
    </a:lt2>
    <a:accent1>
      <a:srgbClr val="FFCC00"/>
    </a:accent1>
    <a:accent2>
      <a:srgbClr val="CC6600"/>
    </a:accent2>
    <a:accent3>
      <a:srgbClr val="FFFFFF"/>
    </a:accent3>
    <a:accent4>
      <a:srgbClr val="000000"/>
    </a:accent4>
    <a:accent5>
      <a:srgbClr val="FFE2AA"/>
    </a:accent5>
    <a:accent6>
      <a:srgbClr val="B75B00"/>
    </a:accent6>
    <a:hlink>
      <a:srgbClr val="663300"/>
    </a:hlink>
    <a:folHlink>
      <a:srgbClr val="CC99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CC3300"/>
    </a:lt2>
    <a:accent1>
      <a:srgbClr val="FFCC00"/>
    </a:accent1>
    <a:accent2>
      <a:srgbClr val="CC6600"/>
    </a:accent2>
    <a:accent3>
      <a:srgbClr val="FFFFFF"/>
    </a:accent3>
    <a:accent4>
      <a:srgbClr val="000000"/>
    </a:accent4>
    <a:accent5>
      <a:srgbClr val="FFE2AA"/>
    </a:accent5>
    <a:accent6>
      <a:srgbClr val="B75B00"/>
    </a:accent6>
    <a:hlink>
      <a:srgbClr val="663300"/>
    </a:hlink>
    <a:folHlink>
      <a:srgbClr val="CC99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FF9900"/>
    </a:lt2>
    <a:accent1>
      <a:srgbClr val="FFCC99"/>
    </a:accent1>
    <a:accent2>
      <a:srgbClr val="FBA313"/>
    </a:accent2>
    <a:accent3>
      <a:srgbClr val="FFFFFF"/>
    </a:accent3>
    <a:accent4>
      <a:srgbClr val="000000"/>
    </a:accent4>
    <a:accent5>
      <a:srgbClr val="FFE2CA"/>
    </a:accent5>
    <a:accent6>
      <a:srgbClr val="E19210"/>
    </a:accent6>
    <a:hlink>
      <a:srgbClr val="CC3300"/>
    </a:hlink>
    <a:folHlink>
      <a:srgbClr val="FCC66E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440044"/>
    </a:lt2>
    <a:accent1>
      <a:srgbClr val="FFCCCC"/>
    </a:accent1>
    <a:accent2>
      <a:srgbClr val="790571"/>
    </a:accent2>
    <a:accent3>
      <a:srgbClr val="FFFFFF"/>
    </a:accent3>
    <a:accent4>
      <a:srgbClr val="000000"/>
    </a:accent4>
    <a:accent5>
      <a:srgbClr val="FFE2E2"/>
    </a:accent5>
    <a:accent6>
      <a:srgbClr val="6C0465"/>
    </a:accent6>
    <a:hlink>
      <a:srgbClr val="993366"/>
    </a:hlink>
    <a:folHlink>
      <a:srgbClr val="9F839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Designs\Sandstone.pot</Template>
  <TotalTime>0</TotalTime>
  <Words>8507</Words>
  <Application>WPS 演示</Application>
  <PresentationFormat>在屏幕上显示</PresentationFormat>
  <Paragraphs>894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48</vt:i4>
      </vt:variant>
    </vt:vector>
  </HeadingPairs>
  <TitlesOfParts>
    <vt:vector size="78" baseType="lpstr">
      <vt:lpstr>Arial</vt:lpstr>
      <vt:lpstr>宋体</vt:lpstr>
      <vt:lpstr>Wingdings</vt:lpstr>
      <vt:lpstr>Times New Roman</vt:lpstr>
      <vt:lpstr>Garamond</vt:lpstr>
      <vt:lpstr>Arial Black</vt:lpstr>
      <vt:lpstr>Arial Rounded MT Bold</vt:lpstr>
      <vt:lpstr>隶书</vt:lpstr>
      <vt:lpstr>楷体_GB2312</vt:lpstr>
      <vt:lpstr>方正姚体</vt:lpstr>
      <vt:lpstr>Calibri</vt:lpstr>
      <vt:lpstr>微软雅黑</vt:lpstr>
      <vt:lpstr>华文新魏</vt:lpstr>
      <vt:lpstr>华文隶书</vt:lpstr>
      <vt:lpstr>华文楷体</vt:lpstr>
      <vt:lpstr>华文行楷</vt:lpstr>
      <vt:lpstr>华文中宋</vt:lpstr>
      <vt:lpstr>幼圆</vt:lpstr>
      <vt:lpstr>黑体</vt:lpstr>
      <vt:lpstr>Arial</vt:lpstr>
      <vt:lpstr>Tahoma</vt:lpstr>
      <vt:lpstr>方正粗圆_GBK</vt:lpstr>
      <vt:lpstr>华文细黑</vt:lpstr>
      <vt:lpstr>Calibri</vt:lpstr>
      <vt:lpstr>Sandstone</vt:lpstr>
      <vt:lpstr>Stream</vt:lpstr>
      <vt:lpstr>默认设计模板</vt:lpstr>
      <vt:lpstr>友好合作</vt:lpstr>
      <vt:lpstr>自定义设计方案</vt:lpstr>
      <vt:lpstr>Pixel</vt:lpstr>
      <vt:lpstr>PowerPoint 演示文稿</vt:lpstr>
      <vt:lpstr>一、《木兰诗》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“牡丹之爱，宜乎众矣。”表达了作者怎样的感情？</vt:lpstr>
      <vt:lpstr>PowerPoint 演示文稿</vt:lpstr>
      <vt:lpstr>五、古代诗歌五首</vt:lpstr>
      <vt:lpstr>背景意义：</vt:lpstr>
      <vt:lpstr>PowerPoint 演示文稿</vt:lpstr>
      <vt:lpstr>PowerPoint 演示文稿</vt:lpstr>
      <vt:lpstr>PowerPoint 演示文稿</vt:lpstr>
      <vt:lpstr>PowerPoint 演示文稿</vt:lpstr>
      <vt:lpstr>登幽州台歌</vt:lpstr>
      <vt:lpstr>     望岳</vt:lpstr>
      <vt:lpstr>PowerPoint 演示文稿</vt:lpstr>
      <vt:lpstr>PowerPoint 演示文稿</vt:lpstr>
      <vt:lpstr>PowerPoint 演示文稿</vt:lpstr>
      <vt:lpstr>PowerPoint 演示文稿</vt:lpstr>
      <vt:lpstr>理解诗歌意境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重点词语</vt:lpstr>
      <vt:lpstr>PowerPoint 演示文稿</vt:lpstr>
      <vt:lpstr>PowerPoint 演示文稿</vt:lpstr>
      <vt:lpstr>用文中的句子写出本文的主旨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www.dearedu.com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www.dearedu.com</dc:title>
  <dc:creator>www.dearedu.com; lfx</dc:creator>
  <cp:keywords>www.dearedu.com</cp:keywords>
  <dc:description>www.dearedu.com</dc:description>
  <dc:subject>www.dearedu.com</dc:subject>
  <cp:category>www.dearedu.com</cp:category>
  <cp:lastModifiedBy>Administrator</cp:lastModifiedBy>
  <cp:revision>124</cp:revision>
  <dcterms:created xsi:type="dcterms:W3CDTF">2005-06-04T12:03:00Z</dcterms:created>
  <dcterms:modified xsi:type="dcterms:W3CDTF">2017-06-13T13:40:41Z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