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0" r:id="rId4"/>
    <p:sldId id="277" r:id="rId5"/>
    <p:sldId id="260" r:id="rId6"/>
    <p:sldId id="273" r:id="rId7"/>
    <p:sldId id="262" r:id="rId8"/>
    <p:sldId id="271" r:id="rId9"/>
    <p:sldId id="274" r:id="rId10"/>
    <p:sldId id="272" r:id="rId11"/>
    <p:sldId id="278" r:id="rId12"/>
    <p:sldId id="276" r:id="rId13"/>
    <p:sldId id="279" r:id="rId14"/>
    <p:sldId id="280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>
            <a:spLocks noGrp="1"/>
          </p:cNvSpPr>
          <p:nvPr>
            <p:ph idx="1"/>
          </p:nvPr>
        </p:nvSpPr>
        <p:spPr bwMode="auto">
          <a:xfrm>
            <a:off x="3027562" y="774929"/>
            <a:ext cx="3272630" cy="50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25000" lnSpcReduction="20000"/>
          </a:bodyPr>
          <a:lstStyle/>
          <a:p>
            <a:pPr marL="0" indent="0" eaLnBrk="1" hangingPunct="1">
              <a:buNone/>
            </a:pPr>
            <a:r>
              <a:rPr lang="zh-CN" altLang="en-US" sz="1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课堂巩固训练</a:t>
            </a:r>
            <a:endParaRPr lang="en-US" altLang="zh-CN" sz="1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96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en-US" altLang="zh-CN" sz="9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9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sz="2000" u="sng" dirty="0"/>
              <a:t>                 </a:t>
            </a:r>
            <a:r>
              <a:rPr lang="en-US" altLang="zh-CN" sz="2000" dirty="0"/>
              <a:t> </a:t>
            </a:r>
            <a:endParaRPr lang="zh-CN" altLang="zh-CN" sz="2000" dirty="0"/>
          </a:p>
          <a:p>
            <a:pPr marL="0" indent="0" eaLnBrk="1" hangingPunct="1">
              <a:buNone/>
            </a:pPr>
            <a:endParaRPr lang="en-US" altLang="zh-CN" sz="2000" dirty="0" smtClean="0">
              <a:latin typeface="+mj-ea"/>
            </a:endParaRPr>
          </a:p>
          <a:p>
            <a:pPr marL="0" indent="0" eaLnBrk="1" hangingPunct="1">
              <a:buNone/>
            </a:pPr>
            <a:r>
              <a:rPr lang="en-US" altLang="zh-CN" sz="2000" b="1" dirty="0" smtClean="0">
                <a:latin typeface="+mj-ea"/>
              </a:rPr>
              <a:t> </a:t>
            </a:r>
            <a:endParaRPr lang="zh-CN" altLang="en-US" dirty="0">
              <a:solidFill>
                <a:srgbClr val="FF0000"/>
              </a:solidFill>
              <a:latin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270" y="560466"/>
            <a:ext cx="1638728" cy="852310"/>
          </a:xfrm>
          <a:prstGeom prst="rect">
            <a:avLst/>
          </a:prstGeom>
        </p:spPr>
      </p:pic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1515556"/>
            <a:ext cx="82967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判断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</a:t>
            </a:r>
            <a:r>
              <a:rPr lang="zh-CN" altLang="en-US" sz="2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</a:t>
            </a:r>
            <a:r>
              <a:rPr lang="zh-CN" altLang="en-US" sz="2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成语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使用的对错。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雨过天晴，清风送爽，花香浓郁，小蜜蜂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蓊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蓊郁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郁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奔了出来，忙着采花酿蜜。（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解析：“蓊蓊郁郁”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不能用于蜜蜂，对象错误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中央三令五申下发文件，要求企业搞好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，但是，某些企业为了利益，在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欲盖弥彰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抛出安全整顿的幌子作掩饰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解析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：“欲盖弥彰”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用在此处与语境不符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836712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下面是郁达夫的散文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故都的秋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中的一段景物描写，请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从表达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效果的角度予以点评。要求：语言表达准确、简明、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连贯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，不超过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秋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蝉的衰弱的残声，更是北国的特产；因为北平处处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全长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着树，屋子又低，所以无论在什么地方，都听得见它们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的啼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唱。在南方是非要上郊外或山上去才听得到的。这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嘶叫的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秋蝉，在北平可和蟋蟀耗子一样，简直像是家家户户都</a:t>
            </a:r>
            <a:r>
              <a:rPr lang="zh-CN" altLang="en-US" sz="2000" dirty="0" smtClean="0">
                <a:latin typeface="仿宋" pitchFamily="49" charset="-122"/>
                <a:ea typeface="仿宋" pitchFamily="49" charset="-122"/>
              </a:rPr>
              <a:t>养在</a:t>
            </a:r>
            <a:r>
              <a:rPr lang="zh-CN" altLang="en-US" sz="2000" dirty="0">
                <a:latin typeface="仿宋" pitchFamily="49" charset="-122"/>
                <a:ea typeface="仿宋" pitchFamily="49" charset="-122"/>
              </a:rPr>
              <a:t>家里的家虫。</a:t>
            </a:r>
            <a:endParaRPr lang="zh-CN" altLang="en-US" sz="2000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3789040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示例）作者从听觉角度通过对比写蝉鸣，用“残声”“嘶叫”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等寥寥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数词便写出了秋之悲凉。（意对即可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由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题干“请从表达效果的角度予以点评”可知，答题关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键词为“表达效果”，可以从手法、情感角度组织答案。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836712"/>
            <a:ext cx="8352927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在下面一段文字横线处补写恰当的语句，使整段文字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语意完整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连贯，内容贴切，逻辑严密，每处不超过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15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个字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8375" y="2132856"/>
            <a:ext cx="830392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朱自清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的散文语言一贯有朴素的美，他巧妙地运用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，启发读者的联想和想象，使画面的色彩淡中有浓。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静态的荷花，连用三个比喻：“正如一粒粒的明珠”，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 　　　　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；“又如碧天里的星星”，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是写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         　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；“又如刚出浴的美人”，是写③</a:t>
            </a:r>
            <a:r>
              <a:rPr lang="zh-CN" altLang="en-US" sz="20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。这些词语全无奇异之处，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却有着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特殊的艺术魅力，准确生动地表现了此时此境、此景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此物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的审美特征。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83768" y="3933056"/>
            <a:ext cx="26642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荷花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不染纤尘的美质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42831" y="2947010"/>
            <a:ext cx="34135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淡月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照耀下花朵晶莹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闪光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75856" y="3451066"/>
            <a:ext cx="34135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绿叶衬托下的花朵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忽明忽暗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2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39519"/>
            <a:ext cx="8352927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是某中学国庆七日游的初步构思框架，请把这个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构思写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成一段话。要求：内容完整，表达准确，语意连贯，不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16832"/>
            <a:ext cx="6484835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908720"/>
            <a:ext cx="82809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（示例）为了丰富课余生活，增长见识，学校将组织国庆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杭州七日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游活动，到杭州后的主要活动有游览高校、博物馆和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风景区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，请参加者做好前期相关准备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框架图包括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活动目的、活动地点和前期准备。先总述活动概况，“为了丰富课余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生活，增长见识，学校将组织国庆杭州七日游活动”；然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后交代在目的地的具体活动；再提醒参加者做好前期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这里也可先提醒参加者做好前期准备，再交代活动内容）。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1" y="750059"/>
            <a:ext cx="864096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现实生活中，我们应该尽量打破“亡羊补牢”的思维定式，对待工作既不凑合也不麻痹，恪尽职守，力求做到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曲突徙薪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　　）</a:t>
            </a:r>
            <a:endParaRPr lang="en-US" altLang="zh-CN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  解析：“曲突徙薪”比喻事先采取措施，防止危险发生。使用正确。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电视剧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孔子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虽博得了有关专家的一致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，但终因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曲高和寡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收视率不高。（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 解析：“曲高和寡”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比喻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言论或艺术作品不通俗，能理解或欣赏的人很少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。使用正确。</a:t>
            </a:r>
            <a:endParaRPr lang="en-US" altLang="zh-CN" sz="20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诗歌需要有广大的受众作基础，相继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涌现出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里巴人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式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诗作是诗歌发展的沃土，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为出现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阳春白雪之作提供了提升的平台和跳板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。（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 解析：“下里巴人” 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泛指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通俗的普及的文学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艺术，使用正确。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1" y="750059"/>
            <a:ext cx="86409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有些问题，只有在条件具备、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瓜熟蒂落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的时候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，才能从根本上获得解决。（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不合语境。句中强调某些条件具备后，问题才会得到解决。应用“水到渠成”。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理解宏伟目标必须联系中华民族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文明史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1840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年以来的近现代史和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多年党的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史，敬畏和感恩历史，不可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数典忘祖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   解析：“数典忘祖”泛指忘掉自己本来的情况或事物的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本源，使用正确。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93128" y="908720"/>
            <a:ext cx="818332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依次填入下列各句横线处的词语，最恰当的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一项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是（　　）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他在回忆祖父的不幸遭遇时，不时拭泪，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致词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时一度因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情绪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中断。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②费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德勒在拿下首场比赛后接受现场采访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时，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夸奖起太太和自己团队的表现。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 这位失独母亲自述说：看见像儿子的人，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就会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跟着，真希望那人就是自己的儿子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不能自已　　情不自禁　　不由自主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不由自主　　不能自已　　情不自禁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情不自禁　　不由自主　　不能自已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情不自禁　　不能自已　　不由自主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196752"/>
            <a:ext cx="84609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“不能自已”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，自己无法中止自己的感情或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。“情不自禁”，抑制不住自己的感情，强调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被某种感情所支配。“不由自主”，由不得自己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；控制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不了自己。从语境看，第① 句因横线前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有“情绪”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不能用“情不自禁”，否则语义重复，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排除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。第③ 句“失独”是悲伤的事情，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不宜用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形容感情“激动”的“情不自禁”，排除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764704"/>
            <a:ext cx="7920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下面句子中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加色的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词语有何特点？在表达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上有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何效果？请简要赏析。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曲曲折折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荷塘上面，弥望的是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的叶子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。叶子出水很高，像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亭亭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舞女的裙。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层层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叶子中间，零星地点缀着些白花，有袅娜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地开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着的，有羞涩地打着朵儿的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3230182"/>
            <a:ext cx="8460941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特点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：都是叠词。表达效果：① 节奏鲜明，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韵律协调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，富有音乐美。② 突出了事物的特征。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如“曲曲折折”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突出了荷塘的曲折，“田田”突出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了荷叶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之多，“层层”突出了荷叶的层次感等。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20688"/>
            <a:ext cx="835292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仿照下面的示例，自选话题，另写三句话，使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之构成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排比句，且要求使用比喻的修辞手法，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与示例相同。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示例：生活是酒，只要把它喝入口中，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就能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陶醉我们；生活是画，只要把它挂在眼前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能打动我们；生活是诗，只要把它藏于心里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，就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能滋养我们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3573016"/>
            <a:ext cx="8460941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示例：亲情是火，只要把它揣在怀里，就能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温暖我们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；亲情是水，只要把它掬在掌心，就能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滋养我们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；亲情是灯，只要把它提在手中，就能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指引我们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5536" y="952267"/>
            <a:ext cx="835292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下列各句中，没有语病的一项是 （　　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朱自清先生的散文名篇里呈现的大都是身边的凡人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琐事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，但是这些事情中传达着他对生活的思索和感悟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。谁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能否认朱先生的散文不能在平淡中传递真挚的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感情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呢？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种种迹象表明，观望的购房者非但没有像往日那样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坚持几日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就选择放弃，重新加入购房大军中去，而且从严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的政策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让购房者对房价下降充满信心。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在那篇科幻小说中，地表水冻结，动物渴死，植物冻死，人类将面临水源、食物、燃料，黑暗、疾病、强辐射损伤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和空气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严重污染等问题。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当我们仍然存有较浓厚的历史悲情时，很容易在自卑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和自负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，或者“胜利主义”和“失败主义”之间摆动，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一些东西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在我们眼里有可能变形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1070734"/>
            <a:ext cx="81009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答案：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解析：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否定不当，双重否定加反问句，表达否定的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意思，应删去“不能”。</a:t>
            </a:r>
            <a:r>
              <a:rPr lang="en-US" altLang="zh-CN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前一分句的主语是“购房者”，后一分句的主语是“从严的政策”，前后分句的主语不一致，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关联词“非但”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应调到“观望的购房者”之前。</a:t>
            </a:r>
            <a:r>
              <a:rPr lang="en-US" altLang="zh-CN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C. 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成分残缺，“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面临水源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、食物、燃料”宾语中心语残缺，可在“燃料”后加</a:t>
            </a:r>
            <a:r>
              <a:rPr lang="zh-CN" altLang="en-US" sz="2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“缺乏”之类</a:t>
            </a:r>
            <a:r>
              <a:rPr lang="zh-CN" altLang="en-US" sz="2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的词语。</a:t>
            </a:r>
            <a:endParaRPr lang="zh-CN" altLang="en-US" sz="2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2709</Words>
  <Application>WPS 演示</Application>
  <PresentationFormat>全屏显示(4:3)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仿宋</vt:lpstr>
      <vt:lpstr>等线</vt:lpstr>
      <vt:lpstr>等线 Light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夏雪莲 编辑部</cp:lastModifiedBy>
  <cp:revision>25</cp:revision>
  <dcterms:created xsi:type="dcterms:W3CDTF">2019-09-12T02:30:00Z</dcterms:created>
  <dcterms:modified xsi:type="dcterms:W3CDTF">2019-09-18T02:14:02Z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