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ppt/slideLayouts/slideLayout45.xml" ContentType="application/vnd.openxmlformats-officedocument.presentationml.slideLayout+xml"/>
  <Override PartName="/ppt/theme/theme45.xml" ContentType="application/vnd.openxmlformats-officedocument.theme+xml"/>
  <Override PartName="/ppt/slideLayouts/slideLayout46.xml" ContentType="application/vnd.openxmlformats-officedocument.presentationml.slideLayout+xml"/>
  <Override PartName="/ppt/theme/theme46.xml" ContentType="application/vnd.openxmlformats-officedocument.theme+xml"/>
  <Override PartName="/ppt/slideLayouts/slideLayout47.xml" ContentType="application/vnd.openxmlformats-officedocument.presentationml.slideLayout+xml"/>
  <Override PartName="/ppt/theme/theme47.xml" ContentType="application/vnd.openxmlformats-officedocument.theme+xml"/>
  <Override PartName="/ppt/slideLayouts/slideLayout48.xml" ContentType="application/vnd.openxmlformats-officedocument.presentationml.slideLayout+xml"/>
  <Override PartName="/ppt/theme/theme48.xml" ContentType="application/vnd.openxmlformats-officedocument.theme+xml"/>
  <Override PartName="/ppt/slideLayouts/slideLayout49.xml" ContentType="application/vnd.openxmlformats-officedocument.presentationml.slideLayout+xml"/>
  <Override PartName="/ppt/theme/theme49.xml" ContentType="application/vnd.openxmlformats-officedocument.theme+xml"/>
  <Override PartName="/ppt/slideLayouts/slideLayout50.xml" ContentType="application/vnd.openxmlformats-officedocument.presentationml.slideLayout+xml"/>
  <Override PartName="/ppt/theme/theme50.xml" ContentType="application/vnd.openxmlformats-officedocument.theme+xml"/>
  <Override PartName="/ppt/slideLayouts/slideLayout51.xml" ContentType="application/vnd.openxmlformats-officedocument.presentationml.slideLayout+xml"/>
  <Override PartName="/ppt/theme/theme51.xml" ContentType="application/vnd.openxmlformats-officedocument.theme+xml"/>
  <Override PartName="/ppt/slideLayouts/slideLayout52.xml" ContentType="application/vnd.openxmlformats-officedocument.presentationml.slideLayout+xml"/>
  <Override PartName="/ppt/theme/theme52.xml" ContentType="application/vnd.openxmlformats-officedocument.theme+xml"/>
  <Override PartName="/ppt/slideLayouts/slideLayout53.xml" ContentType="application/vnd.openxmlformats-officedocument.presentationml.slideLayout+xml"/>
  <Override PartName="/ppt/theme/theme53.xml" ContentType="application/vnd.openxmlformats-officedocument.theme+xml"/>
  <Override PartName="/ppt/slideLayouts/slideLayout54.xml" ContentType="application/vnd.openxmlformats-officedocument.presentationml.slideLayout+xml"/>
  <Override PartName="/ppt/theme/theme54.xml" ContentType="application/vnd.openxmlformats-officedocument.theme+xml"/>
  <Override PartName="/ppt/slideLayouts/slideLayout55.xml" ContentType="application/vnd.openxmlformats-officedocument.presentationml.slideLayout+xml"/>
  <Override PartName="/ppt/theme/theme55.xml" ContentType="application/vnd.openxmlformats-officedocument.theme+xml"/>
  <Override PartName="/ppt/slideLayouts/slideLayout56.xml" ContentType="application/vnd.openxmlformats-officedocument.presentationml.slideLayout+xml"/>
  <Override PartName="/ppt/theme/theme56.xml" ContentType="application/vnd.openxmlformats-officedocument.theme+xml"/>
  <Override PartName="/ppt/slideLayouts/slideLayout57.xml" ContentType="application/vnd.openxmlformats-officedocument.presentationml.slideLayout+xml"/>
  <Override PartName="/ppt/theme/theme5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  <p:sldMasterId id="2147483721" r:id="rId31"/>
    <p:sldMasterId id="2147483723" r:id="rId32"/>
    <p:sldMasterId id="2147483725" r:id="rId33"/>
    <p:sldMasterId id="2147483727" r:id="rId34"/>
    <p:sldMasterId id="2147483729" r:id="rId35"/>
    <p:sldMasterId id="2147483731" r:id="rId36"/>
    <p:sldMasterId id="2147483733" r:id="rId37"/>
    <p:sldMasterId id="2147483735" r:id="rId38"/>
    <p:sldMasterId id="2147483737" r:id="rId39"/>
    <p:sldMasterId id="2147483739" r:id="rId40"/>
    <p:sldMasterId id="2147483741" r:id="rId41"/>
    <p:sldMasterId id="2147483743" r:id="rId42"/>
    <p:sldMasterId id="2147483745" r:id="rId43"/>
    <p:sldMasterId id="2147483747" r:id="rId44"/>
    <p:sldMasterId id="2147483749" r:id="rId45"/>
    <p:sldMasterId id="2147483751" r:id="rId46"/>
    <p:sldMasterId id="2147483753" r:id="rId47"/>
    <p:sldMasterId id="2147483755" r:id="rId48"/>
    <p:sldMasterId id="2147483757" r:id="rId49"/>
    <p:sldMasterId id="2147483759" r:id="rId50"/>
    <p:sldMasterId id="2147483761" r:id="rId51"/>
    <p:sldMasterId id="2147483763" r:id="rId52"/>
    <p:sldMasterId id="2147483765" r:id="rId53"/>
    <p:sldMasterId id="2147483767" r:id="rId54"/>
    <p:sldMasterId id="2147483769" r:id="rId55"/>
    <p:sldMasterId id="2147483771" r:id="rId56"/>
    <p:sldMasterId id="2147483773" r:id="rId57"/>
  </p:sldMasterIdLst>
  <p:sldIdLst>
    <p:sldId id="259" r:id="rId58"/>
    <p:sldId id="262" r:id="rId59"/>
    <p:sldId id="265" r:id="rId60"/>
    <p:sldId id="268" r:id="rId61"/>
    <p:sldId id="271" r:id="rId62"/>
    <p:sldId id="274" r:id="rId63"/>
    <p:sldId id="277" r:id="rId64"/>
    <p:sldId id="280" r:id="rId65"/>
    <p:sldId id="283" r:id="rId66"/>
    <p:sldId id="286" r:id="rId67"/>
    <p:sldId id="289" r:id="rId68"/>
    <p:sldId id="292" r:id="rId69"/>
    <p:sldId id="295" r:id="rId70"/>
    <p:sldId id="298" r:id="rId71"/>
    <p:sldId id="301" r:id="rId72"/>
    <p:sldId id="304" r:id="rId73"/>
    <p:sldId id="307" r:id="rId74"/>
    <p:sldId id="310" r:id="rId75"/>
    <p:sldId id="313" r:id="rId76"/>
    <p:sldId id="316" r:id="rId77"/>
    <p:sldId id="319" r:id="rId78"/>
    <p:sldId id="322" r:id="rId79"/>
    <p:sldId id="325" r:id="rId80"/>
    <p:sldId id="328" r:id="rId81"/>
    <p:sldId id="331" r:id="rId82"/>
    <p:sldId id="334" r:id="rId83"/>
    <p:sldId id="337" r:id="rId84"/>
    <p:sldId id="340" r:id="rId85"/>
    <p:sldId id="343" r:id="rId86"/>
    <p:sldId id="346" r:id="rId87"/>
    <p:sldId id="349" r:id="rId88"/>
    <p:sldId id="352" r:id="rId89"/>
    <p:sldId id="355" r:id="rId90"/>
    <p:sldId id="358" r:id="rId91"/>
    <p:sldId id="361" r:id="rId92"/>
    <p:sldId id="364" r:id="rId93"/>
    <p:sldId id="367" r:id="rId94"/>
    <p:sldId id="370" r:id="rId95"/>
    <p:sldId id="373" r:id="rId96"/>
    <p:sldId id="376" r:id="rId97"/>
    <p:sldId id="379" r:id="rId98"/>
    <p:sldId id="382" r:id="rId99"/>
    <p:sldId id="385" r:id="rId100"/>
    <p:sldId id="388" r:id="rId101"/>
    <p:sldId id="391" r:id="rId102"/>
    <p:sldId id="394" r:id="rId103"/>
    <p:sldId id="397" r:id="rId104"/>
    <p:sldId id="400" r:id="rId105"/>
    <p:sldId id="403" r:id="rId106"/>
    <p:sldId id="406" r:id="rId107"/>
    <p:sldId id="409" r:id="rId108"/>
    <p:sldId id="412" r:id="rId109"/>
    <p:sldId id="415" r:id="rId110"/>
    <p:sldId id="418" r:id="rId111"/>
    <p:sldId id="421" r:id="rId112"/>
    <p:sldId id="424" r:id="rId113"/>
    <p:sldId id="427" r:id="rId114"/>
  </p:sldIdLst>
  <p:sldSz cx="9144000" cy="6858000" type="screen4x3"/>
  <p:notesSz cx="6858000" cy="9144000"/>
  <p:custDataLst>
    <p:tags r:id="rId115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viewProps" Target="viewProps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6.xml"/><Relationship Id="rId68" Type="http://schemas.openxmlformats.org/officeDocument/2006/relationships/slide" Target="slides/slide11.xml"/><Relationship Id="rId84" Type="http://schemas.openxmlformats.org/officeDocument/2006/relationships/slide" Target="slides/slide27.xml"/><Relationship Id="rId89" Type="http://schemas.openxmlformats.org/officeDocument/2006/relationships/slide" Target="slides/slide32.xml"/><Relationship Id="rId112" Type="http://schemas.openxmlformats.org/officeDocument/2006/relationships/slide" Target="slides/slide5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50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1.xml"/><Relationship Id="rId66" Type="http://schemas.openxmlformats.org/officeDocument/2006/relationships/slide" Target="slides/slide9.xml"/><Relationship Id="rId74" Type="http://schemas.openxmlformats.org/officeDocument/2006/relationships/slide" Target="slides/slide17.xml"/><Relationship Id="rId79" Type="http://schemas.openxmlformats.org/officeDocument/2006/relationships/slide" Target="slides/slide22.xml"/><Relationship Id="rId87" Type="http://schemas.openxmlformats.org/officeDocument/2006/relationships/slide" Target="slides/slide30.xml"/><Relationship Id="rId102" Type="http://schemas.openxmlformats.org/officeDocument/2006/relationships/slide" Target="slides/slide45.xml"/><Relationship Id="rId110" Type="http://schemas.openxmlformats.org/officeDocument/2006/relationships/slide" Target="slides/slide53.xml"/><Relationship Id="rId115" Type="http://schemas.openxmlformats.org/officeDocument/2006/relationships/tags" Target="tags/tag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.xml"/><Relationship Id="rId82" Type="http://schemas.openxmlformats.org/officeDocument/2006/relationships/slide" Target="slides/slide25.xml"/><Relationship Id="rId90" Type="http://schemas.openxmlformats.org/officeDocument/2006/relationships/slide" Target="slides/slide33.xml"/><Relationship Id="rId95" Type="http://schemas.openxmlformats.org/officeDocument/2006/relationships/slide" Target="slides/slide38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" Target="slides/slide7.xml"/><Relationship Id="rId69" Type="http://schemas.openxmlformats.org/officeDocument/2006/relationships/slide" Target="slides/slide12.xml"/><Relationship Id="rId77" Type="http://schemas.openxmlformats.org/officeDocument/2006/relationships/slide" Target="slides/slide20.xml"/><Relationship Id="rId100" Type="http://schemas.openxmlformats.org/officeDocument/2006/relationships/slide" Target="slides/slide43.xml"/><Relationship Id="rId105" Type="http://schemas.openxmlformats.org/officeDocument/2006/relationships/slide" Target="slides/slide48.xml"/><Relationship Id="rId113" Type="http://schemas.openxmlformats.org/officeDocument/2006/relationships/slide" Target="slides/slide56.xml"/><Relationship Id="rId118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5.xml"/><Relationship Id="rId80" Type="http://schemas.openxmlformats.org/officeDocument/2006/relationships/slide" Target="slides/slide23.xml"/><Relationship Id="rId85" Type="http://schemas.openxmlformats.org/officeDocument/2006/relationships/slide" Target="slides/slide28.xml"/><Relationship Id="rId93" Type="http://schemas.openxmlformats.org/officeDocument/2006/relationships/slide" Target="slides/slide36.xml"/><Relationship Id="rId98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2.xml"/><Relationship Id="rId67" Type="http://schemas.openxmlformats.org/officeDocument/2006/relationships/slide" Target="slides/slide10.xml"/><Relationship Id="rId103" Type="http://schemas.openxmlformats.org/officeDocument/2006/relationships/slide" Target="slides/slide46.xml"/><Relationship Id="rId108" Type="http://schemas.openxmlformats.org/officeDocument/2006/relationships/slide" Target="slides/slide51.xml"/><Relationship Id="rId116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5.xml"/><Relationship Id="rId70" Type="http://schemas.openxmlformats.org/officeDocument/2006/relationships/slide" Target="slides/slide13.xml"/><Relationship Id="rId75" Type="http://schemas.openxmlformats.org/officeDocument/2006/relationships/slide" Target="slides/slide18.xml"/><Relationship Id="rId83" Type="http://schemas.openxmlformats.org/officeDocument/2006/relationships/slide" Target="slides/slide26.xml"/><Relationship Id="rId88" Type="http://schemas.openxmlformats.org/officeDocument/2006/relationships/slide" Target="slides/slide31.xml"/><Relationship Id="rId91" Type="http://schemas.openxmlformats.org/officeDocument/2006/relationships/slide" Target="slides/slide34.xml"/><Relationship Id="rId96" Type="http://schemas.openxmlformats.org/officeDocument/2006/relationships/slide" Target="slides/slide39.xml"/><Relationship Id="rId111" Type="http://schemas.openxmlformats.org/officeDocument/2006/relationships/slide" Target="slides/slide5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49.xml"/><Relationship Id="rId114" Type="http://schemas.openxmlformats.org/officeDocument/2006/relationships/slide" Target="slides/slide57.xml"/><Relationship Id="rId11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3.xml"/><Relationship Id="rId65" Type="http://schemas.openxmlformats.org/officeDocument/2006/relationships/slide" Target="slides/slide8.xml"/><Relationship Id="rId73" Type="http://schemas.openxmlformats.org/officeDocument/2006/relationships/slide" Target="slides/slide16.xml"/><Relationship Id="rId78" Type="http://schemas.openxmlformats.org/officeDocument/2006/relationships/slide" Target="slides/slide21.xml"/><Relationship Id="rId81" Type="http://schemas.openxmlformats.org/officeDocument/2006/relationships/slide" Target="slides/slide24.xml"/><Relationship Id="rId86" Type="http://schemas.openxmlformats.org/officeDocument/2006/relationships/slide" Target="slides/slide29.xml"/><Relationship Id="rId94" Type="http://schemas.openxmlformats.org/officeDocument/2006/relationships/slide" Target="slides/slide37.xml"/><Relationship Id="rId99" Type="http://schemas.openxmlformats.org/officeDocument/2006/relationships/slide" Target="slides/slide42.xml"/><Relationship Id="rId101" Type="http://schemas.openxmlformats.org/officeDocument/2006/relationships/slide" Target="slides/slide4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52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19.xml"/><Relationship Id="rId97" Type="http://schemas.openxmlformats.org/officeDocument/2006/relationships/slide" Target="slides/slide40.xml"/><Relationship Id="rId104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4.xml"/><Relationship Id="rId92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5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5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55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56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39647" y="1682668"/>
            <a:ext cx="7722656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KJGTNR+STZhongsong"/>
                <a:cs typeface="KJGTNR+STZhongsong"/>
              </a:rPr>
              <a:t>语言文字运用技巧与实战四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16120"/>
            <a:ext cx="10624601" cy="2026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4255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HIKUI+MicrosoftYaHei"/>
                <a:cs typeface="SHIKUI+MicrosoftYaHei"/>
              </a:rPr>
              <a:t>2</a:t>
            </a:r>
            <a:r>
              <a:rPr sz="2800">
                <a:solidFill>
                  <a:srgbClr val="000000"/>
                </a:solidFill>
                <a:latin typeface="QBNGMF+MicrosoftYaHei"/>
                <a:cs typeface="QBNGMF+MicrosoftYaHei"/>
              </a:rPr>
              <a:t>、下面是某班级一次“分享阅读”活动的初步构思框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QBNGMF+MicrosoftYaHei"/>
                <a:cs typeface="QBNGMF+MicrosoftYaHei"/>
              </a:rPr>
              <a:t>架，请把这个构思写成一段话，要求内容完整，表述准确，</a:t>
            </a:r>
          </a:p>
          <a:p>
            <a:pPr marL="0" marR="0">
              <a:lnSpc>
                <a:spcPts val="3690"/>
              </a:lnSpc>
              <a:spcBef>
                <a:spcPts val="39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QBNGMF+MicrosoftYaHei"/>
                <a:cs typeface="QBNGMF+MicrosoftYaHei"/>
              </a:rPr>
              <a:t>语言连贯，不超过</a:t>
            </a:r>
            <a:r>
              <a:rPr sz="2800">
                <a:solidFill>
                  <a:srgbClr val="000000"/>
                </a:solidFill>
                <a:latin typeface="SHIKUI+MicrosoftYaHei"/>
                <a:cs typeface="SHIKUI+MicrosoftYaHei"/>
              </a:rPr>
              <a:t>75</a:t>
            </a:r>
            <a:r>
              <a:rPr sz="2800">
                <a:solidFill>
                  <a:srgbClr val="000000"/>
                </a:solidFill>
                <a:latin typeface="QBNGMF+MicrosoftYaHei"/>
                <a:cs typeface="QBNGMF+MicrosoftYaHei"/>
              </a:rPr>
              <a:t>个字。（</a:t>
            </a:r>
            <a:r>
              <a:rPr sz="2800">
                <a:solidFill>
                  <a:srgbClr val="000000"/>
                </a:solidFill>
                <a:latin typeface="SHIKUI+MicrosoftYaHei"/>
                <a:cs typeface="SHIKUI+MicrosoftYaHei"/>
              </a:rPr>
              <a:t>6</a:t>
            </a:r>
            <a:r>
              <a:rPr sz="2800">
                <a:solidFill>
                  <a:srgbClr val="000000"/>
                </a:solidFill>
                <a:latin typeface="QBNGMF+MicrosoftYaHei"/>
                <a:cs typeface="QBNGMF+MicrosoftYaHei"/>
              </a:rPr>
              <a:t>分）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585285" cy="317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NOLSN+MicrosoftYaHei"/>
                <a:cs typeface="JNOLSN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NOLSN+MicrosoftYaHei"/>
                <a:cs typeface="JNOLSN+MicrosoftYaHei"/>
              </a:rPr>
              <a:t>示例：班级分享阅读活动将分组进行，各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NOLSN+MicrosoftYaHei"/>
                <a:cs typeface="JNOLSN+MicrosoftYaHei"/>
              </a:rPr>
              <a:t>组要确定阅读主题和书目，并完成海报等作业；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NOLSN+MicrosoftYaHei"/>
                <a:cs typeface="JNOLSN+MicrosoftYaHei"/>
              </a:rPr>
              <a:t>班内则将开展海报展示、笔记漂流等活动，并通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NOLSN+MicrosoftYaHei"/>
                <a:cs typeface="JNOLSN+MicrosoftYaHei"/>
              </a:rPr>
              <a:t>过投票对各组阅读成果进行评比。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00144"/>
            <a:ext cx="10302130" cy="1737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543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QQCJIO+MicrosoftYaHei"/>
                <a:cs typeface="QQCJIO+MicrosoftYaHei"/>
              </a:rPr>
              <a:t>3</a:t>
            </a:r>
            <a:r>
              <a:rPr sz="2400">
                <a:solidFill>
                  <a:srgbClr val="000000"/>
                </a:solidFill>
                <a:latin typeface="UMMNLM+MicrosoftYaHei"/>
                <a:cs typeface="UMMNLM+MicrosoftYaHei"/>
              </a:rPr>
              <a:t>、下面是从“实用新型外观设计”到“获得专利证”的整个过</a:t>
            </a:r>
          </a:p>
          <a:p>
            <a:pPr marL="0" marR="0">
              <a:lnSpc>
                <a:spcPts val="3167"/>
              </a:lnSpc>
              <a:spcBef>
                <a:spcPts val="238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MMNLM+MicrosoftYaHei"/>
                <a:cs typeface="UMMNLM+MicrosoftYaHei"/>
              </a:rPr>
              <a:t>程，请把这个过程写成一段话，要求内容完整，表述准确，语言连</a:t>
            </a:r>
          </a:p>
          <a:p>
            <a:pPr marL="0" marR="0">
              <a:lnSpc>
                <a:spcPts val="3167"/>
              </a:lnSpc>
              <a:spcBef>
                <a:spcPts val="288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MMNLM+MicrosoftYaHei"/>
                <a:cs typeface="UMMNLM+MicrosoftYaHei"/>
              </a:rPr>
              <a:t>贯，不超过</a:t>
            </a:r>
            <a:r>
              <a:rPr sz="2400">
                <a:solidFill>
                  <a:srgbClr val="000000"/>
                </a:solidFill>
                <a:latin typeface="QQCJIO+MicrosoftYaHei"/>
                <a:cs typeface="QQCJIO+MicrosoftYaHei"/>
              </a:rPr>
              <a:t>80</a:t>
            </a:r>
            <a:r>
              <a:rPr sz="2400">
                <a:solidFill>
                  <a:srgbClr val="000000"/>
                </a:solidFill>
                <a:latin typeface="UMMNLM+MicrosoftYaHei"/>
                <a:cs typeface="UMMNLM+MicrosoftYaHei"/>
              </a:rPr>
              <a:t>字。（</a:t>
            </a:r>
            <a:r>
              <a:rPr sz="2400">
                <a:solidFill>
                  <a:srgbClr val="000000"/>
                </a:solidFill>
                <a:latin typeface="QQCJIO+MicrosoftYaHei"/>
                <a:cs typeface="QQCJIO+MicrosoftYaHei"/>
              </a:rPr>
              <a:t>6</a:t>
            </a:r>
            <a:r>
              <a:rPr sz="2400">
                <a:solidFill>
                  <a:srgbClr val="000000"/>
                </a:solidFill>
                <a:latin typeface="UMMNLM+MicrosoftYaHei"/>
                <a:cs typeface="UMMNLM+MicrosoftYaHei"/>
              </a:rPr>
              <a:t>分）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585285" cy="317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APNLI+MicrosoftYaHei"/>
                <a:cs typeface="EAPNLI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APNLI+MicrosoftYaHei"/>
                <a:cs typeface="EAPNLI+MicrosoftYaHei"/>
              </a:rPr>
              <a:t>实用新型外观设计完成后，经初步审查合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APNLI+MicrosoftYaHei"/>
                <a:cs typeface="EAPNLI+MicrosoftYaHei"/>
              </a:rPr>
              <a:t>格的，授予专利；初步审查不合格但经补正合格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APNLI+MicrosoftYaHei"/>
                <a:cs typeface="EAPNLI+MicrosoftYaHei"/>
              </a:rPr>
              <a:t>的，亦授予专利。被授予专利后，办理登记手续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APNLI+MicrosoftYaHei"/>
                <a:cs typeface="EAPNLI+MicrosoftYaHei"/>
              </a:rPr>
              <a:t>并交费，即可获得专利证。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00144"/>
            <a:ext cx="10302130" cy="1737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543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TCTHED+MicrosoftYaHei"/>
                <a:cs typeface="TCTHED+MicrosoftYaHei"/>
              </a:rPr>
              <a:t>4</a:t>
            </a:r>
            <a:r>
              <a:rPr sz="2400">
                <a:solidFill>
                  <a:srgbClr val="000000"/>
                </a:solidFill>
                <a:latin typeface="OMLRVC+MicrosoftYaHei"/>
                <a:cs typeface="OMLRVC+MicrosoftYaHei"/>
              </a:rPr>
              <a:t>、下面是某校“文化衫创意大赛”计划的初步构思框架，请把</a:t>
            </a:r>
          </a:p>
          <a:p>
            <a:pPr marL="0" marR="0">
              <a:lnSpc>
                <a:spcPts val="3167"/>
              </a:lnSpc>
              <a:spcBef>
                <a:spcPts val="238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MLRVC+MicrosoftYaHei"/>
                <a:cs typeface="OMLRVC+MicrosoftYaHei"/>
              </a:rPr>
              <a:t>这个构思写成一段话，要求内容完整，表述准确，语言连贯，不超</a:t>
            </a:r>
          </a:p>
          <a:p>
            <a:pPr marL="0" marR="0">
              <a:lnSpc>
                <a:spcPts val="3167"/>
              </a:lnSpc>
              <a:spcBef>
                <a:spcPts val="288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MLRVC+MicrosoftYaHei"/>
                <a:cs typeface="OMLRVC+MicrosoftYaHei"/>
              </a:rPr>
              <a:t>过</a:t>
            </a:r>
            <a:r>
              <a:rPr sz="2400">
                <a:solidFill>
                  <a:srgbClr val="000000"/>
                </a:solidFill>
                <a:latin typeface="TCTHED+MicrosoftYaHei"/>
                <a:cs typeface="TCTHED+MicrosoftYaHei"/>
              </a:rPr>
              <a:t>100</a:t>
            </a:r>
            <a:r>
              <a:rPr sz="2400">
                <a:solidFill>
                  <a:srgbClr val="000000"/>
                </a:solidFill>
                <a:latin typeface="OMLRVC+MicrosoftYaHei"/>
                <a:cs typeface="OMLRVC+MicrosoftYaHei"/>
              </a:rPr>
              <a:t>个字。（</a:t>
            </a:r>
            <a:r>
              <a:rPr sz="2400">
                <a:solidFill>
                  <a:srgbClr val="000000"/>
                </a:solidFill>
                <a:latin typeface="TCTHED+MicrosoftYaHei"/>
                <a:cs typeface="TCTHED+MicrosoftYaHei"/>
              </a:rPr>
              <a:t>6</a:t>
            </a:r>
            <a:r>
              <a:rPr sz="2400">
                <a:solidFill>
                  <a:srgbClr val="000000"/>
                </a:solidFill>
                <a:latin typeface="OMLRVC+MicrosoftYaHei"/>
                <a:cs typeface="OMLRVC+MicrosoftYaHei"/>
              </a:rPr>
              <a:t>分）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998119" cy="368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“文化衫创意大赛”拟于</a:t>
            </a:r>
            <a:r>
              <a:rPr sz="2800">
                <a:solidFill>
                  <a:srgbClr val="000000"/>
                </a:solidFill>
                <a:latin typeface="OMFBMR+MicrosoftYaHei"/>
                <a:cs typeface="OMFBMR+MicrosoftYaHei"/>
              </a:rPr>
              <a:t>11</a:t>
            </a: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月</a:t>
            </a:r>
            <a:r>
              <a:rPr sz="2800">
                <a:solidFill>
                  <a:srgbClr val="000000"/>
                </a:solidFill>
                <a:latin typeface="OMFBMR+MicrosoftYaHei"/>
                <a:cs typeface="OMFBMR+MicrosoftYaHei"/>
              </a:rPr>
              <a:t>2</a:t>
            </a: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日举行，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分准备和活动实施两个环节。前者分为申请制订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方案、设计宣传板、制作报名表、采购相关物品；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后者环节有现场比赛、展览评比、作品编辑成册、</a:t>
            </a:r>
          </a:p>
          <a:p>
            <a:pPr marL="0" marR="0">
              <a:lnSpc>
                <a:spcPts val="3693"/>
              </a:lnSpc>
              <a:spcBef>
                <a:spcPts val="3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RELPIN+MicrosoftYaHei"/>
                <a:cs typeface="RELPIN+MicrosoftYaHei"/>
              </a:rPr>
              <a:t>拍卖作品并将所得捐给希望工程。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60717"/>
            <a:ext cx="10573143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5、下面是学习国学《易经》知识点的结构图,请把这个结构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图写成一段话,要求内容完整,表述准确,语言连贯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不超过85个字。。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（6分）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997669" cy="368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学习国学《易经》需掌握作者、学术流派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和学术五要素这三方面的知识。其中作者有伏羲、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文王和孔子三圣人</a:t>
            </a:r>
            <a:r>
              <a:rPr sz="2800">
                <a:solidFill>
                  <a:srgbClr val="000000"/>
                </a:solidFill>
                <a:latin typeface="IGRHVW+MicrosoftYaHei"/>
                <a:cs typeface="IGRHVW+MicrosoftYaHei"/>
              </a:rPr>
              <a:t>,</a:t>
            </a: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学术流派为哲学和玄学</a:t>
            </a:r>
            <a:r>
              <a:rPr sz="2800">
                <a:solidFill>
                  <a:srgbClr val="000000"/>
                </a:solidFill>
                <a:latin typeface="IGRHVW+MicrosoftYaHei"/>
                <a:cs typeface="IGRHVW+MicrosoftYaHei"/>
              </a:rPr>
              <a:t>,</a:t>
            </a: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此外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还应掌握阴阳、五行、八卦、数理、干支等学术</a:t>
            </a:r>
          </a:p>
          <a:p>
            <a:pPr marL="0" marR="0">
              <a:lnSpc>
                <a:spcPts val="3693"/>
              </a:lnSpc>
              <a:spcBef>
                <a:spcPts val="3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DNCSI+MicrosoftYaHei"/>
                <a:cs typeface="HDNCSI+MicrosoftYaHei"/>
              </a:rPr>
              <a:t>五要素。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60717"/>
            <a:ext cx="10566424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6、下面是某校“班主任素质大赛”计划的初步构思框架，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要求把这个构思写成一段话，要求内容完整，表述准确，语意连贯，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不超过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85个字。（6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584933" cy="368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班主任素质大赛拟于</a:t>
            </a:r>
            <a:r>
              <a:rPr sz="2800">
                <a:solidFill>
                  <a:srgbClr val="000000"/>
                </a:solidFill>
                <a:latin typeface="WIODIG+MicrosoftYaHei"/>
                <a:cs typeface="WIODIG+MicrosoftYaHei"/>
              </a:rPr>
              <a:t>10</a:t>
            </a: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月</a:t>
            </a:r>
            <a:r>
              <a:rPr sz="2800">
                <a:solidFill>
                  <a:srgbClr val="000000"/>
                </a:solidFill>
                <a:latin typeface="WIODIG+MicrosoftYaHei"/>
                <a:cs typeface="WIODIG+MicrosoftYaHei"/>
              </a:rPr>
              <a:t>10</a:t>
            </a: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日在阶梯教室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举行，赛事组织工作要联系场地，选拔</a:t>
            </a:r>
            <a:r>
              <a:rPr sz="2800">
                <a:solidFill>
                  <a:srgbClr val="000000"/>
                </a:solidFill>
                <a:latin typeface="WIODIG+MicrosoftYaHei"/>
                <a:cs typeface="WIODIG+MicrosoftYaHei"/>
              </a:rPr>
              <a:t>20</a:t>
            </a: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人参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赛，最后产生</a:t>
            </a:r>
            <a:r>
              <a:rPr sz="2800">
                <a:solidFill>
                  <a:srgbClr val="000000"/>
                </a:solidFill>
                <a:latin typeface="WIODIG+MicrosoftYaHei"/>
                <a:cs typeface="WIODIG+MicrosoftYaHei"/>
              </a:rPr>
              <a:t>6</a:t>
            </a: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个奖项；宣传工作包括出海报，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进行会议传达，并需通过学校网站和校报进行报</a:t>
            </a:r>
          </a:p>
          <a:p>
            <a:pPr marL="0" marR="0">
              <a:lnSpc>
                <a:spcPts val="3693"/>
              </a:lnSpc>
              <a:spcBef>
                <a:spcPts val="3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VPTQB+MicrosoftYaHei"/>
                <a:cs typeface="PVPTQB+MicrosoftYaHei"/>
              </a:rPr>
              <a:t>道。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EVTOEO+å¾®è½¯é�»,Bold"/>
                <a:cs typeface="EVTOEO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EVTOEO+å¾®è½¯é�»,Bold"/>
                <a:cs typeface="EVTOEO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60717"/>
            <a:ext cx="9972643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7、为提高学生社团活动开展能力，广佛中学学生会计划举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办一次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G20峰会模拟会议活动，活动安排如下图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64771"/>
            <a:ext cx="10400572" cy="1201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请用一段话介绍G20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峰会模拟会议活动安排的流程，要求内容完整，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表述准确，语言连贯，不超过90个字。（6分）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585285" cy="368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模拟会议活动由筹备、活动和总结三个阶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段构成。筹备阶段包括成立各国代表团和选举大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会秘书长两项内容；活动阶段安排了经济交流论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坛和文化交流论坛；总结阶段则进行最佳代表团</a:t>
            </a:r>
          </a:p>
          <a:p>
            <a:pPr marL="0" marR="0">
              <a:lnSpc>
                <a:spcPts val="3693"/>
              </a:lnSpc>
              <a:spcBef>
                <a:spcPts val="3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SIINM+MicrosoftYaHei"/>
                <a:cs typeface="GSIINM+MicrosoftYaHei"/>
              </a:rPr>
              <a:t>评选活动。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60717"/>
            <a:ext cx="10150766" cy="163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8、下面是“中国学生发展核心素养”总体框架示意图,请写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一段话说明它的内涵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,要求内容完整,表述准确,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语言连贯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,不超过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100个字。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646069" cy="368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答案：</a:t>
            </a:r>
          </a:p>
          <a:p>
            <a:pPr marL="678433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以培养全面发展的人为核心</a:t>
            </a:r>
            <a:r>
              <a:rPr sz="2800" spc="10">
                <a:solidFill>
                  <a:srgbClr val="000000"/>
                </a:solidFill>
                <a:latin typeface="GJRIEE+MicrosoftYaHei"/>
                <a:cs typeface="GJRIEE+MicrosoftYaHei"/>
              </a:rPr>
              <a:t>,</a:t>
            </a: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分为文化基础、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自主发展、社会参与三个方面</a:t>
            </a:r>
            <a:r>
              <a:rPr sz="2800">
                <a:solidFill>
                  <a:srgbClr val="000000"/>
                </a:solidFill>
                <a:latin typeface="GJRIEE+MicrosoftYaHei"/>
                <a:cs typeface="GJRIEE+MicrosoftYaHei"/>
              </a:rPr>
              <a:t>,</a:t>
            </a: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综合表现为人文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底蕴、科学精神、学会学习、健康生活、责任担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当、实践创新六大素养</a:t>
            </a:r>
            <a:r>
              <a:rPr sz="2800">
                <a:solidFill>
                  <a:srgbClr val="000000"/>
                </a:solidFill>
                <a:latin typeface="GJRIEE+MicrosoftYaHei"/>
                <a:cs typeface="GJRIEE+MicrosoftYaHei"/>
              </a:rPr>
              <a:t>,</a:t>
            </a: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各要素互联互补</a:t>
            </a:r>
            <a:r>
              <a:rPr sz="2800" spc="10">
                <a:solidFill>
                  <a:srgbClr val="000000"/>
                </a:solidFill>
                <a:latin typeface="GJRIEE+MicrosoftYaHei"/>
                <a:cs typeface="GJRIEE+MicrosoftYaHei"/>
              </a:rPr>
              <a:t>,</a:t>
            </a: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整体发</a:t>
            </a:r>
          </a:p>
          <a:p>
            <a:pPr marL="0" marR="0">
              <a:lnSpc>
                <a:spcPts val="3693"/>
              </a:lnSpc>
              <a:spcBef>
                <a:spcPts val="3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KKAG+MicrosoftYaHei"/>
                <a:cs typeface="IJKKAG+MicrosoftYaHei"/>
              </a:rPr>
              <a:t>挥作用。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14854" y="1161319"/>
            <a:ext cx="4800600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FF0000"/>
                </a:solidFill>
                <a:latin typeface="SimSun"/>
                <a:cs typeface="SimSun"/>
              </a:rPr>
              <a:t>长短句变换答题技巧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6935" y="2483929"/>
            <a:ext cx="8705465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AGMO+ArialMT"/>
                <a:cs typeface="UMAGMO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、长变短：主干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+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最近定语。定状语单独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5535" y="3088203"/>
            <a:ext cx="183337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造句。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6935" y="3781234"/>
            <a:ext cx="846823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MAGMO+ArialMT"/>
                <a:cs typeface="UMAGMO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、短变长：主干句。短句同项合并后做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5535" y="4384865"/>
            <a:ext cx="2240487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定状语。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10030030" cy="14010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、将下面四个短句改为一</a:t>
            </a:r>
            <a:r>
              <a:rPr sz="2800" spc="7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个长句，可适当增删词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语，但不能改变句子原意。（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24227"/>
            <a:ext cx="9229139" cy="152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1）寺庙、佛塔在地震中往往不容易受损、倒塌。</a:t>
            </a:r>
          </a:p>
          <a:p>
            <a:pPr marL="0" marR="0">
              <a:lnSpc>
                <a:spcPts val="2795"/>
              </a:lnSpc>
              <a:spcBef>
                <a:spcPts val="2245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2）这是因为寺庙、佛塔选址和建筑有玄机。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903116"/>
            <a:ext cx="10048301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3）它们比一般建筑更为科学、合理，具有极好的防震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414919"/>
            <a:ext cx="1958896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抗震性。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054117"/>
            <a:ext cx="7588774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4）科学最终揭开了这一“不倒之谜”。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19760" cy="16398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示例：寺庙、佛塔因比一般建筑选址和建筑更为科学合理，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故而在地震中往往不容易受损倒塌的这一“不倒之谜”最终被科学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揭开了。（答案必须是单句，意思对即可）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10540762" cy="13978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5984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以“西方现代派意识”为开头，重组下面的句子，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可适当增减词语，不得改变原意。（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24227"/>
            <a:ext cx="10250547" cy="2424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余光中诗歌创作的道路经历了从传统出发到走向西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化、再到回归传统的曲折历程，故其诗歌除早期少量格律</a:t>
            </a:r>
          </a:p>
          <a:p>
            <a:pPr marL="0" marR="0">
              <a:lnSpc>
                <a:spcPts val="2795"/>
              </a:lnSpc>
              <a:spcBef>
                <a:spcPts val="128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诗外，大多数表现出西方现代派意识与中国传统意识交融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的特点。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19760" cy="2078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示例：西方现代派意识与中国传统意识交融是余光中除早期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少量格律诗外的大多数诗歌表现出来的特点。（2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分）这是因为余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光中诗歌创作的道路经历了从传统出发到走向西化、再到回归传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统的曲折历程。（</a:t>
            </a:r>
            <a:r>
              <a:rPr sz="2400" spc="6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9972643" cy="120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3、提取下列材料的要点，整合成一个单句，为“太阳能窗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系统”下定义。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66278"/>
            <a:ext cx="774824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①可有效满足一幢建筑的供热、制冷和照明需求。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32944"/>
            <a:ext cx="10214502" cy="1201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②它运用了最新开发的太阳能科技，将阳光热能转化为可贮存的能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量。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037776"/>
            <a:ext cx="10214151" cy="1200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③这一系统设计成遮阳天窗的形式，可以明显减轻对传统电力的依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赖。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042473"/>
            <a:ext cx="598688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④太阳能窗系统是一种新型能源设备。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9368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PQTRBU+TwCenMT-Bold"/>
                <a:cs typeface="PQTRBU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9368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PRGEMB+ArialMT"/>
                <a:cs typeface="PRGEM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IMTHR+TwCenMT-Bold"/>
                <a:cs typeface="JIMTHR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19760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示例：太阳能窗系统是一种运用最新太阳能技术，可满足一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幢建筑供热、制冷和照明需求的遮阳天窗形式的新型能源设备。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9568650" cy="14010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015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、提取下列材料的要点，整合成一个单句，为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“遗传”下定义。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24227"/>
            <a:ext cx="6150655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①遗传是一种生物自身繁殖过程。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264560"/>
            <a:ext cx="10662170" cy="2165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②这种繁殖将按照亲代所经历的同一发育途径和方式进行。</a:t>
            </a:r>
          </a:p>
          <a:p>
            <a:pPr marL="0" marR="0">
              <a:lnSpc>
                <a:spcPts val="2795"/>
              </a:lnSpc>
              <a:spcBef>
                <a:spcPts val="223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③在这一过程中，生物将摄取环境中的物质建造自身。</a:t>
            </a:r>
          </a:p>
          <a:p>
            <a:pPr marL="0" marR="0">
              <a:lnSpc>
                <a:spcPts val="2795"/>
              </a:lnSpc>
              <a:spcBef>
                <a:spcPts val="228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④这种繁殖过程所产生的结果是与亲代相似的复本。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437132" cy="1327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  <a:p>
            <a:pPr marL="62483" marR="0">
              <a:lnSpc>
                <a:spcPts val="2400"/>
              </a:lnSpc>
              <a:spcBef>
                <a:spcPts val="2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594294"/>
            <a:ext cx="915733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①遗传是生物按照亲代所经历的同一发育途径和方式，摄取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32944"/>
            <a:ext cx="1056677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环境中的物质建造自身产生与亲代相似的复本的一种自身繁殖过程。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598864"/>
            <a:ext cx="10214151" cy="1639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②(定义变式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生物按照亲代所经历的同一发育途径和方式，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摄取环境中的物质建造自身产生与亲代相似的复本的一种自身繁殖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过程叫遗传。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10250547" cy="1913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015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、把下面的长句改写成几个较短的句子，使意思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表达更清楚。（可以改变语序、增删词语，但不能改变原</a:t>
            </a:r>
          </a:p>
          <a:p>
            <a:pPr marL="0" marR="0">
              <a:lnSpc>
                <a:spcPts val="2795"/>
              </a:lnSpc>
              <a:spcBef>
                <a:spcPts val="1285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意）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136544"/>
            <a:ext cx="10302178" cy="2425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拥有巨大市场的某电子集团，在美国发生的“9·11”</a:t>
            </a:r>
          </a:p>
          <a:p>
            <a:pPr marL="0" marR="0">
              <a:lnSpc>
                <a:spcPts val="2795"/>
              </a:lnSpc>
              <a:spcBef>
                <a:spcPts val="123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恐怖袭击事件对全球经济造成的沉重打击如雪上加霜般作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用于今年以来已经不景气的世界经济信息产业时，也不能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不做出裁员的反应了。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14151" cy="16398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示例：美国发生的“9·11”恐怖袭击事件沉重打击了全球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经济，它使今年以来已经不景气的世界经济信息产业雪上加霜，拥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有巨大市场的某电子集团也不能不做出裁员的反应了。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93012" y="473090"/>
            <a:ext cx="8828408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、将下面句子改写成几个连贯的短句（可适当调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85671"/>
            <a:ext cx="1066217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整语序，增减词语），做到既保留全部信息，又语言简明。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24227"/>
            <a:ext cx="10254364" cy="3449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由中国质量万里行促进会组织的、紧密结合当前市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场经济热点和市场消费环境，围绕打击假冒、信用建设、</a:t>
            </a:r>
          </a:p>
          <a:p>
            <a:pPr marL="0" marR="0">
              <a:lnSpc>
                <a:spcPts val="2795"/>
              </a:lnSpc>
              <a:spcBef>
                <a:spcPts val="128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质量兴国、名牌战略等社会热点、焦点问题，以“诚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信·科技·质量·名牌”为主题，聚集各个领域专家学者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进行互动交流的“中国3·15论坛”，将于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日在京拉</a:t>
            </a:r>
          </a:p>
          <a:p>
            <a:pPr marL="0" marR="0">
              <a:lnSpc>
                <a:spcPts val="2795"/>
              </a:lnSpc>
              <a:spcBef>
                <a:spcPts val="128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开序幕。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567885" cy="29568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示例：①由中国质量万里行促进会组织的“中国3·15论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坛”，将于3月9日在京拉开序幕。②此次论坛将紧密结合当前市场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经济热点和市场消费环境，③围绕打击假冒、信用建设、质量兴国、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名牌战略等社会热点、焦点问题，④以“诚信·科技·质量·名牌”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为主题，⑤聚集经济、科技、学术、文化等各个领域专家学者进行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互动交流。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93012" y="473090"/>
            <a:ext cx="8828408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、将下面的句子组成一个单句，不得改变原意。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112162"/>
            <a:ext cx="10250547" cy="19128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公路在大海与稻田之间；公路一边是大海，另一边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是稻田；大海白浪滔天，稻田碧波万顷；车队在公路上呼</a:t>
            </a:r>
          </a:p>
          <a:p>
            <a:pPr marL="0" marR="0">
              <a:lnSpc>
                <a:spcPts val="2795"/>
              </a:lnSpc>
              <a:spcBef>
                <a:spcPts val="128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啸而过；车队由十多辆奥迪组成；车队浩浩荡荡。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19760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示例：答：十多辆奥迪组成的浩浩荡荡的车队在一边是白浪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滔天的大海，另一边是碧波万顷的稻田的公路上呼啸而过。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10459396" cy="34450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015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、把下面几个句子改写成一个长单句。</a:t>
            </a:r>
          </a:p>
          <a:p>
            <a:pPr marL="0" marR="0">
              <a:lnSpc>
                <a:spcPts val="2795"/>
              </a:lnSpc>
              <a:spcBef>
                <a:spcPts val="2234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．几年后，他又在佛罗里达州建了一个同样的乐园。</a:t>
            </a:r>
          </a:p>
          <a:p>
            <a:pPr marL="0" marR="0">
              <a:lnSpc>
                <a:spcPts val="2795"/>
              </a:lnSpc>
              <a:spcBef>
                <a:spcPts val="2293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．里面有真的山脉、河流、城堡、村庄、火车、船只等。</a:t>
            </a:r>
          </a:p>
          <a:p>
            <a:pPr marL="0" marR="0">
              <a:lnSpc>
                <a:spcPts val="2795"/>
              </a:lnSpc>
              <a:spcBef>
                <a:spcPts val="2233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C．迪尼斯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1955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年在美国加利福尼亚州建了一个乐园。</a:t>
            </a:r>
          </a:p>
          <a:p>
            <a:pPr marL="0" marR="0">
              <a:lnSpc>
                <a:spcPts val="2795"/>
              </a:lnSpc>
              <a:spcBef>
                <a:spcPts val="2231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．这个乐园叫迪尼斯奇妙幻境。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559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TKDQUG+TwCenMT-Bold"/>
                <a:cs typeface="TKDQUG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</a:t>
            </a:r>
            <a:r>
              <a:rPr sz="2000" spc="15">
                <a:solidFill>
                  <a:srgbClr val="7030A0"/>
                </a:solidFill>
                <a:latin typeface="SimSun"/>
                <a:cs typeface="SimSun"/>
              </a:rPr>
              <a:t>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23645" cy="16398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示例：答：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1955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年在美国加利福尼亚州建了一个乐园的迪尼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斯几年后又在佛罗里达州建了一个同样的里面有真的山脉、河流、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城堡、材“庄、火车、船只等(的)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叫迪尼斯奇妙幻境的乐园。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090"/>
            <a:ext cx="10250547" cy="1913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015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、把下面的长句改成四个短句，使意思表达得更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清楚，注意内容不能省略，句意要连贯，可添加必要的词</a:t>
            </a:r>
          </a:p>
          <a:p>
            <a:pPr marL="0" marR="0">
              <a:lnSpc>
                <a:spcPts val="2795"/>
              </a:lnSpc>
              <a:spcBef>
                <a:spcPts val="1285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语。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136544"/>
            <a:ext cx="10673238" cy="1912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美国、加拿大和瑞典的几家公司与中国联通公司终</a:t>
            </a:r>
          </a:p>
          <a:p>
            <a:pPr marL="0" marR="0">
              <a:lnSpc>
                <a:spcPts val="2795"/>
              </a:lnSpc>
              <a:spcBef>
                <a:spcPts val="1235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于在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2001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15日签订了一项期盼已久的局势紧张时被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搁置的具有里程碑意义的金额达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亿美元的电信设备合同。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167" y="971065"/>
            <a:ext cx="9667867" cy="24249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答：美国、加拿大和瑞典的几家公司与中国联通</a:t>
            </a:r>
          </a:p>
          <a:p>
            <a:pPr marL="0" marR="0">
              <a:lnSpc>
                <a:spcPts val="2795"/>
              </a:lnSpc>
              <a:spcBef>
                <a:spcPts val="123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公司终于在2001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日签订了—项电信设备合同。</a:t>
            </a:r>
          </a:p>
          <a:p>
            <a:pPr marL="0" marR="0">
              <a:lnSpc>
                <a:spcPts val="2798"/>
              </a:lnSpc>
              <a:spcBef>
                <a:spcPts val="128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这项合同是期盼已久而在局势紧张时一度被搁置的。</a:t>
            </a:r>
          </a:p>
          <a:p>
            <a:pPr marL="0" marR="0">
              <a:lnSpc>
                <a:spcPts val="2795"/>
              </a:lnSpc>
              <a:spcBef>
                <a:spcPts val="1237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它具有里程碎的意义。其金额高达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15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亿美元。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00654" y="1161319"/>
            <a:ext cx="3429000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FF0000"/>
                </a:solidFill>
                <a:latin typeface="SimSun"/>
                <a:cs typeface="SimSun"/>
              </a:rPr>
              <a:t>徽标答题技巧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6935" y="2483929"/>
            <a:ext cx="6594978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JVJUKI+ArialMT"/>
                <a:cs typeface="JVJUKI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一、介绍徽标构成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(构图要素）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6935" y="3909250"/>
            <a:ext cx="8702730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JVJUKI+ArialMT"/>
                <a:cs typeface="JVJUKI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二、解释徽标的寓意（构图要素对应的主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5535" y="4513397"/>
            <a:ext cx="3462839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题象征意造句）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898207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1、下图是安徽省图书馆徽标，用一句话概括徽标的含意。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00874"/>
            <a:ext cx="12237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(3分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1739" y="1805884"/>
            <a:ext cx="9383327" cy="1601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8388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示例：书山有路勤为径。（书籍是人类进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步的阶梯。）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566424" cy="1640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2、下面是我国颁布的“中国自然保护区”区徽，请写出该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标志中除文字以外的构图要素及其寓意，要求语意简明，句子通顺，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不超过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70个字。（4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8442180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中国自然保护区区徽的主体是一双手，双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390838"/>
            <a:ext cx="9383327" cy="1730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手之间是一条小溪，背景是地球的图形。</a:t>
            </a:r>
          </a:p>
          <a:p>
            <a:pPr marL="818388" marR="0">
              <a:lnSpc>
                <a:spcPts val="3204"/>
              </a:lnSpc>
              <a:spcBef>
                <a:spcPts val="2413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寓意是人们用双手呵护着地球和大自然。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50064"/>
            <a:ext cx="10159067" cy="4069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78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1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、下列对“中国文化遗产”标志理解不恰当的一项是（</a:t>
            </a:r>
          </a:p>
          <a:p>
            <a:pPr marL="914704" marR="0">
              <a:lnSpc>
                <a:spcPts val="2004"/>
              </a:lnSpc>
              <a:spcBef>
                <a:spcPts val="1873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标志整体呈圆形，既体现民族团结、和谐包容的文化内涵，也体现文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化遗产保护的理念。</a:t>
            </a:r>
          </a:p>
          <a:p>
            <a:pPr marL="914704" marR="0">
              <a:lnSpc>
                <a:spcPts val="2004"/>
              </a:lnSpc>
              <a:spcBef>
                <a:spcPts val="1834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标志中的太阳神鸟图案动感很强，既体现中国文化强大的向心力，也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体现自强不息的民族精神。</a:t>
            </a:r>
          </a:p>
          <a:p>
            <a:pPr marL="914704" marR="0">
              <a:lnSpc>
                <a:spcPts val="2004"/>
              </a:lnSpc>
              <a:spcBef>
                <a:spcPts val="1873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标志中的神鸟与太阳光芒的数目，暗合中国文化中四季、四方、十二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生肖、十二时辰等元素。</a:t>
            </a:r>
          </a:p>
          <a:p>
            <a:pPr marL="914704" marR="0">
              <a:lnSpc>
                <a:spcPts val="2006"/>
              </a:lnSpc>
              <a:spcBef>
                <a:spcPts val="1869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标志中光芒四射的太阳，既象征着光明、生命和永恒，也象征着我国</a:t>
            </a:r>
          </a:p>
          <a:p>
            <a:pPr marL="0" marR="0">
              <a:lnSpc>
                <a:spcPts val="2004"/>
              </a:lnSpc>
              <a:spcBef>
                <a:spcPts val="828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飞速发展的文化产业。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86218" y="450064"/>
            <a:ext cx="89306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8">
                <a:solidFill>
                  <a:srgbClr val="000000"/>
                </a:solidFill>
                <a:latin typeface="FangSong"/>
                <a:cs typeface="FangSong"/>
              </a:rPr>
              <a:t>）。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214151" cy="2078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4、以“弘扬竹文化，低碳先行”为主题的中国第六届竹文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化节在江西宜春举办。下面是这次文化节节徽的主题部分。整个构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图的色彩全为绿色，请用简要的文字说明其构图特征及文化内涵。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（6分）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7924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</a:t>
            </a:r>
            <a:r>
              <a:rPr sz="2000" spc="18">
                <a:solidFill>
                  <a:srgbClr val="7030A0"/>
                </a:solidFill>
                <a:latin typeface="SimSun"/>
                <a:cs typeface="SimSun"/>
              </a:rPr>
              <a:t>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EECSQ+TwCenMT-Bold"/>
                <a:cs typeface="HEECSQ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8911528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由竹叶构成“竹”，点明竹文化节的特点；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390838"/>
            <a:ext cx="9383391" cy="2187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数字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代表第六届文化节；整个构图的色彩为</a:t>
            </a:r>
          </a:p>
          <a:p>
            <a:pPr marL="0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绿色，彰显了“弘扬竹文化，低碳先行”的主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体特征。（构图特征占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分，文化内涵占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3分）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214151" cy="1640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5、下面是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2015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年12月在浙江省乌镇市举行的第二届世界互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联网大会的标识，请指出其构图要素，并解读设计的精妙之处（寓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意）。要求语言简明，语句通顺。（6分）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20130"/>
            <a:ext cx="1960473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7143" y="1460222"/>
            <a:ext cx="8565894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）构图要素：上面和下面部分是两个书法的“一”字，中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1795502"/>
            <a:ext cx="9682072" cy="13685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间是（八个）圆形（圆球，或圆圈）交织成的一个圆（球），上中</a:t>
            </a:r>
          </a:p>
          <a:p>
            <a:pPr marL="0" marR="0">
              <a:lnSpc>
                <a:spcPts val="2195"/>
              </a:lnSpc>
              <a:spcBef>
                <a:spcPts val="44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下三部分组成“互”字。（图文转换。第一问考查学生的描述能力，</a:t>
            </a:r>
          </a:p>
          <a:p>
            <a:pPr marL="0" marR="0">
              <a:lnSpc>
                <a:spcPts val="2198"/>
              </a:lnSpc>
              <a:spcBef>
                <a:spcPts val="49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根据各部分组成之间的关系，描述顺序是由上而下。）（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2929612"/>
            <a:ext cx="9532997" cy="23747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83463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）精妙之处（寓意）：①标志图形取大会中文全称中的“互”</a:t>
            </a:r>
          </a:p>
          <a:p>
            <a:pPr marL="0" marR="0">
              <a:lnSpc>
                <a:spcPts val="2195"/>
              </a:lnSpc>
              <a:spcBef>
                <a:spcPts val="444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一字，以点明互联网的主题。②“互”字中心由圆形（圆球，或圆</a:t>
            </a:r>
          </a:p>
          <a:p>
            <a:pPr marL="0" marR="0">
              <a:lnSpc>
                <a:spcPts val="2195"/>
              </a:lnSpc>
              <a:spcBef>
                <a:spcPts val="49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圈）交织而成，寓意互联网信息的纵横交错（整个地球（世界）互</a:t>
            </a:r>
          </a:p>
          <a:p>
            <a:pPr marL="0" marR="0">
              <a:lnSpc>
                <a:spcPts val="2198"/>
              </a:lnSpc>
              <a:spcBef>
                <a:spcPts val="44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联互通）。③上下两个“一”字，突出是第二届大会。④标志整体</a:t>
            </a:r>
          </a:p>
          <a:p>
            <a:pPr marL="0" marR="0">
              <a:lnSpc>
                <a:spcPts val="2195"/>
              </a:lnSpc>
              <a:spcBef>
                <a:spcPts val="496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形似眼睛，意指互联网大会中见识或智慧的增长、拓展。（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分，答</a:t>
            </a:r>
          </a:p>
          <a:p>
            <a:pPr marL="0" marR="0">
              <a:lnSpc>
                <a:spcPts val="2195"/>
              </a:lnSpc>
              <a:spcBef>
                <a:spcPts val="444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出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点即可。）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9972643" cy="120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6、下面是中国植树节节徽图案，请概述图案内容，并说明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图案寓意，要求语意简明，句子通顺，不超过100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个字。（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6分）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62112"/>
            <a:ext cx="2589123" cy="11745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8"/>
              </a:lnSpc>
              <a:spcBef>
                <a:spcPct val="0"/>
              </a:spcBef>
              <a:spcAft>
                <a:spcPct val="0"/>
              </a:spcAft>
            </a:pP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19835" y="1745853"/>
            <a:ext cx="8362706" cy="952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4">
                <a:solidFill>
                  <a:srgbClr val="000000"/>
                </a:solidFill>
                <a:latin typeface="FangSong"/>
                <a:cs typeface="FangSong"/>
              </a:rPr>
              <a:t>内容：一个圆形外圈里面，上方有五棵树，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294231"/>
            <a:ext cx="8140505" cy="952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下方是“中国植树节”和“3．12”字样。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2971403"/>
            <a:ext cx="9236201" cy="15011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寓意：全民义务植树，绿化祖国大地，构建以森</a:t>
            </a:r>
          </a:p>
          <a:p>
            <a:pPr marL="0" marR="0">
              <a:lnSpc>
                <a:spcPts val="3002"/>
              </a:lnSpc>
              <a:spcBef>
                <a:spcPts val="1317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林为主体的良好的自然生态体系。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4195556"/>
            <a:ext cx="9457380" cy="2050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（答出“内容”给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2分；答出“寓意”给</a:t>
            </a:r>
            <a:r>
              <a:rPr sz="3000" spc="14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分；句</a:t>
            </a:r>
          </a:p>
          <a:p>
            <a:pPr marL="0" marR="0">
              <a:lnSpc>
                <a:spcPts val="3000"/>
              </a:lnSpc>
              <a:spcBef>
                <a:spcPts val="1319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子通顺，给1分。如有其他答案，只要符合要求，</a:t>
            </a:r>
          </a:p>
          <a:p>
            <a:pPr marL="0" marR="0">
              <a:lnSpc>
                <a:spcPts val="3000"/>
              </a:lnSpc>
              <a:spcBef>
                <a:spcPts val="1322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可酌情给分；字数不合要求，酌情扣分。）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UNKAEA+å¾®è½¯é�»,Bold"/>
                <a:cs typeface="UNKAEA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UNKAEA+å¾®è½¯é�»,Bold"/>
                <a:cs typeface="UNKAEA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HHCFBG+å¾®è½¯é�»,Bold"/>
                <a:cs typeface="HHCFBG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JJRWVA+å¾®è½¯é�»,Bold"/>
                <a:cs typeface="JJRWVA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4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</a:t>
            </a:r>
            <a:r>
              <a:rPr sz="1900">
                <a:solidFill>
                  <a:srgbClr val="7030A0"/>
                </a:solidFill>
                <a:latin typeface="SimSun"/>
                <a:cs typeface="SimSun"/>
              </a:rPr>
              <a:t>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KURWI+TwCenMT-Bold"/>
                <a:cs typeface="DKURWI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DKURWI+TwCenMT-Bold"/>
                <a:cs typeface="DKURWI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KURWI+TwCenMT-Bold"/>
                <a:cs typeface="DKURWI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逻辑推断答题技巧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KURWI+TwCenMT-Bold"/>
                <a:cs typeface="DKURWI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DKURWI+TwCenMT-Bold"/>
                <a:cs typeface="DKURWI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</a:t>
            </a:r>
            <a:r>
              <a:rPr sz="1900" spc="10">
                <a:solidFill>
                  <a:srgbClr val="FF0000"/>
                </a:solidFill>
                <a:latin typeface="SimSun"/>
                <a:cs typeface="SimSun"/>
              </a:rPr>
              <a:t>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7104793" cy="2127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106472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FF0000"/>
                </a:solidFill>
                <a:latin typeface="FangSong"/>
                <a:cs typeface="FangSong"/>
              </a:rPr>
              <a:t>框架图答题技巧：</a:t>
            </a:r>
          </a:p>
          <a:p>
            <a:pPr marL="0" marR="0">
              <a:lnSpc>
                <a:spcPts val="3995"/>
              </a:lnSpc>
              <a:spcBef>
                <a:spcPts val="2759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一、确定主体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1739" y="2688963"/>
            <a:ext cx="3815071" cy="1269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二、确定顺序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3546712"/>
            <a:ext cx="9366818" cy="1269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16120"/>
            <a:ext cx="10245345" cy="2026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4255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FJEPT+MicrosoftYaHei"/>
                <a:cs typeface="AFJEPT+MicrosoftYaHei"/>
              </a:rPr>
              <a:t>1</a:t>
            </a:r>
            <a:r>
              <a:rPr sz="2800">
                <a:solidFill>
                  <a:srgbClr val="000000"/>
                </a:solidFill>
                <a:latin typeface="VPEBWC+MicrosoftYaHei"/>
                <a:cs typeface="VPEBWC+MicrosoftYaHei"/>
              </a:rPr>
              <a:t>、下面是某中学高二年级拟定的研究性学习流程图，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PEBWC+MicrosoftYaHei"/>
                <a:cs typeface="VPEBWC+MicrosoftYaHei"/>
              </a:rPr>
              <a:t>请根据这个流程图拟写一则说明文字，要求内容完整，表</a:t>
            </a:r>
          </a:p>
          <a:p>
            <a:pPr marL="0" marR="0">
              <a:lnSpc>
                <a:spcPts val="3690"/>
              </a:lnSpc>
              <a:spcBef>
                <a:spcPts val="39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PEBWC+MicrosoftYaHei"/>
                <a:cs typeface="VPEBWC+MicrosoftYaHei"/>
              </a:rPr>
              <a:t>述准确，语言连贯，不超过</a:t>
            </a:r>
            <a:r>
              <a:rPr sz="2800">
                <a:solidFill>
                  <a:srgbClr val="000000"/>
                </a:solidFill>
                <a:latin typeface="AFJEPT+MicrosoftYaHei"/>
                <a:cs typeface="AFJEPT+MicrosoftYaHei"/>
              </a:rPr>
              <a:t>45</a:t>
            </a:r>
            <a:r>
              <a:rPr sz="2800">
                <a:solidFill>
                  <a:srgbClr val="000000"/>
                </a:solidFill>
                <a:latin typeface="VPEBWC+MicrosoftYaHei"/>
                <a:cs typeface="VPEBWC+MicrosoftYaHei"/>
              </a:rPr>
              <a:t>字。（</a:t>
            </a:r>
            <a:r>
              <a:rPr sz="2800">
                <a:solidFill>
                  <a:srgbClr val="000000"/>
                </a:solidFill>
                <a:latin typeface="AFJEPT+MicrosoftYaHei"/>
                <a:cs typeface="AFJEPT+MicrosoftYaHei"/>
              </a:rPr>
              <a:t>4</a:t>
            </a:r>
            <a:r>
              <a:rPr sz="2800">
                <a:solidFill>
                  <a:srgbClr val="000000"/>
                </a:solidFill>
                <a:latin typeface="VPEBWC+MicrosoftYaHei"/>
                <a:cs typeface="VPEBWC+MicrosoftYaHei"/>
              </a:rPr>
              <a:t>分）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251272"/>
            <a:ext cx="8585285" cy="317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答案：</a:t>
            </a:r>
          </a:p>
          <a:p>
            <a:pPr marL="914654" marR="0">
              <a:lnSpc>
                <a:spcPts val="3690"/>
              </a:lnSpc>
              <a:spcBef>
                <a:spcPts val="133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在教师指导下，学生按计划完成定题、分</a:t>
            </a:r>
          </a:p>
          <a:p>
            <a:pPr marL="0" marR="0">
              <a:lnSpc>
                <a:spcPts val="3693"/>
              </a:lnSpc>
              <a:spcBef>
                <a:spcPts val="38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组、调研工作，最后学生和教师一起进行合作评</a:t>
            </a:r>
          </a:p>
          <a:p>
            <a:pPr marL="0" marR="0">
              <a:lnSpc>
                <a:spcPts val="3690"/>
              </a:lnSpc>
              <a:spcBef>
                <a:spcPts val="3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价。（内容完整给</a:t>
            </a:r>
            <a:r>
              <a:rPr sz="2800">
                <a:solidFill>
                  <a:srgbClr val="000000"/>
                </a:solidFill>
                <a:latin typeface="AEJKEI+MicrosoftYaHei"/>
                <a:cs typeface="AEJKEI+MicrosoftYaHei"/>
              </a:rPr>
              <a:t>2</a:t>
            </a: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分，表述准确、语言连贯给</a:t>
            </a:r>
          </a:p>
          <a:p>
            <a:pPr marL="0" marR="0">
              <a:lnSpc>
                <a:spcPts val="3690"/>
              </a:lnSpc>
              <a:spcBef>
                <a:spcPts val="3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EJKEI+MicrosoftYaHei"/>
                <a:cs typeface="AEJKEI+MicrosoftYaHei"/>
              </a:rPr>
              <a:t>2</a:t>
            </a:r>
            <a:r>
              <a:rPr sz="2800">
                <a:solidFill>
                  <a:srgbClr val="000000"/>
                </a:solidFill>
                <a:latin typeface="MWWVJJ+MicrosoftYaHei"/>
                <a:cs typeface="MWWVJJ+MicrosoftYaHei"/>
              </a:rPr>
              <a:t>分。）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1614</Words>
  <Application>Microsoft Office PowerPoint</Application>
  <PresentationFormat>全屏显示(4:3)</PresentationFormat>
  <Paragraphs>289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57</vt:i4>
      </vt:variant>
      <vt:variant>
        <vt:lpstr>幻灯片标题</vt:lpstr>
      </vt:variant>
      <vt:variant>
        <vt:i4>57</vt:i4>
      </vt:variant>
    </vt:vector>
  </HeadingPairs>
  <TitlesOfParts>
    <vt:vector size="153" baseType="lpstr">
      <vt:lpstr>AEJKEI+MicrosoftYaHei</vt:lpstr>
      <vt:lpstr>AFJEPT+MicrosoftYaHei</vt:lpstr>
      <vt:lpstr>DKURWI+TwCenMT-Bold</vt:lpstr>
      <vt:lpstr>EAPNLI+MicrosoftYaHei</vt:lpstr>
      <vt:lpstr>EVTOEO+å¾®è½¯é�»,Bold</vt:lpstr>
      <vt:lpstr>FangSong</vt:lpstr>
      <vt:lpstr>GJRIEE+MicrosoftYaHei</vt:lpstr>
      <vt:lpstr>GSIINM+MicrosoftYaHei</vt:lpstr>
      <vt:lpstr>HDNCSI+MicrosoftYaHei</vt:lpstr>
      <vt:lpstr>HEECSQ+TwCenMT-Bold</vt:lpstr>
      <vt:lpstr>HHCFBG+å¾®è½¯é�»,Bold</vt:lpstr>
      <vt:lpstr>IGRHVW+MicrosoftYaHei</vt:lpstr>
      <vt:lpstr>IJKKAG+MicrosoftYaHei</vt:lpstr>
      <vt:lpstr>JIMTHR+TwCenMT-Bold</vt:lpstr>
      <vt:lpstr>JJRWVA+å¾®è½¯é�»,Bold</vt:lpstr>
      <vt:lpstr>JNOLSN+MicrosoftYaHei</vt:lpstr>
      <vt:lpstr>JVJUKI+ArialMT</vt:lpstr>
      <vt:lpstr>KJGTNR+STZhongsong</vt:lpstr>
      <vt:lpstr>MWWVJJ+MicrosoftYaHei</vt:lpstr>
      <vt:lpstr>OMFBMR+MicrosoftYaHei</vt:lpstr>
      <vt:lpstr>OMLRVC+MicrosoftYaHei</vt:lpstr>
      <vt:lpstr>PQTRBU+TwCenMT-Bold</vt:lpstr>
      <vt:lpstr>PRGEMB+ArialMT</vt:lpstr>
      <vt:lpstr>PVPTQB+MicrosoftYaHei</vt:lpstr>
      <vt:lpstr>QBNGMF+MicrosoftYaHei</vt:lpstr>
      <vt:lpstr>QQCJIO+MicrosoftYaHei</vt:lpstr>
      <vt:lpstr>RELPIN+MicrosoftYaHei</vt:lpstr>
      <vt:lpstr>SHIKUI+MicrosoftYaHei</vt:lpstr>
      <vt:lpstr>TCTHED+MicrosoftYaHei</vt:lpstr>
      <vt:lpstr>TKDQUG+TwCenMT-Bold</vt:lpstr>
      <vt:lpstr>UMAGMO+ArialMT</vt:lpstr>
      <vt:lpstr>UMMNLM+MicrosoftYaHei</vt:lpstr>
      <vt:lpstr>UNKAEA+å¾®è½¯é�»,Bold</vt:lpstr>
      <vt:lpstr>VPEBWC+MicrosoftYaHei</vt:lpstr>
      <vt:lpstr>WIODIG+MicrosoftYaHei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2018-10-02T15:37:50Z</cp:lastPrinted>
  <dcterms:created xsi:type="dcterms:W3CDTF">2018-10-02T07:37:50Z</dcterms:created>
  <dcterms:modified xsi:type="dcterms:W3CDTF">2018-10-02T08:07:52Z</dcterms:modified>
</cp:coreProperties>
</file>