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41" r:id="rId2"/>
    <p:sldId id="334" r:id="rId3"/>
    <p:sldId id="336" r:id="rId4"/>
    <p:sldId id="303" r:id="rId5"/>
    <p:sldId id="304" r:id="rId6"/>
    <p:sldId id="306" r:id="rId7"/>
    <p:sldId id="311" r:id="rId8"/>
    <p:sldId id="308" r:id="rId9"/>
    <p:sldId id="337" r:id="rId10"/>
    <p:sldId id="342" r:id="rId11"/>
    <p:sldId id="313" r:id="rId12"/>
    <p:sldId id="315" r:id="rId13"/>
    <p:sldId id="323" r:id="rId14"/>
    <p:sldId id="324" r:id="rId15"/>
    <p:sldId id="325" r:id="rId16"/>
    <p:sldId id="326" r:id="rId17"/>
    <p:sldId id="343" r:id="rId18"/>
    <p:sldId id="345" r:id="rId19"/>
    <p:sldId id="314" r:id="rId20"/>
    <p:sldId id="327" r:id="rId21"/>
    <p:sldId id="346" r:id="rId22"/>
    <p:sldId id="347" r:id="rId23"/>
    <p:sldId id="331" r:id="rId24"/>
    <p:sldId id="332" r:id="rId25"/>
    <p:sldId id="338" r:id="rId26"/>
    <p:sldId id="339" r:id="rId27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3078" autoAdjust="0"/>
  </p:normalViewPr>
  <p:slideViewPr>
    <p:cSldViewPr>
      <p:cViewPr varScale="1">
        <p:scale>
          <a:sx n="83" d="100"/>
          <a:sy n="83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31656-3FA7-435B-93ED-105595AEF80E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3B2DD-8641-4B61-91D2-C470757F2D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76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57B595B-4182-466F-9D40-B44BE74E9976}" type="slidenum">
              <a:rPr lang="en-US" altLang="zh-CN" smtClean="0">
                <a:solidFill>
                  <a:prstClr val="black"/>
                </a:solidFill>
              </a:rPr>
              <a:pPr eaLnBrk="1" hangingPunct="1"/>
              <a:t>13</a:t>
            </a:fld>
            <a:endParaRPr lang="en-US" altLang="zh-CN" smtClean="0">
              <a:solidFill>
                <a:prstClr val="black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pitchFamily="34" charset="0"/>
                <a:ea typeface="宋体" pitchFamily="2" charset="-122"/>
              </a:rPr>
              <a:t>作者介绍和写作背景。</a:t>
            </a:r>
          </a:p>
        </p:txBody>
      </p:sp>
    </p:spTree>
    <p:extLst>
      <p:ext uri="{BB962C8B-B14F-4D97-AF65-F5344CB8AC3E}">
        <p14:creationId xmlns:p14="http://schemas.microsoft.com/office/powerpoint/2010/main" val="2720972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64EB0A1-67E0-4D6B-8C5D-188A5C803912}" type="slidenum">
              <a:rPr lang="en-US" altLang="zh-CN" smtClean="0">
                <a:solidFill>
                  <a:prstClr val="black"/>
                </a:solidFill>
              </a:rPr>
              <a:pPr eaLnBrk="1" hangingPunct="1"/>
              <a:t>23</a:t>
            </a:fld>
            <a:endParaRPr lang="en-US" altLang="zh-CN" smtClean="0">
              <a:solidFill>
                <a:prstClr val="black"/>
              </a:solidFill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pitchFamily="34" charset="0"/>
                <a:ea typeface="宋体" pitchFamily="2" charset="-122"/>
              </a:rPr>
              <a:t>思考讨论</a:t>
            </a:r>
          </a:p>
        </p:txBody>
      </p:sp>
    </p:spTree>
    <p:extLst>
      <p:ext uri="{BB962C8B-B14F-4D97-AF65-F5344CB8AC3E}">
        <p14:creationId xmlns:p14="http://schemas.microsoft.com/office/powerpoint/2010/main" val="1995715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356659"/>
            <a:ext cx="2323778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输入主题词</a:t>
            </a:r>
            <a:endParaRPr lang="zh-CN" altLang="en-US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7164288" y="2948947"/>
            <a:ext cx="1387674" cy="48005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文章题材</a:t>
            </a:r>
            <a:endParaRPr lang="zh-CN" altLang="en-US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04048" y="3717032"/>
            <a:ext cx="3619922" cy="86409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此处输入课文标题</a:t>
            </a:r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6588224" y="4869160"/>
            <a:ext cx="2016224" cy="48005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课文作者</a:t>
            </a:r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 hasCustomPrompt="1"/>
          </p:nvPr>
        </p:nvSpPr>
        <p:spPr>
          <a:xfrm>
            <a:off x="611188" y="1316568"/>
            <a:ext cx="3960812" cy="4129617"/>
          </a:xfrm>
          <a:prstGeom prst="roundRect">
            <a:avLst>
              <a:gd name="adj" fmla="val 2999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>
              <a:defRPr sz="2000">
                <a:latin typeface="幼圆" pitchFamily="49" charset="-122"/>
                <a:ea typeface="幼圆" pitchFamily="49" charset="-122"/>
              </a:defRPr>
            </a:lvl1pPr>
          </a:lstStyle>
          <a:p>
            <a:r>
              <a:rPr lang="zh-CN" altLang="en-US" smtClean="0"/>
              <a:t>插入主题意境图片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1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85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33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页面标题</a:t>
            </a: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添加副标题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4860032" y="46534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页面标题</a:t>
            </a: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161" y="836712"/>
            <a:ext cx="5858371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4076411" y="322791"/>
            <a:ext cx="1728192" cy="480053"/>
          </a:xfrm>
          <a:prstGeom prst="round2DiagRect">
            <a:avLst>
              <a:gd name="adj1" fmla="val 21781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添加副标题</a:t>
            </a:r>
            <a:endParaRPr lang="zh-CN" altLang="en-US"/>
          </a:p>
        </p:txBody>
      </p:sp>
      <p:sp>
        <p:nvSpPr>
          <p:cNvPr id="11" name="圆角矩形 10"/>
          <p:cNvSpPr/>
          <p:nvPr userDrawn="1"/>
        </p:nvSpPr>
        <p:spPr>
          <a:xfrm>
            <a:off x="5884334" y="452670"/>
            <a:ext cx="3153056" cy="5626351"/>
          </a:xfrm>
          <a:prstGeom prst="roundRect">
            <a:avLst>
              <a:gd name="adj" fmla="val 379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593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3081453" y="1988841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4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327920" y="3236979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欢迎您继续在</a:t>
            </a:r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淘课网学习下一节或其他内容，</a:t>
            </a:r>
            <a:endParaRPr lang="en-US" altLang="zh-CN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</a:t>
            </a: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淘课网为你奉献完美的微课大餐！</a:t>
            </a:r>
            <a:endParaRPr lang="zh-CN" altLang="en-US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59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62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51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4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69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E507FB6-E8CE-499E-8E5D-E5283927F0DF}" type="datetimeFigureOut">
              <a:rPr lang="zh-CN" altLang="en-US" smtClean="0"/>
              <a:t>2021-5-18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D557047D-459B-40ED-BF66-E3D2CF823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51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39907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47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gou.com/lemma/ShowInnerLink.htm?lemmaId=645794&amp;ss_c=ssc.citiao.link" TargetMode="External"/><Relationship Id="rId2" Type="http://schemas.openxmlformats.org/officeDocument/2006/relationships/hyperlink" Target="https://baike.sogou.com/lemma/ShowInnerLink.htm?lemmaId=8998596&amp;ss_c=ssc.citiao.link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14290"/>
            <a:ext cx="5000660" cy="5962673"/>
          </a:xfrm>
        </p:spPr>
        <p:txBody>
          <a:bodyPr/>
          <a:lstStyle/>
          <a:p>
            <a:pPr indent="-288000" fontAlgn="base">
              <a:spcBef>
                <a:spcPct val="0"/>
              </a:spcBef>
            </a:pPr>
            <a:r>
              <a:rPr lang="zh-CN" altLang="en-US" sz="3200" smtClean="0"/>
              <a:t>     </a:t>
            </a:r>
            <a:r>
              <a:rPr lang="zh-CN" altLang="en-US" sz="2800" b="1" smtClean="0"/>
              <a:t>假如我是一只鸟，我也应该用嘶哑的喉咙歌唱：这被暴风雨所打击着的土地，这永远汹涌着我们的悲愤的河流，这无止息地吹刮着的激怒的风，和那来自林间的无比温柔的黎明</a:t>
            </a:r>
            <a:r>
              <a:rPr lang="en-US" altLang="zh-CN" sz="2800" b="1" smtClean="0"/>
              <a:t>……——</a:t>
            </a:r>
            <a:r>
              <a:rPr lang="zh-CN" altLang="en-US" sz="2800" b="1" smtClean="0"/>
              <a:t>然后我死了，连羽毛也腐烂在土地里面。</a:t>
            </a:r>
          </a:p>
          <a:p>
            <a:pPr indent="-288000" fontAlgn="base">
              <a:spcBef>
                <a:spcPct val="0"/>
              </a:spcBef>
              <a:buNone/>
            </a:pPr>
            <a:r>
              <a:rPr lang="zh-CN" altLang="en-US" sz="2800" b="1" smtClean="0"/>
              <a:t>        为什么我的眼里常含泪水？</a:t>
            </a:r>
          </a:p>
          <a:p>
            <a:pPr indent="-288000" fontAlgn="base">
              <a:spcBef>
                <a:spcPct val="0"/>
              </a:spcBef>
              <a:buNone/>
            </a:pPr>
            <a:r>
              <a:rPr lang="zh-CN" altLang="en-US" sz="2800" b="1" smtClean="0"/>
              <a:t>        因为我对这土地爱得深沉</a:t>
            </a:r>
            <a:r>
              <a:rPr lang="en-US" altLang="zh-CN" sz="2800" b="1" smtClean="0"/>
              <a:t>…</a:t>
            </a:r>
          </a:p>
          <a:p>
            <a:pPr indent="-288000">
              <a:spcBef>
                <a:spcPct val="0"/>
              </a:spcBef>
            </a:pPr>
            <a:endParaRPr lang="zh-CN" altLang="en-US" sz="2800"/>
          </a:p>
        </p:txBody>
      </p:sp>
      <p:pic>
        <p:nvPicPr>
          <p:cNvPr id="4" name="图片 3" descr="微信图片_202104062309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214290"/>
            <a:ext cx="3429024" cy="57076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"/>
            <a:ext cx="9144000" cy="66966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3" name="图片 2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067486" y="1869141"/>
            <a:ext cx="796738" cy="685802"/>
          </a:xfrm>
          <a:prstGeom prst="rect">
            <a:avLst/>
          </a:prstGeom>
        </p:spPr>
      </p:pic>
      <p:pic>
        <p:nvPicPr>
          <p:cNvPr id="4" name="图片 3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198844" y="1873623"/>
            <a:ext cx="796738" cy="685802"/>
          </a:xfrm>
          <a:prstGeom prst="rect">
            <a:avLst/>
          </a:prstGeom>
        </p:spPr>
      </p:pic>
      <p:pic>
        <p:nvPicPr>
          <p:cNvPr id="5" name="图片 4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790764" y="1846729"/>
            <a:ext cx="796738" cy="685802"/>
          </a:xfrm>
          <a:prstGeom prst="rect">
            <a:avLst/>
          </a:prstGeom>
        </p:spPr>
      </p:pic>
      <p:pic>
        <p:nvPicPr>
          <p:cNvPr id="6" name="图片 5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576668" y="2666999"/>
            <a:ext cx="796738" cy="685802"/>
          </a:xfrm>
          <a:prstGeom prst="rect">
            <a:avLst/>
          </a:prstGeom>
        </p:spPr>
      </p:pic>
      <p:pic>
        <p:nvPicPr>
          <p:cNvPr id="7" name="图片 6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148418" y="2707341"/>
            <a:ext cx="1126191" cy="627530"/>
          </a:xfrm>
          <a:prstGeom prst="rect">
            <a:avLst/>
          </a:prstGeom>
        </p:spPr>
      </p:pic>
      <p:pic>
        <p:nvPicPr>
          <p:cNvPr id="8" name="图片 7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566582" y="3366247"/>
            <a:ext cx="796738" cy="685802"/>
          </a:xfrm>
          <a:prstGeom prst="rect">
            <a:avLst/>
          </a:prstGeom>
        </p:spPr>
      </p:pic>
      <p:pic>
        <p:nvPicPr>
          <p:cNvPr id="9" name="图片 8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684494" y="3299012"/>
            <a:ext cx="954742" cy="587189"/>
          </a:xfrm>
          <a:prstGeom prst="rect">
            <a:avLst/>
          </a:prstGeom>
        </p:spPr>
      </p:pic>
      <p:pic>
        <p:nvPicPr>
          <p:cNvPr id="10" name="图片 9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750424" y="3245224"/>
            <a:ext cx="796738" cy="685802"/>
          </a:xfrm>
          <a:prstGeom prst="rect">
            <a:avLst/>
          </a:prstGeom>
        </p:spPr>
      </p:pic>
      <p:pic>
        <p:nvPicPr>
          <p:cNvPr id="11" name="图片 10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129554" y="4025153"/>
            <a:ext cx="937931" cy="681318"/>
          </a:xfrm>
          <a:prstGeom prst="rect">
            <a:avLst/>
          </a:prstGeom>
        </p:spPr>
      </p:pic>
      <p:pic>
        <p:nvPicPr>
          <p:cNvPr id="12" name="图片 11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69442" y="4065494"/>
            <a:ext cx="1045509" cy="614082"/>
          </a:xfrm>
          <a:prstGeom prst="rect">
            <a:avLst/>
          </a:prstGeom>
        </p:spPr>
      </p:pic>
      <p:pic>
        <p:nvPicPr>
          <p:cNvPr id="13" name="图片 12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603562" y="4589930"/>
            <a:ext cx="806823" cy="667871"/>
          </a:xfrm>
          <a:prstGeom prst="rect">
            <a:avLst/>
          </a:prstGeom>
        </p:spPr>
      </p:pic>
      <p:pic>
        <p:nvPicPr>
          <p:cNvPr id="14" name="图片 13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087906" y="4778188"/>
            <a:ext cx="796738" cy="685802"/>
          </a:xfrm>
          <a:prstGeom prst="rect">
            <a:avLst/>
          </a:prstGeom>
        </p:spPr>
      </p:pic>
      <p:pic>
        <p:nvPicPr>
          <p:cNvPr id="15" name="图片 14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538633" y="4710953"/>
            <a:ext cx="796738" cy="685802"/>
          </a:xfrm>
          <a:prstGeom prst="rect">
            <a:avLst/>
          </a:prstGeom>
        </p:spPr>
      </p:pic>
      <p:pic>
        <p:nvPicPr>
          <p:cNvPr id="16" name="图片 15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566582" y="5504329"/>
            <a:ext cx="796738" cy="685802"/>
          </a:xfrm>
          <a:prstGeom prst="rect">
            <a:avLst/>
          </a:prstGeom>
        </p:spPr>
      </p:pic>
      <p:pic>
        <p:nvPicPr>
          <p:cNvPr id="17" name="图片 16" descr="纯白人造石_800x80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99697" y="5504329"/>
            <a:ext cx="974912" cy="7082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3" y="356659"/>
            <a:ext cx="2276475" cy="713317"/>
          </a:xfrm>
          <a:prstGeom prst="roundRect">
            <a:avLst>
              <a:gd name="adj" fmla="val 21667"/>
            </a:avLst>
          </a:prstGeom>
          <a:solidFill>
            <a:srgbClr val="92D050"/>
          </a:solidFill>
        </p:spPr>
        <p:txBody>
          <a:bodyPr anchor="ctr"/>
          <a:lstStyle/>
          <a:p>
            <a:r>
              <a:rPr lang="zh-CN" altLang="en-US" sz="2800">
                <a:solidFill>
                  <a:srgbClr val="FF0000"/>
                </a:solidFill>
                <a:ea typeface="黑体" pitchFamily="49" charset="-122"/>
              </a:rPr>
              <a:t>整体把握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5496" y="1028733"/>
            <a:ext cx="8458200" cy="4648200"/>
          </a:xfrm>
          <a:prstGeom prst="rect">
            <a:avLst/>
          </a:prstGeo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全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诗共分为三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部分。</a:t>
            </a:r>
            <a:endParaRPr lang="zh-CN" altLang="en-US" sz="240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第一部分（第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节）：写</a:t>
            </a:r>
            <a:r>
              <a:rPr lang="zh-CN" altLang="en-US" sz="2400">
                <a:solidFill>
                  <a:srgbClr val="002060"/>
                </a:solidFill>
                <a:ea typeface="黑体" pitchFamily="49" charset="-122"/>
              </a:rPr>
              <a:t>“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 sz="2400">
                <a:solidFill>
                  <a:srgbClr val="002060"/>
                </a:solidFill>
                <a:ea typeface="黑体" pitchFamily="49" charset="-122"/>
              </a:rPr>
              <a:t>”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与大堰河各自的阶级地位和二人之间的特殊关系。</a:t>
            </a:r>
          </a:p>
          <a:p>
            <a:pPr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第二部分（第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节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）：诗人在狱中看到窗外大雪，触景生情，以第一人称的口吻，追述大堰河勤劳善良、为生活奔忙而受尽苦难的一生。</a:t>
            </a:r>
          </a:p>
          <a:p>
            <a:pPr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第三部分（第</a:t>
            </a: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节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）：诗人思绪回到现实，回到监狱。诗人的感情也达到了高潮。一连串的排比句，表达了诗人对大堰河的无限怀念与深情礼赞。</a:t>
            </a:r>
            <a:r>
              <a:rPr lang="zh-CN" altLang="en-US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</a:t>
            </a:r>
            <a:br>
              <a:rPr lang="zh-CN" altLang="en-US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430554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/>
          <p:cNvSpPr/>
          <p:nvPr/>
        </p:nvSpPr>
        <p:spPr bwMode="auto">
          <a:xfrm>
            <a:off x="1295400" y="1219200"/>
            <a:ext cx="304800" cy="4648200"/>
          </a:xfrm>
          <a:prstGeom prst="leftBrace">
            <a:avLst>
              <a:gd name="adj1" fmla="val 127083"/>
              <a:gd name="adj2" fmla="val 50000"/>
            </a:avLst>
          </a:prstGeom>
          <a:noFill/>
          <a:ln w="34925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547192" y="932724"/>
            <a:ext cx="655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引起回忆</a:t>
            </a:r>
            <a:r>
              <a:rPr kumimoji="1" lang="en-US" altLang="zh-CN" sz="2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—</a:t>
            </a:r>
            <a:r>
              <a:rPr kumimoji="1" lang="zh-CN" altLang="en-US" sz="2000" b="1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介绍我与大堰河的关系</a:t>
            </a:r>
            <a:r>
              <a:rPr kumimoji="1" lang="en-US" altLang="zh-CN" sz="24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—</a:t>
            </a:r>
            <a:r>
              <a:rPr kumimoji="1" lang="en-US" altLang="zh-CN" sz="2400" b="1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追怀 痛悼</a:t>
            </a:r>
            <a:r>
              <a:rPr kumimoji="1" lang="en-US" altLang="zh-CN" sz="2400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kumimoji="1" lang="en-US" altLang="zh-CN" sz="2400" b="1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447800" y="2514602"/>
            <a:ext cx="1828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大堰河生前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76600" y="2133602"/>
            <a:ext cx="426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47110" name="AutoShape 6"/>
          <p:cNvSpPr/>
          <p:nvPr/>
        </p:nvSpPr>
        <p:spPr bwMode="auto">
          <a:xfrm>
            <a:off x="3200400" y="1981200"/>
            <a:ext cx="304800" cy="1524000"/>
          </a:xfrm>
          <a:prstGeom prst="leftBrace">
            <a:avLst>
              <a:gd name="adj1" fmla="val 41667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429000" y="1508787"/>
            <a:ext cx="24384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家务繁重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疼爱乳儿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含泪别离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贫富对比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生活勤俭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宽厚善良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爱儿好梦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美丽心灵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1447800" y="4541640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大堰河死后</a:t>
            </a:r>
          </a:p>
        </p:txBody>
      </p:sp>
      <p:sp>
        <p:nvSpPr>
          <p:cNvPr id="47113" name="AutoShape 9"/>
          <p:cNvSpPr/>
          <p:nvPr/>
        </p:nvSpPr>
        <p:spPr bwMode="auto">
          <a:xfrm>
            <a:off x="3200400" y="4245835"/>
            <a:ext cx="304800" cy="1295400"/>
          </a:xfrm>
          <a:prstGeom prst="leftBrace">
            <a:avLst>
              <a:gd name="adj1" fmla="val 35417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3429000" y="3968672"/>
            <a:ext cx="2438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死后凄苦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一生悲凉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殡葬之薄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悲惨写照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家人遭遇</a:t>
            </a:r>
            <a:r>
              <a:rPr kumimoji="1" lang="en-US" altLang="zh-CN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2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悲剧命运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1600200" y="5638802"/>
            <a:ext cx="6934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直接赞美 </a:t>
            </a:r>
            <a:r>
              <a:rPr kumimoji="1" lang="en-US" altLang="zh-CN" sz="2000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—</a:t>
            </a:r>
            <a:r>
              <a:rPr kumimoji="1" lang="zh-CN" altLang="en-US" sz="2000" b="1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呈给大堰河的赞美诗</a:t>
            </a:r>
            <a:r>
              <a:rPr kumimoji="1" lang="en-US" altLang="zh-CN" sz="20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—</a:t>
            </a:r>
            <a:r>
              <a:rPr kumimoji="1" lang="en-US" altLang="zh-CN" sz="20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kumimoji="1" lang="zh-CN" altLang="en-US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赞颂  讴歌</a:t>
            </a:r>
            <a:r>
              <a:rPr kumimoji="1" lang="en-US" altLang="zh-CN" sz="20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47116" name="AutoShape 12"/>
          <p:cNvSpPr/>
          <p:nvPr/>
        </p:nvSpPr>
        <p:spPr bwMode="auto">
          <a:xfrm>
            <a:off x="5715000" y="1905000"/>
            <a:ext cx="228600" cy="1676400"/>
          </a:xfrm>
          <a:prstGeom prst="rightBrace">
            <a:avLst>
              <a:gd name="adj1" fmla="val 61111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17" name="AutoShape 13"/>
          <p:cNvSpPr/>
          <p:nvPr/>
        </p:nvSpPr>
        <p:spPr bwMode="auto">
          <a:xfrm>
            <a:off x="5791200" y="4245835"/>
            <a:ext cx="228600" cy="1295400"/>
          </a:xfrm>
          <a:prstGeom prst="rightBrace">
            <a:avLst>
              <a:gd name="adj1" fmla="val 47222"/>
              <a:gd name="adj2" fmla="val 50000"/>
            </a:avLst>
          </a:prstGeom>
          <a:noFill/>
          <a:ln w="3175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5867400" y="2514602"/>
            <a:ext cx="198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眷恋 感激</a:t>
            </a:r>
            <a:r>
              <a:rPr kumimoji="1" lang="en-US" altLang="zh-CN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5943600" y="4349618"/>
            <a:ext cx="205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同情 诅咒</a:t>
            </a:r>
            <a:r>
              <a:rPr kumimoji="1" lang="en-US" altLang="zh-CN" sz="24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47120" name="AutoShape 16"/>
          <p:cNvSpPr/>
          <p:nvPr/>
        </p:nvSpPr>
        <p:spPr bwMode="auto">
          <a:xfrm>
            <a:off x="7848600" y="1295400"/>
            <a:ext cx="152400" cy="4648200"/>
          </a:xfrm>
          <a:prstGeom prst="rightBrace">
            <a:avLst>
              <a:gd name="adj1" fmla="val 254167"/>
              <a:gd name="adj2" fmla="val 50000"/>
            </a:avLst>
          </a:prstGeom>
          <a:noFill/>
          <a:ln w="34925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8149038" y="1981202"/>
            <a:ext cx="615553" cy="381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990000"/>
                </a:solidFill>
                <a:latin typeface="Times New Roman" pitchFamily="18" charset="0"/>
                <a:ea typeface="黑体" pitchFamily="49" charset="-122"/>
              </a:rPr>
              <a:t>对大堰河的赞美！</a:t>
            </a: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3505200" y="260649"/>
            <a:ext cx="137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叙事</a:t>
            </a:r>
          </a:p>
        </p:txBody>
      </p:sp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5715000" y="260649"/>
            <a:ext cx="1295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抒情</a:t>
            </a:r>
          </a:p>
        </p:txBody>
      </p:sp>
      <p:sp>
        <p:nvSpPr>
          <p:cNvPr id="47124" name="AutoShape 20"/>
          <p:cNvSpPr>
            <a:spLocks noChangeArrowheads="1"/>
          </p:cNvSpPr>
          <p:nvPr/>
        </p:nvSpPr>
        <p:spPr bwMode="auto">
          <a:xfrm rot="16200000" flipH="1">
            <a:off x="6381750" y="2000250"/>
            <a:ext cx="914400" cy="266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rgbClr val="FF3300"/>
            </a:solidFill>
            <a:miter lim="800000"/>
          </a:ln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25" name="AutoShape 21"/>
          <p:cNvSpPr>
            <a:spLocks noChangeArrowheads="1"/>
          </p:cNvSpPr>
          <p:nvPr/>
        </p:nvSpPr>
        <p:spPr bwMode="auto">
          <a:xfrm rot="16200000" flipH="1">
            <a:off x="6381750" y="3448050"/>
            <a:ext cx="914400" cy="266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rgbClr val="FF3300"/>
            </a:solidFill>
            <a:miter lim="800000"/>
          </a:ln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47126" name="AutoShape 22"/>
          <p:cNvSpPr>
            <a:spLocks noChangeArrowheads="1"/>
          </p:cNvSpPr>
          <p:nvPr/>
        </p:nvSpPr>
        <p:spPr bwMode="auto">
          <a:xfrm rot="16200000" flipH="1">
            <a:off x="6381750" y="5238717"/>
            <a:ext cx="914400" cy="266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7C80"/>
          </a:solidFill>
          <a:ln w="9525">
            <a:solidFill>
              <a:srgbClr val="FF3300"/>
            </a:solidFill>
            <a:miter lim="800000"/>
          </a:ln>
        </p:spPr>
        <p:txBody>
          <a:bodyPr vert="eaVert"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3366"/>
              </a:solidFill>
            </a:endParaRPr>
          </a:p>
        </p:txBody>
      </p:sp>
      <p:sp>
        <p:nvSpPr>
          <p:cNvPr id="16407" name="Rectangle 26"/>
          <p:cNvSpPr>
            <a:spLocks noChangeArrowheads="1"/>
          </p:cNvSpPr>
          <p:nvPr/>
        </p:nvSpPr>
        <p:spPr bwMode="auto">
          <a:xfrm>
            <a:off x="686200" y="1828800"/>
            <a:ext cx="615553" cy="322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3366"/>
                </a:solidFill>
                <a:ea typeface="黑体" pitchFamily="49" charset="-122"/>
              </a:rPr>
              <a:t>大堰河</a:t>
            </a:r>
            <a:r>
              <a:rPr lang="en-US" altLang="zh-CN" sz="2800" b="1">
                <a:solidFill>
                  <a:srgbClr val="003366"/>
                </a:solidFill>
                <a:ea typeface="黑体" pitchFamily="49" charset="-122"/>
              </a:rPr>
              <a:t>——</a:t>
            </a:r>
            <a:r>
              <a:rPr lang="zh-CN" altLang="en-US" sz="2800" b="1">
                <a:solidFill>
                  <a:srgbClr val="003366"/>
                </a:solidFill>
                <a:ea typeface="黑体" pitchFamily="49" charset="-122"/>
              </a:rPr>
              <a:t>我的保姆</a:t>
            </a:r>
          </a:p>
        </p:txBody>
      </p:sp>
    </p:spTree>
    <p:extLst>
      <p:ext uri="{BB962C8B-B14F-4D97-AF65-F5344CB8AC3E}">
        <p14:creationId xmlns:p14="http://schemas.microsoft.com/office/powerpoint/2010/main" val="3166931484"/>
      </p:ext>
    </p:extLst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447800" y="1124744"/>
            <a:ext cx="57912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、一至三小节主要写了哪些内容</a:t>
            </a:r>
            <a:r>
              <a:rPr kumimoji="1" lang="en-US" altLang="zh-CN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438400" y="1917238"/>
            <a:ext cx="37338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楷体_GB2312" pitchFamily="49" charset="-122"/>
              </a:rPr>
              <a:t>大堰河的身份和地位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438400" y="2526838"/>
            <a:ext cx="37338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楷体_GB2312" pitchFamily="49" charset="-122"/>
              </a:rPr>
              <a:t>大堰河与我的关系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1371088" y="3974637"/>
            <a:ext cx="46723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景 象</a:t>
            </a:r>
          </a:p>
        </p:txBody>
      </p:sp>
      <p:sp>
        <p:nvSpPr>
          <p:cNvPr id="67591" name="AutoShape 7"/>
          <p:cNvSpPr/>
          <p:nvPr/>
        </p:nvSpPr>
        <p:spPr bwMode="auto">
          <a:xfrm>
            <a:off x="2045614" y="4481968"/>
            <a:ext cx="168803" cy="347937"/>
          </a:xfrm>
          <a:prstGeom prst="leftBrace">
            <a:avLst>
              <a:gd name="adj1" fmla="val 1375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8000" tIns="10800" rIns="18000" bIns="108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2513540" y="3417663"/>
            <a:ext cx="1295400" cy="17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坟墓</a:t>
            </a:r>
          </a:p>
          <a:p>
            <a:pPr eaLnBrk="1" fontAlgn="base" hangingPunct="1"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故居</a:t>
            </a:r>
          </a:p>
          <a:p>
            <a:pPr eaLnBrk="1" fontAlgn="base" hangingPunct="1"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园地</a:t>
            </a:r>
          </a:p>
          <a:p>
            <a:pPr eaLnBrk="1" fontAlgn="base" hangingPunct="1"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rPr>
              <a:t>石椅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3886200" y="3365038"/>
            <a:ext cx="16764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荒草覆盖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3886200" y="4050838"/>
            <a:ext cx="16764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关闭生菲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3886200" y="4736638"/>
            <a:ext cx="16764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已被典押</a:t>
            </a: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3886200" y="5346238"/>
            <a:ext cx="17526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生满青苔</a:t>
            </a:r>
          </a:p>
        </p:txBody>
      </p:sp>
      <p:sp>
        <p:nvSpPr>
          <p:cNvPr id="67598" name="AutoShape 14"/>
          <p:cNvSpPr/>
          <p:nvPr/>
        </p:nvSpPr>
        <p:spPr bwMode="auto">
          <a:xfrm>
            <a:off x="5715001" y="4480466"/>
            <a:ext cx="304799" cy="347937"/>
          </a:xfrm>
          <a:prstGeom prst="rightBrace">
            <a:avLst>
              <a:gd name="adj1" fmla="val 45833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8000" tIns="10800" rIns="18000" bIns="108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6324600" y="3593638"/>
            <a:ext cx="9906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凄凉</a:t>
            </a:r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6324600" y="4279438"/>
            <a:ext cx="9144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衰败</a:t>
            </a: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6248400" y="5041438"/>
            <a:ext cx="990600" cy="45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荒寂</a:t>
            </a:r>
          </a:p>
        </p:txBody>
      </p:sp>
      <p:sp>
        <p:nvSpPr>
          <p:cNvPr id="24592" name="矩形 17"/>
          <p:cNvSpPr>
            <a:spLocks noChangeArrowheads="1"/>
          </p:cNvSpPr>
          <p:nvPr/>
        </p:nvSpPr>
        <p:spPr bwMode="auto">
          <a:xfrm>
            <a:off x="1295401" y="164637"/>
            <a:ext cx="1627369" cy="523220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1" smtClean="0">
                <a:solidFill>
                  <a:srgbClr val="FF0000"/>
                </a:solidFill>
                <a:ea typeface="黑体" pitchFamily="49" charset="-122"/>
              </a:rPr>
              <a:t>走进文本</a:t>
            </a:r>
            <a:endParaRPr lang="zh-CN" altLang="en-US" sz="2800" b="1" i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42214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  <p:bldP spid="67591" grpId="0" animBg="1"/>
      <p:bldP spid="67592" grpId="0"/>
      <p:bldP spid="67593" grpId="0"/>
      <p:bldP spid="67595" grpId="0"/>
      <p:bldP spid="67596" grpId="0"/>
      <p:bldP spid="67597" grpId="0"/>
      <p:bldP spid="67598" grpId="0" animBg="1"/>
      <p:bldP spid="67599" grpId="0"/>
      <p:bldP spid="67600" grpId="0"/>
      <p:bldP spid="676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429000" y="14478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搭好灶火后</a:t>
            </a: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 flipH="1">
            <a:off x="4495800" y="2057400"/>
            <a:ext cx="0" cy="685800"/>
          </a:xfrm>
          <a:prstGeom prst="line">
            <a:avLst/>
          </a:prstGeom>
          <a:noFill/>
          <a:ln w="12700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 flipH="1">
            <a:off x="4953000" y="2362200"/>
            <a:ext cx="914400" cy="6096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 flipH="1">
            <a:off x="5181600" y="3352800"/>
            <a:ext cx="685800" cy="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5943600" y="30480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尝过熟饭后</a:t>
            </a:r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 flipH="1" flipV="1">
            <a:off x="5029200" y="3886200"/>
            <a:ext cx="914400" cy="4572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5943600" y="4038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放好酱碗后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3505200" y="4800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补好破衣后</a:t>
            </a:r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 flipH="1" flipV="1">
            <a:off x="4572000" y="4114800"/>
            <a:ext cx="0" cy="7620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914400" y="40386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包扎伤手后</a:t>
            </a:r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 flipV="1">
            <a:off x="2971800" y="3886200"/>
            <a:ext cx="990600" cy="5334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914400" y="30480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掐死虱子后</a:t>
            </a:r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>
            <a:off x="3048000" y="3352800"/>
            <a:ext cx="685800" cy="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990600" y="19812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拾起鸡蛋后</a:t>
            </a:r>
          </a:p>
        </p:txBody>
      </p:sp>
      <p:sp>
        <p:nvSpPr>
          <p:cNvPr id="50193" name="Line 17"/>
          <p:cNvSpPr>
            <a:spLocks noChangeShapeType="1"/>
          </p:cNvSpPr>
          <p:nvPr/>
        </p:nvSpPr>
        <p:spPr bwMode="auto">
          <a:xfrm>
            <a:off x="3124200" y="2286000"/>
            <a:ext cx="914400" cy="60960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50194" name="Oval 1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10000" y="2743200"/>
            <a:ext cx="1371600" cy="13716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CC00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抱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抚摸</a:t>
            </a:r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5943600" y="20574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拍去炭灰后</a:t>
            </a:r>
          </a:p>
        </p:txBody>
      </p:sp>
      <p:sp>
        <p:nvSpPr>
          <p:cNvPr id="25619" name="Text Box 20"/>
          <p:cNvSpPr txBox="1">
            <a:spLocks noChangeArrowheads="1"/>
          </p:cNvSpPr>
          <p:nvPr/>
        </p:nvSpPr>
        <p:spPr bwMode="auto">
          <a:xfrm>
            <a:off x="467544" y="164638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         </a:t>
            </a:r>
            <a:r>
              <a:rPr kumimoji="1" lang="en-US" altLang="zh-CN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、第四节诗人回忆了在大堰河家的生活，摄取了哪些生活场景？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7865587" y="6453190"/>
            <a:ext cx="738664" cy="404812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07763" dir="189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kumimoji="1" lang="zh-CN" altLang="zh-CN" sz="3600" b="1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50198" name="Text Box 22"/>
          <p:cNvSpPr txBox="1">
            <a:spLocks noChangeArrowheads="1"/>
          </p:cNvSpPr>
          <p:nvPr/>
        </p:nvSpPr>
        <p:spPr bwMode="auto">
          <a:xfrm>
            <a:off x="3657600" y="5486401"/>
            <a:ext cx="175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母子情深</a:t>
            </a:r>
          </a:p>
        </p:txBody>
      </p:sp>
    </p:spTree>
    <p:extLst>
      <p:ext uri="{BB962C8B-B14F-4D97-AF65-F5344CB8AC3E}">
        <p14:creationId xmlns:p14="http://schemas.microsoft.com/office/powerpoint/2010/main" val="2230791437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  <p:bldP spid="50180" grpId="0" animBg="1"/>
      <p:bldP spid="50181" grpId="0" animBg="1"/>
      <p:bldP spid="50182" grpId="0" animBg="1"/>
      <p:bldP spid="50183" grpId="0" animBg="1"/>
      <p:bldP spid="50184" grpId="0" animBg="1"/>
      <p:bldP spid="50185" grpId="0" animBg="1"/>
      <p:bldP spid="50186" grpId="0" animBg="1"/>
      <p:bldP spid="50187" grpId="0" animBg="1"/>
      <p:bldP spid="50188" grpId="0" animBg="1"/>
      <p:bldP spid="50189" grpId="0" animBg="1"/>
      <p:bldP spid="50190" grpId="0" animBg="1"/>
      <p:bldP spid="50191" grpId="0" animBg="1"/>
      <p:bldP spid="50192" grpId="0" animBg="1"/>
      <p:bldP spid="50193" grpId="0" animBg="1"/>
      <p:bldP spid="50194" grpId="0" animBg="1"/>
      <p:bldP spid="50195" grpId="0" animBg="1"/>
      <p:bldP spid="5019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Oval 3"/>
          <p:cNvSpPr>
            <a:spLocks noChangeArrowheads="1"/>
          </p:cNvSpPr>
          <p:nvPr/>
        </p:nvSpPr>
        <p:spPr bwMode="auto">
          <a:xfrm>
            <a:off x="3276600" y="1524000"/>
            <a:ext cx="2590800" cy="838200"/>
          </a:xfrm>
          <a:prstGeom prst="ellipse">
            <a:avLst/>
          </a:prstGeom>
          <a:solidFill>
            <a:srgbClr val="FF7C80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</a:rPr>
              <a:t>含着笑</a:t>
            </a:r>
          </a:p>
        </p:txBody>
      </p:sp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5562600" y="2209800"/>
            <a:ext cx="2362200" cy="18288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 flipH="1">
            <a:off x="1219200" y="2209800"/>
            <a:ext cx="2362200" cy="18288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 flipH="1">
            <a:off x="2590800" y="2362200"/>
            <a:ext cx="1371600" cy="1676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 flipH="1">
            <a:off x="3886200" y="2362200"/>
            <a:ext cx="381000" cy="1676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4800600" y="2362200"/>
            <a:ext cx="457200" cy="16764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5410200" y="2286000"/>
            <a:ext cx="1143000" cy="17526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762000" y="4038600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  <a:ea typeface="楷体_GB2312" pitchFamily="49" charset="-122"/>
              </a:rPr>
              <a:t>洗衣</a:t>
            </a:r>
            <a:r>
              <a:rPr kumimoji="1" lang="zh-CN" altLang="en-US" sz="2800">
                <a:solidFill>
                  <a:srgbClr val="0033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2057400" y="4038600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  <a:ea typeface="楷体_GB2312" pitchFamily="49" charset="-122"/>
              </a:rPr>
              <a:t>洗菜</a:t>
            </a: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3429000" y="4038600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  <a:ea typeface="楷体_GB2312" pitchFamily="49" charset="-122"/>
              </a:rPr>
              <a:t>切菜</a:t>
            </a:r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4800600" y="4038600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  <a:ea typeface="楷体_GB2312" pitchFamily="49" charset="-122"/>
              </a:rPr>
              <a:t>喂猪</a:t>
            </a:r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6096000" y="4038600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  <a:ea typeface="楷体_GB2312" pitchFamily="49" charset="-122"/>
              </a:rPr>
              <a:t>烧肉</a:t>
            </a:r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7391400" y="4038600"/>
            <a:ext cx="9906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660033"/>
                </a:solidFill>
                <a:latin typeface="Times New Roman" pitchFamily="18" charset="0"/>
                <a:ea typeface="楷体_GB2312" pitchFamily="49" charset="-122"/>
              </a:rPr>
              <a:t>晒麦</a:t>
            </a: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1885951" y="4788775"/>
            <a:ext cx="5067298" cy="5232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纯朴宽厚　勤劳善良的大堰河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2209804" y="5486401"/>
            <a:ext cx="41623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3366"/>
                </a:solidFill>
                <a:latin typeface="Times New Roman" pitchFamily="18" charset="0"/>
                <a:ea typeface="黑体" pitchFamily="49" charset="-122"/>
              </a:rPr>
              <a:t>命运悲惨，极容易满足。</a:t>
            </a:r>
          </a:p>
        </p:txBody>
      </p:sp>
      <p:sp>
        <p:nvSpPr>
          <p:cNvPr id="26641" name="Rectangle 18"/>
          <p:cNvSpPr>
            <a:spLocks noChangeArrowheads="1"/>
          </p:cNvSpPr>
          <p:nvPr/>
        </p:nvSpPr>
        <p:spPr bwMode="auto">
          <a:xfrm>
            <a:off x="685800" y="236539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    3</a:t>
            </a:r>
            <a:r>
              <a:rPr lang="zh-CN" altLang="en-US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、第七节大堰河含着笑做哪些事情</a:t>
            </a:r>
            <a:r>
              <a:rPr lang="en-US" altLang="zh-CN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应如何理解这一情形</a:t>
            </a:r>
            <a:r>
              <a:rPr lang="en-US" altLang="zh-CN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95094555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49156" grpId="0" animBg="1"/>
      <p:bldP spid="49157" grpId="0" animBg="1"/>
      <p:bldP spid="49158" grpId="0" animBg="1"/>
      <p:bldP spid="49159" grpId="0" animBg="1"/>
      <p:bldP spid="49160" grpId="0" animBg="1"/>
      <p:bldP spid="49161" grpId="0" animBg="1"/>
      <p:bldP spid="49162" grpId="0" animBg="1"/>
      <p:bldP spid="49163" grpId="0" animBg="1"/>
      <p:bldP spid="49164" grpId="0" animBg="1"/>
      <p:bldP spid="49165" grpId="0" animBg="1"/>
      <p:bldP spid="49166" grpId="0" animBg="1"/>
      <p:bldP spid="49167" grpId="0" animBg="1"/>
      <p:bldP spid="49168" grpId="0"/>
      <p:bldP spid="491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AutoShape 3"/>
          <p:cNvSpPr>
            <a:spLocks noChangeArrowheads="1"/>
          </p:cNvSpPr>
          <p:nvPr/>
        </p:nvSpPr>
        <p:spPr bwMode="auto">
          <a:xfrm>
            <a:off x="3200400" y="2667000"/>
            <a:ext cx="2743200" cy="1981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66FF66"/>
          </a:solidFill>
          <a:ln w="9525">
            <a:solidFill>
              <a:srgbClr val="0033CC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3366"/>
              </a:solidFill>
            </a:endParaRPr>
          </a:p>
        </p:txBody>
      </p:sp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3962400" y="3276600"/>
            <a:ext cx="1219200" cy="838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kern="10" smtClean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/>
              </a:rPr>
              <a:t>深爱</a:t>
            </a:r>
            <a:endParaRPr lang="zh-CN" altLang="en-US" sz="4800" kern="1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3886200" y="1905000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切糖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6019800" y="3276601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贴画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3505200" y="4648201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赞美乳儿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1905000" y="3276601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做梦</a:t>
            </a:r>
          </a:p>
        </p:txBody>
      </p:sp>
      <p:sp>
        <p:nvSpPr>
          <p:cNvPr id="27656" name="Text Box 9"/>
          <p:cNvSpPr txBox="1">
            <a:spLocks noChangeArrowheads="1"/>
          </p:cNvSpPr>
          <p:nvPr/>
        </p:nvSpPr>
        <p:spPr bwMode="auto">
          <a:xfrm>
            <a:off x="990600" y="990602"/>
            <a:ext cx="6934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      </a:t>
            </a:r>
            <a:r>
              <a:rPr kumimoji="1" lang="en-US" altLang="zh-CN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4</a:t>
            </a:r>
            <a:r>
              <a:rPr kumimoji="1"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en-US" sz="2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哪些细节表现大堰河对乳儿的深爱</a:t>
            </a:r>
            <a:r>
              <a:rPr kumimoji="1" lang="en-US" altLang="zh-CN" sz="2800" b="1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20070352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8132" grpId="0"/>
      <p:bldP spid="48133" grpId="0"/>
      <p:bldP spid="48134" grpId="0"/>
      <p:bldP spid="48135" grpId="0"/>
      <p:bldP spid="481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1500198"/>
          </a:xfrm>
        </p:spPr>
        <p:txBody>
          <a:bodyPr/>
          <a:lstStyle/>
          <a:p>
            <a:r>
              <a:rPr lang="en-US" altLang="zh-CN" smtClean="0"/>
              <a:t>5.</a:t>
            </a:r>
            <a:r>
              <a:rPr lang="zh-CN" altLang="en-US" smtClean="0"/>
              <a:t>在诗中，称呼时而用“</a:t>
            </a:r>
            <a:r>
              <a:rPr lang="zh-CN" altLang="en-US" smtClean="0">
                <a:solidFill>
                  <a:srgbClr val="FF0000"/>
                </a:solidFill>
              </a:rPr>
              <a:t>她</a:t>
            </a:r>
            <a:r>
              <a:rPr lang="zh-CN" altLang="en-US" smtClean="0"/>
              <a:t>”，时而用“</a:t>
            </a:r>
            <a:r>
              <a:rPr lang="zh-CN" altLang="en-US" smtClean="0">
                <a:solidFill>
                  <a:srgbClr val="FF0000"/>
                </a:solidFill>
              </a:rPr>
              <a:t>你</a:t>
            </a:r>
            <a:r>
              <a:rPr lang="zh-CN" altLang="en-US" smtClean="0"/>
              <a:t>”，这怎么理解？文中最后一段的呼告有什么作用？</a:t>
            </a:r>
          </a:p>
          <a:p>
            <a:endParaRPr lang="zh-CN" altLang="en-US" smtClean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1188" y="2571744"/>
            <a:ext cx="78867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用“她”是客观的交待，用“你”是表达亲切的深情。</a:t>
            </a:r>
          </a:p>
          <a:p>
            <a:r>
              <a:rPr lang="zh-CN" altLang="en-US" sz="2400" b="1">
                <a:solidFill>
                  <a:srgbClr val="FF0000"/>
                </a:solidFill>
              </a:rPr>
              <a:t>运用呼告，直接抒发诗人对大堰河的崇高敬意和深深的爱戴之情。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875" y="368300"/>
            <a:ext cx="8080375" cy="1620838"/>
          </a:xfrm>
        </p:spPr>
        <p:txBody>
          <a:bodyPr/>
          <a:lstStyle/>
          <a:p>
            <a:r>
              <a:rPr lang="en-US" altLang="zh-CN" smtClean="0"/>
              <a:t>6.</a:t>
            </a:r>
            <a:r>
              <a:rPr lang="zh-CN" altLang="en-US" smtClean="0"/>
              <a:t>这是一首抒情诗，却有大量对生活细节的描写。你怎样看待诗中</a:t>
            </a:r>
            <a:r>
              <a:rPr lang="zh-CN" altLang="en-US" smtClean="0">
                <a:solidFill>
                  <a:srgbClr val="FF0000"/>
                </a:solidFill>
              </a:rPr>
              <a:t>抒情与描写</a:t>
            </a:r>
            <a:r>
              <a:rPr lang="zh-CN" altLang="en-US" smtClean="0"/>
              <a:t>的关系？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68313" y="2133600"/>
            <a:ext cx="7775575" cy="2355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这首诗中多次出现对真实场景的再现，对生活细节的描写，这些场景和细节构成了一幅幅画面，诗人用饱含深情的笔墨把他们化成叙事性的诗句，给人强烈的画面感和情感冲击。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这这些细节描写中浸润着诗人浓浓的赤子之情。可以说，这首诗中的细节描写是诗人情感抒发的一种形式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35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2928926" y="396240"/>
            <a:ext cx="2286016" cy="52322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ea typeface="黑体" pitchFamily="49" charset="-122"/>
              </a:rPr>
              <a:t>结构分析</a:t>
            </a:r>
            <a:endParaRPr lang="zh-CN" altLang="en-US" sz="2800" b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827584" y="1220755"/>
            <a:ext cx="85344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00">
                <a:solidFill>
                  <a:srgbClr val="002060"/>
                </a:solidFill>
                <a:ea typeface="黑体" pitchFamily="49" charset="-122"/>
              </a:rPr>
              <a:t>      </a:t>
            </a:r>
            <a:r>
              <a:rPr lang="zh-CN" altLang="en-US" sz="2600" b="1">
                <a:solidFill>
                  <a:srgbClr val="002060"/>
                </a:solidFill>
                <a:ea typeface="黑体" pitchFamily="49" charset="-122"/>
              </a:rPr>
              <a:t>结构              大堰河形象    诗人感情    主要修辞手法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28600" y="1981200"/>
            <a:ext cx="25908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一、大堰河与我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(1</a:t>
            </a: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200400" y="1934131"/>
            <a:ext cx="15240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悲苦低微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的身世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334000" y="1981200"/>
            <a:ext cx="1371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怀念与痛悼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7239004" y="2057402"/>
            <a:ext cx="85472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反复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228600" y="3048000"/>
            <a:ext cx="26670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二、大堰河勤劳、悲苦、善良的一生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(3</a:t>
            </a: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3200400" y="3200400"/>
            <a:ext cx="1600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勤劳善良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命运悲惨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5181600" y="3200400"/>
            <a:ext cx="16764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眷恋感激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同情控诉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7239000" y="3124200"/>
            <a:ext cx="9906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反复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排比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对比</a:t>
            </a: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266700" y="4674592"/>
            <a:ext cx="25146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三、对大堰河的怀念和礼赞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(11</a:t>
            </a:r>
            <a:r>
              <a:rPr lang="zh-CN" altLang="en-US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600" b="1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600" b="1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en-US" altLang="zh-CN" sz="26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3200400" y="4648200"/>
            <a:ext cx="182880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千千万万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劳动妇女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的化身</a:t>
            </a: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5486400" y="4800600"/>
            <a:ext cx="11430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讴歌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赞美</a:t>
            </a: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7239000" y="4800600"/>
            <a:ext cx="9906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呼告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rgbClr val="FF0000"/>
                </a:solidFill>
                <a:ea typeface="楷体_GB2312" pitchFamily="49" charset="-122"/>
              </a:rPr>
              <a:t>排比</a:t>
            </a:r>
          </a:p>
        </p:txBody>
      </p:sp>
    </p:spTree>
    <p:extLst>
      <p:ext uri="{BB962C8B-B14F-4D97-AF65-F5344CB8AC3E}">
        <p14:creationId xmlns:p14="http://schemas.microsoft.com/office/powerpoint/2010/main" val="15413393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  <p:bldP spid="25615" grpId="0"/>
      <p:bldP spid="25616" grpId="0"/>
      <p:bldP spid="256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57158" y="1214422"/>
            <a:ext cx="58326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i="1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大堰河</a:t>
            </a:r>
            <a:r>
              <a:rPr lang="en-US" altLang="zh-CN" sz="4400" b="1" i="1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4400" b="1" i="1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我的保姆</a:t>
            </a:r>
            <a:endParaRPr lang="en-US" altLang="zh-CN" sz="4400" b="1" i="1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i="1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艾 青</a:t>
            </a:r>
          </a:p>
        </p:txBody>
      </p:sp>
      <p:pic>
        <p:nvPicPr>
          <p:cNvPr id="3" name="Picture 6" descr="3ab5718d3c409733b21bba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72198" y="1357298"/>
            <a:ext cx="2873141" cy="4214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921261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008" y="192022"/>
            <a:ext cx="3131840" cy="740701"/>
          </a:xfrm>
          <a:prstGeom prst="roundRect">
            <a:avLst>
              <a:gd name="adj" fmla="val 21667"/>
            </a:avLst>
          </a:prstGeom>
          <a:solidFill>
            <a:srgbClr val="92D050"/>
          </a:solidFill>
        </p:spPr>
        <p:txBody>
          <a:bodyPr anchor="ctr"/>
          <a:lstStyle/>
          <a:p>
            <a:r>
              <a:rPr lang="zh-CN" altLang="en-US" sz="2800" b="1" i="1">
                <a:solidFill>
                  <a:srgbClr val="FF0000"/>
                </a:solidFill>
                <a:ea typeface="黑体" pitchFamily="49" charset="-122"/>
              </a:rPr>
              <a:t>问题探究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1520" y="1268760"/>
            <a:ext cx="8126288" cy="4838667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、这首诗在意象运用上有什么特点？ </a:t>
            </a:r>
          </a:p>
          <a:p>
            <a:pPr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诗歌中常见的意象有比喻意象和描述意象。在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雨巷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一诗中，</a:t>
            </a:r>
            <a:r>
              <a:rPr lang="zh-CN" altLang="en-US" sz="2400">
                <a:solidFill>
                  <a:srgbClr val="002060"/>
                </a:solidFill>
                <a:ea typeface="黑体" pitchFamily="49" charset="-122"/>
              </a:rPr>
              <a:t>“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丁香</a:t>
            </a:r>
            <a:r>
              <a:rPr lang="zh-CN" altLang="en-US" sz="2400">
                <a:solidFill>
                  <a:srgbClr val="002060"/>
                </a:solidFill>
                <a:ea typeface="黑体" pitchFamily="49" charset="-122"/>
              </a:rPr>
              <a:t>”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可以看做是诗人迷茫的内心追求，它是比喻意象。而这首诗几乎通篇用的都是描述意象，它选择日常生活中真实存在的大量细节构成一幅幅画面，由诗人饱含深情的笔墨把它们化成叙事性的诗句，给人强烈的画面感和情感冲击力。例如诗的第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节，诗人连续用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个排比句，每一句都是一个大堰河日常生活的描述意象，集中塑造了大堰河这个勤劳、善良、朴实、贫苦的农村妇女形象。</a:t>
            </a:r>
          </a:p>
        </p:txBody>
      </p:sp>
    </p:spTree>
    <p:extLst>
      <p:ext uri="{BB962C8B-B14F-4D97-AF65-F5344CB8AC3E}">
        <p14:creationId xmlns:p14="http://schemas.microsoft.com/office/powerpoint/2010/main" val="40721977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512" y="533400"/>
            <a:ext cx="8610600" cy="6324600"/>
          </a:xfrm>
          <a:prstGeom prst="rect">
            <a:avLst/>
          </a:prstGeo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300">
                <a:latin typeface="黑体" pitchFamily="49" charset="-122"/>
                <a:ea typeface="黑体" pitchFamily="49" charset="-122"/>
              </a:rPr>
              <a:t>      </a:t>
            </a:r>
            <a:endParaRPr lang="en-US" altLang="zh-CN" sz="2300" smtClean="0"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2300" b="1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诗歌是如何刻画“大堰河”这一形象的？</a:t>
            </a:r>
            <a:endParaRPr lang="zh-CN" altLang="en-US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latinLnBrk="1">
              <a:buFont typeface="Wingdings" pitchFamily="2" charset="2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①动作描写。</a:t>
            </a:r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latinLnBrk="1"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如第四节中的“搭好了灶火”“拍去了围裙上的炭灰”“尝到饭已煮熟”等八个“在你</a:t>
            </a:r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之后”。</a:t>
            </a:r>
            <a:r>
              <a:rPr lang="zh-CN" altLang="en-US" sz="2400" b="1" i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突出了大堰河的勤劳，更突出了她对乳儿的爱，也表达了诗人对她的同情。</a:t>
            </a:r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latinLnBrk="1">
              <a:buFont typeface="Wingdings" pitchFamily="2" charset="2"/>
              <a:buNone/>
            </a:pPr>
            <a:endParaRPr lang="en-US" altLang="zh-CN" sz="120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 latinLnBrk="1"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②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神态描写。</a:t>
            </a:r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latinLnBrk="1"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如第五节中当诗人被父母领回自己的家里时，诗人写道：“啊，大堰河，你为什么要哭？”</a:t>
            </a:r>
            <a:r>
              <a:rPr lang="zh-CN" altLang="en-US" sz="2400" b="1" i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反映出了大堰河对乳儿的疼爱和不舍。</a:t>
            </a:r>
            <a:endParaRPr lang="en-US" altLang="zh-CN" sz="2400" b="1" i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atinLnBrk="1"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240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2008" y="192022"/>
            <a:ext cx="3131840" cy="740701"/>
          </a:xfrm>
          <a:prstGeom prst="roundRect">
            <a:avLst>
              <a:gd name="adj" fmla="val 21667"/>
            </a:avLst>
          </a:prstGeom>
          <a:solidFill>
            <a:srgbClr val="92D050"/>
          </a:solidFill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问题探究</a:t>
            </a:r>
            <a:endParaRPr kumimoji="0" lang="zh-CN" altLang="en-US" sz="28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97731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08720"/>
            <a:ext cx="77768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③心理描写。</a:t>
            </a:r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如第八节写大堰河的一个梦，“在梦里，她吃着她的乳儿的婚酒，坐在辉煌的结彩的堂上，而她的娇美的媳妇亲切地叫她‘婆婆’”。</a:t>
            </a:r>
            <a:r>
              <a:rPr lang="zh-CN" altLang="en-US" sz="2400" b="1" i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表达出了大堰河对乳儿那种慈母般的、质朴的、发自内心的爱。</a:t>
            </a:r>
            <a:endParaRPr lang="en-US" altLang="zh-CN" sz="2400" b="1" i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④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侧面烘托。</a:t>
            </a:r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如第六节中诗人回到自己的家后，吃、穿、住、用都有了极大的变化，两者优劣真是天壤之别，但诗人却写道：“但，我是这般忸怩不安！因为我</a:t>
            </a:r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我做了生我的父母家里的新客了。”</a:t>
            </a:r>
            <a:r>
              <a:rPr lang="zh-CN" altLang="en-US" sz="2400" b="1" i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通过写自己对“生我的父母”的陌生，侧面烘托出了养“我”的保姆视“我”如己出，“我”与她亲如母子的亲情。</a:t>
            </a:r>
            <a:endParaRPr lang="en-US" altLang="zh-CN" sz="2400" b="1" i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685800" y="1700808"/>
            <a:ext cx="74676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>
                <a:solidFill>
                  <a:srgbClr val="00206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这</a:t>
            </a:r>
            <a:r>
              <a:rPr kumimoji="1" lang="zh-CN" altLang="en-US" sz="280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首抒情长诗，以深沉、真挚的感情，歌颂了贫农妇女大堰河勤劳、善良的美好品质，描写了她的悲惨命运，并诅咒和揭露了造成她悲剧命的黑暗</a:t>
            </a: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社会，激发了人们对当时广大劳动妇女悲惨命运的同情与关注。</a:t>
            </a:r>
            <a:endParaRPr kumimoji="1" lang="zh-CN" altLang="en-US" sz="280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277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69850" y="932723"/>
            <a:ext cx="1493838" cy="535319"/>
          </a:xfrm>
          <a:prstGeom prst="roundRect">
            <a:avLst>
              <a:gd name="adj" fmla="val 21667"/>
            </a:avLst>
          </a:prstGeom>
          <a:solidFill>
            <a:srgbClr val="00B0F0"/>
          </a:solidFill>
        </p:spPr>
        <p:txBody>
          <a:bodyPr anchor="ctr"/>
          <a:lstStyle/>
          <a:p>
            <a:r>
              <a:rPr lang="zh-CN" altLang="en-US" sz="2800" i="1">
                <a:solidFill>
                  <a:srgbClr val="FF0000"/>
                </a:solidFill>
                <a:ea typeface="黑体" pitchFamily="49" charset="-122"/>
              </a:rPr>
              <a:t>主旨</a:t>
            </a:r>
          </a:p>
        </p:txBody>
      </p:sp>
    </p:spTree>
    <p:extLst>
      <p:ext uri="{BB962C8B-B14F-4D97-AF65-F5344CB8AC3E}">
        <p14:creationId xmlns:p14="http://schemas.microsoft.com/office/powerpoint/2010/main" val="5630382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341784" y="356659"/>
            <a:ext cx="2286000" cy="762000"/>
          </a:xfrm>
          <a:prstGeom prst="roundRect">
            <a:avLst>
              <a:gd name="adj" fmla="val 21667"/>
            </a:avLst>
          </a:prstGeom>
          <a:solidFill>
            <a:srgbClr val="00B0F0"/>
          </a:solidFill>
        </p:spPr>
        <p:txBody>
          <a:bodyPr anchor="ctr"/>
          <a:lstStyle/>
          <a:p>
            <a:r>
              <a:rPr kumimoji="1" lang="zh-CN" altLang="en-US" sz="3200" b="1" i="1">
                <a:solidFill>
                  <a:srgbClr val="FF0000"/>
                </a:solidFill>
                <a:ea typeface="黑体" pitchFamily="49" charset="-122"/>
              </a:rPr>
              <a:t>艺术特点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idx="4294967295"/>
          </p:nvPr>
        </p:nvSpPr>
        <p:spPr>
          <a:xfrm>
            <a:off x="288032" y="1124744"/>
            <a:ext cx="8676456" cy="291861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1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、叙事抒情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这首诗几乎通篇用的都是描述意象，它选择日常生活中真实存在的大量细节构成一幅幅画面，由诗人饱含深情的笔墨把它们化成叙事性的诗句，给人强烈的画面感和情感冲击力。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、对比、反复、排比修辞手法的运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用 </a:t>
            </a:r>
            <a:endParaRPr lang="zh-CN" altLang="en-US" sz="240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40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3779755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animBg="1"/>
      <p:bldP spid="59398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341784" y="356659"/>
            <a:ext cx="2286000" cy="762000"/>
          </a:xfrm>
          <a:prstGeom prst="roundRect">
            <a:avLst>
              <a:gd name="adj" fmla="val 21667"/>
            </a:avLst>
          </a:prstGeom>
          <a:solidFill>
            <a:srgbClr val="00B0F0"/>
          </a:solidFill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观点争鸣</a:t>
            </a:r>
            <a:endParaRPr kumimoji="1" lang="zh-CN" altLang="en-US" sz="32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785926"/>
            <a:ext cx="75724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有人认为，与其说诗中的大堰河是一位勤劳、善良的中国农村妇女，不如说她是一个逆来顺受甚至有些愚昧的中国农村妇女，你如何看待这一问题？</a:t>
            </a:r>
            <a:endParaRPr lang="zh-CN" altLang="en-US" sz="360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571612"/>
            <a:ext cx="6715172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但令一顾重，不吝百身轻。     </a:t>
            </a:r>
            <a:r>
              <a:rPr kumimoji="1" lang="en-US" altLang="zh-CN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卢照邻</a:t>
            </a:r>
            <a:endParaRPr kumimoji="1" lang="en-US" altLang="zh-CN" sz="2800" smtClean="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  <a:p>
            <a:endParaRPr kumimoji="1" lang="en-US" altLang="zh-CN" sz="2800" smtClean="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  <a:p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投我以桃，报之以李。  </a:t>
            </a:r>
            <a:r>
              <a:rPr kumimoji="1" lang="en-US" altLang="zh-CN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——《</a:t>
            </a: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诗经</a:t>
            </a:r>
            <a:r>
              <a:rPr kumimoji="1" lang="en-US" altLang="zh-CN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· </a:t>
            </a: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大雅</a:t>
            </a:r>
            <a:r>
              <a:rPr kumimoji="1" lang="en-US" altLang="zh-CN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》</a:t>
            </a:r>
          </a:p>
          <a:p>
            <a:endParaRPr kumimoji="1" lang="en-US" altLang="zh-CN" sz="2800" smtClean="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ts val="3360"/>
              </a:lnSpc>
            </a:pP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我是春蚕，吃了桑叶就要吐丝，哪怕放在锅里煮，死了丝还不断，为了给人间添点温暖。                                            </a:t>
            </a:r>
            <a:r>
              <a:rPr kumimoji="1" lang="en-US" altLang="zh-CN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——</a:t>
            </a:r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巴金</a:t>
            </a:r>
            <a:endParaRPr kumimoji="1" lang="en-US" altLang="zh-CN" sz="2800" smtClean="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  <a:p>
            <a:endParaRPr kumimoji="1" lang="en-US" altLang="zh-CN" sz="2800" smtClean="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  <a:p>
            <a:r>
              <a:rPr kumimoji="1" lang="zh-CN" altLang="en-US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 </a:t>
            </a:r>
            <a:endParaRPr kumimoji="1" lang="en-US" altLang="zh-CN" sz="2800" smtClean="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  <a:p>
            <a:r>
              <a:rPr kumimoji="1" lang="en-US" altLang="zh-CN" sz="2800" smtClean="0">
                <a:solidFill>
                  <a:srgbClr val="002060"/>
                </a:solidFill>
                <a:latin typeface="Times New Roman" pitchFamily="18" charset="0"/>
                <a:ea typeface="黑体" pitchFamily="49" charset="-122"/>
              </a:rPr>
              <a:t>                                           </a:t>
            </a:r>
            <a:endParaRPr kumimoji="1" lang="zh-CN" altLang="en-US" sz="2800">
              <a:solidFill>
                <a:srgbClr val="00206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428596" y="357166"/>
            <a:ext cx="2286000" cy="762000"/>
          </a:xfrm>
          <a:prstGeom prst="roundRect">
            <a:avLst>
              <a:gd name="adj" fmla="val 21667"/>
            </a:avLst>
          </a:prstGeom>
          <a:solidFill>
            <a:srgbClr val="00B0F0"/>
          </a:solidFill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名言积累</a:t>
            </a:r>
            <a:endParaRPr kumimoji="1" lang="zh-CN" altLang="en-US" sz="32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2071678"/>
            <a:ext cx="75009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世界上有一种最美的声音，那就是母亲的呼唤</a:t>
            </a:r>
            <a:r>
              <a:rPr lang="en-US" altLang="zh-CN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altLang="zh-CN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------</a:t>
            </a:r>
            <a:r>
              <a:rPr lang="zh-CN" altLang="en-US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但丁</a:t>
            </a:r>
            <a:endParaRPr lang="zh-CN" altLang="en-US" sz="36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6970" y="740702"/>
            <a:ext cx="2636838" cy="546100"/>
          </a:xfrm>
          <a:prstGeom prst="roundRect">
            <a:avLst>
              <a:gd name="adj" fmla="val 21667"/>
            </a:avLst>
          </a:prstGeom>
          <a:solidFill>
            <a:srgbClr val="00B050"/>
          </a:solidFill>
        </p:spPr>
        <p:txBody>
          <a:bodyPr anchor="ctr"/>
          <a:lstStyle/>
          <a:p>
            <a:r>
              <a:rPr lang="zh-CN" altLang="en-US" sz="3200" i="1" smtClean="0">
                <a:solidFill>
                  <a:srgbClr val="FF0000"/>
                </a:solidFill>
                <a:ea typeface="黑体" pitchFamily="49" charset="-122"/>
              </a:rPr>
              <a:t>写作背景</a:t>
            </a:r>
            <a:endParaRPr lang="zh-CN" altLang="en-US" sz="3200" i="1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528" y="1604798"/>
            <a:ext cx="7848872" cy="3779077"/>
          </a:xfrm>
          <a:prstGeom prst="rect">
            <a:avLst/>
          </a:prstGeom>
        </p:spPr>
        <p:txBody>
          <a:bodyPr/>
          <a:lstStyle/>
          <a:p>
            <a:pPr indent="266700" eaLnBrk="0" hangingPunct="0"/>
            <a:r>
              <a:rPr lang="zh-CN" altLang="en-US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艾青刚出生时家人请算命先生来给艾青排八字。算命先生说把他养在家里会克死爹娘，只有送他到最穷苦的人家去吃奶，方能避灾消难。</a:t>
            </a:r>
          </a:p>
          <a:p>
            <a:pPr indent="266700" eaLnBrk="0" hangingPunct="0"/>
            <a:r>
              <a:rPr lang="zh-CN" altLang="en-US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 于是，艾青一出生就被寄养在一位叫“大叶荷”的贫苦农妇家里，到五岁才回到父母家中。当时，大叶荷生下三个男孩，他的丈夫蒋忠丕亡故，她迫于生计招赘姜正兴，可是他好吃懒做，家里极其贫困。于是，艾青的父母将艾青送来，大叶荷满口答应。但大叶荷已经生育多胎，奶水不足，为了喂养艾青，大叶荷只好将自己的女儿溺死。大叶荷对艾青很好，并没有把他当做摇钱树，而是当做亲骨肉看待。</a:t>
            </a:r>
          </a:p>
          <a:p>
            <a:pPr indent="266700" eaLnBrk="0" hangingPunct="0"/>
            <a:r>
              <a:rPr lang="zh-CN" altLang="en-US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 就这样，生于地主家庭的艾青血管里留着农人的血液，与劳苦大众和底层人民结了深厚情谊。</a:t>
            </a:r>
          </a:p>
          <a:p>
            <a:pPr latinLnBrk="1">
              <a:lnSpc>
                <a:spcPct val="120000"/>
              </a:lnSpc>
              <a:spcBef>
                <a:spcPct val="0"/>
              </a:spcBef>
              <a:buFont typeface="Wingdings" pitchFamily="2" charset="2"/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31731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64637"/>
            <a:ext cx="2987824" cy="864096"/>
          </a:xfrm>
          <a:prstGeom prst="roundRect">
            <a:avLst>
              <a:gd name="adj" fmla="val 21667"/>
            </a:avLst>
          </a:prstGeom>
          <a:solidFill>
            <a:srgbClr val="00B050"/>
          </a:solidFill>
        </p:spPr>
        <p:txBody>
          <a:bodyPr anchor="ctr"/>
          <a:lstStyle/>
          <a:p>
            <a:r>
              <a:rPr lang="zh-CN" altLang="en-US" sz="3200" i="1">
                <a:solidFill>
                  <a:srgbClr val="FF0000"/>
                </a:solidFill>
                <a:ea typeface="黑体" pitchFamily="49" charset="-122"/>
              </a:rPr>
              <a:t>作者介绍</a:t>
            </a:r>
          </a:p>
        </p:txBody>
      </p:sp>
      <p:pic>
        <p:nvPicPr>
          <p:cNvPr id="10246" name="Picture 6" descr="艾青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1000" y="1295400"/>
            <a:ext cx="31575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艾青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81400" y="1295400"/>
            <a:ext cx="52578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067865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512" y="932723"/>
            <a:ext cx="8352928" cy="4495800"/>
          </a:xfrm>
          <a:prstGeom prst="rect">
            <a:avLst/>
          </a:prstGeom>
        </p:spPr>
        <p:txBody>
          <a:bodyPr/>
          <a:lstStyle/>
          <a:p>
            <a:pPr algn="just" latinLnBrk="1">
              <a:lnSpc>
                <a:spcPct val="117000"/>
              </a:lnSpc>
              <a:spcBef>
                <a:spcPct val="0"/>
              </a:spcBef>
              <a:buNone/>
            </a:pP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艾青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1910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27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日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-1996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日），原名蒋正涵，字养源，号海澄，曾用笔名莪加、克阿、林壁等，出生于浙江金华，毕业于国立杭州西湖艺术院，现当代文学家、诗人。</a:t>
            </a:r>
            <a:b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其作品有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hlinkClick r:id="rId2"/>
              </a:rPr>
              <a:t>大堰河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hlinkClick r:id="rId2"/>
              </a:rPr>
              <a:t>——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hlinkClick r:id="rId2"/>
              </a:rPr>
              <a:t>我的保姆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hlinkClick r:id="rId3"/>
              </a:rPr>
              <a:t>艾青诗选</a:t>
            </a:r>
            <a:r>
              <a:rPr lang="en-US" altLang="zh-CN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等，获法国文学艺术最高勋章。</a:t>
            </a:r>
          </a:p>
          <a:p>
            <a:pPr algn="just" latinLnBrk="1">
              <a:lnSpc>
                <a:spcPct val="117000"/>
              </a:lnSpc>
              <a:spcBef>
                <a:spcPct val="0"/>
              </a:spcBef>
              <a:buFont typeface="Wingdings" pitchFamily="2" charset="2"/>
              <a:buNone/>
            </a:pPr>
            <a:endParaRPr lang="zh-CN" altLang="en-US" sz="240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latinLnBrk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500">
                <a:latin typeface="黑体" pitchFamily="49" charset="-122"/>
                <a:ea typeface="黑体" pitchFamily="49" charset="-122"/>
              </a:rPr>
              <a:t>　　  </a:t>
            </a:r>
            <a:r>
              <a:rPr lang="zh-CN" altLang="en-US" sz="220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467071379"/>
      </p:ext>
    </p:extLst>
  </p:cSld>
  <p:clrMapOvr>
    <a:masterClrMapping/>
  </p:clrMapOvr>
  <p:transition spd="slow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881" y="548680"/>
            <a:ext cx="8649523" cy="4309080"/>
          </a:xfrm>
          <a:prstGeom prst="roundRect">
            <a:avLst>
              <a:gd name="adj" fmla="val 21667"/>
            </a:avLst>
          </a:prstGeom>
        </p:spPr>
        <p:txBody>
          <a:bodyPr anchor="ctr"/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  <a:t>    </a:t>
            </a:r>
            <a: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  <a:t/>
            </a:r>
            <a:b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</a:br>
            <a: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  <a:t/>
            </a:r>
            <a:b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</a:br>
            <a: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  <a:t/>
            </a:r>
            <a:b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</a:br>
            <a: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  <a:t>    </a:t>
            </a:r>
            <a:r>
              <a:rPr lang="zh-CN" altLang="en-US" sz="32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  <a:cs typeface="+mn-cs"/>
              </a:rPr>
              <a:t>艾青的作品一般是描写太阳、火把、黎明等有象征性的事物，表现出艾青对旧社会的黑暗和恐怖的痛恨以及对黎明、光明、希望的向往与追求。艾青从对农村劳动人民的热爱和接近他们的要求出发，十多年来，一直向他们呈献着自己最真切的诗情。</a:t>
            </a:r>
            <a:endParaRPr lang="zh-CN" altLang="en-US" sz="3200" dirty="0">
              <a:solidFill>
                <a:srgbClr val="002060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20" y="357166"/>
            <a:ext cx="2987824" cy="864096"/>
          </a:xfrm>
          <a:prstGeom prst="roundRect">
            <a:avLst>
              <a:gd name="adj" fmla="val 21667"/>
            </a:avLst>
          </a:prstGeom>
          <a:solidFill>
            <a:srgbClr val="00B050"/>
          </a:solidFill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itchFamily="49" charset="-122"/>
                <a:cs typeface="+mj-cs"/>
              </a:rPr>
              <a:t>作品特点</a:t>
            </a:r>
            <a:endParaRPr kumimoji="0" lang="zh-CN" altLang="en-US" sz="3200" b="0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77886843"/>
      </p:ext>
    </p:extLst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"/>
          <p:cNvSpPr>
            <a:spLocks noChangeArrowheads="1"/>
          </p:cNvSpPr>
          <p:nvPr/>
        </p:nvSpPr>
        <p:spPr bwMode="auto">
          <a:xfrm>
            <a:off x="236984" y="868501"/>
            <a:ext cx="8655496" cy="341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r>
              <a:rPr lang="zh-CN" altLang="en-US" sz="28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诗歌风格上看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解放前，艾青以深沉、激越、奔放的笔触诅咒黑暗，讴歌光明；建国后，又一如既往地歌颂人民，礼赞光明，思考人生。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他的</a:t>
            </a:r>
            <a:r>
              <a:rPr lang="zh-CN" altLang="en-US" sz="2400">
                <a:solidFill>
                  <a:srgbClr val="003366"/>
                </a:solidFill>
                <a:ea typeface="黑体" pitchFamily="49" charset="-122"/>
              </a:rPr>
              <a:t>“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归来</a:t>
            </a:r>
            <a:r>
              <a:rPr lang="zh-CN" altLang="en-US" sz="2400">
                <a:solidFill>
                  <a:srgbClr val="003366"/>
                </a:solidFill>
                <a:ea typeface="黑体" pitchFamily="49" charset="-122"/>
              </a:rPr>
              <a:t>”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之歌，内容更为广泛，思想更为浑厚，情感更为深沉，手法更为多样，艺术更为圆熟。建国后出版的诗集有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欢呼集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宝石的红星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海岬上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春天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归来的歌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彩色的诗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域外集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雪莲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艾青诗选</a:t>
            </a:r>
            <a:r>
              <a:rPr lang="en-US" altLang="zh-CN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等。艾青以其充满艺术个性的歌唱卓然成家，实践着他</a:t>
            </a:r>
            <a:r>
              <a:rPr lang="zh-CN" altLang="en-US" sz="2400">
                <a:solidFill>
                  <a:srgbClr val="003366"/>
                </a:solidFill>
                <a:ea typeface="黑体" pitchFamily="49" charset="-122"/>
              </a:rPr>
              <a:t>“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朴素、单纯、集中、明快</a:t>
            </a:r>
            <a:r>
              <a:rPr lang="zh-CN" altLang="en-US" sz="2400">
                <a:solidFill>
                  <a:srgbClr val="003366"/>
                </a:solidFill>
                <a:ea typeface="黑体" pitchFamily="49" charset="-122"/>
              </a:rPr>
              <a:t>”</a:t>
            </a:r>
            <a:r>
              <a:rPr lang="zh-CN" altLang="en-US" sz="240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的诗歌美学主张。 </a:t>
            </a:r>
          </a:p>
        </p:txBody>
      </p:sp>
    </p:spTree>
    <p:extLst>
      <p:ext uri="{BB962C8B-B14F-4D97-AF65-F5344CB8AC3E}">
        <p14:creationId xmlns:p14="http://schemas.microsoft.com/office/powerpoint/2010/main" val="30048082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i="1" smtClean="0">
                <a:solidFill>
                  <a:srgbClr val="FF0000"/>
                </a:solidFill>
                <a:latin typeface="+mj-lt"/>
                <a:ea typeface="黑体" pitchFamily="49" charset="-122"/>
                <a:cs typeface="+mj-cs"/>
              </a:rPr>
              <a:t>自由诗的特点</a:t>
            </a:r>
            <a:endParaRPr lang="zh-CN" altLang="en-US" sz="2800" i="1">
              <a:solidFill>
                <a:srgbClr val="FF0000"/>
              </a:solidFill>
              <a:latin typeface="+mj-lt"/>
              <a:ea typeface="黑体" pitchFamily="49" charset="-122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357298"/>
            <a:ext cx="75009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自由诗是中国现代新诗的一种主要形式。它运用现代白话写作，不拘泥于外在的韵律和音节等，诗体不受任何框式的束缚，段、行和字数都不固定。因此，虽称自由诗为一种形式，但它又无特定的诗形，而是这一类自由体诗的统称。郭沫若创作的</a:t>
            </a: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女神</a:t>
            </a:r>
            <a:r>
              <a:rPr lang="en-US" altLang="zh-CN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，是中国自由诗走向独立的代表诗集。 </a:t>
            </a:r>
            <a:endParaRPr lang="en-US" altLang="zh-CN" sz="2400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    自由诗在抗战时期因艾青、田间等人的提倡，得到极大的发展。艾青关于诗的散文美的主张，使自由诗的存在进一步得到了理论的支持。</a:t>
            </a:r>
            <a:endParaRPr lang="zh-CN" altLang="en-US" sz="240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wedg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1889</Words>
  <Application>Microsoft Office PowerPoint</Application>
  <PresentationFormat>全屏显示(4:3)</PresentationFormat>
  <Paragraphs>157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第一PPT模板网-WWW.1PPT.COM</vt:lpstr>
      <vt:lpstr>PowerPoint 演示文稿</vt:lpstr>
      <vt:lpstr>PowerPoint 演示文稿</vt:lpstr>
      <vt:lpstr>PowerPoint 演示文稿</vt:lpstr>
      <vt:lpstr>写作背景</vt:lpstr>
      <vt:lpstr>作者介绍</vt:lpstr>
      <vt:lpstr>PowerPoint 演示文稿</vt:lpstr>
      <vt:lpstr>           艾青的作品一般是描写太阳、火把、黎明等有象征性的事物，表现出艾青对旧社会的黑暗和恐怖的痛恨以及对黎明、光明、希望的向往与追求。艾青从对农村劳动人民的热爱和接近他们的要求出发，十多年来，一直向他们呈献着自己最真切的诗情。</vt:lpstr>
      <vt:lpstr>PowerPoint 演示文稿</vt:lpstr>
      <vt:lpstr>PowerPoint 演示文稿</vt:lpstr>
      <vt:lpstr>PowerPoint 演示文稿</vt:lpstr>
      <vt:lpstr>整体把握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问题探究</vt:lpstr>
      <vt:lpstr>PowerPoint 演示文稿</vt:lpstr>
      <vt:lpstr>PowerPoint 演示文稿</vt:lpstr>
      <vt:lpstr>主旨</vt:lpstr>
      <vt:lpstr>艺术特点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2021-04-16T17:38:27Z</cp:lastPrinted>
  <dcterms:created xsi:type="dcterms:W3CDTF">2021-04-16T17:38:27Z</dcterms:created>
  <dcterms:modified xsi:type="dcterms:W3CDTF">2021-05-18T06:01:23Z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