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4"/>
  </p:handoutMasterIdLst>
  <p:sldIdLst>
    <p:sldId id="260" r:id="rId2"/>
    <p:sldId id="261" r:id="rId3"/>
    <p:sldId id="494" r:id="rId4"/>
    <p:sldId id="533" r:id="rId5"/>
    <p:sldId id="534" r:id="rId6"/>
    <p:sldId id="535" r:id="rId7"/>
    <p:sldId id="544" r:id="rId8"/>
    <p:sldId id="545" r:id="rId9"/>
    <p:sldId id="546" r:id="rId10"/>
    <p:sldId id="547" r:id="rId11"/>
    <p:sldId id="548" r:id="rId12"/>
    <p:sldId id="565" r:id="rId13"/>
    <p:sldId id="566" r:id="rId14"/>
    <p:sldId id="567" r:id="rId15"/>
    <p:sldId id="568" r:id="rId16"/>
    <p:sldId id="569" r:id="rId17"/>
    <p:sldId id="725" r:id="rId18"/>
    <p:sldId id="570" r:id="rId19"/>
    <p:sldId id="574" r:id="rId20"/>
    <p:sldId id="571" r:id="rId21"/>
    <p:sldId id="572" r:id="rId22"/>
    <p:sldId id="573" r:id="rId23"/>
    <p:sldId id="575" r:id="rId24"/>
    <p:sldId id="576" r:id="rId25"/>
    <p:sldId id="272" r:id="rId26"/>
    <p:sldId id="577" r:id="rId27"/>
    <p:sldId id="495" r:id="rId28"/>
    <p:sldId id="496" r:id="rId29"/>
    <p:sldId id="550" r:id="rId30"/>
    <p:sldId id="726" r:id="rId31"/>
    <p:sldId id="727" r:id="rId32"/>
    <p:sldId id="728" r:id="rId33"/>
    <p:sldId id="554" r:id="rId34"/>
    <p:sldId id="555" r:id="rId35"/>
    <p:sldId id="556" r:id="rId36"/>
    <p:sldId id="557" r:id="rId37"/>
    <p:sldId id="558" r:id="rId38"/>
    <p:sldId id="559" r:id="rId39"/>
    <p:sldId id="560" r:id="rId40"/>
    <p:sldId id="561" r:id="rId41"/>
    <p:sldId id="562" r:id="rId42"/>
    <p:sldId id="259" r:id="rId4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432E706F-122B-4763-806A-94C06AAEBA2D}"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8C835A6-379C-4D21-B921-97625AD9695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8DA2FAC1-F4EB-486A-8649-EB52803C87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035A831-B30F-44BD-A06F-14FF98C9509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6FCDEDE6-2338-47BB-95C0-DBDF843FA1D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424844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C5333BA7-51D9-48DC-98D2-D28F41402E6F}"/>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CD301321-7C8B-4051-9861-C76D8B2E2BFE}"/>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73497646-4DFF-409D-90B6-88CD6FC9BB82}"/>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992B6C81-477B-46D1-89AB-1EBC0ADE7A5E}"/>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32E8347D-7211-485E-847A-768A7FA57B6A}"/>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DA2CFB6B-0C55-465D-8F55-CD8F4286FB51}"/>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E537FBC7-C5BB-4F21-878F-79985C28A09E}"/>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BEEF847F-D496-4C7E-88D2-E63DEAC11025}"/>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885A0699-79D3-4988-BCB0-95D9C9AA3153}"/>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47847CAC-39C6-48DC-8774-04944E978515}"/>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2AEBC94C-B938-4A07-B02C-ECE18EDBF15E}"/>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358BA94E-B6E6-45FB-A9C1-55E1459CB903}"/>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C3195944-9DEB-4C6B-87C9-F84B27583835}"/>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475644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6F498A2-D6EC-44EF-A329-B67AF8F62ABB}"/>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D1F09F08-DC0D-40EF-96A7-465475316D6F}"/>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40639849-88B4-45B2-8841-A26992408F73}"/>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D3C69C37-54D8-45BD-B50E-B3E9244C4179}"/>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78696EF5-0C15-4746-A5DC-CD7445322342}"/>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DDA04A1B-F85A-4306-A6E0-FB4D275F7FF2}"/>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EDD5959A-B1AD-4DCC-BA56-658DB4EE4217}"/>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B704F3DA-B8C6-45DD-9850-F470E24E3806}"/>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D1446D6A-991F-4F19-A033-DF0DF7109A3F}"/>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1E3C7A15-6B74-4B40-9D83-0F78AF73FB92}"/>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44216830-05DC-4B97-92D5-8B752D2BEF4C}"/>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1139238F-2126-41B8-9293-BEA944465679}"/>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6EA29D22-9E19-45FC-A3DE-43EF7E1565B3}"/>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F86049DF-F94E-4DDB-A759-624C3558FF7A}"/>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E5632E5D-ED48-473F-8C7C-EB2CFB6F179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60BB0F65-B983-4261-AAA4-C9EED8CE2770}"/>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1026ACCE-87BB-4199-B0D4-B560ED26EF6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4148359D-0A28-4FDB-9744-D7E24BB04B83}"/>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32A663D6-F998-484F-9D4E-F75C21894105}"/>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DE119F8D-99EF-46F0-A8D5-DF17B6F15020}"/>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321F8855-1A58-4BFC-B635-F4E4C34202B6}"/>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2A7D5C1F-3DB8-47E0-A971-D5BF2BC84877}"/>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00647140-E348-48FB-B459-E430447B5CD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FE16FB26-6591-4387-94B6-52AEDB575B6D}"/>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7E226197-3D38-4169-B2D7-E199B82F75C5}"/>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0CAD8732-B6D6-4554-9D65-4A9A7598389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16D2B4C9-C5C2-4C02-8CC4-B5BA84444F44}"/>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05049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F50FF6B2-BCB1-473D-8915-01D069D36C32}"/>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739439C0-9B81-47CB-AEFF-8E880C21B3BD}"/>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E3B2E1A0-0B21-4E11-9F43-D349A139638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1AF21444-F2DE-4E52-91EA-B68B5644B918}"/>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CF76A1D0-26B6-44C5-9068-8C0EBA78A852}"/>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94CD541-DE2E-406C-81EA-AAF42627EC4A}"/>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246215B-65DE-455F-9732-64929DCBF186}"/>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0E23E286-52A8-4A52-8A97-57B252D9558C}"/>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4E9C3CB4-BEED-47F1-9481-D7BDB8D65A7D}"/>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3CCCBD2D-DC21-4AC9-AB56-96B85ED83052}"/>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633068D3-1745-4850-9C3F-399936DC91E3}"/>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8963BF07-3B6C-438B-8D8C-A6C3A4489BE3}"/>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7CEED011-519B-45AF-95CA-D01EA6D09BC4}"/>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6DD5A767-00A6-4118-99CD-3A378525350C}"/>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05497F5C-E84F-43C1-9D34-EECBE85F7EC2}"/>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B3F8D1DC-7977-41F7-AAEB-D9F5A8DD825B}"/>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EC294826-069C-4FF7-9FA3-A43022860645}"/>
              </a:ext>
            </a:extLst>
          </p:cNvPr>
          <p:cNvSpPr>
            <a:spLocks noGrp="1"/>
          </p:cNvSpPr>
          <p:nvPr>
            <p:ph type="sldNum" sz="quarter" idx="10"/>
          </p:nvPr>
        </p:nvSpPr>
        <p:spPr>
          <a:xfrm>
            <a:off x="488950" y="6430963"/>
            <a:ext cx="373063" cy="365125"/>
          </a:xfrm>
        </p:spPr>
        <p:txBody>
          <a:bodyPr/>
          <a:lstStyle>
            <a:lvl1pPr>
              <a:defRPr/>
            </a:lvl1pPr>
          </a:lstStyle>
          <a:p>
            <a:pPr>
              <a:defRPr/>
            </a:pPr>
            <a:fld id="{429F5A2B-4226-4FA8-80CC-EC9F71DAF10D}" type="slidenum">
              <a:rPr lang="zh-CN" altLang="en-US"/>
              <a:pPr>
                <a:defRPr/>
              </a:pPr>
              <a:t>‹#›</a:t>
            </a:fld>
            <a:endParaRPr lang="zh-CN" altLang="en-US"/>
          </a:p>
        </p:txBody>
      </p:sp>
    </p:spTree>
    <p:extLst>
      <p:ext uri="{BB962C8B-B14F-4D97-AF65-F5344CB8AC3E}">
        <p14:creationId xmlns:p14="http://schemas.microsoft.com/office/powerpoint/2010/main" val="99418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CB739E4F-7581-4AA2-8251-555018E0901F}"/>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7AF846E9-579A-4F17-9C57-841BC1C04623}"/>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FE8960C-6548-41F4-9DA5-F3C687F80EE4}"/>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730336F0-4381-49DE-A5DD-CA5376A2A7DD}"/>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C66245A9-C11C-4B60-8FC5-467FEE2FA631}"/>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8053CAC7-5CD8-4B92-93F7-3AAE6A22C876}"/>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2798983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EA974913-9BA1-4FDE-BA0B-C1F55A85D2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E0D3483E-D6A7-44C2-B514-BEF1368A001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F31C69B-378F-425C-A1F2-AB3923849D5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66773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704C92BD-9C61-4A2D-807B-7BB0CB4C04C9}"/>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D2E72273-063B-4A56-90B1-986D6DDEB956}"/>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4761762-3D56-4ECB-8E25-B0AEBE022EA9}"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B54DC42-3735-4C2A-AF37-3D71573854DF}" type="slidenum">
              <a:rPr lang="zh-CN" altLang="en-US"/>
              <a:pPr>
                <a:defRPr/>
              </a:pPr>
              <a:t>‹#›</a:t>
            </a:fld>
            <a:endParaRPr lang="zh-CN" altLang="en-US"/>
          </a:p>
        </p:txBody>
      </p:sp>
      <p:pic>
        <p:nvPicPr>
          <p:cNvPr id="1031" name="图片 6">
            <a:extLst>
              <a:ext uri="{FF2B5EF4-FFF2-40B4-BE49-F238E27FC236}">
                <a16:creationId xmlns:a16="http://schemas.microsoft.com/office/drawing/2014/main" id="{CB21CCDE-B381-4985-94FF-1A7A53617584}"/>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AD8BEF4-A72B-4B4F-86D3-3F24AA852F4B}"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package" Target="../embeddings/Microsoft_Word_Document5.docx"/><Relationship Id="rId4" Type="http://schemas.openxmlformats.org/officeDocument/2006/relationships/image" Target="file:///D:\&#26753;&#36154;\2019\&#35838;&#20214;\2019&#65288;&#31179;&#65289;&#35821;&#25991;&#12288;&#36873;&#20462;&#12288;&#19978;&#20876;&#65288;&#26032;&#25945;&#26448;&#26032;&#26631;&#20934;&#65289;\A30.TIF" TargetMode="Externa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24.emf"/><Relationship Id="rId5" Type="http://schemas.openxmlformats.org/officeDocument/2006/relationships/package" Target="../embeddings/Microsoft_Word_Document8.docx"/><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25.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5.xml"/><Relationship Id="rId1" Type="http://schemas.openxmlformats.org/officeDocument/2006/relationships/vmlDrawing" Target="../drawings/vmlDrawing8.vml"/><Relationship Id="rId4" Type="http://schemas.openxmlformats.org/officeDocument/2006/relationships/image" Target="../media/image26.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Document11.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image" Target="../media/image28.emf"/><Relationship Id="rId5" Type="http://schemas.openxmlformats.org/officeDocument/2006/relationships/package" Target="../embeddings/Microsoft_Word_Document12.docx"/><Relationship Id="rId4" Type="http://schemas.openxmlformats.org/officeDocument/2006/relationships/image" Target="../media/image27.emf"/></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28.TIF" TargetMode="Externa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13.docx"/><Relationship Id="rId2" Type="http://schemas.openxmlformats.org/officeDocument/2006/relationships/slideLayout" Target="../slideLayouts/slideLayout5.xml"/><Relationship Id="rId1" Type="http://schemas.openxmlformats.org/officeDocument/2006/relationships/vmlDrawing" Target="../drawings/vmlDrawing10.vml"/><Relationship Id="rId4" Type="http://schemas.openxmlformats.org/officeDocument/2006/relationships/image" Target="../media/image29.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14.docx"/><Relationship Id="rId2" Type="http://schemas.openxmlformats.org/officeDocument/2006/relationships/slideLayout" Target="../slideLayouts/slideLayout5.xml"/><Relationship Id="rId1" Type="http://schemas.openxmlformats.org/officeDocument/2006/relationships/vmlDrawing" Target="../drawings/vmlDrawing11.vml"/><Relationship Id="rId4" Type="http://schemas.openxmlformats.org/officeDocument/2006/relationships/image" Target="../media/image30.emf"/></Relationships>
</file>

<file path=ppt/slides/_rels/slide22.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33.png"/><Relationship Id="rId7" Type="http://schemas.openxmlformats.org/officeDocument/2006/relationships/package" Target="../embeddings/Microsoft_Word_Document16.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image" Target="../media/image34.png"/><Relationship Id="rId5" Type="http://schemas.openxmlformats.org/officeDocument/2006/relationships/image" Target="../media/image31.emf"/><Relationship Id="rId4" Type="http://schemas.openxmlformats.org/officeDocument/2006/relationships/package" Target="../embeddings/Microsoft_Word_Document15.docx"/></Relationships>
</file>

<file path=ppt/slides/_rels/slide23.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7.png"/><Relationship Id="rId7" Type="http://schemas.openxmlformats.org/officeDocument/2006/relationships/package" Target="../embeddings/Microsoft_Word_Document18.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image" Target="../media/image38.png"/><Relationship Id="rId5" Type="http://schemas.openxmlformats.org/officeDocument/2006/relationships/image" Target="../media/image35.emf"/><Relationship Id="rId4" Type="http://schemas.openxmlformats.org/officeDocument/2006/relationships/package" Target="../embeddings/Microsoft_Word_Document17.docx"/></Relationships>
</file>

<file path=ppt/slides/_rels/slide24.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image" Target="../media/image41.png"/><Relationship Id="rId7" Type="http://schemas.openxmlformats.org/officeDocument/2006/relationships/package" Target="../embeddings/Microsoft_Word_Document20.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image" Target="../media/image42.png"/><Relationship Id="rId5" Type="http://schemas.openxmlformats.org/officeDocument/2006/relationships/image" Target="../media/image39.emf"/><Relationship Id="rId4" Type="http://schemas.openxmlformats.org/officeDocument/2006/relationships/package" Target="../embeddings/Microsoft_Word_Document19.docx"/><Relationship Id="rId9"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Document1.docx"/><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Document3.docx"/><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4507" y="3501008"/>
            <a:ext cx="5973110"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7</a:t>
            </a:r>
            <a:r>
              <a:rPr lang="zh-CN" altLang="zh-CN" sz="3600" b="1" kern="2200" dirty="0">
                <a:latin typeface="Times New Roman"/>
                <a:ea typeface="方正小标宋_GBK"/>
              </a:rPr>
              <a:t>　短歌行　</a:t>
            </a:r>
            <a:r>
              <a:rPr lang="en-US" altLang="zh-CN" sz="3600" b="1" kern="2200" baseline="30000" dirty="0">
                <a:latin typeface="Times New Roman"/>
                <a:ea typeface="方正小标宋_GBK"/>
              </a:rPr>
              <a:t>*</a:t>
            </a:r>
            <a:r>
              <a:rPr lang="zh-CN" altLang="zh-CN" sz="3600" b="1" kern="2200" dirty="0">
                <a:latin typeface="Times New Roman"/>
                <a:ea typeface="方正小标宋_GBK"/>
              </a:rPr>
              <a:t>归园田居</a:t>
            </a:r>
            <a:r>
              <a:rPr lang="en-US" altLang="zh-CN" sz="3600" b="1" kern="2200" dirty="0">
                <a:latin typeface="Times New Roman"/>
                <a:ea typeface="方正小标宋_GBK"/>
              </a:rPr>
              <a:t>(</a:t>
            </a:r>
            <a:r>
              <a:rPr lang="zh-CN" altLang="zh-CN" sz="3600" b="1" kern="2200" dirty="0">
                <a:latin typeface="Times New Roman"/>
                <a:ea typeface="方正小标宋_GBK"/>
              </a:rPr>
              <a:t>其一</a:t>
            </a:r>
            <a:r>
              <a:rPr lang="en-US" altLang="zh-CN" sz="3600" b="1" kern="2200" dirty="0">
                <a:latin typeface="Times New Roman"/>
                <a:ea typeface="方正小标宋_GBK"/>
              </a:rPr>
              <a:t>)</a:t>
            </a:r>
            <a:endParaRPr lang="zh-CN" altLang="zh-CN" sz="2800" b="1" kern="2200" dirty="0">
              <a:effectLst/>
              <a:latin typeface="Times New Roman"/>
              <a:ea typeface="方正小标宋_GBK"/>
            </a:endParaRPr>
          </a:p>
        </p:txBody>
      </p:sp>
      <p:sp>
        <p:nvSpPr>
          <p:cNvPr id="5" name="矩形 4"/>
          <p:cNvSpPr>
            <a:spLocks noChangeArrowheads="1"/>
          </p:cNvSpPr>
          <p:nvPr/>
        </p:nvSpPr>
        <p:spPr bwMode="auto">
          <a:xfrm>
            <a:off x="2495600" y="1674641"/>
            <a:ext cx="65745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4800" b="1" kern="2200" dirty="0">
                <a:latin typeface="Times New Roman"/>
                <a:ea typeface="方正细圆_GBK"/>
                <a:cs typeface="Courier New"/>
              </a:rPr>
              <a:t>第</a:t>
            </a:r>
            <a:r>
              <a:rPr lang="zh-CN" altLang="en-US" sz="4800" b="1" kern="2200" dirty="0">
                <a:latin typeface="Times New Roman"/>
                <a:ea typeface="方正细圆_GBK"/>
                <a:cs typeface="Courier New"/>
              </a:rPr>
              <a:t>三</a:t>
            </a:r>
            <a:r>
              <a:rPr lang="zh-CN" altLang="zh-CN" sz="4800" b="1" kern="2200" dirty="0">
                <a:latin typeface="Times New Roman"/>
                <a:ea typeface="方正细圆_GBK"/>
                <a:cs typeface="Courier New"/>
              </a:rPr>
              <a:t>单元</a:t>
            </a:r>
            <a:endParaRPr lang="zh-CN" altLang="zh-CN" sz="4800" kern="100" dirty="0">
              <a:effectLst/>
              <a:latin typeface="宋体"/>
              <a:cs typeface="Courier New"/>
            </a:endParaRPr>
          </a:p>
        </p:txBody>
      </p:sp>
      <p:sp>
        <p:nvSpPr>
          <p:cNvPr id="6" name="矩形 5"/>
          <p:cNvSpPr>
            <a:spLocks noChangeArrowheads="1"/>
          </p:cNvSpPr>
          <p:nvPr/>
        </p:nvSpPr>
        <p:spPr bwMode="auto">
          <a:xfrm>
            <a:off x="5210037" y="2636912"/>
            <a:ext cx="65745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latin typeface="Times New Roman"/>
                <a:ea typeface="楷体_GB2312"/>
                <a:cs typeface="Times New Roman"/>
              </a:rPr>
              <a:t>学习任务群：文学阅读与写作</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1944" y="608362"/>
            <a:ext cx="2150044" cy="21005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6100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50663"/>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512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4358" y="1505024"/>
            <a:ext cx="11528855" cy="255529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09442" y="4077825"/>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从表面上看，曹操是在抒个人之情，怕来不及有所作为。实际上却是在巧妙地感染广大</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贤才</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，打开了处于下层、多历艰难、又急于寻找出路的士人的心扉。</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51972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2650785"/>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曹操求贤若渴，曾颁布《求贤令》，但是政治文件感染力稍差。这首诗就能抒发政治文件所不能抒发的感情，起到政治文件所不能起的作用。</a:t>
            </a:r>
            <a:endParaRPr lang="zh-CN" altLang="zh-CN" sz="1050" kern="100" dirty="0">
              <a:solidFill>
                <a:srgbClr val="3366FF"/>
              </a:solidFill>
              <a:effectLst/>
              <a:latin typeface="宋体"/>
              <a:cs typeface="Courier New"/>
            </a:endParaRPr>
          </a:p>
        </p:txBody>
      </p:sp>
      <p:pic>
        <p:nvPicPr>
          <p:cNvPr id="614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870255"/>
            <a:ext cx="11528855" cy="18480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619" y="3939793"/>
            <a:ext cx="11644144" cy="18295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17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794610"/>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cs typeface="Times New Roman"/>
              </a:rPr>
              <a:t>⑧</a:t>
            </a:r>
            <a:endParaRPr lang="zh-CN" altLang="zh-CN" sz="1050" kern="100" dirty="0">
              <a:solidFill>
                <a:srgbClr val="3366FF"/>
              </a:solidFill>
              <a:effectLst/>
              <a:latin typeface="宋体"/>
              <a:cs typeface="Courier New"/>
            </a:endParaRPr>
          </a:p>
        </p:txBody>
      </p:sp>
      <p:pic>
        <p:nvPicPr>
          <p:cNvPr id="717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179" y="914195"/>
            <a:ext cx="11414708" cy="7728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5333" y="1907273"/>
            <a:ext cx="1890339" cy="152724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3614540"/>
            <a:ext cx="11528855" cy="17947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957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blinds(horizontal)">
                                      <p:cBhvr>
                                        <p:cTn id="10"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429000"/>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⑨</a:t>
            </a:r>
            <a:r>
              <a:rPr lang="zh-CN" altLang="zh-CN" sz="2400" b="1" kern="100" dirty="0">
                <a:solidFill>
                  <a:srgbClr val="3366FF"/>
                </a:solidFill>
                <a:latin typeface="Times New Roman"/>
                <a:ea typeface="华文行楷"/>
                <a:cs typeface="Times New Roman"/>
              </a:rPr>
              <a:t>化用典故，援引成语来抒写自己的怀抱，皆恰到好处，浑然一体而不露痕迹。</a:t>
            </a:r>
            <a:endParaRPr lang="zh-CN" altLang="zh-CN" sz="1050" kern="100" dirty="0">
              <a:solidFill>
                <a:srgbClr val="3366FF"/>
              </a:solidFill>
              <a:effectLst/>
              <a:latin typeface="宋体"/>
              <a:cs typeface="Courier New"/>
            </a:endParaRPr>
          </a:p>
        </p:txBody>
      </p:sp>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808793"/>
            <a:ext cx="11528855" cy="16846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540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2345"/>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归园田居</a:t>
            </a:r>
            <a:r>
              <a:rPr lang="en-US" altLang="zh-CN" sz="2400" b="1" kern="100" dirty="0">
                <a:latin typeface="宋体"/>
                <a:ea typeface="华文新魏"/>
                <a:cs typeface="Times New Roman"/>
              </a:rPr>
              <a:t>(</a:t>
            </a:r>
            <a:r>
              <a:rPr lang="zh-CN" altLang="zh-CN" sz="2400" b="1" kern="100" dirty="0">
                <a:latin typeface="宋体"/>
                <a:ea typeface="华文新魏"/>
                <a:cs typeface="Times New Roman"/>
              </a:rPr>
              <a:t>其一</a:t>
            </a:r>
            <a:r>
              <a:rPr lang="en-US" altLang="zh-CN" sz="2400" b="1" kern="100" dirty="0">
                <a:latin typeface="宋体"/>
                <a:ea typeface="华文新魏"/>
                <a:cs typeface="Times New Roman"/>
              </a:rPr>
              <a:t>)</a:t>
            </a:r>
            <a:endParaRPr lang="zh-CN" altLang="zh-CN" sz="1050" kern="100" dirty="0">
              <a:effectLst/>
              <a:latin typeface="宋体"/>
              <a:cs typeface="Courier New"/>
            </a:endParaRPr>
          </a:p>
        </p:txBody>
      </p:sp>
      <p:pic>
        <p:nvPicPr>
          <p:cNvPr id="9218" name="Picture 2" descr="D:\梁贺\2019\课件\2019（秋）语文　选修　上册（新教材新标准）\A30.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35575" y="2893099"/>
            <a:ext cx="2141138" cy="2156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09442" y="1308480"/>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隐逸的田园诗人</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陶渊明</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161382386"/>
              </p:ext>
            </p:extLst>
          </p:nvPr>
        </p:nvGraphicFramePr>
        <p:xfrm>
          <a:off x="339725" y="2638357"/>
          <a:ext cx="8948738" cy="3683000"/>
        </p:xfrm>
        <a:graphic>
          <a:graphicData uri="http://schemas.openxmlformats.org/presentationml/2006/ole">
            <mc:AlternateContent xmlns:mc="http://schemas.openxmlformats.org/markup-compatibility/2006">
              <mc:Choice xmlns:v="urn:schemas-microsoft-com:vml" Requires="v">
                <p:oleObj spid="_x0000_s65538" name="文档" r:id="rId5" imgW="9072192" imgH="3730940" progId="Word.Document.12">
                  <p:embed/>
                </p:oleObj>
              </mc:Choice>
              <mc:Fallback>
                <p:oleObj name="文档" r:id="rId5" imgW="9072192" imgH="3730940" progId="Word.Document.12">
                  <p:embed/>
                  <p:pic>
                    <p:nvPicPr>
                      <p:cNvPr id="5" name="对象 4"/>
                      <p:cNvPicPr/>
                      <p:nvPr/>
                    </p:nvPicPr>
                    <p:blipFill>
                      <a:blip r:embed="rId6"/>
                      <a:stretch>
                        <a:fillRect/>
                      </a:stretch>
                    </p:blipFill>
                    <p:spPr>
                      <a:xfrm>
                        <a:off x="339725" y="2638357"/>
                        <a:ext cx="8948738" cy="3683000"/>
                      </a:xfrm>
                      <a:prstGeom prst="rect">
                        <a:avLst/>
                      </a:prstGeom>
                    </p:spPr>
                  </p:pic>
                </p:oleObj>
              </mc:Fallback>
            </mc:AlternateContent>
          </a:graphicData>
        </a:graphic>
      </p:graphicFrame>
    </p:spTree>
    <p:extLst>
      <p:ext uri="{BB962C8B-B14F-4D97-AF65-F5344CB8AC3E}">
        <p14:creationId xmlns:p14="http://schemas.microsoft.com/office/powerpoint/2010/main" val="2685531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89690"/>
            <a:ext cx="1164729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陶渊明是这一时期成就最高的诗人，他的出现不仅成为中国士大夫精神的一个象征，而且在古典诗歌发展史上树立了一座里程碑，他所开创的田园诗以及</a:t>
            </a:r>
            <a:r>
              <a:rPr lang="zh-CN" altLang="zh-CN" sz="2400" b="1" kern="100" dirty="0">
                <a:latin typeface="宋体"/>
                <a:cs typeface="Times New Roman"/>
              </a:rPr>
              <a:t>“</a:t>
            </a:r>
            <a:r>
              <a:rPr lang="zh-CN" altLang="zh-CN" sz="2400" b="1" kern="100" dirty="0">
                <a:latin typeface="Times New Roman"/>
                <a:cs typeface="Times New Roman"/>
              </a:rPr>
              <a:t>平淡自然</a:t>
            </a:r>
            <a:r>
              <a:rPr lang="zh-CN" altLang="zh-CN" sz="2400" b="1" kern="100" dirty="0">
                <a:latin typeface="宋体"/>
                <a:cs typeface="Times New Roman"/>
              </a:rPr>
              <a:t>”</a:t>
            </a:r>
            <a:r>
              <a:rPr lang="zh-CN" altLang="zh-CN" sz="2400" b="1" kern="100" dirty="0">
                <a:latin typeface="Times New Roman"/>
                <a:cs typeface="Times New Roman"/>
              </a:rPr>
              <a:t>的诗风，把诗歌艺术提高到一种美的至境，标志着汉魏以来古典诗歌所能达到的高度。</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⑩</a:t>
            </a:r>
            <a:r>
              <a:rPr lang="zh-CN" altLang="zh-CN" sz="2400" b="1" kern="100" dirty="0">
                <a:solidFill>
                  <a:srgbClr val="3366FF"/>
                </a:solidFill>
                <a:latin typeface="Times New Roman"/>
                <a:ea typeface="华文行楷"/>
                <a:cs typeface="Times New Roman"/>
              </a:rPr>
              <a:t>见《晋书</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陶潜传》。郡遣督邮至，县吏白应束带见之，潜叹曰：</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吾不能为五斗米折腰，拳拳事乡里小人邪！</a:t>
            </a:r>
            <a:r>
              <a:rPr lang="en-US" altLang="zh-CN" sz="2400" b="1" kern="100" dirty="0">
                <a:solidFill>
                  <a:srgbClr val="3366FF"/>
                </a:solidFill>
                <a:latin typeface="宋体"/>
                <a:cs typeface="Times New Roman"/>
              </a:rPr>
              <a:t>”</a:t>
            </a:r>
            <a:endParaRPr lang="zh-CN" altLang="zh-CN" sz="1050" kern="100" dirty="0">
              <a:solidFill>
                <a:srgbClr val="3366FF"/>
              </a:solidFill>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49168478"/>
              </p:ext>
            </p:extLst>
          </p:nvPr>
        </p:nvGraphicFramePr>
        <p:xfrm>
          <a:off x="339725" y="4174494"/>
          <a:ext cx="11482388" cy="874713"/>
        </p:xfrm>
        <a:graphic>
          <a:graphicData uri="http://schemas.openxmlformats.org/presentationml/2006/ole">
            <mc:AlternateContent xmlns:mc="http://schemas.openxmlformats.org/markup-compatibility/2006">
              <mc:Choice xmlns:v="urn:schemas-microsoft-com:vml" Requires="v">
                <p:oleObj spid="_x0000_s66562" name="文档" r:id="rId3" imgW="11851544" imgH="911944" progId="Word.Document.12">
                  <p:embed/>
                </p:oleObj>
              </mc:Choice>
              <mc:Fallback>
                <p:oleObj name="文档" r:id="rId3" imgW="11851544" imgH="911944" progId="Word.Document.12">
                  <p:embed/>
                  <p:pic>
                    <p:nvPicPr>
                      <p:cNvPr id="2" name="对象 1"/>
                      <p:cNvPicPr/>
                      <p:nvPr/>
                    </p:nvPicPr>
                    <p:blipFill>
                      <a:blip r:embed="rId4"/>
                      <a:stretch>
                        <a:fillRect/>
                      </a:stretch>
                    </p:blipFill>
                    <p:spPr>
                      <a:xfrm>
                        <a:off x="339725" y="4174494"/>
                        <a:ext cx="11482388" cy="874713"/>
                      </a:xfrm>
                      <a:prstGeom prst="rect">
                        <a:avLst/>
                      </a:prstGeom>
                    </p:spPr>
                  </p:pic>
                </p:oleObj>
              </mc:Fallback>
            </mc:AlternateContent>
          </a:graphicData>
        </a:graphic>
      </p:graphicFrame>
    </p:spTree>
    <p:extLst>
      <p:ext uri="{BB962C8B-B14F-4D97-AF65-F5344CB8AC3E}">
        <p14:creationId xmlns:p14="http://schemas.microsoft.com/office/powerpoint/2010/main" val="42623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37718552"/>
              </p:ext>
            </p:extLst>
          </p:nvPr>
        </p:nvGraphicFramePr>
        <p:xfrm>
          <a:off x="420771" y="1046803"/>
          <a:ext cx="11115675" cy="3175000"/>
        </p:xfrm>
        <a:graphic>
          <a:graphicData uri="http://schemas.openxmlformats.org/presentationml/2006/ole">
            <mc:AlternateContent xmlns:mc="http://schemas.openxmlformats.org/markup-compatibility/2006">
              <mc:Choice xmlns:v="urn:schemas-microsoft-com:vml" Requires="v">
                <p:oleObj spid="_x0000_s67586" name="文档" r:id="rId3" imgW="11433580" imgH="3259667" progId="Word.Document.12">
                  <p:embed/>
                </p:oleObj>
              </mc:Choice>
              <mc:Fallback>
                <p:oleObj name="文档" r:id="rId3" imgW="11433580" imgH="3259667" progId="Word.Document.12">
                  <p:embed/>
                  <p:pic>
                    <p:nvPicPr>
                      <p:cNvPr id="2" name="对象 1"/>
                      <p:cNvPicPr/>
                      <p:nvPr/>
                    </p:nvPicPr>
                    <p:blipFill>
                      <a:blip r:embed="rId4"/>
                      <a:stretch>
                        <a:fillRect/>
                      </a:stretch>
                    </p:blipFill>
                    <p:spPr>
                      <a:xfrm>
                        <a:off x="420771" y="1046803"/>
                        <a:ext cx="11115675" cy="317500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808159539"/>
              </p:ext>
            </p:extLst>
          </p:nvPr>
        </p:nvGraphicFramePr>
        <p:xfrm>
          <a:off x="509588" y="3959866"/>
          <a:ext cx="11168062" cy="1449387"/>
        </p:xfrm>
        <a:graphic>
          <a:graphicData uri="http://schemas.openxmlformats.org/presentationml/2006/ole">
            <mc:AlternateContent xmlns:mc="http://schemas.openxmlformats.org/markup-compatibility/2006">
              <mc:Choice xmlns:v="urn:schemas-microsoft-com:vml" Requires="v">
                <p:oleObj spid="_x0000_s67587" name="文档" r:id="rId5" imgW="11492570" imgH="1488704" progId="Word.Document.12">
                  <p:embed/>
                </p:oleObj>
              </mc:Choice>
              <mc:Fallback>
                <p:oleObj name="文档" r:id="rId5" imgW="11492570" imgH="1488704" progId="Word.Document.12">
                  <p:embed/>
                  <p:pic>
                    <p:nvPicPr>
                      <p:cNvPr id="4" name="对象 3"/>
                      <p:cNvPicPr/>
                      <p:nvPr/>
                    </p:nvPicPr>
                    <p:blipFill>
                      <a:blip r:embed="rId6"/>
                      <a:stretch>
                        <a:fillRect/>
                      </a:stretch>
                    </p:blipFill>
                    <p:spPr>
                      <a:xfrm>
                        <a:off x="509588" y="3959866"/>
                        <a:ext cx="11168062" cy="1449387"/>
                      </a:xfrm>
                      <a:prstGeom prst="rect">
                        <a:avLst/>
                      </a:prstGeom>
                    </p:spPr>
                  </p:pic>
                </p:oleObj>
              </mc:Fallback>
            </mc:AlternateContent>
          </a:graphicData>
        </a:graphic>
      </p:graphicFrame>
    </p:spTree>
    <p:extLst>
      <p:ext uri="{BB962C8B-B14F-4D97-AF65-F5344CB8AC3E}">
        <p14:creationId xmlns:p14="http://schemas.microsoft.com/office/powerpoint/2010/main" val="284227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8899"/>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田园诗</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742344942"/>
              </p:ext>
            </p:extLst>
          </p:nvPr>
        </p:nvGraphicFramePr>
        <p:xfrm>
          <a:off x="495467" y="2024017"/>
          <a:ext cx="11207750" cy="4192587"/>
        </p:xfrm>
        <a:graphic>
          <a:graphicData uri="http://schemas.openxmlformats.org/presentationml/2006/ole">
            <mc:AlternateContent xmlns:mc="http://schemas.openxmlformats.org/markup-compatibility/2006">
              <mc:Choice xmlns:v="urn:schemas-microsoft-com:vml" Requires="v">
                <p:oleObj spid="_x0000_s68610" name="文档" r:id="rId3" imgW="11347254" imgH="4249736" progId="Word.Document.12">
                  <p:embed/>
                </p:oleObj>
              </mc:Choice>
              <mc:Fallback>
                <p:oleObj name="文档" r:id="rId3" imgW="11347254" imgH="4249736" progId="Word.Document.12">
                  <p:embed/>
                  <p:pic>
                    <p:nvPicPr>
                      <p:cNvPr id="6" name="对象 5"/>
                      <p:cNvPicPr/>
                      <p:nvPr/>
                    </p:nvPicPr>
                    <p:blipFill>
                      <a:blip r:embed="rId4"/>
                      <a:stretch>
                        <a:fillRect/>
                      </a:stretch>
                    </p:blipFill>
                    <p:spPr>
                      <a:xfrm>
                        <a:off x="495467" y="2024017"/>
                        <a:ext cx="11207750" cy="4192587"/>
                      </a:xfrm>
                      <a:prstGeom prst="rect">
                        <a:avLst/>
                      </a:prstGeom>
                    </p:spPr>
                  </p:pic>
                </p:oleObj>
              </mc:Fallback>
            </mc:AlternateContent>
          </a:graphicData>
        </a:graphic>
      </p:graphicFrame>
    </p:spTree>
    <p:extLst>
      <p:ext uri="{BB962C8B-B14F-4D97-AF65-F5344CB8AC3E}">
        <p14:creationId xmlns:p14="http://schemas.microsoft.com/office/powerpoint/2010/main" val="3694266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885309610"/>
              </p:ext>
            </p:extLst>
          </p:nvPr>
        </p:nvGraphicFramePr>
        <p:xfrm>
          <a:off x="874713" y="1766892"/>
          <a:ext cx="10360025" cy="3462338"/>
        </p:xfrm>
        <a:graphic>
          <a:graphicData uri="http://schemas.openxmlformats.org/presentationml/2006/ole">
            <mc:AlternateContent xmlns:mc="http://schemas.openxmlformats.org/markup-compatibility/2006">
              <mc:Choice xmlns:v="urn:schemas-microsoft-com:vml" Requires="v">
                <p:oleObj spid="_x0000_s69634" name="文档" r:id="rId3" imgW="10657721" imgH="3554888" progId="Word.Document.12">
                  <p:embed/>
                </p:oleObj>
              </mc:Choice>
              <mc:Fallback>
                <p:oleObj name="文档" r:id="rId3" imgW="10657721" imgH="3554888" progId="Word.Document.12">
                  <p:embed/>
                  <p:pic>
                    <p:nvPicPr>
                      <p:cNvPr id="2" name="对象 1"/>
                      <p:cNvPicPr/>
                      <p:nvPr/>
                    </p:nvPicPr>
                    <p:blipFill>
                      <a:blip r:embed="rId4"/>
                      <a:stretch>
                        <a:fillRect/>
                      </a:stretch>
                    </p:blipFill>
                    <p:spPr>
                      <a:xfrm>
                        <a:off x="874713" y="1766892"/>
                        <a:ext cx="10360025" cy="3462338"/>
                      </a:xfrm>
                      <a:prstGeom prst="rect">
                        <a:avLst/>
                      </a:prstGeom>
                    </p:spPr>
                  </p:pic>
                </p:oleObj>
              </mc:Fallback>
            </mc:AlternateContent>
          </a:graphicData>
        </a:graphic>
      </p:graphicFrame>
    </p:spTree>
    <p:extLst>
      <p:ext uri="{BB962C8B-B14F-4D97-AF65-F5344CB8AC3E}">
        <p14:creationId xmlns:p14="http://schemas.microsoft.com/office/powerpoint/2010/main" val="3222073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635181" y="1988816"/>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jī</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76427233"/>
              </p:ext>
            </p:extLst>
          </p:nvPr>
        </p:nvGraphicFramePr>
        <p:xfrm>
          <a:off x="534988" y="2051050"/>
          <a:ext cx="9458325" cy="2089150"/>
        </p:xfrm>
        <a:graphic>
          <a:graphicData uri="http://schemas.openxmlformats.org/presentationml/2006/ole">
            <mc:AlternateContent xmlns:mc="http://schemas.openxmlformats.org/markup-compatibility/2006">
              <mc:Choice xmlns:v="urn:schemas-microsoft-com:vml" Requires="v">
                <p:oleObj spid="_x0000_s70658" name="文档" r:id="rId3" imgW="9573245" imgH="2116587" progId="Word.Document.12">
                  <p:embed/>
                </p:oleObj>
              </mc:Choice>
              <mc:Fallback>
                <p:oleObj name="文档" r:id="rId3" imgW="9573245" imgH="2116587" progId="Word.Document.12">
                  <p:embed/>
                  <p:pic>
                    <p:nvPicPr>
                      <p:cNvPr id="2" name="对象 1"/>
                      <p:cNvPicPr/>
                      <p:nvPr/>
                    </p:nvPicPr>
                    <p:blipFill>
                      <a:blip r:embed="rId4"/>
                      <a:stretch>
                        <a:fillRect/>
                      </a:stretch>
                    </p:blipFill>
                    <p:spPr>
                      <a:xfrm>
                        <a:off x="534988" y="2051050"/>
                        <a:ext cx="9458325" cy="2089150"/>
                      </a:xfrm>
                      <a:prstGeom prst="rect">
                        <a:avLst/>
                      </a:prstGeom>
                    </p:spPr>
                  </p:pic>
                </p:oleObj>
              </mc:Fallback>
            </mc:AlternateContent>
          </a:graphicData>
        </a:graphic>
      </p:graphicFrame>
      <p:sp>
        <p:nvSpPr>
          <p:cNvPr id="6" name="矩形 5"/>
          <p:cNvSpPr/>
          <p:nvPr/>
        </p:nvSpPr>
        <p:spPr>
          <a:xfrm>
            <a:off x="5256640" y="2002068"/>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zhuō</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976368" y="2002068"/>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yìn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08677" y="2595145"/>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ài</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713815" y="2581893"/>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xū</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700199" y="2595145"/>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fèi</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55669" y="3147358"/>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fán</a:t>
            </a:r>
            <a:endParaRPr lang="zh-CN" altLang="en-US" sz="2400" b="1" dirty="0">
              <a:solidFill>
                <a:srgbClr val="FF0000"/>
              </a:solidFill>
              <a:latin typeface="Times New Roman" pitchFamily="18" charset="0"/>
              <a:cs typeface="Times New Roman" pitchFamily="18" charset="0"/>
            </a:endParaRPr>
          </a:p>
        </p:txBody>
      </p:sp>
      <p:sp>
        <p:nvSpPr>
          <p:cNvPr id="12" name="矩形 11"/>
          <p:cNvSpPr>
            <a:spLocks noChangeArrowheads="1"/>
          </p:cNvSpPr>
          <p:nvPr/>
        </p:nvSpPr>
        <p:spPr bwMode="auto">
          <a:xfrm>
            <a:off x="226537" y="359595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sp>
        <p:nvSpPr>
          <p:cNvPr id="13" name="矩形 12"/>
          <p:cNvSpPr>
            <a:spLocks noChangeArrowheads="1"/>
          </p:cNvSpPr>
          <p:nvPr/>
        </p:nvSpPr>
        <p:spPr bwMode="auto">
          <a:xfrm>
            <a:off x="510454" y="4669461"/>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cs typeface="Times New Roman"/>
              </a:rPr>
              <a:t>古义：</a:t>
            </a:r>
            <a:r>
              <a:rPr lang="en-US" altLang="zh-CN" sz="2400" b="1" kern="100" dirty="0">
                <a:latin typeface="Times New Roman"/>
                <a:cs typeface="Times New Roman"/>
              </a:rPr>
              <a:t>______________</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今义：因留恋而不忍分离</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161998854"/>
              </p:ext>
            </p:extLst>
          </p:nvPr>
        </p:nvGraphicFramePr>
        <p:xfrm>
          <a:off x="573488" y="4277047"/>
          <a:ext cx="5329237" cy="592137"/>
        </p:xfrm>
        <a:graphic>
          <a:graphicData uri="http://schemas.openxmlformats.org/presentationml/2006/ole">
            <mc:AlternateContent xmlns:mc="http://schemas.openxmlformats.org/markup-compatibility/2006">
              <mc:Choice xmlns:v="urn:schemas-microsoft-com:vml" Requires="v">
                <p:oleObj spid="_x0000_s70659" name="文档" r:id="rId5" imgW="5329141" imgH="592611" progId="Word.Document.12">
                  <p:embed/>
                </p:oleObj>
              </mc:Choice>
              <mc:Fallback>
                <p:oleObj name="文档" r:id="rId5" imgW="5329141" imgH="592611" progId="Word.Document.12">
                  <p:embed/>
                  <p:pic>
                    <p:nvPicPr>
                      <p:cNvPr id="14" name="对象 13"/>
                      <p:cNvPicPr/>
                      <p:nvPr/>
                    </p:nvPicPr>
                    <p:blipFill>
                      <a:blip r:embed="rId6"/>
                      <a:stretch>
                        <a:fillRect/>
                      </a:stretch>
                    </p:blipFill>
                    <p:spPr>
                      <a:xfrm>
                        <a:off x="573488" y="4277047"/>
                        <a:ext cx="5329237" cy="592137"/>
                      </a:xfrm>
                      <a:prstGeom prst="rect">
                        <a:avLst/>
                      </a:prstGeom>
                    </p:spPr>
                  </p:pic>
                </p:oleObj>
              </mc:Fallback>
            </mc:AlternateContent>
          </a:graphicData>
        </a:graphic>
      </p:graphicFrame>
      <p:sp>
        <p:nvSpPr>
          <p:cNvPr id="15" name="矩形 14"/>
          <p:cNvSpPr/>
          <p:nvPr/>
        </p:nvSpPr>
        <p:spPr>
          <a:xfrm>
            <a:off x="1561174" y="4767565"/>
            <a:ext cx="2040943" cy="461665"/>
          </a:xfrm>
          <a:prstGeom prst="rect">
            <a:avLst/>
          </a:prstGeom>
        </p:spPr>
        <p:txBody>
          <a:bodyPr wrap="none">
            <a:spAutoFit/>
          </a:bodyPr>
          <a:lstStyle/>
          <a:p>
            <a:r>
              <a:rPr lang="zh-CN" altLang="en-US" sz="2400" b="1" dirty="0">
                <a:solidFill>
                  <a:srgbClr val="FF0000"/>
                </a:solidFill>
              </a:rPr>
              <a:t>隐约的样子。</a:t>
            </a:r>
          </a:p>
        </p:txBody>
      </p:sp>
    </p:spTree>
    <p:extLst>
      <p:ext uri="{BB962C8B-B14F-4D97-AF65-F5344CB8AC3E}">
        <p14:creationId xmlns:p14="http://schemas.microsoft.com/office/powerpoint/2010/main" val="175760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384710"/>
            <a:ext cx="11647294"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短歌行</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建安文学新局面的开创者</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曹操</a:t>
            </a:r>
            <a:endParaRPr lang="zh-CN" altLang="zh-CN" sz="1050" kern="100" dirty="0">
              <a:effectLst/>
              <a:latin typeface="宋体"/>
              <a:cs typeface="Courier New"/>
            </a:endParaRPr>
          </a:p>
        </p:txBody>
      </p:sp>
      <p:sp>
        <p:nvSpPr>
          <p:cNvPr id="8" name="矩形 7"/>
          <p:cNvSpPr>
            <a:spLocks noChangeArrowheads="1"/>
          </p:cNvSpPr>
          <p:nvPr/>
        </p:nvSpPr>
        <p:spPr bwMode="auto">
          <a:xfrm>
            <a:off x="335264" y="3095458"/>
            <a:ext cx="8664143"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350645" algn="l"/>
                <a:tab pos="3870960" algn="l"/>
              </a:tabLst>
            </a:pPr>
            <a:r>
              <a:rPr lang="zh-CN" altLang="zh-CN" sz="2400" b="1" kern="100" dirty="0">
                <a:latin typeface="Times New Roman"/>
                <a:cs typeface="Times New Roman"/>
              </a:rPr>
              <a:t>曹操</a:t>
            </a:r>
            <a:r>
              <a:rPr lang="en-US" altLang="zh-CN" sz="2400" b="1" kern="100" dirty="0">
                <a:latin typeface="Times New Roman"/>
                <a:cs typeface="Courier New"/>
              </a:rPr>
              <a:t>(155—220)</a:t>
            </a:r>
            <a:r>
              <a:rPr lang="zh-CN" altLang="zh-CN" sz="2400" b="1" kern="100" dirty="0">
                <a:latin typeface="Times New Roman"/>
                <a:cs typeface="Times New Roman"/>
              </a:rPr>
              <a:t>，字孟德，小字阿瞒，沛国谯</a:t>
            </a:r>
            <a:r>
              <a:rPr lang="en-US" altLang="zh-CN" sz="2400" b="1" kern="100" dirty="0">
                <a:latin typeface="Times New Roman"/>
                <a:cs typeface="Courier New"/>
              </a:rPr>
              <a:t>(</a:t>
            </a:r>
            <a:r>
              <a:rPr lang="zh-CN" altLang="zh-CN" sz="2400" b="1" kern="100" dirty="0">
                <a:latin typeface="Times New Roman"/>
                <a:cs typeface="Times New Roman"/>
              </a:rPr>
              <a:t>今安徽亳州</a:t>
            </a:r>
            <a:r>
              <a:rPr lang="en-US" altLang="zh-CN" sz="2400" b="1" kern="100" dirty="0">
                <a:latin typeface="Times New Roman"/>
                <a:cs typeface="Courier New"/>
              </a:rPr>
              <a:t>)</a:t>
            </a:r>
            <a:r>
              <a:rPr lang="zh-CN" altLang="zh-CN" sz="2400" b="1" kern="100" dirty="0">
                <a:latin typeface="Times New Roman"/>
                <a:cs typeface="Times New Roman"/>
              </a:rPr>
              <a:t>人，东汉末年著名政治家、军事家、文学家。</a:t>
            </a:r>
            <a:r>
              <a:rPr lang="zh-CN" altLang="zh-CN" sz="2400" b="1" u="sng" kern="100" dirty="0">
                <a:latin typeface="Times New Roman"/>
                <a:ea typeface="黑体"/>
                <a:cs typeface="Times New Roman"/>
              </a:rPr>
              <a:t>曹操雄才大略，</a:t>
            </a:r>
            <a:r>
              <a:rPr lang="en-US" altLang="zh-CN" sz="2400" b="1" u="sng" kern="100" dirty="0">
                <a:latin typeface="宋体"/>
                <a:cs typeface="Times New Roman"/>
              </a:rPr>
              <a:t>“</a:t>
            </a:r>
            <a:r>
              <a:rPr lang="zh-CN" altLang="zh-CN" sz="2400" b="1" u="sng" kern="100" dirty="0">
                <a:latin typeface="Times New Roman"/>
                <a:ea typeface="黑体"/>
                <a:cs typeface="Times New Roman"/>
              </a:rPr>
              <a:t>外定武功，内兴文学</a:t>
            </a:r>
            <a:r>
              <a:rPr lang="en-US" altLang="zh-CN" sz="2400" b="1" u="sng" kern="100" dirty="0">
                <a:latin typeface="宋体"/>
                <a:cs typeface="Times New Roman"/>
              </a:rPr>
              <a:t>”</a:t>
            </a:r>
            <a:r>
              <a:rPr lang="zh-CN" altLang="zh-CN" sz="2400" b="1" u="sng" kern="100" dirty="0">
                <a:latin typeface="Times New Roman"/>
                <a:ea typeface="黑体"/>
                <a:cs typeface="Times New Roman"/>
              </a:rPr>
              <a:t>，对历史的发展有不可泯灭的功勋。</a:t>
            </a:r>
            <a:r>
              <a:rPr lang="en-US" altLang="zh-CN" sz="2400" b="1" kern="100" baseline="30000" dirty="0">
                <a:latin typeface="宋体"/>
                <a:cs typeface="Times New Roman"/>
              </a:rPr>
              <a:t>①</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D:\梁贺\2019\课件\2019（秋）语文　选修　上册（新教材新标准）\A28.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35232" y="3164003"/>
            <a:ext cx="1961458" cy="260529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54263" y="4809728"/>
            <a:ext cx="875078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戏曲舞台上常把曹操塑造成白脸奸臣，成为一个阴险、残忍、狡诈、狠毒的人物。大家要睁开慧眼，仔细甄别哦。</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46997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5904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579231"/>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归</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62686598"/>
              </p:ext>
            </p:extLst>
          </p:nvPr>
        </p:nvGraphicFramePr>
        <p:xfrm>
          <a:off x="639748" y="2266955"/>
          <a:ext cx="5329237" cy="2962275"/>
        </p:xfrm>
        <a:graphic>
          <a:graphicData uri="http://schemas.openxmlformats.org/presentationml/2006/ole">
            <mc:AlternateContent xmlns:mc="http://schemas.openxmlformats.org/markup-compatibility/2006">
              <mc:Choice xmlns:v="urn:schemas-microsoft-com:vml" Requires="v">
                <p:oleObj spid="_x0000_s71682"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639748" y="2266955"/>
                        <a:ext cx="5329237" cy="2962275"/>
                      </a:xfrm>
                      <a:prstGeom prst="rect">
                        <a:avLst/>
                      </a:prstGeom>
                    </p:spPr>
                  </p:pic>
                </p:oleObj>
              </mc:Fallback>
            </mc:AlternateContent>
          </a:graphicData>
        </a:graphic>
      </p:graphicFrame>
      <p:sp>
        <p:nvSpPr>
          <p:cNvPr id="5" name="矩形 4"/>
          <p:cNvSpPr/>
          <p:nvPr/>
        </p:nvSpPr>
        <p:spPr>
          <a:xfrm>
            <a:off x="2605482" y="2256488"/>
            <a:ext cx="803425" cy="461665"/>
          </a:xfrm>
          <a:prstGeom prst="rect">
            <a:avLst/>
          </a:prstGeom>
        </p:spPr>
        <p:txBody>
          <a:bodyPr wrap="none">
            <a:spAutoFit/>
          </a:bodyPr>
          <a:lstStyle/>
          <a:p>
            <a:r>
              <a:rPr lang="zh-CN" altLang="en-US" sz="2400" b="1" dirty="0">
                <a:solidFill>
                  <a:srgbClr val="FF0000"/>
                </a:solidFill>
              </a:rPr>
              <a:t>回到</a:t>
            </a:r>
          </a:p>
        </p:txBody>
      </p:sp>
      <p:sp>
        <p:nvSpPr>
          <p:cNvPr id="6" name="矩形 5"/>
          <p:cNvSpPr/>
          <p:nvPr/>
        </p:nvSpPr>
        <p:spPr>
          <a:xfrm>
            <a:off x="3839139" y="2849565"/>
            <a:ext cx="1731564" cy="461665"/>
          </a:xfrm>
          <a:prstGeom prst="rect">
            <a:avLst/>
          </a:prstGeom>
        </p:spPr>
        <p:txBody>
          <a:bodyPr wrap="none">
            <a:spAutoFit/>
          </a:bodyPr>
          <a:lstStyle/>
          <a:p>
            <a:r>
              <a:rPr lang="zh-CN" altLang="en-US" sz="2400" b="1" dirty="0">
                <a:solidFill>
                  <a:srgbClr val="FF0000"/>
                </a:solidFill>
              </a:rPr>
              <a:t>归附，归依</a:t>
            </a:r>
          </a:p>
        </p:txBody>
      </p:sp>
      <p:sp>
        <p:nvSpPr>
          <p:cNvPr id="7" name="矩形 6"/>
          <p:cNvSpPr/>
          <p:nvPr/>
        </p:nvSpPr>
        <p:spPr>
          <a:xfrm>
            <a:off x="2588304" y="3441534"/>
            <a:ext cx="1112805" cy="461665"/>
          </a:xfrm>
          <a:prstGeom prst="rect">
            <a:avLst/>
          </a:prstGeom>
        </p:spPr>
        <p:txBody>
          <a:bodyPr wrap="none">
            <a:spAutoFit/>
          </a:bodyPr>
          <a:lstStyle/>
          <a:p>
            <a:r>
              <a:rPr lang="zh-CN" altLang="en-US" sz="2400" b="1" dirty="0">
                <a:solidFill>
                  <a:srgbClr val="FF0000"/>
                </a:solidFill>
              </a:rPr>
              <a:t>回娘家</a:t>
            </a:r>
          </a:p>
        </p:txBody>
      </p:sp>
      <p:sp>
        <p:nvSpPr>
          <p:cNvPr id="8" name="矩形 7"/>
          <p:cNvSpPr/>
          <p:nvPr/>
        </p:nvSpPr>
        <p:spPr>
          <a:xfrm>
            <a:off x="2302265" y="4021359"/>
            <a:ext cx="803425" cy="461665"/>
          </a:xfrm>
          <a:prstGeom prst="rect">
            <a:avLst/>
          </a:prstGeom>
        </p:spPr>
        <p:txBody>
          <a:bodyPr wrap="none">
            <a:spAutoFit/>
          </a:bodyPr>
          <a:lstStyle/>
          <a:p>
            <a:r>
              <a:rPr lang="zh-CN" altLang="en-US" sz="2400" b="1" dirty="0">
                <a:solidFill>
                  <a:srgbClr val="FF0000"/>
                </a:solidFill>
              </a:rPr>
              <a:t>复归</a:t>
            </a:r>
          </a:p>
        </p:txBody>
      </p:sp>
      <p:sp>
        <p:nvSpPr>
          <p:cNvPr id="9" name="矩形 8"/>
          <p:cNvSpPr/>
          <p:nvPr/>
        </p:nvSpPr>
        <p:spPr>
          <a:xfrm>
            <a:off x="3202380" y="4610039"/>
            <a:ext cx="1422184" cy="461665"/>
          </a:xfrm>
          <a:prstGeom prst="rect">
            <a:avLst/>
          </a:prstGeom>
        </p:spPr>
        <p:txBody>
          <a:bodyPr wrap="none">
            <a:spAutoFit/>
          </a:bodyPr>
          <a:lstStyle/>
          <a:p>
            <a:r>
              <a:rPr lang="zh-CN" altLang="en-US" sz="2400" b="1" dirty="0">
                <a:solidFill>
                  <a:srgbClr val="FF0000"/>
                </a:solidFill>
              </a:rPr>
              <a:t>女子出嫁</a:t>
            </a:r>
          </a:p>
        </p:txBody>
      </p:sp>
    </p:spTree>
    <p:extLst>
      <p:ext uri="{BB962C8B-B14F-4D97-AF65-F5344CB8AC3E}">
        <p14:creationId xmlns:p14="http://schemas.microsoft.com/office/powerpoint/2010/main" val="169033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49289" y="1822045"/>
            <a:ext cx="803425" cy="461665"/>
          </a:xfrm>
          <a:prstGeom prst="rect">
            <a:avLst/>
          </a:prstGeom>
        </p:spPr>
        <p:txBody>
          <a:bodyPr wrap="none">
            <a:spAutoFit/>
          </a:bodyPr>
          <a:lstStyle/>
          <a:p>
            <a:r>
              <a:rPr lang="zh-CN" altLang="en-US" sz="2400" b="1" dirty="0">
                <a:solidFill>
                  <a:srgbClr val="FF0000"/>
                </a:solidFill>
              </a:rPr>
              <a:t>离开</a:t>
            </a:r>
          </a:p>
        </p:txBody>
      </p:sp>
      <p:graphicFrame>
        <p:nvGraphicFramePr>
          <p:cNvPr id="2" name="对象 1"/>
          <p:cNvGraphicFramePr>
            <a:graphicFrameLocks noChangeAspect="1"/>
          </p:cNvGraphicFramePr>
          <p:nvPr>
            <p:extLst>
              <p:ext uri="{D42A27DB-BD31-4B8C-83A1-F6EECF244321}">
                <p14:modId xmlns:p14="http://schemas.microsoft.com/office/powerpoint/2010/main" val="110145420"/>
              </p:ext>
            </p:extLst>
          </p:nvPr>
        </p:nvGraphicFramePr>
        <p:xfrm>
          <a:off x="692150" y="1266825"/>
          <a:ext cx="7105650" cy="3540125"/>
        </p:xfrm>
        <a:graphic>
          <a:graphicData uri="http://schemas.openxmlformats.org/presentationml/2006/ole">
            <mc:AlternateContent xmlns:mc="http://schemas.openxmlformats.org/markup-compatibility/2006">
              <mc:Choice xmlns:v="urn:schemas-microsoft-com:vml" Requires="v">
                <p:oleObj spid="_x0000_s72706" name="文档" r:id="rId3" imgW="7202864" imgH="3598091" progId="Word.Document.12">
                  <p:embed/>
                </p:oleObj>
              </mc:Choice>
              <mc:Fallback>
                <p:oleObj name="文档" r:id="rId3" imgW="7202864" imgH="3598091" progId="Word.Document.12">
                  <p:embed/>
                  <p:pic>
                    <p:nvPicPr>
                      <p:cNvPr id="2" name="对象 1"/>
                      <p:cNvPicPr/>
                      <p:nvPr/>
                    </p:nvPicPr>
                    <p:blipFill>
                      <a:blip r:embed="rId4"/>
                      <a:stretch>
                        <a:fillRect/>
                      </a:stretch>
                    </p:blipFill>
                    <p:spPr>
                      <a:xfrm>
                        <a:off x="692150" y="1266825"/>
                        <a:ext cx="7105650" cy="3540125"/>
                      </a:xfrm>
                      <a:prstGeom prst="rect">
                        <a:avLst/>
                      </a:prstGeom>
                    </p:spPr>
                  </p:pic>
                </p:oleObj>
              </mc:Fallback>
            </mc:AlternateContent>
          </a:graphicData>
        </a:graphic>
      </p:graphicFrame>
      <p:sp>
        <p:nvSpPr>
          <p:cNvPr id="6" name="矩形 5"/>
          <p:cNvSpPr/>
          <p:nvPr/>
        </p:nvSpPr>
        <p:spPr>
          <a:xfrm>
            <a:off x="3821961" y="2414014"/>
            <a:ext cx="1112805" cy="461665"/>
          </a:xfrm>
          <a:prstGeom prst="rect">
            <a:avLst/>
          </a:prstGeom>
        </p:spPr>
        <p:txBody>
          <a:bodyPr wrap="none">
            <a:spAutoFit/>
          </a:bodyPr>
          <a:lstStyle/>
          <a:p>
            <a:r>
              <a:rPr lang="zh-CN" altLang="en-US" sz="2400" b="1" dirty="0">
                <a:solidFill>
                  <a:srgbClr val="FF0000"/>
                </a:solidFill>
              </a:rPr>
              <a:t>过去的</a:t>
            </a:r>
          </a:p>
        </p:txBody>
      </p:sp>
      <p:sp>
        <p:nvSpPr>
          <p:cNvPr id="7" name="矩形 6"/>
          <p:cNvSpPr/>
          <p:nvPr/>
        </p:nvSpPr>
        <p:spPr>
          <a:xfrm>
            <a:off x="5059544" y="2993839"/>
            <a:ext cx="803425" cy="461665"/>
          </a:xfrm>
          <a:prstGeom prst="rect">
            <a:avLst/>
          </a:prstGeom>
        </p:spPr>
        <p:txBody>
          <a:bodyPr wrap="none">
            <a:spAutoFit/>
          </a:bodyPr>
          <a:lstStyle/>
          <a:p>
            <a:r>
              <a:rPr lang="zh-CN" altLang="en-US" sz="2400" b="1">
                <a:solidFill>
                  <a:srgbClr val="FF0000"/>
                </a:solidFill>
              </a:rPr>
              <a:t>距离</a:t>
            </a:r>
            <a:endParaRPr lang="zh-CN" altLang="en-US" sz="2400" b="1" dirty="0">
              <a:solidFill>
                <a:srgbClr val="FF0000"/>
              </a:solidFill>
            </a:endParaRPr>
          </a:p>
        </p:txBody>
      </p:sp>
      <p:sp>
        <p:nvSpPr>
          <p:cNvPr id="8" name="矩形 7"/>
          <p:cNvSpPr/>
          <p:nvPr/>
        </p:nvSpPr>
        <p:spPr>
          <a:xfrm>
            <a:off x="2342021" y="3582519"/>
            <a:ext cx="2040943" cy="461665"/>
          </a:xfrm>
          <a:prstGeom prst="rect">
            <a:avLst/>
          </a:prstGeom>
        </p:spPr>
        <p:txBody>
          <a:bodyPr wrap="none">
            <a:spAutoFit/>
          </a:bodyPr>
          <a:lstStyle/>
          <a:p>
            <a:r>
              <a:rPr lang="zh-CN" altLang="en-US" sz="2400" b="1" dirty="0">
                <a:solidFill>
                  <a:srgbClr val="FF0000"/>
                </a:solidFill>
              </a:rPr>
              <a:t>往，到</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rPr>
              <a:t>去</a:t>
            </a:r>
          </a:p>
        </p:txBody>
      </p:sp>
      <p:sp>
        <p:nvSpPr>
          <p:cNvPr id="9" name="矩形 8"/>
          <p:cNvSpPr/>
          <p:nvPr/>
        </p:nvSpPr>
        <p:spPr>
          <a:xfrm>
            <a:off x="3228884" y="4135840"/>
            <a:ext cx="803425" cy="461665"/>
          </a:xfrm>
          <a:prstGeom prst="rect">
            <a:avLst/>
          </a:prstGeom>
        </p:spPr>
        <p:txBody>
          <a:bodyPr wrap="none">
            <a:spAutoFit/>
          </a:bodyPr>
          <a:lstStyle/>
          <a:p>
            <a:r>
              <a:rPr lang="zh-CN" altLang="en-US" sz="2400" b="1" dirty="0">
                <a:solidFill>
                  <a:srgbClr val="FF0000"/>
                </a:solidFill>
              </a:rPr>
              <a:t>除掉</a:t>
            </a:r>
          </a:p>
        </p:txBody>
      </p:sp>
    </p:spTree>
    <p:extLst>
      <p:ext uri="{BB962C8B-B14F-4D97-AF65-F5344CB8AC3E}">
        <p14:creationId xmlns:p14="http://schemas.microsoft.com/office/powerpoint/2010/main" val="44197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26452"/>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附文白对译</a:t>
            </a:r>
            <a:endParaRPr lang="zh-CN" altLang="zh-CN" sz="1050" kern="100">
              <a:effectLst/>
              <a:latin typeface="宋体"/>
              <a:cs typeface="Courier New"/>
            </a:endParaRPr>
          </a:p>
        </p:txBody>
      </p:sp>
      <p:pic>
        <p:nvPicPr>
          <p:cNvPr id="1638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546544"/>
            <a:ext cx="11528855" cy="8006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810125171"/>
              </p:ext>
            </p:extLst>
          </p:nvPr>
        </p:nvGraphicFramePr>
        <p:xfrm>
          <a:off x="509588" y="2448885"/>
          <a:ext cx="10895012" cy="823912"/>
        </p:xfrm>
        <a:graphic>
          <a:graphicData uri="http://schemas.openxmlformats.org/presentationml/2006/ole">
            <mc:AlternateContent xmlns:mc="http://schemas.openxmlformats.org/markup-compatibility/2006">
              <mc:Choice xmlns:v="urn:schemas-microsoft-com:vml" Requires="v">
                <p:oleObj spid="_x0000_s73730" name="文档" r:id="rId4" imgW="11208412" imgH="844619" progId="Word.Document.12">
                  <p:embed/>
                </p:oleObj>
              </mc:Choice>
              <mc:Fallback>
                <p:oleObj name="文档" r:id="rId4" imgW="11208412" imgH="844619" progId="Word.Document.12">
                  <p:embed/>
                  <p:pic>
                    <p:nvPicPr>
                      <p:cNvPr id="2" name="对象 1"/>
                      <p:cNvPicPr/>
                      <p:nvPr/>
                    </p:nvPicPr>
                    <p:blipFill>
                      <a:blip r:embed="rId5"/>
                      <a:stretch>
                        <a:fillRect/>
                      </a:stretch>
                    </p:blipFill>
                    <p:spPr>
                      <a:xfrm>
                        <a:off x="509588" y="2448885"/>
                        <a:ext cx="10895012" cy="823912"/>
                      </a:xfrm>
                      <a:prstGeom prst="rect">
                        <a:avLst/>
                      </a:prstGeom>
                    </p:spPr>
                  </p:pic>
                </p:oleObj>
              </mc:Fallback>
            </mc:AlternateContent>
          </a:graphicData>
        </a:graphic>
      </p:graphicFrame>
      <p:pic>
        <p:nvPicPr>
          <p:cNvPr id="1638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4526" y="2999238"/>
            <a:ext cx="11545537" cy="18614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947320185"/>
              </p:ext>
            </p:extLst>
          </p:nvPr>
        </p:nvGraphicFramePr>
        <p:xfrm>
          <a:off x="339725" y="5022222"/>
          <a:ext cx="11285538" cy="927100"/>
        </p:xfrm>
        <a:graphic>
          <a:graphicData uri="http://schemas.openxmlformats.org/presentationml/2006/ole">
            <mc:AlternateContent xmlns:mc="http://schemas.openxmlformats.org/markup-compatibility/2006">
              <mc:Choice xmlns:v="urn:schemas-microsoft-com:vml" Requires="v">
                <p:oleObj spid="_x0000_s73731" name="文档" r:id="rId7" imgW="11608751" imgH="952266" progId="Word.Document.12">
                  <p:embed/>
                </p:oleObj>
              </mc:Choice>
              <mc:Fallback>
                <p:oleObj name="文档" r:id="rId7" imgW="11608751" imgH="952266" progId="Word.Document.12">
                  <p:embed/>
                  <p:pic>
                    <p:nvPicPr>
                      <p:cNvPr id="5" name="对象 4"/>
                      <p:cNvPicPr/>
                      <p:nvPr/>
                    </p:nvPicPr>
                    <p:blipFill>
                      <a:blip r:embed="rId8"/>
                      <a:stretch>
                        <a:fillRect/>
                      </a:stretch>
                    </p:blipFill>
                    <p:spPr>
                      <a:xfrm>
                        <a:off x="339725" y="5022222"/>
                        <a:ext cx="11285538" cy="927100"/>
                      </a:xfrm>
                      <a:prstGeom prst="rect">
                        <a:avLst/>
                      </a:prstGeom>
                    </p:spPr>
                  </p:pic>
                </p:oleObj>
              </mc:Fallback>
            </mc:AlternateContent>
          </a:graphicData>
        </a:graphic>
      </p:graphicFrame>
    </p:spTree>
    <p:extLst>
      <p:ext uri="{BB962C8B-B14F-4D97-AF65-F5344CB8AC3E}">
        <p14:creationId xmlns:p14="http://schemas.microsoft.com/office/powerpoint/2010/main" val="382838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519" y="679964"/>
            <a:ext cx="11301691" cy="20046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256095070"/>
              </p:ext>
            </p:extLst>
          </p:nvPr>
        </p:nvGraphicFramePr>
        <p:xfrm>
          <a:off x="339725" y="2835275"/>
          <a:ext cx="11285538" cy="769938"/>
        </p:xfrm>
        <a:graphic>
          <a:graphicData uri="http://schemas.openxmlformats.org/presentationml/2006/ole">
            <mc:AlternateContent xmlns:mc="http://schemas.openxmlformats.org/markup-compatibility/2006">
              <mc:Choice xmlns:v="urn:schemas-microsoft-com:vml" Requires="v">
                <p:oleObj spid="_x0000_s74754" name="文档" r:id="rId4" imgW="11608751" imgH="791335" progId="Word.Document.12">
                  <p:embed/>
                </p:oleObj>
              </mc:Choice>
              <mc:Fallback>
                <p:oleObj name="文档" r:id="rId4" imgW="11608751" imgH="791335" progId="Word.Document.12">
                  <p:embed/>
                  <p:pic>
                    <p:nvPicPr>
                      <p:cNvPr id="2" name="对象 1"/>
                      <p:cNvPicPr/>
                      <p:nvPr/>
                    </p:nvPicPr>
                    <p:blipFill>
                      <a:blip r:embed="rId5"/>
                      <a:stretch>
                        <a:fillRect/>
                      </a:stretch>
                    </p:blipFill>
                    <p:spPr>
                      <a:xfrm>
                        <a:off x="339725" y="2835275"/>
                        <a:ext cx="11285538" cy="769938"/>
                      </a:xfrm>
                      <a:prstGeom prst="rect">
                        <a:avLst/>
                      </a:prstGeom>
                    </p:spPr>
                  </p:pic>
                </p:oleObj>
              </mc:Fallback>
            </mc:AlternateContent>
          </a:graphicData>
        </a:graphic>
      </p:graphicFrame>
      <p:pic>
        <p:nvPicPr>
          <p:cNvPr id="17411"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3316019"/>
            <a:ext cx="11301691" cy="17331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3332584466"/>
              </p:ext>
            </p:extLst>
          </p:nvPr>
        </p:nvGraphicFramePr>
        <p:xfrm>
          <a:off x="442844" y="5094288"/>
          <a:ext cx="11091863" cy="1214437"/>
        </p:xfrm>
        <a:graphic>
          <a:graphicData uri="http://schemas.openxmlformats.org/presentationml/2006/ole">
            <mc:AlternateContent xmlns:mc="http://schemas.openxmlformats.org/markup-compatibility/2006">
              <mc:Choice xmlns:v="urn:schemas-microsoft-com:vml" Requires="v">
                <p:oleObj spid="_x0000_s74755" name="文档" r:id="rId7" imgW="11241504" imgH="1307611" progId="Word.Document.12">
                  <p:embed/>
                </p:oleObj>
              </mc:Choice>
              <mc:Fallback>
                <p:oleObj name="文档" r:id="rId7" imgW="11241504" imgH="1307611" progId="Word.Document.12">
                  <p:embed/>
                  <p:pic>
                    <p:nvPicPr>
                      <p:cNvPr id="5" name="对象 4"/>
                      <p:cNvPicPr/>
                      <p:nvPr/>
                    </p:nvPicPr>
                    <p:blipFill>
                      <a:blip r:embed="rId8"/>
                      <a:stretch>
                        <a:fillRect/>
                      </a:stretch>
                    </p:blipFill>
                    <p:spPr>
                      <a:xfrm>
                        <a:off x="442844" y="5094288"/>
                        <a:ext cx="11091863" cy="1214437"/>
                      </a:xfrm>
                      <a:prstGeom prst="rect">
                        <a:avLst/>
                      </a:prstGeom>
                    </p:spPr>
                  </p:pic>
                </p:oleObj>
              </mc:Fallback>
            </mc:AlternateContent>
          </a:graphicData>
        </a:graphic>
      </p:graphicFrame>
    </p:spTree>
    <p:extLst>
      <p:ext uri="{BB962C8B-B14F-4D97-AF65-F5344CB8AC3E}">
        <p14:creationId xmlns:p14="http://schemas.microsoft.com/office/powerpoint/2010/main" val="123157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5257" y="718264"/>
            <a:ext cx="11414708" cy="106352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753430685"/>
              </p:ext>
            </p:extLst>
          </p:nvPr>
        </p:nvGraphicFramePr>
        <p:xfrm>
          <a:off x="339725" y="1933575"/>
          <a:ext cx="11207750" cy="757238"/>
        </p:xfrm>
        <a:graphic>
          <a:graphicData uri="http://schemas.openxmlformats.org/presentationml/2006/ole">
            <mc:AlternateContent xmlns:mc="http://schemas.openxmlformats.org/markup-compatibility/2006">
              <mc:Choice xmlns:v="urn:schemas-microsoft-com:vml" Requires="v">
                <p:oleObj spid="_x0000_s75778" name="文档" r:id="rId4" imgW="11509835" imgH="791335" progId="Word.Document.12">
                  <p:embed/>
                </p:oleObj>
              </mc:Choice>
              <mc:Fallback>
                <p:oleObj name="文档" r:id="rId4" imgW="11509835" imgH="791335" progId="Word.Document.12">
                  <p:embed/>
                  <p:pic>
                    <p:nvPicPr>
                      <p:cNvPr id="2" name="对象 1"/>
                      <p:cNvPicPr/>
                      <p:nvPr/>
                    </p:nvPicPr>
                    <p:blipFill>
                      <a:blip r:embed="rId5"/>
                      <a:stretch>
                        <a:fillRect/>
                      </a:stretch>
                    </p:blipFill>
                    <p:spPr>
                      <a:xfrm>
                        <a:off x="339725" y="1933575"/>
                        <a:ext cx="11207750" cy="757238"/>
                      </a:xfrm>
                      <a:prstGeom prst="rect">
                        <a:avLst/>
                      </a:prstGeom>
                    </p:spPr>
                  </p:pic>
                </p:oleObj>
              </mc:Fallback>
            </mc:AlternateContent>
          </a:graphicData>
        </a:graphic>
      </p:graphicFrame>
      <p:pic>
        <p:nvPicPr>
          <p:cNvPr id="2048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475877"/>
            <a:ext cx="11528855" cy="20749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1176500473"/>
              </p:ext>
            </p:extLst>
          </p:nvPr>
        </p:nvGraphicFramePr>
        <p:xfrm>
          <a:off x="339725" y="4637088"/>
          <a:ext cx="11260138" cy="731837"/>
        </p:xfrm>
        <a:graphic>
          <a:graphicData uri="http://schemas.openxmlformats.org/presentationml/2006/ole">
            <mc:AlternateContent xmlns:mc="http://schemas.openxmlformats.org/markup-compatibility/2006">
              <mc:Choice xmlns:v="urn:schemas-microsoft-com:vml" Requires="v">
                <p:oleObj spid="_x0000_s75779" name="文档" r:id="rId7" imgW="11584652" imgH="750652" progId="Word.Document.12">
                  <p:embed/>
                </p:oleObj>
              </mc:Choice>
              <mc:Fallback>
                <p:oleObj name="文档" r:id="rId7" imgW="11584652" imgH="750652" progId="Word.Document.12">
                  <p:embed/>
                  <p:pic>
                    <p:nvPicPr>
                      <p:cNvPr id="5" name="对象 4"/>
                      <p:cNvPicPr/>
                      <p:nvPr/>
                    </p:nvPicPr>
                    <p:blipFill>
                      <a:blip r:embed="rId8"/>
                      <a:stretch>
                        <a:fillRect/>
                      </a:stretch>
                    </p:blipFill>
                    <p:spPr>
                      <a:xfrm>
                        <a:off x="339725" y="4637088"/>
                        <a:ext cx="11260138" cy="731837"/>
                      </a:xfrm>
                      <a:prstGeom prst="rect">
                        <a:avLst/>
                      </a:prstGeom>
                    </p:spPr>
                  </p:pic>
                </p:oleObj>
              </mc:Fallback>
            </mc:AlternateContent>
          </a:graphicData>
        </a:graphic>
      </p:graphicFrame>
      <p:pic>
        <p:nvPicPr>
          <p:cNvPr id="20484" name="图片 1"/>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5226396"/>
            <a:ext cx="3637753" cy="10651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104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049254"/>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4782831" y="3049254"/>
            <a:ext cx="723205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人以感人的真诚和慷慨悲凉的情感咏叹了生命的忧患、生命的悲剧，流露出对于生命短促的浓浓感伤，但诗人并没有陷在消沉的情绪中不能自拔，而是在对统一天下大业的追求中获得了超越，抒发出渴望招纳贤才、建功立业的宏图大愿。</a:t>
            </a:r>
            <a:endParaRPr lang="zh-CN" altLang="zh-CN" sz="1050" kern="100" dirty="0">
              <a:effectLst/>
              <a:latin typeface="宋体"/>
              <a:cs typeface="Courier New"/>
            </a:endParaRPr>
          </a:p>
        </p:txBody>
      </p:sp>
      <p:pic>
        <p:nvPicPr>
          <p:cNvPr id="2150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2300" y="4137563"/>
            <a:ext cx="4203493" cy="147952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315517" y="2509185"/>
            <a:ext cx="3067096"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短歌行</a:t>
            </a:r>
            <a:endParaRPr lang="zh-CN" altLang="zh-CN" sz="1050" kern="100" dirty="0">
              <a:effectLst/>
              <a:latin typeface="宋体"/>
              <a:cs typeface="Courier New"/>
            </a:endParaRPr>
          </a:p>
        </p:txBody>
      </p:sp>
    </p:spTree>
    <p:extLst>
      <p:ext uri="{BB962C8B-B14F-4D97-AF65-F5344CB8AC3E}">
        <p14:creationId xmlns:p14="http://schemas.microsoft.com/office/powerpoint/2010/main" val="2124583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归园田居</a:t>
            </a:r>
            <a:r>
              <a:rPr lang="en-US" altLang="zh-CN" sz="2400" b="1" kern="100" dirty="0">
                <a:latin typeface="宋体"/>
                <a:ea typeface="华文新魏"/>
                <a:cs typeface="Times New Roman"/>
              </a:rPr>
              <a:t>(</a:t>
            </a:r>
            <a:r>
              <a:rPr lang="zh-CN" altLang="zh-CN" sz="2400" b="1" kern="100" dirty="0">
                <a:latin typeface="宋体"/>
                <a:ea typeface="华文新魏"/>
                <a:cs typeface="Times New Roman"/>
              </a:rPr>
              <a:t>其一</a:t>
            </a:r>
            <a:r>
              <a:rPr lang="en-US" altLang="zh-CN" sz="2400" b="1" kern="100" dirty="0">
                <a:latin typeface="宋体"/>
                <a:ea typeface="华文新魏"/>
                <a:cs typeface="Times New Roman"/>
              </a:rPr>
              <a:t>)</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62877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2150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1352" y="2528885"/>
            <a:ext cx="5574648" cy="2524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6682227" y="1628770"/>
            <a:ext cx="4814463"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《归园田居</a:t>
            </a:r>
            <a:r>
              <a:rPr lang="en-US" altLang="zh-CN" sz="2400" b="1" kern="100" dirty="0">
                <a:latin typeface="Times New Roman"/>
                <a:cs typeface="Courier New"/>
              </a:rPr>
              <a:t>(</a:t>
            </a:r>
            <a:r>
              <a:rPr lang="zh-CN" altLang="zh-CN" sz="2400" b="1" kern="100" dirty="0">
                <a:latin typeface="Times New Roman"/>
                <a:cs typeface="Times New Roman"/>
              </a:rPr>
              <a:t>其一</a:t>
            </a:r>
            <a:r>
              <a:rPr lang="en-US" altLang="zh-CN" sz="2400" b="1" kern="100" dirty="0">
                <a:latin typeface="Times New Roman"/>
                <a:cs typeface="Courier New"/>
              </a:rPr>
              <a:t>)</a:t>
            </a:r>
            <a:r>
              <a:rPr lang="zh-CN" altLang="zh-CN" sz="2400" b="1" kern="100" dirty="0">
                <a:latin typeface="Times New Roman"/>
                <a:cs typeface="Times New Roman"/>
              </a:rPr>
              <a:t>》主要描写了诗人摆脱污浊官场来到清新的农村后的自由生活和愉快心情，表达了诗人渴望自由、渴求摆脱官场束缚、向往回归自然的急迫心境以及对宁静淡泊的田园生活的热爱。</a:t>
            </a:r>
            <a:endParaRPr lang="zh-CN" altLang="zh-CN" sz="1050" kern="100" dirty="0">
              <a:effectLst/>
              <a:latin typeface="宋体"/>
              <a:cs typeface="Courier New"/>
            </a:endParaRPr>
          </a:p>
        </p:txBody>
      </p:sp>
    </p:spTree>
    <p:extLst>
      <p:ext uri="{BB962C8B-B14F-4D97-AF65-F5344CB8AC3E}">
        <p14:creationId xmlns:p14="http://schemas.microsoft.com/office/powerpoint/2010/main" val="1154051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985429"/>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出世与入世的碰撞——赏析诗歌的思想感情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出世与入世，江湖与魏阙，历来都是一个相互矛盾却又相辅相成的问题。说到底，出世与入世只不过是两种不同的生活方式而已。在东汉末年乱世中，曹操和陶渊明作为身份地位截然不同的两个人，他们都借助诗歌传达出了自己的心声。通过解读这两首诗，可以更深刻地理解这两种不同的人生态度。</a:t>
            </a:r>
            <a:endParaRPr lang="zh-CN" altLang="zh-CN" sz="1050" kern="100" dirty="0">
              <a:effectLst/>
              <a:latin typeface="宋体"/>
              <a:cs typeface="Courier New"/>
            </a:endParaRPr>
          </a:p>
        </p:txBody>
      </p:sp>
    </p:spTree>
    <p:extLst>
      <p:ext uri="{BB962C8B-B14F-4D97-AF65-F5344CB8AC3E}">
        <p14:creationId xmlns:p14="http://schemas.microsoft.com/office/powerpoint/2010/main" val="2600424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32499"/>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en-US" altLang="zh-CN" sz="2400" b="1" kern="100" dirty="0">
                <a:latin typeface="宋体"/>
                <a:cs typeface="Times New Roman"/>
              </a:rPr>
              <a:t>“</a:t>
            </a:r>
            <a:r>
              <a:rPr lang="zh-CN" altLang="zh-CN" sz="2400" b="1" kern="100" dirty="0">
                <a:latin typeface="Times New Roman"/>
                <a:cs typeface="Times New Roman"/>
              </a:rPr>
              <a:t>何以解忧？唯有杜康</a:t>
            </a:r>
            <a:r>
              <a:rPr lang="zh-CN" altLang="zh-CN" sz="2400" b="1" kern="100" dirty="0">
                <a:latin typeface="宋体"/>
                <a:cs typeface="Times New Roman"/>
              </a:rPr>
              <a:t>”</a:t>
            </a:r>
            <a:r>
              <a:rPr lang="zh-CN" altLang="zh-CN" sz="2400" b="1" kern="100" dirty="0">
                <a:latin typeface="Times New Roman"/>
                <a:cs typeface="Times New Roman"/>
              </a:rPr>
              <a:t>，曹操</a:t>
            </a:r>
            <a:r>
              <a:rPr lang="zh-CN" altLang="zh-CN" sz="2400" b="1" kern="100" dirty="0">
                <a:latin typeface="宋体"/>
                <a:cs typeface="Times New Roman"/>
              </a:rPr>
              <a:t>“</a:t>
            </a:r>
            <a:r>
              <a:rPr lang="zh-CN" altLang="zh-CN" sz="2400" b="1" kern="100" dirty="0">
                <a:latin typeface="Times New Roman"/>
                <a:cs typeface="Times New Roman"/>
              </a:rPr>
              <a:t>忧</a:t>
            </a:r>
            <a:r>
              <a:rPr lang="zh-CN" altLang="zh-CN" sz="2400" b="1" kern="100" dirty="0">
                <a:latin typeface="宋体"/>
                <a:cs typeface="Times New Roman"/>
              </a:rPr>
              <a:t>”</a:t>
            </a:r>
            <a:r>
              <a:rPr lang="zh-CN" altLang="zh-CN" sz="2400" b="1" kern="100" dirty="0">
                <a:latin typeface="Times New Roman"/>
                <a:cs typeface="Times New Roman"/>
              </a:rPr>
              <a:t>什么？真的是想借酒浇愁吗？</a:t>
            </a:r>
            <a:r>
              <a:rPr lang="zh-CN" altLang="zh-CN" sz="2400" b="1" kern="100" dirty="0">
                <a:latin typeface="宋体"/>
                <a:cs typeface="Times New Roman"/>
              </a:rPr>
              <a:t>“</a:t>
            </a:r>
            <a:r>
              <a:rPr lang="zh-CN" altLang="zh-CN" sz="2400" b="1" kern="100" dirty="0">
                <a:latin typeface="Times New Roman"/>
                <a:cs typeface="Times New Roman"/>
              </a:rPr>
              <a:t>守拙归园田</a:t>
            </a:r>
            <a:r>
              <a:rPr lang="zh-CN" altLang="zh-CN" sz="2400" b="1" kern="100" dirty="0">
                <a:latin typeface="宋体"/>
                <a:cs typeface="Times New Roman"/>
              </a:rPr>
              <a:t>”</a:t>
            </a:r>
            <a:r>
              <a:rPr lang="zh-CN" altLang="zh-CN" sz="2400" b="1" kern="100" dirty="0">
                <a:latin typeface="Times New Roman"/>
                <a:cs typeface="Times New Roman"/>
              </a:rPr>
              <a:t>，</a:t>
            </a:r>
            <a:r>
              <a:rPr lang="zh-CN" altLang="zh-CN" sz="2400" b="1" kern="100" dirty="0">
                <a:latin typeface="宋体"/>
                <a:cs typeface="Times New Roman"/>
              </a:rPr>
              <a:t>“</a:t>
            </a:r>
            <a:r>
              <a:rPr lang="zh-CN" altLang="zh-CN" sz="2400" b="1" kern="100" dirty="0">
                <a:latin typeface="Times New Roman"/>
                <a:cs typeface="Times New Roman"/>
              </a:rPr>
              <a:t>拙</a:t>
            </a:r>
            <a:r>
              <a:rPr lang="zh-CN" altLang="zh-CN" sz="2400" b="1" kern="100" dirty="0">
                <a:latin typeface="宋体"/>
                <a:cs typeface="Times New Roman"/>
              </a:rPr>
              <a:t>”</a:t>
            </a:r>
            <a:r>
              <a:rPr lang="zh-CN" altLang="zh-CN" sz="2400" b="1" kern="100" dirty="0">
                <a:latin typeface="Times New Roman"/>
                <a:cs typeface="Times New Roman"/>
              </a:rPr>
              <a:t>指什么？为什么陶渊明要</a:t>
            </a:r>
            <a:r>
              <a:rPr lang="zh-CN" altLang="zh-CN" sz="2400" b="1" kern="100" dirty="0">
                <a:latin typeface="宋体"/>
                <a:cs typeface="Times New Roman"/>
              </a:rPr>
              <a:t>“</a:t>
            </a:r>
            <a:r>
              <a:rPr lang="zh-CN" altLang="zh-CN" sz="2400" b="1" kern="100" dirty="0">
                <a:latin typeface="Times New Roman"/>
                <a:cs typeface="Times New Roman"/>
              </a:rPr>
              <a:t>守拙</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546931"/>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何以解忧？唯有杜康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，是一个政治家身处乱世渴望招募贤才、建功立业、一统天下的慷慨之叹。表面上是要借酒浇愁，放浪形骸，实际上表现出一个有雄心壮志的政治家深感人生苦短、贤才难求的苦闷心理。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守拙归园田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即朴拙，含有原始本真的意思，与世俗的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相对，陶渊明要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守拙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，即强调自己不会顺应世俗的潮流，要坚守自己的纯真本性。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7312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0356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曹操想</a:t>
            </a:r>
            <a:r>
              <a:rPr lang="en-US" altLang="zh-CN" sz="2400" b="1" kern="100" dirty="0">
                <a:latin typeface="宋体"/>
                <a:cs typeface="Times New Roman"/>
              </a:rPr>
              <a:t>“</a:t>
            </a:r>
            <a:r>
              <a:rPr lang="zh-CN" altLang="zh-CN" sz="2400" b="1" kern="100" dirty="0">
                <a:latin typeface="Times New Roman"/>
                <a:cs typeface="Times New Roman"/>
              </a:rPr>
              <a:t>掇明月</a:t>
            </a:r>
            <a:r>
              <a:rPr lang="en-US" altLang="zh-CN" sz="2400" b="1" kern="100" dirty="0">
                <a:latin typeface="宋体"/>
                <a:cs typeface="Times New Roman"/>
              </a:rPr>
              <a:t>”</a:t>
            </a:r>
            <a:r>
              <a:rPr lang="zh-CN" altLang="zh-CN" sz="2400" b="1" kern="100" dirty="0">
                <a:latin typeface="Times New Roman"/>
                <a:cs typeface="Times New Roman"/>
              </a:rPr>
              <a:t>，陶渊明重</a:t>
            </a:r>
            <a:r>
              <a:rPr lang="en-US" altLang="zh-CN" sz="2400" b="1" kern="100" dirty="0">
                <a:latin typeface="宋体"/>
                <a:cs typeface="Times New Roman"/>
              </a:rPr>
              <a:t>“</a:t>
            </a:r>
            <a:r>
              <a:rPr lang="zh-CN" altLang="zh-CN" sz="2400" b="1" kern="100" dirty="0">
                <a:latin typeface="Times New Roman"/>
                <a:cs typeface="Times New Roman"/>
              </a:rPr>
              <a:t>返自然</a:t>
            </a:r>
            <a:r>
              <a:rPr lang="zh-CN" altLang="zh-CN" sz="2400" b="1" kern="100" dirty="0">
                <a:latin typeface="宋体"/>
                <a:cs typeface="Times New Roman"/>
              </a:rPr>
              <a:t>”</a:t>
            </a:r>
            <a:r>
              <a:rPr lang="zh-CN" altLang="zh-CN" sz="2400" b="1" kern="100" dirty="0">
                <a:latin typeface="Times New Roman"/>
                <a:cs typeface="Times New Roman"/>
              </a:rPr>
              <a:t>，各自</a:t>
            </a:r>
            <a:r>
              <a:rPr lang="zh-CN" altLang="zh-CN" sz="2400" b="1" u="sng" kern="100" dirty="0">
                <a:latin typeface="Times New Roman"/>
                <a:ea typeface="黑体"/>
                <a:cs typeface="Times New Roman"/>
              </a:rPr>
              <a:t>表现作者什么样的思想情感</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2374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知人论世，方能探究此问题。</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48338" y="236690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掇明月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，表现曹操思慕人才而不得的惆怅心理，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明明如月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流露出对人才的仰慕之情，在诗人心中，人才如悬空之月，明鉴宇内。明月可望不可即，即为人才难得，也反映诗人欲得人才的迫切之情。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复得返自然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自然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既是自然环境，又是顺适本性无所扭曲的生活，与开篇的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丘山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照应，是点题之语，表明诗人对田园的向往是源自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质性自然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的生活态度。</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82561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02151"/>
            <a:ext cx="11647294"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作为军事家，指挥了官渡之战这个中国历史上著名的以弱胜强的战例。著有《孙子略解》《兵书接要》等书。</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作为文学家，曹操精音律，善诗歌，即使在鞍马劳顿中，也常常横槊赋诗，随章命题。</a:t>
            </a:r>
            <a:r>
              <a:rPr lang="zh-CN" altLang="zh-CN" sz="2400" b="1" u="sng" kern="100" dirty="0">
                <a:latin typeface="Times New Roman"/>
                <a:ea typeface="黑体"/>
                <a:cs typeface="Times New Roman"/>
              </a:rPr>
              <a:t>他的诗歌内容较为丰富，风格苍劲悲凉。有反映战乱和民生疾苦的《蒿里行》，有反映个人政治抱负的《短歌行》，有写景的《观沧海》和抒情的《龟虽寿》等。</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他以海纳百川的胸襟，招集当时的许多著名文人，集中在邺下，公</a:t>
            </a:r>
            <a:r>
              <a:rPr lang="en-US" altLang="zh-CN" sz="2400" b="1" kern="100" dirty="0">
                <a:latin typeface="Times New Roman"/>
                <a:cs typeface="Courier New"/>
              </a:rPr>
              <a:t></a:t>
            </a:r>
            <a:r>
              <a:rPr lang="zh-CN" altLang="zh-CN" sz="2400" b="1" kern="100" dirty="0">
                <a:latin typeface="Times New Roman"/>
                <a:cs typeface="Times New Roman"/>
              </a:rPr>
              <a:t>唱和，形成一个文学集团。曹操自己的文学路线和写作态度对于其他文人起着更具体的领导和倡导作用，促进了建安文学的繁荣。</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他的诗歌散文气魄雄伟，慷慨悲凉。余秋雨评价说，诸葛亮的文章是君臣之情，曹操的诗歌是宇宙人生，格局不一样。确实如此。</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743344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24762" y="436756"/>
            <a:ext cx="1153197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solidFill>
                  <a:prstClr val="black"/>
                </a:solidFill>
                <a:latin typeface="Times New Roman"/>
                <a:cs typeface="Courier New"/>
              </a:rPr>
              <a:t>3.</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拓展延伸</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cs typeface="Times New Roman"/>
              </a:rPr>
              <a:t>请替曹操或者陶渊明给对方写一封信，劝说对方改变原有出世或入世的观点。</a:t>
            </a:r>
            <a:endParaRPr lang="zh-CN" altLang="zh-CN" sz="1050" kern="100" dirty="0">
              <a:effectLst/>
              <a:latin typeface="宋体"/>
              <a:cs typeface="Courier New"/>
            </a:endParaRPr>
          </a:p>
        </p:txBody>
      </p:sp>
      <p:sp>
        <p:nvSpPr>
          <p:cNvPr id="4" name="矩形 3"/>
          <p:cNvSpPr>
            <a:spLocks noChangeArrowheads="1"/>
          </p:cNvSpPr>
          <p:nvPr/>
        </p:nvSpPr>
        <p:spPr bwMode="auto">
          <a:xfrm>
            <a:off x="551987" y="1425007"/>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穿越时空，只是一种处世态度的碰撞，不存在孰是孰非，但想象要合情合理。</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412691" y="1987110"/>
            <a:ext cx="1153197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陶兄：久仰你大名了，与您鸿雁往来，真是人生一大乐事啊！曾为您不为五斗米折腰的孤高所震撼，拜读大作，更深深地羡慕您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采菊东篱下，悠然见南山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的清闲。您的大作无不表现出您对现实生活的不满、对田园生活和隐居生活的向往。</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您是位隐士，如菊一般，遗世独立，高洁雅致，气韵超逸；但是这样与世何益？何不如菊一般，不畏严寒迎风斗霜，与那污浊的社会一搏呢？</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企望陶兄您能勇敢地面对现实，成为浊世中的一枝独秀的菊花。</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不过人各有志，只要您认为自己所为没有违背自己的原则，也就此生无憾了。</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曹操顿首</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0155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37611"/>
            <a:ext cx="11647294"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志士与隐士的对话——赏析抒情主人公形象</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历朝历代，许多仁人志士都具有强烈的忧国忧民思想，这种可贵的精神，使中华民族历经劫难而不衰。而隐士思想，也历来占据传统文化精神最崇高、最重要的地位。另外，古往今来，很多人同时具备隐士情怀和志士节操，在历史上留下浓墨重彩的一笔。他们可能没有实现</a:t>
            </a:r>
            <a:r>
              <a:rPr lang="zh-CN" altLang="zh-CN" sz="2400" b="1" kern="100" dirty="0">
                <a:latin typeface="宋体"/>
                <a:cs typeface="Times New Roman"/>
              </a:rPr>
              <a:t>“</a:t>
            </a:r>
            <a:r>
              <a:rPr lang="zh-CN" altLang="zh-CN" sz="2400" b="1" kern="100" dirty="0">
                <a:latin typeface="Times New Roman"/>
                <a:ea typeface="楷体_GB2312"/>
                <a:cs typeface="Times New Roman"/>
              </a:rPr>
              <a:t>大济苍生</a:t>
            </a:r>
            <a:r>
              <a:rPr lang="zh-CN" altLang="zh-CN" sz="2400" b="1" kern="100" dirty="0">
                <a:latin typeface="宋体"/>
                <a:cs typeface="Times New Roman"/>
              </a:rPr>
              <a:t>”</a:t>
            </a:r>
            <a:r>
              <a:rPr lang="zh-CN" altLang="zh-CN" sz="2400" b="1" kern="100" dirty="0">
                <a:latin typeface="Times New Roman"/>
                <a:ea typeface="楷体_GB2312"/>
                <a:cs typeface="Times New Roman"/>
              </a:rPr>
              <a:t>的理想，却能造就人格的丰碑。</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这两首诗歌分别塑造了抒情主人公什么样的形象？</a:t>
            </a:r>
            <a:endParaRPr lang="zh-CN" altLang="zh-CN" sz="1050" kern="100" dirty="0">
              <a:effectLst/>
              <a:latin typeface="宋体"/>
              <a:cs typeface="Courier New"/>
            </a:endParaRPr>
          </a:p>
        </p:txBody>
      </p:sp>
      <p:sp>
        <p:nvSpPr>
          <p:cNvPr id="4" name="矩形 3"/>
          <p:cNvSpPr>
            <a:spLocks noChangeArrowheads="1"/>
          </p:cNvSpPr>
          <p:nvPr/>
        </p:nvSpPr>
        <p:spPr bwMode="auto">
          <a:xfrm>
            <a:off x="550210" y="5018490"/>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《短歌行》塑造了一位具有统一天下的雄心壮志而又求贤若渴的志士形象。《归园田居》塑造了一位不与世俗同流合污、向往怡然自得的田园生活的隐士形象。</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61520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1598"/>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鲁迅先生评价曹操：</a:t>
            </a:r>
            <a:r>
              <a:rPr lang="en-US" altLang="zh-CN" sz="2400" b="1" kern="100" dirty="0">
                <a:latin typeface="宋体"/>
                <a:cs typeface="Times New Roman"/>
              </a:rPr>
              <a:t>“</a:t>
            </a:r>
            <a:r>
              <a:rPr lang="zh-CN" altLang="zh-CN" sz="2400" b="1" kern="100" dirty="0">
                <a:latin typeface="Times New Roman"/>
                <a:cs typeface="Times New Roman"/>
              </a:rPr>
              <a:t>是一个很有本事的人，至少是一个英雄。</a:t>
            </a:r>
            <a:r>
              <a:rPr lang="en-US" altLang="zh-CN" sz="2400" b="1" kern="100" dirty="0">
                <a:latin typeface="宋体"/>
                <a:cs typeface="Times New Roman"/>
              </a:rPr>
              <a:t>”</a:t>
            </a:r>
            <a:r>
              <a:rPr lang="zh-CN" altLang="zh-CN" sz="2400" b="1" kern="100" dirty="0">
                <a:latin typeface="Times New Roman"/>
                <a:cs typeface="Times New Roman"/>
              </a:rPr>
              <a:t>他评价陶渊明：</a:t>
            </a:r>
            <a:r>
              <a:rPr lang="en-US" altLang="zh-CN" sz="2400" b="1" kern="100" dirty="0">
                <a:latin typeface="宋体"/>
                <a:cs typeface="Times New Roman"/>
              </a:rPr>
              <a:t>“</a:t>
            </a:r>
            <a:r>
              <a:rPr lang="zh-CN" altLang="zh-CN" sz="2400" b="1" kern="100" dirty="0">
                <a:latin typeface="Times New Roman"/>
                <a:cs typeface="Times New Roman"/>
              </a:rPr>
              <a:t>陶潜正因为并非浑身静穆，所以他伟大。</a:t>
            </a:r>
            <a:r>
              <a:rPr lang="en-US" altLang="zh-CN" sz="2400" b="1" kern="100" dirty="0">
                <a:latin typeface="宋体"/>
                <a:cs typeface="Times New Roman"/>
              </a:rPr>
              <a:t>”</a:t>
            </a:r>
            <a:r>
              <a:rPr lang="zh-CN" altLang="zh-CN" sz="2400" b="1" kern="100" dirty="0">
                <a:latin typeface="Times New Roman"/>
                <a:cs typeface="Times New Roman"/>
              </a:rPr>
              <a:t>你如何理解呢？请根据曹操和陶渊明的作品客观评价一下。</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97047"/>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曹操名作有《蒿里行》《观沧海》和《龟虽寿》等，这些作品风格慷慨悲凉而沉郁雄健，从这些作品可以看出，曹操是一个在乱世中有顽强进取精神的人，称之为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英雄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也是实至名归。</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而陶渊明因为自己的性格与世俗官场生活不适应，不适应仕途中繁文缛节的限制和尔虞我诈的权势之争，尽管反复多次出仕，但是最终归隐田园。正是因为他并未完全脱离现实，却有这样的精神气节，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并非浑身静穆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，他才如此伟大。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812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0662"/>
            <a:ext cx="116472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曹操和陶渊明，一个是一世之雄，一个是隐逸之宗；一个具有一统天下的宏大气魄，一个则有崇尚自由的隐逸情怀。</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34008"/>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cs typeface="Times New Roman"/>
              </a:rPr>
              <a:t>假如他们穿越时空相遇，会对对方说些什么呢？</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请发挥想象，编写一个名为</a:t>
            </a:r>
            <a:r>
              <a:rPr lang="en-US" altLang="zh-CN" sz="2400" b="1" kern="100" dirty="0">
                <a:latin typeface="宋体"/>
                <a:cs typeface="Times New Roman"/>
              </a:rPr>
              <a:t>“</a:t>
            </a:r>
            <a:r>
              <a:rPr lang="zh-CN" altLang="zh-CN" sz="2400" b="1" kern="100" dirty="0">
                <a:latin typeface="Times New Roman"/>
                <a:cs typeface="Times New Roman"/>
              </a:rPr>
              <a:t>志士与隐士</a:t>
            </a:r>
            <a:r>
              <a:rPr lang="en-US" altLang="zh-CN" sz="2400" b="1" kern="100" dirty="0">
                <a:latin typeface="宋体"/>
                <a:cs typeface="Times New Roman"/>
              </a:rPr>
              <a:t>”</a:t>
            </a:r>
            <a:r>
              <a:rPr lang="zh-CN" altLang="zh-CN" sz="2400" b="1" kern="100" dirty="0">
                <a:latin typeface="Times New Roman"/>
                <a:cs typeface="Times New Roman"/>
              </a:rPr>
              <a:t>的剧本。</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对话要得体，符合人物的身份和阅历。</a:t>
            </a:r>
            <a:endParaRPr lang="zh-CN" altLang="zh-CN" sz="1050" kern="100" dirty="0">
              <a:solidFill>
                <a:srgbClr val="3366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傍晚，树林，一条古道蜿蜒伸展向树林深处。林边，陶渊明左手背在身后，手里握一把菊花，右手拈须，望着远方的山影</a:t>
            </a:r>
            <a:r>
              <a:rPr lang="en-US" altLang="zh-CN" sz="2400" b="1" kern="100" dirty="0">
                <a:solidFill>
                  <a:srgbClr val="FF0000"/>
                </a:solidFill>
                <a:latin typeface="Times New Roman"/>
                <a:ea typeface="仿宋_GB2312"/>
                <a:cs typeface="Courier New"/>
              </a:rPr>
              <a:t>]</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zh-CN" altLang="zh-CN" sz="2400" b="1" kern="100" dirty="0">
                <a:solidFill>
                  <a:srgbClr val="FF0000"/>
                </a:solidFill>
                <a:latin typeface="Times New Roman"/>
                <a:ea typeface="楷体_GB2312"/>
                <a:cs typeface="Times New Roman"/>
              </a:rPr>
              <a:t>采菊东篱下，悠然见南山</a:t>
            </a:r>
            <a:r>
              <a:rPr lang="en-US"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骑马从林间古道而出</a:t>
            </a:r>
            <a:r>
              <a:rPr lang="en-US" altLang="zh-CN" sz="2400" b="1" kern="100" dirty="0">
                <a:solidFill>
                  <a:srgbClr val="FF0000"/>
                </a:solidFill>
                <a:latin typeface="Times New Roman"/>
                <a:ea typeface="仿宋_GB2312"/>
                <a:cs typeface="Courier New"/>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青青子衿，悠悠我心。但为君故，沉吟至今。</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作揖相让路边</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楷体_GB2312"/>
                <a:cs typeface="Times New Roman"/>
              </a:rPr>
              <a:t>此诗悲歌慷慨，气韵沉雄，乃曹公名作也。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4759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blinds(horizontal)">
                                      <p:cBhvr>
                                        <p:cTn id="15" dur="500"/>
                                        <p:tgtEl>
                                          <p:spTgt spid="4">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5" end="5"/>
                                            </p:txEl>
                                          </p:spTgt>
                                        </p:tgtEl>
                                        <p:attrNameLst>
                                          <p:attrName>style.visibility</p:attrName>
                                        </p:attrNameLst>
                                      </p:cBhvr>
                                      <p:to>
                                        <p:strVal val="visible"/>
                                      </p:to>
                                    </p:set>
                                    <p:animEffect transition="in" filter="blinds(horizontal)">
                                      <p:cBhvr>
                                        <p:cTn id="18" dur="500"/>
                                        <p:tgtEl>
                                          <p:spTgt spid="4">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blinds(horizontal)">
                                      <p:cBhvr>
                                        <p:cTn id="2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08678"/>
            <a:ext cx="1141779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下马</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楷体_GB2312"/>
                <a:cs typeface="Times New Roman"/>
              </a:rPr>
              <a:t>哈哈，正是孤的陋作。</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暗暗吃惊，仍不卑不亢</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楷体_GB2312"/>
                <a:cs typeface="Times New Roman"/>
              </a:rPr>
              <a:t>偶遇曹公，实乃三生有幸。</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zh-CN" altLang="zh-CN" sz="2400" b="1" kern="100" dirty="0">
                <a:solidFill>
                  <a:srgbClr val="FF0000"/>
                </a:solidFill>
                <a:latin typeface="Times New Roman"/>
                <a:ea typeface="楷体_GB2312"/>
                <a:cs typeface="Times New Roman"/>
              </a:rPr>
              <a:t>孤也有幸得见先生。不知先生高姓大名？</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zh-CN" altLang="zh-CN" sz="2400" b="1" kern="100" dirty="0">
                <a:solidFill>
                  <a:srgbClr val="FF0000"/>
                </a:solidFill>
                <a:latin typeface="Times New Roman"/>
                <a:ea typeface="楷体_GB2312"/>
                <a:cs typeface="Times New Roman"/>
              </a:rPr>
              <a:t>在下姓陶，名潜，字渊明。</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zh-CN" altLang="zh-CN" sz="2400" b="1" kern="100" dirty="0">
                <a:solidFill>
                  <a:srgbClr val="FF0000"/>
                </a:solidFill>
                <a:latin typeface="Times New Roman"/>
                <a:ea typeface="楷体_GB2312"/>
                <a:cs typeface="Times New Roman"/>
              </a:rPr>
              <a:t>陶先生，刚刚听闻先生的吟作，也委实不世之材。现如今天下大乱，所谓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乱世之中出枭雄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，先生可否出山，助孤一臂之力？</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zh-CN" altLang="zh-CN" sz="2400" b="1" kern="100" dirty="0">
                <a:solidFill>
                  <a:srgbClr val="FF0000"/>
                </a:solidFill>
                <a:latin typeface="Times New Roman"/>
                <a:ea typeface="楷体_GB2312"/>
                <a:cs typeface="Times New Roman"/>
              </a:rPr>
              <a:t>于今乱世，曹公还能有何理想？</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zh-CN" altLang="zh-CN" sz="2400" b="1" kern="100" dirty="0">
                <a:solidFill>
                  <a:srgbClr val="FF0000"/>
                </a:solidFill>
                <a:latin typeface="Times New Roman"/>
                <a:ea typeface="楷体_GB2312"/>
                <a:cs typeface="Times New Roman"/>
              </a:rPr>
              <a:t>先生可以帮孤出谋划策，助孤立下赫赫威名，先生亦可功名在身，扬名天下。</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77988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8912"/>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zh-CN" altLang="zh-CN" sz="2400" b="1" kern="100" dirty="0">
                <a:solidFill>
                  <a:srgbClr val="FF0000"/>
                </a:solidFill>
                <a:latin typeface="Times New Roman"/>
                <a:ea typeface="楷体_GB2312"/>
                <a:cs typeface="Times New Roman"/>
              </a:rPr>
              <a:t>功名利禄于我如浮云。吾身处乱世中，自当斩破红尘，既然不能提剑安天下，也应留清白之名于后世。</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zh-CN" altLang="zh-CN" sz="2400" b="1" kern="100" dirty="0">
                <a:solidFill>
                  <a:srgbClr val="FF0000"/>
                </a:solidFill>
                <a:latin typeface="Times New Roman"/>
                <a:ea typeface="楷体_GB2312"/>
                <a:cs typeface="Times New Roman"/>
              </a:rPr>
              <a:t>天下不幸，有才学之人理应奋起拯救万民于水火，知其不可而为之，挽狂澜于既倒，扶大厦于将倾。这才是一个志士的理想。</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陶渊明　</a:t>
            </a:r>
            <a:r>
              <a:rPr lang="zh-CN" altLang="zh-CN" sz="2400" b="1" kern="100" dirty="0">
                <a:solidFill>
                  <a:srgbClr val="FF0000"/>
                </a:solidFill>
                <a:latin typeface="Times New Roman"/>
                <a:ea typeface="楷体_GB2312"/>
                <a:cs typeface="Times New Roman"/>
              </a:rPr>
              <a:t>在下不这样认为，乱世之中，做一个隐士才能以平和的心情去独守自己的本分。</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深深一揖</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楷体_GB2312"/>
                <a:cs typeface="Times New Roman"/>
              </a:rPr>
              <a:t>道不同，不相为谋，我还是回到我的桃花源去吧。</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说完飘然离去</a:t>
            </a:r>
            <a:r>
              <a:rPr lang="en-US" altLang="zh-CN" sz="2400" b="1" kern="100" dirty="0">
                <a:solidFill>
                  <a:srgbClr val="FF0000"/>
                </a:solidFill>
                <a:latin typeface="Times New Roman"/>
                <a:ea typeface="仿宋_GB2312"/>
                <a:cs typeface="Courier New"/>
              </a:rPr>
              <a:t>)</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曹操　</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高声吟诵</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楷体_GB2312"/>
                <a:cs typeface="Times New Roman"/>
              </a:rPr>
              <a:t>老骥伏枥，志在千里；烈士暮年，壮心不已。</a:t>
            </a:r>
            <a:r>
              <a:rPr lang="en-US" altLang="zh-CN" sz="2400" b="1" kern="100" dirty="0">
                <a:solidFill>
                  <a:srgbClr val="FF0000"/>
                </a:solidFill>
                <a:latin typeface="Times New Roman"/>
                <a:ea typeface="仿宋_GB2312"/>
                <a:cs typeface="Courier New"/>
              </a:rPr>
              <a:t>(</a:t>
            </a:r>
            <a:r>
              <a:rPr lang="zh-CN" altLang="zh-CN" sz="2400" b="1" kern="100" dirty="0">
                <a:solidFill>
                  <a:srgbClr val="FF0000"/>
                </a:solidFill>
                <a:latin typeface="Times New Roman"/>
                <a:ea typeface="仿宋_GB2312"/>
                <a:cs typeface="Times New Roman"/>
              </a:rPr>
              <a:t>扬鞭奋蹄而去</a:t>
            </a:r>
            <a:r>
              <a:rPr lang="en-US" altLang="zh-CN" sz="2400" b="1" kern="100" dirty="0">
                <a:solidFill>
                  <a:srgbClr val="FF0000"/>
                </a:solidFill>
                <a:latin typeface="Times New Roman"/>
                <a:ea typeface="仿宋_GB2312"/>
                <a:cs typeface="Courier New"/>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539747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09184" y="1359403"/>
            <a:ext cx="1108200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言浅意深巧设喻——赏析诗歌的比喻手法</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诗歌最主要的特征是抒情言理，无论是情趣，还是理趣，都是诗歌不可或缺的内在因素。而这些情趣和理趣，在诗歌中往往不会直接说出，而是借助比喻手法来加以表现。这样，不但使诗歌更具形象性，而且提高了诗歌含蓄蕴藉的审美效果。</a:t>
            </a:r>
            <a:endParaRPr lang="zh-CN" altLang="zh-CN" sz="1050" kern="100" dirty="0">
              <a:latin typeface="宋体"/>
              <a:cs typeface="Courier New"/>
            </a:endParaRPr>
          </a:p>
        </p:txBody>
      </p:sp>
    </p:spTree>
    <p:extLst>
      <p:ext uri="{BB962C8B-B14F-4D97-AF65-F5344CB8AC3E}">
        <p14:creationId xmlns:p14="http://schemas.microsoft.com/office/powerpoint/2010/main" val="16950972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85527"/>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这两首诗中出现了</a:t>
            </a:r>
            <a:r>
              <a:rPr lang="en-US" altLang="zh-CN" sz="2400" b="1" kern="100" dirty="0">
                <a:latin typeface="宋体"/>
                <a:cs typeface="Times New Roman"/>
              </a:rPr>
              <a:t>“</a:t>
            </a:r>
            <a:r>
              <a:rPr lang="zh-CN" altLang="zh-CN" sz="2400" b="1" kern="100" dirty="0">
                <a:latin typeface="Times New Roman"/>
                <a:cs typeface="Times New Roman"/>
              </a:rPr>
              <a:t>明月</a:t>
            </a:r>
            <a:r>
              <a:rPr lang="en-US" altLang="zh-CN" sz="2400" b="1" kern="100" dirty="0">
                <a:latin typeface="宋体"/>
                <a:cs typeface="Times New Roman"/>
              </a:rPr>
              <a:t>”“</a:t>
            </a:r>
            <a:r>
              <a:rPr lang="zh-CN" altLang="zh-CN" sz="2400" b="1" kern="100" dirty="0">
                <a:latin typeface="Times New Roman"/>
                <a:cs typeface="Times New Roman"/>
              </a:rPr>
              <a:t>乌鹊</a:t>
            </a:r>
            <a:r>
              <a:rPr lang="en-US" altLang="zh-CN" sz="2400" b="1" kern="100" dirty="0">
                <a:latin typeface="宋体"/>
                <a:cs typeface="Times New Roman"/>
              </a:rPr>
              <a:t>”“</a:t>
            </a:r>
            <a:r>
              <a:rPr lang="zh-CN" altLang="zh-CN" sz="2400" b="1" kern="100" dirty="0">
                <a:latin typeface="Times New Roman"/>
                <a:cs typeface="Times New Roman"/>
              </a:rPr>
              <a:t>尘网</a:t>
            </a:r>
            <a:r>
              <a:rPr lang="en-US" altLang="zh-CN" sz="2400" b="1" kern="100" dirty="0">
                <a:latin typeface="宋体"/>
                <a:cs typeface="Times New Roman"/>
              </a:rPr>
              <a:t>”“</a:t>
            </a:r>
            <a:r>
              <a:rPr lang="zh-CN" altLang="zh-CN" sz="2400" b="1" kern="100" dirty="0">
                <a:latin typeface="Times New Roman"/>
                <a:cs typeface="Times New Roman"/>
              </a:rPr>
              <a:t>羁鸟</a:t>
            </a:r>
            <a:r>
              <a:rPr lang="en-US" altLang="zh-CN" sz="2400" b="1" kern="100" dirty="0">
                <a:latin typeface="宋体"/>
                <a:cs typeface="Times New Roman"/>
              </a:rPr>
              <a:t>”“</a:t>
            </a:r>
            <a:r>
              <a:rPr lang="zh-CN" altLang="zh-CN" sz="2400" b="1" kern="100" dirty="0">
                <a:latin typeface="Times New Roman"/>
                <a:cs typeface="Times New Roman"/>
              </a:rPr>
              <a:t>池鱼</a:t>
            </a:r>
            <a:r>
              <a:rPr lang="en-US" altLang="zh-CN" sz="2400" b="1" kern="100" dirty="0">
                <a:latin typeface="宋体"/>
                <a:cs typeface="Times New Roman"/>
              </a:rPr>
              <a:t>”“</a:t>
            </a:r>
            <a:r>
              <a:rPr lang="zh-CN" altLang="zh-CN" sz="2400" b="1" kern="100" dirty="0">
                <a:latin typeface="Times New Roman"/>
                <a:cs typeface="Times New Roman"/>
              </a:rPr>
              <a:t>樊笼</a:t>
            </a:r>
            <a:r>
              <a:rPr lang="en-US" altLang="zh-CN" sz="2400" b="1" kern="100" dirty="0">
                <a:latin typeface="宋体"/>
                <a:cs typeface="Times New Roman"/>
              </a:rPr>
              <a:t>”</a:t>
            </a:r>
            <a:r>
              <a:rPr lang="zh-CN" altLang="zh-CN" sz="2400" b="1" kern="100" dirty="0">
                <a:latin typeface="Times New Roman"/>
                <a:cs typeface="Times New Roman"/>
              </a:rPr>
              <a:t>等意象，它们</a:t>
            </a:r>
            <a:r>
              <a:rPr lang="zh-CN" altLang="zh-CN" sz="2400" b="1" u="sng" kern="100" dirty="0">
                <a:latin typeface="Times New Roman"/>
                <a:ea typeface="黑体"/>
                <a:cs typeface="Times New Roman"/>
              </a:rPr>
              <a:t>分别比喻什么？蕴含着怎样的思想感情？</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421993"/>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从物象的象征意义角度思考。</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51987" y="294002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《短歌行》中，以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比喻贤才，以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明月不可掇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比喻贤才难得。以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乌鹊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绕树三匝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比喻贤才的徘徊歧路，表达对他们前途的关切。</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《归园田居》中，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尘网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樊笼</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比喻使人受拘束的尘世，表示诗人已看透官场的污秽黑暗，对官场充满了厌恶。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羁鸟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池鱼</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是诗人自比，意在说明自己误入官场，深受束缚，迫切要求摆脱束缚，回归自然的心志。</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410869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0581"/>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en-US" altLang="zh-CN" sz="2400" b="1" kern="100" dirty="0">
                <a:latin typeface="宋体"/>
                <a:cs typeface="Times New Roman"/>
              </a:rPr>
              <a:t>“</a:t>
            </a:r>
            <a:r>
              <a:rPr lang="zh-CN" altLang="zh-CN" sz="2400" b="1" kern="100" dirty="0">
                <a:latin typeface="Times New Roman"/>
                <a:cs typeface="Times New Roman"/>
              </a:rPr>
              <a:t>鸟</a:t>
            </a:r>
            <a:r>
              <a:rPr lang="en-US" altLang="zh-CN" sz="2400" b="1" kern="100" dirty="0">
                <a:latin typeface="宋体"/>
                <a:cs typeface="Times New Roman"/>
              </a:rPr>
              <a:t>”</a:t>
            </a:r>
            <a:r>
              <a:rPr lang="zh-CN" altLang="zh-CN" sz="2400" b="1" kern="100" dirty="0">
                <a:latin typeface="Times New Roman"/>
                <a:cs typeface="Times New Roman"/>
              </a:rPr>
              <a:t>是古诗文中常见的意象，常被用来表达复杂的感情。无论曹操笔下的</a:t>
            </a:r>
            <a:r>
              <a:rPr lang="zh-CN" altLang="zh-CN" sz="2400" b="1" kern="100" dirty="0">
                <a:latin typeface="宋体"/>
                <a:cs typeface="Times New Roman"/>
              </a:rPr>
              <a:t>“</a:t>
            </a:r>
            <a:r>
              <a:rPr lang="zh-CN" altLang="zh-CN" sz="2400" b="1" kern="100" dirty="0">
                <a:latin typeface="Times New Roman"/>
                <a:cs typeface="Times New Roman"/>
              </a:rPr>
              <a:t>乌鹊</a:t>
            </a:r>
            <a:r>
              <a:rPr lang="zh-CN" altLang="zh-CN" sz="2400" b="1" kern="100" dirty="0">
                <a:latin typeface="宋体"/>
                <a:cs typeface="Times New Roman"/>
              </a:rPr>
              <a:t>”</a:t>
            </a:r>
            <a:r>
              <a:rPr lang="zh-CN" altLang="zh-CN" sz="2400" b="1" kern="100" dirty="0">
                <a:latin typeface="Times New Roman"/>
                <a:cs typeface="Times New Roman"/>
              </a:rPr>
              <a:t>还是陶渊明笔下的</a:t>
            </a:r>
            <a:r>
              <a:rPr lang="zh-CN" altLang="zh-CN" sz="2400" b="1" kern="100" dirty="0">
                <a:latin typeface="宋体"/>
                <a:cs typeface="Times New Roman"/>
              </a:rPr>
              <a:t>“</a:t>
            </a:r>
            <a:r>
              <a:rPr lang="zh-CN" altLang="zh-CN" sz="2400" b="1" kern="100" dirty="0">
                <a:latin typeface="Times New Roman"/>
                <a:cs typeface="Times New Roman"/>
              </a:rPr>
              <a:t>羁鸟</a:t>
            </a:r>
            <a:r>
              <a:rPr lang="zh-CN" altLang="zh-CN" sz="2400" b="1" kern="100" dirty="0">
                <a:latin typeface="宋体"/>
                <a:cs typeface="Times New Roman"/>
              </a:rPr>
              <a:t>”</a:t>
            </a:r>
            <a:r>
              <a:rPr lang="zh-CN" altLang="zh-CN" sz="2400" b="1" kern="100" dirty="0">
                <a:latin typeface="Times New Roman"/>
                <a:cs typeface="Times New Roman"/>
              </a:rPr>
              <a:t>，内涵是因人因时因地因情而变化着的。请分别用四个字概括下列诗句中相关</a:t>
            </a:r>
            <a:r>
              <a:rPr lang="zh-CN" altLang="zh-CN" sz="2400" b="1" kern="100" dirty="0">
                <a:latin typeface="宋体"/>
                <a:cs typeface="Times New Roman"/>
              </a:rPr>
              <a:t>“</a:t>
            </a:r>
            <a:r>
              <a:rPr lang="zh-CN" altLang="zh-CN" sz="2400" b="1" kern="100" dirty="0">
                <a:latin typeface="Times New Roman"/>
                <a:cs typeface="Times New Roman"/>
              </a:rPr>
              <a:t>鸟</a:t>
            </a:r>
            <a:r>
              <a:rPr lang="zh-CN" altLang="zh-CN" sz="2400" b="1" kern="100" dirty="0">
                <a:latin typeface="宋体"/>
                <a:cs typeface="Times New Roman"/>
              </a:rPr>
              <a:t>”</a:t>
            </a:r>
            <a:r>
              <a:rPr lang="zh-CN" altLang="zh-CN" sz="2400" b="1" kern="100" dirty="0">
                <a:latin typeface="Times New Roman"/>
                <a:cs typeface="Times New Roman"/>
              </a:rPr>
              <a:t>的内涵。</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8603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宋体"/>
                <a:cs typeface="Times New Roman"/>
              </a:rPr>
              <a:t>①</a:t>
            </a:r>
            <a:r>
              <a:rPr lang="zh-CN" altLang="zh-CN" sz="2400" b="1" kern="100" dirty="0">
                <a:latin typeface="Times New Roman"/>
                <a:cs typeface="Times New Roman"/>
              </a:rPr>
              <a:t>乡心正无限，一雁度南楼。</a:t>
            </a:r>
            <a:r>
              <a:rPr lang="en-US" altLang="zh-CN" sz="2400" b="1" kern="100" dirty="0">
                <a:latin typeface="Times New Roman"/>
                <a:cs typeface="Courier New"/>
              </a:rPr>
              <a:t>(</a:t>
            </a:r>
            <a:r>
              <a:rPr lang="zh-CN" altLang="zh-CN" sz="2400" b="1" kern="100" dirty="0">
                <a:latin typeface="Times New Roman"/>
                <a:cs typeface="Times New Roman"/>
              </a:rPr>
              <a:t>赵嘏《寒塘》</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cs typeface="Times New Roman"/>
              </a:rPr>
              <a:t>②</a:t>
            </a:r>
            <a:r>
              <a:rPr lang="zh-CN" altLang="zh-CN" sz="2400" b="1" kern="100" dirty="0">
                <a:latin typeface="Times New Roman"/>
                <a:cs typeface="Times New Roman"/>
              </a:rPr>
              <a:t>戍鼓断人行，边秋一雁声。</a:t>
            </a:r>
            <a:r>
              <a:rPr lang="en-US" altLang="zh-CN" sz="2400" b="1" kern="100" dirty="0">
                <a:latin typeface="Times New Roman"/>
                <a:cs typeface="Courier New"/>
              </a:rPr>
              <a:t>(</a:t>
            </a:r>
            <a:r>
              <a:rPr lang="zh-CN" altLang="zh-CN" sz="2400" b="1" kern="100" dirty="0">
                <a:latin typeface="Times New Roman"/>
                <a:cs typeface="Times New Roman"/>
              </a:rPr>
              <a:t>杜甫《月夜忆舍弟》</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落花人独立，微雨燕双飞。</a:t>
            </a:r>
            <a:r>
              <a:rPr lang="en-US" altLang="zh-CN" sz="2400" b="1" kern="100" dirty="0">
                <a:latin typeface="Times New Roman"/>
                <a:cs typeface="Courier New"/>
              </a:rPr>
              <a:t>(</a:t>
            </a:r>
            <a:r>
              <a:rPr lang="zh-CN" altLang="zh-CN" sz="2400" b="1" kern="100" dirty="0">
                <a:latin typeface="Times New Roman"/>
                <a:cs typeface="Times New Roman"/>
              </a:rPr>
              <a:t>晏几道《临江仙》</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从今别却江南路，化作啼鹃带血归。</a:t>
            </a:r>
            <a:r>
              <a:rPr lang="en-US" altLang="zh-CN" sz="2400" b="1" kern="100" dirty="0">
                <a:latin typeface="Times New Roman"/>
                <a:cs typeface="Courier New"/>
              </a:rPr>
              <a:t>(</a:t>
            </a:r>
            <a:r>
              <a:rPr lang="zh-CN" altLang="zh-CN" sz="2400" b="1" kern="100" dirty="0">
                <a:latin typeface="Times New Roman"/>
                <a:cs typeface="Times New Roman"/>
              </a:rPr>
              <a:t>文天祥《金陵驿》</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落照苍茫秋草明，鹧鸪啼处远人行。</a:t>
            </a:r>
            <a:r>
              <a:rPr lang="en-US" altLang="zh-CN" sz="2400" b="1" kern="100" dirty="0">
                <a:latin typeface="Times New Roman"/>
                <a:cs typeface="Courier New"/>
              </a:rPr>
              <a:t>(</a:t>
            </a:r>
            <a:r>
              <a:rPr lang="zh-CN" altLang="zh-CN" sz="2400" b="1" kern="100" dirty="0">
                <a:latin typeface="Times New Roman"/>
                <a:cs typeface="Times New Roman"/>
              </a:rPr>
              <a:t>李群玉《九子坡闻鹧鸪》</a:t>
            </a:r>
            <a:r>
              <a:rPr lang="en-US" altLang="zh-CN" sz="2400" b="1" kern="100" dirty="0">
                <a:latin typeface="Times New Roman"/>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思乡怀亲　</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羁旅愁苦　</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爱情相思　</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忠贞不渝　</a:t>
            </a:r>
            <a:r>
              <a:rPr lang="en-US"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离愁别绪</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0538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下面三首诗词都是作者人生态度的体现，请阅读后完成后面的学习任务。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龟虽寿</a:t>
            </a:r>
            <a:r>
              <a:rPr lang="zh-CN" altLang="zh-CN" sz="2400" b="1" kern="100" baseline="30000" dirty="0">
                <a:latin typeface="Times New Roman"/>
                <a:cs typeface="Times New Roman"/>
              </a:rPr>
              <a:t>【注】</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曹　操</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神龟虽寿，犹有竟时。</a:t>
            </a:r>
            <a:r>
              <a:rPr lang="zh-CN" altLang="zh-CN" sz="2400" b="1" kern="100" dirty="0">
                <a:latin typeface="宋体"/>
                <a:cs typeface="宋体"/>
              </a:rPr>
              <a:t>螣</a:t>
            </a:r>
            <a:r>
              <a:rPr lang="zh-CN" altLang="zh-CN" sz="2400" b="1" kern="100" dirty="0">
                <a:latin typeface="宋体"/>
                <a:ea typeface="楷体_GB2312"/>
                <a:cs typeface="楷体_GB2312"/>
              </a:rPr>
              <a:t>蛇乘雾，终为土灰。</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老骥伏枥，志在千里；烈士暮年，壮心不已。</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盈缩之期，不但在天；养怡之福，可得永年。</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幸甚至哉！歌以咏志。</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zh-CN" altLang="zh-CN" sz="2400" b="1" kern="100" dirty="0">
                <a:latin typeface="Times New Roman"/>
                <a:ea typeface="仿宋_GB2312"/>
                <a:cs typeface="Times New Roman"/>
              </a:rPr>
              <a:t>本诗写于曹操</a:t>
            </a:r>
            <a:r>
              <a:rPr lang="en-US" altLang="zh-CN" sz="2400" b="1" kern="100" dirty="0">
                <a:latin typeface="Times New Roman"/>
                <a:ea typeface="仿宋_GB2312"/>
                <a:cs typeface="Courier New"/>
              </a:rPr>
              <a:t>53</a:t>
            </a:r>
            <a:r>
              <a:rPr lang="zh-CN" altLang="zh-CN" sz="2400" b="1" kern="100" dirty="0">
                <a:latin typeface="Times New Roman"/>
                <a:ea typeface="仿宋_GB2312"/>
                <a:cs typeface="Times New Roman"/>
              </a:rPr>
              <a:t>岁。</a:t>
            </a:r>
            <a:endParaRPr lang="zh-CN" altLang="zh-CN" sz="1050" kern="100" dirty="0">
              <a:effectLst/>
              <a:latin typeface="宋体"/>
              <a:cs typeface="Courier New"/>
            </a:endParaRPr>
          </a:p>
        </p:txBody>
      </p:sp>
    </p:spTree>
    <p:extLst>
      <p:ext uri="{BB962C8B-B14F-4D97-AF65-F5344CB8AC3E}">
        <p14:creationId xmlns:p14="http://schemas.microsoft.com/office/powerpoint/2010/main" val="3606122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8912"/>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建安十三年，曹操率大军南下，列阵长江，欲一举荡平孙刘势力。这年冬天十一月十五日夜，皎月当空，江面风平浪静，曹操乘船查看水寨，后设酒宴请诸将，饮至半夜，忽闻鸦声往南飞鸣而去。曹操感此景而持槊吟唱了这首千古名作</a:t>
            </a:r>
            <a:r>
              <a:rPr lang="en-US" altLang="zh-CN" sz="2400" b="1" kern="100" dirty="0">
                <a:latin typeface="Times New Roman"/>
                <a:cs typeface="Courier New"/>
              </a:rPr>
              <a:t>——</a:t>
            </a:r>
            <a:r>
              <a:rPr lang="zh-CN" altLang="zh-CN" sz="2400" b="1" kern="100" dirty="0">
                <a:latin typeface="Times New Roman"/>
                <a:cs typeface="Times New Roman"/>
              </a:rPr>
              <a:t>《短歌行》。</a:t>
            </a:r>
            <a:r>
              <a:rPr lang="zh-CN" altLang="zh-CN" sz="2400" b="1" u="sng" kern="100" dirty="0">
                <a:latin typeface="Times New Roman"/>
                <a:ea typeface="黑体"/>
                <a:cs typeface="Times New Roman"/>
              </a:rPr>
              <a:t>本诗表达了曹操希望能够延揽人才、完成统一天下大业的雄心壮志。</a:t>
            </a:r>
            <a:r>
              <a:rPr lang="en-US" altLang="zh-CN" sz="2400" b="1" u="sng" kern="100" dirty="0">
                <a:latin typeface="宋体"/>
                <a:cs typeface="Times New Roman"/>
              </a:rPr>
              <a:t>“</a:t>
            </a:r>
            <a:r>
              <a:rPr lang="zh-CN" altLang="zh-CN" sz="2400" b="1" u="sng" kern="100" dirty="0">
                <a:latin typeface="Times New Roman"/>
                <a:ea typeface="黑体"/>
                <a:cs typeface="Times New Roman"/>
              </a:rPr>
              <a:t>周公吐哺，天下归心</a:t>
            </a:r>
            <a:r>
              <a:rPr lang="en-US" altLang="zh-CN" sz="2400" b="1" u="sng" kern="100" dirty="0">
                <a:latin typeface="宋体"/>
                <a:cs typeface="Times New Roman"/>
              </a:rPr>
              <a:t>”</a:t>
            </a:r>
            <a:r>
              <a:rPr lang="zh-CN" altLang="zh-CN" sz="2400" b="1" u="sng" kern="100" dirty="0">
                <a:latin typeface="Times New Roman"/>
                <a:ea typeface="黑体"/>
                <a:cs typeface="Times New Roman"/>
              </a:rPr>
              <a:t>即为明证。</a:t>
            </a:r>
            <a:r>
              <a:rPr lang="en-US" altLang="zh-CN" sz="2400" b="1" kern="100" baseline="30000" dirty="0">
                <a:latin typeface="宋体"/>
                <a:cs typeface="Times New Roman"/>
              </a:rPr>
              <a:t>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此诗即汉高祖《大风歌》思猛士之旨也。</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201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2677"/>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诉衷情</a:t>
            </a:r>
            <a:r>
              <a:rPr lang="en-US" altLang="zh-CN" sz="2400" b="1" kern="100" baseline="30000" dirty="0">
                <a:latin typeface="宋体"/>
                <a:cs typeface="Times New Roman"/>
              </a:rPr>
              <a:t>①</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陆　游</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当年万里觅封侯，匹马戍梁州。关河梦断何处，尘暗旧貂裘。　　胡未灭，鬓先秋，泪空流。此身谁料，心在天山，身老沧洲</a:t>
            </a:r>
            <a:r>
              <a:rPr lang="en-US" altLang="zh-CN" sz="2400" b="1" kern="100" baseline="30000" dirty="0">
                <a:latin typeface="宋体"/>
                <a:ea typeface="楷体_GB2312"/>
                <a:cs typeface="Times New Roman"/>
              </a:rPr>
              <a:t>②</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en-US" altLang="zh-CN" sz="2400" b="1" kern="100" dirty="0">
                <a:latin typeface="宋体"/>
                <a:ea typeface="仿宋_GB2312"/>
                <a:cs typeface="Times New Roman"/>
              </a:rPr>
              <a:t>①</a:t>
            </a:r>
            <a:r>
              <a:rPr lang="zh-CN" altLang="zh-CN" sz="2400" b="1" kern="100" dirty="0">
                <a:latin typeface="Times New Roman"/>
                <a:ea typeface="仿宋_GB2312"/>
                <a:cs typeface="Times New Roman"/>
              </a:rPr>
              <a:t>本词是作者晚年隐居山阴农村以后写的。</a:t>
            </a:r>
            <a:r>
              <a:rPr lang="en-US" altLang="zh-CN" sz="2400" b="1" kern="100" dirty="0">
                <a:latin typeface="宋体"/>
                <a:ea typeface="仿宋_GB2312"/>
                <a:cs typeface="Times New Roman"/>
              </a:rPr>
              <a:t>②</a:t>
            </a:r>
            <a:r>
              <a:rPr lang="zh-CN" altLang="zh-CN" sz="2400" b="1" kern="100" dirty="0">
                <a:latin typeface="Times New Roman"/>
                <a:ea typeface="仿宋_GB2312"/>
                <a:cs typeface="Times New Roman"/>
              </a:rPr>
              <a:t>沧洲，古人隐居之地。</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双调</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雁儿落过得胜令</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归隐</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汪元亨</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闲来无妄想，静里多情况。物情螳捕蝉，世态蛇吞象。直志定行藏，屈指数兴亡。湖海襟怀阔，山林兴味长。壶觞，夜月松花酿。轩窗，秋风桂子香。</a:t>
            </a:r>
            <a:endParaRPr lang="zh-CN" altLang="zh-CN" sz="1050" kern="100" dirty="0">
              <a:effectLst/>
              <a:latin typeface="宋体"/>
              <a:cs typeface="Courier New"/>
            </a:endParaRPr>
          </a:p>
        </p:txBody>
      </p:sp>
    </p:spTree>
    <p:extLst>
      <p:ext uri="{BB962C8B-B14F-4D97-AF65-F5344CB8AC3E}">
        <p14:creationId xmlns:p14="http://schemas.microsoft.com/office/powerpoint/2010/main" val="2622008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0887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三首诗词分别抒发了怎样的思想感情？</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029060"/>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材料一反映了诗人积极进取的人生态度，表达了一种生命不息、战斗不止的决心和永不停息的壮志；材料二表达了作者壮志未酬、报国无门的悲愤不平之情；材料三抨击世态污浊，赞美隐居生活的恬静、闲适。</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20459" y="266915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阅读三首诗词，试分析其中感情的抒发原因。</a:t>
            </a:r>
            <a:endParaRPr lang="zh-CN" altLang="zh-CN" sz="1050" kern="100" dirty="0">
              <a:effectLst/>
              <a:latin typeface="宋体"/>
              <a:cs typeface="Courier New"/>
            </a:endParaRPr>
          </a:p>
        </p:txBody>
      </p:sp>
      <p:sp>
        <p:nvSpPr>
          <p:cNvPr id="6" name="矩形 5"/>
          <p:cNvSpPr>
            <a:spLocks noChangeArrowheads="1"/>
          </p:cNvSpPr>
          <p:nvPr/>
        </p:nvSpPr>
        <p:spPr bwMode="auto">
          <a:xfrm>
            <a:off x="544132" y="3189336"/>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曹操具有远大的政治抱负，即使已到暮年，却依旧雄心不改，故而壮志在胸；陆游是一个以身许国、胸怀壮志的爱国词人，他报国无门，而落得心系前线、闲老家乡的境地，故而悲愤不平；汪元亨身处一个恃强凌弱、贪婪不平的时代，刚直不阿的性格决定自己的行为，他襟怀开阔，向往隐居而自觉归隐。</a:t>
            </a:r>
            <a:endParaRPr lang="zh-CN" altLang="zh-CN" sz="1050" kern="100" dirty="0">
              <a:solidFill>
                <a:srgbClr val="FF0000"/>
              </a:solidFill>
              <a:effectLst/>
              <a:latin typeface="宋体"/>
              <a:cs typeface="Courier New"/>
            </a:endParaRPr>
          </a:p>
        </p:txBody>
      </p:sp>
      <p:sp>
        <p:nvSpPr>
          <p:cNvPr id="7" name="矩形 6"/>
          <p:cNvSpPr>
            <a:spLocks noChangeArrowheads="1"/>
          </p:cNvSpPr>
          <p:nvPr/>
        </p:nvSpPr>
        <p:spPr bwMode="auto">
          <a:xfrm>
            <a:off x="209442" y="534299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你是如何看待他们的人生态度的？请说出自己的观点。</a:t>
            </a:r>
            <a:endParaRPr lang="zh-CN" altLang="zh-CN" sz="1050" kern="100" dirty="0">
              <a:effectLst/>
              <a:latin typeface="宋体"/>
              <a:cs typeface="Courier New"/>
            </a:endParaRPr>
          </a:p>
        </p:txBody>
      </p:sp>
      <p:sp>
        <p:nvSpPr>
          <p:cNvPr id="8" name="矩形 7"/>
          <p:cNvSpPr>
            <a:spLocks noChangeArrowheads="1"/>
          </p:cNvSpPr>
          <p:nvPr/>
        </p:nvSpPr>
        <p:spPr bwMode="auto">
          <a:xfrm>
            <a:off x="533115" y="5863177"/>
            <a:ext cx="11304749"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8576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3459568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歌行体</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短歌行</a:t>
            </a:r>
            <a:r>
              <a:rPr lang="en-US" altLang="zh-CN" sz="2400" b="1" kern="100" dirty="0">
                <a:latin typeface="宋体"/>
                <a:cs typeface="Times New Roman"/>
              </a:rPr>
              <a:t>”</a:t>
            </a:r>
            <a:r>
              <a:rPr lang="zh-CN" altLang="zh-CN" sz="2400" b="1" kern="100" dirty="0">
                <a:latin typeface="Times New Roman"/>
                <a:cs typeface="Times New Roman"/>
              </a:rPr>
              <a:t>是乐府旧题，因其声调短促，故名。多为宴会上唱的乐曲。</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行，是乐府歌曲的一种体裁。汉魏以后的乐府诗，题名为</a:t>
            </a:r>
            <a:r>
              <a:rPr lang="en-US" altLang="zh-CN" sz="2400" b="1" kern="100" dirty="0">
                <a:latin typeface="宋体"/>
                <a:cs typeface="Times New Roman"/>
              </a:rPr>
              <a:t>“</a:t>
            </a:r>
            <a:r>
              <a:rPr lang="zh-CN" altLang="zh-CN" sz="2400" b="1" kern="100" dirty="0">
                <a:latin typeface="Times New Roman"/>
                <a:cs typeface="Times New Roman"/>
              </a:rPr>
              <a:t>歌</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行</a:t>
            </a:r>
            <a:r>
              <a:rPr lang="en-US" altLang="zh-CN" sz="2400" b="1" kern="100" dirty="0">
                <a:latin typeface="宋体"/>
                <a:cs typeface="Times New Roman"/>
              </a:rPr>
              <a:t>”</a:t>
            </a:r>
            <a:r>
              <a:rPr lang="zh-CN" altLang="zh-CN" sz="2400" b="1" kern="100" dirty="0">
                <a:latin typeface="Times New Roman"/>
                <a:cs typeface="Times New Roman"/>
              </a:rPr>
              <a:t>的很多，二者虽名称不同，其实并无严格的区别。后遂有</a:t>
            </a:r>
            <a:r>
              <a:rPr lang="en-US" altLang="zh-CN" sz="2400" b="1" kern="100" dirty="0">
                <a:latin typeface="宋体"/>
                <a:cs typeface="Times New Roman"/>
              </a:rPr>
              <a:t>“</a:t>
            </a:r>
            <a:r>
              <a:rPr lang="zh-CN" altLang="zh-CN" sz="2400" b="1" kern="100" dirty="0">
                <a:latin typeface="Times New Roman"/>
                <a:cs typeface="Times New Roman"/>
              </a:rPr>
              <a:t>歌行</a:t>
            </a:r>
            <a:r>
              <a:rPr lang="en-US" altLang="zh-CN" sz="2400" b="1" kern="100" dirty="0">
                <a:latin typeface="宋体"/>
                <a:cs typeface="Times New Roman"/>
              </a:rPr>
              <a:t>”</a:t>
            </a:r>
            <a:r>
              <a:rPr lang="zh-CN" altLang="zh-CN" sz="2400" b="1" kern="100" dirty="0">
                <a:latin typeface="Times New Roman"/>
                <a:cs typeface="Times New Roman"/>
              </a:rPr>
              <a:t>一体。</a:t>
            </a:r>
            <a:r>
              <a:rPr lang="zh-CN" altLang="zh-CN" sz="2400" b="1" u="sng" kern="100" dirty="0">
                <a:latin typeface="Times New Roman"/>
                <a:ea typeface="黑体"/>
                <a:cs typeface="Times New Roman"/>
              </a:rPr>
              <a:t>其音节、格律，一般比较自由，形式采用五言、七言、杂言的古体，富于变化。</a:t>
            </a:r>
            <a:r>
              <a:rPr lang="en-US" altLang="zh-CN" sz="2400" b="1" kern="100" baseline="30000" dirty="0">
                <a:latin typeface="宋体"/>
                <a:cs typeface="Times New Roman"/>
              </a:rPr>
              <a:t>④</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你还能举出歌行体的诗作吗？</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01043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建安风骨</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建安风骨指汉魏之际曹氏父子、建安七子等人诗文的俊爽刚健风格。汉末建安时期文坛巨匠</a:t>
            </a:r>
            <a:r>
              <a:rPr lang="en-US" altLang="zh-CN" sz="2400" b="1" kern="100" dirty="0">
                <a:latin typeface="宋体"/>
                <a:cs typeface="Times New Roman"/>
              </a:rPr>
              <a:t>“</a:t>
            </a:r>
            <a:r>
              <a:rPr lang="zh-CN" altLang="zh-CN" sz="2400" b="1" kern="100" dirty="0">
                <a:latin typeface="Times New Roman"/>
                <a:cs typeface="Times New Roman"/>
              </a:rPr>
              <a:t>三曹</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曹操、曹丕、曹植</a:t>
            </a:r>
            <a:r>
              <a:rPr lang="en-US" altLang="zh-CN" sz="2400" b="1" kern="100" dirty="0">
                <a:latin typeface="Times New Roman"/>
                <a:cs typeface="Courier New"/>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七子</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孔融、陈琳、王粲、徐干、阮瑀、应玚、刘桢</a:t>
            </a:r>
            <a:r>
              <a:rPr lang="en-US" altLang="zh-CN" sz="2400" b="1" kern="100" dirty="0">
                <a:latin typeface="Times New Roman"/>
                <a:cs typeface="Courier New"/>
              </a:rPr>
              <a:t>)</a:t>
            </a:r>
            <a:r>
              <a:rPr lang="zh-CN" altLang="zh-CN" sz="2400" b="1" kern="100" dirty="0">
                <a:latin typeface="Times New Roman"/>
                <a:cs typeface="Times New Roman"/>
              </a:rPr>
              <a:t>继承了汉乐府民歌的现实主义传统，普遍采用五言形式，以风骨遒劲而著称，并具有慷慨悲凉的阳刚之气，</a:t>
            </a:r>
            <a:r>
              <a:rPr lang="zh-CN" altLang="zh-CN" sz="2400" b="1" u="sng" kern="100" dirty="0">
                <a:latin typeface="Times New Roman"/>
                <a:ea typeface="黑体"/>
                <a:cs typeface="Times New Roman"/>
              </a:rPr>
              <a:t>形成了文学史上</a:t>
            </a:r>
            <a:r>
              <a:rPr lang="en-US" altLang="zh-CN" sz="2400" b="1" u="sng" kern="100" dirty="0">
                <a:latin typeface="宋体"/>
                <a:cs typeface="Times New Roman"/>
              </a:rPr>
              <a:t>“</a:t>
            </a:r>
            <a:r>
              <a:rPr lang="zh-CN" altLang="zh-CN" sz="2400" b="1" u="sng" kern="100" dirty="0">
                <a:latin typeface="Times New Roman"/>
                <a:ea typeface="黑体"/>
                <a:cs typeface="Times New Roman"/>
              </a:rPr>
              <a:t>建安风骨</a:t>
            </a:r>
            <a:r>
              <a:rPr lang="en-US" altLang="zh-CN" sz="2400" b="1" u="sng" kern="100" dirty="0">
                <a:latin typeface="宋体"/>
                <a:cs typeface="Times New Roman"/>
              </a:rPr>
              <a:t>”</a:t>
            </a:r>
            <a:r>
              <a:rPr lang="zh-CN" altLang="zh-CN" sz="2400" b="1" u="sng" kern="100" dirty="0">
                <a:latin typeface="Times New Roman"/>
                <a:ea typeface="黑体"/>
                <a:cs typeface="Times New Roman"/>
              </a:rPr>
              <a:t>的独特风格，被后人尊为典范。</a:t>
            </a:r>
            <a:r>
              <a:rPr lang="en-US" altLang="zh-CN" sz="2400" b="1" kern="100" baseline="30000" dirty="0">
                <a:latin typeface="宋体"/>
                <a:cs typeface="Times New Roman"/>
              </a:rPr>
              <a:t>⑤</a:t>
            </a:r>
            <a:r>
              <a:rPr lang="en-US" altLang="zh-CN" sz="2400" b="1" kern="100" dirty="0">
                <a:latin typeface="宋体"/>
                <a:cs typeface="Times New Roman"/>
              </a:rPr>
              <a:t>“</a:t>
            </a:r>
            <a:r>
              <a:rPr lang="zh-CN" altLang="zh-CN" sz="2400" b="1" kern="100" dirty="0">
                <a:latin typeface="Times New Roman"/>
                <a:cs typeface="Times New Roman"/>
              </a:rPr>
              <a:t>风骨</a:t>
            </a:r>
            <a:r>
              <a:rPr lang="zh-CN" altLang="zh-CN" sz="2400" b="1" kern="100" dirty="0">
                <a:latin typeface="宋体"/>
                <a:cs typeface="Times New Roman"/>
              </a:rPr>
              <a:t>”</a:t>
            </a:r>
            <a:r>
              <a:rPr lang="zh-CN" altLang="zh-CN" sz="2400" b="1" kern="100" dirty="0">
                <a:latin typeface="Times New Roman"/>
                <a:cs typeface="Times New Roman"/>
              </a:rPr>
              <a:t>是中国文学批评史上的一个重要的概念，自南朝至唐，它一直是文学品评的主要标准。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魏晋风骨盛唐诗，是中国文学史上浓墨重彩的两笔。</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78444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11340"/>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五、理基础</a:t>
            </a:r>
            <a:endParaRPr lang="zh-CN" altLang="zh-CN" sz="1050" kern="10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555669" y="2060170"/>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pì</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83904069"/>
              </p:ext>
            </p:extLst>
          </p:nvPr>
        </p:nvGraphicFramePr>
        <p:xfrm>
          <a:off x="509588" y="2157832"/>
          <a:ext cx="10098087" cy="2220912"/>
        </p:xfrm>
        <a:graphic>
          <a:graphicData uri="http://schemas.openxmlformats.org/presentationml/2006/ole">
            <mc:AlternateContent xmlns:mc="http://schemas.openxmlformats.org/markup-compatibility/2006">
              <mc:Choice xmlns:v="urn:schemas-microsoft-com:vml" Requires="v">
                <p:oleObj spid="_x0000_s62466" name="文档" r:id="rId3" imgW="10386152" imgH="2280039" progId="Word.Document.12">
                  <p:embed/>
                </p:oleObj>
              </mc:Choice>
              <mc:Fallback>
                <p:oleObj name="文档" r:id="rId3" imgW="10386152" imgH="2280039" progId="Word.Document.12">
                  <p:embed/>
                  <p:pic>
                    <p:nvPicPr>
                      <p:cNvPr id="2" name="对象 1"/>
                      <p:cNvPicPr/>
                      <p:nvPr/>
                    </p:nvPicPr>
                    <p:blipFill>
                      <a:blip r:embed="rId4"/>
                      <a:stretch>
                        <a:fillRect/>
                      </a:stretch>
                    </p:blipFill>
                    <p:spPr>
                      <a:xfrm>
                        <a:off x="509588" y="2157832"/>
                        <a:ext cx="10098087" cy="2220912"/>
                      </a:xfrm>
                      <a:prstGeom prst="rect">
                        <a:avLst/>
                      </a:prstGeom>
                    </p:spPr>
                  </p:pic>
                </p:oleObj>
              </mc:Fallback>
            </mc:AlternateContent>
          </a:graphicData>
        </a:graphic>
      </p:graphicFrame>
      <p:sp>
        <p:nvSpPr>
          <p:cNvPr id="6" name="矩形 5"/>
          <p:cNvSpPr/>
          <p:nvPr/>
        </p:nvSpPr>
        <p:spPr>
          <a:xfrm>
            <a:off x="4006349" y="2073422"/>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jīn</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6622817" y="2086674"/>
            <a:ext cx="66396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yōu</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428654" y="2688606"/>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duō</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3849503" y="2662102"/>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qiān</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733198" y="2662102"/>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qì</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41906" y="3228675"/>
            <a:ext cx="66396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yàn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006349" y="3268431"/>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zā</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6719946" y="3268431"/>
            <a:ext cx="52770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bǔ</a:t>
            </a:r>
            <a:endParaRPr lang="zh-CN" altLang="en-US" sz="2400" b="1" dirty="0">
              <a:solidFill>
                <a:srgbClr val="FF0000"/>
              </a:solidFill>
              <a:latin typeface="Times New Roman" pitchFamily="18" charset="0"/>
              <a:cs typeface="Times New Roman" pitchFamily="18" charset="0"/>
            </a:endParaRPr>
          </a:p>
        </p:txBody>
      </p:sp>
      <p:sp>
        <p:nvSpPr>
          <p:cNvPr id="14" name="矩形 13"/>
          <p:cNvSpPr>
            <a:spLocks noChangeArrowheads="1"/>
          </p:cNvSpPr>
          <p:nvPr/>
        </p:nvSpPr>
        <p:spPr bwMode="auto">
          <a:xfrm>
            <a:off x="226537" y="373256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4212247892"/>
              </p:ext>
            </p:extLst>
          </p:nvPr>
        </p:nvGraphicFramePr>
        <p:xfrm>
          <a:off x="515287" y="4335317"/>
          <a:ext cx="5329237" cy="592137"/>
        </p:xfrm>
        <a:graphic>
          <a:graphicData uri="http://schemas.openxmlformats.org/presentationml/2006/ole">
            <mc:AlternateContent xmlns:mc="http://schemas.openxmlformats.org/markup-compatibility/2006">
              <mc:Choice xmlns:v="urn:schemas-microsoft-com:vml" Requires="v">
                <p:oleObj spid="_x0000_s62467" name="文档" r:id="rId5" imgW="5329141" imgH="592611" progId="Word.Document.12">
                  <p:embed/>
                </p:oleObj>
              </mc:Choice>
              <mc:Fallback>
                <p:oleObj name="文档" r:id="rId5" imgW="5329141" imgH="592611" progId="Word.Document.12">
                  <p:embed/>
                  <p:pic>
                    <p:nvPicPr>
                      <p:cNvPr id="15" name="对象 14"/>
                      <p:cNvPicPr/>
                      <p:nvPr/>
                    </p:nvPicPr>
                    <p:blipFill>
                      <a:blip r:embed="rId6"/>
                      <a:stretch>
                        <a:fillRect/>
                      </a:stretch>
                    </p:blipFill>
                    <p:spPr>
                      <a:xfrm>
                        <a:off x="515287" y="4335317"/>
                        <a:ext cx="5329237" cy="592137"/>
                      </a:xfrm>
                      <a:prstGeom prst="rect">
                        <a:avLst/>
                      </a:prstGeom>
                    </p:spPr>
                  </p:pic>
                </p:oleObj>
              </mc:Fallback>
            </mc:AlternateContent>
          </a:graphicData>
        </a:graphic>
      </p:graphicFrame>
      <p:sp>
        <p:nvSpPr>
          <p:cNvPr id="16" name="矩形 15"/>
          <p:cNvSpPr>
            <a:spLocks noChangeArrowheads="1"/>
          </p:cNvSpPr>
          <p:nvPr/>
        </p:nvSpPr>
        <p:spPr bwMode="auto">
          <a:xfrm>
            <a:off x="550210" y="4762922"/>
            <a:ext cx="113047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宋体"/>
                <a:cs typeface="Times New Roman"/>
              </a:rPr>
              <a:t>“</a:t>
            </a:r>
            <a:r>
              <a:rPr lang="en-US" altLang="zh-CN" sz="2400" b="1" kern="100" dirty="0">
                <a:latin typeface="Times New Roman"/>
                <a:cs typeface="Courier New"/>
              </a:rPr>
              <a:t>____</a:t>
            </a:r>
            <a:r>
              <a:rPr lang="en-US" altLang="zh-CN" sz="2400" b="1" kern="100" dirty="0">
                <a:latin typeface="宋体"/>
                <a:cs typeface="Times New Roman"/>
              </a:rPr>
              <a:t>”</a:t>
            </a:r>
            <a:r>
              <a:rPr lang="zh-CN" altLang="zh-CN" sz="2400" b="1" kern="100" dirty="0">
                <a:latin typeface="Times New Roman"/>
                <a:cs typeface="Times New Roman"/>
              </a:rPr>
              <a:t>同</a:t>
            </a:r>
            <a:r>
              <a:rPr lang="en-US" altLang="zh-CN" sz="2400" b="1" kern="100" dirty="0">
                <a:latin typeface="宋体"/>
                <a:cs typeface="Times New Roman"/>
              </a:rPr>
              <a:t>“</a:t>
            </a:r>
            <a:r>
              <a:rPr lang="en-US" altLang="zh-CN" sz="2400" b="1" kern="100" dirty="0">
                <a:latin typeface="Times New Roman"/>
                <a:cs typeface="Times New Roman"/>
              </a:rPr>
              <a:t>____</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Times New Roman"/>
                <a:cs typeface="Times New Roman"/>
              </a:rPr>
              <a:t>_______</a:t>
            </a:r>
            <a:endParaRPr lang="zh-CN" altLang="zh-CN" sz="1050" kern="100" dirty="0">
              <a:effectLst/>
              <a:latin typeface="宋体"/>
              <a:cs typeface="Courier New"/>
            </a:endParaRPr>
          </a:p>
        </p:txBody>
      </p:sp>
      <p:sp>
        <p:nvSpPr>
          <p:cNvPr id="17" name="矩形 16"/>
          <p:cNvSpPr/>
          <p:nvPr/>
        </p:nvSpPr>
        <p:spPr>
          <a:xfrm>
            <a:off x="1028852" y="4862134"/>
            <a:ext cx="494046" cy="461665"/>
          </a:xfrm>
          <a:prstGeom prst="rect">
            <a:avLst/>
          </a:prstGeom>
        </p:spPr>
        <p:txBody>
          <a:bodyPr wrap="none">
            <a:spAutoFit/>
          </a:bodyPr>
          <a:lstStyle/>
          <a:p>
            <a:r>
              <a:rPr lang="zh-CN" altLang="en-US" sz="2400" b="1" dirty="0">
                <a:solidFill>
                  <a:srgbClr val="FF0000"/>
                </a:solidFill>
              </a:rPr>
              <a:t>䜩</a:t>
            </a:r>
          </a:p>
        </p:txBody>
      </p:sp>
      <p:sp>
        <p:nvSpPr>
          <p:cNvPr id="18" name="矩形 17"/>
          <p:cNvSpPr/>
          <p:nvPr/>
        </p:nvSpPr>
        <p:spPr>
          <a:xfrm>
            <a:off x="2565726" y="4862134"/>
            <a:ext cx="494046" cy="461665"/>
          </a:xfrm>
          <a:prstGeom prst="rect">
            <a:avLst/>
          </a:prstGeom>
        </p:spPr>
        <p:txBody>
          <a:bodyPr wrap="none">
            <a:spAutoFit/>
          </a:bodyPr>
          <a:lstStyle/>
          <a:p>
            <a:r>
              <a:rPr lang="zh-CN" altLang="en-US" sz="2400" b="1" dirty="0">
                <a:solidFill>
                  <a:srgbClr val="FF0000"/>
                </a:solidFill>
              </a:rPr>
              <a:t>宴</a:t>
            </a:r>
          </a:p>
        </p:txBody>
      </p:sp>
      <p:sp>
        <p:nvSpPr>
          <p:cNvPr id="19" name="矩形 18"/>
          <p:cNvSpPr/>
          <p:nvPr/>
        </p:nvSpPr>
        <p:spPr>
          <a:xfrm>
            <a:off x="3852391" y="4862134"/>
            <a:ext cx="803425" cy="461665"/>
          </a:xfrm>
          <a:prstGeom prst="rect">
            <a:avLst/>
          </a:prstGeom>
        </p:spPr>
        <p:txBody>
          <a:bodyPr wrap="none">
            <a:spAutoFit/>
          </a:bodyPr>
          <a:lstStyle/>
          <a:p>
            <a:r>
              <a:rPr lang="zh-CN" altLang="en-US" sz="2400" b="1" dirty="0">
                <a:solidFill>
                  <a:srgbClr val="FF0000"/>
                </a:solidFill>
              </a:rPr>
              <a:t>宴饮</a:t>
            </a:r>
          </a:p>
        </p:txBody>
      </p:sp>
    </p:spTree>
    <p:extLst>
      <p:ext uri="{BB962C8B-B14F-4D97-AF65-F5344CB8AC3E}">
        <p14:creationId xmlns:p14="http://schemas.microsoft.com/office/powerpoint/2010/main" val="194364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210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22833"/>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cs typeface="Times New Roman"/>
              </a:rPr>
              <a:t>古义：</a:t>
            </a:r>
            <a:r>
              <a:rPr lang="en-US" altLang="zh-CN" sz="2400" b="1" kern="100" dirty="0">
                <a:latin typeface="Times New Roman"/>
                <a:cs typeface="Times New Roman"/>
              </a:rPr>
              <a:t>________</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今义：一门数学学科。</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08295750"/>
              </p:ext>
            </p:extLst>
          </p:nvPr>
        </p:nvGraphicFramePr>
        <p:xfrm>
          <a:off x="586740" y="1355983"/>
          <a:ext cx="5329237" cy="592137"/>
        </p:xfrm>
        <a:graphic>
          <a:graphicData uri="http://schemas.openxmlformats.org/presentationml/2006/ole">
            <mc:AlternateContent xmlns:mc="http://schemas.openxmlformats.org/markup-compatibility/2006">
              <mc:Choice xmlns:v="urn:schemas-microsoft-com:vml" Requires="v">
                <p:oleObj spid="_x0000_s63490" name="文档" r:id="rId3" imgW="5329141" imgH="592611" progId="Word.Document.12">
                  <p:embed/>
                </p:oleObj>
              </mc:Choice>
              <mc:Fallback>
                <p:oleObj name="文档" r:id="rId3" imgW="5329141" imgH="592611" progId="Word.Document.12">
                  <p:embed/>
                  <p:pic>
                    <p:nvPicPr>
                      <p:cNvPr id="2" name="对象 1"/>
                      <p:cNvPicPr/>
                      <p:nvPr/>
                    </p:nvPicPr>
                    <p:blipFill>
                      <a:blip r:embed="rId4"/>
                      <a:stretch>
                        <a:fillRect/>
                      </a:stretch>
                    </p:blipFill>
                    <p:spPr>
                      <a:xfrm>
                        <a:off x="586740" y="1355983"/>
                        <a:ext cx="5329237" cy="592137"/>
                      </a:xfrm>
                      <a:prstGeom prst="rect">
                        <a:avLst/>
                      </a:prstGeom>
                    </p:spPr>
                  </p:pic>
                </p:oleObj>
              </mc:Fallback>
            </mc:AlternateContent>
          </a:graphicData>
        </a:graphic>
      </p:graphicFrame>
      <p:sp>
        <p:nvSpPr>
          <p:cNvPr id="7" name="矩形 6"/>
          <p:cNvSpPr>
            <a:spLocks noChangeArrowheads="1"/>
          </p:cNvSpPr>
          <p:nvPr/>
        </p:nvSpPr>
        <p:spPr bwMode="auto">
          <a:xfrm>
            <a:off x="209442" y="277324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542090195"/>
              </p:ext>
            </p:extLst>
          </p:nvPr>
        </p:nvGraphicFramePr>
        <p:xfrm>
          <a:off x="668806" y="3434352"/>
          <a:ext cx="5329237" cy="2962275"/>
        </p:xfrm>
        <a:graphic>
          <a:graphicData uri="http://schemas.openxmlformats.org/presentationml/2006/ole">
            <mc:AlternateContent xmlns:mc="http://schemas.openxmlformats.org/markup-compatibility/2006">
              <mc:Choice xmlns:v="urn:schemas-microsoft-com:vml" Requires="v">
                <p:oleObj spid="_x0000_s63491" name="文档" r:id="rId5" imgW="5329141" imgH="2963057" progId="Word.Document.12">
                  <p:embed/>
                </p:oleObj>
              </mc:Choice>
              <mc:Fallback>
                <p:oleObj name="文档" r:id="rId5" imgW="5329141" imgH="2963057" progId="Word.Document.12">
                  <p:embed/>
                  <p:pic>
                    <p:nvPicPr>
                      <p:cNvPr id="8" name="对象 7"/>
                      <p:cNvPicPr/>
                      <p:nvPr/>
                    </p:nvPicPr>
                    <p:blipFill>
                      <a:blip r:embed="rId6"/>
                      <a:stretch>
                        <a:fillRect/>
                      </a:stretch>
                    </p:blipFill>
                    <p:spPr>
                      <a:xfrm>
                        <a:off x="668806" y="3434352"/>
                        <a:ext cx="5329237" cy="2962275"/>
                      </a:xfrm>
                      <a:prstGeom prst="rect">
                        <a:avLst/>
                      </a:prstGeom>
                    </p:spPr>
                  </p:pic>
                </p:oleObj>
              </mc:Fallback>
            </mc:AlternateContent>
          </a:graphicData>
        </a:graphic>
      </p:graphicFrame>
      <p:sp>
        <p:nvSpPr>
          <p:cNvPr id="9" name="矩形 8"/>
          <p:cNvSpPr/>
          <p:nvPr/>
        </p:nvSpPr>
        <p:spPr>
          <a:xfrm>
            <a:off x="1716277" y="1807685"/>
            <a:ext cx="1112805" cy="461665"/>
          </a:xfrm>
          <a:prstGeom prst="rect">
            <a:avLst/>
          </a:prstGeom>
        </p:spPr>
        <p:txBody>
          <a:bodyPr wrap="none">
            <a:spAutoFit/>
          </a:bodyPr>
          <a:lstStyle/>
          <a:p>
            <a:r>
              <a:rPr lang="zh-CN" altLang="en-US" sz="2400" b="1" dirty="0">
                <a:solidFill>
                  <a:srgbClr val="FF0000"/>
                </a:solidFill>
              </a:rPr>
              <a:t>多少。</a:t>
            </a:r>
          </a:p>
        </p:txBody>
      </p:sp>
      <p:sp>
        <p:nvSpPr>
          <p:cNvPr id="10" name="矩形 9"/>
          <p:cNvSpPr/>
          <p:nvPr/>
        </p:nvSpPr>
        <p:spPr>
          <a:xfrm>
            <a:off x="4008251" y="3994465"/>
            <a:ext cx="494046" cy="461665"/>
          </a:xfrm>
          <a:prstGeom prst="rect">
            <a:avLst/>
          </a:prstGeom>
        </p:spPr>
        <p:txBody>
          <a:bodyPr wrap="none">
            <a:spAutoFit/>
          </a:bodyPr>
          <a:lstStyle/>
          <a:p>
            <a:r>
              <a:rPr lang="zh-CN" altLang="en-US" sz="2400" b="1" dirty="0">
                <a:solidFill>
                  <a:srgbClr val="FF0000"/>
                </a:solidFill>
              </a:rPr>
              <a:t>弹</a:t>
            </a:r>
          </a:p>
        </p:txBody>
      </p:sp>
      <p:sp>
        <p:nvSpPr>
          <p:cNvPr id="11" name="矩形 10"/>
          <p:cNvSpPr/>
          <p:nvPr/>
        </p:nvSpPr>
        <p:spPr>
          <a:xfrm>
            <a:off x="4779010" y="4596397"/>
            <a:ext cx="803425" cy="461665"/>
          </a:xfrm>
          <a:prstGeom prst="rect">
            <a:avLst/>
          </a:prstGeom>
        </p:spPr>
        <p:txBody>
          <a:bodyPr wrap="none">
            <a:spAutoFit/>
          </a:bodyPr>
          <a:lstStyle/>
          <a:p>
            <a:r>
              <a:rPr lang="zh-CN" altLang="en-US" sz="2400" b="1" dirty="0">
                <a:solidFill>
                  <a:srgbClr val="FF0000"/>
                </a:solidFill>
              </a:rPr>
              <a:t>击鼓</a:t>
            </a:r>
          </a:p>
        </p:txBody>
      </p:sp>
      <p:sp>
        <p:nvSpPr>
          <p:cNvPr id="12" name="矩形 11"/>
          <p:cNvSpPr/>
          <p:nvPr/>
        </p:nvSpPr>
        <p:spPr>
          <a:xfrm>
            <a:off x="3852391" y="5175114"/>
            <a:ext cx="803425" cy="461665"/>
          </a:xfrm>
          <a:prstGeom prst="rect">
            <a:avLst/>
          </a:prstGeom>
        </p:spPr>
        <p:txBody>
          <a:bodyPr wrap="none">
            <a:spAutoFit/>
          </a:bodyPr>
          <a:lstStyle/>
          <a:p>
            <a:r>
              <a:rPr lang="zh-CN" altLang="en-US" sz="2400" b="1" dirty="0">
                <a:solidFill>
                  <a:srgbClr val="FF0000"/>
                </a:solidFill>
              </a:rPr>
              <a:t>振动</a:t>
            </a:r>
          </a:p>
        </p:txBody>
      </p:sp>
      <p:sp>
        <p:nvSpPr>
          <p:cNvPr id="13" name="矩形 12"/>
          <p:cNvSpPr/>
          <p:nvPr/>
        </p:nvSpPr>
        <p:spPr>
          <a:xfrm>
            <a:off x="2413029" y="5781443"/>
            <a:ext cx="1422184" cy="461665"/>
          </a:xfrm>
          <a:prstGeom prst="rect">
            <a:avLst/>
          </a:prstGeom>
        </p:spPr>
        <p:txBody>
          <a:bodyPr wrap="none">
            <a:spAutoFit/>
          </a:bodyPr>
          <a:lstStyle/>
          <a:p>
            <a:r>
              <a:rPr lang="zh-CN" altLang="en-US" sz="2400" b="1" dirty="0">
                <a:solidFill>
                  <a:srgbClr val="FF0000"/>
                </a:solidFill>
              </a:rPr>
              <a:t>一种乐器</a:t>
            </a:r>
          </a:p>
        </p:txBody>
      </p:sp>
    </p:spTree>
    <p:extLst>
      <p:ext uri="{BB962C8B-B14F-4D97-AF65-F5344CB8AC3E}">
        <p14:creationId xmlns:p14="http://schemas.microsoft.com/office/powerpoint/2010/main" val="189006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83892" y="3815550"/>
            <a:ext cx="1119282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5</a:t>
            </a:r>
            <a:r>
              <a:rPr lang="en-US" altLang="zh-CN" sz="2400" b="1" kern="100" dirty="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latin typeface="宋体"/>
              <a:cs typeface="Courier New"/>
            </a:endParaRPr>
          </a:p>
          <a:p>
            <a:pPr marL="709200" lvl="1" indent="-457200" algn="just">
              <a:lnSpc>
                <a:spcPct val="150000"/>
              </a:lnSpc>
              <a:tabLst>
                <a:tab pos="1350645" algn="l"/>
                <a:tab pos="3870960" algn="l"/>
              </a:tabLst>
            </a:pPr>
            <a:r>
              <a:rPr lang="zh-CN" altLang="zh-CN" sz="2400" b="1" kern="100" dirty="0">
                <a:latin typeface="Times New Roman"/>
                <a:cs typeface="Times New Roman"/>
              </a:rPr>
              <a:t>何以解忧，唯有杜康</a:t>
            </a:r>
            <a:endParaRPr lang="zh-CN" altLang="zh-CN" sz="1050" kern="100" dirty="0">
              <a:latin typeface="宋体"/>
              <a:cs typeface="Courier New"/>
            </a:endParaRPr>
          </a:p>
          <a:p>
            <a:pPr marL="709200" lvl="1" indent="-457200" algn="just">
              <a:lnSpc>
                <a:spcPct val="150000"/>
              </a:lnSpc>
              <a:tabLst>
                <a:tab pos="1350645" algn="l"/>
                <a:tab pos="3870960" algn="l"/>
              </a:tabLst>
            </a:pPr>
            <a:r>
              <a:rPr lang="en-US" altLang="zh-CN" sz="2400" b="1" kern="100" dirty="0">
                <a:latin typeface="Times New Roman"/>
                <a:cs typeface="Times New Roman"/>
              </a:rPr>
              <a:t>__________</a:t>
            </a:r>
            <a:endParaRPr lang="zh-CN" altLang="zh-CN" sz="1050" kern="100" dirty="0">
              <a:effectLst/>
              <a:latin typeface="宋体"/>
              <a:cs typeface="Courier New"/>
            </a:endParaRPr>
          </a:p>
        </p:txBody>
      </p:sp>
      <p:sp>
        <p:nvSpPr>
          <p:cNvPr id="5" name="矩形 4"/>
          <p:cNvSpPr/>
          <p:nvPr/>
        </p:nvSpPr>
        <p:spPr>
          <a:xfrm>
            <a:off x="3975480" y="1628770"/>
            <a:ext cx="803425" cy="461665"/>
          </a:xfrm>
          <a:prstGeom prst="rect">
            <a:avLst/>
          </a:prstGeom>
        </p:spPr>
        <p:txBody>
          <a:bodyPr wrap="none">
            <a:spAutoFit/>
          </a:bodyPr>
          <a:lstStyle/>
          <a:p>
            <a:r>
              <a:rPr lang="zh-CN" altLang="en-US" sz="2400" b="1" dirty="0">
                <a:solidFill>
                  <a:srgbClr val="FF0000"/>
                </a:solidFill>
              </a:rPr>
              <a:t>断绝</a:t>
            </a:r>
          </a:p>
        </p:txBody>
      </p:sp>
      <p:graphicFrame>
        <p:nvGraphicFramePr>
          <p:cNvPr id="2" name="对象 1"/>
          <p:cNvGraphicFramePr>
            <a:graphicFrameLocks noChangeAspect="1"/>
          </p:cNvGraphicFramePr>
          <p:nvPr>
            <p:extLst>
              <p:ext uri="{D42A27DB-BD31-4B8C-83A1-F6EECF244321}">
                <p14:modId xmlns:p14="http://schemas.microsoft.com/office/powerpoint/2010/main" val="4164554161"/>
              </p:ext>
            </p:extLst>
          </p:nvPr>
        </p:nvGraphicFramePr>
        <p:xfrm>
          <a:off x="766763" y="1088701"/>
          <a:ext cx="5329237" cy="2962275"/>
        </p:xfrm>
        <a:graphic>
          <a:graphicData uri="http://schemas.openxmlformats.org/presentationml/2006/ole">
            <mc:AlternateContent xmlns:mc="http://schemas.openxmlformats.org/markup-compatibility/2006">
              <mc:Choice xmlns:v="urn:schemas-microsoft-com:vml" Requires="v">
                <p:oleObj spid="_x0000_s64514"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766763" y="1088701"/>
                        <a:ext cx="5329237" cy="2962275"/>
                      </a:xfrm>
                      <a:prstGeom prst="rect">
                        <a:avLst/>
                      </a:prstGeom>
                    </p:spPr>
                  </p:pic>
                </p:oleObj>
              </mc:Fallback>
            </mc:AlternateContent>
          </a:graphicData>
        </a:graphic>
      </p:graphicFrame>
      <p:sp>
        <p:nvSpPr>
          <p:cNvPr id="6" name="矩形 5"/>
          <p:cNvSpPr/>
          <p:nvPr/>
        </p:nvSpPr>
        <p:spPr>
          <a:xfrm>
            <a:off x="3935724" y="2260495"/>
            <a:ext cx="803425" cy="461665"/>
          </a:xfrm>
          <a:prstGeom prst="rect">
            <a:avLst/>
          </a:prstGeom>
        </p:spPr>
        <p:txBody>
          <a:bodyPr wrap="none">
            <a:spAutoFit/>
          </a:bodyPr>
          <a:lstStyle/>
          <a:p>
            <a:r>
              <a:rPr lang="zh-CN" altLang="en-US" sz="2400" b="1" dirty="0">
                <a:solidFill>
                  <a:srgbClr val="FF0000"/>
                </a:solidFill>
              </a:rPr>
              <a:t>横渡</a:t>
            </a:r>
          </a:p>
        </p:txBody>
      </p:sp>
      <p:sp>
        <p:nvSpPr>
          <p:cNvPr id="7" name="矩形 6"/>
          <p:cNvSpPr/>
          <p:nvPr/>
        </p:nvSpPr>
        <p:spPr>
          <a:xfrm>
            <a:off x="3035609" y="2813816"/>
            <a:ext cx="1112805" cy="461665"/>
          </a:xfrm>
          <a:prstGeom prst="rect">
            <a:avLst/>
          </a:prstGeom>
        </p:spPr>
        <p:txBody>
          <a:bodyPr wrap="none">
            <a:spAutoFit/>
          </a:bodyPr>
          <a:lstStyle/>
          <a:p>
            <a:r>
              <a:rPr lang="zh-CN" altLang="en-US" sz="2400" b="1" dirty="0">
                <a:solidFill>
                  <a:srgbClr val="FF0000"/>
                </a:solidFill>
              </a:rPr>
              <a:t>极，最</a:t>
            </a:r>
          </a:p>
        </p:txBody>
      </p:sp>
      <p:sp>
        <p:nvSpPr>
          <p:cNvPr id="8" name="矩形 7"/>
          <p:cNvSpPr/>
          <p:nvPr/>
        </p:nvSpPr>
        <p:spPr>
          <a:xfrm>
            <a:off x="2772253" y="3415748"/>
            <a:ext cx="803425" cy="461665"/>
          </a:xfrm>
          <a:prstGeom prst="rect">
            <a:avLst/>
          </a:prstGeom>
        </p:spPr>
        <p:txBody>
          <a:bodyPr wrap="none">
            <a:spAutoFit/>
          </a:bodyPr>
          <a:lstStyle/>
          <a:p>
            <a:r>
              <a:rPr lang="zh-CN" altLang="en-US" sz="2400" b="1" dirty="0">
                <a:solidFill>
                  <a:srgbClr val="FF0000"/>
                </a:solidFill>
              </a:rPr>
              <a:t>停止</a:t>
            </a:r>
          </a:p>
        </p:txBody>
      </p:sp>
      <p:sp>
        <p:nvSpPr>
          <p:cNvPr id="9" name="矩形 8"/>
          <p:cNvSpPr/>
          <p:nvPr/>
        </p:nvSpPr>
        <p:spPr>
          <a:xfrm>
            <a:off x="875333" y="4987344"/>
            <a:ext cx="1422184" cy="461665"/>
          </a:xfrm>
          <a:prstGeom prst="rect">
            <a:avLst/>
          </a:prstGeom>
        </p:spPr>
        <p:txBody>
          <a:bodyPr wrap="none">
            <a:spAutoFit/>
          </a:bodyPr>
          <a:lstStyle/>
          <a:p>
            <a:r>
              <a:rPr lang="zh-CN" altLang="en-US" sz="2400" b="1" dirty="0">
                <a:solidFill>
                  <a:srgbClr val="FF0000"/>
                </a:solidFill>
              </a:rPr>
              <a:t>宾语前置</a:t>
            </a:r>
          </a:p>
        </p:txBody>
      </p:sp>
    </p:spTree>
    <p:extLst>
      <p:ext uri="{BB962C8B-B14F-4D97-AF65-F5344CB8AC3E}">
        <p14:creationId xmlns:p14="http://schemas.microsoft.com/office/powerpoint/2010/main" val="2940503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1830</Words>
  <Application>Microsoft Office PowerPoint</Application>
  <PresentationFormat>宽屏</PresentationFormat>
  <Paragraphs>190</Paragraphs>
  <Slides>42</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61"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