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69" r:id="rId3"/>
    <p:sldId id="288" r:id="rId4"/>
    <p:sldId id="349" r:id="rId5"/>
    <p:sldId id="682" r:id="rId6"/>
    <p:sldId id="683" r:id="rId7"/>
    <p:sldId id="684" r:id="rId8"/>
    <p:sldId id="685" r:id="rId9"/>
    <p:sldId id="686" r:id="rId10"/>
    <p:sldId id="687" r:id="rId11"/>
    <p:sldId id="681" r:id="rId12"/>
    <p:sldId id="545" r:id="rId13"/>
    <p:sldId id="546" r:id="rId14"/>
    <p:sldId id="547" r:id="rId15"/>
    <p:sldId id="548" r:id="rId16"/>
    <p:sldId id="549" r:id="rId17"/>
    <p:sldId id="544" r:id="rId18"/>
    <p:sldId id="397" r:id="rId19"/>
    <p:sldId id="398" r:id="rId20"/>
    <p:sldId id="399" r:id="rId21"/>
    <p:sldId id="400" r:id="rId22"/>
    <p:sldId id="401" r:id="rId23"/>
    <p:sldId id="402" r:id="rId24"/>
    <p:sldId id="332" r:id="rId25"/>
    <p:sldId id="425" r:id="rId26"/>
    <p:sldId id="426" r:id="rId27"/>
    <p:sldId id="427" r:id="rId28"/>
    <p:sldId id="428" r:id="rId29"/>
    <p:sldId id="429" r:id="rId30"/>
    <p:sldId id="437" r:id="rId31"/>
    <p:sldId id="430" r:id="rId32"/>
    <p:sldId id="431" r:id="rId33"/>
    <p:sldId id="432" r:id="rId34"/>
    <p:sldId id="433" r:id="rId35"/>
    <p:sldId id="434" r:id="rId36"/>
    <p:sldId id="435" r:id="rId37"/>
    <p:sldId id="436" r:id="rId38"/>
    <p:sldId id="438" r:id="rId39"/>
    <p:sldId id="439" r:id="rId40"/>
    <p:sldId id="440" r:id="rId41"/>
    <p:sldId id="441" r:id="rId42"/>
    <p:sldId id="442" r:id="rId43"/>
    <p:sldId id="443" r:id="rId44"/>
    <p:sldId id="444" r:id="rId45"/>
    <p:sldId id="445" r:id="rId46"/>
    <p:sldId id="446" r:id="rId47"/>
    <p:sldId id="447" r:id="rId48"/>
    <p:sldId id="448" r:id="rId49"/>
    <p:sldId id="449" r:id="rId50"/>
    <p:sldId id="450" r:id="rId51"/>
    <p:sldId id="451" r:id="rId52"/>
    <p:sldId id="452" r:id="rId53"/>
    <p:sldId id="392" r:id="rId54"/>
    <p:sldId id="550" r:id="rId55"/>
    <p:sldId id="551" r:id="rId56"/>
    <p:sldId id="552" r:id="rId57"/>
    <p:sldId id="553" r:id="rId58"/>
    <p:sldId id="554" r:id="rId59"/>
    <p:sldId id="654" r:id="rId60"/>
    <p:sldId id="555" r:id="rId61"/>
    <p:sldId id="655" r:id="rId62"/>
    <p:sldId id="656" r:id="rId63"/>
    <p:sldId id="556" r:id="rId64"/>
    <p:sldId id="557" r:id="rId65"/>
    <p:sldId id="558" r:id="rId66"/>
    <p:sldId id="559" r:id="rId67"/>
    <p:sldId id="560" r:id="rId68"/>
    <p:sldId id="561" r:id="rId69"/>
    <p:sldId id="689" r:id="rId70"/>
    <p:sldId id="562" r:id="rId71"/>
    <p:sldId id="563" r:id="rId72"/>
    <p:sldId id="657" r:id="rId73"/>
    <p:sldId id="564" r:id="rId74"/>
    <p:sldId id="565" r:id="rId75"/>
    <p:sldId id="566" r:id="rId76"/>
    <p:sldId id="567" r:id="rId77"/>
    <p:sldId id="568" r:id="rId78"/>
    <p:sldId id="569" r:id="rId79"/>
    <p:sldId id="570" r:id="rId80"/>
    <p:sldId id="571" r:id="rId81"/>
    <p:sldId id="658" r:id="rId82"/>
    <p:sldId id="572" r:id="rId83"/>
    <p:sldId id="573" r:id="rId84"/>
    <p:sldId id="574" r:id="rId85"/>
    <p:sldId id="575" r:id="rId86"/>
    <p:sldId id="576" r:id="rId87"/>
    <p:sldId id="577" r:id="rId88"/>
    <p:sldId id="659" r:id="rId89"/>
    <p:sldId id="578" r:id="rId90"/>
    <p:sldId id="660" r:id="rId91"/>
    <p:sldId id="661" r:id="rId92"/>
    <p:sldId id="579" r:id="rId93"/>
    <p:sldId id="580" r:id="rId94"/>
    <p:sldId id="581" r:id="rId95"/>
    <p:sldId id="582" r:id="rId96"/>
    <p:sldId id="583" r:id="rId97"/>
    <p:sldId id="584" r:id="rId98"/>
    <p:sldId id="585" r:id="rId99"/>
    <p:sldId id="586" r:id="rId100"/>
    <p:sldId id="662" r:id="rId101"/>
    <p:sldId id="587" r:id="rId102"/>
    <p:sldId id="663" r:id="rId103"/>
    <p:sldId id="588" r:id="rId104"/>
    <p:sldId id="589" r:id="rId105"/>
    <p:sldId id="590" r:id="rId106"/>
    <p:sldId id="591" r:id="rId107"/>
    <p:sldId id="592" r:id="rId108"/>
    <p:sldId id="593" r:id="rId109"/>
    <p:sldId id="594" r:id="rId110"/>
    <p:sldId id="664" r:id="rId111"/>
    <p:sldId id="665" r:id="rId112"/>
    <p:sldId id="595" r:id="rId113"/>
    <p:sldId id="596" r:id="rId114"/>
    <p:sldId id="597" r:id="rId115"/>
    <p:sldId id="598" r:id="rId116"/>
    <p:sldId id="599" r:id="rId117"/>
    <p:sldId id="600" r:id="rId118"/>
    <p:sldId id="601" r:id="rId119"/>
    <p:sldId id="602" r:id="rId120"/>
    <p:sldId id="603" r:id="rId121"/>
    <p:sldId id="666" r:id="rId122"/>
    <p:sldId id="604" r:id="rId123"/>
    <p:sldId id="605" r:id="rId124"/>
    <p:sldId id="606" r:id="rId125"/>
    <p:sldId id="607" r:id="rId126"/>
    <p:sldId id="608" r:id="rId127"/>
    <p:sldId id="609" r:id="rId128"/>
    <p:sldId id="667" r:id="rId129"/>
    <p:sldId id="668" r:id="rId130"/>
    <p:sldId id="610" r:id="rId131"/>
    <p:sldId id="611" r:id="rId132"/>
    <p:sldId id="612" r:id="rId133"/>
    <p:sldId id="613" r:id="rId134"/>
    <p:sldId id="614" r:id="rId135"/>
    <p:sldId id="615" r:id="rId136"/>
    <p:sldId id="669" r:id="rId137"/>
    <p:sldId id="616" r:id="rId138"/>
    <p:sldId id="670" r:id="rId139"/>
    <p:sldId id="617" r:id="rId140"/>
    <p:sldId id="618" r:id="rId141"/>
    <p:sldId id="619" r:id="rId142"/>
    <p:sldId id="620" r:id="rId143"/>
    <p:sldId id="621" r:id="rId144"/>
    <p:sldId id="622" r:id="rId145"/>
    <p:sldId id="623" r:id="rId146"/>
    <p:sldId id="624" r:id="rId147"/>
    <p:sldId id="625" r:id="rId148"/>
    <p:sldId id="672" r:id="rId149"/>
    <p:sldId id="671" r:id="rId150"/>
    <p:sldId id="673" r:id="rId151"/>
    <p:sldId id="626" r:id="rId152"/>
    <p:sldId id="627" r:id="rId153"/>
    <p:sldId id="628" r:id="rId154"/>
    <p:sldId id="629" r:id="rId155"/>
    <p:sldId id="630" r:id="rId156"/>
    <p:sldId id="631" r:id="rId157"/>
    <p:sldId id="674" r:id="rId158"/>
    <p:sldId id="675" r:id="rId159"/>
    <p:sldId id="632" r:id="rId160"/>
    <p:sldId id="633" r:id="rId161"/>
    <p:sldId id="634" r:id="rId162"/>
    <p:sldId id="635" r:id="rId163"/>
    <p:sldId id="636" r:id="rId164"/>
    <p:sldId id="637" r:id="rId165"/>
    <p:sldId id="638" r:id="rId166"/>
    <p:sldId id="677" r:id="rId167"/>
    <p:sldId id="676" r:id="rId168"/>
    <p:sldId id="639" r:id="rId169"/>
    <p:sldId id="640" r:id="rId170"/>
    <p:sldId id="641" r:id="rId171"/>
    <p:sldId id="642" r:id="rId172"/>
    <p:sldId id="643" r:id="rId173"/>
    <p:sldId id="644" r:id="rId174"/>
    <p:sldId id="645" r:id="rId175"/>
    <p:sldId id="646" r:id="rId176"/>
    <p:sldId id="678" r:id="rId177"/>
    <p:sldId id="647" r:id="rId178"/>
    <p:sldId id="648" r:id="rId179"/>
    <p:sldId id="649" r:id="rId180"/>
    <p:sldId id="650" r:id="rId181"/>
    <p:sldId id="651" r:id="rId182"/>
    <p:sldId id="652" r:id="rId183"/>
    <p:sldId id="679" r:id="rId184"/>
    <p:sldId id="653" r:id="rId185"/>
    <p:sldId id="680" r:id="rId186"/>
  </p:sldIdLst>
  <p:sldSz cx="9144000" cy="6858000" type="screen4x3"/>
  <p:notesSz cx="6858000" cy="9144000"/>
  <p:custDataLst>
    <p:tags r:id="rId1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6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6" autoAdjust="0"/>
    <p:restoredTop sz="95550" autoAdjust="0"/>
  </p:normalViewPr>
  <p:slideViewPr>
    <p:cSldViewPr>
      <p:cViewPr varScale="1">
        <p:scale>
          <a:sx n="92" d="100"/>
          <a:sy n="92" d="100"/>
        </p:scale>
        <p:origin x="792" y="84"/>
      </p:cViewPr>
      <p:guideLst>
        <p:guide orient="horz" pos="618"/>
        <p:guide pos="5692"/>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slide" Target="slides/slide131.xml" /><Relationship Id="rId134" Type="http://schemas.openxmlformats.org/officeDocument/2006/relationships/slide" Target="slides/slide132.xml" /><Relationship Id="rId135" Type="http://schemas.openxmlformats.org/officeDocument/2006/relationships/slide" Target="slides/slide133.xml" /><Relationship Id="rId136" Type="http://schemas.openxmlformats.org/officeDocument/2006/relationships/slide" Target="slides/slide134.xml" /><Relationship Id="rId137" Type="http://schemas.openxmlformats.org/officeDocument/2006/relationships/slide" Target="slides/slide135.xml" /><Relationship Id="rId138" Type="http://schemas.openxmlformats.org/officeDocument/2006/relationships/slide" Target="slides/slide136.xml" /><Relationship Id="rId139" Type="http://schemas.openxmlformats.org/officeDocument/2006/relationships/slide" Target="slides/slide137.xml" /><Relationship Id="rId14" Type="http://schemas.openxmlformats.org/officeDocument/2006/relationships/slide" Target="slides/slide12.xml" /><Relationship Id="rId140" Type="http://schemas.openxmlformats.org/officeDocument/2006/relationships/slide" Target="slides/slide138.xml" /><Relationship Id="rId141" Type="http://schemas.openxmlformats.org/officeDocument/2006/relationships/slide" Target="slides/slide139.xml" /><Relationship Id="rId142" Type="http://schemas.openxmlformats.org/officeDocument/2006/relationships/slide" Target="slides/slide140.xml" /><Relationship Id="rId143" Type="http://schemas.openxmlformats.org/officeDocument/2006/relationships/slide" Target="slides/slide141.xml" /><Relationship Id="rId144" Type="http://schemas.openxmlformats.org/officeDocument/2006/relationships/slide" Target="slides/slide142.xml" /><Relationship Id="rId145" Type="http://schemas.openxmlformats.org/officeDocument/2006/relationships/slide" Target="slides/slide143.xml" /><Relationship Id="rId146" Type="http://schemas.openxmlformats.org/officeDocument/2006/relationships/slide" Target="slides/slide144.xml" /><Relationship Id="rId147" Type="http://schemas.openxmlformats.org/officeDocument/2006/relationships/slide" Target="slides/slide145.xml" /><Relationship Id="rId148" Type="http://schemas.openxmlformats.org/officeDocument/2006/relationships/slide" Target="slides/slide146.xml" /><Relationship Id="rId149" Type="http://schemas.openxmlformats.org/officeDocument/2006/relationships/slide" Target="slides/slide147.xml" /><Relationship Id="rId15" Type="http://schemas.openxmlformats.org/officeDocument/2006/relationships/slide" Target="slides/slide13.xml" /><Relationship Id="rId150" Type="http://schemas.openxmlformats.org/officeDocument/2006/relationships/slide" Target="slides/slide148.xml" /><Relationship Id="rId151" Type="http://schemas.openxmlformats.org/officeDocument/2006/relationships/slide" Target="slides/slide149.xml" /><Relationship Id="rId152" Type="http://schemas.openxmlformats.org/officeDocument/2006/relationships/slide" Target="slides/slide150.xml" /><Relationship Id="rId153" Type="http://schemas.openxmlformats.org/officeDocument/2006/relationships/slide" Target="slides/slide151.xml" /><Relationship Id="rId154" Type="http://schemas.openxmlformats.org/officeDocument/2006/relationships/slide" Target="slides/slide152.xml" /><Relationship Id="rId155" Type="http://schemas.openxmlformats.org/officeDocument/2006/relationships/slide" Target="slides/slide153.xml" /><Relationship Id="rId156" Type="http://schemas.openxmlformats.org/officeDocument/2006/relationships/slide" Target="slides/slide154.xml" /><Relationship Id="rId157" Type="http://schemas.openxmlformats.org/officeDocument/2006/relationships/slide" Target="slides/slide155.xml" /><Relationship Id="rId158" Type="http://schemas.openxmlformats.org/officeDocument/2006/relationships/slide" Target="slides/slide156.xml" /><Relationship Id="rId159" Type="http://schemas.openxmlformats.org/officeDocument/2006/relationships/slide" Target="slides/slide157.xml" /><Relationship Id="rId16" Type="http://schemas.openxmlformats.org/officeDocument/2006/relationships/slide" Target="slides/slide14.xml" /><Relationship Id="rId160" Type="http://schemas.openxmlformats.org/officeDocument/2006/relationships/slide" Target="slides/slide158.xml" /><Relationship Id="rId161" Type="http://schemas.openxmlformats.org/officeDocument/2006/relationships/slide" Target="slides/slide159.xml" /><Relationship Id="rId162" Type="http://schemas.openxmlformats.org/officeDocument/2006/relationships/slide" Target="slides/slide160.xml" /><Relationship Id="rId163" Type="http://schemas.openxmlformats.org/officeDocument/2006/relationships/slide" Target="slides/slide161.xml" /><Relationship Id="rId164" Type="http://schemas.openxmlformats.org/officeDocument/2006/relationships/slide" Target="slides/slide162.xml" /><Relationship Id="rId165" Type="http://schemas.openxmlformats.org/officeDocument/2006/relationships/slide" Target="slides/slide163.xml" /><Relationship Id="rId166" Type="http://schemas.openxmlformats.org/officeDocument/2006/relationships/slide" Target="slides/slide164.xml" /><Relationship Id="rId167" Type="http://schemas.openxmlformats.org/officeDocument/2006/relationships/slide" Target="slides/slide165.xml" /><Relationship Id="rId168" Type="http://schemas.openxmlformats.org/officeDocument/2006/relationships/slide" Target="slides/slide166.xml" /><Relationship Id="rId169" Type="http://schemas.openxmlformats.org/officeDocument/2006/relationships/slide" Target="slides/slide167.xml" /><Relationship Id="rId17" Type="http://schemas.openxmlformats.org/officeDocument/2006/relationships/slide" Target="slides/slide15.xml" /><Relationship Id="rId170" Type="http://schemas.openxmlformats.org/officeDocument/2006/relationships/slide" Target="slides/slide168.xml" /><Relationship Id="rId171" Type="http://schemas.openxmlformats.org/officeDocument/2006/relationships/slide" Target="slides/slide169.xml" /><Relationship Id="rId172" Type="http://schemas.openxmlformats.org/officeDocument/2006/relationships/slide" Target="slides/slide170.xml" /><Relationship Id="rId173" Type="http://schemas.openxmlformats.org/officeDocument/2006/relationships/slide" Target="slides/slide171.xml" /><Relationship Id="rId174" Type="http://schemas.openxmlformats.org/officeDocument/2006/relationships/slide" Target="slides/slide172.xml" /><Relationship Id="rId175" Type="http://schemas.openxmlformats.org/officeDocument/2006/relationships/slide" Target="slides/slide173.xml" /><Relationship Id="rId176" Type="http://schemas.openxmlformats.org/officeDocument/2006/relationships/slide" Target="slides/slide174.xml" /><Relationship Id="rId177" Type="http://schemas.openxmlformats.org/officeDocument/2006/relationships/slide" Target="slides/slide175.xml" /><Relationship Id="rId178" Type="http://schemas.openxmlformats.org/officeDocument/2006/relationships/slide" Target="slides/slide176.xml" /><Relationship Id="rId179" Type="http://schemas.openxmlformats.org/officeDocument/2006/relationships/slide" Target="slides/slide177.xml" /><Relationship Id="rId18" Type="http://schemas.openxmlformats.org/officeDocument/2006/relationships/slide" Target="slides/slide16.xml" /><Relationship Id="rId180" Type="http://schemas.openxmlformats.org/officeDocument/2006/relationships/slide" Target="slides/slide178.xml" /><Relationship Id="rId181" Type="http://schemas.openxmlformats.org/officeDocument/2006/relationships/slide" Target="slides/slide179.xml" /><Relationship Id="rId182" Type="http://schemas.openxmlformats.org/officeDocument/2006/relationships/slide" Target="slides/slide180.xml" /><Relationship Id="rId183" Type="http://schemas.openxmlformats.org/officeDocument/2006/relationships/slide" Target="slides/slide181.xml" /><Relationship Id="rId184" Type="http://schemas.openxmlformats.org/officeDocument/2006/relationships/slide" Target="slides/slide182.xml" /><Relationship Id="rId185" Type="http://schemas.openxmlformats.org/officeDocument/2006/relationships/slide" Target="slides/slide183.xml" /><Relationship Id="rId186" Type="http://schemas.openxmlformats.org/officeDocument/2006/relationships/slide" Target="slides/slide184.xml" /><Relationship Id="rId187" Type="http://schemas.openxmlformats.org/officeDocument/2006/relationships/tags" Target="tags/tag1.xml" /><Relationship Id="rId188" Type="http://schemas.openxmlformats.org/officeDocument/2006/relationships/presProps" Target="presProps.xml" /><Relationship Id="rId189" Type="http://schemas.openxmlformats.org/officeDocument/2006/relationships/viewProps" Target="viewProps.xml" /><Relationship Id="rId19" Type="http://schemas.openxmlformats.org/officeDocument/2006/relationships/slide" Target="slides/slide17.xml" /><Relationship Id="rId190" Type="http://schemas.openxmlformats.org/officeDocument/2006/relationships/theme" Target="theme/theme1.xml" /><Relationship Id="rId191" Type="http://schemas.openxmlformats.org/officeDocument/2006/relationships/tableStyles" Target="tableStyles.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2020-04-01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1622634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477022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3009080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19861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402169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434293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871209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279824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807223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574757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810718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651909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300125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646615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1222303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1772662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95997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3161141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415111463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两栏内容">
    <p:spTree>
      <p:nvGrpSpPr>
        <p:cNvPr id="1" name=""/>
        <p:cNvGrpSpPr/>
        <p:nvPr/>
      </p:nvGrpSpPr>
      <p:grpSpPr>
        <a:xfrm>
          <a:off x="0" y="0"/>
          <a: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7369242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创新模拟">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353899389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10"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42057149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竖排文字">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635590529"/>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垂直排列标题与文本">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07103334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章节">
    <p:spTree>
      <p:nvGrpSpPr>
        <p:cNvPr id="1" name=""/>
        <p:cNvGrpSpPr/>
        <p:nvPr/>
      </p:nvGrpSpPr>
      <p:grpSpPr>
        <a:xfrm>
          <a:off x="0" y="0"/>
          <a: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23582509"/>
      </p:ext>
    </p:extLst>
  </p:cSld>
  <p:clrMapOvr>
    <a:masterClrMapping/>
  </p:clrMapOvr>
  <p:transition spd="slow">
    <p:wipe/>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00B0F0"/>
                </a:solidFill>
                <a:latin typeface="微软雅黑" panose="020b0503020204020204" pitchFamily="34" charset="-122"/>
                <a:ea typeface="微软雅黑" panose="020b0503020204020204" pitchFamily="34" charset="-122"/>
              </a:rPr>
              <a:t>考试说明</a:t>
            </a:r>
            <a:endParaRPr lang="zh-CN" altLang="en-US" sz="160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实战预练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方法指导</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模拟训练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7576543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热点聚焦">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3782012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典题试做">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99975940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 Target="../slides/slide2.xml" TargetMode="Internal" /><Relationship Id="rId16" Type="http://schemas.openxmlformats.org/officeDocument/2006/relationships/slide" Target="../slides/slide3.xml" TargetMode="Internal" /><Relationship Id="rId17" Type="http://schemas.openxmlformats.org/officeDocument/2006/relationships/slide" Target="../slides/slide23.xml" TargetMode="Internal" /><Relationship Id="rId18" Type="http://schemas.openxmlformats.org/officeDocument/2006/relationships/slide" Target="../slides/slide52.xml" TargetMode="Interna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黑体" panose="02010600030101010101" pitchFamily="2" charset="-122"/>
                <a:ea typeface="黑体" panose="02010600030101010101" pitchFamily="2" charset="-122"/>
              </a:rPr>
              <a:t>专题九</a:t>
            </a:r>
            <a:endParaRPr lang="zh-CN" altLang="en-US" b="1">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69332"/>
          </a:xfrm>
          <a:prstGeom prst="rect">
            <a:avLst/>
          </a:prstGeom>
          <a:noFill/>
        </p:spPr>
        <p:txBody>
          <a:bodyPr wrap="square" rtlCol="0">
            <a:spAutoFit/>
          </a:bodyPr>
          <a:lstStyle/>
          <a:p>
            <a:r>
              <a:rPr lang="zh-CN" altLang="zh-CN" sz="1800" b="1" kern="1200" smtClean="0">
                <a:solidFill>
                  <a:schemeClr val="tx1"/>
                </a:solidFill>
                <a:effectLst/>
                <a:latin typeface="+mn-lt"/>
                <a:ea typeface="+mn-ea"/>
                <a:cs typeface="+mn-cs"/>
              </a:rPr>
              <a:t>文学类文本阅读</a:t>
            </a:r>
            <a:endParaRPr lang="zh-CN" altLang="zh-CN" sz="1800" kern="1200">
              <a:solidFill>
                <a:schemeClr val="tx1"/>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t>‹#›</a:t>
            </a:fld>
            <a:endParaRPr lang="zh-CN" altLang="en-US"/>
          </a:p>
        </p:txBody>
      </p:sp>
      <p:sp>
        <p:nvSpPr>
          <p:cNvPr id="12" name="同侧圆角矩形 11">
            <a:hlinkClick r:id="rId15"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考试说明</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6"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实战预练</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7"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方法指导</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8"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模拟训练</a:t>
            </a:r>
            <a:endParaRPr lang="zh-CN" altLang="en-US" sz="160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ransition/>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package" Target="../embeddings/Microsoft_Word___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zh-CN" smtClean="0"/>
              <a:t>专题</a:t>
            </a:r>
            <a:r>
              <a:rPr lang="zh-CN" altLang="en-US" smtClean="0"/>
              <a:t>九</a:t>
            </a:r>
            <a:r>
              <a:rPr lang="zh-CN" altLang="zh-CN"/>
              <a:t>　文学类文本阅读</a:t>
            </a:r>
          </a:p>
        </p:txBody>
      </p:sp>
    </p:spTree>
    <p:extLst>
      <p:ext uri="{BB962C8B-B14F-4D97-AF65-F5344CB8AC3E}">
        <p14:creationId xmlns:p14="http://schemas.microsoft.com/office/powerpoint/2010/main" val="1477825910"/>
      </p:ext>
    </p:extLst>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10</a:t>
            </a:fld>
            <a:r>
              <a:rPr lang="en-US" altLang="zh-CN" smtClean="0"/>
              <a:t>-</a:t>
            </a:r>
            <a:endParaRPr lang="zh-CN" altLang="en-US"/>
          </a:p>
        </p:txBody>
      </p:sp>
      <p:sp>
        <p:nvSpPr>
          <p:cNvPr id="2" name="矩形 1"/>
          <p:cNvSpPr>
            <a:spLocks noChangeAspect="1"/>
          </p:cNvSpPr>
          <p:nvPr/>
        </p:nvSpPr>
        <p:spPr>
          <a:xfrm>
            <a:off x="508000" y="1165579"/>
            <a:ext cx="8128000" cy="491358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虫子漫道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小青虫有跟菜叶同样的质感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更多是水样的绿。真羡慕青菜能派生出这样的小虫。有人对菜青虫吃菜叶感到愤怒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我不知道这样的愤怒从何而来。世界上无论有多少山珍海味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小虫吃到的只有菜叶。它跟菜叶是共生关系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相当于吃它妈的奶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你生什么气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一只小虫能吃多少菜叶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菜青虫不吃法式牛排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也不吃宫保鸡丁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即使你掏钱请它去吃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它也吃不下。如果把它放在一盘宫保鸡丁上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它以为是受刑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熏也熏死了。只有人类吃各种奇里古怪的东西而不会死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什么海胆、牛鞭、燕窝。如果拿这些东西强制喂食牛羊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也会喂死它们。人为自己能吃许许多多的东西并不死而怡然自得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他们把吃东西当成地位的象征之一。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23190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a:p>
        </p:txBody>
      </p:sp>
      <p:sp>
        <p:nvSpPr>
          <p:cNvPr id="4" name="矩形 3"/>
          <p:cNvSpPr>
            <a:spLocks noChangeAspect="1"/>
          </p:cNvSpPr>
          <p:nvPr/>
        </p:nvSpPr>
        <p:spPr>
          <a:xfrm>
            <a:off x="508000" y="1524796"/>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从文中看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李小龙是一个怎样的少年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023394"/>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李小龙是一个正值青春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对什么都好奇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心思敏感细腻的少年。文中通过对李小龙的视觉观察和发现自然世界的勃勃生机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写出了他独特的心理感受与成长经历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最后再通过对鹤的描写写出了李小龙心思的敏感细腻。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合理即可</a:t>
            </a:r>
            <a:r>
              <a:rPr lang="en-US"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本题考查欣赏人物形象的能力。从李小龙的动作、神态和心理描写中可分析出他的形象特点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如他看种菜的浇水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看菜地中青菜的长势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看见芝麻的好奇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在石头路上看蛤蟆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看蝈蝈等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写出了他孩子般的好奇心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看到河水变红之后他的思考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以及看到鹤后的惊奇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充分展示了他是一个心思细腻的孩子。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50975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a:p>
        </p:txBody>
      </p:sp>
      <p:sp>
        <p:nvSpPr>
          <p:cNvPr id="5" name="矩形 4"/>
          <p:cNvSpPr>
            <a:spLocks noChangeAspect="1"/>
          </p:cNvSpPr>
          <p:nvPr/>
        </p:nvSpPr>
        <p:spPr>
          <a:xfrm>
            <a:off x="508000" y="1052736"/>
            <a:ext cx="8128000" cy="125720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这都不是李小龙的那只鹤。世界上的诗人们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你们能找到李小龙的鹤吗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这两句话传达出怎样的人生感悟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请结合文章加以探析。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08824"/>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这句话表达出了少年眼中的世界和内心的想法是大人们无法捕捉的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哪怕再好的诗人也不能将其描述出来。文中的李小龙长大以后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到了很多地方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也看到过很多鹤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但是这都不是他少年时候看见的那只了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这足以说明一个少年的心理成长历程。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其他合理答案均可</a:t>
            </a:r>
            <a:r>
              <a:rPr lang="en-US"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本题考查对文本进行个性化阅读和有创意的解读的能力。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李小龙的那只鹤</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写的是少年李小龙的心思和想法</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世界上的诗人们</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你们能找到李小龙的那只鹤吗</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意思是人们无法理解李小龙的心思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也体现了少年与成年人之间的思想隔膜</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展示</a:t>
            </a:r>
            <a:r>
              <a:rPr lang="zh-CN" altLang="zh-CN" sz="2200">
                <a:latin typeface="Times New Roman" panose="02020603050405020304" pitchFamily="18" charset="0"/>
                <a:cs typeface="Times New Roman" panose="02020603050405020304" pitchFamily="18" charset="0"/>
              </a:rPr>
              <a:t>了一个人的心理成长历程。</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28584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我只欠母亲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赵鑫珊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人生的笑和哭常常发生在同一时刻。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月上旬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我一直在期待录取通知书的到来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前途未卜。是否能考取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虽然自我感觉考得不错。是否能考取第一志愿第一学校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更是个未知数。不敢有奢望。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月中旬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羊子巷、马家巷一带有几位考生已经接到通知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更叫我心焦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这也是我平生第一次体验到什么是心焦或焦虑。不安和焦虑也会有助于打碎平庸。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邮递员骑着自行车一天送两回信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上午约十点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下午约四点。我是天天盼着决定命运的信件。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一天下午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我在马家巷大院内同一群少年玩耍。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赵鑫珊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通知书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邮递员的叫声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75409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我拆信的手在颤抖。旁边围观的少年首先叫了起来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中国章回体小说常用这样两句来形容人的幸福时刻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洞房花烛夜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金榜题名时。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我看到母亲的表情是满脸堆笑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为儿子的胜利。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母亲为我收拾行装。一共带两个箱子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一条绣花被子。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母亲把一件件衣服放进箱里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并用双手抚平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泪水便滴在衣服上。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你哭什么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你应该快活才是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母亲的泪水流得更多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但她没有解释她为什么哭。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后来我成长了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慈母手中线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游子身上衣。临行密密缝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意恐迟迟归。谁言寸草心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报得三春晖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才渐渐明白母亲为什么暗暗垂泪。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母亲不善言辞。她预感到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儿子这一走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在娘身边的日子就不会多。母亲的预感是对的。大学六年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我一共回过三次家。加起来的时间不到两个月。主要原因是买不起火车票。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25031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a:p>
        </p:txBody>
      </p:sp>
      <p:sp>
        <p:nvSpPr>
          <p:cNvPr id="3" name="矩形 2"/>
          <p:cNvSpPr>
            <a:spLocks noChangeAspect="1"/>
          </p:cNvSpPr>
          <p:nvPr/>
        </p:nvSpPr>
        <p:spPr>
          <a:xfrm>
            <a:off x="508000" y="991119"/>
            <a:ext cx="8168456" cy="5780044"/>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母亲死后二十年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大妹妹才告诉我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我去北京读书的头两年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母亲经常哭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以至于眼睛受伤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到医院去看眼科。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听妹妹这样述说往事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我发呆了好一阵子。我对不起母亲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过去我不知道这件事。我后悔我给母亲的信太少且太短。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我总以为学校的事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母亲不懂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不必同母亲多说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我为我的信而深感内疚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在校六年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我给母亲报平安的家信平均每个月一封。每封不会超过三百个字。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我给母亲的信是报喜不报忧。这点我做得很好。我的目的很明确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不让母亲为我分心、牵挂、忧愁。按性格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我母亲的忧心太重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不开朗。以下事情我就瞒着母亲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我非常穷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却老说我的助学金很多、足够。去学校报到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母亲东借西借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为我凑了三十元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后来我就再也没有向母亲要过一分钱。当时我父亲已接近破产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家境贫穷。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运动我受到处分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也没有告诉母亲。读到四年级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我故意考试考砸主动留一级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更瞒着她。她也没有觉察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我怎么要读六年。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49351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a:p>
        </p:txBody>
      </p:sp>
      <p:sp>
        <p:nvSpPr>
          <p:cNvPr id="3" name="矩形 2"/>
          <p:cNvSpPr>
            <a:spLocks noChangeAspect="1"/>
          </p:cNvSpPr>
          <p:nvPr/>
        </p:nvSpPr>
        <p:spPr>
          <a:xfrm>
            <a:off x="508000" y="105273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大妹妹问过母亲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你为什么最喜欢哥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你哥是妈烧香拜佛求来的崽。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祖父一共有五个儿子。我父亲是长子。母亲头胎和第二胎都是女儿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不到两岁便夭折。不久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我二婶生了儿子叫赵宝珊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这样一来大家庭的长孙便在二房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不在大房。我母亲的地位大受威胁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遭到歧视。在饭桌上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祖父常用讽刺的口吻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冷言冷语敲打我母亲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先长胡子的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不如后长须的。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意思是二婶后来者居上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先得了儿子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我母亲落后了。</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重男轻女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母以子贵现象很严重。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母亲忠厚、老实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只好把眼泪往肚子里咽。她偷偷地去万寿宫拜佛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求菩萨保佑赐给她一个儿子。不久我出生了。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我刚四岁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母亲便让我读书、发蒙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为的是赶上大我两岁的宝珊。所以整个小学、中学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我和堂兄宝珊都是同年级。母亲的良苦用心只有等到我进了大学才知道。母亲说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你为娘争了口气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19387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离开家乡的前一夜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母亲舍不得我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抱着我睡。当时我十七岁。其实自我出生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从没有离开过娘。好在我走后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还有弟弟妹妹在母亲身边。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活到今天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只欠我母亲的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没有能在她身边侍奉她八年、十年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使我深感内疚。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59696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a:p>
        </p:txBody>
      </p:sp>
      <p:sp>
        <p:nvSpPr>
          <p:cNvPr id="3" name="矩形 2"/>
          <p:cNvSpPr>
            <a:spLocks noChangeAspect="1"/>
          </p:cNvSpPr>
          <p:nvPr/>
        </p:nvSpPr>
        <p:spPr>
          <a:xfrm>
            <a:off x="508000" y="106278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下列对这篇文章内容的分析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临行前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母亲暗暗垂泪是因为她明白儿子这一走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等待她的将是聚少离多的苦闷日子。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上了大学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为了减轻家里的负担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更为了证明自己的独立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没再向母亲要过一分钱。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散文用朴实自然的语言、真挚动人的情感勾勒出一个含情脉脉的儿子对母亲忏悔式的追忆。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收到通知书时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母亲满脸堆笑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为儿子的胜利感到欣慰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为自己的良苦用心感到满足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更对儿子今后似锦的前程充满期望和向往。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413035" y="107351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772648"/>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更为了证明自己的独立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文中未提及</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含情脉脉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表述不准确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根据原文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我这个人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活到今天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谁也不欠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只欠我母亲的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没有能在她身边侍奉她八年、十年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使我深感内疚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可以看出作者的忏悔之情</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更对儿子今后似锦的前程充满期望和向往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无中生有。</a:t>
            </a:r>
            <a:endParaRPr lang="zh-CN" altLang="en-US" sz="2200"/>
          </a:p>
        </p:txBody>
      </p:sp>
    </p:spTree>
    <p:extLst>
      <p:ext uri="{BB962C8B-B14F-4D97-AF65-F5344CB8AC3E}">
        <p14:creationId xmlns:p14="http://schemas.microsoft.com/office/powerpoint/2010/main" val="12214092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人生的笑和哭常常发生在同一时刻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请结合全文内容分析。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82595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内容上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引领后文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收到了通知书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和母亲都格外高兴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但这一分别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终身的遗憾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从此不能侍奉在母亲身边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也让读者感受到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对母亲深深的愧疚之情。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结构上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统领全文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以幸福的情节开头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忏悔的情绪结尾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奠定了感情基调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有助于读者对散文情感的把握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自然地引出下文的叙述。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本题主要考查分析文章语段的作用的能力。解答此题需先分析开头段落的内容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再考虑它们在结构上的作用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从内容上看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第一段</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人生的笑和哭常常发生在同一时刻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引起下文第九段</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接到通知后引起的母亲的笑和文本第十二段</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上学母亲的哭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从结构上看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下文就是围绕母亲的笑和哭来叙述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由此可以看出该段有统领全文的作用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其次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第一段的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人生的笑和哭常常发生在同一时刻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奠定了全文的感情基调</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根据以上分析可运用简洁的语言进行表述。</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91456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down)">
                                      <p:cBhvr>
                                        <p:cTn id="1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a:p>
        </p:txBody>
      </p:sp>
      <p:sp>
        <p:nvSpPr>
          <p:cNvPr id="4" name="矩形 3"/>
          <p:cNvSpPr>
            <a:spLocks noChangeAspect="1"/>
          </p:cNvSpPr>
          <p:nvPr/>
        </p:nvSpPr>
        <p:spPr>
          <a:xfrm>
            <a:off x="508000" y="2213843"/>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在文中作者多次用细节描写追忆母亲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并说说分别体现了母亲怎样的性格。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061675"/>
            <a:ext cx="8128000" cy="166346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不善言辞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默默为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收拾行李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暗暗垂泪。</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充满母爱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为儿子四处筹钱准备学费。</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忠厚、老实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对祖父的讽刺忍气吞声。</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好强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偷偷去万寿宫拜佛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能赶上堂兄而早早让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读书、发蒙。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715994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11</a:t>
            </a:fld>
            <a:r>
              <a:rPr lang="en-US" altLang="zh-CN" smtClean="0"/>
              <a:t>-</a:t>
            </a:r>
            <a:endParaRPr lang="zh-CN" altLang="en-US"/>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小青虫在菜叶子上爬行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它这辈子不想离开菜叶而去其他地方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它只在菜叶子上爬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吃吃菜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喝喝露水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太阳照得暖和时睡睡觉。就这些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它听从老天的安排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用流行的话说叫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一切都是最美好的安排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没在菜叶上爬过其实不知道菜叶并不好爬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菜的绿叶部分如同泡泡纱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在上面匍匐很磨肚子。小虫无脚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只好用肚子走路。虫子知道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世界除了菜叶之外空无一物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它没时间仰望星空与城市的灯光。虫子的大床是一张青玉案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饿就吃这张床。虫子把菜叶咬出斑斑点点的小窟窿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正好透点凉风。它从窟窿眼里往外看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下面的菜叶层层叠叠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不光吃不完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睡也睡不完。菜青虫再一次满意自己是生在菜里的虫子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它不想让别的生物知道它的幸福。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00670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本题主要考查分析作品人物形象的能力。解答本题速读题干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在文中作者多次用细节描写追忆母亲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并说说分别体现了母亲怎样的性格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根据题目要求可知本题考查人物形象。首先应找到文中细节描写的语句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所谓细节描写是指抓住生活中的细微而又具体的典型情节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加以生动细致的描述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然后根据这些语句概括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根据文中语句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母亲把一件件衣服放进箱里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并用双手抚平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泪水便滴在衣服上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可以看出母亲不善言辞的性格特点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去学校报到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母亲东借西借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为我凑了三十元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可以看出母亲对孩子的爱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在饭桌上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祖父常用讽刺的口吻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冷言冷语敲打我母亲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先长胡子的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不如后长须的。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可以看出母亲忠厚老实的性格特点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我刚四岁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母亲便让我读书、发蒙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为的是赶上大我两岁的宝珊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可以看出母亲好强的性格特点。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99766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旧家的火葬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半个月前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接到妻从上海寄来的信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日游击队打到杭州近郊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把我们的旧家放火烧了。因为那屋子被敌伪占领了之后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开了一所很大的茧厂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以除屋子全烧之外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还烧毁了敌人已经收买了的几十万元的茧子。妻在后附加着说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我们觉得很痛快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这最少对于你们沈家的那些不肖子弟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给了一个不小的教训。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在将信将疑中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昨天深夜看到了中央社金华发的一个电报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证实了这一消息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我出生的旧家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竟在这样的情形下火葬了。和妻子一样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我也只能喊出了一句痛快。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67011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四十年前我出生在这古旧的大屋子里。那是一所五开间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而又有七进深的庄院。这一百年前造的屋子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说得毫不夸张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至少可住五百人以上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我在这破旧而大得不得体的旧家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度过了十五个年头。辛亥革命之后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我的哥哥因为穷困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几次要把这屋子卖掉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但是在那时候竟找不着一个能够买下这大屋子的买主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哥哥瞒了母亲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从城里带一个人在估看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我只听见他们来回讨价还价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一会儿笑一会儿争之后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哥哥愤愤地说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单卖这几千块尺半方的大方砖和五百几十块青石板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也非三千块钱不可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我才知道了这些日常在那里翻掘起来捉灰鳖虫的方砖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也是这样值钱的东西。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386391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据母亲说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这屋子是我们祖上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全盛时代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在乡下建造了而不用的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那高得可怕的粉墙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将里面住的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书香子弟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和外面矮屋子里的老百姓分开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所以不认识的人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只要一问沈家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那一带的人立刻就会知道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变了太平门外沈家的代名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据说已经是近百年以来的事了。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我们的家衰落到无法生存的田地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这屋子周围的田地、池塘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都渐渐地给哥哥押卖了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却因为母亲的反对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而保留着它破旧得像古庙一般的形态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夏天的黄昏会从蛀烂了的楼板里飞出成千成万的白蚁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没人住的空房间也会白昼走出狐狸和鼷鼠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墙里和墙外的差分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人的日益穷困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而渐渐地撤废了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墙外的孩子们也做了我的朋友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我记忆中也还鲜明地保留着一幅冬天自己拿了篮子到乡间去拾枯柴的图画。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56291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母亲在那个时代里算得是一个性格奇特的人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四十五岁死了我父亲之后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从没念过一句佛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从没烧过一次香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出嫁了的姊姊送她一串念珠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她却丢在抽斗里从来不去理会。从这种性格推衍开去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她是一个富于民主精神的人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她从不讨厌邻近的穷孩子到我家里来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也从不禁止我和这些野孩子们在一起。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具有这种近代性格的人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对于这所古旧的屋子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她却怀抱着使人不能相信一般的留恋与执着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我中学毕业的那一年她郑重地对我说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趁我活着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把这屋子分了吧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迟早会给你哥哥卖掉的。</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46894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我根本就对这象征封建的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有了反感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所以我对于她苦心地保守了几十年的财产简直不加任何的考虑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随口地说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让他卖去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这句话伤了她的心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背着人哭泣了一整日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我也就从这时候离了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的影子在记忆里渐渐地淡忘了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一直到抗日战争开始那一年的初夏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接到母亲病笃而赶回到这屋子的时候。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52279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随着时代的变迁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这旧家也有了几度的沧桑。第一次欧战之后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因为民族工业的勃兴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我哥哥也在这封建的屋子里开过一个现代式的工厂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织杭纺。在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这屋子算是第一所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浙江丝织业凋落了之后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停止了工作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于是这屋子在五年前又变了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正大茧厂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因为哥哥要把母亲卧房侧面的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改作屯茧的仓库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的枣树和橘子树斫掉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他们之间曾引起过一次很大的冲突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但是结果母亲失败了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我最后一次回家的时候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青葱的枣树园已经变了煞风景的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茧灶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了。我虽则不曾亲耳听见丁丁的伐木声音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樱桃园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最后一场的主人公们的心境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我是感受得到的。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74349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在斗争剧烈的时候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我屡次感觉到潜伏在我意识底层的一种要将我拖留在前一个阶段的力量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我挣扎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我残忍地斫伐过我自己的过失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廉价的人道主义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对于残酷的斗争的忌避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这都是我回想到那旧家又要使我恼怒于自己的事情。而现在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一把火把象征着我意识底层之潜在力量的东西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完全地火葬了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将隔离了穷人的书香人家的墙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在烈火中烧毁了。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我感到痛快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我感觉到一种摆脱了牵制一般的欢欣。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1939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91521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a:p>
        </p:txBody>
      </p:sp>
      <p:sp>
        <p:nvSpPr>
          <p:cNvPr id="3" name="矩形 2"/>
          <p:cNvSpPr>
            <a:spLocks noChangeAspect="1"/>
          </p:cNvSpPr>
          <p:nvPr/>
        </p:nvSpPr>
        <p:spPr>
          <a:xfrm>
            <a:off x="508000" y="1145526"/>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这篇散文选材典型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以点带面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点面结合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通过一幢老屋的命运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折射了近代以来中国的历史风云与时代变迁。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作者用大量篇幅回忆了自己的母亲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主要是为了表现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与母亲对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的态度完全不同。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文中写到的哥哥和母亲的冲突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象征着新旧思想的冲突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最终以哥哥为代表的新思想取得了胜利。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文章采用记叙、议论和抒情等方式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回忆有关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描述了作者因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旧家的火葬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而生的情感波澜。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114612" y="1145526"/>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5" name="矩形 4"/>
          <p:cNvSpPr>
            <a:spLocks noChangeAspect="1"/>
          </p:cNvSpPr>
          <p:nvPr/>
        </p:nvSpPr>
        <p:spPr>
          <a:xfrm>
            <a:off x="508000" y="4865779"/>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以点带面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点面结合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以小见大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与母亲对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旧家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的态度完全不同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理解错误。</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象征着新旧思想的冲突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取得了胜利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于文无据。</a:t>
            </a:r>
            <a:endParaRPr lang="zh-CN" altLang="en-US" sz="2200"/>
          </a:p>
        </p:txBody>
      </p:sp>
    </p:spTree>
    <p:extLst>
      <p:ext uri="{BB962C8B-B14F-4D97-AF65-F5344CB8AC3E}">
        <p14:creationId xmlns:p14="http://schemas.microsoft.com/office/powerpoint/2010/main" val="32132764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a:p>
        </p:txBody>
      </p:sp>
      <p:sp>
        <p:nvSpPr>
          <p:cNvPr id="3" name="矩形 2"/>
          <p:cNvSpPr>
            <a:spLocks noChangeAspect="1"/>
          </p:cNvSpPr>
          <p:nvPr/>
        </p:nvSpPr>
        <p:spPr>
          <a:xfrm>
            <a:off x="508000" y="1340768"/>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文中的母亲是一个怎样的人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请加以概括并作简要分析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83936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奇特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不迷信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。如从没念过一句佛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也没烧过一次香。</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富有民主精神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贫富等级观念不强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。如从不讨厌邻近的穷孩子到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家里来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也从不禁止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和穷人的孩子一起玩耍。</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对旧家特别留恋。如担心旧家被哥哥卖掉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建议分家。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四十五岁死了我父亲之后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从没念过一句佛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从没烧过一次香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出嫁了的姊姊送她一串念珠</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她却丢在抽斗里从来不去理会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突出母亲的奇特</a:t>
            </a:r>
            <a:r>
              <a:rPr lang="en-US" altLang="zh-CN" sz="220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不迷信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她是一个富于民主精神的人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她从不讨厌邻近的穷孩子到我家里来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也从不禁止我和这些野孩子们在一起</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突出母亲富有民主精神</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趁我活着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把这屋子分了吧</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我一死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迟早会给你哥哥卖掉的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突出母亲对旧家特别留恋。</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4098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12</a:t>
            </a:fld>
            <a:r>
              <a:rPr lang="en-US" altLang="zh-CN" smtClean="0"/>
              <a:t>-</a:t>
            </a:r>
            <a:endParaRPr lang="zh-CN" altLang="en-US"/>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菜青虫从菜叶上爬过来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像菜叶活了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菜叶卷起一滴清水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然后爬动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这不就是小青虫吗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拈过一只青虫看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它通体澄澈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看上去比人干净</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倍。它没有腰椎这类东西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它只是一包清水。小虫吃菜叶长大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身上除了水还能有什么呢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菜叶上的小虫如一小节挤出的牙膏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然而它会爬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于人无害地在菜叶上蠕动。上帝赋予菜青虫的爬行速度是每秒一微米。这个速度怎么能保证这个物种不灭绝呢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它没被灭绝的原因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它不好吃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它不是蛋白质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它不是药材尤其不是中药材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它有伪装色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攻击力强。因此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小虫具备了其中四项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可以勉强活着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但免不了被鸟儿吃掉。然而最可怕的不是鸟儿。上帝不会在安排鸟儿吃虫子的同时又安排老虎、狼和狐狸去吃虫子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那样有多少虫子也不够吃。比虎狼更冷酷的是农药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尽管小青虫只是一滴水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有伪装色又不是药材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但农药仍然会准确无误地杀死它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不是杀个半死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1685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a:p>
        </p:txBody>
      </p:sp>
      <p:sp>
        <p:nvSpPr>
          <p:cNvPr id="4" name="矩形 3"/>
          <p:cNvSpPr>
            <a:spLocks noChangeAspect="1"/>
          </p:cNvSpPr>
          <p:nvPr/>
        </p:nvSpPr>
        <p:spPr>
          <a:xfrm>
            <a:off x="508000" y="1268760"/>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对于旧家的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作者怀有怎样的情感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请加以说明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并分析其原因。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19699"/>
            <a:ext cx="8128000" cy="370986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对于旧家的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火葬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作者怀有的情感是复杂的。其中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有痛快、欢欣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因为作者明白旧屋在时代变迁中的衰败、焚毁是不可避免的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摆脱了多年的牵挂和情感挣扎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作者又是怀有依恋、惆怅、感伤的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因为旧屋是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出生、长大成人的地方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融汇着我关于故乡和亲情的难忘记忆。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是一种文明的方式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展现出在时代变迁中的衰败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这是无法避免的历史抉择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情感的挣扎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在这种环境之中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有惆怅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有感伤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在这种文化之中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呈现出的是一种亲情的融汇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突出难忘的人生味道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据此分析即可。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81271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菜大爷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刘奇叶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菜大爷是居住在城郊西村的一位退休工人。菜大爷姓蔡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不是他的真名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而是邻里送给他的一个雅号。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菜大爷的住房是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年代建造的砖瓦民房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后面有个小菜园子。退休后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他把下地种菜当作一种乐趣。菜园子一年四季都能产菜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除了供给他与老伴儿老两口平常生活吃菜外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总是还剩余不少菜。于是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菜大爷在闲余之际也挑着自己种的菜到菜市场上去卖。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菜市场离菜大爷的家很近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穿过一条街道就到了。买菜的很有眼光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尝过菜大爷的菜后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下一次哪怕菜大爷卖得比其他的摊位贵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也会被一扫而光。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0610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a:p>
        </p:txBody>
      </p:sp>
      <p:sp>
        <p:nvSpPr>
          <p:cNvPr id="5" name="矩形 4"/>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菜大爷种的菜用有机肥料施肥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吃起来好吃又健康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属于真正绿色环保的蔬菜。菜大爷除了平常注意累积肥料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还经常去附近的养猪场挑猪粪施肥。渐渐地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前来买菜的人们都知道了菜大爷的菜好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亲切地称他为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。知道大伙儿对他种的菜十分钟爱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每次上市场卖菜归来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菜大爷心里头总是乐滋滋的。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儿子在外地工作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多次提出想接老两口过去一块生活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但菜大爷觉得现在的生活很不错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他喜欢这种自娱自乐卖菜的滋润生活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所以一直没有答应儿子离开这个城市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他也打心里舍不得这个菜园子。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隔壁的邻居老李头也卖菜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但他的菜是从外地贩来的蔬菜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属于无机肥料种植的那一种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味觉营养都没法跟菜大爷的菜比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人们一般不喜欢买他的菜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所以老李头每天卖菜总是早上出去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很晚才归来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有时候还要剩余些许残菜回来。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老李头会同菜大爷一块去市场卖菜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两人年龄相仿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又是邻居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还算谈得来。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00524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a:p>
        </p:txBody>
      </p:sp>
      <p:sp>
        <p:nvSpPr>
          <p:cNvPr id="3" name="矩形 2"/>
          <p:cNvSpPr>
            <a:spLocks noChangeAspect="1"/>
          </p:cNvSpPr>
          <p:nvPr/>
        </p:nvSpPr>
        <p:spPr>
          <a:xfrm>
            <a:off x="508000" y="1052736"/>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老李头天没亮就贩回满满一担的蔬菜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在家里照常分拣为几元一把的小份后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刚要挑市场上去卖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突然感到肚子一阵绞痛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顿时瘫倒在地上。这一切正好被菜大爷瞧见了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他赶紧叫车把老李头送进了医院急救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接诊医生说是急性阑尾炎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需要做切除手术。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手术后的第二天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菜大爷去医院看望老李头时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老李头躺在床上动弹不得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老伴儿正在给他喂粥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一见菜大爷来了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老李头两口子一个劲地道谢。见老李头手术很成功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菜大爷也为他高兴。聊天中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一贯热心肠的菜大爷问老李头还有什么需要帮忙的没有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如果有就尽管说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邻里邻居的互相照应嘛。老李头听了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却欲言又止的样子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菜大爷便追问他是什么事情。原来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他是心痛前日贩回的一担蔬菜还放在家里没有卖掉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担心自己住院几天后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那一担蔬菜会白白地烂掉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怪可惜的。菜大爷听了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未加思索地答应帮老李头把菜挑去市场上卖了。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77897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a:p>
        </p:txBody>
      </p:sp>
      <p:sp>
        <p:nvSpPr>
          <p:cNvPr id="3" name="矩形 2"/>
          <p:cNvSpPr>
            <a:spLocks noChangeAspect="1"/>
          </p:cNvSpPr>
          <p:nvPr/>
        </p:nvSpPr>
        <p:spPr>
          <a:xfrm>
            <a:off x="508000" y="105273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菜大爷二话没说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到了老李头家便把那担蔬菜挑去了市场。才到菜市场口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买菜的人们就一窝蜂围拢上来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容不得菜大爷说明一下这菜的来源情况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那担菜又被一扫而光了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哪有菜大爷陈情解释的空隙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望着一副空空的担什和一堆零零碎碎的钱币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菜大爷愣在那里好一阵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仿佛做了一件大亏心事似的。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当天下午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菜大爷把卖菜的钱如数交给了老李头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说了一声家里有事就走了。老李头高兴地接过钱一点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居然比平常赚的钱要高出一倍多。他心里对菜大爷钦佩得五体投地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半个月之后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老李头出院了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特地买了两瓶好酒去敲隔壁菜大爷家的门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结果敲了半天没有人应。老李头问其他邻居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菜大爷老两口搬儿子那儿去了。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菜大爷为什么突然搬走了呢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好久好久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老李头仍没有想明白。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期《小说月刊》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63494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a:p>
        </p:txBody>
      </p:sp>
      <p:sp>
        <p:nvSpPr>
          <p:cNvPr id="3" name="矩形 2"/>
          <p:cNvSpPr>
            <a:spLocks noChangeAspect="1"/>
          </p:cNvSpPr>
          <p:nvPr/>
        </p:nvSpPr>
        <p:spPr>
          <a:xfrm>
            <a:off x="508000" y="114552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小说写菜大爷的儿子在外地工作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多次提出想接老两口过去一块生活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这是插叙手法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这种写作技巧的运用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避免了平铺直叙。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小说中两次写到菜大爷的菜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被一扫而光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突出了顾客对菜大爷的信任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说明不管是否绿色环保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只要是菜大爷卖的菜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顾客都欢迎。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小说注重从细微处表现人物的内心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比如菜大爷替老李头卖完菜后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寥寥数语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就刻画出他的愧疚。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小说语言质朴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笔调从容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在淡定的叙述中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展现了当前社会的世态人情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表达了作者对主人公的敬意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富有浓郁的市井生活气息。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37975" y="155404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5261653"/>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说明不管是否绿色环保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只要是菜大爷卖的菜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顾客都欢迎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是因为顾客认为菜大爷卖的菜都是绿色环保的。</a:t>
            </a:r>
            <a:endParaRPr lang="zh-CN" altLang="en-US" sz="2200"/>
          </a:p>
        </p:txBody>
      </p:sp>
    </p:spTree>
    <p:extLst>
      <p:ext uri="{BB962C8B-B14F-4D97-AF65-F5344CB8AC3E}">
        <p14:creationId xmlns:p14="http://schemas.microsoft.com/office/powerpoint/2010/main" val="12629162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a:p>
        </p:txBody>
      </p:sp>
      <p:sp>
        <p:nvSpPr>
          <p:cNvPr id="3" name="矩形 2"/>
          <p:cNvSpPr>
            <a:spLocks noChangeAspect="1"/>
          </p:cNvSpPr>
          <p:nvPr/>
        </p:nvSpPr>
        <p:spPr>
          <a:xfrm>
            <a:off x="508000" y="1052736"/>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小说设置老李头这个人物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在文中起什么作用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551334"/>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对比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用老李头的菜与菜大爷的菜作对比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揭示菜大爷受邻里欢迎的原因。</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推动情节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老李头生病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引出菜大爷替老李头卖菜的情节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将故事引向高潮。同时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凸显菜大爷乐于助人的品质。</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深化主题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文章结尾通过写老李头的疑惑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含蓄表达出作者对菜大爷的理解及敬意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深化小说重视清名的主题。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本题考查概括故事情节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分析作品结构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把握文章思路的能力。分析小说中人物设置的主要作用主要从以下几方面入手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侧面烘托、推进情节、渲染氛围、升华主题等。小说中李老头的这一形象的设置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首先与菜大爷形成对比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说明菜大爷菜好卖的原因。推进故事情节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因为李老头生病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菜大爷送他上医院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表现了菜大爷乐于助人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同时有了下文菜大爷帮李老头卖菜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使故事情节继续发展。升华主题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结尾处李大爷的困惑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凸显对菜大爷的一种敬重之情。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43845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a:p>
        </p:txBody>
      </p:sp>
      <p:sp>
        <p:nvSpPr>
          <p:cNvPr id="4" name="矩形 3"/>
          <p:cNvSpPr>
            <a:spLocks noChangeAspect="1"/>
          </p:cNvSpPr>
          <p:nvPr/>
        </p:nvSpPr>
        <p:spPr>
          <a:xfrm>
            <a:off x="508000" y="1412776"/>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小说以菜大爷突然搬走为结尾有什么好处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63715"/>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情节结构上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与上文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儿子在外地工作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多次提出想接老两口过去一块生活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仿佛做了一件大亏心事似的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形成照应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使情节衔接更加合理。</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人物形象上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突出菜大爷因自感辜负邻里信任而产生的愧疚之情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或突出菜大爷因自感有负诚信做人而产生的愧疚之情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使人物形象更加丰满。</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情感表达上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借老李头的疑惑巧妙地表明作者的态度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表达对菜大爷的敬意。</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艺术效果上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菜大爷替人做了好事反而愧疚地搬家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这种情节的陡转产生了戏剧化效果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耐人寻味。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其他答案</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言之成理也可</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86189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本题考查对文本进行个性化阅读和有创意地解读的能力。本题考查探究能力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可以有不同的回答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但不管选择什么方面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都要做到理由充分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观点明确。解答此题可以从情节结构、人物形象、情感变化、艺术效果上入手进行分析。情节上更为合理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人物形象上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突出了大爷的精神风貌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使之更为丰满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情感表达上进一步表明态度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表达出对大爷的崇高敬意。在艺术表现上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使得小说情节更为顺畅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产生出令人回味无穷的效果。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50796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扎西的菜园子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邢庆杰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扎西的菜园子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是来自山东的援藏干部老马帮扶着弄起来的。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扎西本来对种菜不感兴趣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他已经习惯了祖祖辈辈传下来的放牧生涯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可当他看到老马什么都亲自动手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从翻地、施牛粪、扎棚、育苗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都盯在菜地里干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就不好意思推辞了。扎西一不好意思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干起活来的时候就特别卖力气。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一转眼就要过中秋节了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老马休假回山东。临走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他对扎西详细交代了管理菜园子的方法。回到家后的第二天中午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老马正斜歪在沙发上看电视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手机响了。他接起来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就听到扎西急促的声音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你快回来吧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出大事了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04505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13</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小虫子没有肠肝肾这类复杂器官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其实不是所有生物都需要脑子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本就是以一条命活下去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该经历的苦难不是有脑子就可以回避的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我看一些人一辈子没活好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不是因为脑子没用对。小虫子想长脑子也没地方长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它身体里到处都是来自菜叶的水。风从它身上吹过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它以为下了雨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雨浇在它身上的时候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它以为自己钻进了湿润的菜帮里。菜叶的大地碧绿无垠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除了小虫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竟没有其他主人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小虫爬行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失足掉进菜心里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它才知道嫩黄的菜心比菜帮更可口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菜青虫吃到菜心后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套用人类表决心的话说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下辈子还要当小虫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67111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a:p>
        </p:txBody>
      </p:sp>
      <p:sp>
        <p:nvSpPr>
          <p:cNvPr id="3" name="矩形 2"/>
          <p:cNvSpPr>
            <a:spLocks noChangeAspect="1"/>
          </p:cNvSpPr>
          <p:nvPr/>
        </p:nvSpPr>
        <p:spPr>
          <a:xfrm>
            <a:off x="508000" y="1052736"/>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老马的脑袋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一下就大了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扎西由于激动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有些语无伦次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全是毒药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您快来吧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吓死人了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您还是快点来吧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我们一家都不敢在菜园边住了。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老马坐飞机赶到日喀则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又坐车来到扎西所在的牧区时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已经是第二天的下午了。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来到菜园子门口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扎西不敢再往里走了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他指着里边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战战兢兢地对老马说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像血一样红。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老马只看了一眼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就有种想哭的感觉。那一片红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是刚刚成熟的西红柿。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想到自己大过节的赶了几千公里路奔到这里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只是因为西红柿成熟了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他就有些生气。但他转念一想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这也不能怪扎西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西藏这个地方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因为自然条件恶劣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扎西从来没有见过成熟的西红柿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这是很正常的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070484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a:p>
        </p:txBody>
      </p:sp>
      <p:sp>
        <p:nvSpPr>
          <p:cNvPr id="3" name="矩形 2"/>
          <p:cNvSpPr>
            <a:spLocks noChangeAspect="1"/>
          </p:cNvSpPr>
          <p:nvPr/>
        </p:nvSpPr>
        <p:spPr>
          <a:xfrm>
            <a:off x="508000" y="1052736"/>
            <a:ext cx="8128000" cy="537377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大多数生活在偏远牧区的藏族同胞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都没有见过像西红柿、黄瓜、茄子等内地司空见惯的蔬菜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他感觉到鼻子酸酸的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心里沉甸甸的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觉得肩上的担子更重了。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老马摘下一个大大的西红柿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用衣角擦了擦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狠狠地咬了一大口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然后又摘下一个递给扎西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你尝尝。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扎西看了老马一眼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他相信老马不会骗他的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就学老马的样子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狠狠地咬了一大口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扎西瞪圆了眼睛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这是糖菜呀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扎西的菜园子丰收了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扎西一家吃不了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就到处送人。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老马知道后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给他打电话说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帮你种菜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不是让你送人的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你要去卖。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扎西惊讶地说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卖东西多丢人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传统的藏民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现在还保留着以物易物的习俗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他们还不习惯用人民币来交易</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36800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a:p>
        </p:txBody>
      </p:sp>
      <p:sp>
        <p:nvSpPr>
          <p:cNvPr id="4" name="矩形 3"/>
          <p:cNvSpPr>
            <a:spLocks noChangeAspect="1"/>
          </p:cNvSpPr>
          <p:nvPr/>
        </p:nvSpPr>
        <p:spPr>
          <a:xfrm>
            <a:off x="508000" y="1099206"/>
            <a:ext cx="8128000" cy="491358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在老马的说服引导下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扎西终于答应去卖菜了。老马帮着扎西把已经成熟的西红柿、茄子、黄瓜摘下来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放在几只篓子里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然后绑在了两头牦牛的背上。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扎西要出发了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你不带秤吗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扎西一愣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秤是什么东西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秤是称分量的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你怎么按斤收钱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扎西摇摇头说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这个你不用管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我们藏民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良心就是秤。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扎西骑着马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赶着两头牦牛走了。老马望着他宽厚的背影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按斤论价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怎么也得卖个百八十块的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不知道这个憨家伙能不能卖到钱。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老马钻进了菜园子门口的帐篷里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他要等扎西回来。一觉醒来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老马看了看表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已经是下午六点半了。老马走下山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就看到扎西赶着两头牦牛回来了。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87924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a:p>
        </p:txBody>
      </p:sp>
      <p:sp>
        <p:nvSpPr>
          <p:cNvPr id="3" name="矩形 2"/>
          <p:cNvSpPr>
            <a:spLocks noChangeAspect="1"/>
          </p:cNvSpPr>
          <p:nvPr/>
        </p:nvSpPr>
        <p:spPr>
          <a:xfrm>
            <a:off x="508000" y="1061474"/>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看到老马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扎西忽然兴奋起来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他不管那两头牦牛了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打马快跑着赶到老马面前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身姿矫健地跃下马背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有些激动地说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我卖到钱了。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他从怀里掏出了一把纸币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炫耀般用双手捧到老马面前。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这些钱有五十元的、二十元的、十元的、五元的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大约得三百多块。老马迟疑地问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这都是今天卖的钱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扎西拍拍胸脯说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都是今天卖的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老马禁不住好奇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你没有秤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怎么收钱呀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菜就放在地上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谁喜欢哪样菜就拿走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拿多少都行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钱也是随便给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给多少随心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老马心里一动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茫然地看着扎西问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这就是你说的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藏民的良心秤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扎西重重地点了点头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老马的眼睛湿润了。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45799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a:p>
        </p:txBody>
      </p:sp>
      <p:sp>
        <p:nvSpPr>
          <p:cNvPr id="3" name="矩形 2"/>
          <p:cNvSpPr>
            <a:spLocks noChangeAspect="1"/>
          </p:cNvSpPr>
          <p:nvPr/>
        </p:nvSpPr>
        <p:spPr>
          <a:xfrm>
            <a:off x="508000" y="1099206"/>
            <a:ext cx="8128000" cy="496751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文章第一段虽然字数较少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但信息量很大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交代了故事的主要人物和他们的身份以及小说的主要情节。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文章第二段在描写老马为扎西建造菜园子时使用了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翻地、施牛粪、扎棚、育苗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一方面描写建菜园子需要的各种步骤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另一方面也表现了老马对种菜的熟练。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这篇小说把人物对话作为叙事的主要方法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通过扎西和老马的语言描写推动故事情节发展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如小说写菜园子的菜成熟和扎西卖菜。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老马的眼睛湿润了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一句作结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表现了老马看到扎西的变化以及扎西有一项家庭副业并能赚到钱后的激动心情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同时也感动于藏民淳朴、善良的品格。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372475" y="1505566"/>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val="9596241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a:p>
        </p:txBody>
      </p:sp>
      <p:sp>
        <p:nvSpPr>
          <p:cNvPr id="5" name="矩形 4"/>
          <p:cNvSpPr>
            <a:spLocks noChangeAspect="1"/>
          </p:cNvSpPr>
          <p:nvPr/>
        </p:nvSpPr>
        <p:spPr>
          <a:xfrm>
            <a:off x="508000" y="2310467"/>
            <a:ext cx="8128000" cy="2529923"/>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交代了故事的主要人物和他们的身份以及小说的主要情节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根据文本第一段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扎西的菜园子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是来自山东的援藏干部老马帮扶着弄起来的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可以看出文本介绍的</a:t>
            </a:r>
            <a:r>
              <a:rPr lang="zh-CN" altLang="zh-CN" sz="2200" smtClean="0">
                <a:solidFill>
                  <a:srgbClr val="FF0000"/>
                </a:solidFill>
                <a:latin typeface="Times New Roman" panose="02020603050405020304" pitchFamily="18" charset="0"/>
                <a:cs typeface="Times New Roman" panose="02020603050405020304" pitchFamily="18" charset="0"/>
              </a:rPr>
              <a:t>主要</a:t>
            </a:r>
            <a:r>
              <a:rPr lang="zh-CN" altLang="en-US" sz="2200" smtClean="0">
                <a:solidFill>
                  <a:srgbClr val="FF0000"/>
                </a:solidFill>
                <a:latin typeface="Times New Roman" panose="02020603050405020304" pitchFamily="18" charset="0"/>
                <a:cs typeface="Times New Roman" panose="02020603050405020304" pitchFamily="18" charset="0"/>
              </a:rPr>
              <a:t>人物</a:t>
            </a:r>
            <a:r>
              <a:rPr lang="zh-CN" altLang="zh-CN" sz="2200" smtClean="0">
                <a:solidFill>
                  <a:srgbClr val="FF0000"/>
                </a:solidFill>
                <a:latin typeface="Times New Roman" panose="02020603050405020304" pitchFamily="18" charset="0"/>
                <a:cs typeface="Times New Roman" panose="02020603050405020304" pitchFamily="18" charset="0"/>
              </a:rPr>
              <a:t>是</a:t>
            </a:r>
            <a:r>
              <a:rPr lang="zh-CN" altLang="zh-CN" sz="2200">
                <a:solidFill>
                  <a:srgbClr val="FF0000"/>
                </a:solidFill>
                <a:latin typeface="Times New Roman" panose="02020603050405020304" pitchFamily="18" charset="0"/>
                <a:cs typeface="Times New Roman" panose="02020603050405020304" pitchFamily="18" charset="0"/>
              </a:rPr>
              <a:t>扎西和老马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这篇小说要反映的主题是藏族人民的生活水平落后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需要进一步提高藏族人民的生活和加强藏族人民和外界的交流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而语段不能反映小说的主要情节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所以说法错误。</a:t>
            </a:r>
            <a:endParaRPr lang="zh-CN" altLang="en-US" sz="2200"/>
          </a:p>
        </p:txBody>
      </p:sp>
    </p:spTree>
    <p:extLst>
      <p:ext uri="{BB962C8B-B14F-4D97-AF65-F5344CB8AC3E}">
        <p14:creationId xmlns:p14="http://schemas.microsoft.com/office/powerpoint/2010/main" val="206250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a:p>
        </p:txBody>
      </p:sp>
      <p:sp>
        <p:nvSpPr>
          <p:cNvPr id="3" name="矩形 2"/>
          <p:cNvSpPr>
            <a:spLocks noChangeAspect="1"/>
          </p:cNvSpPr>
          <p:nvPr/>
        </p:nvSpPr>
        <p:spPr>
          <a:xfrm>
            <a:off x="508000" y="1145526"/>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扎西的菜园子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644124"/>
            <a:ext cx="8128000" cy="456124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小说以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扎西的菜园子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为题点明了故事的主要人物是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扎西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故事发生的主要场所是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菜园子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文章的标题是全文的线索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文章通过扎西对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菜园子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的态度和看法的变化来推动故事情节的发展。</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通过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扎西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菜园子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的故事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反映了援藏干部的无私助人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藏区的落后封闭以及藏民的淳朴、善良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从而凸显小说主题。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扎西的菜园子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为题点明了小说的主要人物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推动故事情节的发展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凸显小说主题。结合小说具体内容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是藏民的名字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菜园子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是扎西家的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小说题目交代了具体的人物、事件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同时概括了小说要表述的具体事件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从情节结构的角度分析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菜园子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也是推动故事情节发展的重要线索等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同时深化文章主旨。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3941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a:p>
        </p:txBody>
      </p:sp>
      <p:sp>
        <p:nvSpPr>
          <p:cNvPr id="4" name="矩形 3"/>
          <p:cNvSpPr>
            <a:spLocks noChangeAspect="1"/>
          </p:cNvSpPr>
          <p:nvPr/>
        </p:nvSpPr>
        <p:spPr>
          <a:xfrm>
            <a:off x="508000" y="1052736"/>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扎西认为成熟的西红柿是毒药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卖菜不用秤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两个情节有何深意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请结合文章谈谈你的看法。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18742"/>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从扎西没有见过成熟的西红柿可以看出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藏民的生活水平还需要进一步提高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援藏工作任重而道远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还需要加大力度。</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从扎西卖菜不用秤可以看出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藏民还保留着比较原始的生活习惯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虽然体现了他们淳朴的品格</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但在现代经济大潮中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藏民也要多与外界接触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与时俱进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不能落后于时代。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回答这个问题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要注重把握两个情节中体现的人物特征和表现的主题思想等。扎西认为成熟的西红柿是毒药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主要原因是扎西没有见过成熟的西红柿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由此可以知道藏区的落后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以此引申开来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可以认为我们还需要加大对藏区的援助力度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卖蔬菜不用秤的情节体现了藏区民众淳朴的品格</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但由此引申开来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可以认为藏区需要与外界接触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需与时俱进等。</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75384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a:p>
        </p:txBody>
      </p:sp>
      <p:sp>
        <p:nvSpPr>
          <p:cNvPr id="3" name="矩形 2"/>
          <p:cNvSpPr>
            <a:spLocks noChangeAspect="1"/>
          </p:cNvSpPr>
          <p:nvPr/>
        </p:nvSpPr>
        <p:spPr>
          <a:xfrm>
            <a:off x="508000" y="2087906"/>
            <a:ext cx="8128000" cy="2936188"/>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陆文夫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昨夜一场风雨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建筑设计所的围墙倒塌了。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这围墙要倒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在人们的意料之中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它至少百年了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几经倒塌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几经修补。历次的修补都不彻底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三十多米长的围墙高低不平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弯腰凸肚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随时都有倒塌的可能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何况一场风雨</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972930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开碰头会。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现在我们研究一下围墙的问题。旧的不去新的不来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吴所长用圆珠笔敲敲桌面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原来的围墙和我们单位的性质不协调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新围墙一定要新颖别致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达到内容和形式的统一。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古典派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黄达泉接茬儿了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围墙不但有实用价值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而且富有装饰意味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它对形成建筑群落的风格有着非常重大的意义。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朱舟把茶杯一放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我们考虑问题要从实际出发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要造得高大牢固。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两派之外的何如锦开口了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最合理的办法就是把塌下来的再垒上去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这在围墙的历史上是有例可循的。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我想问一下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这围墙到底怎么修啊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这是行政科的马而立。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54342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14</a:t>
            </a:fld>
            <a:r>
              <a:rPr lang="en-US" altLang="zh-CN" smtClean="0"/>
              <a:t>-</a:t>
            </a:r>
            <a:endParaRPr lang="zh-CN" altLang="en-US"/>
          </a:p>
        </p:txBody>
      </p:sp>
      <p:sp>
        <p:nvSpPr>
          <p:cNvPr id="2" name="矩形 1"/>
          <p:cNvSpPr>
            <a:spLocks noChangeAspect="1"/>
          </p:cNvSpPr>
          <p:nvPr/>
        </p:nvSpPr>
        <p:spPr>
          <a:xfrm>
            <a:off x="508000" y="1443949"/>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下列对文章的理解和赏析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①②</a:t>
            </a:r>
            <a:r>
              <a:rPr lang="zh-CN" altLang="zh-CN" sz="2200">
                <a:solidFill>
                  <a:srgbClr val="000000"/>
                </a:solidFill>
                <a:latin typeface="Times New Roman" panose="02020603050405020304" pitchFamily="18" charset="0"/>
                <a:cs typeface="Times New Roman" panose="02020603050405020304" pitchFamily="18" charset="0"/>
              </a:rPr>
              <a:t>段小青虫吃得简单、自然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而人类的食谱古怪、杂乱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语言充满讽刺意味。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文章使用了比喻、拟人、夸张等多种修辞手法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又幽默有趣。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作者在写菜青虫的同时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也与人类进行对比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暗含着对人类自身的反思和批判。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文章寓意深刻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在写法上以小见大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在表达方式上以抒情为主。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094559" y="1454680"/>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4747546"/>
            <a:ext cx="8128000" cy="86600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文章在表达方式上以叙述为主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将感情的表达融在了叙述里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少有抒情。</a:t>
            </a:r>
            <a:endParaRPr lang="zh-CN" altLang="en-US" sz="2200"/>
          </a:p>
        </p:txBody>
      </p:sp>
    </p:spTree>
    <p:extLst>
      <p:ext uri="{BB962C8B-B14F-4D97-AF65-F5344CB8AC3E}">
        <p14:creationId xmlns:p14="http://schemas.microsoft.com/office/powerpoint/2010/main" val="16378512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这个三十七岁、非常干练的办事员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却有着一张不那么令人放心的娃娃脸。某些人见到他就疑虑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整天衣冠楚楚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活儿没有少干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身上却不见泥污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这就形迹可疑。如果整天穿工作服、劳动鞋在人前走来走去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那就另有一种效果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这人老成持重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艰苦朴素。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稳妥往往是缓慢的同义语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这马而立却灵活得像自行车的轮盘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一拨便能飞转。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到底怎么修嘛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我提出了原则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同志们也提供了许多很好的意见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这就看你的了。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吴所长拍拍马而立的肩膀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一支烟还没有抽完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马而立已登起自行车直奔房屋修建站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星期六晚上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设计所门前拉起了临时电线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四只两百瓦的灯泡把马路照得灼亮。砖瓦、石灰、琉璃砖装过来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垃圾、碎砖运出去。星期天清早开始砌墙。马而立忙得飞起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还拉住看门的洪老头做帮手。泡茶、敬烟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寻找各色小物件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有时还飞车直奔杂货店。电灯直亮到夜间十一点。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94759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夜色中看这堵修好的围墙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颇有诗意。白墙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宝蓝色的漏窗泛出晶莹的光辉。树枝摇曳、灯光闪烁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好像童话般的世界深藏在围墙的里面。抬起头来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可以看到主建筑的黑色屋顶翘在夜空里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围墙带着和主建筑相似的风格进入了整体结构。附近的马路也变样了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好像是到了什么风景区的入口。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马而立觉得这是他有生以来办得最完美的一件大事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他在会议室的长沙发上睡了下去。这一觉睡得很沉。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69688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星期一早晨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上班的人们被突兀而起的围墙惊呆了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虽然人人都希望围墙赶快修好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如今却快得叫人毫无思想准备。如果工程是在人们的眼皮子底下进行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今天加一尺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明天高五寸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人来人往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满地乱砖泥水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工程结束时人们会跟着舒口气。如今是眼睛一眨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老母鸡变鸭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太扎眼。谁都看得出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这围墙比原来的好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可有些人左看右看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吴所长始终不发表意见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他觉得这围墙似乎在自己的想象之中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又像在想象之外。他轻轻地说了一声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没想到马而立的手脚这么快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被征求过意见的人很不满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觉得这围墙吸收正确的意见太少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他们指指点点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这围墙不中不西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穿西装戴瓜皮帽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缠绿围巾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这打扮是哪个朝代的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围墙是墙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造个大屋顶干什么呢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太单调啦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应当在中间造两个方如意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两头应该造尖角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所有感到有点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的人都把围墙的缺点找了出来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他们批判能力总是大于创造能力。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39304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吴所长叫人了。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你看见马而立上班没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有人嚷嚷着帮忙找了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要对这个罪魁祸首当场质疑。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看门的洪老头火气很大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别鬼叫鬼喊的啦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人家两天两夜没有休息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洪老头对那些轻巧话儿很反感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人家马不停蹄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衣服都和上泥水和汗了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那不是每个人都能做的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来来往往的路人都说这围墙很好看。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马而立揉着眼睛爬起来了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朦朦胧胧挨了一顿批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设计所召开建筑学年会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几位专家一进门便被这堵围墙吸引住了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左看右看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都赞不绝口。会议上专家们以围墙为话题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这围墙回答了城市建筑中的一个重大问题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既有民族风格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又不盲目复古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和原有建筑物的风格统一。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设计所的到会者喜出望外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想不到金凤凰出在鸡窝里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吴所长说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这主要是指导思想明确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同时发动群众进行充分的讨论。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各派代表人物也沾沾自喜地夸耀自己的贡献。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741124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马而立没权参会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只是在围墙门口进进出出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忙得飞起。不知道他又从什么地方弄来四只熊熊的炭火盆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使得房间里温暖如春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人人舒展。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6410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a:p>
        </p:txBody>
      </p:sp>
      <p:sp>
        <p:nvSpPr>
          <p:cNvPr id="3" name="矩形 2"/>
          <p:cNvSpPr>
            <a:spLocks noChangeAspect="1"/>
          </p:cNvSpPr>
          <p:nvPr/>
        </p:nvSpPr>
        <p:spPr>
          <a:xfrm>
            <a:off x="508000" y="1155188"/>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下列对小说的分析和概括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小说用诙谐幽默的语言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叙述了一个生活中的典型事件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折射出现实生活中一些人的畸形心理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揭示了人们习以为常的一些社会弊端。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吴所长把确定围墙设计方案和修建围墙的重任交给马而立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表现了他对这个年轻人能力的信赖和才干的赏识。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围墙获得了建筑专家众口一词的赞誉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各派代表人物马上转为夸耀自己的贡献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这生动地刻画出这些人见风使舵、无功请赏等丑行。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作者引出看门人洪老头的话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使用对比、侧面描写的手法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体现了他对马而立的同情与赞许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也体现了他对那些只说不做、满心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的人们的不满。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125732" y="116557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5677580"/>
            <a:ext cx="5019323"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能力的信赖和才干的赏识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于文无据</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val="36628750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a:p>
        </p:txBody>
      </p:sp>
      <p:sp>
        <p:nvSpPr>
          <p:cNvPr id="3" name="矩形 2"/>
          <p:cNvSpPr>
            <a:spLocks noChangeAspect="1"/>
          </p:cNvSpPr>
          <p:nvPr/>
        </p:nvSpPr>
        <p:spPr>
          <a:xfrm>
            <a:off x="508000" y="1783207"/>
            <a:ext cx="5051383" cy="498598"/>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谈谈马而立的形象特点</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81805"/>
            <a:ext cx="8128000" cy="289733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辛勤高效</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接到任务后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一支烟还没有抽完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就着手干活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一直干到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夜间十一点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累到睡了很沉的觉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最后两天时间就修好了围墙。</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有才干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修好的围墙得到了路人的赞许和专家们的一致好评。</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朴实热情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不管围墙是受到批评还是得到赞誉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他只管做好工作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不知从什么地方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来的炭火盆体现了他事事为工作、时时为大家的形象。</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尽管辛勤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娃娃脸</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不被人信任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尽管围墙大受专家好评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但因级别低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没权参会。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21855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本题考查分析小说人物形象的基本能力。此类人物形象的题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要从文章中的直接描写和侧面衬托以及主人公的言行举止的表现来概括。如文章第五段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这个三十七岁、非常干练的干事员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却有着一张不那么令人放心的娃娃脸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直接表现了他的干练、单纯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文章第十三段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人家两天两夜没有休息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洪老头对那些轻巧话很反感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人家马不停蹄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衣衫湿透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那不是每个人都能做的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来来往往的路人都评说这围墙很美很美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从侧面表现了他实干、雷厉风行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马而立没权参会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只是在会场进进出出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忙得飞起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不知道他又从什么地方弄来四只熊熊的炭火盆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使得房间里温暖如春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人人舒展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通过直接描写马而立不参加会议而忙里忙外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表现了他热情、不计得失的性格。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81796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a:p>
        </p:txBody>
      </p:sp>
      <p:sp>
        <p:nvSpPr>
          <p:cNvPr id="4" name="矩形 3"/>
          <p:cNvSpPr>
            <a:spLocks noChangeAspect="1"/>
          </p:cNvSpPr>
          <p:nvPr/>
        </p:nvSpPr>
        <p:spPr>
          <a:xfrm>
            <a:off x="508000" y="1567183"/>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小说最后一段有何作用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谈谈你的理解</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65781"/>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在结构上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马而立在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门口进进出出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是对小说题目的呼应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在情节上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结尾是对一波三折的情节的收章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使情节更加完整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更富波澜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更能引起读者的思考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在主题上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体现了作者对现实生活中人们习以为常的弊端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如夸夸其谈、以貌取人、无功请赏等的批判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也体现出作者对因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权力阶层意识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产生的重身份、轻实干的荒谬思维的嘲讽</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反向回答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小说褒扬了热情实干、不计得失的精神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一样可以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在形象上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那四个让人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温暖如春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的炭火盆既体现了马而立的朴实热情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又让读者透过这一形象读出一层悲凉之意。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538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本题考查对作品进行个性化阅读和有创意的解读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探讨作者的创作背景和创作意图的基本能力。答题时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首先要明确自己的看法。在阐述看法时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要结合着结尾一段内容所表现出的马而立热情实干、不计得失的人物形象与吴所长等人所形成的鲜明对比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从讽刺社会弊端的角度来组织答案。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四只熊熊的炭火盆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使得房间里温暖如春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人人舒展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要分析此句的深刻内涵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如马而立的形象带给人们的温暖、思考等。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63423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15</a:t>
            </a:fld>
            <a:r>
              <a:rPr lang="en-US" altLang="zh-CN" smtClean="0"/>
              <a:t>-</a:t>
            </a:r>
            <a:endParaRPr lang="zh-CN" altLang="en-US"/>
          </a:p>
        </p:txBody>
      </p:sp>
      <p:sp>
        <p:nvSpPr>
          <p:cNvPr id="2" name="矩形 1"/>
          <p:cNvSpPr>
            <a:spLocks noChangeAspect="1"/>
          </p:cNvSpPr>
          <p:nvPr/>
        </p:nvSpPr>
        <p:spPr>
          <a:xfrm>
            <a:off x="508000" y="1505566"/>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段中出现的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准通无误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表达了作者怎样的情感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643843"/>
            <a:ext cx="5865708" cy="498598"/>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谈谈你对虫子的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澄澈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71572"/>
            <a:ext cx="8128000" cy="1272271"/>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愤怒。表达了作者对人类无情杀死并无多大害处的小虫的愤怒之情。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冷酷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实际是指人类使用农药杀死小虫的行为。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准确无误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指农药杀伤力的狠辣、不留余地。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42441"/>
            <a:ext cx="8128000" cy="127227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在形体外表上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小虫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只是一包清水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没有其他器官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很澄澈。</a:t>
            </a:r>
            <a:r>
              <a:rPr lang="en-US" altLang="zh-CN" sz="2200">
                <a:solidFill>
                  <a:srgbClr val="FF0000"/>
                </a:solidFill>
                <a:latin typeface="Times New Roman" panose="02020603050405020304" pitchFamily="18" charset="0"/>
                <a:cs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在小虫的品格上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它们没有过多的欲求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它们不吃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各种稀奇古怪的东西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习惯上很干净。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4788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这些桥</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这些人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冯文超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昆仑险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唐古拉高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在两山之间的铁路线上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火车轰隆隆地驶过几百座铁路桥。那些桥最长的达十几公里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绵延望不到边。列车驶过的铿锵声仿佛是桥在歌唱。那不是小夜曲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也不是咏叹调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而是英雄交响曲。那种铿锵声调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无论是彻骨严寒的风雪天气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还是紫外线强烈的炎夏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只要有列车通过时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你都会听到。应该说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列车通过时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是桥最激动的时刻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自然也是它体现自身价值的时刻。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桥是沟通的纽带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逢山修路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遇水架桥。综观天路上的这些桥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没有仪态万方的造型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没有浓艳色彩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当然也有拉萨河大桥那哈达般洁白优美造型的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但大多数是普普通通的混凝土结构桥。远远望去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呈现的是水泥、钢铁、石子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是一种力的展示。望着它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如望男子汉雄健的脊梁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敬畏感油然而生。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27904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桥常常是和水连在一起的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可是青藏铁路上的桥不光是跨水而过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无水也有桥。这里以桥代路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其原因是火车过冻土地带要架桥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给野生动物设置通道也要架桥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让它们从桥洞通过。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有水的桥自然都一样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说说没水的桥。天路上给野生动物铺设通道的桥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最有代表性的是清水河大桥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长度为十几公里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桥墩有一千多个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是青藏铁路上最长的桥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远望如一架天梯直抵远处洁白的雪山。它的桥孔就是野生动物的通道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让那些没翅膀的生命从中滑翔。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35806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桥隧车间主任靳东发告诉我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每年草滩上野花点点竞妖娆时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通道便开始热身了。灰褐色、土黄色的藏羚羊开始迁徙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去卓乃湖交配繁衍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一批接一批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而最大的一批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竟有几千只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浩浩荡荡地通过通道。头羊走在前边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两只长犄角像仪仗队的指挥杖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如将军带领着一支长长的队伍去远征。它们快速过桥洞时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像士兵奔赴战场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闪电一般快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颇为震撼。这时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正在干活的桥隧工们会立即放下工具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也快速钻进隐蔽处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屏声敛息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不打扰这些可爱的西部的精灵。一次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一只小藏羚羊见桥头铁路防护网里长着青草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头卡在网格里不能动。工人们把它救出来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用牛奶喂养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然后放生。从此以后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防护网换成密度更高的网格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再没有藏羚羊被卡住。这座清水河大桥上走火车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下走野生动物。</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好天气时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从昆仑山飘来的白云如长长的哈达舒展着、缭绕着</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而远处唐古拉雪山送来清凉的风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宽阔的草滩虫吟鸟唱</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悠闲的野生动物欢乐蹦跳</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桥也叩动多孔清风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与人、与大自然和谐交谈。</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62088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一对自驾的旅行者在桥边沿路上丢了一个包裹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里边有现金、衣服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想着肯定是找不到了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略感绝望地问了一下桥隧工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结果完整地找到了包裹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里面的东西丝毫不差。感激的旅游者望着那一张泛着高原红的脸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心里发热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将新款的冲锋衣送给小伙子。小伙子喜欢极了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拿出自己一件工作服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上边有橙黄防护色彩和一个鲜红的铁路路徽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回赠给旅游者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俩人高兴地穿着互换的衣服合了一个影。旅游者说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穿上这件衣服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握着他的手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好像心灵上搭了一座桥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这些桥架在山水之间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冻土之上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起着连接沟通的作用。高寒缺氧、烈日暴晒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狂风飞沙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不管山险水恶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或是荒漠旷野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它都恪守着职责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这个词受之无愧。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桥是有灵气的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有血肉的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有人情的。人们对桥是感恩的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行驶过青藏铁路的人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会记住雪山、草原、湖泊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也会记住这些铁路桥吧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23174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a:p>
        </p:txBody>
      </p:sp>
      <p:sp>
        <p:nvSpPr>
          <p:cNvPr id="3" name="矩形 2"/>
          <p:cNvSpPr>
            <a:spLocks noChangeAspect="1"/>
          </p:cNvSpPr>
          <p:nvPr/>
        </p:nvSpPr>
        <p:spPr>
          <a:xfrm>
            <a:off x="508000" y="991119"/>
            <a:ext cx="8128000" cy="456124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不准确的一项是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文章第一段总领全篇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简要介绍了青藏铁路桥的位置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同时运用比喻手法突出铁路桥的价值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也为全文奠定了雄壮的基调。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文章第二段运用对比手法突出大多数青藏铁路桥没有优美的姿态、艳丽的色彩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铁路桥的特点是质朴和雄健。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文章第五段运用比喻、拟人的手法形象生动的描绘出藏羚羊穿过青藏铁路桥洞时的震撼场面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体现藏羚羊旺盛的生命力。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文章最后一段以揣测的语气作结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婉转地赞美了这些桥以及设计、建造、养护这些桥的劳动者们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在结构上呼应开头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也照应了题目。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06802" y="141037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5441196"/>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总领全篇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奠定了雄壮的基调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错。文章第一段介绍了天路的位置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铁路桥的数量、长度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重点描写了列车通过铁路桥的声响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没有总领全篇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雄壮的基调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只限于第一段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而非全文。</a:t>
            </a:r>
            <a:endParaRPr lang="zh-CN" altLang="en-US" sz="2200"/>
          </a:p>
        </p:txBody>
      </p:sp>
    </p:spTree>
    <p:extLst>
      <p:ext uri="{BB962C8B-B14F-4D97-AF65-F5344CB8AC3E}">
        <p14:creationId xmlns:p14="http://schemas.microsoft.com/office/powerpoint/2010/main" val="16618666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a:p>
        </p:txBody>
      </p:sp>
      <p:sp>
        <p:nvSpPr>
          <p:cNvPr id="4" name="矩形 3"/>
          <p:cNvSpPr>
            <a:spLocks noChangeAspect="1"/>
          </p:cNvSpPr>
          <p:nvPr/>
        </p:nvSpPr>
        <p:spPr>
          <a:xfrm>
            <a:off x="508000" y="1057254"/>
            <a:ext cx="5952270" cy="498598"/>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文中画线的一段写景有何作用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55585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本段写景用诗意的笔墨描绘了一幅自然与桥优美的画面。</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突出人与自然的和谐共处。</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侧面表现了桥隧工人保护环境的意识。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本题考查分析文章景物描写的作用的基本能力。解答此类题目需要学生准确细致把握文章的核心内容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特别是要结合文章重要语句进行具体分析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侧重于分析文章的内容特点。画线语句部分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好天气时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从昆仑山飘来的白云如长长的哈达舒展着、缭绕着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而远处唐古拉雪山送来清凉的风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宽阔的草滩虫吟鸟唱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悠闲的野生动物欢乐蹦跳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桥也叩动多孔清风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与人、与大自然和谐交谈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宽阔的草滩虫吟鸟唱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悠闲的野生动物欢乐蹦跳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桥也叩动多孔清风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十分形象逼真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给人一种精神上的享受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写出了自然的秀美景致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突出人与自然和谐统一的美好主题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形象彰显自然、人文的美丽画卷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也展现出保护环境、促进生态发展的一种担当意识。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44099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a:p>
        </p:txBody>
      </p:sp>
      <p:sp>
        <p:nvSpPr>
          <p:cNvPr id="5" name="矩形 4"/>
          <p:cNvSpPr>
            <a:spLocks noChangeAspect="1"/>
          </p:cNvSpPr>
          <p:nvPr/>
        </p:nvSpPr>
        <p:spPr>
          <a:xfrm>
            <a:off x="508000" y="2852936"/>
            <a:ext cx="8128000" cy="45974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312677"/>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交通之桥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沟通不同地域。</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和谐之桥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沟通了人与大自然。</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心灵之桥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沟通人与人之间的关系</a:t>
            </a:r>
            <a:r>
              <a:rPr lang="zh-CN"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17181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本题考查把握文章内容要点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鉴赏作品形象的基本能力。解答此类题目需要学生准确细致把握文章的核心内容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从文本内涵角度细致分析文章的内涵要素</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突出其主流价值</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的主要寓意可以从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这些桥架在山水之间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冻土之上</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起着连接沟通的作用。高寒缺氧、烈日暴晒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狂风飞沙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不管山险水恶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或是荒漠旷野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它都恪守着职责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小伙子喜欢极了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拿出自己一件工作服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上边有橙黄防护色彩和一个鲜红的铁路路徽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回赠给旅游者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俩人高兴地穿着互换的衣服合了一个影。旅游者说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穿上这件衣服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握着他的手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好像心灵上搭了一座桥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好天气时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从昆仑山飘来的白云如长长的哈达舒展着、缭绕着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而远处唐古拉雪山送来清凉的风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宽阔的草滩虫吟鸟唱</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悠闲的野生动物欢乐蹦跳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桥也叩动多孔清风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与人、与大自然和谐交谈</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等语句进行理解。</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71300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a:p>
        </p:txBody>
      </p:sp>
      <p:sp>
        <p:nvSpPr>
          <p:cNvPr id="3" name="矩形 2"/>
          <p:cNvSpPr>
            <a:spLocks noChangeAspect="1"/>
          </p:cNvSpPr>
          <p:nvPr/>
        </p:nvSpPr>
        <p:spPr>
          <a:xfrm>
            <a:off x="508000" y="1052736"/>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卢生强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草长莺飞的时节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细雨润物无声。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儿子越想越来气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这多大的事儿啊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害我又要牺牲个节假日。就这两天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父亲的语气似十万火急样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弄得儿子心烦意乱。父亲说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你无论如何都得回趟家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就是天王老子找你也没用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我在家好好等着你呢。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儿子还在死磕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我真没时间啊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抽不开身呀。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你小子就别找借口了。不是规定的节假日吗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你能有什么事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你必须回来一趟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父亲说得斩钉截铁。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这多大的事儿啊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你就雇个人搭把手不就得了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何必非让我路途迢迢地赶一趟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70357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父亲生气了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声音高分贝地传过来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这么大的事你还说多大的事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我看你真的忘了本了。你小子轻飘飘了不是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你现在真就忘乎所以啊。臭小子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你得给我回趟家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否则我真的找你去了。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最近父亲与他通话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总是呛了火药似的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噼里啪啦一阵急风暴雨。儿子在想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我春风得意的事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怎么在父亲这儿就一股子嫉妒的味儿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哪儿不对劲儿呢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儿子对父亲还是言听计从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儿子羽毛渐丰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就不把父亲的话当回事了。特别是最近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儿子路途坦荡了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就有些飘飘然。儿子想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再这么永远长不大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会被同事耻笑的。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车子驶进老家的集市。儿子打电话问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家里都准备了没有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要不要我买现成的东西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早准备好啦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你们人回来就行了。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就我们俩去吗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你不带你媳妇回来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你儿子呢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父亲颇感意外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满是失落。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2564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16</a:t>
            </a:fld>
            <a:r>
              <a:rPr lang="en-US" altLang="zh-CN" smtClean="0"/>
              <a:t>-</a:t>
            </a:r>
            <a:endParaRPr lang="zh-CN" altLang="en-US"/>
          </a:p>
        </p:txBody>
      </p:sp>
      <p:sp>
        <p:nvSpPr>
          <p:cNvPr id="2" name="矩形 1"/>
          <p:cNvSpPr>
            <a:spLocks noChangeAspect="1"/>
          </p:cNvSpPr>
          <p:nvPr/>
        </p:nvSpPr>
        <p:spPr>
          <a:xfrm>
            <a:off x="508000" y="1275375"/>
            <a:ext cx="8128000" cy="4561249"/>
          </a:xfrm>
          <a:prstGeom prst="rect">
            <a:avLst/>
          </a:prstGeom>
        </p:spPr>
        <p:txBody>
          <a:bodyPr>
            <a:spAutoFit/>
          </a:bodyPr>
          <a:lstStyle/>
          <a:p>
            <a:pPr>
              <a:lnSpc>
                <a:spcPct val="120000"/>
              </a:lnSpc>
              <a:spcAft>
                <a:spcPct val="0"/>
              </a:spcAft>
              <a:tabLst>
                <a:tab pos="1029335"/>
                <a:tab pos="1850390"/>
                <a:tab pos="2538095"/>
                <a:tab pos="3221990"/>
              </a:tabLst>
            </a:pPr>
            <a:r>
              <a:rPr lang="zh-CN" altLang="en-US"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乌鸦掠过村庄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乌鸦急速掠过村庄上空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像一块块黑色的破布在暗淡的天幕上抹过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划出一条条粗壮的黑线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乌鸦没有在村庄上空盘旋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也没有落在那棵树冠庞大的苦楝树上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它们径自朝南飞了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飞过麦田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一片小黑点消失在浓稠的暮色中。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我没有听到乌鸦在巢里翻身的声音、吵闹的声音、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扑剌剌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拍动翅膀的声音。这一夜我的梦里也出奇地安静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没有一只乌鸦的哀啼坠落枕边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溅起湿漉漉的星光。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村庄的乌鸦都哪儿去了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我问自己。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13609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我老婆回她爸那儿了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你孙子准备中考呢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在争分夺秒咧。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父亲想了想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那就我们俩吧。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我除了带我司机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还想雇个人帮忙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我怕就我们俩忙不过来。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这事你好意思雇别人干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说出去你不怕别人笑掉大牙啊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不妥不妥绝对不妥。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父亲坚决反对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头摇得似拨浪鼓。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儿子觉得父亲太过迂腐守旧了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呵呵地笑道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哎呀老爸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这有什么呀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这在我们城里早就时兴让人代劳了。现在时代不同了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有钱能使鬼推磨哦。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钱钱钱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你小子早晚掉进钱眼儿里去。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一提到钱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父亲特别激动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过于敏感了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110162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a:p>
        </p:txBody>
      </p:sp>
      <p:sp>
        <p:nvSpPr>
          <p:cNvPr id="3" name="矩形 2"/>
          <p:cNvSpPr>
            <a:spLocks noChangeAspect="1"/>
          </p:cNvSpPr>
          <p:nvPr/>
        </p:nvSpPr>
        <p:spPr>
          <a:xfrm>
            <a:off x="508000" y="105273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儿子觉得好笑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父亲许是一生清贫惯了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以至当儿子的每次送钱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父亲总是接得犹犹豫豫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总要盘问几许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好像儿子的钱沾了什么毒似的。父亲总说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有口粗茶淡饭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有件布衣遮体就行了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人过日子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就得像山泉般清清爽爽地淌。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想着父亲的话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儿子摇摇头。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儿子让司机把车停下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雇了个人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一起往家赶。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他们来到一座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的坟茔前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周围杂草丛生。去年他们送的花圈、纸品虽然遗落了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但是那些骨架还傲然地竖在那儿呢。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四个人齐动手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满头大汗。之后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父亲让儿子把祭品摆上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清明节不是有国家规定的假日吗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人人都忙着回家祭拜祖先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你倒好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满嘴借口。我问问你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你能有什么事比这事还急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儿子呵呵一笑。其实儿子就想跟城里人学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掏钱请人代劳。路途迢迢又难走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实在是懒得回来。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臭小子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你不会忘了你爷爷生前是干什么的了吧</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79234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怎么可能忘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你这话都听得我耳朵生出茧子来了。我爷爷当年是公社书记呢。这不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每个清明节都有别人送的花圈。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你爷爷生前也是赫赫有名的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你看乡亲们为你爷爷造的坟就是不一样。告诉你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生前再怎样奢侈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终归是一撮黄土为伴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倒是名气源远流长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你爷爷的墓前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哪年少了别人的花圈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儿子默默无语。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好名气是我们为官的根本啊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我们就求赤裸裸地来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赤裸裸地去。在我们家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只有坦荡做事的人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百年后才能归位祖宗墓地。当年我刚升县长时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你爷爷就是这样告诫我的。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才升为区长的儿子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虔诚地给爷爷祭拜着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32901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a:p>
        </p:txBody>
      </p:sp>
      <p:sp>
        <p:nvSpPr>
          <p:cNvPr id="3" name="矩形 2"/>
          <p:cNvSpPr>
            <a:spLocks noChangeAspect="1"/>
          </p:cNvSpPr>
          <p:nvPr/>
        </p:nvSpPr>
        <p:spPr>
          <a:xfrm>
            <a:off x="508000" y="114552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是小说叙述的中心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爷爷把良好的家风传给父亲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父亲将其传给儿子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希望儿子很好地传承下去。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开头的景物描写表现了春天生机勃勃的景象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与后文的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清明节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交代了故事发生的时令背景。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儿子每次给父亲钱的时候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总是接得犹犹豫豫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总要盘问几许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这表现了父亲对儿子有点不放心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他唯恐这钱来路不正。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对于父亲无数遍地讲爷爷的事迹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儿子早已心生厌烦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只是碍于孝道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唯恐父亲生气才特意装出喜欢听的样子。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7584" y="1554760"/>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5261653"/>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特意装出喜欢听的样子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曲解文意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并非是特意装出喜欢听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儿子之前是不愿意听的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后来变得虔诚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是因为父亲的话语感动了儿子。</a:t>
            </a:r>
            <a:endParaRPr lang="zh-CN" altLang="en-US" sz="2200"/>
          </a:p>
        </p:txBody>
      </p:sp>
    </p:spTree>
    <p:extLst>
      <p:ext uri="{BB962C8B-B14F-4D97-AF65-F5344CB8AC3E}">
        <p14:creationId xmlns:p14="http://schemas.microsoft.com/office/powerpoint/2010/main" val="13264822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a:p>
        </p:txBody>
      </p:sp>
      <p:sp>
        <p:nvSpPr>
          <p:cNvPr id="3" name="矩形 2"/>
          <p:cNvSpPr>
            <a:spLocks noChangeAspect="1"/>
          </p:cNvSpPr>
          <p:nvPr/>
        </p:nvSpPr>
        <p:spPr>
          <a:xfrm>
            <a:off x="508000" y="2141745"/>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有怎样的形象特征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请结合小说内容简要分析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640343"/>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正直坦荡。他每次接儿子给的钱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总要盘问清楚来历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教育儿子为官要坦荡。</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深爱家人。担心儿子走上歧途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多次给儿子讲自己父亲为官清廉的事情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教育儿子传承优良家风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见儿媳妇、孙子没有回来祭祖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满是失落。</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脾气急躁。从父亲与儿子的对话中或多或少带点火药味儿可以看出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父亲脾气有点急躁</a:t>
            </a:r>
            <a:r>
              <a:rPr lang="zh-CN"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9496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本题考查分析人物形象的基本能力。分析人物的形象特征</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要抓住文中对人物语言、行为的相关描写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从相关描写中提取关键信息。如从父亲说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人过日子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就得像山泉般清清爽爽地淌</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和</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在我们家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只有坦荡做事的人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百年后才能归位祖宗墓地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可以看出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父亲正直坦荡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从父亲的话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我看你真的忘了本了。你小子轻飘飘了不是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和儿子的话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你这话都听得我耳朵生出茧子来了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可以看出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父亲深爱儿子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经常给儿子讲为官之道</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从儿子说没有时间回家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父亲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语气似十万火急样</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天王老子找你也没用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可以看出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父亲脾气急躁。</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68549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a:p>
        </p:txBody>
      </p:sp>
      <p:sp>
        <p:nvSpPr>
          <p:cNvPr id="4" name="矩形 3"/>
          <p:cNvSpPr>
            <a:spLocks noChangeAspect="1"/>
          </p:cNvSpPr>
          <p:nvPr/>
        </p:nvSpPr>
        <p:spPr>
          <a:xfrm>
            <a:off x="508000" y="1052736"/>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小说结尾部分写父亲向儿子叙说爷爷的事情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这一情节安排有多重作用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请结合小说内容加以探究。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18742"/>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照应小说开头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揭示了父亲坚决要求儿子回家的真正原因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同时照应小说标题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使人有豁然开朗之感。</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点明文章主题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表明要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的是清廉、坦荡的家风。</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引出后文儿子态度的转变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前文儿子想要雇人帮忙祭祖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后文儿子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虔诚地给爷爷祭拜着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儿子的这一转变使小说情节完整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结构严谨。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本题考查分析文章结构的基本能力。小说结尾部分写父亲提起爷爷的事情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交代了父亲要求儿子回家祭祖的真正目的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即传承清廉、坦荡的家风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防止儿子走上邪路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这自然就揭示了文章的主旨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照应了文章的开头以及标题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传承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同时也引出了儿子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虔诚地给爷爷祭拜着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的结尾</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儿子对祭祖这一态度的转变表明家风确乎已经传给了儿子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使文章情节完整。</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406187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十三、阅读下面的文字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陈国炯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笑嫂喜欢笑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与人相见微微一笑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高兴时哈哈大笑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有时独自一人也偷偷地笑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好像每时每刻都在捡宝似的笑个没完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没见过笑嫂发愁时是个什么模样。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因为笑嫂爱笑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大家当面笑嫂笑嫂地叫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背后笑嫂怎么笑嫂怎么地夸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好像笑嫂的姓名就叫笑嫂。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41835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笑嫂是我的师傅。我大学毕业应聘到一家铝轮厂搞宣传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负责人事的小老头陪我到车间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对车间主任说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这小伙子到你车间实习一个月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你给他安排一下。车间主任长着八字胡子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看似匪气十足。他仔仔细细地打量了一番我后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一个学生娃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哪能干活。反正一个月后要坐办公室的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就去帮笑嫂做点事吧。车间主任唠唠叨叨的一番话中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我知道有个笑嫂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也有些受辱的感觉。车间主任唠叨完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亲自陪我去厂东边一个堆废料的塑料棚下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扯开嗓门喊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我给你送来一个徒弟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给你打个下手。车间主任的一咋呼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我不但认识了笑嫂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还成了笑嫂的徒弟。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我很顺从地叫了笑嫂一声师傅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笑嫂听了高兴得咯咯地像母鸡下蛋般笑。笑完了就说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你还真听小胡子的瞎话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什么师傅徒弟。笑嫂停了一下对我说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大家都叫我笑嫂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你也叫我笑嫂吧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我可不敢做你大学生的师傅呢。说完又咯咯地笑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把个笑嫂的雅号笑得名副其实。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30780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笑嫂已是奔五的人了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却一点也没有这个年龄段女人的那种臃肿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而是清清秀秀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穿戴得也整整洁洁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十分素雅。笑嫂的活不笨重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也不怎么脏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她每天整理着送来的废过滤网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那些过滤网是用来过滤铅水的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用过后铝水沾在过滤网上结成了块。因为过滤网是铁的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沾在上面的是铝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铁几百元一吨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铝上万元一吨。把废铁网当铝卖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把铝当铁卖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公司不干。因此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笑嫂把沾在上面的铝块铝屑撬下来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分开卖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笑嫂做事很认真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一块块像翻找金子一般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有时我一不留神漏撬了几块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她会猫着腰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捡回来重新撬。这样一来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我也不好意思马虎了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做得一丝不苟。笑嫂还挺关心人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我进公司时是夏天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南方的夏天特别热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加上在似露天一样的塑料棚下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汗似下雨般流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一把把捋也捋不完。笑嫂见了心疼地说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你去找个地方凉快一下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这点活我做起来很轻松的。我当然不同意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还要我陪你啊。说完就咯咯地笑着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连推带搡赶我走。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76762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17</a:t>
            </a:fld>
            <a:r>
              <a:rPr lang="en-US" altLang="zh-CN" smtClean="0"/>
              <a:t>-</a:t>
            </a:r>
            <a:endParaRPr lang="zh-CN" altLang="en-US"/>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我想到了那些炊烟茂盛的日子。清晨铁桶碰到井沿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一声掉进水中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这样的响声总会吸引那只槐树上的乌鸦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它好奇地打量着汲水的女子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盯着她身后的长辫子左看右看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而后嘎一声发出哑叫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像是打招呼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又像是情不自禁的赞美。汲水的女子向它羞涩地一挥手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老丑。那只飞走的大鸟就在村庄上空盘旋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一只吸引来两只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两只吸引来四只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直到汲水的女子穿过那片桃林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把一串落花远远地抛在身后。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无论什么样的清晨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结霜的、下雪的、有雾的、晴明的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你都能看到乌鸦在树枝上蹦跳的身影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也无论什么季节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它们的嗓音都是略带沙哑的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嘎嘎嘎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像敲一面破锣。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00618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笑嫂从来不到餐厅吃饭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她每次从餐厅里买来米饭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菜从家里带来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等吃饭的人走得差不多了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就打开饭盒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坐在塑料棚下吃起来。那些走过来走过去的人都会与笑嫂打个招呼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笑嫂吃饭了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今天啥菜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还会有啥菜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这个星期吃咸鸭蛋呗。笑嫂咯咯咯地笑着回答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笑嫂的菜每星期换一种菜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咸鸭蛋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炒鸡蛋等。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我没去吃中饭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笑嫂吃完饭去了洗手间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我想笑嫂经常帮我洗饭盆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我也帮笑嫂洗一次。打开盛菜的铝盒子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里面的咸鸭蛋丝毫没动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完完整整地躺在盒内。当初没在意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后来想想有点问题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以后几天我特意偷看了笑嫂的菜盒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笑嫂一个咸鸭蛋要吃一个星期。我把我的发现告诉了一位同事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同事不满地瞪我一眼说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就你聪明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我闹了个大红脸。从此我不再看笑嫂的菜盒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也不再提及同一个菜要吃一个星期的事。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19770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a:p>
        </p:txBody>
      </p:sp>
      <p:sp>
        <p:nvSpPr>
          <p:cNvPr id="3" name="矩形 2"/>
          <p:cNvSpPr>
            <a:spLocks noChangeAspect="1"/>
          </p:cNvSpPr>
          <p:nvPr/>
        </p:nvSpPr>
        <p:spPr>
          <a:xfrm>
            <a:off x="508000" y="1052736"/>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那次大地震后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公司开展捐款救援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笑嫂捐</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工会主席说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笑嫂你要不少捐一点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笑嫂微微一笑说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多的拿不出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捐二百没问题。工会主席不再说什么了。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实习期满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我到宣传部搞宣传工作。那天工会去慰问贫困职工家庭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领导让我去拍照片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并写一篇通讯稿。走了几户后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一行人来到一个偏僻的小巷里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叩开一扇墨绿色的斑驳的门。门一打开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一张笑脸呈现在大家面前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我有些诧异地叫道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笑嫂仍在笑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把大家让进屋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屋里灯光暗淡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客厅也逼仄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几个人进去后有些拥挤。这时我才知道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笑嫂的丈夫几年前被车撞得瘫痪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长年卧床不起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公公早年已故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婆婆患有严重的老年痴呆症需照料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一个女儿正在上初中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家里十分拮据。笑嫂照顾两个病人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负担一个学生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还从社会上揽来了刺绣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挣几个外快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以补家用。可想而知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笑嫂承受的压力有多大。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74547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我对笑嫂更是敬重了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有事没事总爱往笑嫂的工作场地跑。笑嫂依旧咯咯咯地笑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好像与那个沉重的家没有一点牵绊似的。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那次我与笑嫂聊得很开心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我忽然说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笑嫂你的心态真好。笑嫂知道我想说什么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顿了顿道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家里有这么多病人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谁会不烦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如果我成天想那些不开心的事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我还活不活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笑嫂叹口气说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我如果整天苦着个脸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人家见了我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也不会有好心情的。因此我得高高兴兴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让每个人都有一个好心情。说完笑嫂又咯咯咯地笑了起来。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59263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a:p>
        </p:txBody>
      </p:sp>
      <p:sp>
        <p:nvSpPr>
          <p:cNvPr id="3" name="矩形 2"/>
          <p:cNvSpPr>
            <a:spLocks noChangeAspect="1"/>
          </p:cNvSpPr>
          <p:nvPr/>
        </p:nvSpPr>
        <p:spPr>
          <a:xfrm>
            <a:off x="508000" y="1155917"/>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对作品有关内容的分析和概括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前两段是说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这个名字的由来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同时交代出她和同事的关系、她乐观的精神以及她对周围人的影响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这些都为后面的内容作铺垫。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笑嫂自己身处困境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却仍然为地震灾区捐</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这与她每个星期换一种菜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咸鸭蛋、炒鸡蛋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的心理是一致的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表现笑嫂既热心又要面子。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关注笑嫂的咸鸭蛋吃一个星期的事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关心笑嫂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同事却因此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瞪我一眼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就你聪明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我感到很委屈。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开始叫笑嫂师父是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但后来却对笑嫂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甚是敬重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总往她工作场地跑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是因为受到了她精神的感染。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701067" y="115591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5272044"/>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要面子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捐款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是善心的体现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而且同事知道她家里困难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工会慰问她时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她也十分配合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笑脸相迎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说明她并不爱慕虚荣。</a:t>
            </a:r>
            <a:endParaRPr lang="zh-CN" altLang="en-US" sz="2200"/>
          </a:p>
        </p:txBody>
      </p:sp>
    </p:spTree>
    <p:extLst>
      <p:ext uri="{BB962C8B-B14F-4D97-AF65-F5344CB8AC3E}">
        <p14:creationId xmlns:p14="http://schemas.microsoft.com/office/powerpoint/2010/main" val="38752928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a:p>
        </p:txBody>
      </p:sp>
      <p:sp>
        <p:nvSpPr>
          <p:cNvPr id="3" name="矩形 2"/>
          <p:cNvSpPr>
            <a:spLocks noChangeAspect="1"/>
          </p:cNvSpPr>
          <p:nvPr/>
        </p:nvSpPr>
        <p:spPr>
          <a:xfrm>
            <a:off x="508000" y="991119"/>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416980"/>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工作认真负责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从撬铝块铝屑可以看出来。</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乐观坚强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在家境困难的情况下仍然以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示人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没有怨天尤人。</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热爱生活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身上收拾得整整齐齐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虽然一周吃一个蛋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但做法不一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让生活尽量丰富些。</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关爱他人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为地震灾区捐款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每天笑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为了让大家都有个好心情。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笑嫂做事很认真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一块块像翻找金子一般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有时我一不留神漏撬了几块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她会猫着腰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捡回来重新撬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清清秀秀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穿戴得也整整洁洁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十分素雅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笑嫂照顾两个病人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负担一个学生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还从社会上揽来了刺绣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挣几个外快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以补家用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笑嫂一个咸鸭蛋要吃一个星期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。根据相关的语句可知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从撬铝块铝屑可以看出来她工作认真负责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身上收拾得整整齐齐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说明她热爱生活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在家境困难的情况下仍然以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没有怨天尤人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说明她乐观坚强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虽然一周吃一个蛋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但做法不一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让生活尽量丰富些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为地震灾区捐款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每天笑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为了让大家都有个好心情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可见她特别关爱他人。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821810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a:p>
        </p:txBody>
      </p:sp>
      <p:sp>
        <p:nvSpPr>
          <p:cNvPr id="4" name="矩形 3"/>
          <p:cNvSpPr>
            <a:spLocks noChangeAspect="1"/>
          </p:cNvSpPr>
          <p:nvPr/>
        </p:nvSpPr>
        <p:spPr>
          <a:xfrm>
            <a:off x="508000" y="1186361"/>
            <a:ext cx="8128000" cy="45974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作品为什么以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646102"/>
            <a:ext cx="8128000" cy="450732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笑嫂是中心人物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起到了线索作用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串起了小说的情节。</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突出了人物的性格特征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是人物在神态上最突出的一点。</a:t>
            </a:r>
            <a:r>
              <a:rPr lang="zh-CN" altLang="zh-CN" sz="2200">
                <a:solidFill>
                  <a:srgbClr val="FF0000"/>
                </a:solidFill>
                <a:latin typeface="NEU-BZ-S92"/>
                <a:cs typeface="宋体" panose="02010600030101010101" pitchFamily="2" charset="-122"/>
              </a:rPr>
              <a:t>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既表现人物热爱生活的一面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又表现出人物坚强的一面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突出了主题。</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笑嫂的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与文章开头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笑嫂喜欢笑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又咯咯笑起来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形成了结构上的呼应。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本题标题首先是文章的线索。从结构上分析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笑嫂</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是文章的核心人物</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也是文本的重要线索</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通过以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笑嫂</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为题目</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使得小说情节更为紧凑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内容上</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通过</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表现出人们最艰难生活的一种释放的态度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展现出中国人民的一种积极乐观的人生情怀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使得人物形象和文章主题更为突出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同时与文章开头形成照应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增强文章的结构美感。</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8446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十四、阅读下面的文字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救命恩人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正是下班高峰。侯一凡挺起胸膛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绷紧双腿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笔直地站在工厂门口。他目送着下班的人群潮水一般陆续涌出工厂大门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只有零星的工人一个个往外走的时候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他才稍微放松下来。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虽说只是一名工厂的保安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侯一凡毕竟刚从武警部队退役半年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他站岗的姿势还是完全保留了真正的军人风范。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他晃晃微微发酸的脖子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扭动了一下腰肢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准备回值班室的时候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突然想起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怎么没看见吕晓红大姐走出来呢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侯一凡愣了一下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勾头往厂区方向看去。他拥有一双视力在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能看得很远。他发现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正在往外走的工人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包括厂区纵深处三三两两的人影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都不是吕晓红。吕晓红平时上下班都很准时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今天怎么了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侯一凡决定在门口再站一会儿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等等吕晓红。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86296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侯一凡在这个肉联厂虽然已经工作了半年时间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认识的工人并不多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多数人只是在上下班的时候进出工厂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在他值班的时候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才在他面前晃一下。他一个从山区农村黄泥湾出来到城市打工的小保安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没有几个工人主动跟他搭讪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并告知他自己的名字。吕晓红这个名字也是他听别人喊的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可能听的次数稍微多了一些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他便牢牢记住了。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大概等了十多分钟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厂里没有一个人往厂门口走了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吕晓红依然没有出来。侯一凡感觉有些不对劲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到底哪里不对劲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他一下子也想不起来。他只好给保卫科长打电话。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你认识吕晓红吗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她是哪个车间的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我不太清楚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我没看见她下班出来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有些不放心。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下班的时候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工人一窝蜂地出来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你一个个都看清楚了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你点名了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你怎么知道她没有出来</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19771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吕晓红和别人不一样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你别管闲事了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你又不是人事部的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考勤不归你管。看好你的门吧。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科长没好气地挂了电话。科长说到人事部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提醒了侯一凡。他查了一下人事部的电话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把电话打了过去。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请帮忙查一下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吕晓红是哪个车间的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冷冻车间。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还没有等侯一凡再说点什么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人事部那个人已经火急火燎地挂了电话。他把电话打到冷冻车间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没有人接电话。他只好硬着头皮把电话打到厂办公室。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冷冻车间的吕晓红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到现在没有出来。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我怀疑她会不会被关在冷库里了。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81277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a:p>
        </p:txBody>
      </p:sp>
      <p:sp>
        <p:nvSpPr>
          <p:cNvPr id="3" name="矩形 2"/>
          <p:cNvSpPr>
            <a:spLocks noChangeAspect="1"/>
          </p:cNvSpPr>
          <p:nvPr/>
        </p:nvSpPr>
        <p:spPr>
          <a:xfrm>
            <a:off x="508000" y="1052736"/>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厂办公室的那个人漫不经心地挂了电话。该打的电话都打了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侯一凡没辙了。他在值班室坐了两分钟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椅子上好像放着一盆火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烧得他坐不住。终于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咬咬牙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拨通了厂长的电话。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厂长您好。我是保卫科小侯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向您报告一件事。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冷冻车间的吕晓红到现在还没有出来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我怀疑她被关进了冷库里。请您赶紧派人到冷库去看看吧。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我马上让冷冻车间主任去看看。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放下了电话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侯一凡惴惴不安地站在值班室门口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眼睛盯着大街。大约二十分钟左右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冷冻车间赵主任骑着摩托车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箭一般射过来。到了厂门口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他猛地刹车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停了下来。赵主任指着侯一凡的鼻子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就是你打电话给厂长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说冷库里面有人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是我。侯一凡挺了挺身子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3601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18</a:t>
            </a:fld>
            <a:r>
              <a:rPr lang="en-US" altLang="zh-CN" smtClean="0"/>
              <a:t>-</a:t>
            </a:r>
            <a:endParaRPr lang="zh-CN" altLang="en-US"/>
          </a:p>
        </p:txBody>
      </p:sp>
      <p:sp>
        <p:nvSpPr>
          <p:cNvPr id="2" name="矩形 1"/>
          <p:cNvSpPr>
            <a:spLocks noChangeAspect="1"/>
          </p:cNvSpPr>
          <p:nvPr/>
        </p:nvSpPr>
        <p:spPr>
          <a:xfrm>
            <a:off x="508000" y="1205474"/>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这些都是记忆中的情景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现在的事实是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村庄已很难见到乌鸦的身影了。曾经安静祥和的村庄已被炮声和打石机的轰鸣搅扰得神经错乱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曾经炊烟葱茏的村庄已褪去往昔光鲜的外衣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破败不堪。我看到那些废弃的老屋爬满了瓜藤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一把锁紧紧锁住曾经烟火缭绕的岁月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我看到歪歪扭扭的小巷里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荒草丛生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月光的镰刀收割绵亘的落寞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我看到留守老人孤独的身影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被残阳拉得很长很长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那些南下或北上的打工的人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在迈进城市的一瞬间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就迷失在楼群高耸的浮华里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就沉醉在城市飘荡的霓虹里。他们用握过农具的手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把深扎进村庄的根义无反顾地拔起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而后浮萍一样风雨中飘摇在这座城和那座城。这些人是村庄的土著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他们抛弃了村庄。乌鸦也是村庄的土著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它们也抛弃村庄了吗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村庄的乌鸦都哪儿去了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我还在问这个问题。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33811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老子喝个酒都喝不安生。如果我去看了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冷库里没有人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出来我揭了你的皮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赵主任一加油门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摩托车嘶吼着冲进了大门。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后面的事情就不必细说了。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医院救护车开进厂区的时候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几滴泪水猛地涌出了侯一凡的眼眶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挂在了他的睫毛上。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吕晓红出院以后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买了一大兜水果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到厂门卫值班室感谢侯一凡。她紧紧握住侯一凡的手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大兄弟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如果不是你救了我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大姐就冻成死猪了。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其实不是我救了你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是你自己救了你。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为什么这样说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侯一凡说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每天你上班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总是问候一声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你好。每天你下班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总是说一声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再见。我那天没有听到你说再见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所以知道你没有出来。否则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全厂五六百个工人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我怎么可能单单记得你呢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选自《洛神》</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56083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小说开篇写侯一凡值班站岗的情景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寥寥几笔就刻画出一个严肃认真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而又拘谨刻板的工厂保安形象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这种形象与下文他救人的执着是一脉相承的。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侯一凡在目送下班的人群陆续涌出工厂大门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准备回值班室的时候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想起没看见吕晓红走出来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然后觉得不大对劲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这说明他是一个细心留意的人。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多数职工只是在上下班的时候进出工厂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门卫侯一凡值班的时候只见他们一晃而过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这导致他不认识大多数中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从一个侧面表现了人际关系</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smtClean="0">
                <a:solidFill>
                  <a:srgbClr val="000000"/>
                </a:solidFill>
                <a:latin typeface="Times New Roman" panose="02020603050405020304" pitchFamily="18" charset="0"/>
                <a:cs typeface="Times New Roman" panose="02020603050405020304" pitchFamily="18" charset="0"/>
              </a:rPr>
              <a:t>淡薄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小说明写侯一凡疑心吕晓红留在冷库里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求人救出她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暗写吕晓红被关在冷库里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两条线索在救护车进厂时交会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这是小说构思的精巧之处。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86020" y="141277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8310229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拘谨刻板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的理解不恰当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侯一凡的形象没有这样的特点。</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这是客观情况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真正表现人际关系淡薄的是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侯一凡是一个从山区农村黄泥湾出来到城市打工的小保安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没有几个工人主动跟他搭讪。</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对两条线索交会的理解不恰当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应该是在吕晓红感谢侯一凡时交会在一起。</a:t>
            </a:r>
            <a:endParaRPr lang="zh-CN" altLang="en-US" sz="2200"/>
          </a:p>
        </p:txBody>
      </p:sp>
    </p:spTree>
    <p:extLst>
      <p:ext uri="{BB962C8B-B14F-4D97-AF65-F5344CB8AC3E}">
        <p14:creationId xmlns:p14="http://schemas.microsoft.com/office/powerpoint/2010/main" val="15773602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a:p>
        </p:txBody>
      </p:sp>
      <p:sp>
        <p:nvSpPr>
          <p:cNvPr id="3" name="矩形 2"/>
          <p:cNvSpPr>
            <a:spLocks noChangeAspect="1"/>
          </p:cNvSpPr>
          <p:nvPr/>
        </p:nvSpPr>
        <p:spPr>
          <a:xfrm>
            <a:off x="508000" y="1175970"/>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小说详细地叙述侯一凡打电话救人的过程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这样写的用意是什么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26909"/>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形象上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凸显侯一凡对救人</a:t>
            </a:r>
            <a:r>
              <a:rPr lang="zh-CN" altLang="zh-CN" sz="2200" smtClean="0">
                <a:solidFill>
                  <a:srgbClr val="FF0000"/>
                </a:solidFill>
                <a:latin typeface="Times New Roman" panose="02020603050405020304" pitchFamily="18" charset="0"/>
                <a:cs typeface="Times New Roman" panose="02020603050405020304" pitchFamily="18" charset="0"/>
              </a:rPr>
              <a:t>认真</a:t>
            </a:r>
            <a:r>
              <a:rPr lang="zh-CN" altLang="en-US" sz="2200" smtClean="0">
                <a:solidFill>
                  <a:srgbClr val="FF0000"/>
                </a:solidFill>
                <a:latin typeface="Times New Roman" panose="02020603050405020304" pitchFamily="18" charset="0"/>
                <a:cs typeface="Times New Roman" panose="02020603050405020304" pitchFamily="18" charset="0"/>
              </a:rPr>
              <a:t>执着</a:t>
            </a:r>
            <a:r>
              <a:rPr lang="zh-CN" altLang="zh-CN" sz="2200" smtClean="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救命恩人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的形象。</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情节上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展示侯一凡的认真热心与有关负责人麻痹冷漠的对比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造成矛盾冲突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突显救人不易。</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效果上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运用延迟手法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使救人的情节一波三折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增强故事的吸引力。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本题考查把握文章内容结构的基本能力。解答此类题目需要学生准确细致把握文章的核心内容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重点把握文章的主要表达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特别是要结合文章的相关要点及结构把握。小说详细地叙述侯一凡打电话救人的过程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凸显出侯一凡的人格形象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与下文形成鲜明的对比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推动故事情节的进一步发展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也使得情节一波三折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增强小说的表现力。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37231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a:p>
        </p:txBody>
      </p:sp>
      <p:sp>
        <p:nvSpPr>
          <p:cNvPr id="4" name="矩形 3"/>
          <p:cNvSpPr>
            <a:spLocks noChangeAspect="1"/>
          </p:cNvSpPr>
          <p:nvPr/>
        </p:nvSpPr>
        <p:spPr>
          <a:xfrm>
            <a:off x="508000" y="1052736"/>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其实不是我救了你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是你自己救了你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对理解小说情节、主人公和主旨都很重要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19811"/>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情节上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引出对救人原因的说明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解释悬念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使情节完整。</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人物上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侯一凡把救人的原因归为吕晓红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表现了他谦逊淳朴的形象特点。</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主旨上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这句话揭示了吕晓红被救的根本原因在于她自己尊重他人、友善待人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才能赢得别人的尊重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表达了友善和关爱的主旨。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本题考查探究的能力。作答本题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首先要认真阅读所给的句子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并从中提炼出具体观点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再围绕观点展开阐述。阐述时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注意既要从文中找出相关内容来支撑自己的观点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还要联系现实存在的问题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以突出作品和人物的现实意义。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其实不是我救了你</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是你自己救了你</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具体指明救人的缘由</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使得小说情节更为完整、紧凑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突显出侯一凡的人物形象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揭示出尊重别人、关爱他人的美好人生主题。</a:t>
            </a:r>
            <a:endParaRPr lang="zh-CN" altLang="zh-CN" sz="2200">
              <a:effectLst/>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2"/>
          <a:stretch>
            <a:fillRect/>
          </a:stretch>
        </p:blipFill>
        <p:spPr>
          <a:xfrm>
            <a:off x="11595100" y="10477500"/>
            <a:ext cx="355600" cy="266700"/>
          </a:xfrm>
          <a:prstGeom prst="cube">
            <a:avLst/>
          </a:prstGeom>
        </p:spPr>
      </p:pic>
    </p:spTree>
    <p:extLst>
      <p:ext uri="{BB962C8B-B14F-4D97-AF65-F5344CB8AC3E}">
        <p14:creationId xmlns:p14="http://schemas.microsoft.com/office/powerpoint/2010/main" val="11358840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19</a:t>
            </a:fld>
            <a:r>
              <a:rPr lang="en-US" altLang="zh-CN" smtClean="0"/>
              <a:t>-</a:t>
            </a:r>
            <a:endParaRPr lang="zh-CN" altLang="en-US"/>
          </a:p>
        </p:txBody>
      </p:sp>
      <p:sp>
        <p:nvSpPr>
          <p:cNvPr id="2" name="矩形 1"/>
          <p:cNvSpPr>
            <a:spLocks noChangeAspect="1"/>
          </p:cNvSpPr>
          <p:nvPr/>
        </p:nvSpPr>
        <p:spPr>
          <a:xfrm>
            <a:off x="508000" y="1196752"/>
            <a:ext cx="8128000" cy="491358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在一个小区的垃圾堆旁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我看到两只乌鸦啄食着发馊的残羹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它们津津有味地吃着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那么自在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那么幸福。它们的巢就建在高高的信号塔上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从这里能看到五星大饭店的霓虹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能听到</a:t>
            </a:r>
            <a:r>
              <a:rPr lang="en-US" altLang="zh-CN" sz="2200">
                <a:solidFill>
                  <a:srgbClr val="000000"/>
                </a:solidFill>
                <a:latin typeface="Times New Roman" panose="02020603050405020304" pitchFamily="18" charset="0"/>
                <a:cs typeface="Times New Roman" panose="02020603050405020304" pitchFamily="18" charset="0"/>
              </a:rPr>
              <a:t>KTV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跑调的唱腔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而车流就在它的房屋下面穿过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升腾起一阵烟雾和尘埃。这两只乌鸦无论如何极目远眺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都不能看到树林和花丛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雾霾已悄悄起身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弥漫了整个城市的上空。所以每当夜幕降临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乌鸦径自飞回巢里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它们不会在巢的上方一圈圈盘旋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嘎嘎嘎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沙哑地叫着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或许它们知道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多么有力的飞翔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都不能把城市的夜空抹黑。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从这两只城市化的乌鸦身上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我已经看不到泥土的光泽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看不到庄稼的成色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看不到天空的广阔和春天的多姿多彩。它们浸泡在铜臭和欲望的雾霾里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浸泡在钢筋混凝土的冷漠里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俨然退化为两只黑色的风筝。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161624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a:t>
            </a:fld>
            <a:r>
              <a:rPr lang="en-US" altLang="zh-CN" smtClean="0"/>
              <a:t>-</a:t>
            </a:r>
            <a:endParaRPr lang="zh-CN" altLang="en-US"/>
          </a:p>
        </p:txBody>
      </p:sp>
      <p:graphicFrame>
        <p:nvGraphicFramePr>
          <p:cNvPr id="2" name="对象 1"/>
          <p:cNvGraphicFramePr>
            <a:graphicFrameLocks noChangeAspect="1"/>
          </p:cNvGraphicFramePr>
          <p:nvPr>
            <p:extLst>
              <p:ext uri="{D42A27DB-BD31-4B8C-83A1-F6EECF244321}">
                <p14:modId xmlns:p14="http://schemas.microsoft.com/office/powerpoint/2010/main" val="1511616691"/>
              </p:ext>
            </p:extLst>
          </p:nvPr>
        </p:nvGraphicFramePr>
        <p:xfrm>
          <a:off x="508000" y="1083909"/>
          <a:ext cx="8128000" cy="5703092"/>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083909"/>
                        <a:ext cx="8128000" cy="5703092"/>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20</a:t>
            </a:fld>
            <a:r>
              <a:rPr lang="en-US" altLang="zh-CN" smtClean="0"/>
              <a:t>-</a:t>
            </a:r>
            <a:endParaRPr lang="zh-CN" altLang="en-US"/>
          </a:p>
        </p:txBody>
      </p:sp>
      <p:sp>
        <p:nvSpPr>
          <p:cNvPr id="2" name="矩形 1"/>
          <p:cNvSpPr>
            <a:spLocks noChangeAspect="1"/>
          </p:cNvSpPr>
          <p:nvPr/>
        </p:nvSpPr>
        <p:spPr>
          <a:xfrm>
            <a:off x="508000" y="2919864"/>
            <a:ext cx="8128000" cy="1311128"/>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latin typeface="NEU-BZ-S92"/>
                <a:cs typeface="宋体" panose="02010600030101010101" pitchFamily="2" charset="-122"/>
              </a:rPr>
              <a:t>⑩</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那群掠过村庄的乌鸦究竟飞到了哪里</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这些懂得反哺的重情重义的鸟真的会背弃村庄吗</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我不敢相信</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也不愿相信。</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a:latin typeface="Times New Roman" panose="02020603050405020304" pitchFamily="18" charset="0"/>
                <a:cs typeface="Times New Roman" panose="02020603050405020304" pitchFamily="18" charset="0"/>
              </a:rPr>
              <a:t>2014</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中国散文年选》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53180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21</a:t>
            </a:fld>
            <a:r>
              <a:rPr lang="en-US" altLang="zh-CN" smtClean="0"/>
              <a:t>-</a:t>
            </a:r>
            <a:endParaRPr lang="zh-CN" altLang="en-US"/>
          </a:p>
        </p:txBody>
      </p:sp>
      <p:sp>
        <p:nvSpPr>
          <p:cNvPr id="2" name="矩形 1"/>
          <p:cNvSpPr>
            <a:spLocks noChangeAspect="1"/>
          </p:cNvSpPr>
          <p:nvPr/>
        </p:nvSpPr>
        <p:spPr>
          <a:xfrm>
            <a:off x="508000" y="1484784"/>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下列对文章的赏析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对现在村庄里听不见乌鸦的声音的遗憾与失落之情。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③⑦</a:t>
            </a:r>
            <a:r>
              <a:rPr lang="zh-CN" altLang="zh-CN" sz="2200">
                <a:solidFill>
                  <a:srgbClr val="000000"/>
                </a:solidFill>
                <a:latin typeface="Times New Roman" panose="02020603050405020304" pitchFamily="18" charset="0"/>
                <a:cs typeface="Times New Roman" panose="02020603050405020304" pitchFamily="18" charset="0"/>
              </a:rPr>
              <a:t>两段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村庄的乌鸦都哪儿去了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旨在引起读者的注意和思考。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段汲水的女子与乌鸦的关系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不能够代表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记忆中的村庄与乌鸦的关系。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段提到的外出打工的农民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像城市化的乌鸦一样抛弃了村庄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迷失在城市里。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292080" y="1497671"/>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3" name="矩形 2"/>
          <p:cNvSpPr>
            <a:spLocks noChangeAspect="1"/>
          </p:cNvSpPr>
          <p:nvPr/>
        </p:nvSpPr>
        <p:spPr>
          <a:xfrm>
            <a:off x="508000" y="5194656"/>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选项描述的场景也是反映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记忆中村庄与乌鸦关系的一个</a:t>
            </a:r>
            <a:r>
              <a:rPr lang="zh-CN" altLang="zh-CN" sz="2200" smtClean="0">
                <a:solidFill>
                  <a:srgbClr val="FF0000"/>
                </a:solidFill>
                <a:latin typeface="Times New Roman" panose="02020603050405020304" pitchFamily="18" charset="0"/>
                <a:cs typeface="Times New Roman" panose="02020603050405020304" pitchFamily="18" charset="0"/>
              </a:rPr>
              <a:t>方面</a:t>
            </a:r>
            <a:r>
              <a:rPr lang="zh-CN" altLang="en-US"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61859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22</a:t>
            </a:fld>
            <a:r>
              <a:rPr lang="en-US" altLang="zh-CN" smtClean="0"/>
              <a:t>-</a:t>
            </a:r>
            <a:endParaRPr lang="zh-CN" altLang="en-US"/>
          </a:p>
        </p:txBody>
      </p:sp>
      <p:sp>
        <p:nvSpPr>
          <p:cNvPr id="2" name="矩形 1"/>
          <p:cNvSpPr>
            <a:spLocks noChangeAspect="1"/>
          </p:cNvSpPr>
          <p:nvPr/>
        </p:nvSpPr>
        <p:spPr>
          <a:xfrm>
            <a:off x="508000" y="1216805"/>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文章运用了哪些艺术手法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并举例说明</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206470"/>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请谈谈你对第</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我不敢相信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也不愿相信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这句话的理解</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15403"/>
            <a:ext cx="8128000" cy="252992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(1)</a:t>
            </a:r>
            <a:r>
              <a:rPr lang="zh-CN" altLang="zh-CN" sz="2200">
                <a:solidFill>
                  <a:srgbClr val="FF0000"/>
                </a:solidFill>
                <a:latin typeface="Times New Roman" panose="02020603050405020304" pitchFamily="18" charset="0"/>
                <a:cs typeface="Times New Roman" panose="02020603050405020304" pitchFamily="18" charset="0"/>
              </a:rPr>
              <a:t>第</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段乌鸦与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女子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的嬉戏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渲染了过去岁月里人与自然和谐美好的情景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表达了作者对此的向往和如今不再的怅然之情。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(2)“</a:t>
            </a:r>
            <a:r>
              <a:rPr lang="zh-CN" altLang="zh-CN" sz="2200">
                <a:solidFill>
                  <a:srgbClr val="FF0000"/>
                </a:solidFill>
                <a:latin typeface="Times New Roman" panose="02020603050405020304" pitchFamily="18" charset="0"/>
                <a:cs typeface="Times New Roman" panose="02020603050405020304" pitchFamily="18" charset="0"/>
              </a:rPr>
              <a:t>乌鸦掠过村庄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是一种象征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表意形象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寓意深远。曾经它是美好村庄的</a:t>
            </a:r>
            <a:r>
              <a:rPr lang="zh-CN" altLang="zh-CN" sz="2200" smtClean="0">
                <a:solidFill>
                  <a:srgbClr val="FF0000"/>
                </a:solidFill>
                <a:latin typeface="Times New Roman" panose="02020603050405020304" pitchFamily="18" charset="0"/>
                <a:cs typeface="Times New Roman" panose="02020603050405020304" pitchFamily="18" charset="0"/>
              </a:rPr>
              <a:t>一</a:t>
            </a:r>
            <a:r>
              <a:rPr lang="zh-CN" altLang="en-US" sz="2200" smtClean="0">
                <a:solidFill>
                  <a:srgbClr val="FF0000"/>
                </a:solidFill>
                <a:latin typeface="Times New Roman" panose="02020603050405020304" pitchFamily="18" charset="0"/>
                <a:cs typeface="Times New Roman" panose="02020603050405020304" pitchFamily="18" charset="0"/>
              </a:rPr>
              <a:t>分</a:t>
            </a:r>
            <a:r>
              <a:rPr lang="zh-CN" altLang="zh-CN" sz="2200" smtClean="0">
                <a:solidFill>
                  <a:srgbClr val="FF0000"/>
                </a:solidFill>
                <a:latin typeface="Times New Roman" panose="02020603050405020304" pitchFamily="18" charset="0"/>
                <a:cs typeface="Times New Roman" panose="02020603050405020304" pitchFamily="18" charset="0"/>
              </a:rPr>
              <a:t>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如今它掠过村庄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飞向城市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不再复返。通过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乌鸦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的行为揭示了自然美好的事物在所谓现代文明的冲击下被异化的现实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并引发</a:t>
            </a:r>
            <a:r>
              <a:rPr lang="zh-CN" altLang="zh-CN" sz="2200" smtClean="0">
                <a:solidFill>
                  <a:srgbClr val="FF0000"/>
                </a:solidFill>
                <a:latin typeface="Times New Roman" panose="02020603050405020304" pitchFamily="18" charset="0"/>
                <a:cs typeface="Times New Roman" panose="02020603050405020304" pitchFamily="18" charset="0"/>
              </a:rPr>
              <a:t>人们深刻</a:t>
            </a:r>
            <a:r>
              <a:rPr lang="zh-CN" altLang="zh-CN" sz="2200">
                <a:solidFill>
                  <a:srgbClr val="FF0000"/>
                </a:solidFill>
                <a:latin typeface="Times New Roman" panose="02020603050405020304" pitchFamily="18" charset="0"/>
                <a:cs typeface="Times New Roman" panose="02020603050405020304" pitchFamily="18" charset="0"/>
              </a:rPr>
              <a:t>的反思。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05068"/>
            <a:ext cx="8128000" cy="131112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我不敢相信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也不愿相信</a:t>
            </a: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是</a:t>
            </a:r>
            <a:r>
              <a:rPr lang="zh-CN" altLang="zh-CN" sz="2200">
                <a:solidFill>
                  <a:srgbClr val="FF0000"/>
                </a:solidFill>
                <a:latin typeface="Times New Roman" panose="02020603050405020304" pitchFamily="18" charset="0"/>
                <a:cs typeface="Times New Roman" panose="02020603050405020304" pitchFamily="18" charset="0"/>
              </a:rPr>
              <a:t>对城市化的乌鸦不能反哺的不满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对美好事物的逝去表现出不接受也不愿意接受的情感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更表现出对美好事情回归的一种渴望之情。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06253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a:p>
        </p:txBody>
      </p:sp>
      <p:sp>
        <p:nvSpPr>
          <p:cNvPr id="3" name="矩形 2"/>
          <p:cNvSpPr>
            <a:spLocks noChangeAspect="1"/>
          </p:cNvSpPr>
          <p:nvPr/>
        </p:nvSpPr>
        <p:spPr>
          <a:xfrm>
            <a:off x="508000" y="1079557"/>
            <a:ext cx="8128000" cy="5373779"/>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散文阅读解题技巧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一、读懂散文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形散而神不散</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a:solidFill>
                  <a:srgbClr val="000000"/>
                </a:solidFill>
                <a:latin typeface="Times New Roman" panose="02020603050405020304" pitchFamily="18" charset="0"/>
                <a:cs typeface="Times New Roman" panose="02020603050405020304" pitchFamily="18" charset="0"/>
              </a:rPr>
              <a:t>散文的重要特点。所谓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是指散文选取材料十分广泛自由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不受时间和空间的限制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结构成篇自由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表现方法不拘一格。所谓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神不散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主要是散文的立意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即散文所要表达的主题必须明确而集中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无论散文的内容多么广泛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表现手法多么灵活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都是为了更好地表达文章的主题。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阅读一篇散文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我们必须明白三个问题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写的什么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为何这样写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要搞清这些内容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必须从以下几方面入手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提供</a:t>
            </a:r>
            <a:r>
              <a:rPr lang="zh-CN" altLang="zh-CN" sz="2200">
                <a:solidFill>
                  <a:srgbClr val="000000"/>
                </a:solidFill>
                <a:latin typeface="Times New Roman" panose="02020603050405020304" pitchFamily="18" charset="0"/>
                <a:cs typeface="Times New Roman" panose="02020603050405020304" pitchFamily="18" charset="0"/>
              </a:rPr>
              <a:t>了阅读的线索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隐含着写作对象、重要内容等信息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与文章的主题有着密切的联系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阅读首先从标题开始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必须加以关注。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a:p>
        </p:txBody>
      </p:sp>
      <p:sp>
        <p:nvSpPr>
          <p:cNvPr id="3" name="矩形 2"/>
          <p:cNvSpPr>
            <a:spLocks noChangeAspect="1"/>
          </p:cNvSpPr>
          <p:nvPr/>
        </p:nvSpPr>
        <p:spPr>
          <a:xfrm>
            <a:off x="508000" y="1505471"/>
            <a:ext cx="8128000" cy="415498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整体把握。任何一篇作品都有其特有的行文思路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把握了文章的行文思路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有助于我们对文章思想内容、情感主旨的把握。要理清思路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可从以下方面入手。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概括段意、划分层次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能理清思路。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能理清思路。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常有这样几种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以中心事件为线索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以感情为线索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以具体事物为线索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以时空变化为线索。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分析表现技巧的作用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也能理清思路。文章中的照应、对比、衬托、穿插、虚实结合、欲扬先抑等表现技巧都体现了作者写文章的思路。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78518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局部把握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抓住关键。要想抓住文章的主旨或者是作者的情感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就要善于把握文章中的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。中心句、抒情句、议论句、过渡句、修辞句等在文中具有很强的概括力。这些语句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或者是作者塑造形象的主要特点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或者是作者的主观情感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或者体现作者的观点态度。因而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我们在阅读时要特别留心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必须重视这些语句的作用。把握住这些语句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我们就能够很清楚地抓住文章的思路和作者的情感脉络。文章的主旨也就清楚了。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我们更不能忽略文章的开头、结尾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文章的文眼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作者的处境等方面内容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这些都是理解文章主旨的关键。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4539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a:p>
        </p:txBody>
      </p:sp>
      <p:sp>
        <p:nvSpPr>
          <p:cNvPr id="3" name="矩形 2"/>
          <p:cNvSpPr>
            <a:spLocks noChangeAspect="1"/>
          </p:cNvSpPr>
          <p:nvPr/>
        </p:nvSpPr>
        <p:spPr>
          <a:xfrm>
            <a:off x="508000" y="1302338"/>
            <a:ext cx="8128000" cy="456124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二、常见题型及答题规律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语句、段落作用分析题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分析句子、段落的作用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主要从内容或表达效果和在文句结构上的作用两个方面去分析。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看语句的作用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要看本身的作用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与标题、开头、上文、下文、结尾的作用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看它在文章中的地位。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作用分析题是指题干带有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命题指向于分析综合的一种常见题型。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这种题型具体的命题指向有二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一是某处句子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位置或在开头或在结尾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二是文中所用材料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如详写的内容、引用的材料或其他穿插性材料。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50233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a:p>
        </p:txBody>
      </p:sp>
      <p:sp>
        <p:nvSpPr>
          <p:cNvPr id="3" name="矩形 2"/>
          <p:cNvSpPr>
            <a:spLocks noChangeAspect="1"/>
          </p:cNvSpPr>
          <p:nvPr/>
        </p:nvSpPr>
        <p:spPr>
          <a:xfrm>
            <a:off x="508000" y="110476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这种题型考查角度分单向和多向两种。单向考查为只考内容或结构或表达技巧。多向考查为同时考查内容和结构两方面作用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或结构表达和表达技巧两方面作用。单向考查题干中直接出现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双向考查题干只笼统地问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对文章的表达作用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常见提问方式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句、段作用分析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画线句子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或开头、结尾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在结构中有什么作用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对文章的表达有什么作用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变式提问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开头为什么从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作者写这些句子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的用意是什么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文中材料作用分析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文章写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变式提问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这样写的好处是什么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54572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a:p>
        </p:txBody>
      </p:sp>
      <p:sp>
        <p:nvSpPr>
          <p:cNvPr id="3" name="矩形 2"/>
          <p:cNvSpPr>
            <a:spLocks noChangeAspect="1"/>
          </p:cNvSpPr>
          <p:nvPr/>
        </p:nvSpPr>
        <p:spPr>
          <a:xfrm>
            <a:off x="508000" y="2927398"/>
            <a:ext cx="8128000" cy="1311128"/>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无论哪种命题指向或提问角度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答题时必须联系文章整体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答案要具体、周全。语句、段落作用分析题总结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作用分析题主要是针对分析综合考点而设置的常见题型</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95023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a:p>
        </p:txBody>
      </p:sp>
      <p:sp>
        <p:nvSpPr>
          <p:cNvPr id="3" name="矩形 2"/>
          <p:cNvSpPr>
            <a:spLocks noChangeAspect="1"/>
          </p:cNvSpPr>
          <p:nvPr/>
        </p:nvSpPr>
        <p:spPr>
          <a:xfrm>
            <a:off x="508000" y="1135135"/>
            <a:ext cx="8128000" cy="496751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答题技巧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统领全文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提纲挈领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为后文铺垫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埋下伏笔。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尾句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言有尽而意无穷。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转承句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承上启下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承接上文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引出下文。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点睛句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点明全文中心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统领下文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句子含意深刻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耐人寻味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读后能给人以启迪。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情感句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抒发强烈内在情感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直抒胸臆。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矛盾句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从字面上看自相矛盾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但作者却寄寓了深刻的用意。揭示深刻内涵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表达深刻见解。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29160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3</a:t>
            </a:fld>
            <a:r>
              <a:rPr lang="en-US" altLang="zh-CN" smtClean="0"/>
              <a:t>-</a:t>
            </a:r>
            <a:endParaRPr lang="zh-CN" altLang="en-US"/>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羊来羊去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我的第一次呼吸就有着羊味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羊的记忆里留有我的第一次啼哭。</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妈生我在羊圈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确切地说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羊圈就在妈的床边。冬夜里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人和羊相互温暖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我在这温暖里势不可挡地来到人世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迎接我的是奶奶。还有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就是那只年轻的山羊。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在一个冬天来临时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爷爷在不再年轻的老羊身边蹲了半个时辰。他摸摸老羊的胡子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又摸摸自己的胡子说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卖了吧。第二天早上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爷爷把一条长带紧系在腰间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将一顶白色帽子戴在头上说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走吧。身后就跟了我和羊。老羊出门时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回头看了看我们的院子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我也回头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看见人和羊生活过的日子。老羊在地头停下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低头嗅着土地的气息。爷爷抚摩着它的头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它伸出舌头舔爷爷粗糙的手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舌头和手在白雾里发出粗糙的声音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我的心开始变得粗糙。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6433817" y="5990115"/>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8" name="矩形 7"/>
          <p:cNvSpPr>
            <a:spLocks noChangeAspect="1"/>
          </p:cNvSpPr>
          <p:nvPr/>
        </p:nvSpPr>
        <p:spPr>
          <a:xfrm>
            <a:off x="6732240" y="5990115"/>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9" name="矩形 8"/>
          <p:cNvSpPr>
            <a:spLocks noChangeAspect="1"/>
          </p:cNvSpPr>
          <p:nvPr/>
        </p:nvSpPr>
        <p:spPr>
          <a:xfrm>
            <a:off x="6166567" y="6366162"/>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10" name="矩形 9"/>
          <p:cNvSpPr>
            <a:spLocks noChangeAspect="1"/>
          </p:cNvSpPr>
          <p:nvPr/>
        </p:nvSpPr>
        <p:spPr>
          <a:xfrm>
            <a:off x="6449404" y="6366162"/>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a:p>
        </p:txBody>
      </p:sp>
      <p:sp>
        <p:nvSpPr>
          <p:cNvPr id="3" name="矩形 2"/>
          <p:cNvSpPr>
            <a:spLocks noChangeAspect="1"/>
          </p:cNvSpPr>
          <p:nvPr/>
        </p:nvSpPr>
        <p:spPr>
          <a:xfrm>
            <a:off x="508000" y="1884774"/>
            <a:ext cx="8128000" cy="3342453"/>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散文主体材料及穿插性材料作用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主体材料可更好地表现主旨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穿插性材料对主体性材料起着补充、丰富、拓展的作用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使行文更活泼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曲折有致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可丰富或深化主旨。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人称作用题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三种人称的作用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便于直接抒情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自由表达思想感情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有亲切感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可以把文中的人物、事件写得好像是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的亲身经历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增强文章的真实感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便于直接表达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内心的喜怒哀乐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亲切自然。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926554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第二人称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拉近与读者或作品中形象的距离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便于作者与之直接对话和沟通交流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便于作者的感情抒发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在所写对象为物时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起到拟人化的修辞效果。一般用于书信、诗歌和赞颂、悼念的文章的使用。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直接表现生活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不受时空限制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灵活自如。作者以旁观者的身份向读者作客观的叙述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便于反映更广阔的画面和更丰富的内容。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90024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a:p>
        </p:txBody>
      </p:sp>
      <p:sp>
        <p:nvSpPr>
          <p:cNvPr id="3" name="矩形 2"/>
          <p:cNvSpPr>
            <a:spLocks noChangeAspect="1"/>
          </p:cNvSpPr>
          <p:nvPr/>
        </p:nvSpPr>
        <p:spPr>
          <a:xfrm>
            <a:off x="508000" y="974305"/>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标题作用分析题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线索作用。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突出叙述的对象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点明主题、承载作者情感。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象征意味、寓意深刻。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主要是修辞手法及效果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吸引读者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激发读者兴趣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景物描写作用题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景物描写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如地点、气候、时间、景色、场面等。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自身的、独立的审美价值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表现地域风光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提示时间、季节和环境作用。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渲染气氛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为下文作铺垫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奠定情感基调。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烘托叙述对象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人或物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的某种特征。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象征、暗示作用。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15322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原因概括题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这类题常见的提问方式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作者这样说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的理由是什么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综观全文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概括文意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为什么闻名遐迩。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原因概括题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虽说难度不大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但答案组织要求高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既要关注显性要点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又要注意挖掘隐性要点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答案各点组织要尽量按照原文顺序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且不要遗漏要点。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原因概括题型解析技巧表现在三个方面</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30571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a:p>
        </p:txBody>
      </p:sp>
      <p:sp>
        <p:nvSpPr>
          <p:cNvPr id="3" name="矩形 2"/>
          <p:cNvSpPr>
            <a:spLocks noChangeAspect="1"/>
          </p:cNvSpPr>
          <p:nvPr/>
        </p:nvSpPr>
        <p:spPr>
          <a:xfrm>
            <a:off x="508000" y="1179707"/>
            <a:ext cx="8128000" cy="4913589"/>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由果溯因、一果多因。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很多散文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作家总是阐发某种生活感悟、明晰某些道理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而这些感悟、道理就是命题人命题的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从何而来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就是前后的叙事、描写、回忆等。说到底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散文全文一般就是一个大因果复句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故这类题要求的跨度一般较大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涉及全文。答题时思维视界要笼罩全篇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尽量把这多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的数量找全。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就近原则和分散原则相结合。凡题干语句出现的地方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往往是答案要点最密集的地方。所以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思考答案。此外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尚存一两点分散在离题干句较远的上下文。这时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要适当扩大搜索范围。原因概括题满分答案是显性要点和隐性要点的结合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隐性要点易疏漏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作答时要有挖掘隐性要点的意识和原则。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34335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规范答题模式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它无固定的答题模式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但根据题目要求不同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一般有几种具体的答题方法。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引述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即择用原文中的某个词语或句子作为试题的答案。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即在理解题意的基础上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对相关语意重新组合。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即不能用文中的现成的词句作答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必须转换为自己的语言进行概括。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原因概括题答案组织最好规范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这种形式回答。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39531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体会含意题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关注提问模式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体会句子含意题提问直接而明显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主要有以下提问方式。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对这句你是如何理解的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请简析该句的内容。</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这句话包含着作者怎样的思想情感。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把握思维模式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对这种题型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要建立起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思维模式。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指句内三看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句外三看。句内三看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一看句子关键词语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二看句子内部结构关系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三看句子本身表达特点。句外三看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看该句位置特点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或在段首、开头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或在段尾、文末等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二看相邻句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三看段、章的中心。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22384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a:p>
        </p:txBody>
      </p:sp>
      <p:sp>
        <p:nvSpPr>
          <p:cNvPr id="5" name="矩形 4"/>
          <p:cNvSpPr>
            <a:spLocks noChangeAspect="1"/>
          </p:cNvSpPr>
          <p:nvPr/>
        </p:nvSpPr>
        <p:spPr>
          <a:xfrm>
            <a:off x="508000" y="1302338"/>
            <a:ext cx="8128000" cy="450732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规范答题模式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体会含意题设有固定的答题模式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但不同的句子还是有各自的答题特点。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概括抽象的句子具体化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先分析句子本身修饰语的意义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然后抓住文段中解释说明或者论证这些句子的支撑句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探讨其具体含意。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生动具体的句子概括化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即把形象生动具体的关键词语作抽象化处理。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表达有特点的句子突出其特点。有些句子用了象征手法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有些则用了比喻、拟人、反语、双关的修辞手法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体会时应重点突出对这些表达特点的解读。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结构复杂、较长的句子切分之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即把这些句子切分成几块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逐层体会。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23566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a:p>
        </p:txBody>
      </p:sp>
      <p:sp>
        <p:nvSpPr>
          <p:cNvPr id="3" name="矩形 2"/>
          <p:cNvSpPr>
            <a:spLocks noChangeAspect="1"/>
          </p:cNvSpPr>
          <p:nvPr/>
        </p:nvSpPr>
        <p:spPr>
          <a:xfrm>
            <a:off x="508000" y="1708603"/>
            <a:ext cx="8128000" cy="3748719"/>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小说阅读解题技巧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对文中人物进行客观公正的评析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包括作者自身对人物的态度和读者对人物的评价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是一个怎样的人物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概括人物的性格特征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有哪些优秀的品质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分析小说对人物进行描写的具体方法及其作用。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分析某一次要人物的作用。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44886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a:p>
        </p:txBody>
      </p:sp>
      <p:sp>
        <p:nvSpPr>
          <p:cNvPr id="3" name="矩形 2"/>
          <p:cNvSpPr>
            <a:spLocks noChangeAspect="1"/>
          </p:cNvSpPr>
          <p:nvPr/>
        </p:nvSpPr>
        <p:spPr>
          <a:xfrm>
            <a:off x="508000" y="1102418"/>
            <a:ext cx="8128000" cy="5373779"/>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通过人物的描写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语言、行动、心理、肖像、细节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分析人物的性格特征。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自身的性格特点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与另一个人物烘托、映衬、反衬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人物性格决定情节发展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突显某种主题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首先总体把握小说人物形象特点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确定作者的感情倾向是褒还是贬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是颂扬还是讽刺。分析主要人物的性格特征可从三个方面入手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分析人物外貌、动作、细节、语言、心理活动的描写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从多方面准确地把握人物形象的特征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着重分析人物与人物、人物与环境的矛盾冲突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思考和发掘人物形象的思想意义。然后找出小说中关于这个人物生活的环境及言行的语句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以及作者的议论或者作者借作品中其他人物对他的评价的语句。接着看用了什么描写方法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在此基础上进行归类概括。最后选择恰当的词句表述出来。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4991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4</a:t>
            </a:fld>
            <a:r>
              <a:rPr lang="en-US" altLang="zh-CN" smtClean="0"/>
              <a:t>-</a:t>
            </a:r>
            <a:endParaRPr lang="zh-CN" altLang="en-US"/>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接近集市的时候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大雾散了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人和羊的脚步在街上显得凌乱。当爷爷把老羊拴在树桩上时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它开始不停地叫唤。它每次竭尽全力想挣脱都是徒劳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它灰褐色的眼睛朝我投来无助的光芒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我的眼泪滚落出一片凄凉。</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一个买主向爷爷神秘地伸出指头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俩人悄声嘀咕了一阵儿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那人付了钱。那人拉起老羊走时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羊的四只蹄子将土地蹬出四个小坑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又变成两道一丈长的小沟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像地里播种时耧脚划过的痕迹。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我站在羊站过的地方哭泣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我的泪水不断在地上砸落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那两道被羊蹄犁开的土沟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更如两道新鲜的刀口。爷爷和我在城北的路上走着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羊的叫声凄然响起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我站住四处寻找那声音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有人骑着自行车赶路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车后的大柳条筐里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我家的老羊被捆了四蹄仰面装着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它是老远认出我们的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它的喊叫带着血的颜色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变成一条细碎抖动的声音渐渐远去。我扔掉手中的半串糖葫芦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追着那人疯跑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俺不卖了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那人像没听见一样径自走远。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90874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a:p>
        </p:txBody>
      </p:sp>
      <p:sp>
        <p:nvSpPr>
          <p:cNvPr id="3" name="矩形 2"/>
          <p:cNvSpPr>
            <a:spLocks noChangeAspect="1"/>
          </p:cNvSpPr>
          <p:nvPr/>
        </p:nvSpPr>
        <p:spPr>
          <a:xfrm>
            <a:off x="508000" y="1505471"/>
            <a:ext cx="8128000" cy="4154984"/>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答题格式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的人物形象。作为什么人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他怎么样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表现了他怎样的性格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某一次要人物的作用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这一人物的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性格烘托或者反衬主要人物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使人物性格更加鲜明。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通过两个形象的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表达小说的主题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主题内容概述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本文描写了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这一形象安排有推动故事情节发展的作用。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73568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二、环境描写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就指定的环境描写说出其作用。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找出文中描写环境的句子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分析环境描写对塑造人物或表现主题起到的作用。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依据文章内容发挥想象续写一段环境描写。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环境本身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4108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a:p>
        </p:txBody>
      </p:sp>
      <p:sp>
        <p:nvSpPr>
          <p:cNvPr id="4" name="矩形 3"/>
          <p:cNvSpPr>
            <a:spLocks noChangeAspect="1"/>
          </p:cNvSpPr>
          <p:nvPr/>
        </p:nvSpPr>
        <p:spPr>
          <a:xfrm>
            <a:off x="508000" y="2513599"/>
            <a:ext cx="8128000" cy="2084801"/>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答题格式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景物特点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概括性短语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具体描写了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的抒情基调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烘托了人物的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情节展开作铺垫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突出小说主题或深化主旨。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02524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a:p>
        </p:txBody>
      </p:sp>
      <p:sp>
        <p:nvSpPr>
          <p:cNvPr id="4" name="矩形 3"/>
          <p:cNvSpPr>
            <a:spLocks noChangeAspect="1"/>
          </p:cNvSpPr>
          <p:nvPr/>
        </p:nvSpPr>
        <p:spPr>
          <a:xfrm>
            <a:off x="508000" y="1302338"/>
            <a:ext cx="8128000" cy="450732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三、故事情节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用一句话或简明的语句概括故事情节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或文中共写了哪几件事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请依次加以概括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或用填空的形式概括小说的部分内容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包括指出开端、发展、高潮和结局四部分中的某一方面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某一情节的特点和作用分析。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情节的高潮或结尾作用的理解。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小说在叙述故事情节的过程中顺叙、倒叙、插叙等方法的使用。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哪一个情节最吸引你。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情节的合理性探究等。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16599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明确情节构思为表现人物的宗旨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结合情节的一般作用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结合文章作答。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找出情节线索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理清来龙去脉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使情节波澜再起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引出另一个情节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制造悬念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情节更突出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由事及人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看情节发展如何为塑造人物服务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见微知著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从场面和细节描写中分析情节对表现主题的意义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赏析技巧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注意发现作者组织情节的艺术匠心。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2284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答题格式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概括情节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分四个部分概括内容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开端、发展、高潮、结局。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概括性的语句表述小说的主要情节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什么人在什么时间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做了什么事情。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如有必要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可再加上该事情的结果和产生的影响。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某一情节的作用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与上下文情节、人物性格、主题等有关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交代人物活动的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设置悬念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引起读者阅读的兴趣。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为后面的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情节发展作铺垫或埋下伏笔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以上一般在开头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承上启下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承上文的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开启下文的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位置在中间部分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69979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照应前文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的情节。总结全文、卒章显志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深化主题、升华感情、呼应开头、启发读者思考等作用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位置在结尾部分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起到了线索作用或推动情节发展。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通过这一情节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刻画人物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性格或发展了人物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主旨或点题或深化主题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概括主题内容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43198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a:p>
        </p:txBody>
      </p:sp>
      <p:sp>
        <p:nvSpPr>
          <p:cNvPr id="3" name="矩形 2"/>
          <p:cNvSpPr>
            <a:spLocks noChangeAspect="1"/>
          </p:cNvSpPr>
          <p:nvPr/>
        </p:nvSpPr>
        <p:spPr>
          <a:xfrm>
            <a:off x="508000" y="1132062"/>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四、分析写作技巧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文中运用了什么表现方法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细节描写、象征、对比、衬托、铺垫、照应、悬念、巧合等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以及用它塑造形象时所起的作用。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文中特有的表达方式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记叙、描写、说明、议论、抒情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是如何为作者表情达意服务的。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在语言运用上有何特点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语言精练、句式整齐而有节奏感、用词准确而形象、词语丰富而多样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给读者提供哪些艺术审美情趣。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在解答这类题目的过程中要注意使用术语。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表达方式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描写的角度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直接描写、间接描写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23677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a:p>
        </p:txBody>
      </p:sp>
      <p:sp>
        <p:nvSpPr>
          <p:cNvPr id="3" name="矩形 2"/>
          <p:cNvSpPr>
            <a:spLocks noChangeAspect="1"/>
          </p:cNvSpPr>
          <p:nvPr/>
        </p:nvSpPr>
        <p:spPr>
          <a:xfrm>
            <a:off x="508000" y="1147130"/>
            <a:ext cx="8128000" cy="537377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人称运用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第一、第二人称的妙处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叙述亲切自然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能自由地表达感情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给读者以真实生动之感。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第二人称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增强文章的抒情性和亲切感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便于感情交流。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能比较直接客观地展现丰富多彩的生活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不受时间和空间限制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反映现实比较灵活自由。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明确各种描写的特点和作用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外貌、语言、心理、行动、细节、环境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人物肖像描写、动作描写、心理描写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更好展现人物的内心世界、性格特征。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人物对话描写、心理描写、细节描写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刻画人物性格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反映人物心理活动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促进故事情节的发展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也可描摹人物的语态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收到一种特殊的效果。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99573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a:p>
        </p:txBody>
      </p:sp>
      <p:sp>
        <p:nvSpPr>
          <p:cNvPr id="3" name="矩形 2"/>
          <p:cNvSpPr>
            <a:spLocks noChangeAspect="1"/>
          </p:cNvSpPr>
          <p:nvPr/>
        </p:nvSpPr>
        <p:spPr>
          <a:xfrm>
            <a:off x="508000" y="986533"/>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白描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纯用线条勾画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不加渲染烘托。以小见大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寥寥几笔勾勒出画面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景物描写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梳理描写的层次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如远近、动静、高低或者视觉、听觉、嗅觉等。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的角度具体描写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的情感和思想。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不同顺序的作用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顺叙、倒叙、插叙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结构方式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前后照应、创造悬念、埋下伏笔、总结上文、点题。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烘托、象征、衬托、对比、铺垫、欲抑先扬、先抑后扬。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语言辞格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描绘类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比喻、比拟、夸张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对偶、排比、反复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反问、设问。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78222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5</a:t>
            </a:fld>
            <a:r>
              <a:rPr lang="en-US" altLang="zh-CN" smtClean="0"/>
              <a:t>-</a:t>
            </a:r>
            <a:endParaRPr lang="zh-CN" altLang="en-US"/>
          </a:p>
        </p:txBody>
      </p:sp>
      <p:sp>
        <p:nvSpPr>
          <p:cNvPr id="2" name="矩形 1"/>
          <p:cNvSpPr>
            <a:spLocks noChangeAspect="1"/>
          </p:cNvSpPr>
          <p:nvPr/>
        </p:nvSpPr>
        <p:spPr>
          <a:xfrm>
            <a:off x="508000" y="1082256"/>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当婆婆丁、苣荬菜等野花在田埂上竞相开放的时候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那只老羊的女儿悄然发育成一只俊俏的小山羊。羊的脸总是一副温和善良的模样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从不见有生气的时候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眼是细长的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双眼皮比俊俏姑娘还美。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在一个月色如洗的夜晚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小山羊生下了滚滚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滚滚是一只小公羊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腿长身圆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浑身雪白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出生的第二天就会在院子里蹦跶了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还会伸出粉红色的舌头亲热地舔我的手。奶奶看到这眼前的一幕说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这小羊就由你来养吧。我就欢无喜地地给它起了一个男孩的名字叫滚滚。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滚滚断奶以后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我就常喂饭给它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这样有很多时候我就空着肚子上学。我越来越瘦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我的肉不断变成羊肉结实地长在滚滚身上。我喜欢看小羊滚滚在草地上撒欢儿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它跳过一个土坎又要蹦过一条小沟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四只小蹄子踏得草屑翻飞、花瓣纷落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它雪白的身影跃出满野的灵动。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34946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a:p>
        </p:txBody>
      </p:sp>
      <p:sp>
        <p:nvSpPr>
          <p:cNvPr id="3" name="矩形 2"/>
          <p:cNvSpPr>
            <a:spLocks noChangeAspect="1"/>
          </p:cNvSpPr>
          <p:nvPr/>
        </p:nvSpPr>
        <p:spPr>
          <a:xfrm>
            <a:off x="508000" y="2919864"/>
            <a:ext cx="8128000" cy="1311128"/>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答题格式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效果或作用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结合具体语句加以说明此种写作技巧的一般表达效果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46708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a:p>
        </p:txBody>
      </p:sp>
      <p:sp>
        <p:nvSpPr>
          <p:cNvPr id="3" name="矩形 2"/>
          <p:cNvSpPr>
            <a:spLocks noChangeAspect="1"/>
          </p:cNvSpPr>
          <p:nvPr/>
        </p:nvSpPr>
        <p:spPr>
          <a:xfrm>
            <a:off x="508000" y="1133482"/>
            <a:ext cx="8128000" cy="537377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某一词语在文中如何理解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某句在文中的含意是什么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从三方面入手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注意鉴赏人物语言的个性特色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以语言分析人物性格。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抓住关键词去品味语言的丰富内涵。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鉴赏作者运用语言的风格。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答题格式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常用术语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如准确、简练、生动、形象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如幽默风趣、辛辣、自然、简明、典雅庄重、含蓄凝练。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62557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牵</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荣的对门开了一家游戏厅。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荣没事的时候站在门口看出出进进的游戏者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听从屋里传出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砰砰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的按键声。时间长了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荣觉得游戏机不是在检验人的智慧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是在麻木人的理智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在游戏人生。这种感觉在她目睹越来越多的孩子偷偷溜进游戏厅后愈发强烈。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有一天荣显得烦躁不安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甚至有点不能容忍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他看见那个虎头虎脑长着一双大眼睛的孩子走进了游戏厅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好长时间没有出来。荣坐在门口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不时看一眼腕上的表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眼前一直恍惚着那个孩子的模样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和孩子的模样交替出现的是一张永远也抹不去的脸。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荣看见那孩子走出了游戏厅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想走过去教训这个孩子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但又站住了。自己有管教的权利吗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她就又恨起孩子的父亲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怎么能这样对孩子弃之不管呢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孩子的父亲叫楚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和她有过一段深深的恋情。但那一年同在村里当干部的两位长辈工作上发生了争执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闹得两败俱伤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甚至毁掉了他们的婚姻。后来在经历了那个生离死别的夜晚之后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楚一气之下去了南方。两年后回到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已经嫁给本村的根。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楚娶了邻村一位姑娘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利用在南方结下的关系与人合伙建起一家工艺厂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生意十分红火。荣为楚的出息和成就感到欣慰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楚毕竟是自己曾经爱过的男人。可他们怎么能不管教孩子呢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荣就在心里骂楚。翌日下午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学校放学的时候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荣又坐在门口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果然又看见那孩子走向游戏厅。她鬼使神差般三步并作两步截在了孩子面前。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你是楚的孩子吧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孩子两眼直直地看她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怎么天天来这里玩呢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你是谁呀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为什么管我</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36028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a:p>
        </p:txBody>
      </p:sp>
      <p:sp>
        <p:nvSpPr>
          <p:cNvPr id="4" name="矩形 3"/>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不是我要管你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这样玩会影响学习的。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孩子要从她身旁闯过去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被一把拽住了。孩子两眼瞪得圆圆的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我爹忙厂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我妈打牌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他们不管我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你凭什么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然后倔强地冲进了游戏厅。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好像肩负着神圣的使命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她紧追过去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气呼呼质问游戏厅的主人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你们挣钱也不该让这么小的孩子来玩吧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游戏厅的主人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你真是太平洋警察管得宽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他们自己要来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我能拒绝么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荣意识到自己的失态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孩子已经陷进热闹的游戏中。荣勉强忍耐几天后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去厂里见了楚。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两人相对站了好久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楚终于打破尴尬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我来是要告诉你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应该管管你的孩子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他几乎每天都进游戏厅。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楚感激地看着荣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08234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坐会吧。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荣抬起头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楚正两眼直直地看着自己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她慌乱地走出厂子。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楚在一次放学后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从游戏厅拽出了儿子。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荣没有再看见那虎头虎脑的孩子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她长长地吐出一口气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仿佛舒畅了一些。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可仅仅过了几天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视线内又出现了孩子的身影。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荣禁不住又去厂里找楚。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楚到南方出差了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要好多天才能回来。荣从厂里出来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踌躇之后去了楚的家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远远地听见楚的家里一阵噼噼啪啪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楚的爱人正玩得尽兴。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荣敲了几次门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那女人才离开赌桌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看到是荣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略一惊异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忽然扯开了嗓子。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什么风儿把你吹来了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找我们楚吧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他出差了。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85411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荣勉强镇静下来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你别误会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我来告诉你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你的孩子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没等说完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楚的女人打断她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我们的孩子用你管呀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真是咸吃萝卜淡操心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孩子整天去游戏厅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对孩子不好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门狠狠关上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女人又回了赌局。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不好再说什么了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荣悻悻地离开楚家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眼里竟噙着泪。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无法再忍耐的荣去了派出所。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游戏厅被端掉了。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22087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a:p>
        </p:txBody>
      </p:sp>
      <p:sp>
        <p:nvSpPr>
          <p:cNvPr id="3" name="矩形 2"/>
          <p:cNvSpPr>
            <a:spLocks noChangeAspect="1"/>
          </p:cNvSpPr>
          <p:nvPr/>
        </p:nvSpPr>
        <p:spPr>
          <a:xfrm>
            <a:off x="508000" y="1505471"/>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在目睹越来越多的孩子偷偷溜进游戏厅后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荣越来越觉得游戏机是在麻木人的理智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是在游戏人生。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楚的妻子说荣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我们的孩子用你管呀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真是咸吃萝卜淡操心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从这里可以看出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楚的妻子不关心孩子是因为嫉妒楚和荣的旧情。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荣想劝说楚的孩子不要玩游戏而影响学习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是因为那孩子的父亲楚曾是自己深爱的恋人。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荣去质问游戏厅的主人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结果却被对方嘲笑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作者想借这些细节说明荣是一个做事冲动、头脑简单之人。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373204" y="1906441"/>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val="22870337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楚的妻子不关心孩子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并非是因为嫉妒楚和荣的旧情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而是因为她本身就喜欢打麻将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忽视对孩子的教育。</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荣想劝说楚的孩子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最主要的原因是人物本身具有的社会责任感。</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做事冲动、头脑简单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无中生有。</a:t>
            </a:r>
            <a:endParaRPr lang="zh-CN" altLang="en-US" sz="2200"/>
          </a:p>
        </p:txBody>
      </p:sp>
    </p:spTree>
    <p:extLst>
      <p:ext uri="{BB962C8B-B14F-4D97-AF65-F5344CB8AC3E}">
        <p14:creationId xmlns:p14="http://schemas.microsoft.com/office/powerpoint/2010/main" val="29051533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a:p>
        </p:txBody>
      </p:sp>
      <p:sp>
        <p:nvSpPr>
          <p:cNvPr id="3" name="矩形 2"/>
          <p:cNvSpPr>
            <a:spLocks noChangeAspect="1"/>
          </p:cNvSpPr>
          <p:nvPr/>
        </p:nvSpPr>
        <p:spPr>
          <a:xfrm>
            <a:off x="508000" y="991119"/>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牵挂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但文中却只字未提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844485"/>
            <a:ext cx="8128000" cy="496751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设置悬念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激发读者兴趣。让读者看了题目会产生遐想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牵挂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让人饶有兴趣地看下去。</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牵挂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为题有利于揭示小说主旨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深化主题。文中虽未提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牵挂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但该小说想反映的是当时社会不少父母因忙于工作、不牵挂孩子而导致孩子沉迷</a:t>
            </a:r>
            <a:r>
              <a:rPr lang="zh-CN" altLang="zh-CN" sz="2200" smtClean="0">
                <a:solidFill>
                  <a:srgbClr val="FF0000"/>
                </a:solidFill>
                <a:latin typeface="Times New Roman" panose="02020603050405020304" pitchFamily="18" charset="0"/>
                <a:cs typeface="Times New Roman" panose="02020603050405020304" pitchFamily="18" charset="0"/>
              </a:rPr>
              <a:t>于</a:t>
            </a:r>
            <a:r>
              <a:rPr lang="zh-CN" altLang="en-US" sz="2200" smtClean="0">
                <a:solidFill>
                  <a:srgbClr val="FF0000"/>
                </a:solidFill>
                <a:latin typeface="Times New Roman" panose="02020603050405020304" pitchFamily="18" charset="0"/>
                <a:cs typeface="Times New Roman" panose="02020603050405020304" pitchFamily="18" charset="0"/>
              </a:rPr>
              <a:t>游戏</a:t>
            </a:r>
            <a:r>
              <a:rPr lang="zh-CN" altLang="zh-CN" sz="2200" smtClean="0">
                <a:solidFill>
                  <a:srgbClr val="FF0000"/>
                </a:solidFill>
                <a:latin typeface="Times New Roman" panose="02020603050405020304" pitchFamily="18" charset="0"/>
                <a:cs typeface="Times New Roman" panose="02020603050405020304" pitchFamily="18" charset="0"/>
              </a:rPr>
              <a:t>的</a:t>
            </a:r>
            <a:r>
              <a:rPr lang="zh-CN" altLang="zh-CN" sz="2200">
                <a:solidFill>
                  <a:srgbClr val="FF0000"/>
                </a:solidFill>
                <a:latin typeface="Times New Roman" panose="02020603050405020304" pitchFamily="18" charset="0"/>
                <a:cs typeface="Times New Roman" panose="02020603050405020304" pitchFamily="18" charset="0"/>
              </a:rPr>
              <a:t>现象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借此呼吁广大父母要多陪伴和关爱孩子。</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文中虽未提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牵挂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牵挂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的内涵贯串全文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文章处处提到荣对楚的孩子的牵挂。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本题考查分析表达技巧的能力。在这篇小说中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可从以下方面来考虑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从给读者的感情来说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有吸引读者的兴趣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引发阅读的冲动的作用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揭示小说主旨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贯串全文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起隐形线索作用。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牵挂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贯串全文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是文章的重要线索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它能吸引读者的注意力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揭示文章主旨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让家长明白即使自己的工作再忙也不能忽视自己孩子的成长。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67374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6</a:t>
            </a:fld>
            <a:r>
              <a:rPr lang="en-US" altLang="zh-CN" smtClean="0"/>
              <a:t>-</a:t>
            </a:r>
            <a:endParaRPr lang="zh-CN" altLang="en-US"/>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开斋节到来的时候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我和奶奶兴冲冲地迎回了在城里生活的爸爸妈妈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还有小弟弟。大人们在这个祥和的夜晚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把目光移向了我那圆滚滚的滚滚。我在这个夜晚无眠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搂着我的滚滚泪水滚滚而下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我想了许多救滚滚的方法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其中一个就是带着我的滚滚趁着黑夜逃走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逃到羊的自由世界里去。大人在宰羊的时候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我把自己关在屋里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我的哭声掩盖了滚滚的哀叫。我把头埋在被子里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但滚滚的叫声还是穿过棉被锥子一样扎着我的耳朵。院子里平静了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灶房里却叮叮当当地响起来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有香味飘出来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我的滚滚已经化成了股股肉香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我把鼻子堵上不闻。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478639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a:p>
        </p:txBody>
      </p:sp>
      <p:sp>
        <p:nvSpPr>
          <p:cNvPr id="4" name="矩形 3"/>
          <p:cNvSpPr>
            <a:spLocks noChangeAspect="1"/>
          </p:cNvSpPr>
          <p:nvPr/>
        </p:nvSpPr>
        <p:spPr>
          <a:xfrm>
            <a:off x="508000" y="1484784"/>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小说在刻画荣这个人物形象时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突出了哪些特点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83382"/>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胸怀广阔</a:t>
            </a:r>
            <a:r>
              <a:rPr lang="zh-CN" altLang="zh-CN" sz="2200" smtClean="0">
                <a:solidFill>
                  <a:srgbClr val="FF0000"/>
                </a:solidFill>
                <a:latin typeface="Times New Roman" panose="02020603050405020304" pitchFamily="18" charset="0"/>
                <a:cs typeface="Times New Roman" panose="02020603050405020304" pitchFamily="18" charset="0"/>
              </a:rPr>
              <a:t>。</a:t>
            </a:r>
            <a:r>
              <a:rPr lang="zh-CN" altLang="en-US" sz="2200" smtClean="0">
                <a:solidFill>
                  <a:srgbClr val="FF0000"/>
                </a:solidFill>
                <a:latin typeface="Times New Roman" panose="02020603050405020304" pitchFamily="18" charset="0"/>
                <a:cs typeface="Times New Roman" panose="02020603050405020304" pitchFamily="18" charset="0"/>
              </a:rPr>
              <a:t>虽然</a:t>
            </a:r>
            <a:r>
              <a:rPr lang="zh-CN" altLang="zh-CN" sz="2200" smtClean="0">
                <a:solidFill>
                  <a:srgbClr val="FF0000"/>
                </a:solidFill>
                <a:latin typeface="Times New Roman" panose="02020603050405020304" pitchFamily="18" charset="0"/>
                <a:cs typeface="Times New Roman" panose="02020603050405020304" pitchFamily="18" charset="0"/>
              </a:rPr>
              <a:t>曾经</a:t>
            </a:r>
            <a:r>
              <a:rPr lang="zh-CN" altLang="zh-CN" sz="2200">
                <a:solidFill>
                  <a:srgbClr val="FF0000"/>
                </a:solidFill>
                <a:latin typeface="Times New Roman" panose="02020603050405020304" pitchFamily="18" charset="0"/>
                <a:cs typeface="Times New Roman" panose="02020603050405020304" pitchFamily="18" charset="0"/>
              </a:rPr>
              <a:t>深爱的楚因一时负气离开自己而毁掉了他们的婚姻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但荣并不因此而怀恨在心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且后来荣还主动提醒楚夫妇要多关心教育孩子。</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富有社会责任感。当游戏厅主人为赚钱而随意让小孩子进去玩游戏时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荣气呼呼地责问游戏厅主人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最后在劝说无果的情况下主动到派出所举报了该游戏厅。</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关注小孩子的健康成长。荣觉得小孩子不应该整天沉迷于游戏而荒废学业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当看到楚的孩子经常出入游戏厅时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多次主动出面劝说。</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心地善良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不忍心看到孩子沉迷游戏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为此还质问游戏厅的老板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被楚的妻子骂走后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还关心其孩子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为此还举报了游戏厅。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61310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本题考查欣赏人物形象的能力。分析人物性格</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首先应结合全文</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对人物做整体分析或概括</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然后结合文中涉及该人物的具体细节来谈。本题可从人物关系入手来分析人物性格</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小说中出现的人物有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荣、楚、楚的妻子、楚的孩子、游戏厅老板。从荣和楚的关系来看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昔日的恋人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如今依然能以博大的胸怀来对待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甚至关心他的孩子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从楚与游戏厅老板的接触来看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先是观察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继而劝说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最后举报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都表现了一个正直人的高度社会责任感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对楚的孩子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荣亦是好心关注、劝说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表现了她对孩子的关心</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荣甚至还和楚的妻子正面接触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哪怕遭受嘲讽与责骂</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仍不改善良本心。答题时先概括再分析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分条作答。</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53288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献给艾青的红玫瑰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曹积三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十多年过去了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那束红玫瑰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依稀仍在眼前灿灿地绽放着。按说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送仙逝者驾鹤西去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应献白色或黄色的菊花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可我觉得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艾青是浪漫的诗人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更是世俗的反叛者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他一生追逐太阳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为光明战斗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为光明歌唱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献一束充盈着太阳颜色的红玫瑰更为合适。于是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我捧着一束如火的红玫瑰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赶到东四十三条</a:t>
            </a:r>
            <a:r>
              <a:rPr lang="en-US" altLang="zh-CN" sz="2200">
                <a:solidFill>
                  <a:srgbClr val="000000"/>
                </a:solidFill>
                <a:latin typeface="Times New Roman" panose="02020603050405020304" pitchFamily="18" charset="0"/>
                <a:cs typeface="Times New Roman" panose="02020603050405020304" pitchFamily="18" charset="0"/>
              </a:rPr>
              <a:t>97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号艾老的府上送他远行。高瑛大姐欣喜地对我说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艾青喜欢红玫瑰。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我感到一阵宽慰。后来得知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赶来献花的人络绎不绝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所献之花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满满地拉了两卡车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还没有运完。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19689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戴红领巾的时候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我因读到《大堰河》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而晓得了艾青。岂料这位可敬的诗人命途多舛。他的诗集一度被图书馆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我曾备感困惑和惆怅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但不管有人怎么往他身上泼污水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那些美丽的诗行仍令我的心头发烫。值得庆幸的是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波诡云谲里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虽经七灾八难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他终于挺了过来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如同涅槃的凤凰。然而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1988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年的初秋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我才得以见到心仪多年的诗人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98042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那是一个下午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北影有个剧组开机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约我去写点什么。并告诉我说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拍摄地点在东城丰收胡同</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号四合院。到了那里才知道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那是艾青的家。处于京华一隅的这个小院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像是远离尘嚣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别有一番天地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它静谧、安适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特别是那斑红灿烂的花木和葡萄架上缀满的果实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更平添了几分温馨。拍戏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是个扰人的活儿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把原本整洁的院子弄得很凌乱。艾老的夫人高瑛大姐古道热肠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对此毫不介意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还替剧组找东拿西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不停地张罗着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她从葡萄架上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剪下葡萄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请大家尝鲜。就在这时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我望见艾老透过书房的窗子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正笑吟吟地望着我们。我急忙去向他问好。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02564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艾老身着中山装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笑容可掬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热诚得如同相识多年的朋友。我们聊起了电影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他告诉我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他很喜欢电影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在延安的时候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放的是几部苏联的原版影片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一边由萧三翻译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人们看得津津有味。如今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我们国家的电影进步很大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他眼力不济了。他说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是神奇的王国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可以充分展示才情。艺术家描画人物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可以呈现一种诗境和画境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让人羡慕。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艾老的许多诗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不仅富有哲理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而且有画境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就像一幅幅电影的定格镜头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让人遐想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04061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艾老夫妇对电影的喜爱与支持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让人心里暖暖的。</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我编罢《中国影人诗选》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想到这是历史上首部电影人的诗选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序请阳翰笙阳老写就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封面题字非艾青艾老莫属。我便把想法告诉了高瑛大姐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大姐爽快地说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艾青肯定会答应的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艾老果然满足了我的心愿。谁能料想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就在艾老为《中国影人诗选》题签后的第三天</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他去中纪委招待所参加中国解放区文学书系编委扩大会时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跌倒在洗手间里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右臂不幸骨折。最后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时年八秩高龄的艾老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不得不切除了右肱骨头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装上了人造的假体。此后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再也无法自由运笔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挥毫题字了。《中国影人诗选》竟成为他留在这个世界上的最后题签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22158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当我再去拜望艾老时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艾老满面春风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没有因为装了金属假肢而沮丧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尽管有说不出的痛苦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但坚强、坦然、幽默依然。高瑛大姐告诉我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艾老曾与探望他的诗人邹荻帆有过一番苦涩的趣谈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我这个人真奇怪</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年打成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老是在右边出毛病。</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年在新疆生产建设兵团农场割麦子时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镰刀把右腿膝盖割了个大口子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一个多月不能治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更不能打弯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受了很多罪。</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在连队阴暗的地窝子里住了五年多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里面没有电灯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在煤油灯下读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还要写这个写那个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又缺少营养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瞎了右眼。</a:t>
            </a:r>
            <a:r>
              <a:rPr lang="en-US" altLang="zh-CN" sz="2200">
                <a:solidFill>
                  <a:srgbClr val="000000"/>
                </a:solidFill>
                <a:latin typeface="Times New Roman" panose="02020603050405020304" pitchFamily="18" charset="0"/>
                <a:cs typeface="Times New Roman" panose="02020603050405020304" pitchFamily="18" charset="0"/>
              </a:rPr>
              <a:t>1988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年在自己家小院里跌了一跤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右眼眶起了个大包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引起脑血肿。这一次又摔断了右胳膊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真是太巧了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都是发生在右边。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朗然一笑</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58702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a:p>
        </p:txBody>
      </p:sp>
      <p:sp>
        <p:nvSpPr>
          <p:cNvPr id="3" name="矩形 2"/>
          <p:cNvSpPr>
            <a:spLocks noChangeAspect="1"/>
          </p:cNvSpPr>
          <p:nvPr/>
        </p:nvSpPr>
        <p:spPr>
          <a:xfrm>
            <a:off x="508000" y="2697304"/>
            <a:ext cx="8128000" cy="1717393"/>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艾老笑谈天灾人祸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风雨淡定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真乃豁达人生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诗坛的巨人走了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但悠长的岁月抹不去对他的敬重和怀念。这敬重和怀念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就是我们献给他永不凋零的红玫瑰。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选自《文汇报》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175483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a:p>
        </p:txBody>
      </p:sp>
      <p:sp>
        <p:nvSpPr>
          <p:cNvPr id="3" name="矩形 2"/>
          <p:cNvSpPr>
            <a:spLocks noChangeAspect="1"/>
          </p:cNvSpPr>
          <p:nvPr/>
        </p:nvSpPr>
        <p:spPr>
          <a:xfrm>
            <a:off x="508000" y="991119"/>
            <a:ext cx="8128000" cy="370986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下列对本文的理解与分析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诗人艾青深受人们的敬重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这一点从其逝世后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赶来献花的人络绎不绝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中可见一斑。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诗人艾青命运多舛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其诗集被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但他的《大堰河》仍激励着作者奋勇前行。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作者对艾青家中的花木、葡萄架及葡萄的描写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渲染出一种静谧、安适、温馨的氛围。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艾青的诗歌和电影有相通之处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画境美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让人遐想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充满魅力。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280139" y="98072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638635"/>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但他的《大堰河》仍激励着作者奋勇前行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是对原文第</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我曾备感困惑和惆怅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但不管有人怎么往他身上泼污水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那些美丽的诗行仍令我的心头发烫。值得庆幸的是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波诡云谲里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虽经七灾八难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他终于挺了过来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如同涅槃的凤凰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内容的误读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文章说的是艾青先生的人生命运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并非是《大堰河》这首诗激励人奋勇前行。</a:t>
            </a:r>
            <a:endParaRPr lang="zh-CN" altLang="en-US" sz="2200"/>
          </a:p>
        </p:txBody>
      </p:sp>
    </p:spTree>
    <p:extLst>
      <p:ext uri="{BB962C8B-B14F-4D97-AF65-F5344CB8AC3E}">
        <p14:creationId xmlns:p14="http://schemas.microsoft.com/office/powerpoint/2010/main" val="23030931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7</a:t>
            </a:fld>
            <a:r>
              <a:rPr lang="en-US" altLang="zh-CN" smtClean="0"/>
              <a:t>-</a:t>
            </a:r>
            <a:endParaRPr lang="zh-CN" altLang="en-US"/>
          </a:p>
        </p:txBody>
      </p:sp>
      <p:sp>
        <p:nvSpPr>
          <p:cNvPr id="2" name="矩形 1"/>
          <p:cNvSpPr>
            <a:spLocks noChangeAspect="1"/>
          </p:cNvSpPr>
          <p:nvPr/>
        </p:nvSpPr>
        <p:spPr>
          <a:xfrm>
            <a:off x="508000" y="991466"/>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奶奶和爸妈轮换来敲门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弟弟端一碗羊肉放在我窗前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让风劝降我的胃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我不吃。弟弟就搬来高凳坐在窗前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歪着脑袋颠来倒去地啃着羊骨头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啃得满嘴流油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我的口水滴答个不停。家里人都出去了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小弟的声音最后一个消失在大门处。</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我小心地探出头来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确信偌大的院在只剩下我一个人。饥饿牵着我走进灶房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锅灶里暖暖的白烟轻飘着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灶上一大盆赭色的羊骨杂乱地高出了盆口。我掀开大锅盖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半锅浓香使我忘掉了呼气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鲜美和滚烫使我肠胃热烈。我坐在灶边的矮凳上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用草棍扒拉着灶膛的灰烬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灰烬里跳起了星星点点的金花</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晨光穿过窗棂柔柔地照在我的小床上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我眯着残留着泪痕的眼睛看尘上在光柱里萤虫般翻飞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奶奶的笑容使小屋更加明亮。她把怀里包裹着的衣服缓线展开。一只小羊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湖水般的眼睛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雪一样的皮毛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花朵般的嘴头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正怯怯地看着我。</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它竟跟小时候的滚滚一模一样</a:t>
            </a:r>
            <a:r>
              <a:rPr lang="zh-CN" altLang="zh-CN" sz="2200" u="sng"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27650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a:p>
        </p:txBody>
      </p:sp>
      <p:sp>
        <p:nvSpPr>
          <p:cNvPr id="3" name="矩形 2"/>
          <p:cNvSpPr>
            <a:spLocks noChangeAspect="1"/>
          </p:cNvSpPr>
          <p:nvPr/>
        </p:nvSpPr>
        <p:spPr>
          <a:xfrm>
            <a:off x="508000" y="1258369"/>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作者运用了哪种叙述方式来写自己与艾青的交往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09308"/>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倒叙。作者先由送红玫瑰参加艾青葬礼写起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接着写自己与艾青的第一次见面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当我再去拜望艾老时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过渡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记叙了表现艾青乐观、豁达的性格的两件事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最后以议论作结。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本题考查分析文章表现手法的基本能力。解答本题时需要准确细致把握文章的主要内容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结合文本内容进行具体把握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这是解答本题的关键所在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题干表述为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作者运用了哪种叙述方式来写自己与艾青的交往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请结合文意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简要分析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作者是先写参加葬礼</a:t>
            </a:r>
            <a:r>
              <a:rPr lang="en-US" altLang="zh-CN" sz="2200" smtClean="0">
                <a:latin typeface="Times New Roman" panose="02020603050405020304" pitchFamily="18" charset="0"/>
                <a:cs typeface="Times New Roman" panose="02020603050405020304" pitchFamily="18" charset="0"/>
              </a:rPr>
              <a:t>,</a:t>
            </a:r>
            <a:r>
              <a:rPr lang="zh-CN" altLang="en-US" sz="2200" smtClean="0">
                <a:latin typeface="Times New Roman" panose="02020603050405020304" pitchFamily="18" charset="0"/>
                <a:cs typeface="Times New Roman" panose="02020603050405020304" pitchFamily="18" charset="0"/>
              </a:rPr>
              <a:t>再</a:t>
            </a:r>
            <a:r>
              <a:rPr lang="zh-CN" altLang="zh-CN" sz="2200" smtClean="0">
                <a:latin typeface="Times New Roman" panose="02020603050405020304" pitchFamily="18" charset="0"/>
                <a:cs typeface="Times New Roman" panose="02020603050405020304" pitchFamily="18" charset="0"/>
              </a:rPr>
              <a:t>接着</a:t>
            </a:r>
            <a:r>
              <a:rPr lang="zh-CN" altLang="zh-CN" sz="2200">
                <a:latin typeface="Times New Roman" panose="02020603050405020304" pitchFamily="18" charset="0"/>
                <a:cs typeface="Times New Roman" panose="02020603050405020304" pitchFamily="18" charset="0"/>
              </a:rPr>
              <a:t>阐述与艾青先生的初次见面</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表现出艾青先生的乐观坚强的人生态度</a:t>
            </a:r>
            <a:r>
              <a:rPr lang="en-US" altLang="zh-CN" sz="2200" smtClean="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再</a:t>
            </a:r>
            <a:r>
              <a:rPr lang="zh-CN" altLang="zh-CN" sz="2200" smtClean="0">
                <a:latin typeface="Times New Roman" panose="02020603050405020304" pitchFamily="18" charset="0"/>
                <a:cs typeface="Times New Roman" panose="02020603050405020304" pitchFamily="18" charset="0"/>
              </a:rPr>
              <a:t>进行</a:t>
            </a:r>
            <a:r>
              <a:rPr lang="zh-CN" altLang="zh-CN" sz="2200">
                <a:latin typeface="Times New Roman" panose="02020603050405020304" pitchFamily="18" charset="0"/>
                <a:cs typeface="Times New Roman" panose="02020603050405020304" pitchFamily="18" charset="0"/>
              </a:rPr>
              <a:t>具体的论述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这是一种倒叙的手法。</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88972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a:p>
        </p:txBody>
      </p:sp>
      <p:sp>
        <p:nvSpPr>
          <p:cNvPr id="4" name="矩形 3"/>
          <p:cNvSpPr>
            <a:spLocks noChangeAspect="1"/>
          </p:cNvSpPr>
          <p:nvPr/>
        </p:nvSpPr>
        <p:spPr>
          <a:xfrm>
            <a:off x="508000" y="1556792"/>
            <a:ext cx="5301451" cy="498598"/>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红玫瑰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的内涵及作用</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55390"/>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内容上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红玫瑰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既指作者参加艾青葬礼时所送的红玫瑰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又是艾青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浪漫、反叛世俗、讴歌光明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性格的具体体现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还表达了作者对艾青的敬重和怀念。结构上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文章由红玫瑰开篇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以红玫瑰贯串全文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是作者行文、抒情的线索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彰显了作者谋篇布局的匠心。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本题考查分析文章物象的基本能力。</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红玫瑰</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突出艾青先生向往光明、讴歌自由的美好品质</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是他浪漫主义的光辉写照</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极其生动地表现出对于艾青先生的赞美和礼赞</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红玫瑰</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贯串全文</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是文章的重要线索</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成为文章抒发情怀的主要点</a:t>
            </a:r>
            <a:r>
              <a:rPr lang="en-US" altLang="zh-CN" sz="2200" smtClean="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cs typeface="Times New Roman" panose="02020603050405020304" pitchFamily="18" charset="0"/>
              </a:rPr>
              <a:t>表达出作者的艺术功力。</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27937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a:p>
        </p:txBody>
      </p:sp>
      <p:sp>
        <p:nvSpPr>
          <p:cNvPr id="3" name="矩形 2"/>
          <p:cNvSpPr>
            <a:spLocks noChangeAspect="1"/>
          </p:cNvSpPr>
          <p:nvPr/>
        </p:nvSpPr>
        <p:spPr>
          <a:xfrm>
            <a:off x="508000" y="1073518"/>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查尔斯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雪莉</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杰克逊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劳瑞上幼儿园那天起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我心里明白生活从此要发生些变化了。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他回家时把前门砰的一声推开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帽子先扔了进来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嗓门变得粗声粗气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有人在家吗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午饭时他出言不逊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又打翻了小妹妹的牛奶。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幼儿园里怎么样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我故意漫不经心地问道。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你学到什么东西了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劳瑞冷冷地翻了丈夫一眼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没有学任何东西。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但是老师打了一个孩子的屁股。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这孩子是谁呀</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77999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劳瑞想了片刻回答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他淘气。老师打了他的屁股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还罚他站。哦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他太淘气了。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他干了什么啦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我追问道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但是劳瑞已经爬下椅子拿起一块饼扬长而去。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第二天吃午饭时劳瑞一坐下就宣布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查尔斯今天打老师了。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他又挨打了吧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他当然挨打了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劳瑞转向他父亲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瞧这儿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他父亲抬起头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看我的大拇指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你真是个大傻瓜。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他哈哈大笑起来。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我赶紧岔开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查尔斯干吗打老师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老师要他用红蜡笔画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查尔斯偏用绿的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他就打老师了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老师就打他屁股了。老师还不让别的小朋友跟他玩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可是别的小朋友还是跟他玩。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07235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查尔斯在玩跷跷板时把一个小女孩的头撞出血了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课间休息老师不许他出去玩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星期四查尔斯又被罚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立壁角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因为他在故事课上不停地拿脚跺地板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星期五查尔斯乱扔粉笔而被剥夺了写黑板的权利。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星期六我同丈夫商量说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把劳瑞放在幼儿园里看来并不好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这个叫查尔斯的孩子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听上去可对他没什么好影响。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丈夫安慰我说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世界上总有像查尔斯这样的人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晚碰到不如早碰到。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劳瑞回家比往常晚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查尔斯今天给留下来了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所以大家都回来晚了。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这个查尔斯长得什么样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他个子比我大。他没橡皮。他从来不穿外衣。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劳瑞突然告诉我们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有个人今天来看老师。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是查尔斯的妈妈吧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丈夫和我不约而同地问道。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49721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劳瑞不以为然地说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老师请来教我们做体操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教我们用手碰脚尖。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他爬下椅子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手碰了碰脚尖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他又坐回椅子上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拿起叉子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变得严肃起来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查尔斯连体操也没做。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查尔斯连体操也不愿做吗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查尔斯跟老师的朋友捣乱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老师不让他做了。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你说他们会拿查尔斯怎么样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丈夫问他。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劳瑞煞有介事地耸了耸肩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开除他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劳瑞吃午饭时严肃地报告说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查尔斯今天可真不错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老师奖给他一个苹果。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丈夫小心翼翼问了一句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你是说查尔斯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对。他帮老师分蜡笔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老师说他是个好帮手。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我满腹狐疑地说。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他帮了老师的忙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就这么回事。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劳瑞耸了耸肩。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当晚我问丈夫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你相信吗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查尔斯真能改邪归正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73811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你等着瞧吧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丈夫讽刺地说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像查尔斯这样的孩子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还不定又要使什么坏呢。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丈夫似乎没有言中。又一星期过去了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查尔斯还是老师的帮手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他每天分东西收东西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再也没有小朋友因为他而被放学后一起留下来了。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我和丈夫都想见查尔斯妈妈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问问查尔斯怎么会变好的。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但就在那个星期的星期五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查尔斯的老毛病又犯了。他因为讲脏话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被老师洗了一脸的肥皂水。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星期六的家长会上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我坐立不安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急切地想见到查尔斯的妈妈。环视着周围那些安详的脸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但是谁看上去都不像是家里有个查尔斯的样子。会后我认出了劳瑞的班主任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她手里拿着一杯茶和一块巧克力饼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我手里拿着一杯茶和一块水果糕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我们慢慢向对方走去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我一直想见见您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我是劳瑞的妈妈。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86189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我们对劳瑞都很感兴趣。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他真的很喜欢幼儿园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他回家老说起幼儿园里的事。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开始的那两个星期他有些不习惯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班主任认真地说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但他现在表现不错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是老师的小帮手了。当然了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有时他也还会犯点小错误。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劳瑞一向挺能适应环境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我想他是受了查尔斯的影响。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查尔斯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有查尔斯这样的调皮的孩子在幼儿园里你一定忙得不可开交吧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谁是查尔斯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我们幼儿园里没有叫查尔斯的呀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0091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a:p>
        </p:txBody>
      </p:sp>
      <p:sp>
        <p:nvSpPr>
          <p:cNvPr id="3" name="矩形 2"/>
          <p:cNvSpPr>
            <a:spLocks noChangeAspect="1"/>
          </p:cNvSpPr>
          <p:nvPr/>
        </p:nvSpPr>
        <p:spPr>
          <a:xfrm>
            <a:off x="508000" y="1291013"/>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下列对这篇小说</a:t>
            </a:r>
            <a:r>
              <a:rPr lang="zh-CN" altLang="zh-CN" sz="2200" smtClean="0">
                <a:solidFill>
                  <a:srgbClr val="000000"/>
                </a:solidFill>
                <a:latin typeface="Times New Roman" panose="02020603050405020304" pitchFamily="18" charset="0"/>
                <a:cs typeface="Times New Roman" panose="02020603050405020304" pitchFamily="18" charset="0"/>
              </a:rPr>
              <a:t>思想内容</a:t>
            </a:r>
            <a:r>
              <a:rPr lang="zh-CN" altLang="en-US" sz="2200" smtClean="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分析</a:t>
            </a:r>
            <a:r>
              <a:rPr lang="zh-CN" altLang="zh-CN" sz="2200">
                <a:solidFill>
                  <a:srgbClr val="000000"/>
                </a:solidFill>
                <a:latin typeface="Times New Roman" panose="02020603050405020304" pitchFamily="18" charset="0"/>
                <a:cs typeface="Times New Roman" panose="02020603050405020304" pitchFamily="18" charset="0"/>
              </a:rPr>
              <a:t>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起初查尔斯成了老师的小帮手的时候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想了解他的变化原因。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小说引导我们应该关注孩子在成长过程中的自我认识与自我适应能力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了解孩子内心世界的丰富与隐秘。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我们对劳瑞都很感兴趣。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这表明老师很关注劳瑞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老师后面对他表现的评价也是客观公正的。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十分想见见查尔斯的妈妈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想问问查尔斯是如何变好的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所以家长会上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坐立不安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到处寻找。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842804" y="1301404"/>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5" name="矩形 4"/>
          <p:cNvSpPr>
            <a:spLocks noChangeAspect="1"/>
          </p:cNvSpPr>
          <p:nvPr/>
        </p:nvSpPr>
        <p:spPr>
          <a:xfrm>
            <a:off x="508000" y="5000875"/>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想问问查尔斯是如何变好的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查尔斯老毛病又犯了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此时更担心他对劳瑞的影响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想见见他的妈妈。</a:t>
            </a:r>
            <a:endParaRPr lang="zh-CN" altLang="en-US" sz="2200"/>
          </a:p>
        </p:txBody>
      </p:sp>
    </p:spTree>
    <p:extLst>
      <p:ext uri="{BB962C8B-B14F-4D97-AF65-F5344CB8AC3E}">
        <p14:creationId xmlns:p14="http://schemas.microsoft.com/office/powerpoint/2010/main" val="170053344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a:p>
        </p:txBody>
      </p:sp>
      <p:sp>
        <p:nvSpPr>
          <p:cNvPr id="3" name="矩形 2"/>
          <p:cNvSpPr>
            <a:spLocks noChangeAspect="1"/>
          </p:cNvSpPr>
          <p:nvPr/>
        </p:nvSpPr>
        <p:spPr>
          <a:xfrm>
            <a:off x="508000" y="1052736"/>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谁是查尔斯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我们幼儿园里没有叫查尔斯的呀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这段产生了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意料之外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情理之中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结合原文简要分析。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18742"/>
            <a:ext cx="8128000" cy="450732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当初问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查尔斯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是谁的时候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劳瑞想了片刻才回答。</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劳瑞平时的表现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出言不逊、打翻妹妹的牛奶以及对家人的态度和查尔斯的性格非常相似。</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从班主任对劳瑞的评价里可以知道劳瑞的前后态度发生了转变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现在是老师的小帮手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虽然有时会犯点错误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而这些都与劳瑞对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查尔斯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的描述相吻合。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解答该题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应当明确</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意料之外</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情理之中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的意思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然后结合小说的情节来分析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从文中找出劳瑞就是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查尔斯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的伏笔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如</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午饭时他出言不逊</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又打翻了小妹妹的牛奶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劳瑞想了片刻回答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开始的那两个星期他有些不习惯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班主任认真地说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但他现在表现不错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是老师的小帮手了。当然了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有时他也还会犯点小错误。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意思对即可。</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03117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8</a:t>
            </a:fld>
            <a:r>
              <a:rPr lang="en-US" altLang="zh-CN" smtClean="0"/>
              <a:t>-</a:t>
            </a:r>
            <a:endParaRPr lang="zh-CN" altLang="en-US"/>
          </a:p>
        </p:txBody>
      </p:sp>
      <p:sp>
        <p:nvSpPr>
          <p:cNvPr id="3" name="矩形 2"/>
          <p:cNvSpPr>
            <a:spLocks noChangeAspect="1"/>
          </p:cNvSpPr>
          <p:nvPr/>
        </p:nvSpPr>
        <p:spPr>
          <a:xfrm>
            <a:off x="508000" y="1288813"/>
            <a:ext cx="8128000" cy="369479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下列对文本的赏析</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段的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人和羊相互温暖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出生情景的描述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也是文章线索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为全文定下情感基调。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段中爷爷与买主交易时的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悄声嘀咕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表明他们顾忌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的感情而小心翼翼。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⑥⑦</a:t>
            </a:r>
            <a:r>
              <a:rPr lang="zh-CN" altLang="zh-CN" sz="2200">
                <a:solidFill>
                  <a:srgbClr val="000000"/>
                </a:solidFill>
                <a:latin typeface="Times New Roman" panose="02020603050405020304" pitchFamily="18" charset="0"/>
                <a:cs typeface="Times New Roman" panose="02020603050405020304" pitchFamily="18" charset="0"/>
              </a:rPr>
              <a:t>段写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滚滚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的灵动可爱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衬托下文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滚滚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被杀的不舍与难过。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作者饱含深情叙述了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与羊的故事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生动表现了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幼时对羊的依恋之情。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332915" y="129920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2" name="矩形 1"/>
          <p:cNvSpPr>
            <a:spLocks noChangeAspect="1"/>
          </p:cNvSpPr>
          <p:nvPr/>
        </p:nvSpPr>
        <p:spPr>
          <a:xfrm>
            <a:off x="508000" y="4974148"/>
            <a:ext cx="8128000" cy="86600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第</a:t>
            </a:r>
            <a:r>
              <a:rPr lang="zh-CN" altLang="zh-CN" sz="2200">
                <a:solidFill>
                  <a:srgbClr val="FF0000"/>
                </a:solidFill>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段中爷爷与买主交易时的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神秘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小声嘀咕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只是市场交易的一种方式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跟顾及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的情绪无关。</a:t>
            </a:r>
            <a:endParaRPr lang="zh-CN" altLang="en-US" sz="2200"/>
          </a:p>
        </p:txBody>
      </p:sp>
    </p:spTree>
    <p:extLst>
      <p:ext uri="{BB962C8B-B14F-4D97-AF65-F5344CB8AC3E}">
        <p14:creationId xmlns:p14="http://schemas.microsoft.com/office/powerpoint/2010/main" val="137881347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a:p>
        </p:txBody>
      </p:sp>
      <p:sp>
        <p:nvSpPr>
          <p:cNvPr id="4" name="矩形 3"/>
          <p:cNvSpPr>
            <a:spLocks noChangeAspect="1"/>
          </p:cNvSpPr>
          <p:nvPr/>
        </p:nvSpPr>
        <p:spPr>
          <a:xfrm>
            <a:off x="508000" y="1628800"/>
            <a:ext cx="3852337" cy="498598"/>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简要分析小说的写作特色</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27398"/>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劳瑞与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查尔斯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明线暗线交汇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情节突转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与上文情节中的伏笔相照应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产生了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意料之外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情理之中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的艺术效果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生动传神的对话使小说的情节显得简洁紧凑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④</a:t>
            </a:r>
            <a:r>
              <a:rPr lang="zh-CN" altLang="zh-CN" sz="2200">
                <a:solidFill>
                  <a:srgbClr val="FF0000"/>
                </a:solidFill>
                <a:latin typeface="Times New Roman" panose="02020603050405020304" pitchFamily="18" charset="0"/>
                <a:cs typeface="Times New Roman" panose="02020603050405020304" pitchFamily="18" charset="0"/>
              </a:rPr>
              <a:t>小说擅长人物描写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正面刻画的与侧面表现的形象均生动、鲜明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给读者留下了深刻印象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NEU-BZ-S92"/>
                <a:cs typeface="宋体" panose="02010600030101010101" pitchFamily="2" charset="-122"/>
              </a:rPr>
              <a:t>⑤</a:t>
            </a:r>
            <a:r>
              <a:rPr lang="zh-CN" altLang="zh-CN" sz="2200">
                <a:solidFill>
                  <a:srgbClr val="FF0000"/>
                </a:solidFill>
                <a:latin typeface="Times New Roman" panose="02020603050405020304" pitchFamily="18" charset="0"/>
                <a:cs typeface="Times New Roman" panose="02020603050405020304" pitchFamily="18" charset="0"/>
              </a:rPr>
              <a:t>按照时间先后顺序进行叙述。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分析小说的特色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应当结合小说三要素分析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如从小说的情节及线索的安排、人物形象的刻画、表达技巧的运用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对话、时间顺序等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等方面入手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最后统一概括作答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意思对即可。</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475965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此一时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彼一时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凌鼎年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下班的时间快到了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洞口被堵住了。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塌方发生得很突然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就那么几分钟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阿胡子班长、大马、阿三头、阿温他们四个被堵在了采煤工作室。世界仿佛与他们隔绝了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在生命的最后时刻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上帝仅仅给了他们那可怜的几十个平方米的空间。吃的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也越来越稀薄。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大马像绝望中的云豹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用铁铲发疯般挖着塌落下来的石块与煤屑。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快躺下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都给我躺下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谁再乱动乱嚷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我揍扁他的脑壳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阿胡子班长一声断喝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大家乖乖地躺在了煤屑堆上。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42673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a:p>
        </p:txBody>
      </p:sp>
      <p:sp>
        <p:nvSpPr>
          <p:cNvPr id="3" name="矩形 2"/>
          <p:cNvSpPr>
            <a:spLocks noChangeAspect="1"/>
          </p:cNvSpPr>
          <p:nvPr/>
        </p:nvSpPr>
        <p:spPr>
          <a:xfrm>
            <a:off x="508000" y="105273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阿胡子班长年龄最大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井下工龄最长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自然经验也最足。此时此境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不听他的听谁的。阿胡子班长要大家尽量少消耗体力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等待救援。四条汉子横七竖八躺着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谁也不出声。矿灯已被阿胡子下令关了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里面一片漆黑。除了彼此能听到别人的呼吸声、叹息声与辗转反侧声外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一切的声响都隔绝了。这简直是个让人发疯的空间。只听阿三头带着哭腔说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没戏唱了。八是发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四是死。咱四个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等死吧。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越来越稀薄。死神似乎在逼近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至少感觉上是这样。阿胡子意识到如果这样下去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即使不饿死渴死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也会先精神崩溃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憋出毛病来。他故作满不在乎地说道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咱几个愁个屁急个屁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上面那些当官的才真急真愁哩。放心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只当在此面壁修炼几日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早晚会救我们出去的。来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说说心里话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假如大难不死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活着出去后最想干的事儿是什么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24288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这话题把沉闷压抑的空气撕开了个口子。大马来了劲。他说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矿灯房的阿菊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太有女人味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胖乎乎的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叫什么来着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性感。凭什么办公室的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搂着她跳舞。我要向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追不到阿菊我不姓马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大马好似忘了是堵在井下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情绪高高的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想入非非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享受着精神上的胜利。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阿三头为了结婚风光排场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从牙缝里抠了又抠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省了又省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馋得他一想起吃就口水直流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他咂咂嘴说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早知小命玩完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存什么屁钱。我要是留着这吃饭的嘴巴出去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非把银行的钱全提出来不可。吃遍大饭店大宾馆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粤菜、川菜、湘菜、苏菜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统统尝个鲜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吃个遍。再美美地吃它几顿西餐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什么肯德基、汉堡包、热狗冷狗的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外国佬吃的洋菜洋点也品品味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咱也当回美食家。钱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钱算什么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结婚搞虚排场有什么意思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哪有吃实惠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27497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a:p>
        </p:txBody>
      </p:sp>
      <p:sp>
        <p:nvSpPr>
          <p:cNvPr id="3" name="矩形 2"/>
          <p:cNvSpPr>
            <a:spLocks noChangeAspect="1"/>
          </p:cNvSpPr>
          <p:nvPr/>
        </p:nvSpPr>
        <p:spPr>
          <a:xfrm>
            <a:off x="508000" y="1061474"/>
            <a:ext cx="8128000" cy="537377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越来越稀薄。阿胡子听着听着突然冒出这样一句话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早知这样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吵什么吵。想想真傻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兄弟间为几间破房子闹到打官司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真犯不着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生不带来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死不带去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争到了又怎么样呢。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阿胡子满嘴是很后悔的口气。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人之将死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其言也善。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没想到冷锅里爆出个热栗子。一向温吞如水般的阿温说出了石破天惊的话。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忍忍忍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忍到阎王殿啦。结婚以来忍到现在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没过上一天舒心日子。要是这回死里逃生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上井第一件事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反正死都死过一回了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还顾那面子干啥。佛争一炷香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人争一口气。我也是男子汉大丈夫嘛。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阿温是出名的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气管炎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妻管严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在矿工中像他这样怕老婆的几乎找不出第二个。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越来越稀薄。这样七扯八扯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谁也没想到身处险境的他们会说出一番轰轰烈烈的心里话来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竟忘了时间的消逝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直到声音渐渐低下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43027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当阿胡子班长他们四人先后醒来时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发现已躺在了矿医院病床上。不久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四人康复出院。一切又都恢复了老样子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大马还是原来的大马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阿三头依旧早先那个样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阿温呢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仍是先前那副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气管炎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没有人再提起井下的那些话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仿佛彼此都忘了一般。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空气清新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阳光灿烂。阿胡子班长悄悄地没声儿地去法院撤了诉。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46941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小说开头不仅交代了故事起因、时间、地点和人物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还渲染了紧张的氛围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突出了阿胡子班长、大马等四人在险境中恶劣的生存状态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并为下文情节发展作了必要铺垫。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阿胡子班长年龄大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工龄长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经验足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大家都听他的。在危难中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他镇定自若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虽知获救可能性不大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但仍带领大家保存体力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关闭矿灯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终于成功等来了救援。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在阿胡子班长等四人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说心里话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的场景中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小说采用了大量对话和环境描写。大马想追阿菊、阿三头想当美食家、阿温想离婚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但他们获救后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又都恢复了原样。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综合全文看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小说叙述的故事十分简短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情节也不曲折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但意味深长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耐人寻味。阿胡子班长、大马、阿三头、阿温等四人都虽是平凡普通的矿工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但性格圆滑复杂。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06802" y="1402385"/>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val="4760457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虽知获救可能性不大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的表述于文无据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小说采用了大量对话和环境描写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分析有误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没有大量的环境描写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小说采用了大量对话和心理活动描写</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性格圆滑复杂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表述有误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从文章内容来看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四人都是平凡而普通的矿工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性格并不复杂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更谈不上圆滑。</a:t>
            </a:r>
            <a:endParaRPr lang="zh-CN" altLang="en-US" sz="2200"/>
          </a:p>
        </p:txBody>
      </p:sp>
    </p:spTree>
    <p:extLst>
      <p:ext uri="{BB962C8B-B14F-4D97-AF65-F5344CB8AC3E}">
        <p14:creationId xmlns:p14="http://schemas.microsoft.com/office/powerpoint/2010/main" val="20971415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a:p>
        </p:txBody>
      </p:sp>
      <p:sp>
        <p:nvSpPr>
          <p:cNvPr id="3" name="矩形 2"/>
          <p:cNvSpPr>
            <a:spLocks noChangeAspect="1"/>
          </p:cNvSpPr>
          <p:nvPr/>
        </p:nvSpPr>
        <p:spPr>
          <a:xfrm>
            <a:off x="508000" y="1340768"/>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小说中反复写道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越来越稀薄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这样写的作用是什么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91707"/>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空气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越来越稀薄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为行文线索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把文中的故事串联起来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使文章结构严谨。</a:t>
            </a:r>
            <a:r>
              <a:rPr lang="zh-CN" altLang="zh-CN" sz="2200">
                <a:solidFill>
                  <a:srgbClr val="FF0000"/>
                </a:solidFill>
                <a:latin typeface="NEU-BZ-S92"/>
                <a:cs typeface="宋体" panose="02010600030101010101" pitchFamily="2" charset="-122"/>
              </a:rPr>
              <a:t>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空气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越来越稀薄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突出了恶劣的生存环境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增加了现场真实感和紧张气氛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同时也为突出人物性格特征设置了背景。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本题考查分析环境描写作用的基本能力。解答这类题目要明确环境描写的具体作用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要从不同角度揭示出所给的描写对于人物塑造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文本中心表达等方面的具体作用。小说中反复写道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越来越稀薄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它将文章的具体线索进行串联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突出小说内容结构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使得小说情节更为紧凑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同时突出小说所写地点的环境险恶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使得小说内容更为具体。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0146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a:p>
        </p:txBody>
      </p:sp>
      <p:sp>
        <p:nvSpPr>
          <p:cNvPr id="4" name="矩形 3"/>
          <p:cNvSpPr>
            <a:spLocks noChangeAspect="1"/>
          </p:cNvSpPr>
          <p:nvPr/>
        </p:nvSpPr>
        <p:spPr>
          <a:xfrm>
            <a:off x="508000" y="1491645"/>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阿胡子班长悄悄地没声儿地去法院撤了诉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既是理解阿胡子班长的关键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也是理解小说主旨的关键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357651"/>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阿胡子班长形象上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他在困境中反思自己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觉得与兄弟打官司犯不着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出井后去法院撤了诉。这是他正确认识人生的正能量行为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从中可以看出他是本性善良、言行一致、敢说敢做的工人。</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主旨上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对比前后看出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大马、阿三头、阿温他们身处险境与出井后的表现大不一样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而阿胡子班长言行一致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这句话不仅揭示了人与人言行和精神境界有别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思想和行为相悖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的道理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而且画龙点睛地表现了主题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只有像阿胡子班长一样的人充满正能量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善于反思自己、与人为善、和睦相处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才能真正领悟人生价值。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1955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9</a:t>
            </a:fld>
            <a:r>
              <a:rPr lang="en-US" altLang="zh-CN" smtClean="0"/>
              <a:t>-</a:t>
            </a:r>
            <a:endParaRPr lang="zh-CN" altLang="en-US"/>
          </a:p>
        </p:txBody>
      </p:sp>
      <p:sp>
        <p:nvSpPr>
          <p:cNvPr id="2" name="矩形 1"/>
          <p:cNvSpPr>
            <a:spLocks noChangeAspect="1"/>
          </p:cNvSpPr>
          <p:nvPr/>
        </p:nvSpPr>
        <p:spPr>
          <a:xfrm>
            <a:off x="508000" y="1362667"/>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段加点的两个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在文中的含意分别是什么</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64178"/>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第一个</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粗糙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写出爷爷的年迈与辛劳。</a:t>
            </a:r>
            <a:r>
              <a:rPr lang="zh-CN" altLang="zh-CN" sz="2200">
                <a:solidFill>
                  <a:srgbClr val="FF0000"/>
                </a:solidFill>
                <a:latin typeface="NEU-BZ-S92"/>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第二个</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粗糙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的心被刺伤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心里难受。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730184"/>
            <a:ext cx="8128000" cy="85093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文章结尾写到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它竟跟小时候的滚滚一模一样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羊来羊去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的标题谈谈你对这句话的理解。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591514"/>
            <a:ext cx="8128000" cy="2069734"/>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滚滚被吃掉后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奶奶带回一只跟滚滚一模一样的小山羊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受伤的心灵得到抚小山羊将成为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新的寄托。</a:t>
            </a:r>
            <a:r>
              <a:rPr lang="zh-CN" altLang="zh-CN" sz="2200">
                <a:solidFill>
                  <a:srgbClr val="FF0000"/>
                </a:solidFill>
                <a:latin typeface="NEU-BZ-S92"/>
                <a:cs typeface="宋体" panose="02010600030101010101" pitchFamily="2" charset="-122"/>
              </a:rPr>
              <a:t>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羊来羊去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的情感也随之悲喜交错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的儿童世界里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羊是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我幼年的陪伴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情感的慰藉。</a:t>
            </a:r>
            <a:r>
              <a:rPr lang="zh-CN" altLang="zh-CN" sz="2200">
                <a:solidFill>
                  <a:srgbClr val="FF0000"/>
                </a:solidFill>
                <a:latin typeface="NEU-BZ-S92"/>
                <a:cs typeface="宋体" panose="02010600030101010101" pitchFamily="2" charset="-122"/>
              </a:rPr>
              <a:t>③</a:t>
            </a:r>
            <a:r>
              <a:rPr lang="zh-CN" altLang="zh-CN" sz="2200">
                <a:solidFill>
                  <a:srgbClr val="FF0000"/>
                </a:solidFill>
                <a:latin typeface="Times New Roman" panose="02020603050405020304" pitchFamily="18" charset="0"/>
                <a:cs typeface="Times New Roman" panose="02020603050405020304" pitchFamily="18" charset="0"/>
              </a:rPr>
              <a:t>羊长大后被卖或被吃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是羊逃脱不了的命运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这也是羊与人之间无法回避的现实。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65357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1"/>
    </p:bldLs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本题考查分析小说主题的基本能力。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阿胡子班长悄悄地没声儿地去法院撤了诉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写出阿胡子班长认识到自己的错误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有了具体的反思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认识到与兄弟打官司完全犯不着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突出了其人物形象。另一方面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阿胡子班长言行一致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真正意义上做到了反思自我、与他人和睦相处的承诺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使小说内容更为具体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人物更为鲜明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进一步突出小说主题。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54215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汪曾祺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李小龙已经是中学生了。过了一个暑假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上初二了。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学校在东门里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李小龙的家在北门外东街。从李小龙家的巷子出来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是越塘。从越塘的坡岸走上来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右手有几家种菜的。左边便是菜地。李小龙看见种菜的种青菜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种萝卜。看他们浇粪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浇水。种菜的用一个长把的水舀子舀满了水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手臂一挥舞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水就像扇面一样均匀地洒开了。青菜一天一个样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一天一天长高了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全都直直地立着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都很精神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很水灵。萝卜原来像菜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后来露出红红的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就像萝卜了。他看见扁豆开花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扁豆结角了。看见芝麻。芝麻可不好看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直不老挺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四方四棱的秆子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结了好些带小毛刺的蒴果。蒴果里就是芝麻粒了。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你就是芝麻呀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李小龙过去没有见过芝麻。他觉得芝麻能榨油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这非常神奇。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9699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过了菜地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有一条不很宽的石头路。石头路的西边是一片很大的苇荡子。春天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苇荡子里有很多蝌蚪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忙忙碌碌地甩着小尾巴。很快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就变成了小蛤蟆。小蛤蟆每天早上横过石头路乱蹦。你们干吗乱蹦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老实待着不好吗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小蛤蟆很快就成了大蛤蟆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咕呱乱叫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89679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a:p>
        </p:txBody>
      </p:sp>
      <p:sp>
        <p:nvSpPr>
          <p:cNvPr id="3" name="矩形 2"/>
          <p:cNvSpPr>
            <a:spLocks noChangeAspect="1"/>
          </p:cNvSpPr>
          <p:nvPr/>
        </p:nvSpPr>
        <p:spPr>
          <a:xfrm>
            <a:off x="508000" y="1052736"/>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走完石头路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过了傅公桥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是一条很宽很平的大路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当地人把它叫作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。马路东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是一大片农田。春天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他爱下了马路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从麦子地里走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一直走到东门口。麦子还没有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是不怕踩的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越踩越旺。麦子一天一天长高了。他掰下几粒青麦子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搓去外皮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放进嘴里嚼。他一辈子记得青麦子的清香甘美的味道。他看见过割麦子。看见过插秧。插秧是个大喜的日子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好比是娶媳妇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聘闺女。插秧的人总是精精神神的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脾气也特别温和。又忙碌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凡事有条有理。他们的眼睛里流动着对于粮食和土地的脉脉的深情。一天又一天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稻子长得齐李小龙的腰了。不论是麦子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挨着马路的地边的一排长得特别好。总有几丛长得又高又壮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比周围的稻麦高出好些。李小龙想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这大概是由于过路的行人曾经对着它撒过尿。小风吹着丰盛的庄稼的绿叶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沙沙地响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像一首遥远的、温柔的歌。李小龙在歌里轻快地走着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12089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李小龙有时挨着庄稼地走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有时挨着河沿走。河对岸是一带黑黑的城墙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城墙垛子一个、一个、一个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整齐地排列着。城墙外面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有一溜荒地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长了好些狗尾巴草、扎蓬、苍耳和风播下来的旅生的芦秫。草丛里一定有很多蝈蝈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蝈蝈把它们的吵闹声音都送到河这边来了。下面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是护城河。随着上游水闸的启闭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河水有时大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有时慢。水急的时候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挨着岸边的水会倒流回去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李小龙觉得很奇怪。过路的大人告诉他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。水是从运河里流下来的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是浑水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颜色黄黄的。黑黑的城墙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碧绿的田地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白白的马路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黄黄的河水。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25518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下大雪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李小龙一大早上学去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他发现河水是红颜色的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很红很红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红得像玫瑰花。李小龙想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也许是雪把河变红了。雪那样厚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雪把什么都盖成一片白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于是衬得河水是红的了。也许是河水自己这一天发红了。他捉摸不透。但是他千真万确看见了一条红水河。雪地上还没有人走过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李小龙独自一人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踏着积雪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他的脚踩得积雪咯吱咯吱地响。雪白雪白的原野上流着一条玫瑰红色的河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那样单纯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那样鲜明而奇特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李小龙从来没有看见过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以后也没有看见过。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82868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a:p>
        </p:txBody>
      </p:sp>
      <p:sp>
        <p:nvSpPr>
          <p:cNvPr id="3" name="矩形 2"/>
          <p:cNvSpPr>
            <a:spLocks noChangeAspect="1"/>
          </p:cNvSpPr>
          <p:nvPr/>
        </p:nvSpPr>
        <p:spPr>
          <a:xfrm>
            <a:off x="508000" y="1052736"/>
            <a:ext cx="8128000" cy="531985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李小龙看到一只鹤。秋天了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庄稼都收割了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扁豆和芝麻都拔了秧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树叶落了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芦苇都黄了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芦花雪白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人的眼界空阔了。空气非常凉爽。天空淡蓝淡蓝的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淡得像水。李小龙一抬头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看见天上飞着一只东西。鹤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他立刻知道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这是一只鹤。李小龙没有见过真的鹤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他只在画里见过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他自己还画过。不过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这的确是一只鹤。真奇怪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怎么会有一只鹤呢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这一带从来没有人家养过一只鹤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更不用说是野鹤了。然而这真是一只鹤呀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鹤沿着北边城墙的上空往东飞去。飞得很高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雪白的身子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雪白的翅膀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两只长腿伸在后面。李小龙看得很清楚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清楚极了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李小龙看得呆了。鹤是那样美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又教人觉得很凄凉。鹤慢慢地飞着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飞过傅公桥的上空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渐渐地飞远了。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李小龙痴立在桥上。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李小龙多少年还忘不了那天的印象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忘不了那种难遇的凄凉的美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那只神秘的孤鹤。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75796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李小龙后来长大了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到了很多地方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看到过很多鹤。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这都不是李小龙的那只鹤。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世界上的诗人们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你们能找到李小龙的鹤吗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80149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下列对小说相关内容和艺术特色的分析与鉴赏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小说以李小龙的活动为线索展开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一方面通过李小龙的视觉观察和发现自然世界的勃勃生机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一方面写出少年独特的心理感受、成长经历。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汪曾祺善于捕捉细节加以描摹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文中种菜人舀水浇菜的自如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李小龙初见芝麻时的惊喜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插秧人又忙碌又从容的劳作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都描写得十分生动。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一条玫瑰红色的河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与雪白的原野相互映衬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渲染出一种神奇的美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作者以诗意的笔触美化了自然环境恶化的现实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字里行间潜藏着深沉的忧虑。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李小龙的活动场景是恒常的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但自然万物却是变化的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蛤蟆声、蝈蝈声、水流声、庄稼的成长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这些景物在汪曾祺笔下构成了一个有声有色的美好世界。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7584" y="141277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0834877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a:p>
        </p:txBody>
      </p:sp>
      <p:sp>
        <p:nvSpPr>
          <p:cNvPr id="4" name="矩形 3"/>
          <p:cNvSpPr>
            <a:spLocks noChangeAspect="1"/>
          </p:cNvSpPr>
          <p:nvPr/>
        </p:nvSpPr>
        <p:spPr>
          <a:xfrm>
            <a:off x="508000" y="312299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插秧人又忙碌又从容的劳作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对插秧人无细节描写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这就是一处动作描写。</a:t>
            </a:r>
            <a:endParaRPr lang="zh-CN" altLang="en-US" sz="2200"/>
          </a:p>
        </p:txBody>
      </p:sp>
    </p:spTree>
    <p:extLst>
      <p:ext uri="{BB962C8B-B14F-4D97-AF65-F5344CB8AC3E}">
        <p14:creationId xmlns:p14="http://schemas.microsoft.com/office/powerpoint/2010/main" val="10551137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2014高优二轮模板">
  <a:themeElements>
    <a:clrScheme name="自定义 4">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Arial"/>
        <a:cs typeface="Arial"/>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957</Paragraphs>
  <Slides>184</Slides>
  <Notes>21</Notes>
  <TotalTime>0</TotalTime>
  <HiddenSlides>0</HiddenSlides>
  <MMClips>0</MMClips>
  <ScaleCrop>0</ScaleCrop>
  <HeadingPairs>
    <vt:vector baseType="variant" size="4">
      <vt:variant>
        <vt:lpstr>Theme</vt:lpstr>
      </vt:variant>
      <vt:variant>
        <vt:i4>1</vt:i4>
      </vt:variant>
      <vt:variant>
        <vt:lpstr>Slide Titles</vt:lpstr>
      </vt:variant>
      <vt:variant>
        <vt:i4>184</vt:i4>
      </vt:variant>
    </vt:vector>
  </HeadingPairs>
  <TitlesOfParts>
    <vt:vector baseType="lpstr" size="185">
      <vt:lpstr>2014高优二轮模板</vt:lpstr>
      <vt:lpstr>专题九　文学类文本阅读</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2020-10-27T18:40:33.452</cp:lastPrinted>
  <dcterms:created xsi:type="dcterms:W3CDTF">2020-10-27T18:40:33Z</dcterms:created>
  <dcterms:modified xsi:type="dcterms:W3CDTF">2020-10-27T10:40:38Z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