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Layouts/slideLayout39.xml" ContentType="application/vnd.openxmlformats-officedocument.presentationml.slideLayout+xml"/>
  <Override PartName="/ppt/theme/theme5.xml" ContentType="application/vnd.openxmlformats-officedocument.them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97" r:id="rId3"/>
    <p:sldMasterId id="2147483709" r:id="rId4"/>
  </p:sldMasterIdLst>
  <p:notesMasterIdLst>
    <p:notesMasterId r:id="rId68"/>
  </p:notesMasterIdLst>
  <p:sldIdLst>
    <p:sldId id="433" r:id="rId5"/>
    <p:sldId id="325" r:id="rId6"/>
    <p:sldId id="326" r:id="rId7"/>
    <p:sldId id="327" r:id="rId8"/>
    <p:sldId id="434" r:id="rId9"/>
    <p:sldId id="419" r:id="rId10"/>
    <p:sldId id="420" r:id="rId11"/>
    <p:sldId id="455" r:id="rId12"/>
    <p:sldId id="422" r:id="rId13"/>
    <p:sldId id="421" r:id="rId14"/>
    <p:sldId id="423" r:id="rId15"/>
    <p:sldId id="424" r:id="rId16"/>
    <p:sldId id="262" r:id="rId17"/>
    <p:sldId id="263" r:id="rId18"/>
    <p:sldId id="264" r:id="rId19"/>
    <p:sldId id="432" r:id="rId20"/>
    <p:sldId id="425" r:id="rId21"/>
    <p:sldId id="427" r:id="rId22"/>
    <p:sldId id="428" r:id="rId23"/>
    <p:sldId id="430" r:id="rId24"/>
    <p:sldId id="431" r:id="rId25"/>
    <p:sldId id="444" r:id="rId26"/>
    <p:sldId id="291" r:id="rId27"/>
    <p:sldId id="452" r:id="rId28"/>
    <p:sldId id="438" r:id="rId29"/>
    <p:sldId id="439" r:id="rId30"/>
    <p:sldId id="441" r:id="rId31"/>
    <p:sldId id="453" r:id="rId32"/>
    <p:sldId id="442" r:id="rId33"/>
    <p:sldId id="297" r:id="rId34"/>
    <p:sldId id="456" r:id="rId35"/>
    <p:sldId id="483" r:id="rId36"/>
    <p:sldId id="484" r:id="rId37"/>
    <p:sldId id="457" r:id="rId38"/>
    <p:sldId id="458" r:id="rId39"/>
    <p:sldId id="471" r:id="rId40"/>
    <p:sldId id="469" r:id="rId41"/>
    <p:sldId id="461" r:id="rId42"/>
    <p:sldId id="470" r:id="rId43"/>
    <p:sldId id="462" r:id="rId44"/>
    <p:sldId id="463" r:id="rId45"/>
    <p:sldId id="464" r:id="rId46"/>
    <p:sldId id="465" r:id="rId47"/>
    <p:sldId id="466" r:id="rId48"/>
    <p:sldId id="467" r:id="rId49"/>
    <p:sldId id="468" r:id="rId50"/>
    <p:sldId id="443" r:id="rId51"/>
    <p:sldId id="389" r:id="rId52"/>
    <p:sldId id="492" r:id="rId53"/>
    <p:sldId id="486" r:id="rId54"/>
    <p:sldId id="487" r:id="rId55"/>
    <p:sldId id="489" r:id="rId56"/>
    <p:sldId id="490" r:id="rId57"/>
    <p:sldId id="491" r:id="rId58"/>
    <p:sldId id="324" r:id="rId59"/>
    <p:sldId id="498" r:id="rId60"/>
    <p:sldId id="496" r:id="rId61"/>
    <p:sldId id="497" r:id="rId62"/>
    <p:sldId id="499" r:id="rId63"/>
    <p:sldId id="503" r:id="rId64"/>
    <p:sldId id="500" r:id="rId65"/>
    <p:sldId id="502" r:id="rId66"/>
    <p:sldId id="501" r:id="rId67"/>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66"/>
    <a:srgbClr val="008000"/>
    <a:srgbClr val="339966"/>
    <a:srgbClr val="FF0000"/>
    <a:srgbClr val="CC00FF"/>
    <a:srgbClr val="FF3399"/>
    <a:srgbClr val="FF33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2" d="100"/>
          <a:sy n="62" d="100"/>
        </p:scale>
        <p:origin x="-186" y="-78"/>
      </p:cViewPr>
      <p:guideLst>
        <p:guide orient="horz" pos="2115"/>
        <p:guide pos="2848"/>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notesMaster" Target="notesMasters/notesMaster1.xml"/><Relationship Id="rId7" Type="http://schemas.openxmlformats.org/officeDocument/2006/relationships/slide" Target="slides/slide3.xml"/><Relationship Id="rId71"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45129C9-F986-4C79-A678-504316399D1B}" type="datetimeFigureOut">
              <a:rPr lang="zh-CN" altLang="en-US" smtClean="0"/>
              <a:pPr/>
              <a:t>2019/6/20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en-US" altLang="zh-CN" smtClean="0"/>
              <a:t>.</a:t>
            </a: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DA61E30-CE8D-471B-A0EC-FA128F1DC38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type="title">
  <p:cSld name="标题幻灯片">
    <p:spTree>
      <p:nvGrpSpPr>
        <p:cNvPr id="1" name=""/>
        <p:cNvGrpSpPr/>
        <p:nvPr/>
      </p:nvGrpSpPr>
      <p:grpSpPr>
        <a:xfrm>
          <a:off x="0" y="0"/>
          <a:ext cx="0" cy="0"/>
          <a:chOff x="0" y="0"/>
          <a:chExt cx="0" cy="0"/>
        </a:xfrm>
      </p:grpSpPr>
      <p:sp>
        <p:nvSpPr>
          <p:cNvPr id="4098" name="标题 4097"/>
          <p:cNvSpPr>
            <a:spLocks noGrp="1" noRot="1"/>
          </p:cNvSpPr>
          <p:nvPr>
            <p:ph type="ctrTitle"/>
          </p:nvPr>
        </p:nvSpPr>
        <p:spPr>
          <a:xfrm>
            <a:off x="3962400" y="1066800"/>
            <a:ext cx="4648200" cy="1981200"/>
          </a:xfrm>
          <a:prstGeom prst="rect">
            <a:avLst/>
          </a:prstGeom>
          <a:noFill/>
          <a:ln w="9525">
            <a:noFill/>
          </a:ln>
        </p:spPr>
        <p:txBody>
          <a:bodyPr anchor="ctr"/>
          <a:lstStyle>
            <a:lvl1pPr lvl="0">
              <a:defRPr/>
            </a:lvl1pPr>
          </a:lstStyle>
          <a:p>
            <a:pPr lvl="0"/>
            <a:r>
              <a:rPr lang="zh-CN" altLang="en-US"/>
              <a:t>单击此处编辑母版标题样式</a:t>
            </a:r>
          </a:p>
        </p:txBody>
      </p:sp>
      <p:sp>
        <p:nvSpPr>
          <p:cNvPr id="4099" name="副标题 4098"/>
          <p:cNvSpPr>
            <a:spLocks noGrp="1" noRot="1"/>
          </p:cNvSpPr>
          <p:nvPr>
            <p:ph type="subTitle" idx="1"/>
          </p:nvPr>
        </p:nvSpPr>
        <p:spPr>
          <a:xfrm>
            <a:off x="3962400" y="3657600"/>
            <a:ext cx="4572000" cy="1676400"/>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a:t>单击此处编辑母版副标题样式</a:t>
            </a:r>
          </a:p>
        </p:txBody>
      </p:sp>
      <p:sp>
        <p:nvSpPr>
          <p:cNvPr id="4100" name="日期占位符 4099"/>
          <p:cNvSpPr>
            <a:spLocks noGrp="1"/>
          </p:cNvSpPr>
          <p:nvPr>
            <p:ph type="dt" sz="half" idx="2"/>
          </p:nvPr>
        </p:nvSpPr>
        <p:spPr>
          <a:xfrm>
            <a:off x="301625" y="6076950"/>
            <a:ext cx="2289175" cy="476250"/>
          </a:xfrm>
          <a:prstGeom prst="rect">
            <a:avLst/>
          </a:prstGeom>
          <a:noFill/>
          <a:ln w="9525">
            <a:noFill/>
          </a:ln>
        </p:spPr>
        <p:txBody>
          <a:bodyPr anchor="t"/>
          <a:lstStyle>
            <a:lvl1pPr>
              <a:defRPr sz="1400"/>
            </a:lvl1pPr>
          </a:lstStyle>
          <a:p>
            <a:endParaRPr lang="zh-CN" altLang="en-US">
              <a:latin typeface="Arial" panose="020B0604020202020204" pitchFamily="34" charset="0"/>
            </a:endParaRPr>
          </a:p>
        </p:txBody>
      </p:sp>
      <p:sp>
        <p:nvSpPr>
          <p:cNvPr id="4101" name="页脚占位符 4100"/>
          <p:cNvSpPr>
            <a:spLocks noGrp="1"/>
          </p:cNvSpPr>
          <p:nvPr>
            <p:ph type="ftr" sz="quarter" idx="3"/>
          </p:nvPr>
        </p:nvSpPr>
        <p:spPr>
          <a:xfrm>
            <a:off x="3124200" y="6076950"/>
            <a:ext cx="2895600" cy="476250"/>
          </a:xfrm>
          <a:prstGeom prst="rect">
            <a:avLst/>
          </a:prstGeom>
          <a:noFill/>
          <a:ln w="9525">
            <a:noFill/>
          </a:ln>
        </p:spPr>
        <p:txBody>
          <a:bodyPr anchor="t"/>
          <a:lstStyle>
            <a:lvl1pPr algn="ctr">
              <a:defRPr sz="1400"/>
            </a:lvl1pPr>
          </a:lstStyle>
          <a:p>
            <a:endParaRPr lang="zh-CN" altLang="en-US">
              <a:latin typeface="Arial" panose="020B0604020202020204" pitchFamily="34" charset="0"/>
            </a:endParaRPr>
          </a:p>
        </p:txBody>
      </p:sp>
      <p:sp>
        <p:nvSpPr>
          <p:cNvPr id="4102" name="灯片编号占位符 4101"/>
          <p:cNvSpPr>
            <a:spLocks noGrp="1"/>
          </p:cNvSpPr>
          <p:nvPr>
            <p:ph type="sldNum" sz="quarter" idx="4"/>
          </p:nvPr>
        </p:nvSpPr>
        <p:spPr>
          <a:xfrm>
            <a:off x="6553200" y="6076950"/>
            <a:ext cx="2289175" cy="476250"/>
          </a:xfrm>
          <a:prstGeom prst="rect">
            <a:avLst/>
          </a:prstGeom>
          <a:noFill/>
          <a:ln w="9525">
            <a:noFill/>
          </a:ln>
        </p:spPr>
        <p:txBody>
          <a:bodyPr anchor="t"/>
          <a:lstStyle>
            <a:lvl1pPr algn="r">
              <a:defRPr sz="1400"/>
            </a:lvl1pPr>
          </a:lstStyle>
          <a:p>
            <a:fld id="{9A0DB2DC-4C9A-4742-B13C-FB6460FD3503}" type="slidenum">
              <a:rPr lang="zh-CN" altLang="en-US">
                <a:latin typeface="Arial" panose="020B0604020202020204" pitchFamily="34" charset="0"/>
              </a:rPr>
              <a:pPr/>
              <a:t>‹#›</a:t>
            </a:fld>
            <a:endParaRPr lang="zh-CN" altLang="en-US">
              <a:latin typeface="Arial" panose="020B0604020202020204" pitchFamily="34" charset="0"/>
            </a:endParaRPr>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9569" y="685800"/>
            <a:ext cx="2135981" cy="5181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85800"/>
            <a:ext cx="6284119" cy="51816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PhAnim="0" type="title">
  <p:cSld name="标题幻灯片">
    <p:spTree>
      <p:nvGrpSpPr>
        <p:cNvPr id="1" name=""/>
        <p:cNvGrpSpPr/>
        <p:nvPr/>
      </p:nvGrpSpPr>
      <p:grpSpPr>
        <a:xfrm>
          <a:off x="0" y="0"/>
          <a:ext cx="0" cy="0"/>
          <a:chOff x="0" y="0"/>
          <a:chExt cx="0" cy="0"/>
        </a:xfrm>
      </p:grpSpPr>
      <p:sp>
        <p:nvSpPr>
          <p:cNvPr id="7170" name="标题 7169"/>
          <p:cNvSpPr>
            <a:spLocks noGrp="1" noRot="1"/>
          </p:cNvSpPr>
          <p:nvPr>
            <p:ph type="ctrTitle"/>
          </p:nvPr>
        </p:nvSpPr>
        <p:spPr>
          <a:xfrm>
            <a:off x="3962400" y="1066800"/>
            <a:ext cx="4648200" cy="1981200"/>
          </a:xfrm>
          <a:prstGeom prst="rect">
            <a:avLst/>
          </a:prstGeom>
          <a:noFill/>
          <a:ln w="9525">
            <a:noFill/>
          </a:ln>
        </p:spPr>
        <p:txBody>
          <a:bodyPr anchor="ctr"/>
          <a:lstStyle>
            <a:lvl1pPr lvl="0">
              <a:defRPr/>
            </a:lvl1pPr>
          </a:lstStyle>
          <a:p>
            <a:pPr lvl="0"/>
            <a:r>
              <a:rPr lang="zh-CN" altLang="en-US"/>
              <a:t>单击此处编辑母版标题样式</a:t>
            </a:r>
          </a:p>
        </p:txBody>
      </p:sp>
      <p:sp>
        <p:nvSpPr>
          <p:cNvPr id="7171" name="副标题 7170"/>
          <p:cNvSpPr>
            <a:spLocks noGrp="1" noRot="1"/>
          </p:cNvSpPr>
          <p:nvPr>
            <p:ph type="subTitle" idx="1"/>
          </p:nvPr>
        </p:nvSpPr>
        <p:spPr>
          <a:xfrm>
            <a:off x="3962400" y="3657600"/>
            <a:ext cx="4572000" cy="1676400"/>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a:t>单击此处编辑母版副标题样式</a:t>
            </a:r>
          </a:p>
        </p:txBody>
      </p:sp>
      <p:sp>
        <p:nvSpPr>
          <p:cNvPr id="7172" name="日期占位符 7171"/>
          <p:cNvSpPr>
            <a:spLocks noGrp="1"/>
          </p:cNvSpPr>
          <p:nvPr>
            <p:ph type="dt" sz="half" idx="2"/>
          </p:nvPr>
        </p:nvSpPr>
        <p:spPr>
          <a:xfrm>
            <a:off x="301625" y="6076950"/>
            <a:ext cx="2289175" cy="476250"/>
          </a:xfrm>
          <a:prstGeom prst="rect">
            <a:avLst/>
          </a:prstGeom>
          <a:noFill/>
          <a:ln w="9525">
            <a:noFill/>
          </a:ln>
        </p:spPr>
        <p:txBody>
          <a:bodyPr anchor="t"/>
          <a:lstStyle>
            <a:lvl1pPr>
              <a:defRPr sz="1400"/>
            </a:lvl1pPr>
          </a:lstStyle>
          <a:p>
            <a:endParaRPr lang="zh-CN" altLang="en-US">
              <a:latin typeface="Arial" panose="020B0604020202020204" pitchFamily="34" charset="0"/>
            </a:endParaRPr>
          </a:p>
        </p:txBody>
      </p:sp>
      <p:sp>
        <p:nvSpPr>
          <p:cNvPr id="7173" name="页脚占位符 7172"/>
          <p:cNvSpPr>
            <a:spLocks noGrp="1"/>
          </p:cNvSpPr>
          <p:nvPr>
            <p:ph type="ftr" sz="quarter" idx="3"/>
          </p:nvPr>
        </p:nvSpPr>
        <p:spPr>
          <a:xfrm>
            <a:off x="3124200" y="6076950"/>
            <a:ext cx="2895600" cy="476250"/>
          </a:xfrm>
          <a:prstGeom prst="rect">
            <a:avLst/>
          </a:prstGeom>
          <a:noFill/>
          <a:ln w="9525">
            <a:noFill/>
          </a:ln>
        </p:spPr>
        <p:txBody>
          <a:bodyPr anchor="t"/>
          <a:lstStyle>
            <a:lvl1pPr algn="ctr">
              <a:defRPr sz="1400"/>
            </a:lvl1pPr>
          </a:lstStyle>
          <a:p>
            <a:endParaRPr lang="zh-CN" altLang="en-US">
              <a:latin typeface="Arial" panose="020B0604020202020204" pitchFamily="34" charset="0"/>
            </a:endParaRPr>
          </a:p>
        </p:txBody>
      </p:sp>
      <p:sp>
        <p:nvSpPr>
          <p:cNvPr id="7174" name="灯片编号占位符 7173"/>
          <p:cNvSpPr>
            <a:spLocks noGrp="1"/>
          </p:cNvSpPr>
          <p:nvPr>
            <p:ph type="sldNum" sz="quarter" idx="4"/>
          </p:nvPr>
        </p:nvSpPr>
        <p:spPr>
          <a:xfrm>
            <a:off x="6553200" y="6076950"/>
            <a:ext cx="2289175" cy="476250"/>
          </a:xfrm>
          <a:prstGeom prst="rect">
            <a:avLst/>
          </a:prstGeom>
          <a:noFill/>
          <a:ln w="9525">
            <a:noFill/>
          </a:ln>
        </p:spPr>
        <p:txBody>
          <a:bodyPr anchor="t"/>
          <a:lstStyle>
            <a:lvl1pPr algn="r">
              <a:defRPr sz="1400"/>
            </a:lvl1pPr>
          </a:lstStyle>
          <a:p>
            <a:fld id="{9A0DB2DC-4C9A-4742-B13C-FB6460FD3503}" type="slidenum">
              <a:rPr lang="zh-CN" altLang="en-US">
                <a:latin typeface="Arial" panose="020B0604020202020204" pitchFamily="34" charset="0"/>
              </a:rPr>
              <a:pPr/>
              <a:t>‹#›</a:t>
            </a:fld>
            <a:endParaRPr lang="zh-CN" altLang="en-US">
              <a:latin typeface="Arial" panose="020B0604020202020204" pitchFamily="34" charset="0"/>
            </a:endParaRPr>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4800" y="1981200"/>
            <a:ext cx="4184968" cy="3886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60583" y="1981200"/>
            <a:ext cx="4184968" cy="3886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9569" y="685800"/>
            <a:ext cx="2135981" cy="5181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85800"/>
            <a:ext cx="6284119" cy="51816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PhAnim="0" type="title">
  <p:cSld name="标题幻灯片">
    <p:spTree>
      <p:nvGrpSpPr>
        <p:cNvPr id="1" name=""/>
        <p:cNvGrpSpPr/>
        <p:nvPr/>
      </p:nvGrpSpPr>
      <p:grpSpPr>
        <a:xfrm>
          <a:off x="0" y="0"/>
          <a:ext cx="0" cy="0"/>
          <a:chOff x="0" y="0"/>
          <a:chExt cx="0" cy="0"/>
        </a:xfrm>
      </p:grpSpPr>
      <p:sp>
        <p:nvSpPr>
          <p:cNvPr id="12290" name="标题 12289"/>
          <p:cNvSpPr>
            <a:spLocks noGrp="1" noRot="1"/>
          </p:cNvSpPr>
          <p:nvPr>
            <p:ph type="ctrTitle"/>
          </p:nvPr>
        </p:nvSpPr>
        <p:spPr>
          <a:xfrm>
            <a:off x="3962400" y="1066800"/>
            <a:ext cx="4648200" cy="1981200"/>
          </a:xfrm>
          <a:prstGeom prst="rect">
            <a:avLst/>
          </a:prstGeom>
          <a:noFill/>
          <a:ln w="9525">
            <a:noFill/>
          </a:ln>
        </p:spPr>
        <p:txBody>
          <a:bodyPr anchor="ctr"/>
          <a:lstStyle>
            <a:lvl1pPr lvl="0">
              <a:defRPr/>
            </a:lvl1pPr>
          </a:lstStyle>
          <a:p>
            <a:pPr lvl="0"/>
            <a:r>
              <a:rPr lang="zh-CN" altLang="en-US"/>
              <a:t>单击此处编辑母版标题样式</a:t>
            </a:r>
          </a:p>
        </p:txBody>
      </p:sp>
      <p:sp>
        <p:nvSpPr>
          <p:cNvPr id="12291" name="副标题 12290"/>
          <p:cNvSpPr>
            <a:spLocks noGrp="1" noRot="1"/>
          </p:cNvSpPr>
          <p:nvPr>
            <p:ph type="subTitle" idx="1"/>
          </p:nvPr>
        </p:nvSpPr>
        <p:spPr>
          <a:xfrm>
            <a:off x="3962400" y="3657600"/>
            <a:ext cx="4572000" cy="1676400"/>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a:t>单击此处编辑母版副标题样式</a:t>
            </a:r>
          </a:p>
        </p:txBody>
      </p:sp>
      <p:sp>
        <p:nvSpPr>
          <p:cNvPr id="12292" name="日期占位符 12291"/>
          <p:cNvSpPr>
            <a:spLocks noGrp="1"/>
          </p:cNvSpPr>
          <p:nvPr>
            <p:ph type="dt" sz="half" idx="2"/>
          </p:nvPr>
        </p:nvSpPr>
        <p:spPr>
          <a:xfrm>
            <a:off x="301625" y="6076950"/>
            <a:ext cx="2289175" cy="476250"/>
          </a:xfrm>
          <a:prstGeom prst="rect">
            <a:avLst/>
          </a:prstGeom>
          <a:noFill/>
          <a:ln w="9525">
            <a:noFill/>
          </a:ln>
        </p:spPr>
        <p:txBody>
          <a:bodyPr anchor="t"/>
          <a:lstStyle>
            <a:lvl1pPr>
              <a:defRPr sz="1400"/>
            </a:lvl1pPr>
          </a:lstStyle>
          <a:p>
            <a:endParaRPr lang="zh-CN" altLang="en-US">
              <a:latin typeface="Arial" panose="020B0604020202020204" pitchFamily="34" charset="0"/>
            </a:endParaRPr>
          </a:p>
        </p:txBody>
      </p:sp>
      <p:sp>
        <p:nvSpPr>
          <p:cNvPr id="12293" name="页脚占位符 12292"/>
          <p:cNvSpPr>
            <a:spLocks noGrp="1"/>
          </p:cNvSpPr>
          <p:nvPr>
            <p:ph type="ftr" sz="quarter" idx="3"/>
          </p:nvPr>
        </p:nvSpPr>
        <p:spPr>
          <a:xfrm>
            <a:off x="3124200" y="6076950"/>
            <a:ext cx="2895600" cy="476250"/>
          </a:xfrm>
          <a:prstGeom prst="rect">
            <a:avLst/>
          </a:prstGeom>
          <a:noFill/>
          <a:ln w="9525">
            <a:noFill/>
          </a:ln>
        </p:spPr>
        <p:txBody>
          <a:bodyPr anchor="t"/>
          <a:lstStyle>
            <a:lvl1pPr algn="ctr">
              <a:defRPr sz="1400"/>
            </a:lvl1pPr>
          </a:lstStyle>
          <a:p>
            <a:endParaRPr lang="zh-CN" altLang="en-US">
              <a:latin typeface="Arial" panose="020B0604020202020204" pitchFamily="34" charset="0"/>
            </a:endParaRPr>
          </a:p>
        </p:txBody>
      </p:sp>
      <p:sp>
        <p:nvSpPr>
          <p:cNvPr id="12294" name="灯片编号占位符 12293"/>
          <p:cNvSpPr>
            <a:spLocks noGrp="1"/>
          </p:cNvSpPr>
          <p:nvPr>
            <p:ph type="sldNum" sz="quarter" idx="4"/>
          </p:nvPr>
        </p:nvSpPr>
        <p:spPr>
          <a:xfrm>
            <a:off x="6553200" y="6076950"/>
            <a:ext cx="2289175" cy="476250"/>
          </a:xfrm>
          <a:prstGeom prst="rect">
            <a:avLst/>
          </a:prstGeom>
          <a:noFill/>
          <a:ln w="9525">
            <a:noFill/>
          </a:ln>
        </p:spPr>
        <p:txBody>
          <a:bodyPr anchor="t"/>
          <a:lstStyle>
            <a:lvl1pPr algn="r">
              <a:defRPr sz="1400"/>
            </a:lvl1pPr>
          </a:lstStyle>
          <a:p>
            <a:fld id="{9A0DB2DC-4C9A-4742-B13C-FB6460FD3503}" type="slidenum">
              <a:rPr lang="zh-CN" altLang="en-US">
                <a:latin typeface="Arial" panose="020B0604020202020204" pitchFamily="34" charset="0"/>
              </a:rPr>
              <a:pPr/>
              <a:t>‹#›</a:t>
            </a:fld>
            <a:endParaRPr lang="zh-CN" altLang="en-US">
              <a:latin typeface="Arial" panose="020B0604020202020204" pitchFamily="34" charset="0"/>
            </a:endParaRPr>
          </a:p>
        </p:txBody>
      </p:sp>
    </p:spTree>
  </p:cSld>
  <p:clrMapOvr>
    <a:masterClrMapping/>
  </p:clrMapOvr>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4800" y="1981200"/>
            <a:ext cx="4184968" cy="3886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60583" y="1981200"/>
            <a:ext cx="4184968" cy="3886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4800" y="1981200"/>
            <a:ext cx="4184968" cy="3886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60583" y="1981200"/>
            <a:ext cx="4184968" cy="3886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9569" y="685800"/>
            <a:ext cx="2135981" cy="5181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85800"/>
            <a:ext cx="6284119" cy="51816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lum/>
          </a:blip>
          <a:srcRect/>
          <a:stretch>
            <a:fillRect l="-17000" r="-17000"/>
          </a:stretch>
        </a:blipFill>
        <a:effectLst/>
      </p:bgPr>
    </p:bg>
    <p:spTree>
      <p:nvGrpSpPr>
        <p:cNvPr id="1" name=""/>
        <p:cNvGrpSpPr/>
        <p:nvPr/>
      </p:nvGrpSpPr>
      <p:grpSpPr>
        <a:xfrm>
          <a:off x="0" y="0"/>
          <a:ext cx="0" cy="0"/>
          <a:chOff x="0" y="0"/>
          <a:chExt cx="0" cy="0"/>
        </a:xfrm>
      </p:grpSpPr>
      <p:sp>
        <p:nvSpPr>
          <p:cNvPr id="3074" name="标题 3073"/>
          <p:cNvSpPr>
            <a:spLocks noGrp="1" noRot="1"/>
          </p:cNvSpPr>
          <p:nvPr>
            <p:ph type="title"/>
          </p:nvPr>
        </p:nvSpPr>
        <p:spPr>
          <a:xfrm>
            <a:off x="301625" y="685800"/>
            <a:ext cx="8540750" cy="1143000"/>
          </a:xfrm>
          <a:prstGeom prst="rect">
            <a:avLst/>
          </a:prstGeom>
          <a:noFill/>
          <a:ln w="9525">
            <a:noFill/>
          </a:ln>
        </p:spPr>
        <p:txBody>
          <a:bodyPr anchor="ctr"/>
          <a:lstStyle/>
          <a:p>
            <a:pPr lvl="0"/>
            <a:r>
              <a:rPr lang="zh-CN" altLang="en-US"/>
              <a:t>单击此处编辑母版标题样式</a:t>
            </a:r>
          </a:p>
        </p:txBody>
      </p:sp>
      <p:sp>
        <p:nvSpPr>
          <p:cNvPr id="3075" name="文本占位符 3074"/>
          <p:cNvSpPr>
            <a:spLocks noGrp="1" noRot="1"/>
          </p:cNvSpPr>
          <p:nvPr>
            <p:ph type="body" idx="1"/>
          </p:nvPr>
        </p:nvSpPr>
        <p:spPr>
          <a:xfrm>
            <a:off x="304800" y="1981200"/>
            <a:ext cx="8540750" cy="3886200"/>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076" name="日期占位符 3075"/>
          <p:cNvSpPr>
            <a:spLocks noGrp="1"/>
          </p:cNvSpPr>
          <p:nvPr>
            <p:ph type="dt" sz="half" idx="2"/>
          </p:nvPr>
        </p:nvSpPr>
        <p:spPr>
          <a:xfrm>
            <a:off x="301625" y="6019800"/>
            <a:ext cx="2289175" cy="476250"/>
          </a:xfrm>
          <a:prstGeom prst="rect">
            <a:avLst/>
          </a:prstGeom>
          <a:noFill/>
          <a:ln w="9525">
            <a:noFill/>
          </a:ln>
        </p:spPr>
        <p:txBody>
          <a:bodyPr/>
          <a:lstStyle>
            <a:lvl1pPr>
              <a:defRPr sz="1400"/>
            </a:lvl1pPr>
          </a:lstStyle>
          <a:p>
            <a:pPr lvl="0"/>
            <a:endParaRPr lang="zh-CN" altLang="en-US">
              <a:latin typeface="Arial" panose="020B0604020202020204" pitchFamily="34" charset="0"/>
            </a:endParaRPr>
          </a:p>
        </p:txBody>
      </p:sp>
      <p:sp>
        <p:nvSpPr>
          <p:cNvPr id="3077" name="页脚占位符 3076"/>
          <p:cNvSpPr>
            <a:spLocks noGrp="1"/>
          </p:cNvSpPr>
          <p:nvPr>
            <p:ph type="ftr" sz="quarter" idx="3"/>
          </p:nvPr>
        </p:nvSpPr>
        <p:spPr>
          <a:xfrm>
            <a:off x="3124200" y="6019800"/>
            <a:ext cx="2895600" cy="476250"/>
          </a:xfrm>
          <a:prstGeom prst="rect">
            <a:avLst/>
          </a:prstGeom>
          <a:noFill/>
          <a:ln w="9525">
            <a:noFill/>
          </a:ln>
        </p:spPr>
        <p:txBody>
          <a:bodyPr/>
          <a:lstStyle>
            <a:lvl1pPr algn="ctr">
              <a:defRPr sz="1400"/>
            </a:lvl1pPr>
          </a:lstStyle>
          <a:p>
            <a:pPr lvl="0"/>
            <a:endParaRPr lang="zh-CN" altLang="en-US">
              <a:latin typeface="Arial" panose="020B0604020202020204" pitchFamily="34" charset="0"/>
            </a:endParaRPr>
          </a:p>
        </p:txBody>
      </p:sp>
      <p:sp>
        <p:nvSpPr>
          <p:cNvPr id="3078" name="灯片编号占位符 3077"/>
          <p:cNvSpPr>
            <a:spLocks noGrp="1"/>
          </p:cNvSpPr>
          <p:nvPr>
            <p:ph type="sldNum" sz="quarter" idx="4"/>
          </p:nvPr>
        </p:nvSpPr>
        <p:spPr>
          <a:xfrm>
            <a:off x="6553200" y="6019800"/>
            <a:ext cx="2289175" cy="476250"/>
          </a:xfrm>
          <a:prstGeom prst="rect">
            <a:avLst/>
          </a:prstGeom>
          <a:noFill/>
          <a:ln w="9525">
            <a:noFill/>
          </a:ln>
        </p:spPr>
        <p:txBody>
          <a:bodyPr/>
          <a:lstStyle>
            <a:lvl1pPr algn="r">
              <a:defRPr sz="1400"/>
            </a:lvl1p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marL="0" lvl="0" indent="0" algn="ctr" defTabSz="914400" eaLnBrk="1" fontAlgn="base" latinLnBrk="0" hangingPunct="1">
        <a:lnSpc>
          <a:spcPct val="100000"/>
        </a:lnSpc>
        <a:spcBef>
          <a:spcPct val="0"/>
        </a:spcBef>
        <a:spcAft>
          <a:spcPct val="0"/>
        </a:spcAft>
        <a:buNone/>
        <a:defRPr sz="4400" b="1" i="0" u="none" kern="1200" baseline="0">
          <a:solidFill>
            <a:schemeClr val="tx2"/>
          </a:solidFill>
          <a:effectLst>
            <a:outerShdw blurRad="38100" dist="38100" dir="2700000">
              <a:srgbClr val="000000"/>
            </a:outerShdw>
          </a:effectLst>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3200" b="1"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800" b="1"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400" b="1"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2000" b="1"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1"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1"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1"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1"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1"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lum/>
          </a:blip>
          <a:srcRect/>
          <a:stretch>
            <a:fillRect l="-17000" r="-17000"/>
          </a:stretch>
        </a:blipFill>
        <a:effectLst/>
      </p:bgPr>
    </p:bg>
    <p:spTree>
      <p:nvGrpSpPr>
        <p:cNvPr id="1" name=""/>
        <p:cNvGrpSpPr/>
        <p:nvPr/>
      </p:nvGrpSpPr>
      <p:grpSpPr>
        <a:xfrm>
          <a:off x="0" y="0"/>
          <a:ext cx="0" cy="0"/>
          <a:chOff x="0" y="0"/>
          <a:chExt cx="0" cy="0"/>
        </a:xfrm>
      </p:grpSpPr>
      <p:sp>
        <p:nvSpPr>
          <p:cNvPr id="6146" name="标题 6145"/>
          <p:cNvSpPr>
            <a:spLocks noGrp="1" noRot="1"/>
          </p:cNvSpPr>
          <p:nvPr>
            <p:ph type="title"/>
          </p:nvPr>
        </p:nvSpPr>
        <p:spPr>
          <a:xfrm>
            <a:off x="301625" y="685800"/>
            <a:ext cx="8540750" cy="1143000"/>
          </a:xfrm>
          <a:prstGeom prst="rect">
            <a:avLst/>
          </a:prstGeom>
          <a:noFill/>
          <a:ln w="9525">
            <a:noFill/>
          </a:ln>
        </p:spPr>
        <p:txBody>
          <a:bodyPr anchor="ctr"/>
          <a:lstStyle/>
          <a:p>
            <a:pPr lvl="0"/>
            <a:r>
              <a:rPr lang="zh-CN" altLang="en-US"/>
              <a:t>单击此处编辑母版标题样式</a:t>
            </a:r>
          </a:p>
        </p:txBody>
      </p:sp>
      <p:sp>
        <p:nvSpPr>
          <p:cNvPr id="6147" name="文本占位符 6146"/>
          <p:cNvSpPr>
            <a:spLocks noGrp="1" noRot="1"/>
          </p:cNvSpPr>
          <p:nvPr>
            <p:ph type="body" idx="1"/>
          </p:nvPr>
        </p:nvSpPr>
        <p:spPr>
          <a:xfrm>
            <a:off x="304800" y="1981200"/>
            <a:ext cx="8540750" cy="3886200"/>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148" name="日期占位符 6147"/>
          <p:cNvSpPr>
            <a:spLocks noGrp="1"/>
          </p:cNvSpPr>
          <p:nvPr>
            <p:ph type="dt" sz="half" idx="2"/>
          </p:nvPr>
        </p:nvSpPr>
        <p:spPr>
          <a:xfrm>
            <a:off x="301625" y="6019800"/>
            <a:ext cx="2289175" cy="476250"/>
          </a:xfrm>
          <a:prstGeom prst="rect">
            <a:avLst/>
          </a:prstGeom>
          <a:noFill/>
          <a:ln w="9525">
            <a:noFill/>
          </a:ln>
        </p:spPr>
        <p:txBody>
          <a:bodyPr/>
          <a:lstStyle>
            <a:lvl1pPr>
              <a:defRPr sz="1400"/>
            </a:lvl1pPr>
          </a:lstStyle>
          <a:p>
            <a:pPr lvl="0"/>
            <a:endParaRPr lang="zh-CN" altLang="en-US">
              <a:latin typeface="Arial" panose="020B0604020202020204" pitchFamily="34" charset="0"/>
            </a:endParaRPr>
          </a:p>
        </p:txBody>
      </p:sp>
      <p:sp>
        <p:nvSpPr>
          <p:cNvPr id="6149" name="页脚占位符 6148"/>
          <p:cNvSpPr>
            <a:spLocks noGrp="1"/>
          </p:cNvSpPr>
          <p:nvPr>
            <p:ph type="ftr" sz="quarter" idx="3"/>
          </p:nvPr>
        </p:nvSpPr>
        <p:spPr>
          <a:xfrm>
            <a:off x="3124200" y="6019800"/>
            <a:ext cx="2895600" cy="476250"/>
          </a:xfrm>
          <a:prstGeom prst="rect">
            <a:avLst/>
          </a:prstGeom>
          <a:noFill/>
          <a:ln w="9525">
            <a:noFill/>
          </a:ln>
        </p:spPr>
        <p:txBody>
          <a:bodyPr/>
          <a:lstStyle>
            <a:lvl1pPr algn="ctr">
              <a:defRPr sz="1400"/>
            </a:lvl1pPr>
          </a:lstStyle>
          <a:p>
            <a:pPr lvl="0"/>
            <a:endParaRPr lang="zh-CN" altLang="en-US">
              <a:latin typeface="Arial" panose="020B0604020202020204" pitchFamily="34" charset="0"/>
            </a:endParaRPr>
          </a:p>
        </p:txBody>
      </p:sp>
      <p:sp>
        <p:nvSpPr>
          <p:cNvPr id="6150" name="灯片编号占位符 6149"/>
          <p:cNvSpPr>
            <a:spLocks noGrp="1"/>
          </p:cNvSpPr>
          <p:nvPr>
            <p:ph type="sldNum" sz="quarter" idx="4"/>
          </p:nvPr>
        </p:nvSpPr>
        <p:spPr>
          <a:xfrm>
            <a:off x="6553200" y="6019800"/>
            <a:ext cx="2289175" cy="476250"/>
          </a:xfrm>
          <a:prstGeom prst="rect">
            <a:avLst/>
          </a:prstGeom>
          <a:noFill/>
          <a:ln w="9525">
            <a:noFill/>
          </a:ln>
        </p:spPr>
        <p:txBody>
          <a:bodyPr/>
          <a:lstStyle>
            <a:lvl1pPr algn="r">
              <a:defRPr sz="1400"/>
            </a:lvl1p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lum/>
          </a:blip>
          <a:srcRect/>
          <a:stretch>
            <a:fillRect l="-17000" r="-17000"/>
          </a:stretch>
        </a:blipFill>
        <a:effectLst/>
      </p:bgPr>
    </p:bg>
    <p:spTree>
      <p:nvGrpSpPr>
        <p:cNvPr id="1" name=""/>
        <p:cNvGrpSpPr/>
        <p:nvPr/>
      </p:nvGrpSpPr>
      <p:grpSpPr>
        <a:xfrm>
          <a:off x="0" y="0"/>
          <a:ext cx="0" cy="0"/>
          <a:chOff x="0" y="0"/>
          <a:chExt cx="0" cy="0"/>
        </a:xfrm>
      </p:grpSpPr>
      <p:sp>
        <p:nvSpPr>
          <p:cNvPr id="10242" name="标题 10241"/>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p>
        </p:txBody>
      </p:sp>
      <p:sp>
        <p:nvSpPr>
          <p:cNvPr id="10243" name="文本占位符 10242"/>
          <p:cNvSpPr>
            <a:spLocks noGrp="1"/>
          </p:cNvSpPr>
          <p:nvPr>
            <p:ph type="body" idx="1"/>
          </p:nvPr>
        </p:nvSpPr>
        <p:spPr>
          <a:xfrm>
            <a:off x="457200" y="1600200"/>
            <a:ext cx="82296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44" name="日期占位符 10243"/>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a:latin typeface="Arial" panose="020B0604020202020204" pitchFamily="34" charset="0"/>
            </a:endParaRPr>
          </a:p>
        </p:txBody>
      </p:sp>
      <p:sp>
        <p:nvSpPr>
          <p:cNvPr id="10245" name="页脚占位符 10244"/>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ltLang="en-US">
              <a:latin typeface="Arial" panose="020B0604020202020204" pitchFamily="34" charset="0"/>
            </a:endParaRPr>
          </a:p>
        </p:txBody>
      </p:sp>
      <p:sp>
        <p:nvSpPr>
          <p:cNvPr id="10246" name="灯片编号占位符 10245"/>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lum/>
          </a:blip>
          <a:srcRect/>
          <a:stretch>
            <a:fillRect l="-17000" r="-17000"/>
          </a:stretch>
        </a:blipFill>
        <a:effectLst/>
      </p:bgPr>
    </p:bg>
    <p:spTree>
      <p:nvGrpSpPr>
        <p:cNvPr id="1" name=""/>
        <p:cNvGrpSpPr/>
        <p:nvPr/>
      </p:nvGrpSpPr>
      <p:grpSpPr>
        <a:xfrm>
          <a:off x="0" y="0"/>
          <a:ext cx="0" cy="0"/>
          <a:chOff x="0" y="0"/>
          <a:chExt cx="0" cy="0"/>
        </a:xfrm>
      </p:grpSpPr>
      <p:sp>
        <p:nvSpPr>
          <p:cNvPr id="11266" name="标题 11265"/>
          <p:cNvSpPr>
            <a:spLocks noGrp="1" noRot="1"/>
          </p:cNvSpPr>
          <p:nvPr>
            <p:ph type="title"/>
          </p:nvPr>
        </p:nvSpPr>
        <p:spPr>
          <a:xfrm>
            <a:off x="301625" y="685800"/>
            <a:ext cx="8540750" cy="1143000"/>
          </a:xfrm>
          <a:prstGeom prst="rect">
            <a:avLst/>
          </a:prstGeom>
          <a:noFill/>
          <a:ln w="9525">
            <a:noFill/>
          </a:ln>
        </p:spPr>
        <p:txBody>
          <a:bodyPr anchor="ctr"/>
          <a:lstStyle/>
          <a:p>
            <a:pPr lvl="0"/>
            <a:r>
              <a:rPr lang="zh-CN" altLang="en-US"/>
              <a:t>单击此处编辑母版标题样式</a:t>
            </a:r>
          </a:p>
        </p:txBody>
      </p:sp>
      <p:sp>
        <p:nvSpPr>
          <p:cNvPr id="11267" name="文本占位符 11266"/>
          <p:cNvSpPr>
            <a:spLocks noGrp="1" noRot="1"/>
          </p:cNvSpPr>
          <p:nvPr>
            <p:ph type="body" idx="1"/>
          </p:nvPr>
        </p:nvSpPr>
        <p:spPr>
          <a:xfrm>
            <a:off x="304800" y="1981200"/>
            <a:ext cx="8540750" cy="3886200"/>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268" name="日期占位符 11267"/>
          <p:cNvSpPr>
            <a:spLocks noGrp="1"/>
          </p:cNvSpPr>
          <p:nvPr>
            <p:ph type="dt" sz="half" idx="2"/>
          </p:nvPr>
        </p:nvSpPr>
        <p:spPr>
          <a:xfrm>
            <a:off x="301625" y="6019800"/>
            <a:ext cx="2289175" cy="476250"/>
          </a:xfrm>
          <a:prstGeom prst="rect">
            <a:avLst/>
          </a:prstGeom>
          <a:noFill/>
          <a:ln w="9525">
            <a:noFill/>
          </a:ln>
        </p:spPr>
        <p:txBody>
          <a:bodyPr/>
          <a:lstStyle>
            <a:lvl1pPr>
              <a:defRPr sz="1400"/>
            </a:lvl1pPr>
          </a:lstStyle>
          <a:p>
            <a:pPr lvl="0"/>
            <a:endParaRPr lang="zh-CN" altLang="en-US">
              <a:latin typeface="Arial" panose="020B0604020202020204" pitchFamily="34" charset="0"/>
            </a:endParaRPr>
          </a:p>
        </p:txBody>
      </p:sp>
      <p:sp>
        <p:nvSpPr>
          <p:cNvPr id="11269" name="页脚占位符 11268"/>
          <p:cNvSpPr>
            <a:spLocks noGrp="1"/>
          </p:cNvSpPr>
          <p:nvPr>
            <p:ph type="ftr" sz="quarter" idx="3"/>
          </p:nvPr>
        </p:nvSpPr>
        <p:spPr>
          <a:xfrm>
            <a:off x="3124200" y="6019800"/>
            <a:ext cx="2895600" cy="476250"/>
          </a:xfrm>
          <a:prstGeom prst="rect">
            <a:avLst/>
          </a:prstGeom>
          <a:noFill/>
          <a:ln w="9525">
            <a:noFill/>
          </a:ln>
        </p:spPr>
        <p:txBody>
          <a:bodyPr/>
          <a:lstStyle>
            <a:lvl1pPr algn="ctr">
              <a:defRPr sz="1400"/>
            </a:lvl1pPr>
          </a:lstStyle>
          <a:p>
            <a:pPr lvl="0"/>
            <a:endParaRPr lang="zh-CN" altLang="en-US">
              <a:latin typeface="Arial" panose="020B0604020202020204" pitchFamily="34" charset="0"/>
            </a:endParaRPr>
          </a:p>
        </p:txBody>
      </p:sp>
      <p:sp>
        <p:nvSpPr>
          <p:cNvPr id="11270" name="灯片编号占位符 11269"/>
          <p:cNvSpPr>
            <a:spLocks noGrp="1"/>
          </p:cNvSpPr>
          <p:nvPr>
            <p:ph type="sldNum" sz="quarter" idx="4"/>
          </p:nvPr>
        </p:nvSpPr>
        <p:spPr>
          <a:xfrm>
            <a:off x="6553200" y="6019800"/>
            <a:ext cx="2289175" cy="476250"/>
          </a:xfrm>
          <a:prstGeom prst="rect">
            <a:avLst/>
          </a:prstGeom>
          <a:noFill/>
          <a:ln w="9525">
            <a:noFill/>
          </a:ln>
        </p:spPr>
        <p:txBody>
          <a:bodyPr/>
          <a:lstStyle>
            <a:lvl1pPr algn="r">
              <a:defRPr sz="1400"/>
            </a:lvl1pPr>
          </a:lstStyle>
          <a:p>
            <a:pPr lvl="0"/>
            <a:fld id="{9A0DB2DC-4C9A-4742-B13C-FB6460FD3503}" type="slidenum">
              <a:rPr lang="zh-CN" altLang="en-US">
                <a:latin typeface="Arial" panose="020B0604020202020204" pitchFamily="34" charset="0"/>
              </a:rPr>
              <a:pPr lvl="0"/>
              <a:t>‹#›</a:t>
            </a:fld>
            <a:endParaRPr lang="zh-CN" altLang="en-US">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lum/>
          </a:blip>
          <a:srcRect/>
          <a:stretch>
            <a:fillRect l="-25000" r="-25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23528" y="1484784"/>
            <a:ext cx="8540750" cy="1143000"/>
          </a:xfrm>
        </p:spPr>
        <p:txBody>
          <a:bodyPr/>
          <a:lstStyle/>
          <a:p>
            <a:r>
              <a:rPr lang="zh-CN" altLang="en-US" sz="6000" b="1" dirty="0"/>
              <a:t>小说阅读专题复习</a:t>
            </a:r>
          </a:p>
        </p:txBody>
      </p:sp>
      <p:sp>
        <p:nvSpPr>
          <p:cNvPr id="14341" name="文本框 14340"/>
          <p:cNvSpPr txBox="1"/>
          <p:nvPr/>
        </p:nvSpPr>
        <p:spPr>
          <a:xfrm>
            <a:off x="1612265" y="2923540"/>
            <a:ext cx="5919470" cy="2306955"/>
          </a:xfrm>
          <a:prstGeom prst="rect">
            <a:avLst/>
          </a:prstGeom>
          <a:noFill/>
          <a:ln w="9525">
            <a:noFill/>
          </a:ln>
        </p:spPr>
        <p:txBody>
          <a:bodyPr wrap="square" anchor="t">
            <a:spAutoFit/>
          </a:bodyPr>
          <a:lstStyle/>
          <a:p>
            <a:pPr algn="ctr">
              <a:spcBef>
                <a:spcPct val="50000"/>
              </a:spcBef>
            </a:pPr>
            <a:r>
              <a:rPr lang="zh-CN" altLang="en-US" sz="3600" b="1" dirty="0">
                <a:latin typeface="Arial" panose="020B0604020202020204" pitchFamily="34" charset="0"/>
              </a:rPr>
              <a:t>哈佛校训</a:t>
            </a:r>
          </a:p>
          <a:p>
            <a:pPr algn="ctr">
              <a:spcBef>
                <a:spcPct val="50000"/>
              </a:spcBef>
            </a:pPr>
            <a:r>
              <a:rPr lang="zh-CN" altLang="en-US" sz="3600" b="1" dirty="0">
                <a:latin typeface="Arial" panose="020B0604020202020204" pitchFamily="34" charset="0"/>
              </a:rPr>
              <a:t>“时刻准备着，当机会来临的时候，你就成功了。”</a:t>
            </a:r>
          </a:p>
          <a:p>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1</a:t>
            </a:fld>
            <a:endParaRPr lang="zh-CN" altLang="en-US">
              <a:latin typeface="Arial" panose="020B0604020202020204"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3"/>
          <p:cNvSpPr txBox="1"/>
          <p:nvPr/>
        </p:nvSpPr>
        <p:spPr>
          <a:xfrm>
            <a:off x="3314700" y="222885"/>
            <a:ext cx="2514600" cy="708025"/>
          </a:xfrm>
          <a:prstGeom prst="rect">
            <a:avLst/>
          </a:prstGeom>
          <a:solidFill>
            <a:srgbClr val="D60093"/>
          </a:solidFill>
          <a:ln w="9525">
            <a:noFill/>
          </a:ln>
        </p:spPr>
        <p:txBody>
          <a:bodyPr>
            <a:spAutoFit/>
          </a:bodyPr>
          <a:lstStyle/>
          <a:p>
            <a:pPr algn="ctr" eaLnBrk="1" hangingPunct="1">
              <a:spcBef>
                <a:spcPct val="20000"/>
              </a:spcBef>
            </a:pPr>
            <a:r>
              <a:rPr lang="zh-CN" altLang="en-US" sz="4000" b="1" dirty="0">
                <a:solidFill>
                  <a:schemeClr val="bg1"/>
                </a:solidFill>
                <a:latin typeface="Times New Roman" panose="02020603050405020304" pitchFamily="2" charset="0"/>
                <a:ea typeface="黑体" panose="02010609060101010101" pitchFamily="2" charset="-122"/>
              </a:rPr>
              <a:t>解题方法</a:t>
            </a:r>
          </a:p>
        </p:txBody>
      </p:sp>
      <p:sp>
        <p:nvSpPr>
          <p:cNvPr id="2" name="矩形 1"/>
          <p:cNvSpPr/>
          <p:nvPr/>
        </p:nvSpPr>
        <p:spPr>
          <a:xfrm>
            <a:off x="266700" y="1035050"/>
            <a:ext cx="8610600" cy="5262563"/>
          </a:xfrm>
          <a:prstGeom prst="rect">
            <a:avLst/>
          </a:prstGeom>
          <a:noFill/>
          <a:ln w="9525">
            <a:noFill/>
          </a:ln>
        </p:spPr>
        <p:txBody>
          <a:bodyPr>
            <a:spAutoFit/>
          </a:bodyPr>
          <a:lstStyle/>
          <a:p>
            <a:pPr eaLnBrk="1" hangingPunct="1">
              <a:spcBef>
                <a:spcPct val="50000"/>
              </a:spcBef>
            </a:pPr>
            <a:r>
              <a:rPr lang="zh-CN" altLang="en-US" sz="2800" b="1" dirty="0">
                <a:solidFill>
                  <a:srgbClr val="FD1E0D"/>
                </a:solidFill>
                <a:latin typeface="楷体" pitchFamily="49" charset="-122"/>
                <a:ea typeface="楷体" pitchFamily="49" charset="-122"/>
              </a:rPr>
              <a:t>第一，</a:t>
            </a:r>
            <a:r>
              <a:rPr lang="zh-CN" altLang="en-US" sz="2800" b="1" dirty="0">
                <a:solidFill>
                  <a:srgbClr val="000000"/>
                </a:solidFill>
                <a:latin typeface="楷体" pitchFamily="49" charset="-122"/>
                <a:ea typeface="楷体" pitchFamily="49" charset="-122"/>
              </a:rPr>
              <a:t>通过人物的</a:t>
            </a:r>
            <a:r>
              <a:rPr lang="zh-CN" altLang="en-US" sz="2800" b="1" dirty="0">
                <a:solidFill>
                  <a:srgbClr val="0000FF"/>
                </a:solidFill>
                <a:latin typeface="楷体" pitchFamily="49" charset="-122"/>
                <a:ea typeface="楷体" pitchFamily="49" charset="-122"/>
              </a:rPr>
              <a:t>外貌、语言、行动、心理</a:t>
            </a:r>
            <a:r>
              <a:rPr lang="zh-CN" altLang="en-US" sz="2800" b="1" dirty="0">
                <a:solidFill>
                  <a:srgbClr val="000000"/>
                </a:solidFill>
                <a:latin typeface="楷体" pitchFamily="49" charset="-122"/>
                <a:ea typeface="楷体" pitchFamily="49" charset="-122"/>
              </a:rPr>
              <a:t>描写揭示人物的思想感情和性格特征。</a:t>
            </a:r>
          </a:p>
          <a:p>
            <a:pPr eaLnBrk="1" hangingPunct="1">
              <a:spcBef>
                <a:spcPct val="50000"/>
              </a:spcBef>
            </a:pPr>
            <a:r>
              <a:rPr lang="zh-CN" altLang="en-US" sz="2800" b="1" dirty="0">
                <a:solidFill>
                  <a:srgbClr val="FD1E0D"/>
                </a:solidFill>
                <a:latin typeface="楷体" pitchFamily="49" charset="-122"/>
                <a:ea typeface="楷体" pitchFamily="49" charset="-122"/>
              </a:rPr>
              <a:t>第二，</a:t>
            </a:r>
            <a:r>
              <a:rPr lang="zh-CN" altLang="en-US" sz="2800" b="1" dirty="0">
                <a:solidFill>
                  <a:srgbClr val="000000"/>
                </a:solidFill>
                <a:latin typeface="楷体" pitchFamily="49" charset="-122"/>
                <a:ea typeface="楷体" pitchFamily="49" charset="-122"/>
              </a:rPr>
              <a:t>重视小说中人物的</a:t>
            </a:r>
            <a:r>
              <a:rPr lang="zh-CN" altLang="en-US" sz="2800" b="1" dirty="0">
                <a:solidFill>
                  <a:srgbClr val="0000FF"/>
                </a:solidFill>
                <a:latin typeface="楷体" pitchFamily="49" charset="-122"/>
                <a:ea typeface="楷体" pitchFamily="49" charset="-122"/>
              </a:rPr>
              <a:t>身份、地位、经历、教养、气质</a:t>
            </a:r>
            <a:r>
              <a:rPr lang="zh-CN" altLang="en-US" sz="2800" b="1" dirty="0">
                <a:solidFill>
                  <a:srgbClr val="000000"/>
                </a:solidFill>
                <a:latin typeface="楷体" pitchFamily="49" charset="-122"/>
                <a:ea typeface="楷体" pitchFamily="49" charset="-122"/>
              </a:rPr>
              <a:t>等，因它们直接决定着人物的言行，影响着人物的性格。</a:t>
            </a:r>
          </a:p>
          <a:p>
            <a:pPr eaLnBrk="1" hangingPunct="1">
              <a:spcBef>
                <a:spcPct val="50000"/>
              </a:spcBef>
            </a:pPr>
            <a:r>
              <a:rPr lang="zh-CN" altLang="en-US" sz="2800" b="1" dirty="0">
                <a:solidFill>
                  <a:srgbClr val="FD1E0D"/>
                </a:solidFill>
                <a:latin typeface="楷体" pitchFamily="49" charset="-122"/>
                <a:ea typeface="楷体" pitchFamily="49" charset="-122"/>
              </a:rPr>
              <a:t>第三，</a:t>
            </a:r>
            <a:r>
              <a:rPr lang="zh-CN" altLang="en-US" sz="2800" b="1" dirty="0">
                <a:solidFill>
                  <a:srgbClr val="000000"/>
                </a:solidFill>
                <a:latin typeface="楷体" pitchFamily="49" charset="-122"/>
                <a:ea typeface="楷体" pitchFamily="49" charset="-122"/>
              </a:rPr>
              <a:t>从分析环境入手，探究人物命运及其思想性格之所以如此的社会原因。</a:t>
            </a:r>
          </a:p>
          <a:p>
            <a:pPr eaLnBrk="1" hangingPunct="1">
              <a:spcBef>
                <a:spcPct val="50000"/>
              </a:spcBef>
            </a:pPr>
            <a:r>
              <a:rPr lang="zh-CN" altLang="en-US" sz="2800" b="1" dirty="0">
                <a:solidFill>
                  <a:srgbClr val="FD1E0D"/>
                </a:solidFill>
                <a:latin typeface="楷体" pitchFamily="49" charset="-122"/>
                <a:ea typeface="楷体" pitchFamily="49" charset="-122"/>
              </a:rPr>
              <a:t>第四</a:t>
            </a:r>
            <a:r>
              <a:rPr lang="zh-CN" altLang="en-US" sz="2800" b="1" dirty="0">
                <a:solidFill>
                  <a:srgbClr val="000000"/>
                </a:solidFill>
                <a:latin typeface="楷体" pitchFamily="49" charset="-122"/>
                <a:ea typeface="楷体" pitchFamily="49" charset="-122"/>
              </a:rPr>
              <a:t>，从分析</a:t>
            </a:r>
            <a:r>
              <a:rPr lang="zh-CN" altLang="en-US" sz="2800" b="1" dirty="0">
                <a:solidFill>
                  <a:srgbClr val="0000FF"/>
                </a:solidFill>
                <a:latin typeface="楷体" pitchFamily="49" charset="-122"/>
                <a:ea typeface="楷体" pitchFamily="49" charset="-122"/>
              </a:rPr>
              <a:t>情节</a:t>
            </a:r>
            <a:r>
              <a:rPr lang="zh-CN" altLang="en-US" sz="2800" b="1" dirty="0">
                <a:solidFill>
                  <a:srgbClr val="000000"/>
                </a:solidFill>
                <a:latin typeface="楷体" pitchFamily="49" charset="-122"/>
                <a:ea typeface="楷体" pitchFamily="49" charset="-122"/>
              </a:rPr>
              <a:t>入手，把握人物的形象</a:t>
            </a:r>
            <a:r>
              <a:rPr lang="en-US" altLang="zh-CN" sz="2800" b="1" dirty="0">
                <a:solidFill>
                  <a:srgbClr val="000000"/>
                </a:solidFill>
                <a:latin typeface="楷体" pitchFamily="49" charset="-122"/>
                <a:ea typeface="楷体" pitchFamily="49" charset="-122"/>
              </a:rPr>
              <a:t>(</a:t>
            </a:r>
            <a:r>
              <a:rPr lang="zh-CN" altLang="en-US" sz="2800" b="1" dirty="0">
                <a:solidFill>
                  <a:srgbClr val="000000"/>
                </a:solidFill>
                <a:latin typeface="楷体" pitchFamily="49" charset="-122"/>
                <a:ea typeface="楷体" pitchFamily="49" charset="-122"/>
              </a:rPr>
              <a:t>性格</a:t>
            </a:r>
            <a:r>
              <a:rPr lang="en-US" altLang="zh-CN" sz="2800" b="1" dirty="0">
                <a:solidFill>
                  <a:srgbClr val="000000"/>
                </a:solidFill>
                <a:latin typeface="楷体" pitchFamily="49" charset="-122"/>
                <a:ea typeface="楷体" pitchFamily="49" charset="-122"/>
              </a:rPr>
              <a:t>)</a:t>
            </a:r>
            <a:r>
              <a:rPr lang="zh-CN" altLang="en-US" sz="2800" b="1" dirty="0">
                <a:solidFill>
                  <a:srgbClr val="000000"/>
                </a:solidFill>
                <a:latin typeface="楷体" pitchFamily="49" charset="-122"/>
                <a:ea typeface="楷体" pitchFamily="49" charset="-122"/>
              </a:rPr>
              <a:t>特征。</a:t>
            </a:r>
            <a:endParaRPr lang="en-US" altLang="zh-CN" sz="2800" b="1" dirty="0">
              <a:solidFill>
                <a:srgbClr val="000000"/>
              </a:solidFill>
              <a:latin typeface="楷体" pitchFamily="49" charset="-122"/>
              <a:ea typeface="楷体" pitchFamily="49" charset="-122"/>
            </a:endParaRPr>
          </a:p>
          <a:p>
            <a:pPr eaLnBrk="1" hangingPunct="1">
              <a:spcBef>
                <a:spcPct val="50000"/>
              </a:spcBef>
            </a:pPr>
            <a:r>
              <a:rPr lang="zh-CN" altLang="en-US" sz="2800" b="1" dirty="0">
                <a:solidFill>
                  <a:srgbClr val="FD1E0D"/>
                </a:solidFill>
                <a:latin typeface="楷体" pitchFamily="49" charset="-122"/>
                <a:ea typeface="楷体" pitchFamily="49" charset="-122"/>
              </a:rPr>
              <a:t>第五</a:t>
            </a:r>
            <a:r>
              <a:rPr lang="zh-CN" altLang="en-US" sz="2800" b="1" dirty="0">
                <a:solidFill>
                  <a:srgbClr val="000000"/>
                </a:solidFill>
                <a:latin typeface="楷体" pitchFamily="49" charset="-122"/>
                <a:ea typeface="楷体" pitchFamily="49" charset="-122"/>
              </a:rPr>
              <a:t>，从人物间的关系、作者的议论</a:t>
            </a:r>
            <a:r>
              <a:rPr lang="en-US" altLang="zh-CN" sz="2800" b="1" dirty="0">
                <a:solidFill>
                  <a:srgbClr val="000000"/>
                </a:solidFill>
                <a:latin typeface="楷体" pitchFamily="49" charset="-122"/>
                <a:ea typeface="楷体" pitchFamily="49" charset="-122"/>
              </a:rPr>
              <a:t>(</a:t>
            </a:r>
            <a:r>
              <a:rPr lang="zh-CN" altLang="en-US" sz="2800" b="1" dirty="0">
                <a:solidFill>
                  <a:srgbClr val="000000"/>
                </a:solidFill>
                <a:latin typeface="楷体" pitchFamily="49" charset="-122"/>
                <a:ea typeface="楷体" pitchFamily="49" charset="-122"/>
              </a:rPr>
              <a:t>评价</a:t>
            </a:r>
            <a:r>
              <a:rPr lang="en-US" altLang="zh-CN" sz="2800" b="1" dirty="0">
                <a:solidFill>
                  <a:srgbClr val="000000"/>
                </a:solidFill>
                <a:latin typeface="楷体" pitchFamily="49" charset="-122"/>
                <a:ea typeface="楷体" pitchFamily="49" charset="-122"/>
              </a:rPr>
              <a:t>)</a:t>
            </a:r>
            <a:r>
              <a:rPr lang="zh-CN" altLang="en-US" sz="2800" b="1" dirty="0">
                <a:solidFill>
                  <a:srgbClr val="000000"/>
                </a:solidFill>
                <a:latin typeface="楷体" pitchFamily="49" charset="-122"/>
                <a:ea typeface="楷体" pitchFamily="49" charset="-122"/>
              </a:rPr>
              <a:t>、作品中其他人物的评价入手。</a:t>
            </a:r>
          </a:p>
        </p:txBody>
      </p:sp>
      <p:sp>
        <p:nvSpPr>
          <p:cNvPr id="4" name="灯片编号占位符 3"/>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10</a:t>
            </a:fld>
            <a:endParaRPr lang="zh-CN" altLang="en-US">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4800" y="304800"/>
            <a:ext cx="8610600" cy="5908040"/>
          </a:xfrm>
          <a:prstGeom prst="rect">
            <a:avLst/>
          </a:prstGeom>
          <a:noFill/>
          <a:ln w="9525">
            <a:noFill/>
          </a:ln>
        </p:spPr>
        <p:txBody>
          <a:bodyPr>
            <a:spAutoFit/>
          </a:bodyPr>
          <a:lstStyle/>
          <a:p>
            <a:pPr eaLnBrk="1" hangingPunct="1">
              <a:spcBef>
                <a:spcPct val="50000"/>
              </a:spcBef>
            </a:pPr>
            <a:r>
              <a:rPr lang="zh-CN" altLang="en-US" sz="2800" b="1" dirty="0">
                <a:latin typeface="微软雅黑" panose="020B0503020204020204" charset="-122"/>
                <a:ea typeface="微软雅黑" panose="020B0503020204020204" charset="-122"/>
              </a:rPr>
              <a:t>       从具体做法上来看，</a:t>
            </a:r>
            <a:r>
              <a:rPr lang="zh-CN" altLang="en-US" sz="2800" b="1" dirty="0">
                <a:solidFill>
                  <a:srgbClr val="0000FF"/>
                </a:solidFill>
                <a:latin typeface="微软雅黑" panose="020B0503020204020204" charset="-122"/>
                <a:ea typeface="微软雅黑" panose="020B0503020204020204" charset="-122"/>
              </a:rPr>
              <a:t>首先</a:t>
            </a:r>
            <a:r>
              <a:rPr lang="zh-CN" altLang="en-US" sz="2800" b="1" dirty="0">
                <a:latin typeface="微软雅黑" panose="020B0503020204020204" charset="-122"/>
                <a:ea typeface="微软雅黑" panose="020B0503020204020204" charset="-122"/>
              </a:rPr>
              <a:t>要从小说中圈画出关于这个</a:t>
            </a:r>
            <a:r>
              <a:rPr lang="zh-CN" altLang="en-US" sz="2800" b="1" dirty="0">
                <a:solidFill>
                  <a:srgbClr val="FF3300"/>
                </a:solidFill>
                <a:latin typeface="微软雅黑" panose="020B0503020204020204" charset="-122"/>
                <a:ea typeface="微软雅黑" panose="020B0503020204020204" charset="-122"/>
              </a:rPr>
              <a:t>人物言行</a:t>
            </a:r>
            <a:r>
              <a:rPr lang="zh-CN" altLang="en-US" sz="2800" b="1" dirty="0">
                <a:latin typeface="微软雅黑" panose="020B0503020204020204" charset="-122"/>
                <a:ea typeface="微软雅黑" panose="020B0503020204020204" charset="-122"/>
              </a:rPr>
              <a:t>的相关语句，</a:t>
            </a:r>
            <a:r>
              <a:rPr lang="zh-CN" altLang="en-US" sz="2800" b="1" dirty="0">
                <a:solidFill>
                  <a:srgbClr val="FF3300"/>
                </a:solidFill>
                <a:latin typeface="微软雅黑" panose="020B0503020204020204" charset="-122"/>
                <a:ea typeface="微软雅黑" panose="020B0503020204020204" charset="-122"/>
              </a:rPr>
              <a:t>作者的议论、他人的评价</a:t>
            </a:r>
            <a:r>
              <a:rPr lang="zh-CN" altLang="en-US" sz="2800" b="1" dirty="0">
                <a:latin typeface="微软雅黑" panose="020B0503020204020204" charset="-122"/>
                <a:ea typeface="微软雅黑" panose="020B0503020204020204" charset="-122"/>
              </a:rPr>
              <a:t>的语句；在此基础上进行归类概括；</a:t>
            </a:r>
            <a:r>
              <a:rPr lang="zh-CN" altLang="en-US" sz="2800" b="1" dirty="0">
                <a:solidFill>
                  <a:srgbClr val="0000FF"/>
                </a:solidFill>
                <a:latin typeface="微软雅黑" panose="020B0503020204020204" charset="-122"/>
                <a:ea typeface="微软雅黑" panose="020B0503020204020204" charset="-122"/>
              </a:rPr>
              <a:t>最后</a:t>
            </a:r>
            <a:r>
              <a:rPr lang="zh-CN" altLang="en-US" sz="2800" b="1" dirty="0">
                <a:latin typeface="微软雅黑" panose="020B0503020204020204" charset="-122"/>
                <a:ea typeface="微软雅黑" panose="020B0503020204020204" charset="-122"/>
              </a:rPr>
              <a:t>选择恰当的词句表述出来。</a:t>
            </a:r>
          </a:p>
          <a:p>
            <a:pPr eaLnBrk="1" hangingPunct="1">
              <a:spcBef>
                <a:spcPct val="50000"/>
              </a:spcBef>
            </a:pPr>
            <a:r>
              <a:rPr lang="en-US" altLang="zh-CN" sz="2800" b="1" dirty="0">
                <a:solidFill>
                  <a:srgbClr val="0000FF"/>
                </a:solidFill>
                <a:latin typeface="微软雅黑" panose="020B0503020204020204" charset="-122"/>
                <a:ea typeface="微软雅黑" panose="020B0503020204020204" charset="-122"/>
              </a:rPr>
              <a:t>【</a:t>
            </a:r>
            <a:r>
              <a:rPr lang="zh-CN" altLang="en-US" sz="2800" b="1" dirty="0">
                <a:solidFill>
                  <a:srgbClr val="0000FF"/>
                </a:solidFill>
                <a:latin typeface="微软雅黑" panose="020B0503020204020204" charset="-122"/>
                <a:ea typeface="微软雅黑" panose="020B0503020204020204" charset="-122"/>
              </a:rPr>
              <a:t>答题模式</a:t>
            </a:r>
            <a:r>
              <a:rPr lang="en-US" altLang="zh-CN" sz="2800" b="1" dirty="0">
                <a:solidFill>
                  <a:srgbClr val="0000FF"/>
                </a:solidFill>
                <a:latin typeface="微软雅黑" panose="020B0503020204020204" charset="-122"/>
                <a:ea typeface="微软雅黑" panose="020B0503020204020204" charset="-122"/>
              </a:rPr>
              <a:t>】</a:t>
            </a:r>
          </a:p>
          <a:p>
            <a:pPr eaLnBrk="1" hangingPunct="1">
              <a:spcBef>
                <a:spcPct val="50000"/>
              </a:spcBef>
            </a:pPr>
            <a:r>
              <a:rPr lang="zh-CN" altLang="en-US" sz="2800" b="1" dirty="0">
                <a:latin typeface="楷体" pitchFamily="49" charset="-122"/>
                <a:ea typeface="楷体" pitchFamily="49" charset="-122"/>
              </a:rPr>
              <a:t>  </a:t>
            </a:r>
            <a:r>
              <a:rPr lang="zh-CN" altLang="en-US" sz="2800" b="1" dirty="0" smtClean="0">
                <a:latin typeface="楷体" pitchFamily="49" charset="-122"/>
                <a:ea typeface="楷体" pitchFamily="49" charset="-122"/>
              </a:rPr>
              <a:t>     </a:t>
            </a:r>
            <a:r>
              <a:rPr lang="zh-CN" altLang="en-US" sz="2800" b="1" dirty="0" smtClean="0">
                <a:solidFill>
                  <a:srgbClr val="000000"/>
                </a:solidFill>
                <a:latin typeface="楷体" pitchFamily="49" charset="-122"/>
                <a:ea typeface="楷体" pitchFamily="49" charset="-122"/>
              </a:rPr>
              <a:t>题干若问</a:t>
            </a:r>
            <a:r>
              <a:rPr lang="zh-CN" altLang="en-US" sz="2800" b="1" dirty="0" smtClean="0">
                <a:latin typeface="楷体" pitchFamily="49" charset="-122"/>
                <a:ea typeface="楷体" pitchFamily="49" charset="-122"/>
              </a:rPr>
              <a:t>“</a:t>
            </a:r>
            <a:r>
              <a:rPr lang="zh-CN" altLang="en-US" sz="2800" b="1" dirty="0" smtClean="0">
                <a:solidFill>
                  <a:srgbClr val="0000FF"/>
                </a:solidFill>
                <a:latin typeface="楷体" pitchFamily="49" charset="-122"/>
                <a:ea typeface="楷体" pitchFamily="49" charset="-122"/>
              </a:rPr>
              <a:t>某某是一位怎样的人</a:t>
            </a:r>
            <a:r>
              <a:rPr lang="zh-CN" altLang="en-US" sz="2800" b="1" dirty="0" smtClean="0">
                <a:latin typeface="楷体" pitchFamily="49" charset="-122"/>
                <a:ea typeface="楷体" pitchFamily="49" charset="-122"/>
              </a:rPr>
              <a:t>”，</a:t>
            </a:r>
            <a:r>
              <a:rPr lang="zh-CN" altLang="en-US" sz="2800" b="1" dirty="0" smtClean="0">
                <a:solidFill>
                  <a:srgbClr val="000000"/>
                </a:solidFill>
                <a:latin typeface="楷体" pitchFamily="49" charset="-122"/>
                <a:ea typeface="楷体" pitchFamily="49" charset="-122"/>
              </a:rPr>
              <a:t>常用的一般模式为</a:t>
            </a:r>
            <a:r>
              <a:rPr lang="zh-CN" altLang="en-US" sz="2800" b="1" dirty="0" smtClean="0">
                <a:latin typeface="楷体" pitchFamily="49" charset="-122"/>
                <a:ea typeface="楷体" pitchFamily="49" charset="-122"/>
              </a:rPr>
              <a:t>“</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是一个</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思想性格特点</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身份地位</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的人”</a:t>
            </a:r>
            <a:r>
              <a:rPr lang="zh-CN" altLang="en-US" sz="2800" b="1" dirty="0">
                <a:solidFill>
                  <a:srgbClr val="FF0000"/>
                </a:solidFill>
                <a:latin typeface="微软雅黑" panose="020B0503020204020204" charset="-122"/>
                <a:ea typeface="微软雅黑" panose="020B0503020204020204" charset="-122"/>
              </a:rPr>
              <a:t>。</a:t>
            </a:r>
            <a:endParaRPr lang="en-US" altLang="zh-CN" sz="2800" b="1" dirty="0">
              <a:solidFill>
                <a:srgbClr val="FF0000"/>
              </a:solidFill>
              <a:latin typeface="微软雅黑" panose="020B0503020204020204" charset="-122"/>
              <a:ea typeface="微软雅黑" panose="020B0503020204020204" charset="-122"/>
            </a:endParaRPr>
          </a:p>
          <a:p>
            <a:pPr eaLnBrk="1" hangingPunct="1">
              <a:spcBef>
                <a:spcPct val="50000"/>
              </a:spcBef>
            </a:pPr>
            <a:r>
              <a:rPr lang="en-US" altLang="zh-CN" sz="2800" b="1" dirty="0" smtClean="0">
                <a:solidFill>
                  <a:srgbClr val="000000"/>
                </a:solidFill>
                <a:latin typeface="微软雅黑" panose="020B0503020204020204" charset="-122"/>
                <a:ea typeface="微软雅黑" panose="020B0503020204020204" charset="-122"/>
              </a:rPr>
              <a:t>       </a:t>
            </a:r>
            <a:r>
              <a:rPr lang="zh-CN" altLang="en-US" sz="2800" b="1" dirty="0" smtClean="0">
                <a:solidFill>
                  <a:srgbClr val="000000"/>
                </a:solidFill>
                <a:latin typeface="楷体" pitchFamily="49" charset="-122"/>
                <a:ea typeface="楷体" pitchFamily="49" charset="-122"/>
              </a:rPr>
              <a:t>题干若问</a:t>
            </a:r>
            <a:r>
              <a:rPr lang="zh-CN" altLang="en-US" sz="2800" b="1" dirty="0" smtClean="0">
                <a:latin typeface="楷体" pitchFamily="49" charset="-122"/>
                <a:ea typeface="楷体" pitchFamily="49" charset="-122"/>
              </a:rPr>
              <a:t>“</a:t>
            </a:r>
            <a:r>
              <a:rPr lang="zh-CN" altLang="en-US" sz="2800" b="1" dirty="0" smtClean="0">
                <a:solidFill>
                  <a:srgbClr val="0000FF"/>
                </a:solidFill>
                <a:latin typeface="楷体" pitchFamily="49" charset="-122"/>
                <a:ea typeface="楷体" pitchFamily="49" charset="-122"/>
              </a:rPr>
              <a:t>某某具有怎样的性格特点</a:t>
            </a:r>
            <a:r>
              <a:rPr lang="zh-CN" altLang="en-US" sz="2800" b="1" dirty="0" smtClean="0">
                <a:latin typeface="楷体" pitchFamily="49" charset="-122"/>
                <a:ea typeface="楷体" pitchFamily="49" charset="-122"/>
              </a:rPr>
              <a:t>”，</a:t>
            </a:r>
            <a:r>
              <a:rPr lang="zh-CN" altLang="en-US" sz="2800" b="1" dirty="0" smtClean="0">
                <a:solidFill>
                  <a:srgbClr val="000000"/>
                </a:solidFill>
                <a:latin typeface="楷体" pitchFamily="49" charset="-122"/>
                <a:ea typeface="楷体" pitchFamily="49" charset="-122"/>
              </a:rPr>
              <a:t>就需</a:t>
            </a:r>
            <a:r>
              <a:rPr lang="zh-CN" altLang="en-US" sz="2800" b="1" dirty="0" smtClean="0">
                <a:latin typeface="楷体" pitchFamily="49" charset="-122"/>
                <a:ea typeface="楷体" pitchFamily="49" charset="-122"/>
              </a:rPr>
              <a:t>“</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的性格特点：①</a:t>
            </a:r>
            <a:r>
              <a:rPr lang="en-US" altLang="zh-CN" sz="2800" b="1" dirty="0" smtClean="0">
                <a:solidFill>
                  <a:srgbClr val="FF0000"/>
                </a:solidFill>
                <a:latin typeface="楷体" pitchFamily="49" charset="-122"/>
                <a:ea typeface="楷体" pitchFamily="49" charset="-122"/>
              </a:rPr>
              <a:t>……②……”</a:t>
            </a:r>
            <a:r>
              <a:rPr lang="zh-CN" altLang="en-US" sz="2800" b="1" dirty="0" smtClean="0">
                <a:latin typeface="楷体" pitchFamily="49" charset="-122"/>
                <a:ea typeface="楷体" pitchFamily="49" charset="-122"/>
              </a:rPr>
              <a:t>。</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分条作答</a:t>
            </a:r>
            <a:r>
              <a:rPr lang="en-US" altLang="zh-CN" sz="2800" b="1" dirty="0" smtClean="0">
                <a:latin typeface="楷体" pitchFamily="49" charset="-122"/>
                <a:ea typeface="楷体" pitchFamily="49" charset="-122"/>
              </a:rPr>
              <a:t>)</a:t>
            </a:r>
            <a:r>
              <a:rPr lang="zh-CN" altLang="en-US" sz="2800" b="1" dirty="0" smtClean="0">
                <a:solidFill>
                  <a:srgbClr val="000000"/>
                </a:solidFill>
                <a:latin typeface="楷体" pitchFamily="49" charset="-122"/>
                <a:ea typeface="楷体" pitchFamily="49" charset="-122"/>
              </a:rPr>
              <a:t>人物形象题要针对试题设题的角度具体灵活作答，没有一成不变的模式。</a:t>
            </a:r>
            <a:endParaRPr lang="zh-CN" altLang="en-US" sz="2800" b="1" dirty="0">
              <a:solidFill>
                <a:srgbClr val="000000"/>
              </a:solidFill>
              <a:latin typeface="楷体" pitchFamily="49" charset="-122"/>
              <a:ea typeface="楷体" pitchFamily="49" charset="-122"/>
            </a:endParaRPr>
          </a:p>
        </p:txBody>
      </p:sp>
      <p:sp>
        <p:nvSpPr>
          <p:cNvPr id="3" name="灯片编号占位符 2"/>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11</a:t>
            </a:fld>
            <a:endParaRPr lang="zh-CN" altLang="en-US">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charRg st="0" end="107"/>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charRg st="107" end="11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charRg st="114" end="17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charRg st="175" end="19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1"/>
          <p:cNvSpPr/>
          <p:nvPr/>
        </p:nvSpPr>
        <p:spPr>
          <a:xfrm>
            <a:off x="495300" y="1729423"/>
            <a:ext cx="8153400" cy="3970337"/>
          </a:xfrm>
          <a:prstGeom prst="rect">
            <a:avLst/>
          </a:prstGeom>
          <a:noFill/>
          <a:ln w="9525">
            <a:noFill/>
          </a:ln>
        </p:spPr>
        <p:txBody>
          <a:bodyPr>
            <a:spAutoFit/>
          </a:bodyPr>
          <a:lstStyle/>
          <a:p>
            <a:pPr eaLnBrk="1" hangingPunct="1"/>
            <a:r>
              <a:rPr lang="en-US" altLang="zh-CN" sz="3600" b="1" dirty="0">
                <a:solidFill>
                  <a:srgbClr val="FF3300"/>
                </a:solidFill>
                <a:latin typeface="微软雅黑" panose="020B0503020204020204" charset="-122"/>
                <a:ea typeface="微软雅黑" panose="020B0503020204020204" charset="-122"/>
              </a:rPr>
              <a:t>【</a:t>
            </a:r>
            <a:r>
              <a:rPr lang="zh-CN" altLang="en-US" sz="3600" b="1" dirty="0">
                <a:solidFill>
                  <a:srgbClr val="FF3300"/>
                </a:solidFill>
                <a:latin typeface="微软雅黑" panose="020B0503020204020204" charset="-122"/>
                <a:ea typeface="微软雅黑" panose="020B0503020204020204" charset="-122"/>
              </a:rPr>
              <a:t>常见设问方式</a:t>
            </a:r>
            <a:r>
              <a:rPr lang="en-US" altLang="zh-CN" sz="3600" b="1" dirty="0">
                <a:solidFill>
                  <a:srgbClr val="FF3300"/>
                </a:solidFill>
                <a:latin typeface="微软雅黑" panose="020B0503020204020204" charset="-122"/>
                <a:ea typeface="微软雅黑" panose="020B0503020204020204" charset="-122"/>
              </a:rPr>
              <a:t>】</a:t>
            </a:r>
          </a:p>
          <a:p>
            <a:pPr eaLnBrk="1" hangingPunct="1"/>
            <a:r>
              <a:rPr lang="en-US" altLang="zh-CN" sz="3600" b="1" dirty="0">
                <a:latin typeface="楷体" pitchFamily="49" charset="-122"/>
                <a:ea typeface="楷体" pitchFamily="49" charset="-122"/>
              </a:rPr>
              <a:t>⑴</a:t>
            </a:r>
            <a:r>
              <a:rPr lang="zh-CN" altLang="en-US" sz="3600" b="1" dirty="0">
                <a:latin typeface="楷体" pitchFamily="49" charset="-122"/>
                <a:ea typeface="楷体" pitchFamily="49" charset="-122"/>
              </a:rPr>
              <a:t>．作者主要用了哪种艺术手法塑造</a:t>
            </a:r>
            <a:r>
              <a:rPr lang="en-US" altLang="zh-CN" sz="3600" b="1" dirty="0">
                <a:latin typeface="楷体" pitchFamily="49" charset="-122"/>
                <a:ea typeface="楷体" pitchFamily="49" charset="-122"/>
              </a:rPr>
              <a:t>XXX</a:t>
            </a:r>
            <a:r>
              <a:rPr lang="zh-CN" altLang="en-US" sz="3600" b="1" dirty="0">
                <a:latin typeface="楷体" pitchFamily="49" charset="-122"/>
                <a:ea typeface="楷体" pitchFamily="49" charset="-122"/>
              </a:rPr>
              <a:t>这一形象？请简要分析。</a:t>
            </a:r>
          </a:p>
          <a:p>
            <a:pPr eaLnBrk="1" hangingPunct="1"/>
            <a:r>
              <a:rPr lang="en-US" altLang="zh-CN" sz="3600" b="1" dirty="0">
                <a:solidFill>
                  <a:srgbClr val="FF3300"/>
                </a:solidFill>
                <a:latin typeface="微软雅黑" panose="020B0503020204020204" charset="-122"/>
                <a:ea typeface="微软雅黑" panose="020B0503020204020204" charset="-122"/>
              </a:rPr>
              <a:t>【</a:t>
            </a:r>
            <a:r>
              <a:rPr lang="zh-CN" altLang="en-US" sz="3600" b="1" dirty="0">
                <a:solidFill>
                  <a:srgbClr val="FF3300"/>
                </a:solidFill>
                <a:latin typeface="微软雅黑" panose="020B0503020204020204" charset="-122"/>
                <a:ea typeface="微软雅黑" panose="020B0503020204020204" charset="-122"/>
              </a:rPr>
              <a:t>其他设问方式</a:t>
            </a:r>
            <a:r>
              <a:rPr lang="en-US" altLang="zh-CN" sz="3600" b="1" dirty="0">
                <a:solidFill>
                  <a:srgbClr val="FF3300"/>
                </a:solidFill>
                <a:latin typeface="微软雅黑" panose="020B0503020204020204" charset="-122"/>
                <a:ea typeface="微软雅黑" panose="020B0503020204020204" charset="-122"/>
              </a:rPr>
              <a:t>】</a:t>
            </a:r>
          </a:p>
          <a:p>
            <a:pPr eaLnBrk="1" hangingPunct="1"/>
            <a:r>
              <a:rPr lang="en-US" altLang="zh-CN" sz="3600" b="1" dirty="0">
                <a:latin typeface="楷体" pitchFamily="49" charset="-122"/>
                <a:ea typeface="楷体" pitchFamily="49" charset="-122"/>
              </a:rPr>
              <a:t>⑵</a:t>
            </a:r>
            <a:r>
              <a:rPr lang="zh-CN" altLang="en-US" sz="3600" b="1" dirty="0">
                <a:latin typeface="楷体" pitchFamily="49" charset="-122"/>
                <a:ea typeface="楷体" pitchFamily="49" charset="-122"/>
              </a:rPr>
              <a:t>．请赏析文中画线处人物语言。</a:t>
            </a:r>
          </a:p>
          <a:p>
            <a:pPr eaLnBrk="1" hangingPunct="1"/>
            <a:r>
              <a:rPr lang="zh-CN" altLang="en-US" sz="3600" b="1" dirty="0">
                <a:latin typeface="楷体" pitchFamily="49" charset="-122"/>
                <a:ea typeface="楷体" pitchFamily="49" charset="-122"/>
              </a:rPr>
              <a:t>⑶．本文在刻画人物时运用了哪些手法？请赏析</a:t>
            </a:r>
            <a:r>
              <a:rPr lang="zh-CN" altLang="en-US" sz="3600" b="1" dirty="0">
                <a:latin typeface="微软雅黑" panose="020B0503020204020204" charset="-122"/>
                <a:ea typeface="微软雅黑" panose="020B0503020204020204" charset="-122"/>
              </a:rPr>
              <a:t>。</a:t>
            </a:r>
          </a:p>
        </p:txBody>
      </p:sp>
      <p:sp>
        <p:nvSpPr>
          <p:cNvPr id="86019" name="Text Box 3"/>
          <p:cNvSpPr txBox="1">
            <a:spLocks noChangeArrowheads="1"/>
          </p:cNvSpPr>
          <p:nvPr/>
        </p:nvSpPr>
        <p:spPr bwMode="auto">
          <a:xfrm>
            <a:off x="578485" y="773430"/>
            <a:ext cx="7620000" cy="708025"/>
          </a:xfrm>
          <a:prstGeom prst="rect">
            <a:avLst/>
          </a:prstGeom>
          <a:solidFill>
            <a:srgbClr val="FFFF00"/>
          </a:solidFill>
        </p:spPr>
        <p:style>
          <a:lnRef idx="2">
            <a:schemeClr val="accent1"/>
          </a:lnRef>
          <a:fillRef idx="1">
            <a:schemeClr val="lt1"/>
          </a:fillRef>
          <a:effectRef idx="0">
            <a:schemeClr val="accent1"/>
          </a:effectRef>
          <a:fontRef idx="minor">
            <a:schemeClr val="dk1"/>
          </a:fontRef>
        </p:style>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R="0" lvl="0" rtl="0">
              <a:buClrTx/>
              <a:buSzTx/>
              <a:defRPr/>
            </a:pPr>
            <a:r>
              <a:rPr kumimoji="1" lang="zh-CN" altLang="en-US" sz="4000" b="1" dirty="0" smtClean="0">
                <a:solidFill>
                  <a:srgbClr val="0000FF"/>
                </a:solidFill>
                <a:latin typeface="Times New Roman" panose="02020603050405020304" pitchFamily="2" charset="0"/>
                <a:ea typeface="黑体" panose="02010609060101010101" pitchFamily="2" charset="-122"/>
              </a:rPr>
              <a:t>题型二　塑造人物形象的手法</a:t>
            </a:r>
          </a:p>
        </p:txBody>
      </p:sp>
      <p:sp>
        <p:nvSpPr>
          <p:cNvPr id="4" name="灯片编号占位符 3"/>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12</a:t>
            </a:fld>
            <a:endParaRPr lang="zh-CN" altLang="en-US">
              <a:latin typeface="Arial" panose="020B0604020202020204" pitchFamily="34" charset="0"/>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文本占位符 19457"/>
          <p:cNvSpPr>
            <a:spLocks noGrp="1" noRot="1"/>
          </p:cNvSpPr>
          <p:nvPr>
            <p:ph type="body" idx="1"/>
          </p:nvPr>
        </p:nvSpPr>
        <p:spPr>
          <a:xfrm>
            <a:off x="179388" y="281305"/>
            <a:ext cx="8785225" cy="6121400"/>
          </a:xfrm>
        </p:spPr>
        <p:txBody>
          <a:bodyPr/>
          <a:lstStyle/>
          <a:p>
            <a:pPr>
              <a:lnSpc>
                <a:spcPct val="150000"/>
              </a:lnSpc>
              <a:spcBef>
                <a:spcPts val="0"/>
              </a:spcBef>
              <a:buNone/>
            </a:pPr>
            <a:r>
              <a:rPr lang="zh-CN" altLang="en-US" dirty="0">
                <a:solidFill>
                  <a:schemeClr val="hlink"/>
                </a:solidFill>
                <a:latin typeface="方正小标宋简体" charset="-122"/>
                <a:ea typeface="方正小标宋简体" charset="-122"/>
              </a:rPr>
              <a:t>表现人物的手法：</a:t>
            </a:r>
          </a:p>
          <a:p>
            <a:pPr>
              <a:lnSpc>
                <a:spcPct val="150000"/>
              </a:lnSpc>
              <a:spcBef>
                <a:spcPts val="0"/>
              </a:spcBef>
              <a:buNone/>
            </a:pPr>
            <a:r>
              <a:rPr lang="en-US" altLang="zh-CN" u="sng" dirty="0">
                <a:latin typeface="方正小标宋简体" charset="-122"/>
                <a:ea typeface="方正小标宋简体" charset="-122"/>
              </a:rPr>
              <a:t>⑴</a:t>
            </a:r>
            <a:r>
              <a:rPr lang="zh-CN" altLang="en-US" u="sng" dirty="0">
                <a:latin typeface="方正小标宋简体" charset="-122"/>
                <a:ea typeface="方正小标宋简体" charset="-122"/>
              </a:rPr>
              <a:t>正面描写</a:t>
            </a:r>
            <a:r>
              <a:rPr lang="en-US" altLang="zh-CN" u="sng" dirty="0">
                <a:latin typeface="方正小标宋简体" charset="-122"/>
                <a:ea typeface="方正小标宋简体" charset="-122"/>
              </a:rPr>
              <a:t>——</a:t>
            </a:r>
            <a:r>
              <a:rPr lang="zh-CN" altLang="en-US" u="sng" dirty="0">
                <a:latin typeface="方正小标宋简体" charset="-122"/>
                <a:ea typeface="方正小标宋简体" charset="-122"/>
              </a:rPr>
              <a:t>直接描写</a:t>
            </a:r>
          </a:p>
          <a:p>
            <a:pPr>
              <a:lnSpc>
                <a:spcPct val="150000"/>
              </a:lnSpc>
              <a:spcBef>
                <a:spcPts val="0"/>
              </a:spcBef>
              <a:buNone/>
            </a:pPr>
            <a:r>
              <a:rPr lang="en-US" altLang="zh-CN" dirty="0">
                <a:latin typeface="楷体" pitchFamily="49" charset="-122"/>
                <a:ea typeface="楷体" pitchFamily="49" charset="-122"/>
                <a:sym typeface="+mn-ea"/>
              </a:rPr>
              <a:t>①</a:t>
            </a:r>
            <a:r>
              <a:rPr lang="zh-CN" altLang="en-US" dirty="0">
                <a:latin typeface="楷体" pitchFamily="49" charset="-122"/>
                <a:ea typeface="楷体" pitchFamily="49" charset="-122"/>
                <a:sym typeface="+mn-ea"/>
              </a:rPr>
              <a:t>肖像；</a:t>
            </a:r>
            <a:r>
              <a:rPr lang="en-US" altLang="zh-CN" dirty="0">
                <a:latin typeface="楷体" pitchFamily="49" charset="-122"/>
                <a:ea typeface="楷体" pitchFamily="49" charset="-122"/>
                <a:sym typeface="+mn-ea"/>
              </a:rPr>
              <a:t>②</a:t>
            </a:r>
            <a:r>
              <a:rPr lang="zh-CN" altLang="en-US" dirty="0">
                <a:latin typeface="楷体" pitchFamily="49" charset="-122"/>
                <a:ea typeface="楷体" pitchFamily="49" charset="-122"/>
                <a:sym typeface="+mn-ea"/>
              </a:rPr>
              <a:t>语言；</a:t>
            </a:r>
            <a:r>
              <a:rPr lang="en-US" altLang="zh-CN" dirty="0">
                <a:latin typeface="楷体" pitchFamily="49" charset="-122"/>
                <a:ea typeface="楷体" pitchFamily="49" charset="-122"/>
                <a:sym typeface="+mn-ea"/>
              </a:rPr>
              <a:t>③</a:t>
            </a:r>
            <a:r>
              <a:rPr lang="zh-CN" altLang="en-US" dirty="0">
                <a:latin typeface="楷体" pitchFamily="49" charset="-122"/>
                <a:ea typeface="楷体" pitchFamily="49" charset="-122"/>
                <a:sym typeface="+mn-ea"/>
              </a:rPr>
              <a:t>动作（所做的事）；</a:t>
            </a:r>
            <a:r>
              <a:rPr lang="en-US" altLang="zh-CN" dirty="0">
                <a:latin typeface="楷体" pitchFamily="49" charset="-122"/>
                <a:ea typeface="楷体" pitchFamily="49" charset="-122"/>
                <a:sym typeface="+mn-ea"/>
              </a:rPr>
              <a:t>④</a:t>
            </a:r>
            <a:r>
              <a:rPr lang="zh-CN" altLang="en-US" dirty="0">
                <a:latin typeface="楷体" pitchFamily="49" charset="-122"/>
                <a:ea typeface="楷体" pitchFamily="49" charset="-122"/>
                <a:sym typeface="+mn-ea"/>
              </a:rPr>
              <a:t>神情；</a:t>
            </a:r>
            <a:r>
              <a:rPr lang="en-US" altLang="zh-CN" dirty="0">
                <a:latin typeface="楷体" pitchFamily="49" charset="-122"/>
                <a:ea typeface="楷体" pitchFamily="49" charset="-122"/>
                <a:sym typeface="+mn-ea"/>
              </a:rPr>
              <a:t>⑤</a:t>
            </a:r>
            <a:r>
              <a:rPr lang="zh-CN" altLang="en-US" dirty="0">
                <a:latin typeface="楷体" pitchFamily="49" charset="-122"/>
                <a:ea typeface="楷体" pitchFamily="49" charset="-122"/>
                <a:sym typeface="+mn-ea"/>
              </a:rPr>
              <a:t>心理。</a:t>
            </a:r>
            <a:endParaRPr lang="zh-CN" altLang="en-US" dirty="0">
              <a:latin typeface="楷体" pitchFamily="49" charset="-122"/>
              <a:ea typeface="楷体" pitchFamily="49" charset="-122"/>
            </a:endParaRPr>
          </a:p>
          <a:p>
            <a:pPr>
              <a:lnSpc>
                <a:spcPct val="150000"/>
              </a:lnSpc>
              <a:spcBef>
                <a:spcPts val="0"/>
              </a:spcBef>
              <a:buNone/>
            </a:pPr>
            <a:r>
              <a:rPr lang="en-US" altLang="zh-CN" u="sng" dirty="0">
                <a:latin typeface="方正小标宋简体" charset="-122"/>
                <a:ea typeface="方正小标宋简体" charset="-122"/>
              </a:rPr>
              <a:t>⑵</a:t>
            </a:r>
            <a:r>
              <a:rPr lang="zh-CN" altLang="en-US" u="sng" dirty="0">
                <a:latin typeface="方正小标宋简体" charset="-122"/>
                <a:ea typeface="方正小标宋简体" charset="-122"/>
              </a:rPr>
              <a:t>侧面描写</a:t>
            </a:r>
            <a:r>
              <a:rPr lang="en-US" altLang="zh-CN" u="sng" dirty="0">
                <a:latin typeface="方正小标宋简体" charset="-122"/>
                <a:ea typeface="方正小标宋简体" charset="-122"/>
              </a:rPr>
              <a:t>——</a:t>
            </a:r>
            <a:r>
              <a:rPr lang="zh-CN" altLang="en-US" u="sng" dirty="0">
                <a:latin typeface="方正小标宋简体" charset="-122"/>
                <a:ea typeface="方正小标宋简体" charset="-122"/>
              </a:rPr>
              <a:t>间接描写</a:t>
            </a:r>
          </a:p>
          <a:p>
            <a:pPr>
              <a:lnSpc>
                <a:spcPct val="150000"/>
              </a:lnSpc>
              <a:spcBef>
                <a:spcPts val="0"/>
              </a:spcBef>
              <a:buNone/>
            </a:pPr>
            <a:r>
              <a:rPr lang="zh-CN" altLang="en-US" dirty="0">
                <a:latin typeface="楷体" pitchFamily="49" charset="-122"/>
                <a:ea typeface="楷体" pitchFamily="49" charset="-122"/>
              </a:rPr>
              <a:t>①用他人的对话、心理活动、事件叙述等</a:t>
            </a:r>
            <a:r>
              <a:rPr lang="zh-CN" altLang="en-US" dirty="0">
                <a:solidFill>
                  <a:srgbClr val="FF0000"/>
                </a:solidFill>
                <a:latin typeface="楷体" pitchFamily="49" charset="-122"/>
                <a:ea typeface="楷体" pitchFamily="49" charset="-122"/>
              </a:rPr>
              <a:t>衬托、对比</a:t>
            </a:r>
            <a:r>
              <a:rPr lang="zh-CN" altLang="en-US" dirty="0">
                <a:latin typeface="楷体" pitchFamily="49" charset="-122"/>
                <a:ea typeface="楷体" pitchFamily="49" charset="-122"/>
              </a:rPr>
              <a:t>人物的性格特征；</a:t>
            </a:r>
          </a:p>
          <a:p>
            <a:pPr>
              <a:lnSpc>
                <a:spcPct val="150000"/>
              </a:lnSpc>
              <a:spcBef>
                <a:spcPts val="0"/>
              </a:spcBef>
              <a:buNone/>
            </a:pPr>
            <a:r>
              <a:rPr lang="zh-CN" altLang="en-US" dirty="0">
                <a:latin typeface="楷体" pitchFamily="49" charset="-122"/>
                <a:ea typeface="楷体" pitchFamily="49" charset="-122"/>
              </a:rPr>
              <a:t>②</a:t>
            </a:r>
            <a:r>
              <a:rPr lang="zh-CN" altLang="en-US" dirty="0">
                <a:solidFill>
                  <a:srgbClr val="FF0000"/>
                </a:solidFill>
                <a:latin typeface="楷体" pitchFamily="49" charset="-122"/>
                <a:ea typeface="楷体" pitchFamily="49" charset="-122"/>
              </a:rPr>
              <a:t>环境描写</a:t>
            </a:r>
            <a:r>
              <a:rPr lang="zh-CN" altLang="en-US" dirty="0">
                <a:latin typeface="楷体" pitchFamily="49" charset="-122"/>
                <a:ea typeface="楷体" pitchFamily="49" charset="-122"/>
              </a:rPr>
              <a:t>或</a:t>
            </a:r>
            <a:r>
              <a:rPr lang="zh-CN" altLang="en-US" dirty="0">
                <a:solidFill>
                  <a:srgbClr val="FF0000"/>
                </a:solidFill>
                <a:latin typeface="楷体" pitchFamily="49" charset="-122"/>
                <a:ea typeface="楷体" pitchFamily="49" charset="-122"/>
              </a:rPr>
              <a:t>景物描写</a:t>
            </a:r>
            <a:r>
              <a:rPr lang="zh-CN" altLang="en-US" dirty="0">
                <a:latin typeface="楷体" pitchFamily="49" charset="-122"/>
                <a:ea typeface="楷体" pitchFamily="49" charset="-122"/>
              </a:rPr>
              <a:t>进行</a:t>
            </a:r>
            <a:r>
              <a:rPr lang="zh-CN" altLang="en-US" dirty="0">
                <a:solidFill>
                  <a:srgbClr val="FF0000"/>
                </a:solidFill>
                <a:latin typeface="楷体" pitchFamily="49" charset="-122"/>
                <a:ea typeface="楷体" pitchFamily="49" charset="-122"/>
              </a:rPr>
              <a:t>烘托</a:t>
            </a:r>
            <a:r>
              <a:rPr lang="zh-CN" altLang="en-US" dirty="0">
                <a:latin typeface="方正小标宋简体" charset="-122"/>
                <a:ea typeface="方正小标宋简体" charset="-122"/>
              </a:rPr>
              <a:t>。</a:t>
            </a:r>
          </a:p>
        </p:txBody>
      </p:sp>
      <p:sp>
        <p:nvSpPr>
          <p:cNvPr id="3" name="灯片编号占位符 2"/>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13</a:t>
            </a:fld>
            <a:endParaRPr lang="zh-CN" altLang="en-US">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9458">
                                            <p:txEl>
                                              <p:pRg st="0" end="0"/>
                                            </p:txEl>
                                          </p:spTgt>
                                        </p:tgtEl>
                                        <p:attrNameLst>
                                          <p:attrName>style.visibility</p:attrName>
                                        </p:attrNameLst>
                                      </p:cBhvr>
                                      <p:to>
                                        <p:strVal val="visible"/>
                                      </p:to>
                                    </p:set>
                                    <p:anim calcmode="lin" valueType="num">
                                      <p:cBhvr additive="base">
                                        <p:cTn id="7" dur="500" fill="hold"/>
                                        <p:tgtEl>
                                          <p:spTgt spid="1945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945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9458">
                                            <p:txEl>
                                              <p:pRg st="1" end="1"/>
                                            </p:txEl>
                                          </p:spTgt>
                                        </p:tgtEl>
                                        <p:attrNameLst>
                                          <p:attrName>style.visibility</p:attrName>
                                        </p:attrNameLst>
                                      </p:cBhvr>
                                      <p:to>
                                        <p:strVal val="visible"/>
                                      </p:to>
                                    </p:set>
                                    <p:anim calcmode="lin" valueType="num">
                                      <p:cBhvr additive="base">
                                        <p:cTn id="13" dur="500" fill="hold"/>
                                        <p:tgtEl>
                                          <p:spTgt spid="19458">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9458">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9458">
                                            <p:txEl>
                                              <p:pRg st="3" end="3"/>
                                            </p:txEl>
                                          </p:spTgt>
                                        </p:tgtEl>
                                        <p:attrNameLst>
                                          <p:attrName>style.visibility</p:attrName>
                                        </p:attrNameLst>
                                      </p:cBhvr>
                                      <p:to>
                                        <p:strVal val="visible"/>
                                      </p:to>
                                    </p:set>
                                    <p:anim calcmode="lin" valueType="num">
                                      <p:cBhvr additive="base">
                                        <p:cTn id="19" dur="500" fill="hold"/>
                                        <p:tgtEl>
                                          <p:spTgt spid="19458">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9458">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9458">
                                            <p:txEl>
                                              <p:pRg st="2" end="2"/>
                                            </p:txEl>
                                          </p:spTgt>
                                        </p:tgtEl>
                                        <p:attrNameLst>
                                          <p:attrName>style.visibility</p:attrName>
                                        </p:attrNameLst>
                                      </p:cBhvr>
                                      <p:to>
                                        <p:strVal val="visible"/>
                                      </p:to>
                                    </p:set>
                                    <p:anim calcmode="lin" valueType="num">
                                      <p:cBhvr additive="base">
                                        <p:cTn id="25" dur="500" fill="hold"/>
                                        <p:tgtEl>
                                          <p:spTgt spid="19458">
                                            <p:txEl>
                                              <p:pRg st="2" end="2"/>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9458">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9458">
                                            <p:txEl>
                                              <p:pRg st="4" end="4"/>
                                            </p:txEl>
                                          </p:spTgt>
                                        </p:tgtEl>
                                        <p:attrNameLst>
                                          <p:attrName>style.visibility</p:attrName>
                                        </p:attrNameLst>
                                      </p:cBhvr>
                                      <p:to>
                                        <p:strVal val="visible"/>
                                      </p:to>
                                    </p:set>
                                    <p:anim calcmode="lin" valueType="num">
                                      <p:cBhvr additive="base">
                                        <p:cTn id="31" dur="500" fill="hold"/>
                                        <p:tgtEl>
                                          <p:spTgt spid="19458">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9458">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9458">
                                            <p:txEl>
                                              <p:pRg st="5" end="5"/>
                                            </p:txEl>
                                          </p:spTgt>
                                        </p:tgtEl>
                                        <p:attrNameLst>
                                          <p:attrName>style.visibility</p:attrName>
                                        </p:attrNameLst>
                                      </p:cBhvr>
                                      <p:to>
                                        <p:strVal val="visible"/>
                                      </p:to>
                                    </p:set>
                                    <p:anim calcmode="lin" valueType="num">
                                      <p:cBhvr additive="base">
                                        <p:cTn id="37" dur="500" fill="hold"/>
                                        <p:tgtEl>
                                          <p:spTgt spid="19458">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9458">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占位符 20481"/>
          <p:cNvSpPr>
            <a:spLocks noGrp="1" noRot="1"/>
          </p:cNvSpPr>
          <p:nvPr>
            <p:ph type="body" idx="1"/>
          </p:nvPr>
        </p:nvSpPr>
        <p:spPr>
          <a:xfrm>
            <a:off x="1588" y="406400"/>
            <a:ext cx="8843962" cy="5462588"/>
          </a:xfrm>
        </p:spPr>
        <p:txBody>
          <a:bodyPr/>
          <a:lstStyle/>
          <a:p>
            <a:pPr>
              <a:lnSpc>
                <a:spcPct val="90000"/>
              </a:lnSpc>
              <a:buNone/>
            </a:pPr>
            <a:r>
              <a:rPr lang="zh-CN" altLang="en-US" sz="2400" dirty="0">
                <a:latin typeface="方正小标宋简体" charset="-122"/>
                <a:ea typeface="方正小标宋简体" charset="-122"/>
              </a:rPr>
              <a:t>。</a:t>
            </a:r>
            <a:r>
              <a:rPr lang="zh-CN" altLang="en-US" dirty="0">
                <a:solidFill>
                  <a:schemeClr val="tx2"/>
                </a:solidFill>
                <a:latin typeface="方正小标宋简体" charset="-122"/>
                <a:ea typeface="方正小标宋简体" charset="-122"/>
              </a:rPr>
              <a:t>（</a:t>
            </a:r>
            <a:r>
              <a:rPr lang="en-US" altLang="zh-CN" dirty="0">
                <a:solidFill>
                  <a:schemeClr val="tx2"/>
                </a:solidFill>
                <a:latin typeface="方正小标宋简体" charset="-122"/>
                <a:ea typeface="方正小标宋简体" charset="-122"/>
              </a:rPr>
              <a:t>3</a:t>
            </a:r>
            <a:r>
              <a:rPr lang="zh-CN" altLang="en-US" dirty="0">
                <a:solidFill>
                  <a:schemeClr val="tx2"/>
                </a:solidFill>
                <a:latin typeface="方正小标宋简体" charset="-122"/>
                <a:ea typeface="方正小标宋简体" charset="-122"/>
              </a:rPr>
              <a:t>）细节描写：</a:t>
            </a:r>
            <a:r>
              <a:rPr lang="zh-CN" altLang="en-US" dirty="0">
                <a:solidFill>
                  <a:srgbClr val="000000"/>
                </a:solidFill>
                <a:latin typeface="楷体" pitchFamily="49" charset="-122"/>
                <a:ea typeface="楷体" pitchFamily="49" charset="-122"/>
              </a:rPr>
              <a:t>更细腻地展示人物某一特征。</a:t>
            </a:r>
          </a:p>
          <a:p>
            <a:pPr>
              <a:lnSpc>
                <a:spcPct val="150000"/>
              </a:lnSpc>
              <a:spcBef>
                <a:spcPts val="0"/>
              </a:spcBef>
              <a:buNone/>
            </a:pPr>
            <a:r>
              <a:rPr lang="zh-CN" altLang="en-US" dirty="0">
                <a:solidFill>
                  <a:srgbClr val="000000"/>
                </a:solidFill>
                <a:latin typeface="楷体" pitchFamily="49" charset="-122"/>
                <a:ea typeface="楷体" pitchFamily="49" charset="-122"/>
              </a:rPr>
              <a:t>   细节是文学作品中细腻描绘的最小环节。</a:t>
            </a:r>
          </a:p>
          <a:p>
            <a:pPr>
              <a:lnSpc>
                <a:spcPct val="150000"/>
              </a:lnSpc>
              <a:spcBef>
                <a:spcPts val="0"/>
              </a:spcBef>
              <a:buNone/>
            </a:pPr>
            <a:r>
              <a:rPr lang="zh-CN" altLang="en-US" dirty="0">
                <a:solidFill>
                  <a:srgbClr val="000000"/>
                </a:solidFill>
                <a:latin typeface="楷体" pitchFamily="49" charset="-122"/>
                <a:ea typeface="楷体" pitchFamily="49" charset="-122"/>
              </a:rPr>
              <a:t>   如生活场景细节描写、服饰细节描写、动作细节描写、心理细节描写、语言细节描写等，成功的细节可以增强艺术感染力。</a:t>
            </a:r>
            <a:r>
              <a:rPr lang="zh-CN" altLang="en-US" sz="2400" dirty="0">
                <a:latin typeface="方正小标宋简体" charset="-122"/>
                <a:ea typeface="方正小标宋简体" charset="-122"/>
              </a:rPr>
              <a:t> </a:t>
            </a:r>
          </a:p>
          <a:p>
            <a:pPr algn="l">
              <a:lnSpc>
                <a:spcPct val="100000"/>
              </a:lnSpc>
              <a:spcBef>
                <a:spcPts val="1800"/>
              </a:spcBef>
              <a:buNone/>
            </a:pPr>
            <a:r>
              <a:rPr lang="zh-CN" altLang="en-US" sz="2800" dirty="0">
                <a:latin typeface="方正小标宋简体" charset="-122"/>
                <a:ea typeface="方正小标宋简体" charset="-122"/>
              </a:rPr>
              <a:t>   他站住了，脸上现出欢喜和凄凉的神情；动着嘴唇，却没有作声。他的态度终于恭敬起来了，分明的叫道： “老爷”！――《故乡》  </a:t>
            </a:r>
          </a:p>
          <a:p>
            <a:pPr algn="l">
              <a:lnSpc>
                <a:spcPct val="100000"/>
              </a:lnSpc>
              <a:spcBef>
                <a:spcPts val="1800"/>
              </a:spcBef>
              <a:buNone/>
            </a:pPr>
            <a:r>
              <a:rPr lang="zh-CN" altLang="en-US" sz="2800" dirty="0">
                <a:latin typeface="方正小标宋简体" charset="-122"/>
                <a:ea typeface="方正小标宋简体" charset="-122"/>
              </a:rPr>
              <a:t>   瓦楞上许多枯草的断茎当风抖着，正在说明这老屋难免易主的原因。――《故乡》</a:t>
            </a:r>
          </a:p>
          <a:p>
            <a:pPr>
              <a:lnSpc>
                <a:spcPct val="90000"/>
              </a:lnSpc>
            </a:pPr>
            <a:endParaRPr lang="zh-CN" altLang="en-US" sz="2800" dirty="0">
              <a:latin typeface="方正小标宋简体" charset="-122"/>
              <a:ea typeface="方正小标宋简体" charset="-122"/>
            </a:endParaRPr>
          </a:p>
        </p:txBody>
      </p:sp>
      <p:sp>
        <p:nvSpPr>
          <p:cNvPr id="3" name="灯片编号占位符 2"/>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14</a:t>
            </a:fld>
            <a:endParaRPr lang="zh-CN" altLang="en-US">
              <a:latin typeface="Arial" panose="020B0604020202020204" pitchFamily="34" charset="0"/>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文本占位符 21505"/>
          <p:cNvSpPr>
            <a:spLocks noGrp="1" noRot="1"/>
          </p:cNvSpPr>
          <p:nvPr>
            <p:ph type="body" idx="1"/>
          </p:nvPr>
        </p:nvSpPr>
        <p:spPr>
          <a:xfrm>
            <a:off x="899592" y="593725"/>
            <a:ext cx="7579568" cy="5211539"/>
          </a:xfrm>
        </p:spPr>
        <p:txBody>
          <a:bodyPr/>
          <a:lstStyle/>
          <a:p>
            <a:pPr>
              <a:lnSpc>
                <a:spcPct val="150000"/>
              </a:lnSpc>
              <a:spcBef>
                <a:spcPts val="0"/>
              </a:spcBef>
            </a:pPr>
            <a:r>
              <a:rPr lang="zh-CN" altLang="en-US" dirty="0">
                <a:latin typeface="方正小标宋简体" charset="-122"/>
                <a:ea typeface="方正小标宋简体" charset="-122"/>
              </a:rPr>
              <a:t>细节描写的作用如下：</a:t>
            </a:r>
          </a:p>
          <a:p>
            <a:pPr>
              <a:lnSpc>
                <a:spcPct val="150000"/>
              </a:lnSpc>
              <a:spcBef>
                <a:spcPts val="0"/>
              </a:spcBef>
            </a:pPr>
            <a:r>
              <a:rPr lang="en-US" altLang="zh-CN" dirty="0">
                <a:solidFill>
                  <a:schemeClr val="hlink"/>
                </a:solidFill>
                <a:latin typeface="楷体" pitchFamily="49" charset="-122"/>
                <a:ea typeface="楷体" pitchFamily="49" charset="-122"/>
              </a:rPr>
              <a:t>①</a:t>
            </a:r>
            <a:r>
              <a:rPr lang="zh-CN" altLang="en-US" dirty="0">
                <a:solidFill>
                  <a:schemeClr val="hlink"/>
                </a:solidFill>
                <a:latin typeface="楷体" pitchFamily="49" charset="-122"/>
                <a:ea typeface="楷体" pitchFamily="49" charset="-122"/>
              </a:rPr>
              <a:t>刻画人物性格。</a:t>
            </a:r>
          </a:p>
          <a:p>
            <a:pPr>
              <a:lnSpc>
                <a:spcPct val="150000"/>
              </a:lnSpc>
              <a:spcBef>
                <a:spcPts val="0"/>
              </a:spcBef>
            </a:pPr>
            <a:r>
              <a:rPr lang="en-US" altLang="zh-CN" dirty="0">
                <a:solidFill>
                  <a:schemeClr val="hlink"/>
                </a:solidFill>
                <a:latin typeface="楷体" pitchFamily="49" charset="-122"/>
                <a:ea typeface="楷体" pitchFamily="49" charset="-122"/>
              </a:rPr>
              <a:t>②</a:t>
            </a:r>
            <a:r>
              <a:rPr lang="zh-CN" altLang="en-US" dirty="0">
                <a:solidFill>
                  <a:schemeClr val="hlink"/>
                </a:solidFill>
                <a:latin typeface="楷体" pitchFamily="49" charset="-122"/>
                <a:ea typeface="楷体" pitchFamily="49" charset="-122"/>
              </a:rPr>
              <a:t>深化主题。</a:t>
            </a:r>
          </a:p>
          <a:p>
            <a:pPr>
              <a:lnSpc>
                <a:spcPct val="150000"/>
              </a:lnSpc>
              <a:spcBef>
                <a:spcPts val="0"/>
              </a:spcBef>
            </a:pPr>
            <a:r>
              <a:rPr lang="en-US" altLang="zh-CN" dirty="0">
                <a:solidFill>
                  <a:schemeClr val="hlink"/>
                </a:solidFill>
                <a:latin typeface="楷体" pitchFamily="49" charset="-122"/>
                <a:ea typeface="楷体" pitchFamily="49" charset="-122"/>
              </a:rPr>
              <a:t>③</a:t>
            </a:r>
            <a:r>
              <a:rPr lang="zh-CN" altLang="en-US" dirty="0">
                <a:solidFill>
                  <a:schemeClr val="hlink"/>
                </a:solidFill>
                <a:latin typeface="楷体" pitchFamily="49" charset="-122"/>
                <a:ea typeface="楷体" pitchFamily="49" charset="-122"/>
              </a:rPr>
              <a:t>推动情节的发展。</a:t>
            </a:r>
          </a:p>
          <a:p>
            <a:pPr>
              <a:lnSpc>
                <a:spcPct val="150000"/>
              </a:lnSpc>
              <a:spcBef>
                <a:spcPts val="0"/>
              </a:spcBef>
            </a:pPr>
            <a:r>
              <a:rPr lang="en-US" altLang="zh-CN" dirty="0">
                <a:solidFill>
                  <a:schemeClr val="hlink"/>
                </a:solidFill>
                <a:latin typeface="楷体" pitchFamily="49" charset="-122"/>
                <a:ea typeface="楷体" pitchFamily="49" charset="-122"/>
              </a:rPr>
              <a:t>④</a:t>
            </a:r>
            <a:r>
              <a:rPr lang="zh-CN" altLang="en-US" dirty="0">
                <a:solidFill>
                  <a:schemeClr val="hlink"/>
                </a:solidFill>
                <a:latin typeface="楷体" pitchFamily="49" charset="-122"/>
                <a:ea typeface="楷体" pitchFamily="49" charset="-122"/>
              </a:rPr>
              <a:t>渲染时代气氛，</a:t>
            </a:r>
            <a:r>
              <a:rPr lang="zh-CN" altLang="en-US" dirty="0">
                <a:solidFill>
                  <a:schemeClr val="hlink"/>
                </a:solidFill>
                <a:latin typeface="楷体" pitchFamily="49" charset="-122"/>
                <a:ea typeface="楷体" pitchFamily="49" charset="-122"/>
                <a:sym typeface="+mn-ea"/>
              </a:rPr>
              <a:t>营造一种氛围</a:t>
            </a:r>
            <a:r>
              <a:rPr lang="zh-CN" altLang="en-US" dirty="0">
                <a:solidFill>
                  <a:schemeClr val="hlink"/>
                </a:solidFill>
                <a:latin typeface="楷体" pitchFamily="49" charset="-122"/>
                <a:ea typeface="楷体" pitchFamily="49" charset="-122"/>
              </a:rPr>
              <a:t>。</a:t>
            </a:r>
          </a:p>
          <a:p>
            <a:pPr>
              <a:lnSpc>
                <a:spcPct val="150000"/>
              </a:lnSpc>
              <a:spcBef>
                <a:spcPts val="0"/>
              </a:spcBef>
            </a:pPr>
            <a:r>
              <a:rPr lang="en-US" altLang="zh-CN" dirty="0">
                <a:solidFill>
                  <a:schemeClr val="hlink"/>
                </a:solidFill>
                <a:latin typeface="楷体" pitchFamily="49" charset="-122"/>
                <a:ea typeface="楷体" pitchFamily="49" charset="-122"/>
              </a:rPr>
              <a:t>⑥</a:t>
            </a:r>
            <a:r>
              <a:rPr lang="zh-CN" altLang="en-US" dirty="0">
                <a:solidFill>
                  <a:schemeClr val="hlink"/>
                </a:solidFill>
                <a:latin typeface="楷体" pitchFamily="49" charset="-122"/>
                <a:ea typeface="楷体" pitchFamily="49" charset="-122"/>
              </a:rPr>
              <a:t>暗示或影射某些社会现实。</a:t>
            </a:r>
            <a:r>
              <a:rPr lang="zh-CN" altLang="en-US" dirty="0">
                <a:latin typeface="楷体" pitchFamily="49" charset="-122"/>
                <a:ea typeface="楷体" pitchFamily="49" charset="-122"/>
              </a:rPr>
              <a:t> </a:t>
            </a:r>
          </a:p>
        </p:txBody>
      </p:sp>
      <p:sp>
        <p:nvSpPr>
          <p:cNvPr id="3" name="灯片编号占位符 2"/>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15</a:t>
            </a:fld>
            <a:endParaRPr lang="zh-CN" altLang="en-US">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506">
                                            <p:txEl>
                                              <p:pRg st="0" end="0"/>
                                            </p:txEl>
                                          </p:spTgt>
                                        </p:tgtEl>
                                        <p:attrNameLst>
                                          <p:attrName>style.visibility</p:attrName>
                                        </p:attrNameLst>
                                      </p:cBhvr>
                                      <p:to>
                                        <p:strVal val="visible"/>
                                      </p:to>
                                    </p:set>
                                    <p:anim calcmode="lin" valueType="num">
                                      <p:cBhvr additive="base">
                                        <p:cTn id="7" dur="500" fill="hold"/>
                                        <p:tgtEl>
                                          <p:spTgt spid="2150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150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506">
                                            <p:txEl>
                                              <p:pRg st="1" end="1"/>
                                            </p:txEl>
                                          </p:spTgt>
                                        </p:tgtEl>
                                        <p:attrNameLst>
                                          <p:attrName>style.visibility</p:attrName>
                                        </p:attrNameLst>
                                      </p:cBhvr>
                                      <p:to>
                                        <p:strVal val="visible"/>
                                      </p:to>
                                    </p:set>
                                    <p:anim calcmode="lin" valueType="num">
                                      <p:cBhvr additive="base">
                                        <p:cTn id="13" dur="500" fill="hold"/>
                                        <p:tgtEl>
                                          <p:spTgt spid="21506">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1506">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1506">
                                            <p:txEl>
                                              <p:pRg st="2" end="2"/>
                                            </p:txEl>
                                          </p:spTgt>
                                        </p:tgtEl>
                                        <p:attrNameLst>
                                          <p:attrName>style.visibility</p:attrName>
                                        </p:attrNameLst>
                                      </p:cBhvr>
                                      <p:to>
                                        <p:strVal val="visible"/>
                                      </p:to>
                                    </p:set>
                                    <p:anim calcmode="lin" valueType="num">
                                      <p:cBhvr additive="base">
                                        <p:cTn id="19" dur="500" fill="hold"/>
                                        <p:tgtEl>
                                          <p:spTgt spid="21506">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1506">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1506">
                                            <p:txEl>
                                              <p:pRg st="3" end="3"/>
                                            </p:txEl>
                                          </p:spTgt>
                                        </p:tgtEl>
                                        <p:attrNameLst>
                                          <p:attrName>style.visibility</p:attrName>
                                        </p:attrNameLst>
                                      </p:cBhvr>
                                      <p:to>
                                        <p:strVal val="visible"/>
                                      </p:to>
                                    </p:set>
                                    <p:anim calcmode="lin" valueType="num">
                                      <p:cBhvr additive="base">
                                        <p:cTn id="25" dur="500" fill="hold"/>
                                        <p:tgtEl>
                                          <p:spTgt spid="21506">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1506">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1506">
                                            <p:txEl>
                                              <p:pRg st="4" end="4"/>
                                            </p:txEl>
                                          </p:spTgt>
                                        </p:tgtEl>
                                        <p:attrNameLst>
                                          <p:attrName>style.visibility</p:attrName>
                                        </p:attrNameLst>
                                      </p:cBhvr>
                                      <p:to>
                                        <p:strVal val="visible"/>
                                      </p:to>
                                    </p:set>
                                    <p:anim calcmode="lin" valueType="num">
                                      <p:cBhvr additive="base">
                                        <p:cTn id="31" dur="500" fill="hold"/>
                                        <p:tgtEl>
                                          <p:spTgt spid="21506">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1506">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1506">
                                            <p:txEl>
                                              <p:pRg st="5" end="5"/>
                                            </p:txEl>
                                          </p:spTgt>
                                        </p:tgtEl>
                                        <p:attrNameLst>
                                          <p:attrName>style.visibility</p:attrName>
                                        </p:attrNameLst>
                                      </p:cBhvr>
                                      <p:to>
                                        <p:strVal val="visible"/>
                                      </p:to>
                                    </p:set>
                                    <p:anim calcmode="lin" valueType="num">
                                      <p:cBhvr additive="base">
                                        <p:cTn id="37" dur="500" fill="hold"/>
                                        <p:tgtEl>
                                          <p:spTgt spid="21506">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1506">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Text Box 3"/>
          <p:cNvSpPr txBox="1">
            <a:spLocks noChangeArrowheads="1"/>
          </p:cNvSpPr>
          <p:nvPr/>
        </p:nvSpPr>
        <p:spPr bwMode="auto">
          <a:xfrm>
            <a:off x="228600" y="76200"/>
            <a:ext cx="7620000" cy="708025"/>
          </a:xfrm>
          <a:prstGeom prst="rect">
            <a:avLst/>
          </a:prstGeom>
          <a:solidFill>
            <a:srgbClr val="FFFF00"/>
          </a:solidFill>
        </p:spPr>
        <p:style>
          <a:lnRef idx="2">
            <a:schemeClr val="accent1"/>
          </a:lnRef>
          <a:fillRef idx="1">
            <a:schemeClr val="lt1"/>
          </a:fillRef>
          <a:effectRef idx="0">
            <a:schemeClr val="accent1"/>
          </a:effectRef>
          <a:fontRef idx="minor">
            <a:schemeClr val="dk1"/>
          </a:fontRef>
        </p:style>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4000" b="1" i="0" u="none" strike="noStrike" kern="1200" cap="none" spc="0" normalizeH="0" baseline="0" noProof="0" dirty="0" smtClean="0">
                <a:ln>
                  <a:noFill/>
                </a:ln>
                <a:solidFill>
                  <a:srgbClr val="0000FF"/>
                </a:solidFill>
                <a:effectLst/>
                <a:uLnTx/>
                <a:uFillTx/>
                <a:latin typeface="Times New Roman" panose="02020603050405020304" pitchFamily="2" charset="0"/>
                <a:ea typeface="黑体" panose="02010609060101010101" pitchFamily="2" charset="-122"/>
                <a:cs typeface="+mn-cs"/>
              </a:rPr>
              <a:t>题型三、人物形象的作用和意义</a:t>
            </a:r>
          </a:p>
        </p:txBody>
      </p:sp>
      <p:sp>
        <p:nvSpPr>
          <p:cNvPr id="21507" name="矩形 1"/>
          <p:cNvSpPr/>
          <p:nvPr/>
        </p:nvSpPr>
        <p:spPr>
          <a:xfrm>
            <a:off x="228600" y="1003300"/>
            <a:ext cx="8686800" cy="3785652"/>
          </a:xfrm>
          <a:prstGeom prst="rect">
            <a:avLst/>
          </a:prstGeom>
          <a:noFill/>
          <a:ln w="9525">
            <a:noFill/>
          </a:ln>
        </p:spPr>
        <p:txBody>
          <a:bodyPr>
            <a:spAutoFit/>
          </a:bodyPr>
          <a:lstStyle/>
          <a:p>
            <a:pPr eaLnBrk="1" hangingPunct="1"/>
            <a:r>
              <a:rPr lang="zh-CN" altLang="en-US" sz="4000" b="1" dirty="0" smtClean="0">
                <a:solidFill>
                  <a:srgbClr val="000000"/>
                </a:solidFill>
                <a:latin typeface="楷体" pitchFamily="49" charset="-122"/>
                <a:ea typeface="楷体" pitchFamily="49" charset="-122"/>
              </a:rPr>
              <a:t>小</a:t>
            </a:r>
            <a:r>
              <a:rPr lang="zh-CN" altLang="en-US" sz="4000" b="1" dirty="0">
                <a:solidFill>
                  <a:srgbClr val="000000"/>
                </a:solidFill>
                <a:latin typeface="楷体" pitchFamily="49" charset="-122"/>
                <a:ea typeface="楷体" pitchFamily="49" charset="-122"/>
              </a:rPr>
              <a:t>说中的人物又可分为</a:t>
            </a:r>
            <a:r>
              <a:rPr lang="zh-CN" altLang="en-US" sz="4000" b="1" dirty="0">
                <a:solidFill>
                  <a:srgbClr val="FF0000"/>
                </a:solidFill>
                <a:latin typeface="楷体" pitchFamily="49" charset="-122"/>
                <a:ea typeface="楷体" pitchFamily="49" charset="-122"/>
              </a:rPr>
              <a:t>主要人物</a:t>
            </a:r>
            <a:r>
              <a:rPr lang="zh-CN" altLang="en-US" sz="4000" b="1" dirty="0">
                <a:solidFill>
                  <a:srgbClr val="000000"/>
                </a:solidFill>
                <a:latin typeface="楷体" pitchFamily="49" charset="-122"/>
                <a:ea typeface="楷体" pitchFamily="49" charset="-122"/>
              </a:rPr>
              <a:t>和</a:t>
            </a:r>
            <a:r>
              <a:rPr lang="zh-CN" altLang="en-US" sz="4000" b="1" dirty="0">
                <a:solidFill>
                  <a:srgbClr val="FF0000"/>
                </a:solidFill>
                <a:latin typeface="楷体" pitchFamily="49" charset="-122"/>
                <a:ea typeface="楷体" pitchFamily="49" charset="-122"/>
              </a:rPr>
              <a:t>次要人物</a:t>
            </a:r>
            <a:r>
              <a:rPr lang="zh-CN" altLang="en-US" sz="4000" b="1" dirty="0">
                <a:solidFill>
                  <a:srgbClr val="000000"/>
                </a:solidFill>
                <a:latin typeface="楷体" pitchFamily="49" charset="-122"/>
                <a:ea typeface="楷体" pitchFamily="49" charset="-122"/>
              </a:rPr>
              <a:t>（包括物象</a:t>
            </a:r>
            <a:r>
              <a:rPr lang="zh-CN" altLang="en-US" sz="4000" b="1" dirty="0" smtClean="0">
                <a:solidFill>
                  <a:srgbClr val="000000"/>
                </a:solidFill>
                <a:latin typeface="楷体" pitchFamily="49" charset="-122"/>
                <a:ea typeface="楷体" pitchFamily="49" charset="-122"/>
              </a:rPr>
              <a:t>）。</a:t>
            </a:r>
            <a:endParaRPr lang="en-US" altLang="zh-CN" sz="4000" b="1" dirty="0" smtClean="0">
              <a:solidFill>
                <a:srgbClr val="000000"/>
              </a:solidFill>
              <a:latin typeface="楷体" pitchFamily="49" charset="-122"/>
              <a:ea typeface="楷体" pitchFamily="49" charset="-122"/>
            </a:endParaRPr>
          </a:p>
          <a:p>
            <a:pPr eaLnBrk="1" hangingPunct="1"/>
            <a:r>
              <a:rPr lang="zh-CN" altLang="en-US" sz="4000" b="1" dirty="0" smtClean="0">
                <a:solidFill>
                  <a:srgbClr val="000000"/>
                </a:solidFill>
                <a:latin typeface="楷体" pitchFamily="49" charset="-122"/>
                <a:ea typeface="楷体" pitchFamily="49" charset="-122"/>
              </a:rPr>
              <a:t>分</a:t>
            </a:r>
            <a:r>
              <a:rPr lang="zh-CN" altLang="en-US" sz="4000" b="1" dirty="0">
                <a:solidFill>
                  <a:srgbClr val="000000"/>
                </a:solidFill>
                <a:latin typeface="楷体" pitchFamily="49" charset="-122"/>
                <a:ea typeface="楷体" pitchFamily="49" charset="-122"/>
              </a:rPr>
              <a:t>析小说人物的作用，要挖掘其典型性，把握人物性格特征所折射出来的社会历史的内涵，明确其对现实生活中人们思想的引导作</a:t>
            </a:r>
            <a:r>
              <a:rPr lang="zh-CN" altLang="en-US" sz="4000" b="1" dirty="0" smtClean="0">
                <a:solidFill>
                  <a:srgbClr val="000000"/>
                </a:solidFill>
                <a:latin typeface="楷体" pitchFamily="49" charset="-122"/>
                <a:ea typeface="楷体" pitchFamily="49" charset="-122"/>
              </a:rPr>
              <a:t>用。</a:t>
            </a:r>
            <a:endParaRPr lang="zh-CN" altLang="en-US" sz="4000" b="1" dirty="0">
              <a:solidFill>
                <a:srgbClr val="000000"/>
              </a:solidFill>
              <a:latin typeface="楷体" pitchFamily="49" charset="-122"/>
              <a:ea typeface="楷体" pitchFamily="49" charset="-122"/>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16</a:t>
            </a:fld>
            <a:endParaRPr lang="zh-CN" altLang="en-US">
              <a:latin typeface="Arial" panose="020B0604020202020204" pitchFamily="34" charset="0"/>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1"/>
          <p:cNvSpPr/>
          <p:nvPr/>
        </p:nvSpPr>
        <p:spPr>
          <a:xfrm>
            <a:off x="457200" y="762000"/>
            <a:ext cx="8153400" cy="5632450"/>
          </a:xfrm>
          <a:prstGeom prst="rect">
            <a:avLst/>
          </a:prstGeom>
          <a:noFill/>
          <a:ln w="9525">
            <a:noFill/>
          </a:ln>
        </p:spPr>
        <p:txBody>
          <a:bodyPr>
            <a:spAutoFit/>
          </a:bodyPr>
          <a:lstStyle/>
          <a:p>
            <a:pPr eaLnBrk="1" hangingPunct="1"/>
            <a:r>
              <a:rPr lang="en-US" altLang="zh-CN" sz="3600" b="1" dirty="0">
                <a:solidFill>
                  <a:srgbClr val="FF0000"/>
                </a:solidFill>
                <a:latin typeface="微软雅黑" panose="020B0503020204020204" charset="-122"/>
                <a:ea typeface="微软雅黑" panose="020B0503020204020204" charset="-122"/>
              </a:rPr>
              <a:t>【</a:t>
            </a:r>
            <a:r>
              <a:rPr lang="zh-CN" altLang="en-US" sz="3600" b="1" dirty="0">
                <a:solidFill>
                  <a:srgbClr val="FF0000"/>
                </a:solidFill>
                <a:latin typeface="微软雅黑" panose="020B0503020204020204" charset="-122"/>
                <a:ea typeface="微软雅黑" panose="020B0503020204020204" charset="-122"/>
              </a:rPr>
              <a:t>常见的设问方式</a:t>
            </a:r>
            <a:r>
              <a:rPr lang="en-US" altLang="zh-CN" sz="3600" b="1" dirty="0">
                <a:solidFill>
                  <a:srgbClr val="FF0000"/>
                </a:solidFill>
                <a:latin typeface="微软雅黑" panose="020B0503020204020204" charset="-122"/>
                <a:ea typeface="微软雅黑" panose="020B0503020204020204" charset="-122"/>
              </a:rPr>
              <a:t>】</a:t>
            </a:r>
          </a:p>
          <a:p>
            <a:pPr eaLnBrk="1" hangingPunct="1"/>
            <a:r>
              <a:rPr lang="en-US" altLang="zh-CN" sz="3600" b="1" dirty="0">
                <a:solidFill>
                  <a:srgbClr val="000000"/>
                </a:solidFill>
                <a:latin typeface="楷体" pitchFamily="49" charset="-122"/>
                <a:ea typeface="楷体" pitchFamily="49" charset="-122"/>
              </a:rPr>
              <a:t>⑴</a:t>
            </a:r>
            <a:r>
              <a:rPr lang="zh-CN" altLang="en-US" sz="3600" b="1" dirty="0">
                <a:solidFill>
                  <a:srgbClr val="000000"/>
                </a:solidFill>
                <a:latin typeface="楷体" pitchFamily="49" charset="-122"/>
                <a:ea typeface="楷体" pitchFamily="49" charset="-122"/>
              </a:rPr>
              <a:t>．小说中三次写到鹰，分别表现了什么意图？请简要分析。</a:t>
            </a:r>
          </a:p>
          <a:p>
            <a:pPr eaLnBrk="1" hangingPunct="1"/>
            <a:r>
              <a:rPr lang="en-US" altLang="zh-CN" sz="3600" b="1" dirty="0">
                <a:solidFill>
                  <a:srgbClr val="FF0000"/>
                </a:solidFill>
                <a:latin typeface="微软雅黑" panose="020B0503020204020204" charset="-122"/>
                <a:ea typeface="微软雅黑" panose="020B0503020204020204" charset="-122"/>
              </a:rPr>
              <a:t>【</a:t>
            </a:r>
            <a:r>
              <a:rPr lang="zh-CN" altLang="en-US" sz="3600" b="1" dirty="0">
                <a:solidFill>
                  <a:srgbClr val="0000FF"/>
                </a:solidFill>
                <a:latin typeface="微软雅黑" panose="020B0503020204020204" charset="-122"/>
                <a:ea typeface="微软雅黑" panose="020B0503020204020204" charset="-122"/>
              </a:rPr>
              <a:t>主要人物</a:t>
            </a:r>
            <a:r>
              <a:rPr lang="zh-CN" altLang="en-US" sz="3600" b="1" dirty="0">
                <a:solidFill>
                  <a:srgbClr val="FF0000"/>
                </a:solidFill>
                <a:latin typeface="微软雅黑" panose="020B0503020204020204" charset="-122"/>
                <a:ea typeface="微软雅黑" panose="020B0503020204020204" charset="-122"/>
              </a:rPr>
              <a:t>其他设问方式</a:t>
            </a:r>
            <a:r>
              <a:rPr lang="en-US" altLang="zh-CN" sz="3600" b="1" dirty="0">
                <a:solidFill>
                  <a:srgbClr val="FF0000"/>
                </a:solidFill>
                <a:latin typeface="微软雅黑" panose="020B0503020204020204" charset="-122"/>
                <a:ea typeface="微软雅黑" panose="020B0503020204020204" charset="-122"/>
              </a:rPr>
              <a:t>】</a:t>
            </a:r>
          </a:p>
          <a:p>
            <a:pPr eaLnBrk="1" hangingPunct="1"/>
            <a:r>
              <a:rPr lang="en-US" altLang="zh-CN" sz="3600" b="1" dirty="0">
                <a:solidFill>
                  <a:srgbClr val="000000"/>
                </a:solidFill>
                <a:latin typeface="楷体" pitchFamily="49" charset="-122"/>
                <a:ea typeface="楷体" pitchFamily="49" charset="-122"/>
              </a:rPr>
              <a:t>⑵</a:t>
            </a:r>
            <a:r>
              <a:rPr lang="zh-CN" altLang="en-US" sz="3600" b="1" dirty="0">
                <a:solidFill>
                  <a:srgbClr val="000000"/>
                </a:solidFill>
                <a:latin typeface="楷体" pitchFamily="49" charset="-122"/>
                <a:ea typeface="楷体" pitchFamily="49" charset="-122"/>
              </a:rPr>
              <a:t>．小说中塑造某某人物对小说主题有何作用？</a:t>
            </a:r>
          </a:p>
          <a:p>
            <a:pPr eaLnBrk="1" hangingPunct="1"/>
            <a:r>
              <a:rPr lang="zh-CN" altLang="en-US" sz="3600" b="1" dirty="0">
                <a:solidFill>
                  <a:srgbClr val="000000"/>
                </a:solidFill>
                <a:latin typeface="楷体" pitchFamily="49" charset="-122"/>
                <a:ea typeface="楷体" pitchFamily="49" charset="-122"/>
              </a:rPr>
              <a:t>⑶．你认为作者塑造的人物形象有怎样的社会意义？请结合文章内容分析。</a:t>
            </a:r>
          </a:p>
          <a:p>
            <a:pPr eaLnBrk="1" hangingPunct="1"/>
            <a:r>
              <a:rPr lang="zh-CN" altLang="en-US" sz="3600" b="1" dirty="0">
                <a:solidFill>
                  <a:srgbClr val="000000"/>
                </a:solidFill>
                <a:latin typeface="楷体" pitchFamily="49" charset="-122"/>
                <a:ea typeface="楷体" pitchFamily="49" charset="-122"/>
              </a:rPr>
              <a:t>⑷．请简要分析某一人物形象的艺术价值。</a:t>
            </a:r>
          </a:p>
        </p:txBody>
      </p:sp>
      <p:sp>
        <p:nvSpPr>
          <p:cNvPr id="3" name="灯片编号占位符 2"/>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17</a:t>
            </a:fld>
            <a:endParaRPr lang="zh-CN" altLang="en-US">
              <a:latin typeface="Arial" panose="020B0604020202020204" pitchFamily="34" charset="0"/>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3"/>
          <p:cNvSpPr txBox="1"/>
          <p:nvPr/>
        </p:nvSpPr>
        <p:spPr>
          <a:xfrm>
            <a:off x="3352800" y="228600"/>
            <a:ext cx="2514600" cy="708025"/>
          </a:xfrm>
          <a:prstGeom prst="rect">
            <a:avLst/>
          </a:prstGeom>
          <a:solidFill>
            <a:srgbClr val="D60093"/>
          </a:solidFill>
          <a:ln w="9525">
            <a:noFill/>
          </a:ln>
        </p:spPr>
        <p:txBody>
          <a:bodyPr>
            <a:spAutoFit/>
          </a:bodyPr>
          <a:lstStyle/>
          <a:p>
            <a:pPr algn="ctr" eaLnBrk="1" hangingPunct="1">
              <a:spcBef>
                <a:spcPct val="20000"/>
              </a:spcBef>
            </a:pPr>
            <a:r>
              <a:rPr lang="zh-CN" altLang="en-US" sz="4000" b="1" dirty="0">
                <a:solidFill>
                  <a:schemeClr val="bg1"/>
                </a:solidFill>
                <a:latin typeface="Times New Roman" panose="02020603050405020304" pitchFamily="2" charset="0"/>
                <a:ea typeface="黑体" panose="02010609060101010101" pitchFamily="2" charset="-122"/>
              </a:rPr>
              <a:t>解题方法</a:t>
            </a:r>
          </a:p>
        </p:txBody>
      </p:sp>
      <p:sp>
        <p:nvSpPr>
          <p:cNvPr id="2" name="矩形 1"/>
          <p:cNvSpPr/>
          <p:nvPr/>
        </p:nvSpPr>
        <p:spPr>
          <a:xfrm>
            <a:off x="304800" y="1066800"/>
            <a:ext cx="8610600" cy="5632450"/>
          </a:xfrm>
          <a:prstGeom prst="rect">
            <a:avLst/>
          </a:prstGeom>
          <a:noFill/>
          <a:ln w="9525">
            <a:noFill/>
          </a:ln>
        </p:spPr>
        <p:txBody>
          <a:bodyPr>
            <a:spAutoFit/>
          </a:bodyPr>
          <a:lstStyle/>
          <a:p>
            <a:pPr eaLnBrk="1" hangingPunct="1">
              <a:spcBef>
                <a:spcPct val="50000"/>
              </a:spcBef>
            </a:pPr>
            <a:r>
              <a:rPr lang="zh-CN" altLang="en-US" sz="2400" b="1" dirty="0">
                <a:latin typeface="微软雅黑" panose="020B0503020204020204" charset="-122"/>
                <a:ea typeface="微软雅黑" panose="020B0503020204020204" charset="-122"/>
              </a:rPr>
              <a:t>从三个方面考虑主要人物的作用</a:t>
            </a:r>
          </a:p>
          <a:p>
            <a:pPr eaLnBrk="1" hangingPunct="1">
              <a:spcBef>
                <a:spcPct val="50000"/>
              </a:spcBef>
            </a:pPr>
            <a:r>
              <a:rPr lang="en-US" altLang="zh-CN" sz="2400" b="1" dirty="0">
                <a:solidFill>
                  <a:srgbClr val="FF0000"/>
                </a:solidFill>
                <a:latin typeface="微软雅黑" panose="020B0503020204020204" charset="-122"/>
                <a:ea typeface="微软雅黑" panose="020B0503020204020204" charset="-122"/>
              </a:rPr>
              <a:t>1</a:t>
            </a:r>
            <a:r>
              <a:rPr lang="zh-CN" altLang="en-US" sz="2400" b="1" dirty="0">
                <a:solidFill>
                  <a:srgbClr val="FF0000"/>
                </a:solidFill>
                <a:latin typeface="微软雅黑" panose="020B0503020204020204" charset="-122"/>
                <a:ea typeface="微软雅黑" panose="020B0503020204020204" charset="-122"/>
              </a:rPr>
              <a:t>．考虑对情节的作用</a:t>
            </a:r>
          </a:p>
          <a:p>
            <a:pPr eaLnBrk="1" hangingPunct="1">
              <a:spcBef>
                <a:spcPct val="50000"/>
              </a:spcBef>
            </a:pPr>
            <a:r>
              <a:rPr lang="zh-CN" altLang="en-US" sz="2400" b="1" dirty="0">
                <a:latin typeface="楷体" pitchFamily="49" charset="-122"/>
                <a:ea typeface="楷体" pitchFamily="49" charset="-122"/>
              </a:rPr>
              <a:t>      </a:t>
            </a:r>
            <a:r>
              <a:rPr lang="zh-CN" altLang="en-US" sz="2400" b="1" dirty="0">
                <a:solidFill>
                  <a:srgbClr val="000000"/>
                </a:solidFill>
                <a:latin typeface="楷体" pitchFamily="49" charset="-122"/>
                <a:ea typeface="楷体" pitchFamily="49" charset="-122"/>
              </a:rPr>
              <a:t>分析主要人物的性格特点，考虑其对情节的</a:t>
            </a:r>
            <a:r>
              <a:rPr lang="zh-CN" altLang="en-US" sz="2400" b="1" dirty="0">
                <a:solidFill>
                  <a:srgbClr val="FF0000"/>
                </a:solidFill>
                <a:latin typeface="楷体" pitchFamily="49" charset="-122"/>
                <a:ea typeface="楷体" pitchFamily="49" charset="-122"/>
              </a:rPr>
              <a:t>推进</a:t>
            </a:r>
            <a:r>
              <a:rPr lang="zh-CN" altLang="en-US" sz="2400" b="1" dirty="0">
                <a:solidFill>
                  <a:srgbClr val="000000"/>
                </a:solidFill>
                <a:latin typeface="楷体" pitchFamily="49" charset="-122"/>
                <a:ea typeface="楷体" pitchFamily="49" charset="-122"/>
              </a:rPr>
              <a:t>作用。人物性格发生了变化，情节是否发生了变化。</a:t>
            </a:r>
          </a:p>
          <a:p>
            <a:pPr eaLnBrk="1" hangingPunct="1">
              <a:spcBef>
                <a:spcPct val="50000"/>
              </a:spcBef>
            </a:pPr>
            <a:r>
              <a:rPr lang="en-US" altLang="zh-CN" sz="2400" b="1" dirty="0">
                <a:solidFill>
                  <a:srgbClr val="FF0000"/>
                </a:solidFill>
                <a:latin typeface="微软雅黑" panose="020B0503020204020204" charset="-122"/>
                <a:ea typeface="微软雅黑" panose="020B0503020204020204" charset="-122"/>
              </a:rPr>
              <a:t>2</a:t>
            </a:r>
            <a:r>
              <a:rPr lang="zh-CN" altLang="en-US" sz="2400" b="1" dirty="0">
                <a:solidFill>
                  <a:srgbClr val="FF0000"/>
                </a:solidFill>
                <a:latin typeface="微软雅黑" panose="020B0503020204020204" charset="-122"/>
                <a:ea typeface="微软雅黑" panose="020B0503020204020204" charset="-122"/>
              </a:rPr>
              <a:t>．考虑对主题的作用</a:t>
            </a:r>
          </a:p>
          <a:p>
            <a:pPr eaLnBrk="1" hangingPunct="1">
              <a:spcBef>
                <a:spcPct val="50000"/>
              </a:spcBef>
            </a:pPr>
            <a:r>
              <a:rPr lang="zh-CN" altLang="en-US" sz="2400" b="1" dirty="0">
                <a:solidFill>
                  <a:srgbClr val="000000"/>
                </a:solidFill>
                <a:latin typeface="微软雅黑" panose="020B0503020204020204" charset="-122"/>
                <a:ea typeface="微软雅黑" panose="020B0503020204020204" charset="-122"/>
              </a:rPr>
              <a:t>       </a:t>
            </a:r>
            <a:r>
              <a:rPr lang="zh-CN" altLang="en-US" sz="2400" b="1" dirty="0">
                <a:solidFill>
                  <a:srgbClr val="000000"/>
                </a:solidFill>
                <a:latin typeface="楷体" pitchFamily="49" charset="-122"/>
                <a:ea typeface="楷体" pitchFamily="49" charset="-122"/>
              </a:rPr>
              <a:t>分析人物形象的典型性，考虑对文章主题的作用，也就是作者塑造人物的用意：</a:t>
            </a:r>
            <a:r>
              <a:rPr lang="zh-CN" altLang="en-US" sz="2400" b="1" u="sng" dirty="0">
                <a:solidFill>
                  <a:srgbClr val="000000"/>
                </a:solidFill>
                <a:latin typeface="楷体" pitchFamily="49" charset="-122"/>
                <a:ea typeface="楷体" pitchFamily="49" charset="-122"/>
              </a:rPr>
              <a:t>反映社会现实和寄托情感。</a:t>
            </a:r>
          </a:p>
          <a:p>
            <a:pPr eaLnBrk="1" hangingPunct="1">
              <a:spcBef>
                <a:spcPct val="50000"/>
              </a:spcBef>
            </a:pPr>
            <a:r>
              <a:rPr lang="en-US" altLang="zh-CN" sz="2400" b="1" dirty="0">
                <a:solidFill>
                  <a:srgbClr val="FF0000"/>
                </a:solidFill>
                <a:latin typeface="微软雅黑" panose="020B0503020204020204" charset="-122"/>
                <a:ea typeface="微软雅黑" panose="020B0503020204020204" charset="-122"/>
              </a:rPr>
              <a:t>3</a:t>
            </a:r>
            <a:r>
              <a:rPr lang="zh-CN" altLang="en-US" sz="2400" b="1" dirty="0">
                <a:solidFill>
                  <a:srgbClr val="FF0000"/>
                </a:solidFill>
                <a:latin typeface="微软雅黑" panose="020B0503020204020204" charset="-122"/>
                <a:ea typeface="微软雅黑" panose="020B0503020204020204" charset="-122"/>
              </a:rPr>
              <a:t>．考虑对社会的作用</a:t>
            </a:r>
          </a:p>
          <a:p>
            <a:pPr eaLnBrk="1" hangingPunct="1">
              <a:spcBef>
                <a:spcPct val="50000"/>
              </a:spcBef>
            </a:pPr>
            <a:r>
              <a:rPr lang="zh-CN" altLang="en-US" sz="2400" b="1" dirty="0">
                <a:latin typeface="微软雅黑" panose="020B0503020204020204" charset="-122"/>
                <a:ea typeface="微软雅黑" panose="020B0503020204020204" charset="-122"/>
              </a:rPr>
              <a:t>       </a:t>
            </a:r>
            <a:r>
              <a:rPr lang="zh-CN" altLang="en-US" sz="2400" b="1" dirty="0">
                <a:solidFill>
                  <a:srgbClr val="000000"/>
                </a:solidFill>
                <a:latin typeface="楷体" pitchFamily="49" charset="-122"/>
                <a:ea typeface="楷体" pitchFamily="49" charset="-122"/>
              </a:rPr>
              <a:t>也就是分析人物形象的社会意义，结合社会现实深切理解人物</a:t>
            </a:r>
            <a:r>
              <a:rPr lang="zh-CN" altLang="en-US" sz="2400" b="1" u="sng" dirty="0">
                <a:solidFill>
                  <a:srgbClr val="000000"/>
                </a:solidFill>
                <a:latin typeface="楷体" pitchFamily="49" charset="-122"/>
                <a:ea typeface="楷体" pitchFamily="49" charset="-122"/>
              </a:rPr>
              <a:t>对当代社会的思想指导等方面的作用</a:t>
            </a:r>
            <a:r>
              <a:rPr lang="zh-CN" altLang="en-US" sz="2400" b="1" dirty="0">
                <a:solidFill>
                  <a:srgbClr val="000000"/>
                </a:solidFill>
                <a:latin typeface="楷体" pitchFamily="49" charset="-122"/>
                <a:ea typeface="楷体" pitchFamily="49" charset="-122"/>
              </a:rPr>
              <a:t>，以及</a:t>
            </a:r>
            <a:r>
              <a:rPr lang="zh-CN" altLang="en-US" sz="2400" b="1" u="sng" dirty="0">
                <a:solidFill>
                  <a:srgbClr val="000000"/>
                </a:solidFill>
                <a:latin typeface="楷体" pitchFamily="49" charset="-122"/>
                <a:ea typeface="楷体" pitchFamily="49" charset="-122"/>
              </a:rPr>
              <a:t>分析人物形象的艺术价值给人们带来的某种启示</a:t>
            </a:r>
            <a:r>
              <a:rPr lang="zh-CN" altLang="en-US" sz="2400" b="1" dirty="0">
                <a:solidFill>
                  <a:srgbClr val="000000"/>
                </a:solidFill>
                <a:latin typeface="楷体" pitchFamily="49" charset="-122"/>
                <a:ea typeface="楷体" pitchFamily="49" charset="-122"/>
              </a:rPr>
              <a:t>，这也是作品的真正写作意图。</a:t>
            </a:r>
          </a:p>
        </p:txBody>
      </p:sp>
      <p:sp>
        <p:nvSpPr>
          <p:cNvPr id="4" name="灯片编号占位符 3"/>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18</a:t>
            </a:fld>
            <a:endParaRPr lang="zh-CN" altLang="en-US">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矩形 1"/>
          <p:cNvSpPr/>
          <p:nvPr/>
        </p:nvSpPr>
        <p:spPr>
          <a:xfrm>
            <a:off x="457200" y="990600"/>
            <a:ext cx="8153400" cy="3970338"/>
          </a:xfrm>
          <a:prstGeom prst="rect">
            <a:avLst/>
          </a:prstGeom>
          <a:noFill/>
          <a:ln w="9525">
            <a:noFill/>
          </a:ln>
        </p:spPr>
        <p:txBody>
          <a:bodyPr>
            <a:spAutoFit/>
          </a:bodyPr>
          <a:lstStyle/>
          <a:p>
            <a:pPr eaLnBrk="1" hangingPunct="1"/>
            <a:r>
              <a:rPr lang="en-US" altLang="zh-CN" sz="3600" b="1" dirty="0">
                <a:solidFill>
                  <a:srgbClr val="FF0000"/>
                </a:solidFill>
                <a:latin typeface="微软雅黑" panose="020B0503020204020204" charset="-122"/>
                <a:ea typeface="微软雅黑" panose="020B0503020204020204" charset="-122"/>
              </a:rPr>
              <a:t>【</a:t>
            </a:r>
            <a:r>
              <a:rPr lang="zh-CN" altLang="en-US" sz="3600" b="1" dirty="0">
                <a:solidFill>
                  <a:srgbClr val="FF0000"/>
                </a:solidFill>
                <a:latin typeface="微软雅黑" panose="020B0503020204020204" charset="-122"/>
                <a:ea typeface="微软雅黑" panose="020B0503020204020204" charset="-122"/>
              </a:rPr>
              <a:t>次要人物其他设问方式</a:t>
            </a:r>
            <a:r>
              <a:rPr lang="en-US" altLang="zh-CN" sz="3600" b="1" dirty="0">
                <a:solidFill>
                  <a:srgbClr val="FF0000"/>
                </a:solidFill>
                <a:latin typeface="微软雅黑" panose="020B0503020204020204" charset="-122"/>
                <a:ea typeface="微软雅黑" panose="020B0503020204020204" charset="-122"/>
              </a:rPr>
              <a:t>】</a:t>
            </a:r>
          </a:p>
          <a:p>
            <a:pPr eaLnBrk="1" hangingPunct="1"/>
            <a:r>
              <a:rPr lang="en-US" altLang="zh-CN" sz="3600" b="1" dirty="0" smtClean="0">
                <a:solidFill>
                  <a:srgbClr val="000000"/>
                </a:solidFill>
                <a:latin typeface="楷体" pitchFamily="49" charset="-122"/>
                <a:ea typeface="楷体" pitchFamily="49" charset="-122"/>
              </a:rPr>
              <a:t>⑴</a:t>
            </a:r>
            <a:r>
              <a:rPr lang="zh-CN" altLang="en-US" sz="3600" b="1" dirty="0" smtClean="0">
                <a:solidFill>
                  <a:srgbClr val="000000"/>
                </a:solidFill>
                <a:latin typeface="楷体" pitchFamily="49" charset="-122"/>
                <a:ea typeface="楷体" pitchFamily="49" charset="-122"/>
              </a:rPr>
              <a:t>本</a:t>
            </a:r>
            <a:r>
              <a:rPr lang="zh-CN" altLang="en-US" sz="3600" b="1" dirty="0">
                <a:solidFill>
                  <a:srgbClr val="000000"/>
                </a:solidFill>
                <a:latin typeface="楷体" pitchFamily="49" charset="-122"/>
                <a:ea typeface="楷体" pitchFamily="49" charset="-122"/>
              </a:rPr>
              <a:t>文的主人公为</a:t>
            </a:r>
            <a:r>
              <a:rPr lang="en-US" altLang="zh-CN" sz="3600" b="1" dirty="0">
                <a:solidFill>
                  <a:srgbClr val="000000"/>
                </a:solidFill>
                <a:latin typeface="楷体" pitchFamily="49" charset="-122"/>
                <a:ea typeface="楷体" pitchFamily="49" charset="-122"/>
              </a:rPr>
              <a:t>×××</a:t>
            </a:r>
            <a:r>
              <a:rPr lang="zh-CN" altLang="en-US" sz="3600" b="1" dirty="0">
                <a:solidFill>
                  <a:srgbClr val="000000"/>
                </a:solidFill>
                <a:latin typeface="楷体" pitchFamily="49" charset="-122"/>
                <a:ea typeface="楷体" pitchFamily="49" charset="-122"/>
              </a:rPr>
              <a:t>，那么另一人物在小说中有什么作用？请简要分析。</a:t>
            </a:r>
          </a:p>
          <a:p>
            <a:pPr eaLnBrk="1" hangingPunct="1"/>
            <a:r>
              <a:rPr lang="zh-CN" altLang="en-US" sz="3600" b="1" dirty="0" smtClean="0">
                <a:solidFill>
                  <a:srgbClr val="000000"/>
                </a:solidFill>
                <a:latin typeface="楷体" pitchFamily="49" charset="-122"/>
                <a:ea typeface="楷体" pitchFamily="49" charset="-122"/>
              </a:rPr>
              <a:t>⑵小</a:t>
            </a:r>
            <a:r>
              <a:rPr lang="zh-CN" altLang="en-US" sz="3600" b="1" dirty="0">
                <a:solidFill>
                  <a:srgbClr val="000000"/>
                </a:solidFill>
                <a:latin typeface="楷体" pitchFamily="49" charset="-122"/>
                <a:ea typeface="楷体" pitchFamily="49" charset="-122"/>
              </a:rPr>
              <a:t>说中哪一个是主要人物？哪一个是次要人物？为什么？</a:t>
            </a:r>
          </a:p>
          <a:p>
            <a:pPr eaLnBrk="1" hangingPunct="1"/>
            <a:r>
              <a:rPr lang="zh-CN" altLang="en-US" sz="3600" b="1" dirty="0" smtClean="0">
                <a:solidFill>
                  <a:srgbClr val="000000"/>
                </a:solidFill>
                <a:latin typeface="楷体" pitchFamily="49" charset="-122"/>
                <a:ea typeface="楷体" pitchFamily="49" charset="-122"/>
              </a:rPr>
              <a:t>⑶小</a:t>
            </a:r>
            <a:r>
              <a:rPr lang="zh-CN" altLang="en-US" sz="3600" b="1" dirty="0">
                <a:solidFill>
                  <a:srgbClr val="000000"/>
                </a:solidFill>
                <a:latin typeface="楷体" pitchFamily="49" charset="-122"/>
                <a:ea typeface="楷体" pitchFamily="49" charset="-122"/>
              </a:rPr>
              <a:t>说中的次要人物和主要人物是什么关系？对塑造主要人物有什么作用？</a:t>
            </a:r>
          </a:p>
        </p:txBody>
      </p:sp>
      <p:sp>
        <p:nvSpPr>
          <p:cNvPr id="3" name="灯片编号占位符 2"/>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19</a:t>
            </a:fld>
            <a:endParaRPr lang="zh-CN" altLang="en-US">
              <a:latin typeface="Arial" panose="020B0604020202020204" pitchFamily="34" charset="0"/>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lum/>
          </a:blip>
          <a:srcRect/>
          <a:stretch>
            <a:fillRect l="-17000" r="-17000"/>
          </a:stretch>
        </a:blipFill>
        <a:effectLst/>
      </p:bgPr>
    </p:bg>
    <p:spTree>
      <p:nvGrpSpPr>
        <p:cNvPr id="1" name=""/>
        <p:cNvGrpSpPr/>
        <p:nvPr/>
      </p:nvGrpSpPr>
      <p:grpSpPr>
        <a:xfrm>
          <a:off x="0" y="0"/>
          <a:ext cx="0" cy="0"/>
          <a:chOff x="0" y="0"/>
          <a:chExt cx="0" cy="0"/>
        </a:xfrm>
      </p:grpSpPr>
      <p:sp>
        <p:nvSpPr>
          <p:cNvPr id="15362" name="标题 15361"/>
          <p:cNvSpPr>
            <a:spLocks noGrp="1" noRot="1"/>
          </p:cNvSpPr>
          <p:nvPr>
            <p:ph type="title"/>
          </p:nvPr>
        </p:nvSpPr>
        <p:spPr/>
        <p:txBody>
          <a:bodyPr anchor="ctr"/>
          <a:lstStyle/>
          <a:p>
            <a:r>
              <a:rPr lang="zh-CN" altLang="en-US" b="1"/>
              <a:t>小说知识回顾</a:t>
            </a:r>
            <a:r>
              <a:rPr lang="en-US" altLang="zh-CN" b="1"/>
              <a:t>:</a:t>
            </a:r>
          </a:p>
        </p:txBody>
      </p:sp>
      <p:sp>
        <p:nvSpPr>
          <p:cNvPr id="15363" name="文本占位符 15362"/>
          <p:cNvSpPr>
            <a:spLocks noGrp="1" noRot="1"/>
          </p:cNvSpPr>
          <p:nvPr>
            <p:ph type="body" idx="1"/>
          </p:nvPr>
        </p:nvSpPr>
        <p:spPr/>
        <p:txBody>
          <a:bodyPr/>
          <a:lstStyle/>
          <a:p>
            <a:r>
              <a:rPr lang="zh-CN" altLang="en-US" sz="3600" b="1">
                <a:solidFill>
                  <a:srgbClr val="D60093"/>
                </a:solidFill>
              </a:rPr>
              <a:t>辨  文   体</a:t>
            </a:r>
          </a:p>
          <a:p>
            <a:r>
              <a:rPr lang="zh-CN" altLang="en-US" sz="3600" b="1">
                <a:solidFill>
                  <a:srgbClr val="3333FF"/>
                </a:solidFill>
              </a:rPr>
              <a:t>小说是以刻画</a:t>
            </a:r>
            <a:r>
              <a:rPr lang="zh-CN" altLang="en-US" sz="3600" b="1">
                <a:solidFill>
                  <a:schemeClr val="hlink"/>
                </a:solidFill>
              </a:rPr>
              <a:t>人物</a:t>
            </a:r>
            <a:r>
              <a:rPr lang="zh-CN" altLang="en-US" sz="3600" b="1">
                <a:solidFill>
                  <a:srgbClr val="3333FF"/>
                </a:solidFill>
              </a:rPr>
              <a:t>形象为中心，通过完整的故事</a:t>
            </a:r>
            <a:r>
              <a:rPr lang="zh-CN" altLang="en-US" sz="3600" b="1">
                <a:solidFill>
                  <a:schemeClr val="hlink"/>
                </a:solidFill>
              </a:rPr>
              <a:t>情节</a:t>
            </a:r>
            <a:r>
              <a:rPr lang="zh-CN" altLang="en-US" sz="3600" b="1">
                <a:solidFill>
                  <a:srgbClr val="3333FF"/>
                </a:solidFill>
              </a:rPr>
              <a:t>和具体的</a:t>
            </a:r>
            <a:r>
              <a:rPr lang="zh-CN" altLang="en-US" sz="3600" b="1">
                <a:solidFill>
                  <a:schemeClr val="hlink"/>
                </a:solidFill>
              </a:rPr>
              <a:t>环境</a:t>
            </a:r>
            <a:r>
              <a:rPr lang="zh-CN" altLang="en-US" sz="3600" b="1">
                <a:solidFill>
                  <a:srgbClr val="660033"/>
                </a:solidFill>
              </a:rPr>
              <a:t>描写</a:t>
            </a:r>
            <a:r>
              <a:rPr lang="zh-CN" altLang="en-US" sz="3600" b="1">
                <a:solidFill>
                  <a:srgbClr val="3333FF"/>
                </a:solidFill>
              </a:rPr>
              <a:t>来反映社会生活的文学样式。</a:t>
            </a:r>
          </a:p>
          <a:p>
            <a:endParaRPr lang="zh-CN" altLang="en-US"/>
          </a:p>
        </p:txBody>
      </p:sp>
      <p:sp>
        <p:nvSpPr>
          <p:cNvPr id="4" name="灯片编号占位符 3"/>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2</a:t>
            </a:fld>
            <a:endParaRPr lang="zh-CN" altLang="en-US">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blinds(horizontal)">
                                      <p:cBhvr>
                                        <p:cTn id="7" dur="500"/>
                                        <p:tgtEl>
                                          <p:spTgt spid="1536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nodeType="clickEffect">
                                  <p:stCondLst>
                                    <p:cond delay="0"/>
                                  </p:stCondLst>
                                  <p:childTnLst>
                                    <p:set>
                                      <p:cBhvr>
                                        <p:cTn id="11" dur="1" fill="hold">
                                          <p:stCondLst>
                                            <p:cond delay="0"/>
                                          </p:stCondLst>
                                        </p:cTn>
                                        <p:tgtEl>
                                          <p:spTgt spid="15363">
                                            <p:txEl>
                                              <p:pRg st="0" end="0"/>
                                            </p:txEl>
                                          </p:spTgt>
                                        </p:tgtEl>
                                        <p:attrNameLst>
                                          <p:attrName>style.visibility</p:attrName>
                                        </p:attrNameLst>
                                      </p:cBhvr>
                                      <p:to>
                                        <p:strVal val="visible"/>
                                      </p:to>
                                    </p:set>
                                    <p:animEffect transition="in" filter="barn(inHorizontal)">
                                      <p:cBhvr>
                                        <p:cTn id="12" dur="500"/>
                                        <p:tgtEl>
                                          <p:spTgt spid="1536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5363">
                                            <p:txEl>
                                              <p:pRg st="1" end="1"/>
                                            </p:txEl>
                                          </p:spTgt>
                                        </p:tgtEl>
                                        <p:attrNameLst>
                                          <p:attrName>style.visibility</p:attrName>
                                        </p:attrNameLst>
                                      </p:cBhvr>
                                      <p:to>
                                        <p:strVal val="visible"/>
                                      </p:to>
                                    </p:set>
                                    <p:animEffect transition="in" filter="checkerboard(across)">
                                      <p:cBhvr>
                                        <p:cTn id="17" dur="500"/>
                                        <p:tgtEl>
                                          <p:spTgt spid="1536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3"/>
          <p:cNvSpPr txBox="1"/>
          <p:nvPr/>
        </p:nvSpPr>
        <p:spPr>
          <a:xfrm>
            <a:off x="3352800" y="228600"/>
            <a:ext cx="2514600" cy="708025"/>
          </a:xfrm>
          <a:prstGeom prst="rect">
            <a:avLst/>
          </a:prstGeom>
          <a:solidFill>
            <a:srgbClr val="D60093"/>
          </a:solidFill>
          <a:ln w="9525">
            <a:noFill/>
          </a:ln>
        </p:spPr>
        <p:txBody>
          <a:bodyPr>
            <a:spAutoFit/>
          </a:bodyPr>
          <a:lstStyle/>
          <a:p>
            <a:pPr algn="ctr" eaLnBrk="1" hangingPunct="1">
              <a:spcBef>
                <a:spcPct val="20000"/>
              </a:spcBef>
            </a:pPr>
            <a:r>
              <a:rPr lang="zh-CN" altLang="en-US" sz="4000" b="1" dirty="0">
                <a:solidFill>
                  <a:schemeClr val="bg1"/>
                </a:solidFill>
                <a:latin typeface="Times New Roman" panose="02020603050405020304" pitchFamily="2" charset="0"/>
                <a:ea typeface="黑体" panose="02010609060101010101" pitchFamily="2" charset="-122"/>
              </a:rPr>
              <a:t>解题方法</a:t>
            </a:r>
          </a:p>
        </p:txBody>
      </p:sp>
      <p:sp>
        <p:nvSpPr>
          <p:cNvPr id="2" name="矩形 1"/>
          <p:cNvSpPr/>
          <p:nvPr/>
        </p:nvSpPr>
        <p:spPr>
          <a:xfrm>
            <a:off x="304800" y="1641475"/>
            <a:ext cx="8610600" cy="3970338"/>
          </a:xfrm>
          <a:prstGeom prst="rect">
            <a:avLst/>
          </a:prstGeom>
          <a:noFill/>
          <a:ln w="9525">
            <a:noFill/>
          </a:ln>
        </p:spPr>
        <p:txBody>
          <a:bodyPr>
            <a:spAutoFit/>
          </a:bodyPr>
          <a:lstStyle/>
          <a:p>
            <a:pPr eaLnBrk="1" hangingPunct="1">
              <a:spcBef>
                <a:spcPct val="50000"/>
              </a:spcBef>
            </a:pPr>
            <a:r>
              <a:rPr lang="zh-CN" altLang="en-US" sz="3600" b="1" dirty="0">
                <a:latin typeface="微软雅黑" panose="020B0503020204020204" charset="-122"/>
                <a:ea typeface="微软雅黑" panose="020B0503020204020204" charset="-122"/>
              </a:rPr>
              <a:t>从四个方面考虑次要人物的作用</a:t>
            </a:r>
          </a:p>
          <a:p>
            <a:pPr eaLnBrk="1" hangingPunct="1">
              <a:spcBef>
                <a:spcPct val="50000"/>
              </a:spcBef>
            </a:pPr>
            <a:r>
              <a:rPr lang="en-US" altLang="zh-CN" sz="3600" b="1" dirty="0">
                <a:latin typeface="微软雅黑" panose="020B0503020204020204" charset="-122"/>
                <a:ea typeface="微软雅黑" panose="020B0503020204020204" charset="-122"/>
              </a:rPr>
              <a:t>1</a:t>
            </a:r>
            <a:r>
              <a:rPr lang="zh-CN" altLang="en-US" sz="3600" b="1" dirty="0">
                <a:latin typeface="微软雅黑" panose="020B0503020204020204" charset="-122"/>
                <a:ea typeface="微软雅黑" panose="020B0503020204020204" charset="-122"/>
              </a:rPr>
              <a:t>．牵线搭桥，推动</a:t>
            </a:r>
            <a:r>
              <a:rPr lang="zh-CN" altLang="en-US" sz="3600" b="1" dirty="0">
                <a:solidFill>
                  <a:srgbClr val="FF0000"/>
                </a:solidFill>
                <a:latin typeface="微软雅黑" panose="020B0503020204020204" charset="-122"/>
                <a:ea typeface="微软雅黑" panose="020B0503020204020204" charset="-122"/>
              </a:rPr>
              <a:t>情节</a:t>
            </a:r>
          </a:p>
          <a:p>
            <a:pPr eaLnBrk="1" hangingPunct="1">
              <a:spcBef>
                <a:spcPct val="50000"/>
              </a:spcBef>
            </a:pPr>
            <a:r>
              <a:rPr lang="en-US" altLang="zh-CN" sz="3600" b="1" dirty="0">
                <a:latin typeface="微软雅黑" panose="020B0503020204020204" charset="-122"/>
                <a:ea typeface="微软雅黑" panose="020B0503020204020204" charset="-122"/>
              </a:rPr>
              <a:t>2</a:t>
            </a:r>
            <a:r>
              <a:rPr lang="zh-CN" altLang="en-US" sz="3600" b="1" dirty="0">
                <a:latin typeface="微软雅黑" panose="020B0503020204020204" charset="-122"/>
                <a:ea typeface="微软雅黑" panose="020B0503020204020204" charset="-122"/>
              </a:rPr>
              <a:t>．衬托</a:t>
            </a:r>
            <a:r>
              <a:rPr lang="zh-CN" altLang="en-US" sz="3600" b="1" dirty="0">
                <a:solidFill>
                  <a:srgbClr val="FF0000"/>
                </a:solidFill>
                <a:latin typeface="微软雅黑" panose="020B0503020204020204" charset="-122"/>
                <a:ea typeface="微软雅黑" panose="020B0503020204020204" charset="-122"/>
              </a:rPr>
              <a:t>人物</a:t>
            </a:r>
            <a:r>
              <a:rPr lang="zh-CN" altLang="en-US" sz="3600" b="1" dirty="0">
                <a:latin typeface="微软雅黑" panose="020B0503020204020204" charset="-122"/>
                <a:ea typeface="微软雅黑" panose="020B0503020204020204" charset="-122"/>
              </a:rPr>
              <a:t>，个性鲜明</a:t>
            </a:r>
          </a:p>
          <a:p>
            <a:pPr eaLnBrk="1" hangingPunct="1">
              <a:spcBef>
                <a:spcPct val="50000"/>
              </a:spcBef>
            </a:pPr>
            <a:r>
              <a:rPr lang="en-US" altLang="zh-CN" sz="3600" b="1" dirty="0">
                <a:latin typeface="微软雅黑" panose="020B0503020204020204" charset="-122"/>
                <a:ea typeface="微软雅黑" panose="020B0503020204020204" charset="-122"/>
              </a:rPr>
              <a:t>3</a:t>
            </a:r>
            <a:r>
              <a:rPr lang="zh-CN" altLang="en-US" sz="3600" b="1" dirty="0">
                <a:latin typeface="微软雅黑" panose="020B0503020204020204" charset="-122"/>
                <a:ea typeface="微软雅黑" panose="020B0503020204020204" charset="-122"/>
              </a:rPr>
              <a:t>．渲染</a:t>
            </a:r>
            <a:r>
              <a:rPr lang="zh-CN" altLang="en-US" sz="3600" b="1" dirty="0">
                <a:solidFill>
                  <a:srgbClr val="FF0000"/>
                </a:solidFill>
                <a:latin typeface="微软雅黑" panose="020B0503020204020204" charset="-122"/>
                <a:ea typeface="微软雅黑" panose="020B0503020204020204" charset="-122"/>
              </a:rPr>
              <a:t>气氛</a:t>
            </a:r>
            <a:r>
              <a:rPr lang="zh-CN" altLang="en-US" sz="3600" b="1" dirty="0">
                <a:latin typeface="微软雅黑" panose="020B0503020204020204" charset="-122"/>
                <a:ea typeface="微软雅黑" panose="020B0503020204020204" charset="-122"/>
              </a:rPr>
              <a:t>，奠定</a:t>
            </a:r>
            <a:r>
              <a:rPr lang="zh-CN" altLang="en-US" sz="3600" b="1" dirty="0">
                <a:solidFill>
                  <a:srgbClr val="FF0000"/>
                </a:solidFill>
                <a:latin typeface="微软雅黑" panose="020B0503020204020204" charset="-122"/>
                <a:ea typeface="微软雅黑" panose="020B0503020204020204" charset="-122"/>
              </a:rPr>
              <a:t>基调</a:t>
            </a:r>
          </a:p>
          <a:p>
            <a:pPr eaLnBrk="1" hangingPunct="1">
              <a:spcBef>
                <a:spcPct val="50000"/>
              </a:spcBef>
            </a:pPr>
            <a:r>
              <a:rPr lang="en-US" altLang="zh-CN" sz="3600" b="1" dirty="0">
                <a:latin typeface="微软雅黑" panose="020B0503020204020204" charset="-122"/>
                <a:ea typeface="微软雅黑" panose="020B0503020204020204" charset="-122"/>
              </a:rPr>
              <a:t>4</a:t>
            </a:r>
            <a:r>
              <a:rPr lang="zh-CN" altLang="en-US" sz="3600" b="1" dirty="0">
                <a:latin typeface="微软雅黑" panose="020B0503020204020204" charset="-122"/>
                <a:ea typeface="微软雅黑" panose="020B0503020204020204" charset="-122"/>
              </a:rPr>
              <a:t>．揭示</a:t>
            </a:r>
            <a:r>
              <a:rPr lang="zh-CN" altLang="en-US" sz="3600" b="1" dirty="0">
                <a:solidFill>
                  <a:srgbClr val="FF0000"/>
                </a:solidFill>
                <a:latin typeface="微软雅黑" panose="020B0503020204020204" charset="-122"/>
                <a:ea typeface="微软雅黑" panose="020B0503020204020204" charset="-122"/>
              </a:rPr>
              <a:t>主题</a:t>
            </a:r>
            <a:r>
              <a:rPr lang="zh-CN" altLang="en-US" sz="3600" b="1" dirty="0">
                <a:latin typeface="微软雅黑" panose="020B0503020204020204" charset="-122"/>
                <a:ea typeface="微软雅黑" panose="020B0503020204020204" charset="-122"/>
              </a:rPr>
              <a:t>，增添魅力</a:t>
            </a:r>
          </a:p>
        </p:txBody>
      </p:sp>
      <p:sp>
        <p:nvSpPr>
          <p:cNvPr id="4" name="灯片编号占位符 3"/>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20</a:t>
            </a:fld>
            <a:endParaRPr lang="zh-CN" altLang="en-US">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内容占位符 1"/>
          <p:cNvSpPr>
            <a:spLocks noGrp="1"/>
          </p:cNvSpPr>
          <p:nvPr>
            <p:ph sz="quarter" idx="1"/>
          </p:nvPr>
        </p:nvSpPr>
        <p:spPr>
          <a:xfrm>
            <a:off x="539750" y="765175"/>
            <a:ext cx="8280400" cy="5040313"/>
          </a:xfrm>
        </p:spPr>
        <p:txBody>
          <a:bodyPr vert="horz" wrap="square" lIns="91440" tIns="45720" rIns="91440" bIns="45720" anchor="t"/>
          <a:lstStyle>
            <a:lvl1pPr lvl="0">
              <a:defRPr sz="2100"/>
            </a:lvl1pPr>
            <a:lvl2pPr lvl="1">
              <a:defRPr sz="2000"/>
            </a:lvl2pPr>
            <a:lvl3pPr lvl="2">
              <a:defRPr sz="1800"/>
            </a:lvl3pPr>
            <a:lvl4pPr lvl="3">
              <a:defRPr sz="1600"/>
            </a:lvl4pPr>
            <a:lvl5pPr lvl="4">
              <a:defRPr sz="1600"/>
            </a:lvl5pPr>
          </a:lstStyle>
          <a:p>
            <a:pPr marL="0" lvl="0" indent="0" eaLnBrk="1" hangingPunct="1">
              <a:lnSpc>
                <a:spcPct val="130000"/>
              </a:lnSpc>
              <a:spcBef>
                <a:spcPct val="0"/>
              </a:spcBef>
              <a:buNone/>
            </a:pPr>
            <a:r>
              <a:rPr lang="zh-CN" altLang="en-US" sz="4600" b="1" dirty="0">
                <a:solidFill>
                  <a:srgbClr val="FF0000"/>
                </a:solidFill>
                <a:latin typeface="Times New Roman" panose="02020603050405020304" pitchFamily="2" charset="0"/>
                <a:ea typeface="华文行楷" pitchFamily="2" charset="-122"/>
              </a:rPr>
              <a:t>注意事项</a:t>
            </a:r>
            <a:r>
              <a:rPr lang="zh-CN" altLang="en-US" sz="4600" b="1" dirty="0">
                <a:solidFill>
                  <a:srgbClr val="FF0000"/>
                </a:solidFill>
                <a:latin typeface="Times New Roman" panose="02020603050405020304" pitchFamily="2" charset="0"/>
                <a:ea typeface="黑体" panose="02010609060101010101" pitchFamily="2" charset="-122"/>
              </a:rPr>
              <a:t>：</a:t>
            </a:r>
          </a:p>
          <a:p>
            <a:pPr marL="0" lvl="0" indent="0" eaLnBrk="1" hangingPunct="1">
              <a:lnSpc>
                <a:spcPct val="130000"/>
              </a:lnSpc>
              <a:spcBef>
                <a:spcPct val="0"/>
              </a:spcBef>
              <a:buNone/>
            </a:pPr>
            <a:r>
              <a:rPr lang="en-US" altLang="zh-CN" sz="3400" b="1" dirty="0">
                <a:latin typeface="Times New Roman" panose="02020603050405020304" pitchFamily="2" charset="0"/>
                <a:cs typeface="Times New Roman" panose="02020603050405020304" pitchFamily="2" charset="0"/>
              </a:rPr>
              <a:t>1.  </a:t>
            </a:r>
            <a:r>
              <a:rPr lang="zh-CN" altLang="en-US" sz="3400" b="1" dirty="0">
                <a:latin typeface="Times New Roman" panose="02020603050405020304" pitchFamily="2" charset="0"/>
                <a:cs typeface="Times New Roman" panose="02020603050405020304" pitchFamily="2" charset="0"/>
              </a:rPr>
              <a:t>分析人物形象时，</a:t>
            </a:r>
            <a:r>
              <a:rPr lang="zh-CN" altLang="en-US" sz="3400" b="1" dirty="0">
                <a:solidFill>
                  <a:srgbClr val="0000CC"/>
                </a:solidFill>
                <a:latin typeface="Times New Roman" panose="02020603050405020304" pitchFamily="2" charset="0"/>
                <a:ea typeface="黑体" panose="02010609060101010101" pitchFamily="2" charset="-122"/>
              </a:rPr>
              <a:t>做到客观不拔高</a:t>
            </a:r>
            <a:r>
              <a:rPr lang="zh-CN" altLang="en-US" sz="3400" b="1" dirty="0">
                <a:latin typeface="Times New Roman" panose="02020603050405020304" pitchFamily="2" charset="0"/>
                <a:cs typeface="Times New Roman" panose="02020603050405020304" pitchFamily="2" charset="0"/>
              </a:rPr>
              <a:t>。</a:t>
            </a:r>
          </a:p>
          <a:p>
            <a:pPr marL="0" lvl="0" indent="0" eaLnBrk="1" hangingPunct="1">
              <a:lnSpc>
                <a:spcPct val="130000"/>
              </a:lnSpc>
              <a:spcBef>
                <a:spcPct val="0"/>
              </a:spcBef>
              <a:buNone/>
            </a:pPr>
            <a:r>
              <a:rPr lang="en-US" altLang="zh-CN" sz="3400" b="1" dirty="0">
                <a:latin typeface="Times New Roman" panose="02020603050405020304" pitchFamily="2" charset="0"/>
                <a:cs typeface="Times New Roman" panose="02020603050405020304" pitchFamily="2" charset="0"/>
              </a:rPr>
              <a:t>2.  </a:t>
            </a:r>
            <a:r>
              <a:rPr lang="zh-CN" altLang="en-US" sz="3400" b="1" dirty="0">
                <a:latin typeface="Times New Roman" panose="02020603050405020304" pitchFamily="2" charset="0"/>
                <a:cs typeface="Times New Roman" panose="02020603050405020304" pitchFamily="2" charset="0"/>
              </a:rPr>
              <a:t>立足原文概括，</a:t>
            </a:r>
            <a:r>
              <a:rPr lang="zh-CN" altLang="en-US" sz="3400" b="1" dirty="0">
                <a:solidFill>
                  <a:srgbClr val="0000CC"/>
                </a:solidFill>
                <a:latin typeface="Times New Roman" panose="02020603050405020304" pitchFamily="2" charset="0"/>
                <a:ea typeface="黑体" panose="02010609060101010101" pitchFamily="2" charset="-122"/>
              </a:rPr>
              <a:t>不无中生有</a:t>
            </a:r>
            <a:r>
              <a:rPr lang="zh-CN" altLang="en-US" sz="3400" b="1" dirty="0">
                <a:latin typeface="Times New Roman" panose="02020603050405020304" pitchFamily="2" charset="0"/>
                <a:cs typeface="Times New Roman" panose="02020603050405020304" pitchFamily="2" charset="0"/>
              </a:rPr>
              <a:t>。</a:t>
            </a:r>
          </a:p>
          <a:p>
            <a:pPr marL="0" lvl="0" indent="0" eaLnBrk="1" hangingPunct="1">
              <a:lnSpc>
                <a:spcPct val="130000"/>
              </a:lnSpc>
              <a:spcBef>
                <a:spcPct val="0"/>
              </a:spcBef>
              <a:buNone/>
            </a:pPr>
            <a:r>
              <a:rPr lang="en-US" altLang="zh-CN" sz="3400" b="1" dirty="0">
                <a:latin typeface="Times New Roman" panose="02020603050405020304" pitchFamily="2" charset="0"/>
                <a:cs typeface="Times New Roman" panose="02020603050405020304" pitchFamily="2" charset="0"/>
              </a:rPr>
              <a:t>3.  </a:t>
            </a:r>
            <a:r>
              <a:rPr lang="zh-CN" altLang="en-US" sz="3400" b="1" dirty="0">
                <a:latin typeface="Times New Roman" panose="02020603050405020304" pitchFamily="2" charset="0"/>
                <a:cs typeface="Times New Roman" panose="02020603050405020304" pitchFamily="2" charset="0"/>
              </a:rPr>
              <a:t>全面分析评价人物，</a:t>
            </a:r>
            <a:r>
              <a:rPr lang="zh-CN" altLang="en-US" sz="3400" b="1" dirty="0">
                <a:solidFill>
                  <a:srgbClr val="0000CC"/>
                </a:solidFill>
                <a:latin typeface="Times New Roman" panose="02020603050405020304" pitchFamily="2" charset="0"/>
                <a:ea typeface="黑体" panose="02010609060101010101" pitchFamily="2" charset="-122"/>
              </a:rPr>
              <a:t>不以偏概全</a:t>
            </a:r>
            <a:r>
              <a:rPr lang="zh-CN" altLang="en-US" sz="3400" b="1" dirty="0">
                <a:latin typeface="Times New Roman" panose="02020603050405020304" pitchFamily="2" charset="0"/>
                <a:cs typeface="Times New Roman" panose="02020603050405020304" pitchFamily="2" charset="0"/>
              </a:rPr>
              <a:t>。</a:t>
            </a:r>
          </a:p>
          <a:p>
            <a:pPr marL="0" lvl="0" indent="0" eaLnBrk="1" hangingPunct="1">
              <a:lnSpc>
                <a:spcPct val="130000"/>
              </a:lnSpc>
              <a:spcBef>
                <a:spcPct val="0"/>
              </a:spcBef>
              <a:buNone/>
            </a:pPr>
            <a:r>
              <a:rPr lang="en-US" altLang="zh-CN" sz="3400" b="1" dirty="0">
                <a:latin typeface="Times New Roman" panose="02020603050405020304" pitchFamily="2" charset="0"/>
                <a:cs typeface="Times New Roman" panose="02020603050405020304" pitchFamily="2" charset="0"/>
              </a:rPr>
              <a:t>4.  </a:t>
            </a:r>
            <a:r>
              <a:rPr lang="zh-CN" altLang="en-US" sz="3400" b="1" dirty="0">
                <a:latin typeface="Times New Roman" panose="02020603050405020304" pitchFamily="2" charset="0"/>
                <a:cs typeface="Times New Roman" panose="02020603050405020304" pitchFamily="2" charset="0"/>
              </a:rPr>
              <a:t>答案要点要齐全，</a:t>
            </a:r>
            <a:r>
              <a:rPr lang="zh-CN" altLang="en-US" sz="3400" b="1" dirty="0">
                <a:solidFill>
                  <a:srgbClr val="0000CC"/>
                </a:solidFill>
                <a:latin typeface="Times New Roman" panose="02020603050405020304" pitchFamily="2" charset="0"/>
                <a:ea typeface="黑体" panose="02010609060101010101" pitchFamily="2" charset="-122"/>
              </a:rPr>
              <a:t>不漏答</a:t>
            </a:r>
            <a:r>
              <a:rPr lang="zh-CN" altLang="en-US" sz="3400" b="1" dirty="0">
                <a:latin typeface="Times New Roman" panose="02020603050405020304" pitchFamily="2" charset="0"/>
                <a:cs typeface="Times New Roman" panose="02020603050405020304" pitchFamily="2" charset="0"/>
              </a:rPr>
              <a:t>。</a:t>
            </a:r>
          </a:p>
          <a:p>
            <a:pPr marL="0" lvl="0" indent="0" eaLnBrk="1" hangingPunct="1">
              <a:lnSpc>
                <a:spcPct val="130000"/>
              </a:lnSpc>
              <a:spcBef>
                <a:spcPct val="0"/>
              </a:spcBef>
              <a:buNone/>
            </a:pPr>
            <a:r>
              <a:rPr lang="en-US" altLang="zh-CN" sz="3400" b="1" dirty="0">
                <a:latin typeface="Times New Roman" panose="02020603050405020304" pitchFamily="2" charset="0"/>
                <a:cs typeface="Times New Roman" panose="02020603050405020304" pitchFamily="2" charset="0"/>
              </a:rPr>
              <a:t>5.  </a:t>
            </a:r>
            <a:r>
              <a:rPr lang="zh-CN" altLang="en-US" sz="3400" b="1" dirty="0">
                <a:latin typeface="Times New Roman" panose="02020603050405020304" pitchFamily="2" charset="0"/>
                <a:cs typeface="Times New Roman" panose="02020603050405020304" pitchFamily="2" charset="0"/>
              </a:rPr>
              <a:t>语言表达要规范流畅，</a:t>
            </a:r>
            <a:r>
              <a:rPr lang="zh-CN" altLang="en-US" sz="3400" b="1" dirty="0">
                <a:solidFill>
                  <a:srgbClr val="0000CC"/>
                </a:solidFill>
                <a:latin typeface="Times New Roman" panose="02020603050405020304" pitchFamily="2" charset="0"/>
                <a:ea typeface="黑体" panose="02010609060101010101" pitchFamily="2" charset="-122"/>
              </a:rPr>
              <a:t>不杂乱无序</a:t>
            </a:r>
            <a:r>
              <a:rPr lang="zh-CN" altLang="en-US" sz="3400" b="1" dirty="0">
                <a:latin typeface="Times New Roman" panose="02020603050405020304" pitchFamily="2" charset="0"/>
                <a:cs typeface="Times New Roman" panose="02020603050405020304" pitchFamily="2" charset="0"/>
              </a:rPr>
              <a:t>。</a:t>
            </a:r>
            <a:endParaRPr lang="zh-CN" altLang="en-US" sz="3400" b="1" dirty="0">
              <a:latin typeface="Times New Roman" panose="02020603050405020304" pitchFamily="2" charset="0"/>
              <a:ea typeface="Times New Roman" panose="02020603050405020304" pitchFamily="2" charset="0"/>
            </a:endParaRPr>
          </a:p>
        </p:txBody>
      </p:sp>
      <p:sp>
        <p:nvSpPr>
          <p:cNvPr id="28675" name="AutoShape 3">
            <a:hlinkClick r:id="" action="ppaction://hlinkshowjump?jump=lastslide"/>
          </p:cNvPr>
          <p:cNvSpPr/>
          <p:nvPr/>
        </p:nvSpPr>
        <p:spPr>
          <a:xfrm>
            <a:off x="7308850" y="5589588"/>
            <a:ext cx="1584325" cy="1008062"/>
          </a:xfrm>
          <a:prstGeom prst="actionButtonForwardNext">
            <a:avLst/>
          </a:prstGeom>
          <a:noFill/>
          <a:ln w="9525">
            <a:noFill/>
          </a:ln>
        </p:spPr>
        <p:txBody>
          <a:bodyPr wrap="none" anchor="ctr"/>
          <a:lstStyle/>
          <a:p>
            <a:pPr eaLnBrk="1" hangingPunct="1"/>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21</a:t>
            </a:fld>
            <a:endParaRPr lang="zh-CN" altLang="en-US">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iterate type="wd">
                                    <p:tmPct val="0"/>
                                  </p:iterate>
                                  <p:childTnLst>
                                    <p:set>
                                      <p:cBhvr>
                                        <p:cTn id="6" dur="1" fill="hold">
                                          <p:stCondLst>
                                            <p:cond delay="0"/>
                                          </p:stCondLst>
                                        </p:cTn>
                                        <p:tgtEl>
                                          <p:spTgt spid="113666">
                                            <p:txEl>
                                              <p:pRg st="1" end="1"/>
                                            </p:txEl>
                                          </p:spTgt>
                                        </p:tgtEl>
                                        <p:attrNameLst>
                                          <p:attrName>style.visibility</p:attrName>
                                        </p:attrNameLst>
                                      </p:cBhvr>
                                      <p:to>
                                        <p:strVal val="visible"/>
                                      </p:to>
                                    </p:set>
                                    <p:anim calcmode="lin" valueType="num">
                                      <p:cBhvr additive="base">
                                        <p:cTn id="7" dur="500" fill="hold"/>
                                        <p:tgtEl>
                                          <p:spTgt spid="11366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3666">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iterate type="wd">
                                    <p:tmPct val="0"/>
                                  </p:iterate>
                                  <p:childTnLst>
                                    <p:set>
                                      <p:cBhvr>
                                        <p:cTn id="10" dur="1" fill="hold">
                                          <p:stCondLst>
                                            <p:cond delay="0"/>
                                          </p:stCondLst>
                                        </p:cTn>
                                        <p:tgtEl>
                                          <p:spTgt spid="113666">
                                            <p:txEl>
                                              <p:pRg st="2" end="2"/>
                                            </p:txEl>
                                          </p:spTgt>
                                        </p:tgtEl>
                                        <p:attrNameLst>
                                          <p:attrName>style.visibility</p:attrName>
                                        </p:attrNameLst>
                                      </p:cBhvr>
                                      <p:to>
                                        <p:strVal val="visible"/>
                                      </p:to>
                                    </p:set>
                                    <p:anim calcmode="lin" valueType="num">
                                      <p:cBhvr additive="base">
                                        <p:cTn id="11" dur="500" fill="hold"/>
                                        <p:tgtEl>
                                          <p:spTgt spid="113666">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13666">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iterate type="wd">
                                    <p:tmPct val="0"/>
                                  </p:iterate>
                                  <p:childTnLst>
                                    <p:set>
                                      <p:cBhvr>
                                        <p:cTn id="14" dur="1" fill="hold">
                                          <p:stCondLst>
                                            <p:cond delay="0"/>
                                          </p:stCondLst>
                                        </p:cTn>
                                        <p:tgtEl>
                                          <p:spTgt spid="113666">
                                            <p:txEl>
                                              <p:pRg st="3" end="3"/>
                                            </p:txEl>
                                          </p:spTgt>
                                        </p:tgtEl>
                                        <p:attrNameLst>
                                          <p:attrName>style.visibility</p:attrName>
                                        </p:attrNameLst>
                                      </p:cBhvr>
                                      <p:to>
                                        <p:strVal val="visible"/>
                                      </p:to>
                                    </p:set>
                                    <p:anim calcmode="lin" valueType="num">
                                      <p:cBhvr additive="base">
                                        <p:cTn id="15" dur="500" fill="hold"/>
                                        <p:tgtEl>
                                          <p:spTgt spid="113666">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13666">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iterate type="wd">
                                    <p:tmPct val="0"/>
                                  </p:iterate>
                                  <p:childTnLst>
                                    <p:set>
                                      <p:cBhvr>
                                        <p:cTn id="18" dur="1" fill="hold">
                                          <p:stCondLst>
                                            <p:cond delay="0"/>
                                          </p:stCondLst>
                                        </p:cTn>
                                        <p:tgtEl>
                                          <p:spTgt spid="113666">
                                            <p:txEl>
                                              <p:pRg st="4" end="4"/>
                                            </p:txEl>
                                          </p:spTgt>
                                        </p:tgtEl>
                                        <p:attrNameLst>
                                          <p:attrName>style.visibility</p:attrName>
                                        </p:attrNameLst>
                                      </p:cBhvr>
                                      <p:to>
                                        <p:strVal val="visible"/>
                                      </p:to>
                                    </p:set>
                                    <p:anim calcmode="lin" valueType="num">
                                      <p:cBhvr additive="base">
                                        <p:cTn id="19" dur="500" fill="hold"/>
                                        <p:tgtEl>
                                          <p:spTgt spid="113666">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3666">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iterate type="wd">
                                    <p:tmPct val="0"/>
                                  </p:iterate>
                                  <p:childTnLst>
                                    <p:set>
                                      <p:cBhvr>
                                        <p:cTn id="22" dur="1" fill="hold">
                                          <p:stCondLst>
                                            <p:cond delay="0"/>
                                          </p:stCondLst>
                                        </p:cTn>
                                        <p:tgtEl>
                                          <p:spTgt spid="113666">
                                            <p:txEl>
                                              <p:pRg st="5" end="5"/>
                                            </p:txEl>
                                          </p:spTgt>
                                        </p:tgtEl>
                                        <p:attrNameLst>
                                          <p:attrName>style.visibility</p:attrName>
                                        </p:attrNameLst>
                                      </p:cBhvr>
                                      <p:to>
                                        <p:strVal val="visible"/>
                                      </p:to>
                                    </p:set>
                                    <p:anim calcmode="lin" valueType="num">
                                      <p:cBhvr additive="base">
                                        <p:cTn id="23" dur="500" fill="hold"/>
                                        <p:tgtEl>
                                          <p:spTgt spid="113666">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1366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descr="040714092822453"/>
          <p:cNvSpPr>
            <a:spLocks noGrp="1" noChangeArrowheads="1"/>
          </p:cNvSpPr>
          <p:nvPr>
            <p:ph type="title"/>
          </p:nvPr>
        </p:nvSpPr>
        <p:spPr bwMode="white">
          <a:xfrm>
            <a:off x="0" y="0"/>
            <a:ext cx="9144000" cy="1125538"/>
          </a:xfrm>
          <a:blipFill dpi="0" rotWithShape="1">
            <a:blip r:embed="rId2" cstate="print"/>
            <a:srcRect/>
            <a:stretch>
              <a:fillRect/>
            </a:stretch>
          </a:blipFill>
          <a:ln w="38100" cap="flat" algn="ctr">
            <a:solidFill>
              <a:srgbClr val="3366FF"/>
            </a:solidFill>
          </a:ln>
        </p:spPr>
        <p:txBody>
          <a:bodyPr anchor="ctr"/>
          <a:lstStyle/>
          <a:p>
            <a:pPr algn="ctr" eaLnBrk="1" hangingPunct="1">
              <a:defRPr/>
            </a:pPr>
            <a:r>
              <a:rPr lang="zh-CN" altLang="en-US" sz="4900" smtClean="0">
                <a:solidFill>
                  <a:schemeClr val="bg1"/>
                </a:solidFill>
                <a:effectLst>
                  <a:outerShdw blurRad="38100" dist="38100" dir="2700000" algn="tl">
                    <a:srgbClr val="C0C0C0"/>
                  </a:outerShdw>
                </a:effectLst>
                <a:latin typeface="黑体" pitchFamily="49" charset="-122"/>
                <a:ea typeface="黑体" pitchFamily="49" charset="-122"/>
              </a:rPr>
              <a:t>人称选用的效果作用</a:t>
            </a:r>
          </a:p>
        </p:txBody>
      </p:sp>
      <p:sp>
        <p:nvSpPr>
          <p:cNvPr id="10243" name="Rectangle 3"/>
          <p:cNvSpPr>
            <a:spLocks noGrp="1" noChangeArrowheads="1"/>
          </p:cNvSpPr>
          <p:nvPr>
            <p:ph type="body" idx="1"/>
          </p:nvPr>
        </p:nvSpPr>
        <p:spPr/>
        <p:txBody>
          <a:bodyPr/>
          <a:lstStyle/>
          <a:p>
            <a:pPr eaLnBrk="1" hangingPunct="1"/>
            <a:endParaRPr lang="zh-CN" altLang="en-US" smtClean="0"/>
          </a:p>
        </p:txBody>
      </p:sp>
      <p:sp>
        <p:nvSpPr>
          <p:cNvPr id="78852" name="Rectangle 4" descr="040714090149203"/>
          <p:cNvSpPr>
            <a:spLocks noChangeArrowheads="1"/>
          </p:cNvSpPr>
          <p:nvPr/>
        </p:nvSpPr>
        <p:spPr bwMode="auto">
          <a:xfrm>
            <a:off x="0" y="1196975"/>
            <a:ext cx="9144000" cy="5661025"/>
          </a:xfrm>
          <a:prstGeom prst="rect">
            <a:avLst/>
          </a:prstGeom>
          <a:blipFill dpi="0" rotWithShape="1">
            <a:blip r:embed="rId3" cstate="print"/>
            <a:srcRect/>
            <a:stretch>
              <a:fillRect/>
            </a:stretch>
          </a:blipFill>
          <a:ln w="57150" cmpd="thickThin" algn="ctr">
            <a:solidFill>
              <a:srgbClr val="00CCFF"/>
            </a:solidFill>
            <a:miter lim="800000"/>
            <a:headEnd/>
            <a:tailEnd/>
          </a:ln>
          <a:effectLst/>
        </p:spPr>
        <p:txBody>
          <a:bodyPr anchor="ctr"/>
          <a:lstStyle/>
          <a:p>
            <a:pPr algn="ctr">
              <a:defRPr/>
            </a:pPr>
            <a:r>
              <a:rPr lang="zh-CN" altLang="en-US" sz="3300" b="1">
                <a:solidFill>
                  <a:srgbClr val="FF3300"/>
                </a:solidFill>
                <a:effectLst>
                  <a:outerShdw blurRad="38100" dist="38100" dir="2700000" algn="tl">
                    <a:srgbClr val="C0C0C0"/>
                  </a:outerShdw>
                </a:effectLst>
                <a:latin typeface="黑体" pitchFamily="49" charset="-122"/>
                <a:ea typeface="黑体" pitchFamily="49" charset="-122"/>
              </a:rPr>
              <a:t>第一人称</a:t>
            </a:r>
          </a:p>
          <a:p>
            <a:pPr>
              <a:defRPr/>
            </a:pPr>
            <a:r>
              <a:rPr lang="zh-CN" altLang="en-US" sz="3300" b="1">
                <a:solidFill>
                  <a:srgbClr val="9900FF"/>
                </a:solidFill>
                <a:effectLst>
                  <a:outerShdw blurRad="38100" dist="38100" dir="2700000" algn="tl">
                    <a:srgbClr val="C0C0C0"/>
                  </a:outerShdw>
                </a:effectLst>
                <a:latin typeface="黑体" pitchFamily="49" charset="-122"/>
                <a:ea typeface="黑体" pitchFamily="49" charset="-122"/>
              </a:rPr>
              <a:t>　</a:t>
            </a:r>
            <a:r>
              <a:rPr lang="zh-CN" altLang="en-US" sz="3200" b="1">
                <a:solidFill>
                  <a:srgbClr val="9900FF"/>
                </a:solidFill>
                <a:effectLst>
                  <a:outerShdw blurRad="38100" dist="38100" dir="2700000" algn="tl">
                    <a:srgbClr val="C0C0C0"/>
                  </a:outerShdw>
                </a:effectLst>
                <a:latin typeface="黑体" pitchFamily="49" charset="-122"/>
                <a:ea typeface="黑体" pitchFamily="49" charset="-122"/>
              </a:rPr>
              <a:t>以身临其境的口吻叙述，</a:t>
            </a:r>
            <a:r>
              <a:rPr lang="zh-CN" altLang="en-US" sz="3200" b="1">
                <a:solidFill>
                  <a:srgbClr val="FF3300"/>
                </a:solidFill>
                <a:effectLst>
                  <a:outerShdw blurRad="38100" dist="38100" dir="2700000" algn="tl">
                    <a:srgbClr val="C0C0C0"/>
                  </a:outerShdw>
                </a:effectLst>
                <a:latin typeface="黑体" pitchFamily="49" charset="-122"/>
                <a:ea typeface="黑体" pitchFamily="49" charset="-122"/>
              </a:rPr>
              <a:t>显得真实，可以增强文章的可信度、真实感；</a:t>
            </a:r>
          </a:p>
          <a:p>
            <a:pPr algn="ctr">
              <a:defRPr/>
            </a:pPr>
            <a:r>
              <a:rPr lang="zh-CN" altLang="en-US" sz="3300" b="1">
                <a:solidFill>
                  <a:srgbClr val="FF3300"/>
                </a:solidFill>
                <a:effectLst>
                  <a:outerShdw blurRad="38100" dist="38100" dir="2700000" algn="tl">
                    <a:srgbClr val="C0C0C0"/>
                  </a:outerShdw>
                </a:effectLst>
                <a:latin typeface="黑体" pitchFamily="49" charset="-122"/>
                <a:ea typeface="黑体" pitchFamily="49" charset="-122"/>
              </a:rPr>
              <a:t>第二人称</a:t>
            </a:r>
          </a:p>
          <a:p>
            <a:pPr>
              <a:defRPr/>
            </a:pPr>
            <a:r>
              <a:rPr lang="zh-CN" altLang="en-US" sz="3300" b="1">
                <a:solidFill>
                  <a:srgbClr val="9900FF"/>
                </a:solidFill>
                <a:effectLst>
                  <a:outerShdw blurRad="38100" dist="38100" dir="2700000" algn="tl">
                    <a:srgbClr val="C0C0C0"/>
                  </a:outerShdw>
                </a:effectLst>
                <a:latin typeface="黑体" pitchFamily="49" charset="-122"/>
                <a:ea typeface="黑体" pitchFamily="49" charset="-122"/>
              </a:rPr>
              <a:t>　</a:t>
            </a:r>
            <a:r>
              <a:rPr lang="zh-CN" altLang="en-US" sz="3200" b="1">
                <a:solidFill>
                  <a:srgbClr val="9900FF"/>
                </a:solidFill>
                <a:effectLst>
                  <a:outerShdw blurRad="38100" dist="38100" dir="2700000" algn="tl">
                    <a:srgbClr val="C0C0C0"/>
                  </a:outerShdw>
                </a:effectLst>
                <a:latin typeface="黑体" pitchFamily="49" charset="-122"/>
                <a:ea typeface="黑体" pitchFamily="49" charset="-122"/>
              </a:rPr>
              <a:t>以对话的口吻叙述，可起到拟人化的作用，</a:t>
            </a:r>
            <a:r>
              <a:rPr lang="zh-CN" altLang="en-US" sz="3200" b="1">
                <a:solidFill>
                  <a:srgbClr val="FF3300"/>
                </a:solidFill>
                <a:effectLst>
                  <a:outerShdw blurRad="38100" dist="38100" dir="2700000" algn="tl">
                    <a:srgbClr val="C0C0C0"/>
                  </a:outerShdw>
                </a:effectLst>
                <a:latin typeface="黑体" pitchFamily="49" charset="-122"/>
                <a:ea typeface="黑体" pitchFamily="49" charset="-122"/>
              </a:rPr>
              <a:t>拉近与抒情对象的距离，显得亲切自然，便于交流感情</a:t>
            </a:r>
            <a:r>
              <a:rPr lang="zh-CN" altLang="en-US" sz="3200" b="1">
                <a:solidFill>
                  <a:srgbClr val="9900FF"/>
                </a:solidFill>
                <a:effectLst>
                  <a:outerShdw blurRad="38100" dist="38100" dir="2700000" algn="tl">
                    <a:srgbClr val="C0C0C0"/>
                  </a:outerShdw>
                </a:effectLst>
                <a:latin typeface="黑体" pitchFamily="49" charset="-122"/>
                <a:ea typeface="黑体" pitchFamily="49" charset="-122"/>
              </a:rPr>
              <a:t>，用于抒情能增强感染力。</a:t>
            </a:r>
          </a:p>
          <a:p>
            <a:pPr algn="ctr">
              <a:defRPr/>
            </a:pPr>
            <a:r>
              <a:rPr lang="zh-CN" altLang="en-US" sz="3300" b="1">
                <a:solidFill>
                  <a:srgbClr val="FF3300"/>
                </a:solidFill>
                <a:effectLst>
                  <a:outerShdw blurRad="38100" dist="38100" dir="2700000" algn="tl">
                    <a:srgbClr val="C0C0C0"/>
                  </a:outerShdw>
                </a:effectLst>
                <a:latin typeface="黑体" pitchFamily="49" charset="-122"/>
                <a:ea typeface="黑体" pitchFamily="49" charset="-122"/>
              </a:rPr>
              <a:t>第三人称</a:t>
            </a:r>
          </a:p>
          <a:p>
            <a:pPr>
              <a:defRPr/>
            </a:pPr>
            <a:r>
              <a:rPr lang="zh-CN" altLang="en-US" sz="3300" b="1">
                <a:solidFill>
                  <a:srgbClr val="9900FF"/>
                </a:solidFill>
                <a:effectLst>
                  <a:outerShdw blurRad="38100" dist="38100" dir="2700000" algn="tl">
                    <a:srgbClr val="C0C0C0"/>
                  </a:outerShdw>
                </a:effectLst>
                <a:latin typeface="黑体" pitchFamily="49" charset="-122"/>
                <a:ea typeface="黑体" pitchFamily="49" charset="-122"/>
              </a:rPr>
              <a:t>　</a:t>
            </a:r>
            <a:r>
              <a:rPr lang="zh-CN" altLang="en-US" sz="3200" b="1">
                <a:solidFill>
                  <a:srgbClr val="9900FF"/>
                </a:solidFill>
                <a:effectLst>
                  <a:outerShdw blurRad="38100" dist="38100" dir="2700000" algn="tl">
                    <a:srgbClr val="C0C0C0"/>
                  </a:outerShdw>
                </a:effectLst>
                <a:latin typeface="黑体" pitchFamily="49" charset="-122"/>
                <a:ea typeface="黑体" pitchFamily="49" charset="-122"/>
              </a:rPr>
              <a:t>以客观旁述的口吻叙述，可使文章张驰自由，</a:t>
            </a:r>
            <a:r>
              <a:rPr lang="zh-CN" altLang="en-US" sz="3200" b="1">
                <a:solidFill>
                  <a:srgbClr val="FF3300"/>
                </a:solidFill>
                <a:effectLst>
                  <a:outerShdw blurRad="38100" dist="38100" dir="2700000" algn="tl">
                    <a:srgbClr val="C0C0C0"/>
                  </a:outerShdw>
                </a:effectLst>
                <a:latin typeface="黑体" pitchFamily="49" charset="-122"/>
                <a:ea typeface="黑体" pitchFamily="49" charset="-122"/>
              </a:rPr>
              <a:t>便于多角度描述事物，表达感情</a:t>
            </a:r>
            <a:r>
              <a:rPr lang="zh-CN" altLang="en-US" sz="3200" b="1">
                <a:solidFill>
                  <a:srgbClr val="9900FF"/>
                </a:solidFill>
                <a:effectLst>
                  <a:outerShdw blurRad="38100" dist="38100" dir="2700000" algn="tl">
                    <a:srgbClr val="C0C0C0"/>
                  </a:outerShdw>
                </a:effectLst>
                <a:latin typeface="黑体" pitchFamily="49" charset="-122"/>
                <a:ea typeface="黑体" pitchFamily="49" charset="-122"/>
              </a:rPr>
              <a:t>。</a:t>
            </a:r>
            <a:endParaRPr lang="zh-CN" altLang="en-US" sz="3200" b="1">
              <a:effectLst>
                <a:outerShdw blurRad="38100" dist="38100" dir="2700000" algn="tl">
                  <a:srgbClr val="C0C0C0"/>
                </a:outerShdw>
              </a:effectLst>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22</a:t>
            </a:fld>
            <a:endParaRPr lang="zh-CN" altLang="en-US">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8852"/>
                                        </p:tgtEl>
                                        <p:attrNameLst>
                                          <p:attrName>style.visibility</p:attrName>
                                        </p:attrNameLst>
                                      </p:cBhvr>
                                      <p:to>
                                        <p:strVal val="visible"/>
                                      </p:to>
                                    </p:set>
                                    <p:anim calcmode="lin" valueType="num">
                                      <p:cBhvr additive="base">
                                        <p:cTn id="7" dur="500" fill="hold"/>
                                        <p:tgtEl>
                                          <p:spTgt spid="78852"/>
                                        </p:tgtEl>
                                        <p:attrNameLst>
                                          <p:attrName>ppt_x</p:attrName>
                                        </p:attrNameLst>
                                      </p:cBhvr>
                                      <p:tavLst>
                                        <p:tav tm="0">
                                          <p:val>
                                            <p:strVal val="#ppt_x"/>
                                          </p:val>
                                        </p:tav>
                                        <p:tav tm="100000">
                                          <p:val>
                                            <p:strVal val="#ppt_x"/>
                                          </p:val>
                                        </p:tav>
                                      </p:tavLst>
                                    </p:anim>
                                    <p:anim calcmode="lin" valueType="num">
                                      <p:cBhvr additive="base">
                                        <p:cTn id="8" dur="500" fill="hold"/>
                                        <p:tgtEl>
                                          <p:spTgt spid="788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
        <p:nvSpPr>
          <p:cNvPr id="30722" name="标题 30721"/>
          <p:cNvSpPr>
            <a:spLocks noGrp="1" noRot="1"/>
          </p:cNvSpPr>
          <p:nvPr>
            <p:ph type="ctrTitle"/>
          </p:nvPr>
        </p:nvSpPr>
        <p:spPr>
          <a:xfrm>
            <a:off x="2123728" y="332656"/>
            <a:ext cx="4975225" cy="5545137"/>
          </a:xfrm>
        </p:spPr>
        <p:txBody>
          <a:bodyPr anchor="ctr"/>
          <a:lstStyle/>
          <a:p>
            <a:pPr defTabSz="914400">
              <a:buSzPct val="100000"/>
            </a:pPr>
            <a:r>
              <a:rPr lang="zh-CN" altLang="en-US" sz="6000" b="1" kern="1200" baseline="0" dirty="0">
                <a:latin typeface="Arial" panose="020B0604020202020204" pitchFamily="34" charset="0"/>
                <a:ea typeface="宋体" panose="02010600030101010101" pitchFamily="2" charset="-122"/>
              </a:rPr>
              <a:t>小说阅读鉴赏</a:t>
            </a:r>
            <a:br>
              <a:rPr lang="zh-CN" altLang="en-US" sz="6000" b="1" kern="1200" baseline="0" dirty="0">
                <a:latin typeface="Arial" panose="020B0604020202020204" pitchFamily="34" charset="0"/>
                <a:ea typeface="宋体" panose="02010600030101010101" pitchFamily="2" charset="-122"/>
              </a:rPr>
            </a:br>
            <a:r>
              <a:rPr lang="zh-CN" altLang="en-US" sz="6000" b="1" kern="1200" baseline="0" dirty="0">
                <a:latin typeface="Arial" panose="020B0604020202020204" pitchFamily="34" charset="0"/>
                <a:ea typeface="宋体" panose="02010600030101010101" pitchFamily="2" charset="-122"/>
              </a:rPr>
              <a:t>之</a:t>
            </a:r>
            <a:br>
              <a:rPr lang="zh-CN" altLang="en-US" sz="6000" b="1" kern="1200" baseline="0" dirty="0">
                <a:latin typeface="Arial" panose="020B0604020202020204" pitchFamily="34" charset="0"/>
                <a:ea typeface="宋体" panose="02010600030101010101" pitchFamily="2" charset="-122"/>
              </a:rPr>
            </a:br>
            <a:r>
              <a:rPr lang="zh-CN" altLang="en-US" sz="4800" b="1" kern="1200" baseline="0" dirty="0">
                <a:latin typeface="Arial" panose="020B0604020202020204" pitchFamily="34" charset="0"/>
                <a:ea typeface="宋体" panose="02010600030101010101" pitchFamily="2" charset="-122"/>
              </a:rPr>
              <a:t>环境描写</a:t>
            </a:r>
          </a:p>
        </p:txBody>
      </p:sp>
      <p:sp>
        <p:nvSpPr>
          <p:cNvPr id="3" name="灯片编号占位符 2"/>
          <p:cNvSpPr>
            <a:spLocks noGrp="1"/>
          </p:cNvSpPr>
          <p:nvPr>
            <p:ph type="sldNum" sz="quarter" idx="4"/>
          </p:nvPr>
        </p:nvSpPr>
        <p:spPr/>
        <p:txBody>
          <a:bodyPr/>
          <a:lstStyle/>
          <a:p>
            <a:fld id="{9A0DB2DC-4C9A-4742-B13C-FB6460FD3503}" type="slidenum">
              <a:rPr lang="zh-CN" altLang="en-US" smtClean="0">
                <a:latin typeface="Arial" panose="020B0604020202020204" pitchFamily="34" charset="0"/>
              </a:rPr>
              <a:pPr/>
              <a:t>23</a:t>
            </a:fld>
            <a:endParaRPr lang="zh-CN" altLang="en-US">
              <a:latin typeface="Arial" panose="020B0604020202020204"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7"/>
          <p:cNvSpPr/>
          <p:nvPr/>
        </p:nvSpPr>
        <p:spPr>
          <a:xfrm>
            <a:off x="2373313" y="268288"/>
            <a:ext cx="6770687" cy="1846262"/>
          </a:xfrm>
          <a:prstGeom prst="rect">
            <a:avLst/>
          </a:prstGeom>
          <a:noFill/>
          <a:ln w="9525">
            <a:noFill/>
          </a:ln>
        </p:spPr>
        <p:txBody>
          <a:bodyPr anchor="ctr">
            <a:spAutoFit/>
          </a:bodyPr>
          <a:lstStyle/>
          <a:p>
            <a:pPr indent="612775" algn="ctr">
              <a:lnSpc>
                <a:spcPct val="150000"/>
              </a:lnSpc>
            </a:pPr>
            <a:r>
              <a:rPr lang="zh-CN" altLang="en-US" sz="3600" b="1" dirty="0">
                <a:solidFill>
                  <a:srgbClr val="002060"/>
                </a:solidFill>
                <a:latin typeface="楷体_GB2312" pitchFamily="49" charset="-122"/>
                <a:ea typeface="楷体_GB2312" pitchFamily="49" charset="-122"/>
              </a:rPr>
              <a:t>小说阅读</a:t>
            </a:r>
            <a:r>
              <a:rPr lang="zh-CN" altLang="en-US" sz="3600" b="1" dirty="0">
                <a:solidFill>
                  <a:srgbClr val="990000"/>
                </a:solidFill>
                <a:latin typeface="华文细黑" pitchFamily="2" charset="-122"/>
                <a:ea typeface="华文细黑" pitchFamily="2" charset="-122"/>
              </a:rPr>
              <a:t>　</a:t>
            </a:r>
            <a:endParaRPr lang="en-US" altLang="zh-CN" sz="3600" b="1" dirty="0">
              <a:solidFill>
                <a:srgbClr val="990000"/>
              </a:solidFill>
              <a:latin typeface="华文细黑" pitchFamily="2" charset="-122"/>
              <a:ea typeface="华文细黑" pitchFamily="2" charset="-122"/>
            </a:endParaRPr>
          </a:p>
          <a:p>
            <a:pPr indent="612775" algn="ctr">
              <a:lnSpc>
                <a:spcPct val="150000"/>
              </a:lnSpc>
            </a:pPr>
            <a:r>
              <a:rPr lang="zh-CN" altLang="en-US" sz="4000" b="1" dirty="0">
                <a:solidFill>
                  <a:srgbClr val="990000"/>
                </a:solidFill>
                <a:latin typeface="华文细黑" pitchFamily="2" charset="-122"/>
                <a:ea typeface="华文细黑" pitchFamily="2" charset="-122"/>
              </a:rPr>
              <a:t>环境描写分析</a:t>
            </a:r>
          </a:p>
        </p:txBody>
      </p:sp>
      <p:sp>
        <p:nvSpPr>
          <p:cNvPr id="4099" name="Text Box 4"/>
          <p:cNvSpPr txBox="1"/>
          <p:nvPr/>
        </p:nvSpPr>
        <p:spPr>
          <a:xfrm>
            <a:off x="468313" y="2276475"/>
            <a:ext cx="8424862" cy="4031873"/>
          </a:xfrm>
          <a:prstGeom prst="rect">
            <a:avLst/>
          </a:prstGeom>
          <a:solidFill>
            <a:srgbClr val="99CCFF">
              <a:alpha val="10980"/>
            </a:srgbClr>
          </a:solidFill>
          <a:ln w="9525">
            <a:noFill/>
          </a:ln>
        </p:spPr>
        <p:txBody>
          <a:bodyPr>
            <a:spAutoFit/>
          </a:bodyPr>
          <a:lstStyle/>
          <a:p>
            <a:r>
              <a:rPr lang="zh-CN" altLang="en-US" sz="3200" b="1" dirty="0">
                <a:solidFill>
                  <a:srgbClr val="000000"/>
                </a:solidFill>
                <a:latin typeface="楷体" pitchFamily="49" charset="-122"/>
                <a:ea typeface="楷体" pitchFamily="49" charset="-122"/>
              </a:rPr>
              <a:t>小说中环境包括自然环境和社会环境</a:t>
            </a:r>
            <a:r>
              <a:rPr lang="zh-CN" altLang="en-US" sz="3200" b="1" dirty="0" smtClean="0">
                <a:solidFill>
                  <a:srgbClr val="000000"/>
                </a:solidFill>
                <a:latin typeface="楷体" pitchFamily="49" charset="-122"/>
                <a:ea typeface="楷体" pitchFamily="49" charset="-122"/>
              </a:rPr>
              <a:t>。</a:t>
            </a:r>
            <a:endParaRPr lang="en-US" altLang="zh-CN" sz="3200" b="1" dirty="0" smtClean="0">
              <a:solidFill>
                <a:srgbClr val="000000"/>
              </a:solidFill>
              <a:latin typeface="楷体" pitchFamily="49" charset="-122"/>
              <a:ea typeface="楷体" pitchFamily="49" charset="-122"/>
            </a:endParaRPr>
          </a:p>
          <a:p>
            <a:endParaRPr lang="en-US" altLang="zh-CN" sz="3200" b="1" dirty="0">
              <a:solidFill>
                <a:srgbClr val="000000"/>
              </a:solidFill>
              <a:latin typeface="楷体" pitchFamily="49" charset="-122"/>
              <a:ea typeface="楷体" pitchFamily="49" charset="-122"/>
            </a:endParaRPr>
          </a:p>
          <a:p>
            <a:r>
              <a:rPr lang="zh-CN" altLang="en-US" sz="3200" b="1" dirty="0">
                <a:solidFill>
                  <a:srgbClr val="C00000"/>
                </a:solidFill>
                <a:latin typeface="楷体" pitchFamily="49" charset="-122"/>
                <a:ea typeface="楷体" pitchFamily="49" charset="-122"/>
              </a:rPr>
              <a:t>自然环</a:t>
            </a:r>
            <a:r>
              <a:rPr lang="zh-CN" altLang="en-US" sz="3200" b="1" dirty="0" smtClean="0">
                <a:solidFill>
                  <a:srgbClr val="C00000"/>
                </a:solidFill>
                <a:latin typeface="楷体" pitchFamily="49" charset="-122"/>
                <a:ea typeface="楷体" pitchFamily="49" charset="-122"/>
              </a:rPr>
              <a:t>境</a:t>
            </a:r>
            <a:r>
              <a:rPr lang="zh-CN" altLang="en-US" sz="3200" b="1" dirty="0" smtClean="0">
                <a:solidFill>
                  <a:srgbClr val="000000"/>
                </a:solidFill>
                <a:latin typeface="楷体" pitchFamily="49" charset="-122"/>
                <a:ea typeface="楷体" pitchFamily="49" charset="-122"/>
              </a:rPr>
              <a:t>包</a:t>
            </a:r>
            <a:r>
              <a:rPr lang="zh-CN" altLang="en-US" sz="3200" b="1" dirty="0">
                <a:solidFill>
                  <a:srgbClr val="000000"/>
                </a:solidFill>
                <a:latin typeface="楷体" pitchFamily="49" charset="-122"/>
                <a:ea typeface="楷体" pitchFamily="49" charset="-122"/>
              </a:rPr>
              <a:t>括人物活动的</a:t>
            </a:r>
            <a:r>
              <a:rPr lang="zh-CN" altLang="en-US" sz="3200" b="1" dirty="0">
                <a:solidFill>
                  <a:schemeClr val="tx1">
                    <a:lumMod val="50000"/>
                  </a:schemeClr>
                </a:solidFill>
                <a:latin typeface="楷体" pitchFamily="49" charset="-122"/>
                <a:ea typeface="楷体" pitchFamily="49" charset="-122"/>
              </a:rPr>
              <a:t>时间、地点、季节、天气和景物</a:t>
            </a:r>
            <a:r>
              <a:rPr lang="zh-CN" altLang="en-US" sz="3200" b="1" dirty="0">
                <a:solidFill>
                  <a:srgbClr val="000000"/>
                </a:solidFill>
                <a:latin typeface="楷体" pitchFamily="49" charset="-122"/>
                <a:ea typeface="楷体" pitchFamily="49" charset="-122"/>
              </a:rPr>
              <a:t>等。</a:t>
            </a:r>
          </a:p>
          <a:p>
            <a:r>
              <a:rPr lang="zh-CN" altLang="en-US" sz="3200" b="1" dirty="0">
                <a:solidFill>
                  <a:srgbClr val="C00000"/>
                </a:solidFill>
                <a:latin typeface="楷体" pitchFamily="49" charset="-122"/>
                <a:ea typeface="楷体" pitchFamily="49" charset="-122"/>
              </a:rPr>
              <a:t>社会环境</a:t>
            </a:r>
            <a:r>
              <a:rPr lang="zh-CN" altLang="en-US" sz="3200" b="1" dirty="0">
                <a:solidFill>
                  <a:srgbClr val="000000"/>
                </a:solidFill>
                <a:latin typeface="楷体" pitchFamily="49" charset="-122"/>
                <a:ea typeface="楷体" pitchFamily="49" charset="-122"/>
              </a:rPr>
              <a:t>是人物所处的</a:t>
            </a:r>
            <a:r>
              <a:rPr lang="zh-CN" altLang="en-US" sz="3200" b="1" dirty="0">
                <a:solidFill>
                  <a:schemeClr val="tx1">
                    <a:lumMod val="50000"/>
                  </a:schemeClr>
                </a:solidFill>
                <a:latin typeface="楷体" pitchFamily="49" charset="-122"/>
                <a:ea typeface="楷体" pitchFamily="49" charset="-122"/>
              </a:rPr>
              <a:t>时代、社会和生活环境</a:t>
            </a:r>
            <a:r>
              <a:rPr lang="zh-CN" altLang="en-US" sz="3200" b="1" dirty="0">
                <a:solidFill>
                  <a:srgbClr val="000000"/>
                </a:solidFill>
                <a:latin typeface="楷体" pitchFamily="49" charset="-122"/>
                <a:ea typeface="楷体" pitchFamily="49" charset="-122"/>
              </a:rPr>
              <a:t>等</a:t>
            </a:r>
            <a:r>
              <a:rPr lang="zh-CN" altLang="en-US" sz="3200" b="1" dirty="0" smtClean="0">
                <a:solidFill>
                  <a:srgbClr val="000000"/>
                </a:solidFill>
                <a:latin typeface="楷体" pitchFamily="49" charset="-122"/>
                <a:ea typeface="楷体" pitchFamily="49" charset="-122"/>
              </a:rPr>
              <a:t>，包</a:t>
            </a:r>
            <a:r>
              <a:rPr lang="zh-CN" altLang="en-US" sz="3200" b="1" dirty="0">
                <a:solidFill>
                  <a:srgbClr val="000000"/>
                </a:solidFill>
                <a:latin typeface="楷体" pitchFamily="49" charset="-122"/>
                <a:ea typeface="楷体" pitchFamily="49" charset="-122"/>
              </a:rPr>
              <a:t>括城镇、农村、工厂、军营、机关、学校、商店等</a:t>
            </a:r>
            <a:r>
              <a:rPr lang="zh-CN" altLang="en-US" sz="3200" b="1" dirty="0">
                <a:solidFill>
                  <a:schemeClr val="tx1">
                    <a:lumMod val="50000"/>
                  </a:schemeClr>
                </a:solidFill>
                <a:latin typeface="楷体" pitchFamily="49" charset="-122"/>
                <a:ea typeface="楷体" pitchFamily="49" charset="-122"/>
              </a:rPr>
              <a:t>人物活动场所和地域风情、风俗习惯</a:t>
            </a:r>
            <a:r>
              <a:rPr lang="zh-CN" altLang="en-US" sz="3200" b="1" dirty="0">
                <a:solidFill>
                  <a:srgbClr val="000000"/>
                </a:solidFill>
                <a:latin typeface="楷体" pitchFamily="49" charset="-122"/>
                <a:ea typeface="楷体" pitchFamily="49" charset="-122"/>
              </a:rPr>
              <a:t>等。</a:t>
            </a:r>
          </a:p>
        </p:txBody>
      </p:sp>
      <p:sp>
        <p:nvSpPr>
          <p:cNvPr id="4" name="灯片编号占位符 3"/>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24</a:t>
            </a:fld>
            <a:endParaRPr lang="zh-CN" altLang="en-US">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9">
                                            <p:txEl>
                                              <p:charRg st="0" end="22"/>
                                            </p:txEl>
                                          </p:spTgt>
                                        </p:tgtEl>
                                        <p:attrNameLst>
                                          <p:attrName>style.visibility</p:attrName>
                                        </p:attrNameLst>
                                      </p:cBhvr>
                                      <p:to>
                                        <p:strVal val="visible"/>
                                      </p:to>
                                    </p:set>
                                    <p:anim calcmode="lin" valueType="num">
                                      <p:cBhvr additive="base">
                                        <p:cTn id="7" dur="500" fill="hold"/>
                                        <p:tgtEl>
                                          <p:spTgt spid="4099">
                                            <p:txEl>
                                              <p:charRg st="0" end="2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099">
                                            <p:txEl>
                                              <p:charRg st="0" end="2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099">
                                            <p:txEl>
                                              <p:charRg st="22" end="110"/>
                                            </p:txEl>
                                          </p:spTgt>
                                        </p:tgtEl>
                                        <p:attrNameLst>
                                          <p:attrName>style.visibility</p:attrName>
                                        </p:attrNameLst>
                                      </p:cBhvr>
                                      <p:to>
                                        <p:strVal val="visible"/>
                                      </p:to>
                                    </p:set>
                                    <p:anim calcmode="lin" valueType="num">
                                      <p:cBhvr additive="base">
                                        <p:cTn id="13" dur="500" fill="hold"/>
                                        <p:tgtEl>
                                          <p:spTgt spid="4099">
                                            <p:txEl>
                                              <p:charRg st="22" end="11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099">
                                            <p:txEl>
                                              <p:charRg st="22" end="11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099">
                                            <p:txEl>
                                              <p:charRg st="2" end="2"/>
                                            </p:txEl>
                                          </p:spTgt>
                                        </p:tgtEl>
                                        <p:attrNameLst>
                                          <p:attrName>style.visibility</p:attrName>
                                        </p:attrNameLst>
                                      </p:cBhvr>
                                      <p:to>
                                        <p:strVal val="visible"/>
                                      </p:to>
                                    </p:set>
                                    <p:anim calcmode="lin" valueType="num">
                                      <p:cBhvr additive="base">
                                        <p:cTn id="19" dur="500" fill="hold"/>
                                        <p:tgtEl>
                                          <p:spTgt spid="4099">
                                            <p:txEl>
                                              <p:char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099">
                                            <p:txEl>
                                              <p:char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099">
                                            <p:txEl>
                                              <p:charRg st="2" end="2"/>
                                            </p:txEl>
                                          </p:spTgt>
                                        </p:tgtEl>
                                        <p:attrNameLst>
                                          <p:attrName>style.visibility</p:attrName>
                                        </p:attrNameLst>
                                      </p:cBhvr>
                                      <p:to>
                                        <p:strVal val="visible"/>
                                      </p:to>
                                    </p:set>
                                    <p:anim calcmode="lin" valueType="num">
                                      <p:cBhvr additive="base">
                                        <p:cTn id="25" dur="500" fill="hold"/>
                                        <p:tgtEl>
                                          <p:spTgt spid="4099">
                                            <p:txEl>
                                              <p:char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099">
                                            <p:txEl>
                                              <p:char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099">
                                            <p:txEl>
                                              <p:charRg st="4" end="4"/>
                                            </p:txEl>
                                          </p:spTgt>
                                        </p:tgtEl>
                                        <p:attrNameLst>
                                          <p:attrName>style.visibility</p:attrName>
                                        </p:attrNameLst>
                                      </p:cBhvr>
                                      <p:to>
                                        <p:strVal val="visible"/>
                                      </p:to>
                                    </p:set>
                                    <p:anim calcmode="lin" valueType="num">
                                      <p:cBhvr additive="base">
                                        <p:cTn id="31" dur="500" fill="hold"/>
                                        <p:tgtEl>
                                          <p:spTgt spid="4099">
                                            <p:txEl>
                                              <p:char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099">
                                            <p:txEl>
                                              <p:char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5" name="TextBox 4"/>
          <p:cNvSpPr txBox="1"/>
          <p:nvPr/>
        </p:nvSpPr>
        <p:spPr>
          <a:xfrm>
            <a:off x="1331640" y="1916832"/>
            <a:ext cx="6048672" cy="58477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defRPr/>
            </a:pPr>
            <a:r>
              <a:rPr lang="zh-CN" altLang="en-US" sz="3200" b="1" dirty="0">
                <a:solidFill>
                  <a:srgbClr val="FFFFFF"/>
                </a:solidFill>
                <a:latin typeface="楷体_GB2312" pitchFamily="49" charset="-122"/>
                <a:ea typeface="楷体_GB2312" pitchFamily="49" charset="-122"/>
              </a:rPr>
              <a:t>题型一：概括景物的特点或寓意</a:t>
            </a:r>
          </a:p>
        </p:txBody>
      </p:sp>
      <p:sp>
        <p:nvSpPr>
          <p:cNvPr id="6" name="TextBox 5"/>
          <p:cNvSpPr txBox="1"/>
          <p:nvPr/>
        </p:nvSpPr>
        <p:spPr>
          <a:xfrm>
            <a:off x="1331640" y="2852936"/>
            <a:ext cx="6769373" cy="58477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defRPr/>
            </a:pPr>
            <a:r>
              <a:rPr lang="zh-CN" altLang="en-US" sz="3200" b="1" dirty="0">
                <a:solidFill>
                  <a:srgbClr val="FFFFFF"/>
                </a:solidFill>
                <a:latin typeface="楷体_GB2312" pitchFamily="49" charset="-122"/>
                <a:ea typeface="楷体_GB2312" pitchFamily="49" charset="-122"/>
              </a:rPr>
              <a:t>题型二：分析景物描写的特点与技巧</a:t>
            </a:r>
          </a:p>
        </p:txBody>
      </p:sp>
      <p:sp>
        <p:nvSpPr>
          <p:cNvPr id="7" name="TextBox 6"/>
          <p:cNvSpPr txBox="1"/>
          <p:nvPr/>
        </p:nvSpPr>
        <p:spPr>
          <a:xfrm>
            <a:off x="1331640" y="3789040"/>
            <a:ext cx="5832647" cy="58477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defRPr/>
            </a:pPr>
            <a:r>
              <a:rPr lang="zh-CN" altLang="en-US" sz="3200" b="1" dirty="0">
                <a:solidFill>
                  <a:srgbClr val="FFFFFF"/>
                </a:solidFill>
                <a:effectLst>
                  <a:outerShdw blurRad="38100" dist="38100" dir="2700000" algn="tl">
                    <a:srgbClr val="000000">
                      <a:alpha val="43137"/>
                    </a:srgbClr>
                  </a:outerShdw>
                </a:effectLst>
                <a:latin typeface="楷体_GB2312" pitchFamily="49" charset="-122"/>
                <a:ea typeface="楷体_GB2312" pitchFamily="49" charset="-122"/>
              </a:rPr>
              <a:t>题型三：分析景物描写的作用</a:t>
            </a:r>
          </a:p>
        </p:txBody>
      </p:sp>
      <p:sp>
        <p:nvSpPr>
          <p:cNvPr id="8" name="灯片编号占位符 7"/>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25</a:t>
            </a:fld>
            <a:endParaRPr lang="zh-CN" altLang="en-US">
              <a:latin typeface="Arial" panose="020B060402020202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052736"/>
            <a:ext cx="8540750" cy="2520280"/>
          </a:xfrm>
        </p:spPr>
        <p:txBody>
          <a:bodyPr/>
          <a:lstStyle/>
          <a:p>
            <a:r>
              <a:rPr lang="en-US" altLang="zh-CN" sz="2800" b="1" dirty="0" smtClean="0">
                <a:solidFill>
                  <a:srgbClr val="000000"/>
                </a:solidFill>
                <a:latin typeface="楷体_GB2312" pitchFamily="49" charset="-122"/>
                <a:ea typeface="楷体_GB2312" pitchFamily="49" charset="-122"/>
              </a:rPr>
              <a:t>1.</a:t>
            </a:r>
            <a:r>
              <a:rPr lang="zh-CN" altLang="en-US" sz="2800" b="1" dirty="0" smtClean="0">
                <a:solidFill>
                  <a:srgbClr val="000000"/>
                </a:solidFill>
                <a:latin typeface="楷体_GB2312" pitchFamily="49" charset="-122"/>
                <a:ea typeface="楷体_GB2312" pitchFamily="49" charset="-122"/>
              </a:rPr>
              <a:t>首先要看描写的是哪些</a:t>
            </a:r>
            <a:r>
              <a:rPr lang="zh-CN" altLang="en-US" sz="2800" b="1" dirty="0" smtClean="0">
                <a:solidFill>
                  <a:srgbClr val="FF0000"/>
                </a:solidFill>
                <a:latin typeface="楷体_GB2312" pitchFamily="49" charset="-122"/>
                <a:ea typeface="楷体_GB2312" pitchFamily="49" charset="-122"/>
              </a:rPr>
              <a:t>景物</a:t>
            </a:r>
            <a:r>
              <a:rPr lang="zh-CN" altLang="en-US" sz="2800" b="1" dirty="0" smtClean="0">
                <a:solidFill>
                  <a:srgbClr val="000000"/>
                </a:solidFill>
                <a:latin typeface="楷体_GB2312" pitchFamily="49" charset="-122"/>
                <a:ea typeface="楷体_GB2312" pitchFamily="49" charset="-122"/>
              </a:rPr>
              <a:t>，其次看这些景物有什么</a:t>
            </a:r>
            <a:r>
              <a:rPr lang="zh-CN" altLang="en-US" sz="2800" b="1" dirty="0" smtClean="0">
                <a:solidFill>
                  <a:srgbClr val="FF0000"/>
                </a:solidFill>
                <a:latin typeface="楷体_GB2312" pitchFamily="49" charset="-122"/>
                <a:ea typeface="楷体_GB2312" pitchFamily="49" charset="-122"/>
              </a:rPr>
              <a:t>共同特征</a:t>
            </a:r>
            <a:r>
              <a:rPr lang="zh-CN" altLang="en-US" sz="2800" b="1" dirty="0" smtClean="0">
                <a:solidFill>
                  <a:srgbClr val="000000"/>
                </a:solidFill>
                <a:latin typeface="楷体_GB2312" pitchFamily="49" charset="-122"/>
                <a:ea typeface="楷体_GB2312" pitchFamily="49" charset="-122"/>
              </a:rPr>
              <a:t>，要特别注意能揭示景物特点的</a:t>
            </a:r>
            <a:r>
              <a:rPr lang="zh-CN" altLang="en-US" sz="2800" b="1" dirty="0" smtClean="0">
                <a:solidFill>
                  <a:srgbClr val="FF0000"/>
                </a:solidFill>
                <a:latin typeface="楷体_GB2312" pitchFamily="49" charset="-122"/>
                <a:ea typeface="楷体_GB2312" pitchFamily="49" charset="-122"/>
              </a:rPr>
              <a:t>形容词</a:t>
            </a:r>
            <a:r>
              <a:rPr lang="zh-CN" altLang="en-US" sz="2800" b="1" dirty="0" smtClean="0">
                <a:solidFill>
                  <a:srgbClr val="000000"/>
                </a:solidFill>
                <a:latin typeface="楷体_GB2312" pitchFamily="49" charset="-122"/>
                <a:ea typeface="楷体_GB2312" pitchFamily="49" charset="-122"/>
              </a:rPr>
              <a:t>。</a:t>
            </a:r>
          </a:p>
          <a:p>
            <a:r>
              <a:rPr lang="en-US" altLang="zh-CN" sz="2800" b="1" dirty="0" smtClean="0">
                <a:solidFill>
                  <a:srgbClr val="000000"/>
                </a:solidFill>
                <a:latin typeface="楷体_GB2312" pitchFamily="49" charset="-122"/>
                <a:ea typeface="楷体_GB2312" pitchFamily="49" charset="-122"/>
              </a:rPr>
              <a:t>2.</a:t>
            </a:r>
            <a:r>
              <a:rPr lang="zh-CN" altLang="zh-CN" sz="2800" b="1" dirty="0" smtClean="0">
                <a:solidFill>
                  <a:srgbClr val="000000"/>
                </a:solidFill>
                <a:latin typeface="楷体_GB2312" pitchFamily="49" charset="-122"/>
                <a:ea typeface="楷体_GB2312" pitchFamily="49" charset="-122"/>
              </a:rPr>
              <a:t>景物的</a:t>
            </a:r>
            <a:r>
              <a:rPr lang="zh-CN" altLang="zh-CN" sz="2800" b="1" dirty="0" smtClean="0">
                <a:solidFill>
                  <a:srgbClr val="FF0000"/>
                </a:solidFill>
                <a:latin typeface="楷体_GB2312" pitchFamily="49" charset="-122"/>
                <a:ea typeface="楷体_GB2312" pitchFamily="49" charset="-122"/>
              </a:rPr>
              <a:t>寓意</a:t>
            </a:r>
            <a:r>
              <a:rPr lang="zh-CN" altLang="zh-CN" sz="2800" b="1" dirty="0" smtClean="0">
                <a:solidFill>
                  <a:srgbClr val="000000"/>
                </a:solidFill>
                <a:latin typeface="楷体_GB2312" pitchFamily="49" charset="-122"/>
                <a:ea typeface="楷体_GB2312" pitchFamily="49" charset="-122"/>
              </a:rPr>
              <a:t>，则要关注它所运用的</a:t>
            </a:r>
            <a:r>
              <a:rPr lang="zh-CN" altLang="zh-CN" sz="2800" b="1" dirty="0" smtClean="0">
                <a:solidFill>
                  <a:srgbClr val="FF0000"/>
                </a:solidFill>
                <a:latin typeface="楷体_GB2312" pitchFamily="49" charset="-122"/>
                <a:ea typeface="楷体_GB2312" pitchFamily="49" charset="-122"/>
              </a:rPr>
              <a:t>手法</a:t>
            </a:r>
            <a:r>
              <a:rPr lang="zh-CN" altLang="zh-CN" sz="2800" b="1" dirty="0" smtClean="0">
                <a:solidFill>
                  <a:srgbClr val="000000"/>
                </a:solidFill>
                <a:latin typeface="楷体_GB2312" pitchFamily="49" charset="-122"/>
                <a:ea typeface="楷体_GB2312" pitchFamily="49" charset="-122"/>
              </a:rPr>
              <a:t>，或隐喻，或象征，并</a:t>
            </a:r>
            <a:r>
              <a:rPr lang="zh-CN" altLang="zh-CN" sz="2800" b="1" dirty="0" smtClean="0">
                <a:solidFill>
                  <a:srgbClr val="FF0000"/>
                </a:solidFill>
                <a:latin typeface="楷体_GB2312" pitchFamily="49" charset="-122"/>
                <a:ea typeface="楷体_GB2312" pitchFamily="49" charset="-122"/>
              </a:rPr>
              <a:t>结合小说背景和主旨</a:t>
            </a:r>
            <a:r>
              <a:rPr lang="zh-CN" altLang="zh-CN" sz="2800" b="1" dirty="0" smtClean="0">
                <a:solidFill>
                  <a:srgbClr val="000000"/>
                </a:solidFill>
                <a:latin typeface="楷体_GB2312" pitchFamily="49" charset="-122"/>
                <a:ea typeface="楷体_GB2312" pitchFamily="49" charset="-122"/>
              </a:rPr>
              <a:t>准确判定其寓意。</a:t>
            </a:r>
            <a:endParaRPr lang="en-US" altLang="zh-CN" sz="2800" b="1" dirty="0" smtClean="0">
              <a:solidFill>
                <a:srgbClr val="000000"/>
              </a:solidFill>
              <a:latin typeface="楷体_GB2312" pitchFamily="49" charset="-122"/>
              <a:ea typeface="楷体_GB2312" pitchFamily="49" charset="-122"/>
            </a:endParaRPr>
          </a:p>
          <a:p>
            <a:endParaRPr lang="zh-CN" altLang="en-US" dirty="0"/>
          </a:p>
        </p:txBody>
      </p:sp>
      <p:sp>
        <p:nvSpPr>
          <p:cNvPr id="4" name="TextBox 3"/>
          <p:cNvSpPr txBox="1"/>
          <p:nvPr/>
        </p:nvSpPr>
        <p:spPr>
          <a:xfrm>
            <a:off x="1691680" y="260648"/>
            <a:ext cx="6048672" cy="58477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defRPr/>
            </a:pPr>
            <a:r>
              <a:rPr lang="zh-CN" altLang="en-US" sz="3200" b="1" dirty="0">
                <a:solidFill>
                  <a:srgbClr val="FFFFFF"/>
                </a:solidFill>
                <a:latin typeface="楷体_GB2312" pitchFamily="49" charset="-122"/>
                <a:ea typeface="楷体_GB2312" pitchFamily="49" charset="-122"/>
              </a:rPr>
              <a:t>题型一：概括景物的特点或寓意</a:t>
            </a:r>
          </a:p>
        </p:txBody>
      </p:sp>
      <p:sp>
        <p:nvSpPr>
          <p:cNvPr id="5" name="矩形 4"/>
          <p:cNvSpPr/>
          <p:nvPr/>
        </p:nvSpPr>
        <p:spPr>
          <a:xfrm>
            <a:off x="539552" y="3717033"/>
            <a:ext cx="8280920" cy="2985433"/>
          </a:xfrm>
          <a:prstGeom prst="rect">
            <a:avLst/>
          </a:prstGeom>
        </p:spPr>
        <p:txBody>
          <a:bodyPr wrap="square">
            <a:spAutoFit/>
          </a:bodyPr>
          <a:lstStyle/>
          <a:p>
            <a:r>
              <a:rPr lang="zh-CN" altLang="en-US" sz="2000" b="1" dirty="0" smtClean="0">
                <a:latin typeface="楷体" pitchFamily="49" charset="-122"/>
                <a:ea typeface="楷体" pitchFamily="49" charset="-122"/>
              </a:rPr>
              <a:t>（</a:t>
            </a:r>
            <a:r>
              <a:rPr lang="en-US" altLang="zh-CN" sz="2000" b="1" dirty="0" smtClean="0">
                <a:latin typeface="楷体" pitchFamily="49" charset="-122"/>
                <a:ea typeface="楷体" pitchFamily="49" charset="-122"/>
              </a:rPr>
              <a:t>2011</a:t>
            </a:r>
            <a:r>
              <a:rPr lang="zh-CN" altLang="en-US" sz="2000" b="1" dirty="0" smtClean="0">
                <a:latin typeface="楷体" pitchFamily="49" charset="-122"/>
                <a:ea typeface="楷体" pitchFamily="49" charset="-122"/>
              </a:rPr>
              <a:t>年</a:t>
            </a:r>
            <a:r>
              <a:rPr lang="en-US" altLang="zh-CN" sz="2000" b="1" dirty="0" smtClean="0">
                <a:latin typeface="楷体" pitchFamily="49" charset="-122"/>
                <a:ea typeface="楷体" pitchFamily="49" charset="-122"/>
              </a:rPr>
              <a:t>·</a:t>
            </a:r>
            <a:r>
              <a:rPr lang="zh-CN" altLang="en-US" sz="2000" b="1" dirty="0" smtClean="0">
                <a:latin typeface="楷体" pitchFamily="49" charset="-122"/>
                <a:ea typeface="楷体" pitchFamily="49" charset="-122"/>
              </a:rPr>
              <a:t>江苏卷） </a:t>
            </a:r>
            <a:r>
              <a:rPr lang="en-US" altLang="zh-CN" sz="2000" b="1" dirty="0" smtClean="0">
                <a:latin typeface="楷体" pitchFamily="49" charset="-122"/>
                <a:ea typeface="楷体" pitchFamily="49" charset="-122"/>
              </a:rPr>
              <a:t>《“</a:t>
            </a:r>
            <a:r>
              <a:rPr lang="zh-CN" altLang="en-US" sz="2000" b="1" dirty="0" smtClean="0">
                <a:latin typeface="楷体" pitchFamily="49" charset="-122"/>
                <a:ea typeface="楷体" pitchFamily="49" charset="-122"/>
              </a:rPr>
              <a:t>这是你的战争！”</a:t>
            </a:r>
            <a:r>
              <a:rPr lang="en-US" altLang="zh-CN" sz="2000" b="1" dirty="0" smtClean="0">
                <a:latin typeface="楷体" pitchFamily="49" charset="-122"/>
                <a:ea typeface="楷体" pitchFamily="49" charset="-122"/>
              </a:rPr>
              <a:t>》</a:t>
            </a:r>
            <a:r>
              <a:rPr lang="zh-CN" altLang="en-US" sz="2000" b="1" dirty="0" smtClean="0">
                <a:latin typeface="楷体" pitchFamily="49" charset="-122"/>
                <a:ea typeface="楷体" pitchFamily="49" charset="-122"/>
              </a:rPr>
              <a:t>）</a:t>
            </a:r>
            <a:endParaRPr lang="en-US" altLang="zh-CN" sz="2000" b="1" dirty="0" smtClean="0">
              <a:latin typeface="楷体" pitchFamily="49" charset="-122"/>
              <a:ea typeface="楷体" pitchFamily="49" charset="-122"/>
            </a:endParaRPr>
          </a:p>
          <a:p>
            <a:r>
              <a:rPr lang="zh-CN" altLang="en-US" sz="2800" b="1" dirty="0" smtClean="0">
                <a:latin typeface="楷体" pitchFamily="49" charset="-122"/>
                <a:ea typeface="楷体" pitchFamily="49" charset="-122"/>
              </a:rPr>
              <a:t>   </a:t>
            </a:r>
            <a:r>
              <a:rPr lang="zh-CN" altLang="zh-CN" sz="2800" b="1" dirty="0" smtClean="0">
                <a:latin typeface="楷体" pitchFamily="49" charset="-122"/>
                <a:ea typeface="楷体" pitchFamily="49" charset="-122"/>
              </a:rPr>
              <a:t>请探究文中</a:t>
            </a:r>
            <a:r>
              <a:rPr lang="zh-CN" altLang="zh-CN" sz="2800" b="1" dirty="0" smtClean="0">
                <a:solidFill>
                  <a:srgbClr val="FF0000"/>
                </a:solidFill>
                <a:latin typeface="楷体" pitchFamily="49" charset="-122"/>
                <a:ea typeface="楷体" pitchFamily="49" charset="-122"/>
              </a:rPr>
              <a:t>自然景物叙写的深刻寓意</a:t>
            </a:r>
            <a:r>
              <a:rPr lang="zh-CN" altLang="zh-CN" sz="2800" b="1" dirty="0" smtClean="0">
                <a:latin typeface="楷体" pitchFamily="49" charset="-122"/>
                <a:ea typeface="楷体" pitchFamily="49" charset="-122"/>
              </a:rPr>
              <a:t>，以及对表现人物的作用</a:t>
            </a:r>
            <a:endParaRPr lang="en-US" altLang="zh-CN" sz="2800" b="1" dirty="0" smtClean="0">
              <a:latin typeface="楷体" pitchFamily="49" charset="-122"/>
              <a:ea typeface="楷体" pitchFamily="49" charset="-122"/>
            </a:endParaRPr>
          </a:p>
          <a:p>
            <a:r>
              <a:rPr lang="zh-CN" altLang="zh-CN" sz="2800" b="1" dirty="0" smtClean="0">
                <a:solidFill>
                  <a:srgbClr val="002060"/>
                </a:solidFill>
                <a:latin typeface="楷体" pitchFamily="49" charset="-122"/>
                <a:ea typeface="楷体" pitchFamily="49" charset="-122"/>
              </a:rPr>
              <a:t>答案</a:t>
            </a:r>
            <a:r>
              <a:rPr lang="zh-CN" altLang="en-US" sz="2800" b="1" dirty="0" smtClean="0">
                <a:solidFill>
                  <a:srgbClr val="002060"/>
                </a:solidFill>
                <a:latin typeface="楷体" pitchFamily="49" charset="-122"/>
                <a:ea typeface="楷体" pitchFamily="49" charset="-122"/>
              </a:rPr>
              <a:t>： </a:t>
            </a:r>
            <a:r>
              <a:rPr lang="zh-CN" altLang="zh-CN" sz="2800" b="1" dirty="0" smtClean="0">
                <a:solidFill>
                  <a:srgbClr val="002060"/>
                </a:solidFill>
                <a:latin typeface="楷体" pitchFamily="49" charset="-122"/>
                <a:ea typeface="楷体" pitchFamily="49" charset="-122"/>
              </a:rPr>
              <a:t>(1)深刻寓意：①雪——昆明很少下雪，用下雪天寒渲染气氛，暗示战事紧急，形势严峻；②腊梅林——用傲雪的腊梅，象征爱国知识分子的高洁品格。(2)</a:t>
            </a:r>
            <a:r>
              <a:rPr lang="zh-CN" altLang="en-US" sz="2800" b="1" dirty="0" smtClean="0">
                <a:solidFill>
                  <a:srgbClr val="002060"/>
                </a:solidFill>
                <a:latin typeface="楷体" pitchFamily="49" charset="-122"/>
                <a:ea typeface="楷体" pitchFamily="49" charset="-122"/>
              </a:rPr>
              <a:t>作用：略</a:t>
            </a:r>
            <a:endParaRPr lang="en-US" altLang="zh-CN" sz="2800" b="1" dirty="0" smtClean="0">
              <a:solidFill>
                <a:srgbClr val="002060"/>
              </a:solidFill>
              <a:latin typeface="楷体" pitchFamily="49" charset="-122"/>
              <a:ea typeface="楷体" pitchFamily="49" charset="-122"/>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26</a:t>
            </a:fld>
            <a:endParaRPr lang="zh-CN" altLang="en-US">
              <a:latin typeface="Arial" panose="020B060402020202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323850" y="2349500"/>
            <a:ext cx="8569325" cy="3786188"/>
          </a:xfrm>
          <a:prstGeom prst="rect">
            <a:avLst/>
          </a:prstGeom>
          <a:noFill/>
          <a:ln w="9525">
            <a:noFill/>
            <a:miter lim="800000"/>
            <a:headEnd/>
            <a:tailEnd/>
          </a:ln>
        </p:spPr>
        <p:txBody>
          <a:bodyPr>
            <a:spAutoFit/>
          </a:bodyPr>
          <a:lstStyle/>
          <a:p>
            <a:r>
              <a:rPr lang="en-US" altLang="zh-CN" sz="3000" b="1" dirty="0">
                <a:solidFill>
                  <a:schemeClr val="tx1">
                    <a:lumMod val="50000"/>
                  </a:schemeClr>
                </a:solidFill>
                <a:latin typeface="楷体_GB2312" pitchFamily="49" charset="-122"/>
                <a:ea typeface="楷体_GB2312" pitchFamily="49" charset="-122"/>
              </a:rPr>
              <a:t>(1)</a:t>
            </a:r>
            <a:r>
              <a:rPr lang="zh-CN" altLang="en-US" sz="3000" b="1" dirty="0">
                <a:solidFill>
                  <a:schemeClr val="tx1">
                    <a:lumMod val="50000"/>
                  </a:schemeClr>
                </a:solidFill>
                <a:latin typeface="楷体_GB2312" pitchFamily="49" charset="-122"/>
                <a:ea typeface="楷体_GB2312" pitchFamily="49" charset="-122"/>
              </a:rPr>
              <a:t>抓住特征，进行形、声、色等方面的描写。</a:t>
            </a:r>
          </a:p>
          <a:p>
            <a:r>
              <a:rPr lang="en-US" altLang="zh-CN" sz="3000" b="1" dirty="0">
                <a:solidFill>
                  <a:schemeClr val="tx1">
                    <a:lumMod val="50000"/>
                  </a:schemeClr>
                </a:solidFill>
                <a:latin typeface="楷体_GB2312" pitchFamily="49" charset="-122"/>
                <a:ea typeface="楷体_GB2312" pitchFamily="49" charset="-122"/>
              </a:rPr>
              <a:t>(2)</a:t>
            </a:r>
            <a:r>
              <a:rPr lang="zh-CN" altLang="en-US" sz="3000" b="1" dirty="0">
                <a:solidFill>
                  <a:schemeClr val="tx1">
                    <a:lumMod val="50000"/>
                  </a:schemeClr>
                </a:solidFill>
                <a:latin typeface="楷体_GB2312" pitchFamily="49" charset="-122"/>
                <a:ea typeface="楷体_GB2312" pitchFamily="49" charset="-122"/>
              </a:rPr>
              <a:t>调动视觉、听觉、嗅觉、触觉等多种感官进行描绘。</a:t>
            </a:r>
          </a:p>
          <a:p>
            <a:r>
              <a:rPr lang="en-US" altLang="zh-CN" sz="3000" b="1" dirty="0">
                <a:solidFill>
                  <a:schemeClr val="tx1">
                    <a:lumMod val="50000"/>
                  </a:schemeClr>
                </a:solidFill>
                <a:latin typeface="楷体_GB2312" pitchFamily="49" charset="-122"/>
                <a:ea typeface="楷体_GB2312" pitchFamily="49" charset="-122"/>
              </a:rPr>
              <a:t>(3)</a:t>
            </a:r>
            <a:r>
              <a:rPr lang="zh-CN" altLang="en-US" sz="3000" b="1" dirty="0">
                <a:solidFill>
                  <a:schemeClr val="tx1">
                    <a:lumMod val="50000"/>
                  </a:schemeClr>
                </a:solidFill>
                <a:latin typeface="楷体_GB2312" pitchFamily="49" charset="-122"/>
                <a:ea typeface="楷体_GB2312" pitchFamily="49" charset="-122"/>
              </a:rPr>
              <a:t>写景有层次，讲究观察角度。</a:t>
            </a:r>
          </a:p>
          <a:p>
            <a:r>
              <a:rPr lang="en-US" altLang="zh-CN" sz="3000" b="1" dirty="0">
                <a:solidFill>
                  <a:schemeClr val="tx1">
                    <a:lumMod val="50000"/>
                  </a:schemeClr>
                </a:solidFill>
                <a:latin typeface="楷体_GB2312" pitchFamily="49" charset="-122"/>
                <a:ea typeface="楷体_GB2312" pitchFamily="49" charset="-122"/>
              </a:rPr>
              <a:t>(4)</a:t>
            </a:r>
            <a:r>
              <a:rPr lang="zh-CN" altLang="en-US" sz="3000" b="1" dirty="0">
                <a:solidFill>
                  <a:schemeClr val="tx1">
                    <a:lumMod val="50000"/>
                  </a:schemeClr>
                </a:solidFill>
                <a:latin typeface="楷体_GB2312" pitchFamily="49" charset="-122"/>
                <a:ea typeface="楷体_GB2312" pitchFamily="49" charset="-122"/>
              </a:rPr>
              <a:t>动静结合，虚实结合，正侧结合，细节描写。</a:t>
            </a:r>
          </a:p>
          <a:p>
            <a:r>
              <a:rPr lang="en-US" altLang="zh-CN" sz="3000" b="1" dirty="0">
                <a:solidFill>
                  <a:schemeClr val="tx1">
                    <a:lumMod val="50000"/>
                  </a:schemeClr>
                </a:solidFill>
                <a:latin typeface="楷体_GB2312" pitchFamily="49" charset="-122"/>
                <a:ea typeface="楷体_GB2312" pitchFamily="49" charset="-122"/>
              </a:rPr>
              <a:t>(5)</a:t>
            </a:r>
            <a:r>
              <a:rPr lang="zh-CN" altLang="en-US" sz="3000" b="1" dirty="0">
                <a:solidFill>
                  <a:schemeClr val="tx1">
                    <a:lumMod val="50000"/>
                  </a:schemeClr>
                </a:solidFill>
                <a:latin typeface="楷体_GB2312" pitchFamily="49" charset="-122"/>
                <a:ea typeface="楷体_GB2312" pitchFamily="49" charset="-122"/>
              </a:rPr>
              <a:t>白描和工笔。</a:t>
            </a:r>
            <a:endParaRPr lang="en-US" altLang="zh-CN" sz="3000" b="1" dirty="0">
              <a:solidFill>
                <a:schemeClr val="tx1">
                  <a:lumMod val="50000"/>
                </a:schemeClr>
              </a:solidFill>
              <a:latin typeface="楷体_GB2312" pitchFamily="49" charset="-122"/>
              <a:ea typeface="楷体_GB2312" pitchFamily="49" charset="-122"/>
            </a:endParaRPr>
          </a:p>
          <a:p>
            <a:r>
              <a:rPr lang="en-US" altLang="zh-CN" sz="3000" b="1" dirty="0">
                <a:solidFill>
                  <a:schemeClr val="tx1">
                    <a:lumMod val="50000"/>
                  </a:schemeClr>
                </a:solidFill>
                <a:latin typeface="楷体_GB2312" pitchFamily="49" charset="-122"/>
                <a:ea typeface="楷体_GB2312" pitchFamily="49" charset="-122"/>
              </a:rPr>
              <a:t>(6)</a:t>
            </a:r>
            <a:r>
              <a:rPr lang="zh-CN" altLang="en-US" sz="3000" b="1" dirty="0">
                <a:solidFill>
                  <a:schemeClr val="tx1">
                    <a:lumMod val="50000"/>
                  </a:schemeClr>
                </a:solidFill>
                <a:latin typeface="楷体_GB2312" pitchFamily="49" charset="-122"/>
                <a:ea typeface="楷体_GB2312" pitchFamily="49" charset="-122"/>
              </a:rPr>
              <a:t>修辞手法，如比喻、拟人、对比，衬托等</a:t>
            </a:r>
          </a:p>
          <a:p>
            <a:endParaRPr lang="zh-CN" altLang="en-US" sz="3000" b="1" dirty="0">
              <a:solidFill>
                <a:srgbClr val="FF0000"/>
              </a:solidFill>
              <a:latin typeface="楷体_GB2312" pitchFamily="49" charset="-122"/>
              <a:ea typeface="楷体_GB2312" pitchFamily="49" charset="-122"/>
            </a:endParaRPr>
          </a:p>
        </p:txBody>
      </p:sp>
      <p:sp>
        <p:nvSpPr>
          <p:cNvPr id="5" name="TextBox 4"/>
          <p:cNvSpPr txBox="1"/>
          <p:nvPr/>
        </p:nvSpPr>
        <p:spPr>
          <a:xfrm>
            <a:off x="1331640" y="333375"/>
            <a:ext cx="6769373" cy="58477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defRPr/>
            </a:pPr>
            <a:r>
              <a:rPr lang="zh-CN" altLang="en-US" sz="3200" b="1" dirty="0">
                <a:solidFill>
                  <a:srgbClr val="FFFFFF"/>
                </a:solidFill>
                <a:latin typeface="楷体_GB2312" pitchFamily="49" charset="-122"/>
                <a:ea typeface="楷体_GB2312" pitchFamily="49" charset="-122"/>
              </a:rPr>
              <a:t>题型二：分析景物描写的特点与技巧</a:t>
            </a:r>
          </a:p>
        </p:txBody>
      </p:sp>
      <p:sp>
        <p:nvSpPr>
          <p:cNvPr id="10244" name="Text Box 8"/>
          <p:cNvSpPr txBox="1">
            <a:spLocks noChangeArrowheads="1"/>
          </p:cNvSpPr>
          <p:nvPr/>
        </p:nvSpPr>
        <p:spPr bwMode="auto">
          <a:xfrm>
            <a:off x="250825" y="1125538"/>
            <a:ext cx="8569325" cy="1066800"/>
          </a:xfrm>
          <a:prstGeom prst="rect">
            <a:avLst/>
          </a:prstGeom>
          <a:noFill/>
          <a:ln w="9525">
            <a:noFill/>
            <a:miter lim="800000"/>
            <a:headEnd/>
            <a:tailEnd/>
          </a:ln>
        </p:spPr>
        <p:txBody>
          <a:bodyPr>
            <a:spAutoFit/>
          </a:bodyPr>
          <a:lstStyle/>
          <a:p>
            <a:pPr>
              <a:spcBef>
                <a:spcPct val="50000"/>
              </a:spcBef>
            </a:pPr>
            <a:r>
              <a:rPr lang="zh-CN" altLang="en-US" sz="3200" b="1">
                <a:solidFill>
                  <a:srgbClr val="000000"/>
                </a:solidFill>
                <a:latin typeface="Times New Roman" pitchFamily="18" charset="0"/>
                <a:cs typeface="Times New Roman" pitchFamily="18" charset="0"/>
              </a:rPr>
              <a:t>        小说中景物描写技</a:t>
            </a:r>
            <a:r>
              <a:rPr lang="zh-CN" altLang="en-US" sz="3200" b="1" smtClean="0">
                <a:solidFill>
                  <a:srgbClr val="000000"/>
                </a:solidFill>
                <a:latin typeface="Times New Roman" pitchFamily="18" charset="0"/>
                <a:cs typeface="Times New Roman" pitchFamily="18" charset="0"/>
              </a:rPr>
              <a:t>巧同</a:t>
            </a:r>
            <a:r>
              <a:rPr lang="zh-CN" altLang="en-US" sz="3200" b="1">
                <a:solidFill>
                  <a:srgbClr val="000000"/>
                </a:solidFill>
                <a:latin typeface="Times New Roman" pitchFamily="18" charset="0"/>
                <a:cs typeface="Times New Roman" pitchFamily="18" charset="0"/>
              </a:rPr>
              <a:t>散文中的景物描写技巧基本相同：</a:t>
            </a:r>
            <a:endParaRPr lang="zh-CN" altLang="en-US" sz="3200" b="1"/>
          </a:p>
        </p:txBody>
      </p:sp>
      <p:sp>
        <p:nvSpPr>
          <p:cNvPr id="6" name="灯片编号占位符 5"/>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27</a:t>
            </a:fld>
            <a:endParaRPr lang="zh-CN" altLang="en-US">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218">
                                            <p:txEl>
                                              <p:pRg st="0" end="0"/>
                                            </p:txEl>
                                          </p:spTgt>
                                        </p:tgtEl>
                                        <p:attrNameLst>
                                          <p:attrName>style.visibility</p:attrName>
                                        </p:attrNameLst>
                                      </p:cBhvr>
                                      <p:to>
                                        <p:strVal val="visible"/>
                                      </p:to>
                                    </p:set>
                                    <p:anim calcmode="lin" valueType="num">
                                      <p:cBhvr additive="base">
                                        <p:cTn id="7" dur="500" fill="hold"/>
                                        <p:tgtEl>
                                          <p:spTgt spid="921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21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218">
                                            <p:txEl>
                                              <p:pRg st="1" end="1"/>
                                            </p:txEl>
                                          </p:spTgt>
                                        </p:tgtEl>
                                        <p:attrNameLst>
                                          <p:attrName>style.visibility</p:attrName>
                                        </p:attrNameLst>
                                      </p:cBhvr>
                                      <p:to>
                                        <p:strVal val="visible"/>
                                      </p:to>
                                    </p:set>
                                    <p:anim calcmode="lin" valueType="num">
                                      <p:cBhvr additive="base">
                                        <p:cTn id="13" dur="500" fill="hold"/>
                                        <p:tgtEl>
                                          <p:spTgt spid="921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21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218">
                                            <p:txEl>
                                              <p:pRg st="2" end="2"/>
                                            </p:txEl>
                                          </p:spTgt>
                                        </p:tgtEl>
                                        <p:attrNameLst>
                                          <p:attrName>style.visibility</p:attrName>
                                        </p:attrNameLst>
                                      </p:cBhvr>
                                      <p:to>
                                        <p:strVal val="visible"/>
                                      </p:to>
                                    </p:set>
                                    <p:anim calcmode="lin" valueType="num">
                                      <p:cBhvr additive="base">
                                        <p:cTn id="19" dur="500" fill="hold"/>
                                        <p:tgtEl>
                                          <p:spTgt spid="921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21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218">
                                            <p:txEl>
                                              <p:pRg st="3" end="3"/>
                                            </p:txEl>
                                          </p:spTgt>
                                        </p:tgtEl>
                                        <p:attrNameLst>
                                          <p:attrName>style.visibility</p:attrName>
                                        </p:attrNameLst>
                                      </p:cBhvr>
                                      <p:to>
                                        <p:strVal val="visible"/>
                                      </p:to>
                                    </p:set>
                                    <p:anim calcmode="lin" valueType="num">
                                      <p:cBhvr additive="base">
                                        <p:cTn id="25" dur="500" fill="hold"/>
                                        <p:tgtEl>
                                          <p:spTgt spid="9218">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21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218">
                                            <p:txEl>
                                              <p:pRg st="4" end="4"/>
                                            </p:txEl>
                                          </p:spTgt>
                                        </p:tgtEl>
                                        <p:attrNameLst>
                                          <p:attrName>style.visibility</p:attrName>
                                        </p:attrNameLst>
                                      </p:cBhvr>
                                      <p:to>
                                        <p:strVal val="visible"/>
                                      </p:to>
                                    </p:set>
                                    <p:anim calcmode="lin" valueType="num">
                                      <p:cBhvr additive="base">
                                        <p:cTn id="31" dur="500" fill="hold"/>
                                        <p:tgtEl>
                                          <p:spTgt spid="9218">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21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9218">
                                            <p:txEl>
                                              <p:pRg st="5" end="5"/>
                                            </p:txEl>
                                          </p:spTgt>
                                        </p:tgtEl>
                                        <p:attrNameLst>
                                          <p:attrName>style.visibility</p:attrName>
                                        </p:attrNameLst>
                                      </p:cBhvr>
                                      <p:to>
                                        <p:strVal val="visible"/>
                                      </p:to>
                                    </p:set>
                                    <p:anim calcmode="lin" valueType="num">
                                      <p:cBhvr additive="base">
                                        <p:cTn id="37" dur="500" fill="hold"/>
                                        <p:tgtEl>
                                          <p:spTgt spid="9218">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9218">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50825" y="1125538"/>
            <a:ext cx="8642350" cy="2707005"/>
          </a:xfrm>
          <a:prstGeom prst="rect">
            <a:avLst/>
          </a:prstGeom>
          <a:noFill/>
          <a:ln w="9525">
            <a:noFill/>
          </a:ln>
        </p:spPr>
        <p:txBody>
          <a:bodyPr>
            <a:spAutoFit/>
          </a:bodyPr>
          <a:lstStyle/>
          <a:p>
            <a:r>
              <a:rPr lang="zh-CN" altLang="en-US" sz="2800" b="1" dirty="0">
                <a:latin typeface="楷体_GB2312" pitchFamily="49" charset="-122"/>
                <a:ea typeface="楷体_GB2312" pitchFamily="49" charset="-122"/>
              </a:rPr>
              <a:t>（</a:t>
            </a:r>
            <a:r>
              <a:rPr lang="en-US" altLang="zh-CN" sz="2800" b="1" dirty="0">
                <a:latin typeface="楷体_GB2312" pitchFamily="49" charset="-122"/>
                <a:ea typeface="楷体_GB2312" pitchFamily="49" charset="-122"/>
              </a:rPr>
              <a:t>2010</a:t>
            </a:r>
            <a:r>
              <a:rPr lang="zh-CN" altLang="en-US" sz="2800" b="1" dirty="0">
                <a:latin typeface="楷体_GB2312" pitchFamily="49" charset="-122"/>
                <a:ea typeface="楷体_GB2312" pitchFamily="49" charset="-122"/>
              </a:rPr>
              <a:t>年</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安徽卷） </a:t>
            </a:r>
            <a:endParaRPr lang="en-US" altLang="zh-CN" sz="2800" b="1" dirty="0">
              <a:latin typeface="楷体_GB2312" pitchFamily="49" charset="-122"/>
              <a:ea typeface="楷体_GB2312" pitchFamily="49" charset="-122"/>
            </a:endParaRPr>
          </a:p>
          <a:p>
            <a:r>
              <a:rPr lang="zh-CN" altLang="en-US" sz="3000" b="1" dirty="0">
                <a:latin typeface="Calibri" panose="020F0502020204030204" charset="0"/>
              </a:rPr>
              <a:t>请对小说画线处景物描写的特点和作用作简要分析。</a:t>
            </a:r>
          </a:p>
          <a:p>
            <a:r>
              <a:rPr lang="zh-CN" altLang="en-US" sz="2400" b="1" dirty="0">
                <a:latin typeface="楷体_GB2312" pitchFamily="49" charset="-122"/>
                <a:ea typeface="楷体_GB2312" pitchFamily="49" charset="-122"/>
              </a:rPr>
              <a:t>     </a:t>
            </a:r>
            <a:r>
              <a:rPr lang="zh-CN" altLang="en-US" sz="2800" b="1" u="sng" dirty="0">
                <a:latin typeface="楷体_GB2312" pitchFamily="49" charset="-122"/>
                <a:ea typeface="楷体_GB2312" pitchFamily="49" charset="-122"/>
              </a:rPr>
              <a:t>那山也正在春时里，半山的松树，半山的草坡，半山的闲石。春阳暖融融的，温意无尽，枯草里已冒出青青的芽子。那些芽子望去甚有张力，生命的趣味浓厚，又鲜活不尽。</a:t>
            </a:r>
            <a:r>
              <a:rPr lang="zh-CN" altLang="en-US" sz="2400" dirty="0">
                <a:latin typeface="楷体_GB2312" pitchFamily="49" charset="-122"/>
                <a:ea typeface="楷体_GB2312" pitchFamily="49" charset="-122"/>
              </a:rPr>
              <a:t> </a:t>
            </a:r>
          </a:p>
        </p:txBody>
      </p:sp>
      <p:sp>
        <p:nvSpPr>
          <p:cNvPr id="10" name="TextBox 9"/>
          <p:cNvSpPr txBox="1"/>
          <p:nvPr/>
        </p:nvSpPr>
        <p:spPr>
          <a:xfrm>
            <a:off x="358775" y="4365625"/>
            <a:ext cx="8785225" cy="1006475"/>
          </a:xfrm>
          <a:prstGeom prst="rect">
            <a:avLst/>
          </a:prstGeom>
          <a:noFill/>
          <a:ln w="9525">
            <a:noFill/>
          </a:ln>
        </p:spPr>
        <p:txBody>
          <a:bodyPr>
            <a:spAutoFit/>
          </a:bodyPr>
          <a:lstStyle/>
          <a:p>
            <a:r>
              <a:rPr lang="zh-CN" altLang="zh-CN" sz="3000" b="1" dirty="0">
                <a:solidFill>
                  <a:srgbClr val="002060"/>
                </a:solidFill>
                <a:latin typeface="楷体_GB2312" pitchFamily="49" charset="-122"/>
                <a:ea typeface="楷体_GB2312" pitchFamily="49" charset="-122"/>
              </a:rPr>
              <a:t>答案</a:t>
            </a:r>
            <a:r>
              <a:rPr lang="zh-CN" altLang="en-US" sz="3000" b="1" dirty="0">
                <a:solidFill>
                  <a:srgbClr val="002060"/>
                </a:solidFill>
                <a:latin typeface="楷体_GB2312" pitchFamily="49" charset="-122"/>
                <a:ea typeface="楷体_GB2312" pitchFamily="49" charset="-122"/>
              </a:rPr>
              <a:t>：</a:t>
            </a:r>
            <a:r>
              <a:rPr lang="zh-CN" altLang="zh-CN" sz="3000" b="1" dirty="0">
                <a:solidFill>
                  <a:srgbClr val="002060"/>
                </a:solidFill>
                <a:latin typeface="楷体_GB2312" pitchFamily="49" charset="-122"/>
                <a:ea typeface="楷体_GB2312" pitchFamily="49" charset="-122"/>
              </a:rPr>
              <a:t>特点：采用</a:t>
            </a:r>
            <a:r>
              <a:rPr lang="zh-CN" altLang="zh-CN" sz="3000" b="1" u="sng" dirty="0">
                <a:solidFill>
                  <a:srgbClr val="FF0000"/>
                </a:solidFill>
                <a:latin typeface="楷体_GB2312" pitchFamily="49" charset="-122"/>
                <a:ea typeface="楷体_GB2312" pitchFamily="49" charset="-122"/>
              </a:rPr>
              <a:t>白描手法</a:t>
            </a:r>
            <a:r>
              <a:rPr lang="zh-CN" altLang="zh-CN" sz="3000" b="1" dirty="0">
                <a:solidFill>
                  <a:srgbClr val="002060"/>
                </a:solidFill>
                <a:latin typeface="楷体_GB2312" pitchFamily="49" charset="-122"/>
                <a:ea typeface="楷体_GB2312" pitchFamily="49" charset="-122"/>
              </a:rPr>
              <a:t>描写了</a:t>
            </a:r>
            <a:r>
              <a:rPr lang="zh-CN" altLang="zh-CN" sz="3000" b="1" dirty="0">
                <a:solidFill>
                  <a:srgbClr val="FF0000"/>
                </a:solidFill>
                <a:latin typeface="楷体_GB2312" pitchFamily="49" charset="-122"/>
                <a:ea typeface="楷体_GB2312" pitchFamily="49" charset="-122"/>
              </a:rPr>
              <a:t>万物复苏、春意盎然、生机勃勃</a:t>
            </a:r>
            <a:r>
              <a:rPr lang="zh-CN" altLang="zh-CN" sz="3000" b="1" dirty="0">
                <a:solidFill>
                  <a:srgbClr val="002060"/>
                </a:solidFill>
                <a:latin typeface="楷体_GB2312" pitchFamily="49" charset="-122"/>
                <a:ea typeface="楷体_GB2312" pitchFamily="49" charset="-122"/>
              </a:rPr>
              <a:t>的景象。作用：</a:t>
            </a:r>
            <a:r>
              <a:rPr lang="zh-CN" altLang="en-US" sz="3000" b="1" dirty="0">
                <a:solidFill>
                  <a:srgbClr val="002060"/>
                </a:solidFill>
                <a:latin typeface="楷体_GB2312" pitchFamily="49" charset="-122"/>
                <a:ea typeface="楷体_GB2312" pitchFamily="49" charset="-122"/>
              </a:rPr>
              <a:t>略</a:t>
            </a:r>
            <a:endParaRPr lang="zh-CN" altLang="zh-CN" sz="3000" b="1" dirty="0">
              <a:solidFill>
                <a:srgbClr val="002060"/>
              </a:solidFill>
              <a:latin typeface="楷体_GB2312" pitchFamily="49" charset="-122"/>
              <a:ea typeface="楷体_GB2312" pitchFamily="49" charset="-122"/>
            </a:endParaRPr>
          </a:p>
        </p:txBody>
      </p:sp>
      <p:sp>
        <p:nvSpPr>
          <p:cNvPr id="57350" name="Text Box 6"/>
          <p:cNvSpPr txBox="1"/>
          <p:nvPr/>
        </p:nvSpPr>
        <p:spPr>
          <a:xfrm>
            <a:off x="250825" y="5661025"/>
            <a:ext cx="8640763" cy="574675"/>
          </a:xfrm>
          <a:prstGeom prst="rect">
            <a:avLst/>
          </a:prstGeom>
          <a:solidFill>
            <a:srgbClr val="CCFFFF">
              <a:alpha val="70195"/>
            </a:srgbClr>
          </a:solidFill>
          <a:ln w="25400" cap="flat" cmpd="sng">
            <a:solidFill>
              <a:srgbClr val="B2C1DB"/>
            </a:solidFill>
            <a:prstDash val="solid"/>
            <a:miter/>
            <a:headEnd type="none" w="med" len="med"/>
            <a:tailEnd type="none" w="med" len="med"/>
          </a:ln>
        </p:spPr>
        <p:txBody>
          <a:bodyPr>
            <a:spAutoFit/>
          </a:bodyPr>
          <a:lstStyle/>
          <a:p>
            <a:r>
              <a:rPr lang="zh-CN" altLang="en-US" sz="3000" b="1" dirty="0">
                <a:solidFill>
                  <a:srgbClr val="C00000"/>
                </a:solidFill>
                <a:latin typeface="仿宋_GB2312" pitchFamily="49" charset="-122"/>
                <a:ea typeface="仿宋_GB2312" pitchFamily="49" charset="-122"/>
              </a:rPr>
              <a:t>思考：</a:t>
            </a:r>
            <a:r>
              <a:rPr lang="zh-CN" altLang="en-US" sz="3000" b="1" dirty="0">
                <a:solidFill>
                  <a:srgbClr val="C00000"/>
                </a:solidFill>
                <a:latin typeface="华文中宋" pitchFamily="2" charset="-122"/>
                <a:ea typeface="仿宋_GB2312" pitchFamily="49" charset="-122"/>
              </a:rPr>
              <a:t>“</a:t>
            </a:r>
            <a:r>
              <a:rPr lang="zh-CN" altLang="en-US" sz="3000" b="1" dirty="0">
                <a:solidFill>
                  <a:srgbClr val="C00000"/>
                </a:solidFill>
                <a:latin typeface="仿宋_GB2312" pitchFamily="49" charset="-122"/>
                <a:ea typeface="仿宋_GB2312" pitchFamily="49" charset="-122"/>
              </a:rPr>
              <a:t>景物特点</a:t>
            </a:r>
            <a:r>
              <a:rPr lang="zh-CN" altLang="en-US" sz="3000" b="1" dirty="0">
                <a:solidFill>
                  <a:srgbClr val="C00000"/>
                </a:solidFill>
                <a:latin typeface="华文中宋" pitchFamily="2" charset="-122"/>
                <a:ea typeface="仿宋_GB2312" pitchFamily="49" charset="-122"/>
              </a:rPr>
              <a:t>”</a:t>
            </a:r>
            <a:r>
              <a:rPr lang="zh-CN" altLang="en-US" sz="3000" b="1" dirty="0">
                <a:solidFill>
                  <a:srgbClr val="C00000"/>
                </a:solidFill>
                <a:latin typeface="仿宋_GB2312" pitchFamily="49" charset="-122"/>
                <a:ea typeface="仿宋_GB2312" pitchFamily="49" charset="-122"/>
              </a:rPr>
              <a:t>与</a:t>
            </a:r>
            <a:r>
              <a:rPr lang="zh-CN" altLang="en-US" sz="3000" b="1" dirty="0">
                <a:solidFill>
                  <a:srgbClr val="C00000"/>
                </a:solidFill>
                <a:latin typeface="华文中宋" pitchFamily="2" charset="-122"/>
                <a:ea typeface="仿宋_GB2312" pitchFamily="49" charset="-122"/>
              </a:rPr>
              <a:t>“</a:t>
            </a:r>
            <a:r>
              <a:rPr lang="zh-CN" altLang="en-US" sz="3000" b="1" dirty="0">
                <a:solidFill>
                  <a:srgbClr val="C00000"/>
                </a:solidFill>
                <a:latin typeface="仿宋_GB2312" pitchFamily="49" charset="-122"/>
                <a:ea typeface="仿宋_GB2312" pitchFamily="49" charset="-122"/>
              </a:rPr>
              <a:t>景物描写特点</a:t>
            </a:r>
            <a:r>
              <a:rPr lang="zh-CN" altLang="en-US" sz="3000" b="1" dirty="0">
                <a:solidFill>
                  <a:srgbClr val="C00000"/>
                </a:solidFill>
                <a:latin typeface="华文中宋" pitchFamily="2" charset="-122"/>
                <a:ea typeface="仿宋_GB2312" pitchFamily="49" charset="-122"/>
              </a:rPr>
              <a:t>”</a:t>
            </a:r>
            <a:r>
              <a:rPr lang="zh-CN" altLang="en-US" sz="3000" b="1" dirty="0">
                <a:solidFill>
                  <a:srgbClr val="C00000"/>
                </a:solidFill>
                <a:latin typeface="仿宋_GB2312" pitchFamily="49" charset="-122"/>
                <a:ea typeface="仿宋_GB2312" pitchFamily="49" charset="-122"/>
              </a:rPr>
              <a:t>的差别？</a:t>
            </a:r>
          </a:p>
        </p:txBody>
      </p:sp>
      <p:sp>
        <p:nvSpPr>
          <p:cNvPr id="6" name="TextBox 5"/>
          <p:cNvSpPr txBox="1"/>
          <p:nvPr/>
        </p:nvSpPr>
        <p:spPr>
          <a:xfrm>
            <a:off x="3492500" y="333375"/>
            <a:ext cx="1727200" cy="544513"/>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FFFFFF"/>
                </a:solidFill>
                <a:effectLst/>
                <a:uLnTx/>
                <a:uFillTx/>
                <a:latin typeface="楷体_GB2312" pitchFamily="49" charset="-122"/>
                <a:ea typeface="楷体_GB2312" pitchFamily="49" charset="-122"/>
                <a:cs typeface="+mn-cs"/>
              </a:rPr>
              <a:t>边练边悟</a:t>
            </a:r>
          </a:p>
        </p:txBody>
      </p:sp>
      <p:sp>
        <p:nvSpPr>
          <p:cNvPr id="8" name="灯片编号占位符 7"/>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28</a:t>
            </a:fld>
            <a:endParaRPr lang="zh-CN" altLang="en-US">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7350"/>
                                        </p:tgtEl>
                                        <p:attrNameLst>
                                          <p:attrName>style.visibility</p:attrName>
                                        </p:attrNameLst>
                                      </p:cBhvr>
                                      <p:to>
                                        <p:strVal val="visible"/>
                                      </p:to>
                                    </p:set>
                                    <p:anim calcmode="lin" valueType="num">
                                      <p:cBhvr additive="base">
                                        <p:cTn id="17" dur="500" fill="hold"/>
                                        <p:tgtEl>
                                          <p:spTgt spid="57350"/>
                                        </p:tgtEl>
                                        <p:attrNameLst>
                                          <p:attrName>ppt_x</p:attrName>
                                        </p:attrNameLst>
                                      </p:cBhvr>
                                      <p:tavLst>
                                        <p:tav tm="0">
                                          <p:val>
                                            <p:strVal val="#ppt_x"/>
                                          </p:val>
                                        </p:tav>
                                        <p:tav tm="100000">
                                          <p:val>
                                            <p:strVal val="#ppt_x"/>
                                          </p:val>
                                        </p:tav>
                                      </p:tavLst>
                                    </p:anim>
                                    <p:anim calcmode="lin" valueType="num">
                                      <p:cBhvr additive="base">
                                        <p:cTn id="18" dur="500" fill="hold"/>
                                        <p:tgtEl>
                                          <p:spTgt spid="573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57350"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195737" y="188640"/>
            <a:ext cx="5832647" cy="58477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defRPr/>
            </a:pPr>
            <a:r>
              <a:rPr lang="zh-CN" altLang="en-US" sz="3200" b="1" dirty="0">
                <a:solidFill>
                  <a:srgbClr val="FFFFFF"/>
                </a:solidFill>
                <a:effectLst>
                  <a:outerShdw blurRad="38100" dist="38100" dir="2700000" algn="tl">
                    <a:srgbClr val="000000">
                      <a:alpha val="43137"/>
                    </a:srgbClr>
                  </a:outerShdw>
                </a:effectLst>
                <a:latin typeface="楷体_GB2312" pitchFamily="49" charset="-122"/>
                <a:ea typeface="楷体_GB2312" pitchFamily="49" charset="-122"/>
              </a:rPr>
              <a:t>题型三：分析景物描写的作用</a:t>
            </a:r>
          </a:p>
        </p:txBody>
      </p:sp>
      <p:sp>
        <p:nvSpPr>
          <p:cNvPr id="9218" name="Text Box 2"/>
          <p:cNvSpPr txBox="1">
            <a:spLocks noChangeArrowheads="1"/>
          </p:cNvSpPr>
          <p:nvPr/>
        </p:nvSpPr>
        <p:spPr bwMode="auto">
          <a:xfrm>
            <a:off x="323850" y="1052513"/>
            <a:ext cx="8640763" cy="1312862"/>
          </a:xfrm>
          <a:prstGeom prst="rect">
            <a:avLst/>
          </a:prstGeom>
          <a:noFill/>
          <a:ln w="9525">
            <a:noFill/>
            <a:miter lim="800000"/>
            <a:headEnd/>
            <a:tailEnd/>
          </a:ln>
        </p:spPr>
        <p:txBody>
          <a:bodyPr>
            <a:spAutoFit/>
          </a:bodyPr>
          <a:lstStyle/>
          <a:p>
            <a:r>
              <a:rPr lang="en-US" altLang="zh-CN" sz="2800" b="1">
                <a:solidFill>
                  <a:schemeClr val="tx2"/>
                </a:solidFill>
                <a:latin typeface="宋体" charset="-122"/>
              </a:rPr>
              <a:t>1.</a:t>
            </a:r>
            <a:r>
              <a:rPr lang="zh-CN" altLang="en-US" sz="2800" b="1">
                <a:solidFill>
                  <a:schemeClr val="tx2"/>
                </a:solidFill>
                <a:latin typeface="宋体" charset="-122"/>
              </a:rPr>
              <a:t>指向环境</a:t>
            </a:r>
          </a:p>
          <a:p>
            <a:r>
              <a:rPr lang="zh-CN" altLang="en-US" sz="2400" b="1">
                <a:solidFill>
                  <a:schemeClr val="accent2"/>
                </a:solidFill>
                <a:latin typeface="楷体_GB2312" pitchFamily="49" charset="-122"/>
                <a:ea typeface="楷体_GB2312" pitchFamily="49" charset="-122"/>
              </a:rPr>
              <a:t>    </a:t>
            </a:r>
            <a:r>
              <a:rPr lang="zh-CN" altLang="en-US" sz="2600" b="1">
                <a:solidFill>
                  <a:srgbClr val="FF0000"/>
                </a:solidFill>
                <a:latin typeface="楷体_GB2312" pitchFamily="49" charset="-122"/>
                <a:ea typeface="楷体_GB2312" pitchFamily="49" charset="-122"/>
              </a:rPr>
              <a:t>交代时间</a:t>
            </a:r>
            <a:r>
              <a:rPr lang="en-US" altLang="zh-CN" sz="2600" b="1">
                <a:solidFill>
                  <a:srgbClr val="FF0000"/>
                </a:solidFill>
                <a:latin typeface="楷体_GB2312" pitchFamily="49" charset="-122"/>
                <a:ea typeface="楷体_GB2312" pitchFamily="49" charset="-122"/>
              </a:rPr>
              <a:t>(</a:t>
            </a:r>
            <a:r>
              <a:rPr lang="zh-CN" altLang="en-US" sz="2600" b="1">
                <a:solidFill>
                  <a:srgbClr val="FF0000"/>
                </a:solidFill>
                <a:latin typeface="楷体_GB2312" pitchFamily="49" charset="-122"/>
                <a:ea typeface="楷体_GB2312" pitchFamily="49" charset="-122"/>
              </a:rPr>
              <a:t>季节特点），交代背景（社会环境、地域文化</a:t>
            </a:r>
            <a:r>
              <a:rPr lang="en-US" altLang="zh-CN" sz="2600" b="1">
                <a:solidFill>
                  <a:srgbClr val="FF0000"/>
                </a:solidFill>
                <a:latin typeface="楷体_GB2312" pitchFamily="49" charset="-122"/>
                <a:ea typeface="楷体_GB2312" pitchFamily="49" charset="-122"/>
              </a:rPr>
              <a:t>)</a:t>
            </a:r>
            <a:r>
              <a:rPr lang="zh-CN" altLang="en-US" sz="2600" b="1">
                <a:solidFill>
                  <a:srgbClr val="FF0000"/>
                </a:solidFill>
                <a:latin typeface="楷体_GB2312" pitchFamily="49" charset="-122"/>
                <a:ea typeface="楷体_GB2312" pitchFamily="49" charset="-122"/>
              </a:rPr>
              <a:t>，营造</a:t>
            </a:r>
            <a:r>
              <a:rPr lang="en-US" altLang="zh-CN" sz="2600" b="1">
                <a:solidFill>
                  <a:srgbClr val="FF0000"/>
                </a:solidFill>
                <a:latin typeface="宋体" charset="-122"/>
                <a:ea typeface="楷体_GB2312" pitchFamily="49" charset="-122"/>
              </a:rPr>
              <a:t>……</a:t>
            </a:r>
            <a:r>
              <a:rPr lang="zh-CN" altLang="en-US" sz="2600" b="1">
                <a:solidFill>
                  <a:srgbClr val="FF0000"/>
                </a:solidFill>
                <a:latin typeface="楷体_GB2312" pitchFamily="49" charset="-122"/>
                <a:ea typeface="楷体_GB2312" pitchFamily="49" charset="-122"/>
              </a:rPr>
              <a:t>氛围，渲染</a:t>
            </a:r>
            <a:r>
              <a:rPr lang="en-US" altLang="zh-CN" sz="2600" b="1">
                <a:solidFill>
                  <a:srgbClr val="FF0000"/>
                </a:solidFill>
                <a:latin typeface="宋体" charset="-122"/>
                <a:ea typeface="楷体_GB2312" pitchFamily="49" charset="-122"/>
              </a:rPr>
              <a:t>……</a:t>
            </a:r>
            <a:r>
              <a:rPr lang="zh-CN" altLang="en-US" sz="2600" b="1">
                <a:solidFill>
                  <a:srgbClr val="FF0000"/>
                </a:solidFill>
                <a:latin typeface="楷体_GB2312" pitchFamily="49" charset="-122"/>
                <a:ea typeface="楷体_GB2312" pitchFamily="49" charset="-122"/>
              </a:rPr>
              <a:t>气氛。</a:t>
            </a:r>
          </a:p>
        </p:txBody>
      </p:sp>
      <p:sp>
        <p:nvSpPr>
          <p:cNvPr id="9220" name="Text Box 5"/>
          <p:cNvSpPr txBox="1">
            <a:spLocks noChangeArrowheads="1"/>
          </p:cNvSpPr>
          <p:nvPr/>
        </p:nvSpPr>
        <p:spPr bwMode="auto">
          <a:xfrm>
            <a:off x="323850" y="2349500"/>
            <a:ext cx="8569325" cy="1312863"/>
          </a:xfrm>
          <a:prstGeom prst="rect">
            <a:avLst/>
          </a:prstGeom>
          <a:noFill/>
          <a:ln w="9525" algn="ctr">
            <a:noFill/>
            <a:miter lim="800000"/>
            <a:headEnd/>
            <a:tailEnd/>
          </a:ln>
        </p:spPr>
        <p:txBody>
          <a:bodyPr>
            <a:spAutoFit/>
          </a:bodyPr>
          <a:lstStyle/>
          <a:p>
            <a:r>
              <a:rPr lang="en-US" altLang="zh-CN" sz="2800" b="1">
                <a:solidFill>
                  <a:schemeClr val="tx2"/>
                </a:solidFill>
                <a:latin typeface="宋体" charset="-122"/>
              </a:rPr>
              <a:t>2.</a:t>
            </a:r>
            <a:r>
              <a:rPr lang="zh-CN" altLang="zh-CN" sz="2800" b="1">
                <a:solidFill>
                  <a:schemeClr val="tx2"/>
                </a:solidFill>
                <a:latin typeface="宋体" charset="-122"/>
              </a:rPr>
              <a:t>指向情节</a:t>
            </a:r>
            <a:endParaRPr lang="zh-CN" altLang="en-US" sz="2800" b="1">
              <a:solidFill>
                <a:schemeClr val="tx2"/>
              </a:solidFill>
              <a:latin typeface="宋体" charset="-122"/>
            </a:endParaRPr>
          </a:p>
          <a:p>
            <a:r>
              <a:rPr lang="zh-CN" altLang="en-US" sz="2600" b="1">
                <a:solidFill>
                  <a:schemeClr val="accent2"/>
                </a:solidFill>
                <a:latin typeface="楷体_GB2312" pitchFamily="49" charset="-122"/>
                <a:ea typeface="楷体_GB2312" pitchFamily="49" charset="-122"/>
              </a:rPr>
              <a:t>    </a:t>
            </a:r>
            <a:r>
              <a:rPr lang="zh-CN" altLang="zh-CN" sz="2600" b="1">
                <a:solidFill>
                  <a:srgbClr val="FF0000"/>
                </a:solidFill>
                <a:latin typeface="楷体_GB2312" pitchFamily="49" charset="-122"/>
                <a:ea typeface="楷体_GB2312" pitchFamily="49" charset="-122"/>
              </a:rPr>
              <a:t>推动……发展，暗示……转换，勾连……情节，为……做铺垫，为……埋下伏笔。</a:t>
            </a:r>
            <a:endParaRPr lang="en-US" altLang="zh-CN" sz="2600" b="1">
              <a:solidFill>
                <a:srgbClr val="FF0000"/>
              </a:solidFill>
              <a:latin typeface="楷体_GB2312" pitchFamily="49" charset="-122"/>
              <a:ea typeface="楷体_GB2312" pitchFamily="49" charset="-122"/>
            </a:endParaRPr>
          </a:p>
        </p:txBody>
      </p:sp>
      <p:sp>
        <p:nvSpPr>
          <p:cNvPr id="2" name="Text Box 2"/>
          <p:cNvSpPr txBox="1">
            <a:spLocks noChangeArrowheads="1"/>
          </p:cNvSpPr>
          <p:nvPr/>
        </p:nvSpPr>
        <p:spPr bwMode="auto">
          <a:xfrm>
            <a:off x="323850" y="3708400"/>
            <a:ext cx="8640763" cy="1312863"/>
          </a:xfrm>
          <a:prstGeom prst="rect">
            <a:avLst/>
          </a:prstGeom>
          <a:noFill/>
          <a:ln w="9525">
            <a:noFill/>
            <a:miter lim="800000"/>
            <a:headEnd/>
            <a:tailEnd/>
          </a:ln>
        </p:spPr>
        <p:txBody>
          <a:bodyPr>
            <a:spAutoFit/>
          </a:bodyPr>
          <a:lstStyle/>
          <a:p>
            <a:r>
              <a:rPr lang="en-US" altLang="zh-CN" sz="2800" b="1">
                <a:solidFill>
                  <a:schemeClr val="tx2"/>
                </a:solidFill>
                <a:latin typeface="宋体" charset="-122"/>
              </a:rPr>
              <a:t>3.</a:t>
            </a:r>
            <a:r>
              <a:rPr lang="zh-CN" altLang="en-US" sz="2800" b="1">
                <a:solidFill>
                  <a:schemeClr val="tx2"/>
                </a:solidFill>
                <a:latin typeface="宋体" charset="-122"/>
              </a:rPr>
              <a:t>指向人物</a:t>
            </a:r>
          </a:p>
          <a:p>
            <a:r>
              <a:rPr lang="zh-CN" altLang="en-US" sz="2600" b="1">
                <a:solidFill>
                  <a:schemeClr val="accent2"/>
                </a:solidFill>
                <a:latin typeface="楷体_GB2312" pitchFamily="49" charset="-122"/>
                <a:ea typeface="楷体_GB2312" pitchFamily="49" charset="-122"/>
              </a:rPr>
              <a:t>   </a:t>
            </a:r>
            <a:r>
              <a:rPr lang="zh-CN" altLang="en-US" sz="2600" b="1">
                <a:solidFill>
                  <a:srgbClr val="FF0000"/>
                </a:solidFill>
                <a:latin typeface="楷体_GB2312" pitchFamily="49" charset="-122"/>
                <a:ea typeface="楷体_GB2312" pitchFamily="49" charset="-122"/>
              </a:rPr>
              <a:t>引导人物出场，交代</a:t>
            </a:r>
            <a:r>
              <a:rPr lang="en-US" altLang="zh-CN" sz="2600" b="1">
                <a:solidFill>
                  <a:srgbClr val="FF0000"/>
                </a:solidFill>
                <a:latin typeface="楷体_GB2312" pitchFamily="49" charset="-122"/>
                <a:ea typeface="楷体_GB2312" pitchFamily="49" charset="-122"/>
              </a:rPr>
              <a:t>……</a:t>
            </a:r>
            <a:r>
              <a:rPr lang="zh-CN" altLang="en-US" sz="2600" b="1">
                <a:solidFill>
                  <a:srgbClr val="FF0000"/>
                </a:solidFill>
                <a:latin typeface="楷体_GB2312" pitchFamily="49" charset="-122"/>
                <a:ea typeface="楷体_GB2312" pitchFamily="49" charset="-122"/>
              </a:rPr>
              <a:t>身份，烘托</a:t>
            </a:r>
            <a:r>
              <a:rPr lang="en-US" altLang="zh-CN" sz="2600" b="1">
                <a:solidFill>
                  <a:srgbClr val="FF0000"/>
                </a:solidFill>
                <a:latin typeface="楷体_GB2312" pitchFamily="49" charset="-122"/>
                <a:ea typeface="楷体_GB2312" pitchFamily="49" charset="-122"/>
              </a:rPr>
              <a:t>……</a:t>
            </a:r>
            <a:r>
              <a:rPr lang="zh-CN" altLang="en-US" sz="2600" b="1">
                <a:solidFill>
                  <a:srgbClr val="FF0000"/>
                </a:solidFill>
                <a:latin typeface="楷体_GB2312" pitchFamily="49" charset="-122"/>
                <a:ea typeface="楷体_GB2312" pitchFamily="49" charset="-122"/>
              </a:rPr>
              <a:t>心理，表明</a:t>
            </a:r>
            <a:r>
              <a:rPr lang="en-US" altLang="zh-CN" sz="2600" b="1">
                <a:solidFill>
                  <a:srgbClr val="FF0000"/>
                </a:solidFill>
                <a:latin typeface="楷体_GB2312" pitchFamily="49" charset="-122"/>
                <a:ea typeface="楷体_GB2312" pitchFamily="49" charset="-122"/>
              </a:rPr>
              <a:t>……</a:t>
            </a:r>
            <a:r>
              <a:rPr lang="zh-CN" altLang="en-US" sz="2600" b="1">
                <a:solidFill>
                  <a:srgbClr val="FF0000"/>
                </a:solidFill>
                <a:latin typeface="楷体_GB2312" pitchFamily="49" charset="-122"/>
                <a:ea typeface="楷体_GB2312" pitchFamily="49" charset="-122"/>
              </a:rPr>
              <a:t>性格，暗示</a:t>
            </a:r>
            <a:r>
              <a:rPr lang="en-US" altLang="zh-CN" sz="2600" b="1">
                <a:solidFill>
                  <a:srgbClr val="FF0000"/>
                </a:solidFill>
                <a:latin typeface="楷体_GB2312" pitchFamily="49" charset="-122"/>
                <a:ea typeface="楷体_GB2312" pitchFamily="49" charset="-122"/>
              </a:rPr>
              <a:t>……</a:t>
            </a:r>
            <a:r>
              <a:rPr lang="zh-CN" altLang="en-US" sz="2600" b="1">
                <a:solidFill>
                  <a:srgbClr val="FF0000"/>
                </a:solidFill>
                <a:latin typeface="楷体_GB2312" pitchFamily="49" charset="-122"/>
                <a:ea typeface="楷体_GB2312" pitchFamily="49" charset="-122"/>
              </a:rPr>
              <a:t>思想。</a:t>
            </a:r>
          </a:p>
        </p:txBody>
      </p:sp>
      <p:sp>
        <p:nvSpPr>
          <p:cNvPr id="3" name="Text Box 5"/>
          <p:cNvSpPr txBox="1">
            <a:spLocks noChangeArrowheads="1"/>
          </p:cNvSpPr>
          <p:nvPr/>
        </p:nvSpPr>
        <p:spPr bwMode="auto">
          <a:xfrm>
            <a:off x="323850" y="5008563"/>
            <a:ext cx="8569325" cy="1343025"/>
          </a:xfrm>
          <a:prstGeom prst="rect">
            <a:avLst/>
          </a:prstGeom>
          <a:noFill/>
          <a:ln w="9525" algn="ctr">
            <a:noFill/>
            <a:miter lim="800000"/>
            <a:headEnd/>
            <a:tailEnd/>
          </a:ln>
        </p:spPr>
        <p:txBody>
          <a:bodyPr>
            <a:spAutoFit/>
          </a:bodyPr>
          <a:lstStyle/>
          <a:p>
            <a:r>
              <a:rPr lang="en-US" altLang="zh-CN" sz="2800" b="1">
                <a:solidFill>
                  <a:schemeClr val="tx2"/>
                </a:solidFill>
                <a:latin typeface="宋体" charset="-122"/>
              </a:rPr>
              <a:t>4.</a:t>
            </a:r>
            <a:r>
              <a:rPr lang="zh-CN" altLang="zh-CN" sz="2800" b="1">
                <a:solidFill>
                  <a:schemeClr val="tx2"/>
                </a:solidFill>
                <a:latin typeface="宋体" charset="-122"/>
              </a:rPr>
              <a:t>指向主题：</a:t>
            </a:r>
            <a:endParaRPr lang="zh-CN" altLang="en-US" sz="2800" b="1">
              <a:solidFill>
                <a:schemeClr val="tx2"/>
              </a:solidFill>
              <a:latin typeface="宋体" charset="-122"/>
            </a:endParaRPr>
          </a:p>
          <a:p>
            <a:r>
              <a:rPr lang="zh-CN" altLang="en-US" sz="2800" b="1">
                <a:solidFill>
                  <a:schemeClr val="accent2"/>
                </a:solidFill>
                <a:latin typeface="楷体_GB2312" pitchFamily="49" charset="-122"/>
                <a:ea typeface="楷体_GB2312" pitchFamily="49" charset="-122"/>
              </a:rPr>
              <a:t>   </a:t>
            </a:r>
            <a:r>
              <a:rPr lang="zh-CN" altLang="en-US" sz="2600" b="1">
                <a:solidFill>
                  <a:srgbClr val="FF0000"/>
                </a:solidFill>
                <a:latin typeface="楷体_GB2312" pitchFamily="49" charset="-122"/>
                <a:ea typeface="楷体_GB2312" pitchFamily="49" charset="-122"/>
              </a:rPr>
              <a:t>奠定</a:t>
            </a:r>
            <a:r>
              <a:rPr lang="en-US" altLang="zh-CN" sz="2600" b="1">
                <a:solidFill>
                  <a:srgbClr val="FF0000"/>
                </a:solidFill>
                <a:latin typeface="楷体_GB2312" pitchFamily="49" charset="-122"/>
                <a:ea typeface="楷体_GB2312" pitchFamily="49" charset="-122"/>
              </a:rPr>
              <a:t>……</a:t>
            </a:r>
            <a:r>
              <a:rPr lang="zh-CN" altLang="en-US" sz="2600" b="1">
                <a:solidFill>
                  <a:srgbClr val="FF0000"/>
                </a:solidFill>
                <a:latin typeface="楷体_GB2312" pitchFamily="49" charset="-122"/>
                <a:ea typeface="楷体_GB2312" pitchFamily="49" charset="-122"/>
              </a:rPr>
              <a:t>的情感基调，</a:t>
            </a:r>
            <a:r>
              <a:rPr lang="zh-CN" altLang="zh-CN" sz="2600" b="1">
                <a:solidFill>
                  <a:srgbClr val="FF0000"/>
                </a:solidFill>
                <a:latin typeface="楷体_GB2312" pitchFamily="49" charset="-122"/>
                <a:ea typeface="楷体_GB2312" pitchFamily="49" charset="-122"/>
              </a:rPr>
              <a:t>揭示</a:t>
            </a:r>
            <a:r>
              <a:rPr lang="zh-CN" altLang="en-US" sz="2600" b="1">
                <a:solidFill>
                  <a:srgbClr val="FF0000"/>
                </a:solidFill>
                <a:latin typeface="楷体_GB2312" pitchFamily="49" charset="-122"/>
                <a:ea typeface="楷体_GB2312" pitchFamily="49" charset="-122"/>
              </a:rPr>
              <a:t>……社会本质，</a:t>
            </a:r>
            <a:r>
              <a:rPr lang="zh-CN" altLang="zh-CN" sz="2600" b="1">
                <a:solidFill>
                  <a:srgbClr val="FF0000"/>
                </a:solidFill>
                <a:latin typeface="楷体_GB2312" pitchFamily="49" charset="-122"/>
                <a:ea typeface="楷体_GB2312" pitchFamily="49" charset="-122"/>
              </a:rPr>
              <a:t>表达</a:t>
            </a:r>
            <a:r>
              <a:rPr lang="zh-CN" altLang="en-US" sz="2600" b="1">
                <a:solidFill>
                  <a:srgbClr val="FF0000"/>
                </a:solidFill>
                <a:latin typeface="楷体_GB2312" pitchFamily="49" charset="-122"/>
                <a:ea typeface="楷体_GB2312" pitchFamily="49" charset="-122"/>
              </a:rPr>
              <a:t>、</a:t>
            </a:r>
            <a:r>
              <a:rPr lang="zh-CN" altLang="zh-CN" sz="2600" b="1">
                <a:solidFill>
                  <a:srgbClr val="FF0000"/>
                </a:solidFill>
                <a:latin typeface="楷体_GB2312" pitchFamily="49" charset="-122"/>
                <a:ea typeface="楷体_GB2312" pitchFamily="49" charset="-122"/>
              </a:rPr>
              <a:t>暗示</a:t>
            </a:r>
            <a:r>
              <a:rPr lang="zh-CN" altLang="en-US" sz="2600" b="1">
                <a:solidFill>
                  <a:srgbClr val="FF0000"/>
                </a:solidFill>
                <a:latin typeface="楷体_GB2312" pitchFamily="49" charset="-122"/>
                <a:ea typeface="楷体_GB2312" pitchFamily="49" charset="-122"/>
              </a:rPr>
              <a:t>、</a:t>
            </a:r>
            <a:r>
              <a:rPr lang="zh-CN" altLang="zh-CN" sz="2600" b="1">
                <a:solidFill>
                  <a:srgbClr val="FF0000"/>
                </a:solidFill>
                <a:latin typeface="楷体_GB2312" pitchFamily="49" charset="-122"/>
                <a:ea typeface="楷体_GB2312" pitchFamily="49" charset="-122"/>
              </a:rPr>
              <a:t>深化……主旨</a:t>
            </a:r>
            <a:r>
              <a:rPr lang="zh-CN" altLang="en-US" sz="2600" b="1">
                <a:solidFill>
                  <a:srgbClr val="FF0000"/>
                </a:solidFill>
                <a:latin typeface="楷体_GB2312" pitchFamily="49" charset="-122"/>
                <a:ea typeface="楷体_GB2312" pitchFamily="49" charset="-122"/>
              </a:rPr>
              <a:t>，是</a:t>
            </a:r>
            <a:r>
              <a:rPr lang="en-US" altLang="zh-CN" sz="2600" b="1">
                <a:solidFill>
                  <a:srgbClr val="FF0000"/>
                </a:solidFill>
                <a:latin typeface="楷体_GB2312" pitchFamily="49" charset="-122"/>
                <a:ea typeface="楷体_GB2312" pitchFamily="49" charset="-122"/>
              </a:rPr>
              <a:t>……</a:t>
            </a:r>
            <a:r>
              <a:rPr lang="zh-CN" altLang="en-US" sz="2600" b="1">
                <a:solidFill>
                  <a:srgbClr val="FF0000"/>
                </a:solidFill>
                <a:latin typeface="楷体_GB2312" pitchFamily="49" charset="-122"/>
                <a:ea typeface="楷体_GB2312" pitchFamily="49" charset="-122"/>
              </a:rPr>
              <a:t>的象征。</a:t>
            </a:r>
          </a:p>
        </p:txBody>
      </p:sp>
      <p:sp>
        <p:nvSpPr>
          <p:cNvPr id="7" name="灯片编号占位符 6"/>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29</a:t>
            </a:fld>
            <a:endParaRPr lang="zh-CN" altLang="en-US">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additive="base">
                                        <p:cTn id="7" dur="500" fill="hold"/>
                                        <p:tgtEl>
                                          <p:spTgt spid="9218"/>
                                        </p:tgtEl>
                                        <p:attrNameLst>
                                          <p:attrName>ppt_x</p:attrName>
                                        </p:attrNameLst>
                                      </p:cBhvr>
                                      <p:tavLst>
                                        <p:tav tm="0">
                                          <p:val>
                                            <p:strVal val="#ppt_x"/>
                                          </p:val>
                                        </p:tav>
                                        <p:tav tm="100000">
                                          <p:val>
                                            <p:strVal val="#ppt_x"/>
                                          </p:val>
                                        </p:tav>
                                      </p:tavLst>
                                    </p:anim>
                                    <p:anim calcmode="lin" valueType="num">
                                      <p:cBhvr additive="base">
                                        <p:cTn id="8" dur="500" fill="hold"/>
                                        <p:tgtEl>
                                          <p:spTgt spid="92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220"/>
                                        </p:tgtEl>
                                        <p:attrNameLst>
                                          <p:attrName>style.visibility</p:attrName>
                                        </p:attrNameLst>
                                      </p:cBhvr>
                                      <p:to>
                                        <p:strVal val="visible"/>
                                      </p:to>
                                    </p:set>
                                    <p:anim calcmode="lin" valueType="num">
                                      <p:cBhvr additive="base">
                                        <p:cTn id="13" dur="500" fill="hold"/>
                                        <p:tgtEl>
                                          <p:spTgt spid="9220"/>
                                        </p:tgtEl>
                                        <p:attrNameLst>
                                          <p:attrName>ppt_x</p:attrName>
                                        </p:attrNameLst>
                                      </p:cBhvr>
                                      <p:tavLst>
                                        <p:tav tm="0">
                                          <p:val>
                                            <p:strVal val="#ppt_x"/>
                                          </p:val>
                                        </p:tav>
                                        <p:tav tm="100000">
                                          <p:val>
                                            <p:strVal val="#ppt_x"/>
                                          </p:val>
                                        </p:tav>
                                      </p:tavLst>
                                    </p:anim>
                                    <p:anim calcmode="lin" valueType="num">
                                      <p:cBhvr additive="base">
                                        <p:cTn id="14" dur="500" fill="hold"/>
                                        <p:tgtEl>
                                          <p:spTgt spid="922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9220" grpId="0"/>
      <p:bldP spid="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文本占位符 16385"/>
          <p:cNvSpPr>
            <a:spLocks noGrp="1" noRot="1"/>
          </p:cNvSpPr>
          <p:nvPr>
            <p:ph type="body" idx="1"/>
          </p:nvPr>
        </p:nvSpPr>
        <p:spPr>
          <a:xfrm>
            <a:off x="304800" y="1052513"/>
            <a:ext cx="8540750" cy="4814887"/>
          </a:xfrm>
        </p:spPr>
        <p:txBody>
          <a:bodyPr/>
          <a:lstStyle/>
          <a:p>
            <a:pPr>
              <a:lnSpc>
                <a:spcPct val="90000"/>
              </a:lnSpc>
              <a:buNone/>
            </a:pPr>
            <a:r>
              <a:rPr lang="zh-CN" altLang="en-US" sz="4000" b="1">
                <a:solidFill>
                  <a:srgbClr val="000000"/>
                </a:solidFill>
              </a:rPr>
              <a:t>阅读小说的切入点</a:t>
            </a:r>
            <a:r>
              <a:rPr lang="en-US" altLang="zh-CN" sz="4000" b="1">
                <a:solidFill>
                  <a:srgbClr val="000000"/>
                </a:solidFill>
              </a:rPr>
              <a:t>:</a:t>
            </a:r>
          </a:p>
          <a:p>
            <a:pPr>
              <a:lnSpc>
                <a:spcPct val="90000"/>
              </a:lnSpc>
              <a:buNone/>
            </a:pPr>
            <a:r>
              <a:rPr lang="en-US" altLang="zh-CN" sz="4000" b="1">
                <a:solidFill>
                  <a:srgbClr val="000000"/>
                </a:solidFill>
              </a:rPr>
              <a:t>            </a:t>
            </a:r>
            <a:r>
              <a:rPr lang="zh-CN" altLang="en-US" sz="4000" b="1">
                <a:solidFill>
                  <a:srgbClr val="000000"/>
                </a:solidFill>
              </a:rPr>
              <a:t>故事情节</a:t>
            </a:r>
          </a:p>
          <a:p>
            <a:pPr>
              <a:lnSpc>
                <a:spcPct val="90000"/>
              </a:lnSpc>
              <a:buNone/>
            </a:pPr>
            <a:r>
              <a:rPr lang="zh-CN" altLang="en-US" sz="4000" b="1">
                <a:solidFill>
                  <a:srgbClr val="000000"/>
                </a:solidFill>
              </a:rPr>
              <a:t>                 </a:t>
            </a:r>
          </a:p>
          <a:p>
            <a:pPr>
              <a:lnSpc>
                <a:spcPct val="90000"/>
              </a:lnSpc>
              <a:buNone/>
            </a:pPr>
            <a:r>
              <a:rPr lang="zh-CN" altLang="en-US" sz="4000" b="1">
                <a:solidFill>
                  <a:srgbClr val="000000"/>
                </a:solidFill>
              </a:rPr>
              <a:t>            人物形象</a:t>
            </a:r>
          </a:p>
          <a:p>
            <a:pPr>
              <a:lnSpc>
                <a:spcPct val="90000"/>
              </a:lnSpc>
              <a:buNone/>
            </a:pPr>
            <a:r>
              <a:rPr lang="zh-CN" altLang="en-US" sz="4000" b="1">
                <a:solidFill>
                  <a:srgbClr val="000000"/>
                </a:solidFill>
              </a:rPr>
              <a:t>                 </a:t>
            </a:r>
          </a:p>
          <a:p>
            <a:pPr>
              <a:lnSpc>
                <a:spcPct val="90000"/>
              </a:lnSpc>
              <a:buNone/>
            </a:pPr>
            <a:r>
              <a:rPr lang="zh-CN" altLang="en-US" sz="4000" b="1">
                <a:solidFill>
                  <a:srgbClr val="000000"/>
                </a:solidFill>
              </a:rPr>
              <a:t>            </a:t>
            </a:r>
            <a:r>
              <a:rPr lang="zh-CN" altLang="en-US" sz="4000" b="1">
                <a:solidFill>
                  <a:srgbClr val="660033"/>
                </a:solidFill>
              </a:rPr>
              <a:t>环境描写</a:t>
            </a:r>
          </a:p>
          <a:p>
            <a:pPr>
              <a:lnSpc>
                <a:spcPct val="90000"/>
              </a:lnSpc>
              <a:buNone/>
            </a:pPr>
            <a:r>
              <a:rPr lang="zh-CN" altLang="en-US" sz="4000" b="1">
                <a:solidFill>
                  <a:srgbClr val="000000"/>
                </a:solidFill>
              </a:rPr>
              <a:t>          </a:t>
            </a:r>
          </a:p>
        </p:txBody>
      </p:sp>
      <p:sp>
        <p:nvSpPr>
          <p:cNvPr id="16387" name="左大括号 16386"/>
          <p:cNvSpPr/>
          <p:nvPr/>
        </p:nvSpPr>
        <p:spPr>
          <a:xfrm>
            <a:off x="1619250" y="1844675"/>
            <a:ext cx="431800" cy="3024188"/>
          </a:xfrm>
          <a:prstGeom prst="leftBrace">
            <a:avLst>
              <a:gd name="adj1" fmla="val 58363"/>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16388" name="右箭头 16387"/>
          <p:cNvSpPr/>
          <p:nvPr/>
        </p:nvSpPr>
        <p:spPr>
          <a:xfrm>
            <a:off x="4859338" y="3068638"/>
            <a:ext cx="1223962" cy="720725"/>
          </a:xfrm>
          <a:prstGeom prst="rightArrow">
            <a:avLst>
              <a:gd name="adj1" fmla="val 50000"/>
              <a:gd name="adj2" fmla="val 42455"/>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
        <p:nvSpPr>
          <p:cNvPr id="16389" name="矩形 16388"/>
          <p:cNvSpPr/>
          <p:nvPr/>
        </p:nvSpPr>
        <p:spPr>
          <a:xfrm>
            <a:off x="6300788" y="2997200"/>
            <a:ext cx="2663825" cy="701675"/>
          </a:xfrm>
          <a:prstGeom prst="rect">
            <a:avLst/>
          </a:prstGeom>
          <a:noFill/>
          <a:ln w="9525">
            <a:noFill/>
          </a:ln>
        </p:spPr>
        <p:txBody>
          <a:bodyPr>
            <a:spAutoFit/>
          </a:bodyPr>
          <a:lstStyle/>
          <a:p>
            <a:r>
              <a:rPr lang="zh-CN" altLang="en-US" sz="4000" b="1">
                <a:solidFill>
                  <a:srgbClr val="000000"/>
                </a:solidFill>
                <a:latin typeface="Arial" panose="020B0604020202020204" pitchFamily="34" charset="0"/>
              </a:rPr>
              <a:t>主题思想</a:t>
            </a:r>
          </a:p>
        </p:txBody>
      </p:sp>
      <p:sp>
        <p:nvSpPr>
          <p:cNvPr id="16390" name="文本框 16389"/>
          <p:cNvSpPr txBox="1"/>
          <p:nvPr/>
        </p:nvSpPr>
        <p:spPr>
          <a:xfrm>
            <a:off x="755650" y="1773238"/>
            <a:ext cx="458788" cy="3097212"/>
          </a:xfrm>
          <a:prstGeom prst="rect">
            <a:avLst/>
          </a:prstGeom>
          <a:noFill/>
          <a:ln w="9525">
            <a:noFill/>
          </a:ln>
        </p:spPr>
        <p:txBody>
          <a:bodyPr vert="eaVert">
            <a:spAutoFit/>
          </a:bodyPr>
          <a:lstStyle/>
          <a:p>
            <a:pPr>
              <a:spcBef>
                <a:spcPct val="50000"/>
              </a:spcBef>
            </a:pPr>
            <a:endParaRPr>
              <a:latin typeface="Arial" panose="020B0604020202020204" pitchFamily="34" charset="0"/>
            </a:endParaRPr>
          </a:p>
        </p:txBody>
      </p:sp>
      <p:sp>
        <p:nvSpPr>
          <p:cNvPr id="16391" name="文本框 16390"/>
          <p:cNvSpPr txBox="1"/>
          <p:nvPr/>
        </p:nvSpPr>
        <p:spPr>
          <a:xfrm>
            <a:off x="612775" y="1844675"/>
            <a:ext cx="1006475" cy="2808288"/>
          </a:xfrm>
          <a:prstGeom prst="rect">
            <a:avLst/>
          </a:prstGeom>
          <a:noFill/>
          <a:ln w="9525">
            <a:noFill/>
          </a:ln>
        </p:spPr>
        <p:txBody>
          <a:bodyPr vert="eaVert">
            <a:spAutoFit/>
          </a:bodyPr>
          <a:lstStyle/>
          <a:p>
            <a:pPr algn="ctr">
              <a:spcBef>
                <a:spcPct val="50000"/>
              </a:spcBef>
            </a:pPr>
            <a:r>
              <a:rPr lang="zh-CN" altLang="en-US" sz="5400" b="1">
                <a:solidFill>
                  <a:srgbClr val="000000"/>
                </a:solidFill>
                <a:latin typeface="Arial" panose="020B0604020202020204" pitchFamily="34" charset="0"/>
              </a:rPr>
              <a:t>切入点</a:t>
            </a:r>
          </a:p>
        </p:txBody>
      </p:sp>
      <p:sp>
        <p:nvSpPr>
          <p:cNvPr id="8" name="灯片编号占位符 7"/>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3</a:t>
            </a:fld>
            <a:endParaRPr lang="zh-CN" altLang="en-US">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6386">
                                            <p:txEl>
                                              <p:pRg st="0" end="0"/>
                                            </p:txEl>
                                          </p:spTgt>
                                        </p:tgtEl>
                                        <p:attrNameLst>
                                          <p:attrName>style.visibility</p:attrName>
                                        </p:attrNameLst>
                                      </p:cBhvr>
                                      <p:to>
                                        <p:strVal val="visible"/>
                                      </p:to>
                                    </p:set>
                                    <p:animEffect transition="in" filter="diamond(in)">
                                      <p:cBhvr>
                                        <p:cTn id="7" dur="2000"/>
                                        <p:tgtEl>
                                          <p:spTgt spid="1638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6386">
                                            <p:txEl>
                                              <p:pRg st="1" end="1"/>
                                            </p:txEl>
                                          </p:spTgt>
                                        </p:tgtEl>
                                        <p:attrNameLst>
                                          <p:attrName>style.visibility</p:attrName>
                                        </p:attrNameLst>
                                      </p:cBhvr>
                                      <p:to>
                                        <p:strVal val="visible"/>
                                      </p:to>
                                    </p:set>
                                    <p:animEffect transition="in" filter="diamond(in)">
                                      <p:cBhvr>
                                        <p:cTn id="12" dur="2000"/>
                                        <p:tgtEl>
                                          <p:spTgt spid="1638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6386">
                                            <p:txEl>
                                              <p:pRg st="2" end="2"/>
                                            </p:txEl>
                                          </p:spTgt>
                                        </p:tgtEl>
                                        <p:attrNameLst>
                                          <p:attrName>style.visibility</p:attrName>
                                        </p:attrNameLst>
                                      </p:cBhvr>
                                      <p:to>
                                        <p:strVal val="visible"/>
                                      </p:to>
                                    </p:set>
                                    <p:animEffect transition="in" filter="diamond(in)">
                                      <p:cBhvr>
                                        <p:cTn id="17" dur="2000"/>
                                        <p:tgtEl>
                                          <p:spTgt spid="1638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6386">
                                            <p:txEl>
                                              <p:pRg st="3" end="3"/>
                                            </p:txEl>
                                          </p:spTgt>
                                        </p:tgtEl>
                                        <p:attrNameLst>
                                          <p:attrName>style.visibility</p:attrName>
                                        </p:attrNameLst>
                                      </p:cBhvr>
                                      <p:to>
                                        <p:strVal val="visible"/>
                                      </p:to>
                                    </p:set>
                                    <p:animEffect transition="in" filter="diamond(in)">
                                      <p:cBhvr>
                                        <p:cTn id="22" dur="2000"/>
                                        <p:tgtEl>
                                          <p:spTgt spid="1638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16386">
                                            <p:txEl>
                                              <p:pRg st="4" end="4"/>
                                            </p:txEl>
                                          </p:spTgt>
                                        </p:tgtEl>
                                        <p:attrNameLst>
                                          <p:attrName>style.visibility</p:attrName>
                                        </p:attrNameLst>
                                      </p:cBhvr>
                                      <p:to>
                                        <p:strVal val="visible"/>
                                      </p:to>
                                    </p:set>
                                    <p:animEffect transition="in" filter="diamond(in)">
                                      <p:cBhvr>
                                        <p:cTn id="27" dur="2000"/>
                                        <p:tgtEl>
                                          <p:spTgt spid="1638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16386">
                                            <p:txEl>
                                              <p:pRg st="5" end="5"/>
                                            </p:txEl>
                                          </p:spTgt>
                                        </p:tgtEl>
                                        <p:attrNameLst>
                                          <p:attrName>style.visibility</p:attrName>
                                        </p:attrNameLst>
                                      </p:cBhvr>
                                      <p:to>
                                        <p:strVal val="visible"/>
                                      </p:to>
                                    </p:set>
                                    <p:animEffect transition="in" filter="diamond(in)">
                                      <p:cBhvr>
                                        <p:cTn id="32" dur="2000"/>
                                        <p:tgtEl>
                                          <p:spTgt spid="1638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6" fill="hold" nodeType="clickEffect">
                                  <p:stCondLst>
                                    <p:cond delay="0"/>
                                  </p:stCondLst>
                                  <p:childTnLst>
                                    <p:set>
                                      <p:cBhvr>
                                        <p:cTn id="36" dur="1" fill="hold">
                                          <p:stCondLst>
                                            <p:cond delay="0"/>
                                          </p:stCondLst>
                                        </p:cTn>
                                        <p:tgtEl>
                                          <p:spTgt spid="16386">
                                            <p:txEl>
                                              <p:pRg st="6" end="6"/>
                                            </p:txEl>
                                          </p:spTgt>
                                        </p:tgtEl>
                                        <p:attrNameLst>
                                          <p:attrName>style.visibility</p:attrName>
                                        </p:attrNameLst>
                                      </p:cBhvr>
                                      <p:to>
                                        <p:strVal val="visible"/>
                                      </p:to>
                                    </p:set>
                                    <p:animEffect transition="in" filter="barn(inHorizontal)">
                                      <p:cBhvr>
                                        <p:cTn id="37" dur="500"/>
                                        <p:tgtEl>
                                          <p:spTgt spid="16386">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6" fill="hold" nodeType="clickEffect">
                                  <p:stCondLst>
                                    <p:cond delay="0"/>
                                  </p:stCondLst>
                                  <p:childTnLst>
                                    <p:set>
                                      <p:cBhvr>
                                        <p:cTn id="41" dur="1" fill="hold">
                                          <p:stCondLst>
                                            <p:cond delay="0"/>
                                          </p:stCondLst>
                                        </p:cTn>
                                        <p:tgtEl>
                                          <p:spTgt spid="16387"/>
                                        </p:tgtEl>
                                        <p:attrNameLst>
                                          <p:attrName>style.visibility</p:attrName>
                                        </p:attrNameLst>
                                      </p:cBhvr>
                                      <p:to>
                                        <p:strVal val="visible"/>
                                      </p:to>
                                    </p:set>
                                    <p:animEffect transition="in" filter="barn(inHorizontal)">
                                      <p:cBhvr>
                                        <p:cTn id="42" dur="500"/>
                                        <p:tgtEl>
                                          <p:spTgt spid="16387"/>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nodeType="clickEffect">
                                  <p:stCondLst>
                                    <p:cond delay="0"/>
                                  </p:stCondLst>
                                  <p:childTnLst>
                                    <p:set>
                                      <p:cBhvr>
                                        <p:cTn id="46" dur="1" fill="hold">
                                          <p:stCondLst>
                                            <p:cond delay="0"/>
                                          </p:stCondLst>
                                        </p:cTn>
                                        <p:tgtEl>
                                          <p:spTgt spid="16388"/>
                                        </p:tgtEl>
                                        <p:attrNameLst>
                                          <p:attrName>style.visibility</p:attrName>
                                        </p:attrNameLst>
                                      </p:cBhvr>
                                      <p:to>
                                        <p:strVal val="visible"/>
                                      </p:to>
                                    </p:set>
                                    <p:animEffect transition="in" filter="box(in)">
                                      <p:cBhvr>
                                        <p:cTn id="47" dur="500"/>
                                        <p:tgtEl>
                                          <p:spTgt spid="16388"/>
                                        </p:tgtEl>
                                      </p:cBhvr>
                                    </p:animEffect>
                                  </p:childTnLst>
                                </p:cTn>
                              </p:par>
                              <p:par>
                                <p:cTn id="48" presetID="4" presetClass="entr" presetSubtype="16" fill="hold" grpId="0" nodeType="withEffect">
                                  <p:stCondLst>
                                    <p:cond delay="0"/>
                                  </p:stCondLst>
                                  <p:childTnLst>
                                    <p:set>
                                      <p:cBhvr>
                                        <p:cTn id="49" dur="1" fill="hold">
                                          <p:stCondLst>
                                            <p:cond delay="0"/>
                                          </p:stCondLst>
                                        </p:cTn>
                                        <p:tgtEl>
                                          <p:spTgt spid="16389"/>
                                        </p:tgtEl>
                                        <p:attrNameLst>
                                          <p:attrName>style.visibility</p:attrName>
                                        </p:attrNameLst>
                                      </p:cBhvr>
                                      <p:to>
                                        <p:strVal val="visible"/>
                                      </p:to>
                                    </p:set>
                                    <p:animEffect transition="in" filter="box(in)">
                                      <p:cBhvr>
                                        <p:cTn id="50" dur="500"/>
                                        <p:tgtEl>
                                          <p:spTgt spid="163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文本占位符 33793"/>
          <p:cNvSpPr>
            <a:spLocks noGrp="1" noRot="1"/>
          </p:cNvSpPr>
          <p:nvPr>
            <p:ph type="body" idx="1"/>
          </p:nvPr>
        </p:nvSpPr>
        <p:spPr>
          <a:xfrm>
            <a:off x="304800" y="549275"/>
            <a:ext cx="8540750" cy="5759450"/>
          </a:xfrm>
        </p:spPr>
        <p:txBody>
          <a:bodyPr/>
          <a:lstStyle/>
          <a:p>
            <a:pPr>
              <a:lnSpc>
                <a:spcPct val="80000"/>
              </a:lnSpc>
              <a:buNone/>
            </a:pPr>
            <a:r>
              <a:rPr lang="zh-CN" altLang="en-US" b="1" dirty="0" smtClean="0">
                <a:solidFill>
                  <a:srgbClr val="000000"/>
                </a:solidFill>
              </a:rPr>
              <a:t>环</a:t>
            </a:r>
            <a:r>
              <a:rPr lang="zh-CN" altLang="en-US" b="1" dirty="0">
                <a:solidFill>
                  <a:srgbClr val="000000"/>
                </a:solidFill>
              </a:rPr>
              <a:t>境描写的答题技巧：</a:t>
            </a:r>
          </a:p>
          <a:p>
            <a:pPr>
              <a:lnSpc>
                <a:spcPct val="80000"/>
              </a:lnSpc>
            </a:pPr>
            <a:r>
              <a:rPr lang="en-US" altLang="zh-CN" b="1" dirty="0">
                <a:solidFill>
                  <a:srgbClr val="000000"/>
                </a:solidFill>
              </a:rPr>
              <a:t>1</a:t>
            </a:r>
            <a:r>
              <a:rPr lang="zh-CN" altLang="en-US" b="1" dirty="0">
                <a:solidFill>
                  <a:srgbClr val="000000"/>
                </a:solidFill>
              </a:rPr>
              <a:t>、根据题目要求，结合文章作答。</a:t>
            </a:r>
          </a:p>
          <a:p>
            <a:pPr>
              <a:lnSpc>
                <a:spcPct val="80000"/>
              </a:lnSpc>
            </a:pPr>
            <a:r>
              <a:rPr lang="en-US" altLang="zh-CN" b="1" dirty="0">
                <a:solidFill>
                  <a:srgbClr val="000000"/>
                </a:solidFill>
              </a:rPr>
              <a:t>2</a:t>
            </a:r>
            <a:r>
              <a:rPr lang="zh-CN" altLang="en-US" b="1" dirty="0">
                <a:solidFill>
                  <a:srgbClr val="000000"/>
                </a:solidFill>
              </a:rPr>
              <a:t>、答题规范：</a:t>
            </a:r>
            <a:r>
              <a:rPr lang="zh-CN" altLang="en-US" b="1" dirty="0">
                <a:solidFill>
                  <a:srgbClr val="A50021"/>
                </a:solidFill>
              </a:rPr>
              <a:t>环境</a:t>
            </a:r>
            <a:r>
              <a:rPr lang="en-US" altLang="zh-CN" b="1" dirty="0">
                <a:solidFill>
                  <a:srgbClr val="A50021"/>
                </a:solidFill>
              </a:rPr>
              <a:t>+</a:t>
            </a:r>
            <a:r>
              <a:rPr lang="zh-CN" altLang="en-US" b="1" dirty="0">
                <a:solidFill>
                  <a:srgbClr val="A50021"/>
                </a:solidFill>
              </a:rPr>
              <a:t>人物</a:t>
            </a:r>
            <a:r>
              <a:rPr lang="en-US" altLang="zh-CN" b="1" dirty="0">
                <a:solidFill>
                  <a:srgbClr val="A50021"/>
                </a:solidFill>
              </a:rPr>
              <a:t>+</a:t>
            </a:r>
            <a:r>
              <a:rPr lang="zh-CN" altLang="en-US" b="1" dirty="0">
                <a:solidFill>
                  <a:srgbClr val="A50021"/>
                </a:solidFill>
              </a:rPr>
              <a:t>情节</a:t>
            </a:r>
            <a:r>
              <a:rPr lang="en-US" altLang="zh-CN" b="1" dirty="0">
                <a:solidFill>
                  <a:srgbClr val="A50021"/>
                </a:solidFill>
              </a:rPr>
              <a:t>+</a:t>
            </a:r>
            <a:r>
              <a:rPr lang="zh-CN" altLang="en-US" b="1" dirty="0">
                <a:solidFill>
                  <a:srgbClr val="A50021"/>
                </a:solidFill>
              </a:rPr>
              <a:t>主题</a:t>
            </a:r>
          </a:p>
          <a:p>
            <a:pPr>
              <a:lnSpc>
                <a:spcPct val="80000"/>
              </a:lnSpc>
            </a:pPr>
            <a:r>
              <a:rPr lang="en-US" altLang="zh-CN" b="1" dirty="0">
                <a:solidFill>
                  <a:srgbClr val="000000"/>
                </a:solidFill>
              </a:rPr>
              <a:t>3</a:t>
            </a:r>
            <a:r>
              <a:rPr lang="zh-CN" altLang="en-US" b="1" dirty="0">
                <a:solidFill>
                  <a:srgbClr val="000000"/>
                </a:solidFill>
              </a:rPr>
              <a:t>、环境类试题的答题思路：</a:t>
            </a:r>
            <a:r>
              <a:rPr lang="en-US" altLang="zh-CN" b="1" dirty="0">
                <a:solidFill>
                  <a:srgbClr val="A50021"/>
                </a:solidFill>
              </a:rPr>
              <a:t>①</a:t>
            </a:r>
            <a:r>
              <a:rPr lang="zh-CN" altLang="en-US" b="1" dirty="0">
                <a:solidFill>
                  <a:srgbClr val="A50021"/>
                </a:solidFill>
              </a:rPr>
              <a:t>环境本身（交代</a:t>
            </a:r>
            <a:r>
              <a:rPr lang="en-US" altLang="zh-CN" b="1" dirty="0">
                <a:solidFill>
                  <a:srgbClr val="A50021"/>
                </a:solidFill>
                <a:latin typeface="Arial" panose="020B0604020202020204" pitchFamily="34" charset="0"/>
              </a:rPr>
              <a:t>……</a:t>
            </a:r>
            <a:r>
              <a:rPr lang="zh-CN" altLang="en-US" b="1" dirty="0">
                <a:solidFill>
                  <a:srgbClr val="A50021"/>
                </a:solidFill>
              </a:rPr>
              <a:t>时间，交代</a:t>
            </a:r>
            <a:r>
              <a:rPr lang="en-US" altLang="zh-CN" b="1" dirty="0">
                <a:solidFill>
                  <a:srgbClr val="A50021"/>
                </a:solidFill>
                <a:latin typeface="Arial" panose="020B0604020202020204" pitchFamily="34" charset="0"/>
              </a:rPr>
              <a:t>……</a:t>
            </a:r>
            <a:r>
              <a:rPr lang="zh-CN" altLang="en-US" b="1" dirty="0">
                <a:solidFill>
                  <a:srgbClr val="A50021"/>
                </a:solidFill>
              </a:rPr>
              <a:t>背景，营造</a:t>
            </a:r>
            <a:r>
              <a:rPr lang="en-US" altLang="zh-CN" b="1" dirty="0">
                <a:solidFill>
                  <a:srgbClr val="A50021"/>
                </a:solidFill>
                <a:latin typeface="Arial" panose="020B0604020202020204" pitchFamily="34" charset="0"/>
              </a:rPr>
              <a:t>……</a:t>
            </a:r>
            <a:r>
              <a:rPr lang="zh-CN" altLang="en-US" b="1" dirty="0">
                <a:solidFill>
                  <a:srgbClr val="A50021"/>
                </a:solidFill>
              </a:rPr>
              <a:t>氛围，渲染</a:t>
            </a:r>
            <a:r>
              <a:rPr lang="en-US" altLang="zh-CN" b="1" dirty="0">
                <a:solidFill>
                  <a:srgbClr val="A50021"/>
                </a:solidFill>
                <a:latin typeface="Arial" panose="020B0604020202020204" pitchFamily="34" charset="0"/>
              </a:rPr>
              <a:t>……</a:t>
            </a:r>
            <a:r>
              <a:rPr lang="zh-CN" altLang="en-US" b="1" dirty="0">
                <a:solidFill>
                  <a:srgbClr val="A50021"/>
                </a:solidFill>
              </a:rPr>
              <a:t>气氛）－</a:t>
            </a:r>
            <a:r>
              <a:rPr lang="en-US" altLang="zh-CN" b="1" dirty="0">
                <a:solidFill>
                  <a:srgbClr val="A50021"/>
                </a:solidFill>
              </a:rPr>
              <a:t>→②</a:t>
            </a:r>
            <a:r>
              <a:rPr lang="zh-CN" altLang="en-US" b="1" dirty="0">
                <a:solidFill>
                  <a:srgbClr val="A50021"/>
                </a:solidFill>
              </a:rPr>
              <a:t>情节（推动</a:t>
            </a:r>
            <a:r>
              <a:rPr lang="en-US" altLang="zh-CN" b="1" dirty="0">
                <a:solidFill>
                  <a:srgbClr val="A50021"/>
                </a:solidFill>
              </a:rPr>
              <a:t>,</a:t>
            </a:r>
            <a:r>
              <a:rPr lang="zh-CN" altLang="en-US" b="1" dirty="0">
                <a:solidFill>
                  <a:srgbClr val="A50021"/>
                </a:solidFill>
              </a:rPr>
              <a:t>暗示</a:t>
            </a:r>
            <a:r>
              <a:rPr lang="en-US" altLang="zh-CN" b="1" dirty="0">
                <a:solidFill>
                  <a:srgbClr val="A50021"/>
                </a:solidFill>
              </a:rPr>
              <a:t>,</a:t>
            </a:r>
            <a:r>
              <a:rPr lang="zh-CN" altLang="en-US" b="1" dirty="0">
                <a:solidFill>
                  <a:srgbClr val="A50021"/>
                </a:solidFill>
              </a:rPr>
              <a:t>铺垫）－</a:t>
            </a:r>
            <a:r>
              <a:rPr lang="en-US" altLang="zh-CN" b="1" dirty="0">
                <a:solidFill>
                  <a:srgbClr val="A50021"/>
                </a:solidFill>
              </a:rPr>
              <a:t>→③</a:t>
            </a:r>
            <a:r>
              <a:rPr lang="zh-CN" altLang="en-US" b="1" dirty="0">
                <a:solidFill>
                  <a:srgbClr val="A50021"/>
                </a:solidFill>
              </a:rPr>
              <a:t>人物（烘托</a:t>
            </a:r>
            <a:r>
              <a:rPr lang="en-US" altLang="zh-CN" b="1" dirty="0">
                <a:solidFill>
                  <a:srgbClr val="A50021"/>
                </a:solidFill>
              </a:rPr>
              <a:t>,</a:t>
            </a:r>
            <a:r>
              <a:rPr lang="zh-CN" altLang="en-US" b="1" dirty="0">
                <a:solidFill>
                  <a:srgbClr val="A50021"/>
                </a:solidFill>
              </a:rPr>
              <a:t>映衬）－</a:t>
            </a:r>
            <a:r>
              <a:rPr lang="en-US" altLang="zh-CN" b="1" dirty="0">
                <a:solidFill>
                  <a:srgbClr val="A50021"/>
                </a:solidFill>
              </a:rPr>
              <a:t>→④</a:t>
            </a:r>
            <a:r>
              <a:rPr lang="zh-CN" altLang="en-US" b="1" dirty="0">
                <a:solidFill>
                  <a:srgbClr val="A50021"/>
                </a:solidFill>
              </a:rPr>
              <a:t>主题（表达</a:t>
            </a:r>
            <a:r>
              <a:rPr lang="en-US" altLang="zh-CN" b="1" dirty="0">
                <a:solidFill>
                  <a:srgbClr val="A50021"/>
                </a:solidFill>
              </a:rPr>
              <a:t>,</a:t>
            </a:r>
            <a:r>
              <a:rPr lang="zh-CN" altLang="en-US" b="1" dirty="0">
                <a:solidFill>
                  <a:srgbClr val="A50021"/>
                </a:solidFill>
              </a:rPr>
              <a:t>寄托</a:t>
            </a:r>
            <a:r>
              <a:rPr lang="en-US" altLang="zh-CN" b="1" dirty="0">
                <a:solidFill>
                  <a:srgbClr val="A50021"/>
                </a:solidFill>
              </a:rPr>
              <a:t>,</a:t>
            </a:r>
            <a:r>
              <a:rPr lang="zh-CN" altLang="en-US" b="1" dirty="0">
                <a:solidFill>
                  <a:srgbClr val="A50021"/>
                </a:solidFill>
              </a:rPr>
              <a:t>暗示</a:t>
            </a:r>
            <a:r>
              <a:rPr lang="en-US" altLang="zh-CN" b="1" dirty="0">
                <a:solidFill>
                  <a:srgbClr val="A50021"/>
                </a:solidFill>
              </a:rPr>
              <a:t>,</a:t>
            </a:r>
            <a:r>
              <a:rPr lang="zh-CN" altLang="en-US" b="1" dirty="0">
                <a:solidFill>
                  <a:srgbClr val="A50021"/>
                </a:solidFill>
              </a:rPr>
              <a:t>揭示）。</a:t>
            </a:r>
          </a:p>
          <a:p>
            <a:pPr>
              <a:lnSpc>
                <a:spcPct val="80000"/>
              </a:lnSpc>
            </a:pPr>
            <a:r>
              <a:rPr lang="zh-CN" altLang="en-US" b="1" dirty="0">
                <a:solidFill>
                  <a:srgbClr val="000000"/>
                </a:solidFill>
              </a:rPr>
              <a:t>根据要求还可以这样来组织语言表达：</a:t>
            </a:r>
            <a:r>
              <a:rPr lang="en-US" altLang="zh-CN" b="1" dirty="0">
                <a:solidFill>
                  <a:srgbClr val="A50021"/>
                </a:solidFill>
              </a:rPr>
              <a:t>XX</a:t>
            </a:r>
            <a:r>
              <a:rPr lang="zh-CN" altLang="en-US" b="1" dirty="0">
                <a:solidFill>
                  <a:srgbClr val="A50021"/>
                </a:solidFill>
              </a:rPr>
              <a:t>具体描写了</a:t>
            </a:r>
            <a:r>
              <a:rPr lang="en-US" altLang="zh-CN" b="1" dirty="0">
                <a:solidFill>
                  <a:srgbClr val="A50021"/>
                </a:solidFill>
                <a:latin typeface="Arial" panose="020B0604020202020204" pitchFamily="34" charset="0"/>
              </a:rPr>
              <a:t>……</a:t>
            </a:r>
            <a:r>
              <a:rPr lang="zh-CN" altLang="en-US" b="1" dirty="0">
                <a:solidFill>
                  <a:srgbClr val="A50021"/>
                </a:solidFill>
              </a:rPr>
              <a:t>景色，营造（创设）了一种</a:t>
            </a:r>
            <a:r>
              <a:rPr lang="en-US" altLang="zh-CN" b="1" dirty="0">
                <a:solidFill>
                  <a:srgbClr val="A50021"/>
                </a:solidFill>
                <a:latin typeface="Arial" panose="020B0604020202020204" pitchFamily="34" charset="0"/>
              </a:rPr>
              <a:t>……</a:t>
            </a:r>
            <a:r>
              <a:rPr lang="zh-CN" altLang="en-US" b="1" dirty="0">
                <a:solidFill>
                  <a:srgbClr val="A50021"/>
                </a:solidFill>
              </a:rPr>
              <a:t>气氛；渲染（定下）了</a:t>
            </a:r>
            <a:r>
              <a:rPr lang="en-US" altLang="zh-CN" b="1" dirty="0">
                <a:solidFill>
                  <a:srgbClr val="A50021"/>
                </a:solidFill>
                <a:latin typeface="Arial" panose="020B0604020202020204" pitchFamily="34" charset="0"/>
              </a:rPr>
              <a:t>……</a:t>
            </a:r>
            <a:r>
              <a:rPr lang="zh-CN" altLang="en-US" b="1" dirty="0">
                <a:solidFill>
                  <a:srgbClr val="A50021"/>
                </a:solidFill>
              </a:rPr>
              <a:t>的抒情基调；烘托了人物的思想感情；为下文</a:t>
            </a:r>
            <a:r>
              <a:rPr lang="en-US" altLang="zh-CN" b="1" dirty="0">
                <a:solidFill>
                  <a:srgbClr val="A50021"/>
                </a:solidFill>
                <a:latin typeface="Arial" panose="020B0604020202020204" pitchFamily="34" charset="0"/>
              </a:rPr>
              <a:t>……</a:t>
            </a:r>
            <a:r>
              <a:rPr lang="zh-CN" altLang="en-US" b="1" dirty="0">
                <a:solidFill>
                  <a:srgbClr val="A50021"/>
                </a:solidFill>
              </a:rPr>
              <a:t>情节展开作了铺垫，推动</a:t>
            </a:r>
            <a:r>
              <a:rPr lang="en-US" altLang="zh-CN" b="1" dirty="0">
                <a:solidFill>
                  <a:srgbClr val="A50021"/>
                </a:solidFill>
                <a:latin typeface="Arial" panose="020B0604020202020204" pitchFamily="34" charset="0"/>
              </a:rPr>
              <a:t>……</a:t>
            </a:r>
            <a:r>
              <a:rPr lang="zh-CN" altLang="en-US" b="1" dirty="0">
                <a:solidFill>
                  <a:srgbClr val="A50021"/>
                </a:solidFill>
              </a:rPr>
              <a:t>的情节发展</a:t>
            </a:r>
            <a:r>
              <a:rPr lang="zh-CN" altLang="en-US" b="1" dirty="0">
                <a:solidFill>
                  <a:srgbClr val="000000"/>
                </a:solidFill>
              </a:rPr>
              <a:t>。</a:t>
            </a:r>
          </a:p>
        </p:txBody>
      </p:sp>
      <p:sp>
        <p:nvSpPr>
          <p:cNvPr id="3" name="灯片编号占位符 2"/>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30</a:t>
            </a:fld>
            <a:endParaRPr lang="zh-CN" altLang="en-US">
              <a:latin typeface="Arial" panose="020B0604020202020204"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
        <p:nvSpPr>
          <p:cNvPr id="30722" name="标题 30721"/>
          <p:cNvSpPr>
            <a:spLocks noGrp="1" noRot="1"/>
          </p:cNvSpPr>
          <p:nvPr>
            <p:ph type="ctrTitle"/>
          </p:nvPr>
        </p:nvSpPr>
        <p:spPr>
          <a:xfrm>
            <a:off x="2123728" y="692696"/>
            <a:ext cx="4975225" cy="5185097"/>
          </a:xfrm>
        </p:spPr>
        <p:txBody>
          <a:bodyPr anchor="ctr"/>
          <a:lstStyle/>
          <a:p>
            <a:pPr defTabSz="914400">
              <a:buSzPct val="100000"/>
            </a:pPr>
            <a:r>
              <a:rPr lang="zh-CN" altLang="en-US" sz="6000" b="1" kern="1200" baseline="0" dirty="0">
                <a:latin typeface="Arial" panose="020B0604020202020204" pitchFamily="34" charset="0"/>
                <a:ea typeface="宋体" panose="02010600030101010101" pitchFamily="2" charset="-122"/>
              </a:rPr>
              <a:t>小说阅读鉴赏</a:t>
            </a:r>
            <a:br>
              <a:rPr lang="zh-CN" altLang="en-US" sz="6000" b="1" kern="1200" baseline="0" dirty="0">
                <a:latin typeface="Arial" panose="020B0604020202020204" pitchFamily="34" charset="0"/>
                <a:ea typeface="宋体" panose="02010600030101010101" pitchFamily="2" charset="-122"/>
              </a:rPr>
            </a:br>
            <a:r>
              <a:rPr lang="zh-CN" altLang="en-US" sz="6000" b="1" kern="1200" baseline="0" dirty="0" smtClean="0">
                <a:latin typeface="Arial" panose="020B0604020202020204" pitchFamily="34" charset="0"/>
                <a:ea typeface="宋体" panose="02010600030101010101" pitchFamily="2" charset="-122"/>
              </a:rPr>
              <a:t>之</a:t>
            </a:r>
            <a:r>
              <a:rPr lang="en-US" altLang="zh-CN" sz="6000" b="1" kern="1200" baseline="0" dirty="0" smtClean="0">
                <a:latin typeface="Arial" panose="020B0604020202020204" pitchFamily="34" charset="0"/>
                <a:ea typeface="宋体" panose="02010600030101010101" pitchFamily="2" charset="-122"/>
              </a:rPr>
              <a:t/>
            </a:r>
            <a:br>
              <a:rPr lang="en-US" altLang="zh-CN" sz="6000" b="1" kern="1200" baseline="0" dirty="0" smtClean="0">
                <a:latin typeface="Arial" panose="020B0604020202020204" pitchFamily="34" charset="0"/>
                <a:ea typeface="宋体" panose="02010600030101010101" pitchFamily="2" charset="-122"/>
              </a:rPr>
            </a:br>
            <a:r>
              <a:rPr lang="zh-CN" altLang="en-US" sz="6000" b="1" dirty="0" smtClean="0">
                <a:latin typeface="Arial" panose="020B0604020202020204" pitchFamily="34" charset="0"/>
                <a:ea typeface="宋体" panose="02010600030101010101" pitchFamily="2" charset="-122"/>
              </a:rPr>
              <a:t>情节结构</a:t>
            </a:r>
            <a:r>
              <a:rPr lang="zh-CN" altLang="en-US" sz="6000" b="1" kern="1200" baseline="0" dirty="0">
                <a:latin typeface="Arial" panose="020B0604020202020204" pitchFamily="34" charset="0"/>
                <a:ea typeface="宋体" panose="02010600030101010101" pitchFamily="2" charset="-122"/>
              </a:rPr>
              <a:t/>
            </a:r>
            <a:br>
              <a:rPr lang="zh-CN" altLang="en-US" sz="6000" b="1" kern="1200" baseline="0" dirty="0">
                <a:latin typeface="Arial" panose="020B0604020202020204" pitchFamily="34" charset="0"/>
                <a:ea typeface="宋体" panose="02010600030101010101" pitchFamily="2" charset="-122"/>
              </a:rPr>
            </a:br>
            <a:endParaRPr lang="zh-CN" altLang="en-US" sz="4800" b="1" kern="1200" baseline="0" dirty="0">
              <a:latin typeface="Arial" panose="020B0604020202020204" pitchFamily="34" charset="0"/>
              <a:ea typeface="宋体" panose="02010600030101010101" pitchFamily="2" charset="-122"/>
            </a:endParaRPr>
          </a:p>
        </p:txBody>
      </p:sp>
      <p:sp>
        <p:nvSpPr>
          <p:cNvPr id="3" name="灯片编号占位符 2"/>
          <p:cNvSpPr>
            <a:spLocks noGrp="1"/>
          </p:cNvSpPr>
          <p:nvPr>
            <p:ph type="sldNum" sz="quarter" idx="4"/>
          </p:nvPr>
        </p:nvSpPr>
        <p:spPr/>
        <p:txBody>
          <a:bodyPr/>
          <a:lstStyle/>
          <a:p>
            <a:fld id="{9A0DB2DC-4C9A-4742-B13C-FB6460FD3503}" type="slidenum">
              <a:rPr lang="zh-CN" altLang="en-US" smtClean="0">
                <a:latin typeface="Arial" panose="020B0604020202020204" pitchFamily="34" charset="0"/>
              </a:rPr>
              <a:pPr/>
              <a:t>31</a:t>
            </a:fld>
            <a:endParaRPr lang="zh-CN" altLang="en-US">
              <a:latin typeface="Arial" panose="020B0604020202020204"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Text Box 3"/>
          <p:cNvSpPr txBox="1">
            <a:spLocks noChangeArrowheads="1"/>
          </p:cNvSpPr>
          <p:nvPr/>
        </p:nvSpPr>
        <p:spPr bwMode="auto">
          <a:xfrm>
            <a:off x="899592" y="2492896"/>
            <a:ext cx="7620000" cy="706755"/>
          </a:xfrm>
          <a:prstGeom prst="rect">
            <a:avLst/>
          </a:prstGeom>
          <a:solidFill>
            <a:srgbClr val="FFFF00"/>
          </a:solidFill>
        </p:spPr>
        <p:style>
          <a:lnRef idx="2">
            <a:schemeClr val="accent1"/>
          </a:lnRef>
          <a:fillRef idx="1">
            <a:schemeClr val="lt1"/>
          </a:fillRef>
          <a:effectRef idx="0">
            <a:schemeClr val="accent1"/>
          </a:effectRef>
          <a:fontRef idx="minor">
            <a:schemeClr val="dk1"/>
          </a:fontRef>
        </p:style>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4000" b="1" i="0" u="none" strike="noStrike" kern="1200" cap="none" spc="0" normalizeH="0" baseline="0" noProof="0" dirty="0" smtClean="0">
                <a:ln>
                  <a:noFill/>
                </a:ln>
                <a:solidFill>
                  <a:srgbClr val="0000FF"/>
                </a:solidFill>
                <a:effectLst/>
                <a:uLnTx/>
                <a:uFillTx/>
                <a:latin typeface="Times New Roman" panose="02020603050405020304" pitchFamily="2" charset="0"/>
                <a:ea typeface="黑体" panose="02010609060101010101" pitchFamily="2" charset="-122"/>
                <a:cs typeface="+mn-cs"/>
              </a:rPr>
              <a:t>题型一、人物形象的概括与分析</a:t>
            </a:r>
            <a:r>
              <a:rPr kumimoji="1" lang="en-US" altLang="zh-CN" sz="4000" b="1" i="0" u="none" strike="noStrike" kern="1200" cap="none" spc="0" normalizeH="0" baseline="0" noProof="0" dirty="0" smtClean="0">
                <a:ln>
                  <a:noFill/>
                </a:ln>
                <a:solidFill>
                  <a:srgbClr val="0000FF"/>
                </a:solidFill>
                <a:effectLst/>
                <a:uLnTx/>
                <a:uFillTx/>
                <a:latin typeface="Times New Roman" panose="02020603050405020304" pitchFamily="2" charset="0"/>
                <a:ea typeface="黑体" panose="02010609060101010101" pitchFamily="2" charset="-122"/>
                <a:cs typeface="+mn-cs"/>
              </a:rPr>
              <a:t>;</a:t>
            </a:r>
          </a:p>
        </p:txBody>
      </p:sp>
      <p:sp>
        <p:nvSpPr>
          <p:cNvPr id="2" name="Text Box 3"/>
          <p:cNvSpPr txBox="1">
            <a:spLocks noChangeArrowheads="1"/>
          </p:cNvSpPr>
          <p:nvPr/>
        </p:nvSpPr>
        <p:spPr bwMode="auto">
          <a:xfrm>
            <a:off x="899592" y="3861048"/>
            <a:ext cx="7620000" cy="706755"/>
          </a:xfrm>
          <a:prstGeom prst="rect">
            <a:avLst/>
          </a:prstGeom>
          <a:solidFill>
            <a:srgbClr val="FFFF00"/>
          </a:solidFill>
        </p:spPr>
        <p:style>
          <a:lnRef idx="2">
            <a:schemeClr val="accent1"/>
          </a:lnRef>
          <a:fillRef idx="1">
            <a:schemeClr val="lt1"/>
          </a:fillRef>
          <a:effectRef idx="0">
            <a:schemeClr val="accent1"/>
          </a:effectRef>
          <a:fontRef idx="minor">
            <a:schemeClr val="dk1"/>
          </a:fontRef>
        </p:style>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4000" b="1" i="0" u="none" strike="noStrike" kern="1200" cap="none" spc="0" normalizeH="0" baseline="0" noProof="0" dirty="0" smtClean="0">
                <a:ln>
                  <a:noFill/>
                </a:ln>
                <a:solidFill>
                  <a:srgbClr val="0000FF"/>
                </a:solidFill>
                <a:effectLst/>
                <a:uLnTx/>
                <a:uFillTx/>
                <a:latin typeface="Times New Roman" panose="02020603050405020304" pitchFamily="2" charset="0"/>
                <a:ea typeface="黑体" panose="02010609060101010101" pitchFamily="2" charset="-122"/>
                <a:cs typeface="+mn-cs"/>
              </a:rPr>
              <a:t>题型二　塑造人物形象的手法</a:t>
            </a:r>
            <a:r>
              <a:rPr kumimoji="1" lang="en-US" altLang="zh-CN" sz="4000" b="1" i="0" u="none" strike="noStrike" kern="1200" cap="none" spc="0" normalizeH="0" baseline="0" noProof="0" dirty="0" smtClean="0">
                <a:ln>
                  <a:noFill/>
                </a:ln>
                <a:solidFill>
                  <a:srgbClr val="0000FF"/>
                </a:solidFill>
                <a:effectLst/>
                <a:uLnTx/>
                <a:uFillTx/>
                <a:latin typeface="Times New Roman" panose="02020603050405020304" pitchFamily="2" charset="0"/>
                <a:ea typeface="黑体" panose="02010609060101010101" pitchFamily="2" charset="-122"/>
                <a:cs typeface="+mn-cs"/>
              </a:rPr>
              <a:t>;</a:t>
            </a:r>
          </a:p>
        </p:txBody>
      </p:sp>
      <p:sp>
        <p:nvSpPr>
          <p:cNvPr id="3" name="Text Box 3"/>
          <p:cNvSpPr txBox="1">
            <a:spLocks noChangeArrowheads="1"/>
          </p:cNvSpPr>
          <p:nvPr/>
        </p:nvSpPr>
        <p:spPr bwMode="auto">
          <a:xfrm>
            <a:off x="899592" y="5157192"/>
            <a:ext cx="7620000" cy="706755"/>
          </a:xfrm>
          <a:prstGeom prst="rect">
            <a:avLst/>
          </a:prstGeom>
          <a:solidFill>
            <a:srgbClr val="FFFF00"/>
          </a:solidFill>
        </p:spPr>
        <p:style>
          <a:lnRef idx="2">
            <a:schemeClr val="accent1"/>
          </a:lnRef>
          <a:fillRef idx="1">
            <a:schemeClr val="lt1"/>
          </a:fillRef>
          <a:effectRef idx="0">
            <a:schemeClr val="accent1"/>
          </a:effectRef>
          <a:fontRef idx="minor">
            <a:schemeClr val="dk1"/>
          </a:fontRef>
        </p:style>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4000" b="1" i="0" u="none" strike="noStrike" kern="1200" cap="none" spc="0" normalizeH="0" baseline="0" noProof="0" dirty="0" smtClean="0">
                <a:ln>
                  <a:noFill/>
                </a:ln>
                <a:solidFill>
                  <a:srgbClr val="0000FF"/>
                </a:solidFill>
                <a:effectLst/>
                <a:uLnTx/>
                <a:uFillTx/>
                <a:latin typeface="Times New Roman" panose="02020603050405020304" pitchFamily="2" charset="0"/>
                <a:ea typeface="黑体" panose="02010609060101010101" pitchFamily="2" charset="-122"/>
                <a:cs typeface="+mn-cs"/>
              </a:rPr>
              <a:t>题型三、人物形象的作用和意义</a:t>
            </a:r>
            <a:r>
              <a:rPr kumimoji="1" lang="en-US" altLang="zh-CN" sz="4000" b="1" i="0" u="none" strike="noStrike" kern="1200" cap="none" spc="0" normalizeH="0" baseline="0" noProof="0" dirty="0" smtClean="0">
                <a:ln>
                  <a:noFill/>
                </a:ln>
                <a:solidFill>
                  <a:srgbClr val="0000FF"/>
                </a:solidFill>
                <a:effectLst/>
                <a:uLnTx/>
                <a:uFillTx/>
                <a:latin typeface="Times New Roman" panose="02020603050405020304" pitchFamily="2" charset="0"/>
                <a:ea typeface="黑体" panose="02010609060101010101" pitchFamily="2" charset="-122"/>
                <a:cs typeface="+mn-cs"/>
              </a:rPr>
              <a:t>.</a:t>
            </a:r>
          </a:p>
        </p:txBody>
      </p:sp>
      <p:sp>
        <p:nvSpPr>
          <p:cNvPr id="5" name="TextBox 4"/>
          <p:cNvSpPr txBox="1"/>
          <p:nvPr/>
        </p:nvSpPr>
        <p:spPr>
          <a:xfrm>
            <a:off x="1403648" y="836712"/>
            <a:ext cx="6408712" cy="769441"/>
          </a:xfrm>
          <a:prstGeom prst="rect">
            <a:avLst/>
          </a:prstGeom>
          <a:noFill/>
        </p:spPr>
        <p:txBody>
          <a:bodyPr wrap="square" rtlCol="0">
            <a:spAutoFit/>
          </a:bodyPr>
          <a:lstStyle/>
          <a:p>
            <a:r>
              <a:rPr lang="zh-CN" altLang="en-US" sz="4400" b="1" dirty="0" smtClean="0">
                <a:effectLst>
                  <a:outerShdw blurRad="38100" dist="38100" dir="2700000" algn="tl">
                    <a:srgbClr val="000000">
                      <a:alpha val="43137"/>
                    </a:srgbClr>
                  </a:outerShdw>
                </a:effectLst>
              </a:rPr>
              <a:t>小说阅读  之 人物形象</a:t>
            </a:r>
            <a:endParaRPr lang="zh-CN" altLang="en-US" sz="4400" b="1" dirty="0">
              <a:effectLst>
                <a:outerShdw blurRad="38100" dist="38100" dir="2700000" algn="tl">
                  <a:srgbClr val="000000">
                    <a:alpha val="43137"/>
                  </a:srgbClr>
                </a:outerShdw>
              </a:effectLst>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32</a:t>
            </a:fld>
            <a:endParaRPr lang="zh-CN" altLang="en-US">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6019"/>
                                        </p:tgtEl>
                                        <p:attrNameLst>
                                          <p:attrName>style.visibility</p:attrName>
                                        </p:attrNameLst>
                                      </p:cBhvr>
                                      <p:to>
                                        <p:strVal val="visible"/>
                                      </p:to>
                                    </p:set>
                                    <p:animEffect transition="in" filter="wipe(down)">
                                      <p:cBhvr>
                                        <p:cTn id="7" dur="500"/>
                                        <p:tgtEl>
                                          <p:spTgt spid="860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9" grpId="0" animBg="1"/>
      <p:bldP spid="2" grpId="0" animBg="1"/>
      <p:bldP spid="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effectLst>
                  <a:outerShdw blurRad="38100" dist="38100" dir="2700000" algn="tl">
                    <a:srgbClr val="000000">
                      <a:alpha val="43137"/>
                    </a:srgbClr>
                  </a:outerShdw>
                </a:effectLst>
              </a:rPr>
              <a:t>小说阅读  之  环境描写</a:t>
            </a:r>
            <a:endParaRPr lang="zh-CN" altLang="en-US" b="1" dirty="0">
              <a:effectLst>
                <a:outerShdw blurRad="38100" dist="38100" dir="2700000" algn="tl">
                  <a:srgbClr val="000000">
                    <a:alpha val="43137"/>
                  </a:srgbClr>
                </a:outerShdw>
              </a:effectLst>
            </a:endParaRPr>
          </a:p>
        </p:txBody>
      </p:sp>
      <p:sp>
        <p:nvSpPr>
          <p:cNvPr id="5" name="TextBox 4"/>
          <p:cNvSpPr txBox="1"/>
          <p:nvPr/>
        </p:nvSpPr>
        <p:spPr>
          <a:xfrm>
            <a:off x="899592" y="2492896"/>
            <a:ext cx="6984776" cy="64633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defRPr/>
            </a:pPr>
            <a:r>
              <a:rPr lang="zh-CN" altLang="en-US" sz="3600" b="1" dirty="0">
                <a:solidFill>
                  <a:srgbClr val="FFFFFF"/>
                </a:solidFill>
                <a:effectLst>
                  <a:outerShdw blurRad="38100" dist="38100" dir="2700000" algn="tl">
                    <a:srgbClr val="000000">
                      <a:alpha val="43137"/>
                    </a:srgbClr>
                  </a:outerShdw>
                </a:effectLst>
                <a:latin typeface="楷体_GB2312" pitchFamily="49" charset="-122"/>
                <a:ea typeface="楷体_GB2312" pitchFamily="49" charset="-122"/>
              </a:rPr>
              <a:t>题型一：概括景物的特点或寓意</a:t>
            </a:r>
          </a:p>
        </p:txBody>
      </p:sp>
      <p:sp>
        <p:nvSpPr>
          <p:cNvPr id="6" name="TextBox 5"/>
          <p:cNvSpPr txBox="1"/>
          <p:nvPr/>
        </p:nvSpPr>
        <p:spPr>
          <a:xfrm>
            <a:off x="899592" y="3501008"/>
            <a:ext cx="7920880" cy="64633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defRPr/>
            </a:pPr>
            <a:r>
              <a:rPr lang="zh-CN" altLang="en-US" sz="3600" b="1" dirty="0">
                <a:solidFill>
                  <a:srgbClr val="FFFFFF"/>
                </a:solidFill>
                <a:effectLst>
                  <a:outerShdw blurRad="38100" dist="38100" dir="2700000" algn="tl">
                    <a:srgbClr val="000000">
                      <a:alpha val="43137"/>
                    </a:srgbClr>
                  </a:outerShdw>
                </a:effectLst>
                <a:latin typeface="楷体_GB2312" pitchFamily="49" charset="-122"/>
                <a:ea typeface="楷体_GB2312" pitchFamily="49" charset="-122"/>
              </a:rPr>
              <a:t>题型二：分析景物描写的特点与技巧</a:t>
            </a:r>
          </a:p>
        </p:txBody>
      </p:sp>
      <p:sp>
        <p:nvSpPr>
          <p:cNvPr id="7" name="TextBox 6"/>
          <p:cNvSpPr txBox="1"/>
          <p:nvPr/>
        </p:nvSpPr>
        <p:spPr>
          <a:xfrm>
            <a:off x="899592" y="4581128"/>
            <a:ext cx="6840760" cy="64633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defRPr/>
            </a:pPr>
            <a:r>
              <a:rPr lang="zh-CN" altLang="en-US" sz="3600" b="1" dirty="0">
                <a:solidFill>
                  <a:srgbClr val="FFFFFF"/>
                </a:solidFill>
                <a:effectLst>
                  <a:outerShdw blurRad="38100" dist="38100" dir="2700000" algn="tl">
                    <a:srgbClr val="000000">
                      <a:alpha val="43137"/>
                    </a:srgbClr>
                  </a:outerShdw>
                </a:effectLst>
                <a:latin typeface="楷体_GB2312" pitchFamily="49" charset="-122"/>
                <a:ea typeface="楷体_GB2312" pitchFamily="49" charset="-122"/>
              </a:rPr>
              <a:t>题型三：分析景物描写的作用</a:t>
            </a:r>
          </a:p>
        </p:txBody>
      </p:sp>
      <p:sp>
        <p:nvSpPr>
          <p:cNvPr id="8" name="灯片编号占位符 7"/>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33</a:t>
            </a:fld>
            <a:endParaRPr lang="zh-CN" altLang="en-US">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7"/>
          <p:cNvSpPr/>
          <p:nvPr/>
        </p:nvSpPr>
        <p:spPr>
          <a:xfrm>
            <a:off x="2373313" y="268288"/>
            <a:ext cx="6770687" cy="1846262"/>
          </a:xfrm>
          <a:prstGeom prst="rect">
            <a:avLst/>
          </a:prstGeom>
          <a:noFill/>
          <a:ln w="9525">
            <a:noFill/>
          </a:ln>
        </p:spPr>
        <p:txBody>
          <a:bodyPr anchor="ctr">
            <a:spAutoFit/>
          </a:bodyPr>
          <a:lstStyle/>
          <a:p>
            <a:pPr indent="612775" algn="ctr">
              <a:lnSpc>
                <a:spcPct val="150000"/>
              </a:lnSpc>
            </a:pPr>
            <a:r>
              <a:rPr lang="zh-CN" altLang="en-US" sz="3600" b="1" dirty="0">
                <a:solidFill>
                  <a:srgbClr val="002060"/>
                </a:solidFill>
                <a:latin typeface="楷体_GB2312" pitchFamily="49" charset="-122"/>
                <a:ea typeface="楷体_GB2312" pitchFamily="49" charset="-122"/>
              </a:rPr>
              <a:t>小说阅读</a:t>
            </a:r>
            <a:r>
              <a:rPr lang="zh-CN" altLang="en-US" sz="3600" b="1" dirty="0">
                <a:solidFill>
                  <a:srgbClr val="990000"/>
                </a:solidFill>
                <a:latin typeface="华文细黑" pitchFamily="2" charset="-122"/>
                <a:ea typeface="华文细黑" pitchFamily="2" charset="-122"/>
              </a:rPr>
              <a:t>　</a:t>
            </a:r>
            <a:endParaRPr lang="en-US" altLang="zh-CN" sz="3600" b="1" dirty="0">
              <a:solidFill>
                <a:srgbClr val="990000"/>
              </a:solidFill>
              <a:latin typeface="华文细黑" pitchFamily="2" charset="-122"/>
              <a:ea typeface="华文细黑" pitchFamily="2" charset="-122"/>
            </a:endParaRPr>
          </a:p>
          <a:p>
            <a:pPr indent="612775" algn="ctr">
              <a:lnSpc>
                <a:spcPct val="150000"/>
              </a:lnSpc>
            </a:pPr>
            <a:r>
              <a:rPr lang="zh-CN" altLang="en-US" sz="4000" b="1" dirty="0">
                <a:solidFill>
                  <a:srgbClr val="990000"/>
                </a:solidFill>
                <a:latin typeface="华文细黑" pitchFamily="2" charset="-122"/>
                <a:ea typeface="华文细黑" pitchFamily="2" charset="-122"/>
              </a:rPr>
              <a:t>情节结构分析</a:t>
            </a:r>
          </a:p>
        </p:txBody>
      </p:sp>
      <p:sp>
        <p:nvSpPr>
          <p:cNvPr id="4099" name="Text Box 4"/>
          <p:cNvSpPr txBox="1"/>
          <p:nvPr/>
        </p:nvSpPr>
        <p:spPr>
          <a:xfrm>
            <a:off x="359728" y="2114550"/>
            <a:ext cx="8424862" cy="3046095"/>
          </a:xfrm>
          <a:prstGeom prst="rect">
            <a:avLst/>
          </a:prstGeom>
          <a:solidFill>
            <a:srgbClr val="99CCFF">
              <a:alpha val="10980"/>
            </a:srgbClr>
          </a:solidFill>
          <a:ln w="9525">
            <a:noFill/>
          </a:ln>
        </p:spPr>
        <p:txBody>
          <a:bodyPr>
            <a:spAutoFit/>
          </a:bodyPr>
          <a:lstStyle/>
          <a:p>
            <a:pPr>
              <a:lnSpc>
                <a:spcPct val="150000"/>
              </a:lnSpc>
            </a:pPr>
            <a:r>
              <a:rPr lang="zh-CN" altLang="en-US" sz="3200" b="1" dirty="0">
                <a:solidFill>
                  <a:srgbClr val="2B2417"/>
                </a:solidFill>
                <a:latin typeface="楷体_GB2312" pitchFamily="49" charset="-122"/>
                <a:ea typeface="楷体_GB2312" pitchFamily="49" charset="-122"/>
              </a:rPr>
              <a:t>    小说情节是在小说提供的特定环境中，由于人物之间的相互关系和人与环境间的矛盾冲突而产生的一系列生活事件发生、发展直至解决的整个过程。</a:t>
            </a:r>
          </a:p>
        </p:txBody>
      </p:sp>
      <p:sp>
        <p:nvSpPr>
          <p:cNvPr id="4" name="灯片编号占位符 3"/>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34</a:t>
            </a:fld>
            <a:endParaRPr lang="zh-CN" altLang="en-US">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 calcmode="lin" valueType="num">
                                      <p:cBhvr additive="base">
                                        <p:cTn id="7" dur="500" fill="hold"/>
                                        <p:tgtEl>
                                          <p:spTgt spid="409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09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179705" y="802958"/>
            <a:ext cx="8640763" cy="1076325"/>
          </a:xfrm>
          <a:prstGeom prst="rect">
            <a:avLst/>
          </a:prstGeom>
          <a:noFill/>
          <a:ln w="9525">
            <a:noFill/>
            <a:miter lim="800000"/>
          </a:ln>
        </p:spPr>
        <p:txBody>
          <a:bodyPr wrap="square">
            <a:spAutoFit/>
          </a:bodyPr>
          <a:lstStyle/>
          <a:p>
            <a:pPr marL="514350" marR="0" indent="-514350" defTabSz="914400">
              <a:buClrTx/>
              <a:buSzTx/>
              <a:buFontTx/>
              <a:buNone/>
              <a:defRPr/>
            </a:pPr>
            <a:r>
              <a:rPr kumimoji="0" lang="en-US" altLang="zh-CN" sz="3200" b="1" kern="1200" cap="none" spc="0" normalizeH="0" baseline="0" noProof="0" dirty="0">
                <a:latin typeface="+mj-ea"/>
                <a:ea typeface="+mj-ea"/>
                <a:cs typeface="+mn-cs"/>
              </a:rPr>
              <a:t>1.</a:t>
            </a:r>
            <a:r>
              <a:rPr kumimoji="0" lang="zh-CN" altLang="en-US" sz="3200" b="1" kern="1200" cap="none" spc="0" normalizeH="0" baseline="0" noProof="0" dirty="0">
                <a:latin typeface="+mj-ea"/>
                <a:ea typeface="+mj-ea"/>
                <a:cs typeface="+mn-cs"/>
              </a:rPr>
              <a:t>基本模式：开端</a:t>
            </a:r>
            <a:r>
              <a:rPr kumimoji="0" lang="en-US" altLang="zh-CN" sz="3200" b="1" kern="1200" cap="none" spc="0" normalizeH="0" baseline="0" noProof="0" dirty="0">
                <a:latin typeface="+mj-ea"/>
                <a:ea typeface="+mj-ea"/>
                <a:cs typeface="+mn-cs"/>
              </a:rPr>
              <a:t>——</a:t>
            </a:r>
            <a:r>
              <a:rPr kumimoji="0" lang="zh-CN" altLang="en-US" sz="3200" b="1" kern="1200" cap="none" spc="0" normalizeH="0" baseline="0" noProof="0" dirty="0">
                <a:latin typeface="+mj-ea"/>
                <a:ea typeface="+mj-ea"/>
                <a:cs typeface="+mn-cs"/>
              </a:rPr>
              <a:t>发展</a:t>
            </a:r>
            <a:r>
              <a:rPr kumimoji="0" lang="en-US" altLang="zh-CN" sz="3200" b="1" kern="1200" cap="none" spc="0" normalizeH="0" baseline="0" noProof="0" dirty="0">
                <a:latin typeface="+mj-ea"/>
                <a:ea typeface="+mj-ea"/>
                <a:cs typeface="+mn-cs"/>
              </a:rPr>
              <a:t>——</a:t>
            </a:r>
            <a:r>
              <a:rPr kumimoji="0" lang="zh-CN" altLang="en-US" sz="3200" b="1" kern="1200" cap="none" spc="0" normalizeH="0" baseline="0" noProof="0" dirty="0">
                <a:latin typeface="+mj-ea"/>
                <a:ea typeface="+mj-ea"/>
                <a:cs typeface="+mn-cs"/>
              </a:rPr>
              <a:t>高潮</a:t>
            </a:r>
            <a:r>
              <a:rPr kumimoji="0" lang="en-US" altLang="zh-CN" sz="3200" b="1" kern="1200" cap="none" spc="0" normalizeH="0" baseline="0" noProof="0" dirty="0">
                <a:latin typeface="+mj-ea"/>
                <a:ea typeface="+mj-ea"/>
                <a:cs typeface="+mn-cs"/>
              </a:rPr>
              <a:t>——</a:t>
            </a:r>
            <a:r>
              <a:rPr kumimoji="0" lang="zh-CN" altLang="en-US" sz="3200" b="1" kern="1200" cap="none" spc="0" normalizeH="0" baseline="0" noProof="0" dirty="0">
                <a:latin typeface="+mj-ea"/>
                <a:ea typeface="+mj-ea"/>
                <a:cs typeface="+mn-cs"/>
              </a:rPr>
              <a:t>结局。</a:t>
            </a:r>
            <a:endParaRPr kumimoji="0" lang="en-US" altLang="zh-CN" sz="3200" b="1" kern="1200" cap="none" spc="0" normalizeH="0" baseline="0" noProof="0" dirty="0">
              <a:latin typeface="+mj-ea"/>
              <a:ea typeface="+mj-ea"/>
              <a:cs typeface="+mn-cs"/>
            </a:endParaRPr>
          </a:p>
          <a:p>
            <a:pPr marL="514350" marR="0" indent="-514350" defTabSz="914400">
              <a:buClrTx/>
              <a:buSzTx/>
              <a:buFontTx/>
              <a:buNone/>
              <a:defRPr/>
            </a:pPr>
            <a:endParaRPr kumimoji="0" lang="en-US" altLang="zh-CN" sz="3200" b="1" kern="1200" cap="none" spc="0" normalizeH="0" baseline="0" noProof="0" dirty="0">
              <a:solidFill>
                <a:srgbClr val="002060"/>
              </a:solidFill>
              <a:latin typeface="+mj-ea"/>
              <a:ea typeface="+mj-ea"/>
              <a:cs typeface="+mn-cs"/>
            </a:endParaRPr>
          </a:p>
        </p:txBody>
      </p:sp>
      <p:sp>
        <p:nvSpPr>
          <p:cNvPr id="5" name="TextBox 4"/>
          <p:cNvSpPr txBox="1"/>
          <p:nvPr/>
        </p:nvSpPr>
        <p:spPr>
          <a:xfrm>
            <a:off x="2843808" y="188640"/>
            <a:ext cx="3529013" cy="522288"/>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FFFF"/>
                </a:solidFill>
                <a:effectLst/>
                <a:uLnTx/>
                <a:uFillTx/>
                <a:latin typeface="楷体_GB2312" pitchFamily="49" charset="-122"/>
                <a:ea typeface="楷体_GB2312" pitchFamily="49" charset="-122"/>
                <a:cs typeface="+mn-cs"/>
              </a:rPr>
              <a:t>小说情节的结构模式</a:t>
            </a:r>
          </a:p>
        </p:txBody>
      </p:sp>
      <p:sp>
        <p:nvSpPr>
          <p:cNvPr id="9220" name="Text Box 5"/>
          <p:cNvSpPr txBox="1">
            <a:spLocks noChangeArrowheads="1"/>
          </p:cNvSpPr>
          <p:nvPr/>
        </p:nvSpPr>
        <p:spPr bwMode="auto">
          <a:xfrm>
            <a:off x="179705" y="2951480"/>
            <a:ext cx="8569325" cy="1814830"/>
          </a:xfrm>
          <a:prstGeom prst="rect">
            <a:avLst/>
          </a:prstGeom>
          <a:noFill/>
          <a:ln w="9525" algn="ctr">
            <a:noFill/>
            <a:miter lim="800000"/>
          </a:ln>
        </p:spPr>
        <p:txBody>
          <a:bodyPr>
            <a:spAutoFit/>
          </a:bodyPr>
          <a:lstStyle/>
          <a:p>
            <a:pPr marR="0" defTabSz="914400">
              <a:lnSpc>
                <a:spcPct val="100000"/>
              </a:lnSpc>
              <a:buClrTx/>
              <a:buSzTx/>
              <a:buFontTx/>
              <a:buNone/>
              <a:defRPr/>
            </a:pPr>
            <a:r>
              <a:rPr kumimoji="0" lang="en-US" altLang="zh-CN" sz="2800" b="1" kern="1200" cap="none" spc="0" normalizeH="0" baseline="0" noProof="0" dirty="0">
                <a:latin typeface="+mj-ea"/>
                <a:ea typeface="+mj-ea"/>
                <a:cs typeface="+mn-cs"/>
              </a:rPr>
              <a:t>2.</a:t>
            </a:r>
            <a:r>
              <a:rPr kumimoji="0" lang="zh-CN" altLang="en-US" sz="2800" b="1" kern="1200" cap="none" spc="0" normalizeH="0" baseline="0" noProof="0" dirty="0">
                <a:latin typeface="+mj-ea"/>
                <a:ea typeface="+mj-ea"/>
                <a:cs typeface="+mn-cs"/>
              </a:rPr>
              <a:t>摇摆式：通常所说的“一波三折”。</a:t>
            </a:r>
            <a:endParaRPr kumimoji="0" lang="en-US" altLang="zh-CN" sz="2800" b="1" kern="1200" cap="none" spc="0" normalizeH="0" baseline="0" noProof="0" dirty="0">
              <a:latin typeface="+mj-ea"/>
              <a:ea typeface="+mj-ea"/>
              <a:cs typeface="+mn-cs"/>
            </a:endParaRPr>
          </a:p>
          <a:p>
            <a:pPr marR="0" defTabSz="914400">
              <a:lnSpc>
                <a:spcPct val="100000"/>
              </a:lnSpc>
              <a:buClrTx/>
              <a:buSzTx/>
              <a:buFontTx/>
              <a:buNone/>
              <a:defRPr/>
            </a:pPr>
            <a:r>
              <a:rPr kumimoji="0" lang="zh-CN" altLang="zh-CN" sz="2800" b="1" kern="1200" cap="none" spc="0" normalizeH="0" baseline="0" noProof="0" dirty="0">
                <a:solidFill>
                  <a:srgbClr val="000000"/>
                </a:solidFill>
                <a:latin typeface="楷体_GB2312" pitchFamily="49" charset="-122"/>
                <a:ea typeface="楷体_GB2312" pitchFamily="49" charset="-122"/>
                <a:cs typeface="+mn-cs"/>
              </a:rPr>
              <a:t>大多数小说情节运行并不呈现为一条直线，总会在某处放慢速度甚至停下来做点什么，然后再回到轨道，这就出现了</a:t>
            </a:r>
            <a:r>
              <a:rPr kumimoji="0" lang="zh-CN" altLang="zh-CN" sz="2800" b="1" kern="1200" cap="none" spc="0" normalizeH="0" baseline="0" noProof="0" dirty="0">
                <a:solidFill>
                  <a:srgbClr val="C00000"/>
                </a:solidFill>
                <a:latin typeface="楷体_GB2312" pitchFamily="49" charset="-122"/>
                <a:ea typeface="楷体_GB2312" pitchFamily="49" charset="-122"/>
                <a:cs typeface="+mn-cs"/>
              </a:rPr>
              <a:t>情节的摇摆</a:t>
            </a:r>
            <a:r>
              <a:rPr kumimoji="0" lang="zh-CN" altLang="zh-CN" sz="2800" b="1" kern="1200" cap="none" spc="0" normalizeH="0" baseline="0" noProof="0" dirty="0">
                <a:solidFill>
                  <a:srgbClr val="000000"/>
                </a:solidFill>
                <a:latin typeface="楷体_GB2312" pitchFamily="49" charset="-122"/>
                <a:ea typeface="楷体_GB2312" pitchFamily="49" charset="-122"/>
                <a:cs typeface="+mn-cs"/>
              </a:rPr>
              <a:t>。</a:t>
            </a:r>
            <a:endParaRPr kumimoji="0" lang="en-US" altLang="zh-CN" sz="2800" b="1" kern="1200" cap="none" spc="0" normalizeH="0" baseline="0" noProof="0" dirty="0">
              <a:solidFill>
                <a:srgbClr val="000000"/>
              </a:solidFill>
              <a:latin typeface="楷体_GB2312" pitchFamily="49" charset="-122"/>
              <a:ea typeface="楷体_GB2312" pitchFamily="49" charset="-122"/>
              <a:cs typeface="+mn-cs"/>
            </a:endParaRPr>
          </a:p>
        </p:txBody>
      </p:sp>
      <p:sp>
        <p:nvSpPr>
          <p:cNvPr id="8" name="Text Box 5"/>
          <p:cNvSpPr txBox="1">
            <a:spLocks noChangeArrowheads="1"/>
          </p:cNvSpPr>
          <p:nvPr/>
        </p:nvSpPr>
        <p:spPr bwMode="auto">
          <a:xfrm>
            <a:off x="179705" y="4766310"/>
            <a:ext cx="8832215" cy="2245360"/>
          </a:xfrm>
          <a:prstGeom prst="rect">
            <a:avLst/>
          </a:prstGeom>
          <a:noFill/>
          <a:ln w="9525" algn="ctr">
            <a:noFill/>
            <a:miter lim="800000"/>
          </a:ln>
        </p:spPr>
        <p:txBody>
          <a:bodyPr wrap="square">
            <a:spAutoFit/>
          </a:bodyPr>
          <a:lstStyle/>
          <a:p>
            <a:pPr marR="0" defTabSz="914400">
              <a:lnSpc>
                <a:spcPct val="100000"/>
              </a:lnSpc>
              <a:buClrTx/>
              <a:buSzTx/>
              <a:buFontTx/>
              <a:buNone/>
              <a:defRPr/>
            </a:pPr>
            <a:r>
              <a:rPr kumimoji="0" lang="en-US" altLang="zh-CN" sz="2800" b="1" kern="1200" cap="none" spc="0" normalizeH="0" baseline="0" noProof="0" dirty="0">
                <a:latin typeface="+mj-ea"/>
                <a:ea typeface="+mj-ea"/>
                <a:cs typeface="+mn-cs"/>
              </a:rPr>
              <a:t>3.</a:t>
            </a:r>
            <a:r>
              <a:rPr kumimoji="0" lang="zh-CN" altLang="zh-CN" sz="2800" b="1" kern="1200" cap="none" spc="0" normalizeH="0" baseline="0" noProof="0" dirty="0">
                <a:latin typeface="+mj-ea"/>
                <a:ea typeface="+mj-ea"/>
                <a:cs typeface="+mn-cs"/>
              </a:rPr>
              <a:t>出乎意料又在情理之中式：俗称</a:t>
            </a:r>
            <a:r>
              <a:rPr kumimoji="0" lang="en-US" altLang="zh-CN" sz="2800" b="1" kern="1200" cap="none" spc="0" normalizeH="0" baseline="0" noProof="0" dirty="0">
                <a:latin typeface="+mj-ea"/>
                <a:ea typeface="+mj-ea"/>
                <a:cs typeface="+mn-cs"/>
              </a:rPr>
              <a:t>“</a:t>
            </a:r>
            <a:r>
              <a:rPr kumimoji="0" lang="zh-CN" altLang="zh-CN" sz="2800" b="1" kern="1200" cap="none" spc="0" normalizeH="0" baseline="0" noProof="0" dirty="0">
                <a:latin typeface="+mj-ea"/>
                <a:ea typeface="+mj-ea"/>
                <a:cs typeface="+mn-cs"/>
              </a:rPr>
              <a:t>欧</a:t>
            </a:r>
            <a:r>
              <a:rPr kumimoji="0" lang="en-US" altLang="zh-CN" sz="2800" b="1" kern="1200" cap="none" spc="0" normalizeH="0" baseline="0" noProof="0" dirty="0">
                <a:latin typeface="+mj-ea"/>
                <a:ea typeface="+mj-ea"/>
                <a:cs typeface="+mn-cs"/>
              </a:rPr>
              <a:t>·</a:t>
            </a:r>
            <a:r>
              <a:rPr kumimoji="0" lang="zh-CN" altLang="zh-CN" sz="2800" b="1" kern="1200" cap="none" spc="0" normalizeH="0" baseline="0" noProof="0" dirty="0">
                <a:latin typeface="+mj-ea"/>
                <a:ea typeface="+mj-ea"/>
                <a:cs typeface="+mn-cs"/>
              </a:rPr>
              <a:t>亨利</a:t>
            </a:r>
            <a:r>
              <a:rPr kumimoji="0" lang="en-US" altLang="zh-CN" sz="2800" b="1" kern="1200" cap="none" spc="0" normalizeH="0" baseline="0" noProof="0" dirty="0">
                <a:latin typeface="+mj-ea"/>
                <a:ea typeface="+mj-ea"/>
                <a:cs typeface="+mn-cs"/>
              </a:rPr>
              <a:t>”</a:t>
            </a:r>
            <a:r>
              <a:rPr kumimoji="0" lang="zh-CN" altLang="zh-CN" sz="2800" b="1" kern="1200" cap="none" spc="0" normalizeH="0" baseline="0" noProof="0" dirty="0">
                <a:latin typeface="+mj-ea"/>
                <a:ea typeface="+mj-ea"/>
                <a:cs typeface="+mn-cs"/>
              </a:rPr>
              <a:t>式笔法</a:t>
            </a:r>
            <a:r>
              <a:rPr kumimoji="0" lang="zh-CN" altLang="zh-CN" sz="2800" b="1" kern="1200" cap="none" spc="0" normalizeH="0" baseline="0" noProof="0" dirty="0">
                <a:solidFill>
                  <a:srgbClr val="002060"/>
                </a:solidFill>
                <a:latin typeface="+mj-ea"/>
                <a:ea typeface="+mj-ea"/>
                <a:cs typeface="+mn-cs"/>
              </a:rPr>
              <a:t>。</a:t>
            </a:r>
            <a:endParaRPr kumimoji="0" lang="en-US" altLang="zh-CN" sz="2800" b="1" kern="1200" cap="none" spc="0" normalizeH="0" baseline="0" noProof="0" dirty="0">
              <a:solidFill>
                <a:srgbClr val="002060"/>
              </a:solidFill>
              <a:latin typeface="+mj-ea"/>
              <a:ea typeface="+mj-ea"/>
              <a:cs typeface="+mn-cs"/>
            </a:endParaRPr>
          </a:p>
          <a:p>
            <a:pPr marR="0" defTabSz="914400">
              <a:lnSpc>
                <a:spcPct val="100000"/>
              </a:lnSpc>
              <a:buClrTx/>
              <a:buSzTx/>
              <a:buFontTx/>
              <a:buNone/>
              <a:defRPr/>
            </a:pPr>
            <a:r>
              <a:rPr kumimoji="0" lang="zh-CN" altLang="zh-CN" sz="2800" b="1" kern="1200" cap="none" spc="0" normalizeH="0" baseline="0" noProof="0" dirty="0">
                <a:solidFill>
                  <a:srgbClr val="000000"/>
                </a:solidFill>
                <a:latin typeface="楷体_GB2312" pitchFamily="49" charset="-122"/>
                <a:ea typeface="楷体_GB2312" pitchFamily="49" charset="-122"/>
                <a:cs typeface="+mn-cs"/>
              </a:rPr>
              <a:t>结尾处</a:t>
            </a:r>
            <a:r>
              <a:rPr kumimoji="0" lang="zh-CN" altLang="zh-CN" sz="2800" b="1" kern="1200" cap="none" spc="0" normalizeH="0" baseline="0" noProof="0" dirty="0">
                <a:solidFill>
                  <a:srgbClr val="C00000"/>
                </a:solidFill>
                <a:latin typeface="楷体_GB2312" pitchFamily="49" charset="-122"/>
                <a:ea typeface="楷体_GB2312" pitchFamily="49" charset="-122"/>
                <a:cs typeface="+mn-cs"/>
              </a:rPr>
              <a:t>出其不意</a:t>
            </a:r>
            <a:r>
              <a:rPr kumimoji="0" lang="zh-CN" altLang="zh-CN" sz="2800" b="1" kern="1200" cap="none" spc="0" normalizeH="0" baseline="0" noProof="0" dirty="0">
                <a:solidFill>
                  <a:srgbClr val="000000"/>
                </a:solidFill>
                <a:latin typeface="楷体_GB2312" pitchFamily="49" charset="-122"/>
                <a:ea typeface="楷体_GB2312" pitchFamily="49" charset="-122"/>
                <a:cs typeface="+mn-cs"/>
              </a:rPr>
              <a:t>地揭示真相，而这个真相通常都</a:t>
            </a:r>
            <a:r>
              <a:rPr kumimoji="0" lang="zh-CN" altLang="zh-CN" sz="2800" b="1" kern="1200" cap="none" spc="0" normalizeH="0" baseline="0" noProof="0" dirty="0">
                <a:solidFill>
                  <a:srgbClr val="C00000"/>
                </a:solidFill>
                <a:latin typeface="楷体_GB2312" pitchFamily="49" charset="-122"/>
                <a:ea typeface="楷体_GB2312" pitchFamily="49" charset="-122"/>
                <a:cs typeface="+mn-cs"/>
              </a:rPr>
              <a:t>出人意料</a:t>
            </a:r>
            <a:r>
              <a:rPr kumimoji="0" lang="zh-CN" altLang="zh-CN" sz="2800" b="1" kern="1200" cap="none" spc="0" normalizeH="0" baseline="0" noProof="0" dirty="0">
                <a:solidFill>
                  <a:srgbClr val="000000"/>
                </a:solidFill>
                <a:latin typeface="楷体_GB2312" pitchFamily="49" charset="-122"/>
                <a:ea typeface="楷体_GB2312" pitchFamily="49" charset="-122"/>
                <a:cs typeface="+mn-cs"/>
              </a:rPr>
              <a:t>，回扣前面的情节，一切又都在情理之中，从而增加小说情节的生动性。</a:t>
            </a:r>
          </a:p>
          <a:p>
            <a:pPr marR="0" defTabSz="914400">
              <a:buClrTx/>
              <a:buSzTx/>
              <a:buFontTx/>
              <a:buNone/>
              <a:defRPr/>
            </a:pPr>
            <a:endParaRPr kumimoji="0" lang="en-US" altLang="zh-CN" sz="2800" b="1" kern="1200" cap="none" spc="0" normalizeH="0" baseline="0" noProof="0" dirty="0">
              <a:solidFill>
                <a:srgbClr val="FF0000"/>
              </a:solidFill>
              <a:latin typeface="楷体_GB2312" pitchFamily="49" charset="-122"/>
              <a:ea typeface="楷体_GB2312" pitchFamily="49" charset="-122"/>
              <a:cs typeface="+mn-cs"/>
            </a:endParaRPr>
          </a:p>
        </p:txBody>
      </p:sp>
      <p:sp>
        <p:nvSpPr>
          <p:cNvPr id="6150" name="TextBox 8"/>
          <p:cNvSpPr txBox="1"/>
          <p:nvPr/>
        </p:nvSpPr>
        <p:spPr>
          <a:xfrm>
            <a:off x="179705" y="1307465"/>
            <a:ext cx="8388350" cy="1814830"/>
          </a:xfrm>
          <a:prstGeom prst="rect">
            <a:avLst/>
          </a:prstGeom>
          <a:noFill/>
          <a:ln w="9525">
            <a:noFill/>
          </a:ln>
        </p:spPr>
        <p:txBody>
          <a:bodyPr wrap="square">
            <a:spAutoFit/>
          </a:bodyPr>
          <a:lstStyle/>
          <a:p>
            <a:pPr>
              <a:lnSpc>
                <a:spcPct val="100000"/>
              </a:lnSpc>
            </a:pPr>
            <a:r>
              <a:rPr lang="zh-CN" altLang="en-US" sz="2800" b="1" dirty="0">
                <a:solidFill>
                  <a:srgbClr val="000000"/>
                </a:solidFill>
                <a:latin typeface="楷体_GB2312" pitchFamily="49" charset="-122"/>
                <a:ea typeface="楷体_GB2312" pitchFamily="49" charset="-122"/>
              </a:rPr>
              <a:t>其中“</a:t>
            </a:r>
            <a:r>
              <a:rPr lang="zh-CN" altLang="en-US" sz="2800" b="1" dirty="0">
                <a:solidFill>
                  <a:srgbClr val="C00000"/>
                </a:solidFill>
                <a:latin typeface="楷体_GB2312" pitchFamily="49" charset="-122"/>
                <a:ea typeface="楷体_GB2312" pitchFamily="49" charset="-122"/>
              </a:rPr>
              <a:t>高潮</a:t>
            </a:r>
            <a:r>
              <a:rPr lang="zh-CN" altLang="en-US" sz="2800" b="1" dirty="0">
                <a:solidFill>
                  <a:srgbClr val="000000"/>
                </a:solidFill>
                <a:latin typeface="楷体_GB2312" pitchFamily="49" charset="-122"/>
                <a:ea typeface="楷体_GB2312" pitchFamily="49" charset="-122"/>
              </a:rPr>
              <a:t>”是决定矛盾各方面的命运或者主要矛盾即将解决的关键时刻，是矛盾冲突发展到顶点，人物思想斗争最紧张、最激烈、最尖锐的阶段</a:t>
            </a:r>
            <a:r>
              <a:rPr lang="en-US" altLang="zh-CN" sz="2800" b="1" dirty="0">
                <a:solidFill>
                  <a:srgbClr val="C00000"/>
                </a:solidFill>
                <a:latin typeface="楷体_GB2312" pitchFamily="49" charset="-122"/>
                <a:ea typeface="楷体_GB2312" pitchFamily="49" charset="-122"/>
              </a:rPr>
              <a:t>(</a:t>
            </a:r>
            <a:r>
              <a:rPr lang="zh-CN" altLang="en-US" sz="2800" b="1" dirty="0">
                <a:solidFill>
                  <a:srgbClr val="C00000"/>
                </a:solidFill>
                <a:latin typeface="楷体_GB2312" pitchFamily="49" charset="-122"/>
                <a:ea typeface="楷体_GB2312" pitchFamily="49" charset="-122"/>
              </a:rPr>
              <a:t>最能表现人物思想品格的部分</a:t>
            </a:r>
            <a:r>
              <a:rPr lang="en-US" altLang="zh-CN" sz="2800" b="1" dirty="0">
                <a:solidFill>
                  <a:srgbClr val="C00000"/>
                </a:solidFill>
                <a:latin typeface="楷体_GB2312" pitchFamily="49" charset="-122"/>
                <a:ea typeface="楷体_GB2312" pitchFamily="49" charset="-122"/>
              </a:rPr>
              <a:t>)</a:t>
            </a:r>
          </a:p>
        </p:txBody>
      </p:sp>
      <p:sp>
        <p:nvSpPr>
          <p:cNvPr id="7" name="灯片编号占位符 6"/>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35</a:t>
            </a:fld>
            <a:endParaRPr lang="zh-CN" altLang="en-US">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additive="base">
                                        <p:cTn id="7" dur="500" fill="hold"/>
                                        <p:tgtEl>
                                          <p:spTgt spid="9218"/>
                                        </p:tgtEl>
                                        <p:attrNameLst>
                                          <p:attrName>ppt_x</p:attrName>
                                        </p:attrNameLst>
                                      </p:cBhvr>
                                      <p:tavLst>
                                        <p:tav tm="0">
                                          <p:val>
                                            <p:strVal val="#ppt_x"/>
                                          </p:val>
                                        </p:tav>
                                        <p:tav tm="100000">
                                          <p:val>
                                            <p:strVal val="#ppt_x"/>
                                          </p:val>
                                        </p:tav>
                                      </p:tavLst>
                                    </p:anim>
                                    <p:anim calcmode="lin" valueType="num">
                                      <p:cBhvr additive="base">
                                        <p:cTn id="8" dur="500" fill="hold"/>
                                        <p:tgtEl>
                                          <p:spTgt spid="92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150"/>
                                        </p:tgtEl>
                                        <p:attrNameLst>
                                          <p:attrName>style.visibility</p:attrName>
                                        </p:attrNameLst>
                                      </p:cBhvr>
                                      <p:to>
                                        <p:strVal val="visible"/>
                                      </p:to>
                                    </p:set>
                                    <p:anim calcmode="lin" valueType="num">
                                      <p:cBhvr additive="base">
                                        <p:cTn id="13" dur="500" fill="hold"/>
                                        <p:tgtEl>
                                          <p:spTgt spid="6150"/>
                                        </p:tgtEl>
                                        <p:attrNameLst>
                                          <p:attrName>ppt_x</p:attrName>
                                        </p:attrNameLst>
                                      </p:cBhvr>
                                      <p:tavLst>
                                        <p:tav tm="0">
                                          <p:val>
                                            <p:strVal val="#ppt_x"/>
                                          </p:val>
                                        </p:tav>
                                        <p:tav tm="100000">
                                          <p:val>
                                            <p:strVal val="#ppt_x"/>
                                          </p:val>
                                        </p:tav>
                                      </p:tavLst>
                                    </p:anim>
                                    <p:anim calcmode="lin" valueType="num">
                                      <p:cBhvr additive="base">
                                        <p:cTn id="14" dur="500" fill="hold"/>
                                        <p:tgtEl>
                                          <p:spTgt spid="615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220"/>
                                        </p:tgtEl>
                                        <p:attrNameLst>
                                          <p:attrName>style.visibility</p:attrName>
                                        </p:attrNameLst>
                                      </p:cBhvr>
                                      <p:to>
                                        <p:strVal val="visible"/>
                                      </p:to>
                                    </p:set>
                                    <p:anim calcmode="lin" valueType="num">
                                      <p:cBhvr additive="base">
                                        <p:cTn id="19" dur="500" fill="hold"/>
                                        <p:tgtEl>
                                          <p:spTgt spid="9220"/>
                                        </p:tgtEl>
                                        <p:attrNameLst>
                                          <p:attrName>ppt_x</p:attrName>
                                        </p:attrNameLst>
                                      </p:cBhvr>
                                      <p:tavLst>
                                        <p:tav tm="0">
                                          <p:val>
                                            <p:strVal val="#ppt_x"/>
                                          </p:val>
                                        </p:tav>
                                        <p:tav tm="100000">
                                          <p:val>
                                            <p:strVal val="#ppt_x"/>
                                          </p:val>
                                        </p:tav>
                                      </p:tavLst>
                                    </p:anim>
                                    <p:anim calcmode="lin" valueType="num">
                                      <p:cBhvr additive="base">
                                        <p:cTn id="20" dur="500" fill="hold"/>
                                        <p:tgtEl>
                                          <p:spTgt spid="922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9220" grpId="0"/>
      <p:bldP spid="8" grpId="0"/>
      <p:bldP spid="615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764704"/>
            <a:ext cx="6264696" cy="58477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FFFF"/>
                </a:solidFill>
                <a:effectLst/>
                <a:uLnTx/>
                <a:uFillTx/>
                <a:latin typeface="楷体_GB2312" pitchFamily="49" charset="-122"/>
                <a:ea typeface="楷体_GB2312" pitchFamily="49" charset="-122"/>
                <a:cs typeface="+mn-cs"/>
              </a:rPr>
              <a:t>题型一：故事情节梳理、概括题</a:t>
            </a:r>
          </a:p>
        </p:txBody>
      </p:sp>
      <p:sp>
        <p:nvSpPr>
          <p:cNvPr id="5" name="TextBox 4"/>
          <p:cNvSpPr txBox="1"/>
          <p:nvPr/>
        </p:nvSpPr>
        <p:spPr>
          <a:xfrm>
            <a:off x="251520" y="3140968"/>
            <a:ext cx="4896544" cy="58477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FFFF"/>
                </a:solidFill>
                <a:effectLst/>
                <a:uLnTx/>
                <a:uFillTx/>
                <a:latin typeface="楷体_GB2312" pitchFamily="49" charset="-122"/>
                <a:ea typeface="楷体_GB2312" pitchFamily="49" charset="-122"/>
                <a:cs typeface="+mn-cs"/>
              </a:rPr>
              <a:t>题型二：情节作用分析题</a:t>
            </a:r>
          </a:p>
        </p:txBody>
      </p:sp>
      <p:sp>
        <p:nvSpPr>
          <p:cNvPr id="6" name="左大括号 5"/>
          <p:cNvSpPr/>
          <p:nvPr/>
        </p:nvSpPr>
        <p:spPr>
          <a:xfrm>
            <a:off x="5292080" y="1700808"/>
            <a:ext cx="144016" cy="3384376"/>
          </a:xfrm>
          <a:prstGeom prst="leftBrace">
            <a:avLst/>
          </a:prstGeom>
          <a:ln>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矩形 6"/>
          <p:cNvSpPr/>
          <p:nvPr/>
        </p:nvSpPr>
        <p:spPr>
          <a:xfrm>
            <a:off x="5580112" y="1844824"/>
            <a:ext cx="3312368"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rgbClr val="000000"/>
                </a:solidFill>
              </a:rPr>
              <a:t>（一）题目的作用</a:t>
            </a:r>
            <a:endParaRPr lang="zh-CN" altLang="en-US" sz="2800" b="1" dirty="0">
              <a:solidFill>
                <a:srgbClr val="000000"/>
              </a:solidFill>
            </a:endParaRPr>
          </a:p>
        </p:txBody>
      </p:sp>
      <p:sp>
        <p:nvSpPr>
          <p:cNvPr id="8" name="矩形 7"/>
          <p:cNvSpPr/>
          <p:nvPr/>
        </p:nvSpPr>
        <p:spPr>
          <a:xfrm>
            <a:off x="5508104" y="2708920"/>
            <a:ext cx="3419872"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rgbClr val="000000"/>
                </a:solidFill>
              </a:rPr>
              <a:t>（二）开头段的作用</a:t>
            </a:r>
            <a:endParaRPr lang="zh-CN" altLang="en-US" sz="2800" b="1" dirty="0">
              <a:solidFill>
                <a:srgbClr val="000000"/>
              </a:solidFill>
            </a:endParaRPr>
          </a:p>
        </p:txBody>
      </p:sp>
      <p:sp>
        <p:nvSpPr>
          <p:cNvPr id="9" name="矩形 8"/>
          <p:cNvSpPr/>
          <p:nvPr/>
        </p:nvSpPr>
        <p:spPr>
          <a:xfrm>
            <a:off x="5508104" y="3573016"/>
            <a:ext cx="3456384"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rgbClr val="000000"/>
                </a:solidFill>
              </a:rPr>
              <a:t>（三）中间段的作用</a:t>
            </a:r>
            <a:endParaRPr lang="zh-CN" altLang="en-US" sz="2800" b="1" dirty="0">
              <a:solidFill>
                <a:srgbClr val="000000"/>
              </a:solidFill>
            </a:endParaRPr>
          </a:p>
        </p:txBody>
      </p:sp>
      <p:sp>
        <p:nvSpPr>
          <p:cNvPr id="10" name="矩形 9"/>
          <p:cNvSpPr/>
          <p:nvPr/>
        </p:nvSpPr>
        <p:spPr>
          <a:xfrm>
            <a:off x="5508104" y="4509120"/>
            <a:ext cx="3456384"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rgbClr val="000000"/>
                </a:solidFill>
              </a:rPr>
              <a:t>（四）结尾的作用</a:t>
            </a:r>
            <a:endParaRPr lang="zh-CN" altLang="en-US" sz="2800" b="1" dirty="0">
              <a:solidFill>
                <a:srgbClr val="000000"/>
              </a:solidFill>
            </a:endParaRPr>
          </a:p>
        </p:txBody>
      </p:sp>
      <p:sp>
        <p:nvSpPr>
          <p:cNvPr id="11" name="灯片编号占位符 10"/>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36</a:t>
            </a:fld>
            <a:endParaRPr lang="zh-CN" altLang="en-US">
              <a:latin typeface="Arial" panose="020B0604020202020204" pitchFamily="34"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63713" y="333375"/>
            <a:ext cx="5688013" cy="52387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FFFF"/>
                </a:solidFill>
                <a:effectLst/>
                <a:uLnTx/>
                <a:uFillTx/>
                <a:latin typeface="楷体_GB2312" pitchFamily="49" charset="-122"/>
                <a:ea typeface="楷体_GB2312" pitchFamily="49" charset="-122"/>
                <a:cs typeface="+mn-cs"/>
              </a:rPr>
              <a:t>题型一：故事情节梳理、概括题</a:t>
            </a:r>
          </a:p>
        </p:txBody>
      </p:sp>
      <p:sp>
        <p:nvSpPr>
          <p:cNvPr id="3" name="矩形 2"/>
          <p:cNvSpPr/>
          <p:nvPr/>
        </p:nvSpPr>
        <p:spPr>
          <a:xfrm>
            <a:off x="323528" y="1700808"/>
            <a:ext cx="8569325" cy="3539430"/>
          </a:xfrm>
          <a:prstGeom prst="rect">
            <a:avLst/>
          </a:prstGeom>
          <a:solidFill>
            <a:srgbClr val="FFFF66"/>
          </a:solidFill>
        </p:spPr>
        <p:style>
          <a:lnRef idx="2">
            <a:schemeClr val="accent5"/>
          </a:lnRef>
          <a:fillRef idx="1">
            <a:schemeClr val="lt1"/>
          </a:fillRef>
          <a:effectRef idx="0">
            <a:schemeClr val="accent5"/>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smtClean="0">
                <a:ln>
                  <a:noFill/>
                </a:ln>
                <a:solidFill>
                  <a:srgbClr val="C00000"/>
                </a:solidFill>
                <a:effectLst>
                  <a:outerShdw blurRad="38100" dist="38100" dir="2700000" algn="tl">
                    <a:srgbClr val="000000">
                      <a:alpha val="43137"/>
                    </a:srgbClr>
                  </a:outerShdw>
                </a:effectLst>
                <a:uLnTx/>
                <a:uFillTx/>
                <a:latin typeface="楷体_GB2312" pitchFamily="49" charset="-122"/>
                <a:ea typeface="楷体_GB2312" pitchFamily="49" charset="-122"/>
                <a:cs typeface="+mn-cs"/>
              </a:rPr>
              <a:t>常见提问方式有：</a:t>
            </a: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smtClean="0">
                <a:ln>
                  <a:noFill/>
                </a:ln>
                <a:solidFill>
                  <a:srgbClr val="000000"/>
                </a:solidFill>
                <a:effectLst/>
                <a:uLnTx/>
                <a:uFillTx/>
                <a:latin typeface="楷体_GB2312" pitchFamily="49" charset="-122"/>
                <a:ea typeface="楷体_GB2312" pitchFamily="49" charset="-122"/>
                <a:cs typeface="+mn-cs"/>
              </a:rPr>
              <a:t>①梳理小说的脉络；</a:t>
            </a:r>
            <a:endParaRPr kumimoji="0" lang="en-US" altLang="zh-CN" sz="3200" b="1" i="0" u="none" strike="noStrike" kern="1200" cap="none" spc="0" normalizeH="0" baseline="0" noProof="0" dirty="0" smtClean="0">
              <a:ln>
                <a:noFill/>
              </a:ln>
              <a:solidFill>
                <a:srgbClr val="000000"/>
              </a:solidFill>
              <a:effectLst/>
              <a:uLnTx/>
              <a:uFillTx/>
              <a:latin typeface="楷体_GB2312" pitchFamily="49" charset="-122"/>
              <a:ea typeface="楷体_GB2312" pitchFamily="49"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smtClean="0">
                <a:ln>
                  <a:noFill/>
                </a:ln>
                <a:solidFill>
                  <a:srgbClr val="000000"/>
                </a:solidFill>
                <a:effectLst/>
                <a:uLnTx/>
                <a:uFillTx/>
                <a:latin typeface="楷体_GB2312" pitchFamily="49" charset="-122"/>
                <a:ea typeface="楷体_GB2312" pitchFamily="49" charset="-122"/>
                <a:cs typeface="+mn-cs"/>
              </a:rPr>
              <a:t>②</a:t>
            </a:r>
            <a:r>
              <a:rPr kumimoji="0" lang="zh-CN" altLang="en-US" sz="3200" b="1" i="0" u="none" strike="noStrike" kern="1200" cap="none" spc="0" normalizeH="0" baseline="0" noProof="0" dirty="0">
                <a:ln>
                  <a:noFill/>
                </a:ln>
                <a:solidFill>
                  <a:srgbClr val="000000"/>
                </a:solidFill>
                <a:effectLst/>
                <a:uLnTx/>
                <a:uFillTx/>
                <a:latin typeface="楷体_GB2312" pitchFamily="49" charset="-122"/>
                <a:ea typeface="楷体_GB2312" pitchFamily="49" charset="-122"/>
                <a:cs typeface="+mn-cs"/>
              </a:rPr>
              <a:t>概括小说的情节</a:t>
            </a:r>
            <a:r>
              <a:rPr kumimoji="0" lang="zh-CN" altLang="en-US" sz="3200" b="1" i="0" u="none" strike="noStrike" kern="1200" cap="none" spc="0" normalizeH="0" baseline="0" noProof="0" dirty="0" smtClean="0">
                <a:ln>
                  <a:noFill/>
                </a:ln>
                <a:solidFill>
                  <a:srgbClr val="000000"/>
                </a:solidFill>
                <a:effectLst/>
                <a:uLnTx/>
                <a:uFillTx/>
                <a:latin typeface="楷体_GB2312" pitchFamily="49" charset="-122"/>
                <a:ea typeface="楷体_GB2312" pitchFamily="49" charset="-122"/>
                <a:cs typeface="+mn-cs"/>
              </a:rPr>
              <a:t>；</a:t>
            </a:r>
            <a:endParaRPr kumimoji="0" lang="en-US" altLang="zh-CN" sz="3200" b="1" i="0" u="none" strike="noStrike" kern="1200" cap="none" spc="0" normalizeH="0" baseline="0" noProof="0" dirty="0" smtClean="0">
              <a:ln>
                <a:noFill/>
              </a:ln>
              <a:solidFill>
                <a:srgbClr val="000000"/>
              </a:solidFill>
              <a:effectLst/>
              <a:uLnTx/>
              <a:uFillTx/>
              <a:latin typeface="楷体_GB2312" pitchFamily="49" charset="-122"/>
              <a:ea typeface="楷体_GB2312" pitchFamily="49"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smtClean="0">
                <a:ln>
                  <a:noFill/>
                </a:ln>
                <a:solidFill>
                  <a:srgbClr val="000000"/>
                </a:solidFill>
                <a:effectLst/>
                <a:uLnTx/>
                <a:uFillTx/>
                <a:latin typeface="楷体_GB2312" pitchFamily="49" charset="-122"/>
                <a:ea typeface="楷体_GB2312" pitchFamily="49" charset="-122"/>
                <a:cs typeface="+mn-cs"/>
              </a:rPr>
              <a:t>③</a:t>
            </a:r>
            <a:r>
              <a:rPr kumimoji="0" lang="zh-CN" altLang="en-US" sz="3200" b="1" i="0" u="none" strike="noStrike" kern="1200" cap="none" spc="0" normalizeH="0" baseline="0" noProof="0" dirty="0">
                <a:ln>
                  <a:noFill/>
                </a:ln>
                <a:solidFill>
                  <a:srgbClr val="000000"/>
                </a:solidFill>
                <a:effectLst/>
                <a:uLnTx/>
                <a:uFillTx/>
                <a:latin typeface="楷体_GB2312" pitchFamily="49" charset="-122"/>
                <a:ea typeface="楷体_GB2312" pitchFamily="49" charset="-122"/>
                <a:cs typeface="+mn-cs"/>
              </a:rPr>
              <a:t>文中共写了哪几件事，请依次加以概括</a:t>
            </a:r>
            <a:r>
              <a:rPr kumimoji="0" lang="zh-CN" altLang="en-US" sz="3200" b="1" i="0" u="none" strike="noStrike" kern="1200" cap="none" spc="0" normalizeH="0" baseline="0" noProof="0" dirty="0" smtClean="0">
                <a:ln>
                  <a:noFill/>
                </a:ln>
                <a:solidFill>
                  <a:srgbClr val="000000"/>
                </a:solidFill>
                <a:effectLst/>
                <a:uLnTx/>
                <a:uFillTx/>
                <a:latin typeface="楷体_GB2312" pitchFamily="49" charset="-122"/>
                <a:ea typeface="楷体_GB2312" pitchFamily="49" charset="-122"/>
                <a:cs typeface="+mn-cs"/>
              </a:rPr>
              <a:t>；</a:t>
            </a:r>
            <a:endParaRPr kumimoji="0" lang="en-US" altLang="zh-CN" sz="3200" b="1" i="0" u="none" strike="noStrike" kern="1200" cap="none" spc="0" normalizeH="0" baseline="0" noProof="0" dirty="0" smtClean="0">
              <a:ln>
                <a:noFill/>
              </a:ln>
              <a:solidFill>
                <a:srgbClr val="000000"/>
              </a:solidFill>
              <a:effectLst/>
              <a:uLnTx/>
              <a:uFillTx/>
              <a:latin typeface="楷体_GB2312" pitchFamily="49" charset="-122"/>
              <a:ea typeface="楷体_GB2312" pitchFamily="49"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smtClean="0">
                <a:ln>
                  <a:noFill/>
                </a:ln>
                <a:solidFill>
                  <a:srgbClr val="000000"/>
                </a:solidFill>
                <a:effectLst/>
                <a:uLnTx/>
                <a:uFillTx/>
                <a:latin typeface="楷体_GB2312" pitchFamily="49" charset="-122"/>
                <a:ea typeface="楷体_GB2312" pitchFamily="49" charset="-122"/>
                <a:cs typeface="+mn-cs"/>
              </a:rPr>
              <a:t>④</a:t>
            </a:r>
            <a:r>
              <a:rPr kumimoji="0" lang="zh-CN" altLang="en-US" sz="3200" b="1" i="0" u="none" strike="noStrike" kern="1200" cap="none" spc="0" normalizeH="0" baseline="0" noProof="0" dirty="0">
                <a:ln>
                  <a:noFill/>
                </a:ln>
                <a:solidFill>
                  <a:srgbClr val="000000"/>
                </a:solidFill>
                <a:effectLst/>
                <a:uLnTx/>
                <a:uFillTx/>
                <a:latin typeface="楷体_GB2312" pitchFamily="49" charset="-122"/>
                <a:ea typeface="楷体_GB2312" pitchFamily="49" charset="-122"/>
                <a:cs typeface="+mn-cs"/>
              </a:rPr>
              <a:t>概括小说的</a:t>
            </a:r>
            <a:r>
              <a:rPr kumimoji="0" lang="en-US" altLang="zh-CN" sz="3200" b="1" i="0" u="none" strike="noStrike" kern="1200" cap="none" spc="0" normalizeH="0" baseline="0" noProof="0" dirty="0">
                <a:ln>
                  <a:noFill/>
                </a:ln>
                <a:solidFill>
                  <a:srgbClr val="000000"/>
                </a:solidFill>
                <a:effectLst/>
                <a:uLnTx/>
                <a:uFillTx/>
                <a:latin typeface="楷体_GB2312" pitchFamily="49" charset="-122"/>
                <a:ea typeface="楷体_GB2312" pitchFamily="49" charset="-122"/>
                <a:cs typeface="+mn-cs"/>
              </a:rPr>
              <a:t>××</a:t>
            </a:r>
            <a:r>
              <a:rPr kumimoji="0" lang="zh-CN" altLang="en-US" sz="3200" b="1" i="0" u="none" strike="noStrike" kern="1200" cap="none" spc="0" normalizeH="0" baseline="0" noProof="0" dirty="0">
                <a:ln>
                  <a:noFill/>
                </a:ln>
                <a:solidFill>
                  <a:srgbClr val="000000"/>
                </a:solidFill>
                <a:effectLst/>
                <a:uLnTx/>
                <a:uFillTx/>
                <a:latin typeface="楷体_GB2312" pitchFamily="49" charset="-122"/>
                <a:ea typeface="楷体_GB2312" pitchFamily="49" charset="-122"/>
                <a:cs typeface="+mn-cs"/>
              </a:rPr>
              <a:t>部分内容</a:t>
            </a:r>
            <a:r>
              <a:rPr kumimoji="0" lang="en-US" altLang="zh-CN" sz="3200" b="1" i="0" u="none" strike="noStrike" kern="1200" cap="none" spc="0" normalizeH="0" baseline="0" noProof="0" dirty="0">
                <a:ln>
                  <a:noFill/>
                </a:ln>
                <a:solidFill>
                  <a:srgbClr val="000000"/>
                </a:solidFill>
                <a:effectLst/>
                <a:uLnTx/>
                <a:uFillTx/>
                <a:latin typeface="楷体_GB2312" pitchFamily="49" charset="-122"/>
                <a:ea typeface="楷体_GB2312" pitchFamily="49" charset="-122"/>
                <a:cs typeface="+mn-cs"/>
              </a:rPr>
              <a:t>(</a:t>
            </a:r>
            <a:r>
              <a:rPr kumimoji="0" lang="zh-CN" altLang="en-US" sz="3200" b="1" i="0" u="none" strike="noStrike" kern="1200" cap="none" spc="0" normalizeH="0" baseline="0" noProof="0" dirty="0">
                <a:ln>
                  <a:noFill/>
                </a:ln>
                <a:solidFill>
                  <a:srgbClr val="000000"/>
                </a:solidFill>
                <a:effectLst/>
                <a:uLnTx/>
                <a:uFillTx/>
                <a:latin typeface="楷体_GB2312" pitchFamily="49" charset="-122"/>
                <a:ea typeface="楷体_GB2312" pitchFamily="49" charset="-122"/>
                <a:cs typeface="+mn-cs"/>
              </a:rPr>
              <a:t>包括开端、发展、高潮和结局中的某一方面</a:t>
            </a:r>
            <a:r>
              <a:rPr kumimoji="0" lang="en-US" altLang="zh-CN" sz="3200" b="1" i="0" u="none" strike="noStrike" kern="1200" cap="none" spc="0" normalizeH="0" baseline="0" noProof="0" dirty="0">
                <a:ln>
                  <a:noFill/>
                </a:ln>
                <a:solidFill>
                  <a:srgbClr val="000000"/>
                </a:solidFill>
                <a:effectLst/>
                <a:uLnTx/>
                <a:uFillTx/>
                <a:latin typeface="楷体_GB2312" pitchFamily="49" charset="-122"/>
                <a:ea typeface="楷体_GB2312" pitchFamily="49" charset="-122"/>
                <a:cs typeface="+mn-cs"/>
              </a:rPr>
              <a:t>)</a:t>
            </a:r>
            <a:r>
              <a:rPr kumimoji="0" lang="zh-CN" altLang="en-US" sz="3200" b="1" i="0" u="none" strike="noStrike" kern="1200" cap="none" spc="0" normalizeH="0" baseline="0" noProof="0" dirty="0" smtClean="0">
                <a:ln>
                  <a:noFill/>
                </a:ln>
                <a:solidFill>
                  <a:srgbClr val="000000"/>
                </a:solidFill>
                <a:effectLst/>
                <a:uLnTx/>
                <a:uFillTx/>
                <a:latin typeface="楷体_GB2312" pitchFamily="49" charset="-122"/>
                <a:ea typeface="楷体_GB2312" pitchFamily="49" charset="-122"/>
                <a:cs typeface="+mn-cs"/>
              </a:rPr>
              <a:t>；</a:t>
            </a:r>
            <a:endParaRPr kumimoji="0" lang="en-US" altLang="zh-CN" sz="3200" b="1" i="0" u="none" strike="noStrike" kern="1200" cap="none" spc="0" normalizeH="0" baseline="0" noProof="0" dirty="0" smtClean="0">
              <a:ln>
                <a:noFill/>
              </a:ln>
              <a:solidFill>
                <a:srgbClr val="000000"/>
              </a:solidFill>
              <a:effectLst/>
              <a:uLnTx/>
              <a:uFillTx/>
              <a:latin typeface="楷体_GB2312" pitchFamily="49" charset="-122"/>
              <a:ea typeface="楷体_GB2312" pitchFamily="49"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smtClean="0">
                <a:ln>
                  <a:noFill/>
                </a:ln>
                <a:solidFill>
                  <a:srgbClr val="000000"/>
                </a:solidFill>
                <a:effectLst/>
                <a:uLnTx/>
                <a:uFillTx/>
                <a:latin typeface="楷体_GB2312" pitchFamily="49" charset="-122"/>
                <a:ea typeface="楷体_GB2312" pitchFamily="49" charset="-122"/>
                <a:cs typeface="+mn-cs"/>
              </a:rPr>
              <a:t>⑤</a:t>
            </a:r>
            <a:r>
              <a:rPr kumimoji="0" lang="zh-CN" altLang="en-US" sz="3200" b="1" i="0" u="none" strike="noStrike" kern="1200" cap="none" spc="0" normalizeH="0" baseline="0" noProof="0" dirty="0">
                <a:ln>
                  <a:noFill/>
                </a:ln>
                <a:solidFill>
                  <a:srgbClr val="000000"/>
                </a:solidFill>
                <a:effectLst/>
                <a:uLnTx/>
                <a:uFillTx/>
                <a:latin typeface="楷体_GB2312" pitchFamily="49" charset="-122"/>
                <a:ea typeface="楷体_GB2312" pitchFamily="49" charset="-122"/>
                <a:cs typeface="+mn-cs"/>
              </a:rPr>
              <a:t>小说的线索是什么，请简要分析。</a:t>
            </a:r>
            <a:endParaRPr kumimoji="0" lang="zh-CN" altLang="zh-CN" sz="3200" b="1" i="0" u="none" strike="noStrike" kern="1200" cap="none" spc="0" normalizeH="0" baseline="0" noProof="0" dirty="0">
              <a:ln>
                <a:noFill/>
              </a:ln>
              <a:solidFill>
                <a:srgbClr val="000000"/>
              </a:solidFill>
              <a:effectLst/>
              <a:uLnTx/>
              <a:uFillTx/>
              <a:latin typeface="楷体_GB2312" pitchFamily="49" charset="-122"/>
              <a:ea typeface="楷体_GB2312" pitchFamily="49" charset="-122"/>
              <a:cs typeface="+mn-cs"/>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37</a:t>
            </a:fld>
            <a:endParaRPr lang="zh-CN" altLang="en-US">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p:nvPr/>
        </p:nvSpPr>
        <p:spPr>
          <a:xfrm>
            <a:off x="323850" y="1628775"/>
            <a:ext cx="8640763" cy="953135"/>
          </a:xfrm>
          <a:prstGeom prst="rect">
            <a:avLst/>
          </a:prstGeom>
          <a:noFill/>
          <a:ln w="9525">
            <a:noFill/>
          </a:ln>
        </p:spPr>
        <p:txBody>
          <a:bodyPr>
            <a:spAutoFit/>
          </a:bodyPr>
          <a:lstStyle/>
          <a:p>
            <a:r>
              <a:rPr lang="zh-CN" altLang="zh-CN" sz="2800" b="1" dirty="0">
                <a:solidFill>
                  <a:srgbClr val="000000"/>
                </a:solidFill>
              </a:rPr>
              <a:t>1. 从理清小说的结构层次寻找线索，抓住</a:t>
            </a:r>
            <a:r>
              <a:rPr lang="zh-CN" altLang="zh-CN" sz="2800" b="1" dirty="0">
                <a:solidFill>
                  <a:srgbClr val="FF0000"/>
                </a:solidFill>
              </a:rPr>
              <a:t>重要场面</a:t>
            </a:r>
            <a:r>
              <a:rPr lang="zh-CN" altLang="zh-CN" sz="2800" b="1" dirty="0">
                <a:solidFill>
                  <a:srgbClr val="000000"/>
                </a:solidFill>
              </a:rPr>
              <a:t>、</a:t>
            </a:r>
            <a:r>
              <a:rPr lang="zh-CN" altLang="zh-CN" sz="2800" b="1" dirty="0">
                <a:solidFill>
                  <a:srgbClr val="FF0000"/>
                </a:solidFill>
              </a:rPr>
              <a:t>重要事件</a:t>
            </a:r>
            <a:r>
              <a:rPr lang="zh-CN" altLang="zh-CN" sz="2800" b="1" dirty="0">
                <a:solidFill>
                  <a:srgbClr val="000000"/>
                </a:solidFill>
              </a:rPr>
              <a:t>等几方面概括文章的主要情节；</a:t>
            </a:r>
            <a:r>
              <a:rPr lang="zh-CN" altLang="en-US" sz="2800" b="1" dirty="0">
                <a:solidFill>
                  <a:srgbClr val="000000"/>
                </a:solidFill>
                <a:latin typeface="楷体_GB2312" pitchFamily="49" charset="-122"/>
                <a:ea typeface="楷体_GB2312" pitchFamily="49" charset="-122"/>
              </a:rPr>
              <a:t> </a:t>
            </a:r>
          </a:p>
        </p:txBody>
      </p:sp>
      <p:sp>
        <p:nvSpPr>
          <p:cNvPr id="5" name="TextBox 4"/>
          <p:cNvSpPr txBox="1"/>
          <p:nvPr/>
        </p:nvSpPr>
        <p:spPr>
          <a:xfrm>
            <a:off x="1763713" y="333375"/>
            <a:ext cx="5688013" cy="52387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FFFF"/>
                </a:solidFill>
                <a:effectLst/>
                <a:uLnTx/>
                <a:uFillTx/>
                <a:latin typeface="楷体_GB2312" pitchFamily="49" charset="-122"/>
                <a:ea typeface="楷体_GB2312" pitchFamily="49" charset="-122"/>
                <a:cs typeface="+mn-cs"/>
              </a:rPr>
              <a:t>题型一：故事情节梳理、概括题</a:t>
            </a:r>
          </a:p>
        </p:txBody>
      </p:sp>
      <p:sp>
        <p:nvSpPr>
          <p:cNvPr id="9220" name="Text Box 5"/>
          <p:cNvSpPr txBox="1"/>
          <p:nvPr/>
        </p:nvSpPr>
        <p:spPr>
          <a:xfrm>
            <a:off x="251520" y="2708920"/>
            <a:ext cx="8569325" cy="1383665"/>
          </a:xfrm>
          <a:prstGeom prst="rect">
            <a:avLst/>
          </a:prstGeom>
          <a:noFill/>
          <a:ln w="9525">
            <a:noFill/>
          </a:ln>
        </p:spPr>
        <p:txBody>
          <a:bodyPr>
            <a:spAutoFit/>
          </a:bodyPr>
          <a:lstStyle/>
          <a:p>
            <a:r>
              <a:rPr lang="zh-CN" altLang="zh-CN" sz="2800" b="1" dirty="0">
                <a:solidFill>
                  <a:srgbClr val="000000"/>
                </a:solidFill>
              </a:rPr>
              <a:t>2.答题时对事件的概括，应按照“</a:t>
            </a:r>
            <a:r>
              <a:rPr lang="zh-CN" altLang="zh-CN" sz="2800" b="1" dirty="0">
                <a:solidFill>
                  <a:srgbClr val="FF0000"/>
                </a:solidFill>
              </a:rPr>
              <a:t>何时、何地、何原因、何人做何事</a:t>
            </a:r>
            <a:r>
              <a:rPr lang="zh-CN" altLang="zh-CN" sz="2800" b="1" dirty="0">
                <a:solidFill>
                  <a:srgbClr val="000000"/>
                </a:solidFill>
              </a:rPr>
              <a:t>”的格式加以概括(材料本身未涉及的除外，</a:t>
            </a:r>
            <a:r>
              <a:rPr lang="zh-CN" altLang="zh-CN" sz="2800" b="1" u="sng" dirty="0">
                <a:solidFill>
                  <a:srgbClr val="FF0000"/>
                </a:solidFill>
                <a:effectLst>
                  <a:outerShdw blurRad="38100" dist="38100" dir="2700000" algn="tl">
                    <a:srgbClr val="000000">
                      <a:alpha val="43137"/>
                    </a:srgbClr>
                  </a:outerShdw>
                </a:effectLst>
              </a:rPr>
              <a:t>尤其是“何人”“做何事”不能省</a:t>
            </a:r>
            <a:r>
              <a:rPr lang="zh-CN" altLang="zh-CN" sz="2800" b="1" dirty="0">
                <a:solidFill>
                  <a:srgbClr val="000000"/>
                </a:solidFill>
              </a:rPr>
              <a:t>) 。</a:t>
            </a:r>
          </a:p>
        </p:txBody>
      </p:sp>
      <p:sp>
        <p:nvSpPr>
          <p:cNvPr id="10245" name="TextBox 7"/>
          <p:cNvSpPr txBox="1"/>
          <p:nvPr/>
        </p:nvSpPr>
        <p:spPr>
          <a:xfrm>
            <a:off x="561340" y="857250"/>
            <a:ext cx="8165465" cy="583565"/>
          </a:xfrm>
          <a:prstGeom prst="rect">
            <a:avLst/>
          </a:prstGeom>
          <a:noFill/>
          <a:ln w="9525">
            <a:noFill/>
          </a:ln>
        </p:spPr>
        <p:txBody>
          <a:bodyPr wrap="square">
            <a:spAutoFit/>
          </a:bodyPr>
          <a:lstStyle/>
          <a:p>
            <a:r>
              <a:rPr lang="zh-CN" altLang="zh-CN" sz="3200" b="1" dirty="0">
                <a:latin typeface="Arial" panose="020B0604020202020204" pitchFamily="34" charset="0"/>
              </a:rPr>
              <a:t>对小说情节的概括要注意以下几个方面：</a:t>
            </a:r>
          </a:p>
        </p:txBody>
      </p:sp>
      <p:sp>
        <p:nvSpPr>
          <p:cNvPr id="9" name="Text Box 5"/>
          <p:cNvSpPr txBox="1"/>
          <p:nvPr/>
        </p:nvSpPr>
        <p:spPr>
          <a:xfrm>
            <a:off x="287655" y="4245293"/>
            <a:ext cx="8569325" cy="953135"/>
          </a:xfrm>
          <a:prstGeom prst="rect">
            <a:avLst/>
          </a:prstGeom>
          <a:noFill/>
          <a:ln w="9525">
            <a:noFill/>
          </a:ln>
        </p:spPr>
        <p:txBody>
          <a:bodyPr>
            <a:spAutoFit/>
          </a:bodyPr>
          <a:lstStyle/>
          <a:p>
            <a:r>
              <a:rPr lang="zh-CN" altLang="zh-CN" sz="2800" b="1" dirty="0">
                <a:solidFill>
                  <a:srgbClr val="000000"/>
                </a:solidFill>
              </a:rPr>
              <a:t>3.由于事件的复杂性，概括时要</a:t>
            </a:r>
            <a:r>
              <a:rPr lang="zh-CN" altLang="zh-CN" sz="2800" b="1" dirty="0">
                <a:solidFill>
                  <a:srgbClr val="FF0000"/>
                </a:solidFill>
              </a:rPr>
              <a:t>避免前后情节的相互交错</a:t>
            </a:r>
            <a:r>
              <a:rPr lang="zh-CN" altLang="zh-CN" sz="2800" b="1" dirty="0">
                <a:solidFill>
                  <a:srgbClr val="000000"/>
                </a:solidFill>
              </a:rPr>
              <a:t>。</a:t>
            </a:r>
          </a:p>
        </p:txBody>
      </p:sp>
      <p:sp>
        <p:nvSpPr>
          <p:cNvPr id="11" name="Text Box 5"/>
          <p:cNvSpPr txBox="1"/>
          <p:nvPr/>
        </p:nvSpPr>
        <p:spPr>
          <a:xfrm>
            <a:off x="323215" y="5198428"/>
            <a:ext cx="8569325" cy="521970"/>
          </a:xfrm>
          <a:prstGeom prst="rect">
            <a:avLst/>
          </a:prstGeom>
          <a:noFill/>
          <a:ln w="9525">
            <a:noFill/>
          </a:ln>
        </p:spPr>
        <p:txBody>
          <a:bodyPr>
            <a:spAutoFit/>
          </a:bodyPr>
          <a:lstStyle/>
          <a:p>
            <a:r>
              <a:rPr lang="zh-CN" altLang="zh-CN" sz="2800" b="1" dirty="0">
                <a:solidFill>
                  <a:srgbClr val="000000"/>
                </a:solidFill>
              </a:rPr>
              <a:t>4.要注意题干要求涉及的</a:t>
            </a:r>
            <a:r>
              <a:rPr lang="zh-CN" altLang="zh-CN" sz="2800" b="1" dirty="0">
                <a:solidFill>
                  <a:srgbClr val="FF0000"/>
                </a:solidFill>
              </a:rPr>
              <a:t>对象</a:t>
            </a:r>
            <a:r>
              <a:rPr lang="zh-CN" altLang="zh-CN" sz="2800" b="1" dirty="0">
                <a:solidFill>
                  <a:srgbClr val="000000"/>
                </a:solidFill>
              </a:rPr>
              <a:t>，做到前后一脉贯通。</a:t>
            </a:r>
          </a:p>
        </p:txBody>
      </p:sp>
      <p:sp>
        <p:nvSpPr>
          <p:cNvPr id="8" name="灯片编号占位符 7"/>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38</a:t>
            </a:fld>
            <a:endParaRPr lang="zh-CN" altLang="en-US">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additive="base">
                                        <p:cTn id="7" dur="500" fill="hold"/>
                                        <p:tgtEl>
                                          <p:spTgt spid="9218"/>
                                        </p:tgtEl>
                                        <p:attrNameLst>
                                          <p:attrName>ppt_x</p:attrName>
                                        </p:attrNameLst>
                                      </p:cBhvr>
                                      <p:tavLst>
                                        <p:tav tm="0">
                                          <p:val>
                                            <p:strVal val="#ppt_x"/>
                                          </p:val>
                                        </p:tav>
                                        <p:tav tm="100000">
                                          <p:val>
                                            <p:strVal val="#ppt_x"/>
                                          </p:val>
                                        </p:tav>
                                      </p:tavLst>
                                    </p:anim>
                                    <p:anim calcmode="lin" valueType="num">
                                      <p:cBhvr additive="base">
                                        <p:cTn id="8" dur="500" fill="hold"/>
                                        <p:tgtEl>
                                          <p:spTgt spid="92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220"/>
                                        </p:tgtEl>
                                        <p:attrNameLst>
                                          <p:attrName>style.visibility</p:attrName>
                                        </p:attrNameLst>
                                      </p:cBhvr>
                                      <p:to>
                                        <p:strVal val="visible"/>
                                      </p:to>
                                    </p:set>
                                    <p:anim calcmode="lin" valueType="num">
                                      <p:cBhvr additive="base">
                                        <p:cTn id="13" dur="500" fill="hold"/>
                                        <p:tgtEl>
                                          <p:spTgt spid="9220"/>
                                        </p:tgtEl>
                                        <p:attrNameLst>
                                          <p:attrName>ppt_x</p:attrName>
                                        </p:attrNameLst>
                                      </p:cBhvr>
                                      <p:tavLst>
                                        <p:tav tm="0">
                                          <p:val>
                                            <p:strVal val="#ppt_x"/>
                                          </p:val>
                                        </p:tav>
                                        <p:tav tm="100000">
                                          <p:val>
                                            <p:strVal val="#ppt_x"/>
                                          </p:val>
                                        </p:tav>
                                      </p:tavLst>
                                    </p:anim>
                                    <p:anim calcmode="lin" valueType="num">
                                      <p:cBhvr additive="base">
                                        <p:cTn id="14" dur="500" fill="hold"/>
                                        <p:tgtEl>
                                          <p:spTgt spid="922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9220" grpId="0"/>
      <p:bldP spid="9" grpId="0"/>
      <p:bldP spid="1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a:xfrm>
            <a:off x="395536" y="1988840"/>
            <a:ext cx="8540750" cy="2062103"/>
          </a:xfrm>
          <a:prstGeom prst="rect">
            <a:avLst/>
          </a:prstGeom>
          <a:solidFill>
            <a:srgbClr val="FFFF66"/>
          </a:solidFill>
        </p:spPr>
        <p:style>
          <a:lnRef idx="2">
            <a:schemeClr val="accent5"/>
          </a:lnRef>
          <a:fillRef idx="1">
            <a:schemeClr val="lt1"/>
          </a:fillRef>
          <a:effectRef idx="0">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楷体_GB2312" pitchFamily="49" charset="-122"/>
                <a:ea typeface="楷体_GB2312" pitchFamily="49" charset="-122"/>
                <a:cs typeface="+mn-cs"/>
              </a:rPr>
              <a:t>常</a:t>
            </a:r>
            <a:r>
              <a:rPr kumimoji="0" lang="zh-CN" altLang="en-US" sz="32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楷体_GB2312" pitchFamily="49" charset="-122"/>
                <a:ea typeface="楷体_GB2312" pitchFamily="49" charset="-122"/>
                <a:cs typeface="+mn-cs"/>
              </a:rPr>
              <a:t>见提问方式有</a:t>
            </a:r>
            <a:r>
              <a:rPr kumimoji="0" lang="zh-CN" altLang="en-US" sz="3200" b="1" i="0" u="none" strike="noStrike" kern="120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楷体_GB2312" pitchFamily="49" charset="-122"/>
                <a:ea typeface="楷体_GB2312" pitchFamily="49" charset="-122"/>
                <a:cs typeface="+mn-cs"/>
              </a:rPr>
              <a:t>：</a:t>
            </a:r>
            <a:endParaRPr kumimoji="0" lang="en-US" altLang="zh-CN" sz="3200" b="1" i="0" u="none" strike="noStrike" kern="120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楷体_GB2312" pitchFamily="49" charset="-122"/>
              <a:ea typeface="楷体_GB2312" pitchFamily="49"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smtClean="0">
                <a:ln>
                  <a:noFill/>
                </a:ln>
                <a:solidFill>
                  <a:srgbClr val="000000"/>
                </a:solidFill>
                <a:effectLst/>
                <a:uLnTx/>
                <a:uFillTx/>
                <a:latin typeface="楷体_GB2312" pitchFamily="49" charset="-122"/>
                <a:ea typeface="楷体_GB2312" pitchFamily="49" charset="-122"/>
                <a:cs typeface="+mn-cs"/>
              </a:rPr>
              <a:t>①</a:t>
            </a:r>
            <a:r>
              <a:rPr kumimoji="0" lang="zh-CN" altLang="en-US" sz="3200" b="1" i="0" u="none" strike="noStrike" kern="1200" cap="none" spc="0" normalizeH="0" baseline="0" noProof="0" dirty="0">
                <a:ln>
                  <a:noFill/>
                </a:ln>
                <a:solidFill>
                  <a:srgbClr val="000000"/>
                </a:solidFill>
                <a:effectLst/>
                <a:uLnTx/>
                <a:uFillTx/>
                <a:latin typeface="楷体_GB2312" pitchFamily="49" charset="-122"/>
                <a:ea typeface="楷体_GB2312" pitchFamily="49" charset="-122"/>
                <a:cs typeface="+mn-cs"/>
              </a:rPr>
              <a:t>文中写了</a:t>
            </a:r>
            <a:r>
              <a:rPr kumimoji="0" lang="en-US" altLang="zh-CN" sz="3200" b="1" i="0" u="none" strike="noStrike" kern="1200" cap="none" spc="0" normalizeH="0" baseline="0" noProof="0" dirty="0">
                <a:ln>
                  <a:noFill/>
                </a:ln>
                <a:solidFill>
                  <a:srgbClr val="000000"/>
                </a:solidFill>
                <a:effectLst/>
                <a:uLnTx/>
                <a:uFillTx/>
                <a:latin typeface="楷体_GB2312" pitchFamily="49" charset="-122"/>
                <a:ea typeface="楷体_GB2312" pitchFamily="49" charset="-122"/>
                <a:cs typeface="+mn-cs"/>
              </a:rPr>
              <a:t>××</a:t>
            </a:r>
            <a:r>
              <a:rPr kumimoji="0" lang="zh-CN" altLang="en-US" sz="3200" b="1" i="0" u="none" strike="noStrike" kern="1200" cap="none" spc="0" normalizeH="0" baseline="0" noProof="0" dirty="0">
                <a:ln>
                  <a:noFill/>
                </a:ln>
                <a:solidFill>
                  <a:srgbClr val="000000"/>
                </a:solidFill>
                <a:effectLst/>
                <a:uLnTx/>
                <a:uFillTx/>
                <a:latin typeface="楷体_GB2312" pitchFamily="49" charset="-122"/>
                <a:ea typeface="楷体_GB2312" pitchFamily="49" charset="-122"/>
                <a:cs typeface="+mn-cs"/>
              </a:rPr>
              <a:t>内容，在文中有什么作用</a:t>
            </a:r>
            <a:r>
              <a:rPr kumimoji="0" lang="zh-CN" altLang="en-US" sz="3200" b="1" i="0" u="none" strike="noStrike" kern="1200" cap="none" spc="0" normalizeH="0" baseline="0" noProof="0" dirty="0" smtClean="0">
                <a:ln>
                  <a:noFill/>
                </a:ln>
                <a:solidFill>
                  <a:srgbClr val="000000"/>
                </a:solidFill>
                <a:effectLst/>
                <a:uLnTx/>
                <a:uFillTx/>
                <a:latin typeface="楷体_GB2312" pitchFamily="49" charset="-122"/>
                <a:ea typeface="楷体_GB2312" pitchFamily="49" charset="-122"/>
                <a:cs typeface="+mn-cs"/>
              </a:rPr>
              <a:t>；</a:t>
            </a:r>
            <a:endParaRPr kumimoji="0" lang="en-US" altLang="zh-CN" sz="3200" b="1" i="0" u="none" strike="noStrike" kern="1200" cap="none" spc="0" normalizeH="0" baseline="0" noProof="0" dirty="0" smtClean="0">
              <a:ln>
                <a:noFill/>
              </a:ln>
              <a:solidFill>
                <a:srgbClr val="000000"/>
              </a:solidFill>
              <a:effectLst/>
              <a:uLnTx/>
              <a:uFillTx/>
              <a:latin typeface="楷体_GB2312" pitchFamily="49" charset="-122"/>
              <a:ea typeface="楷体_GB2312" pitchFamily="49"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smtClean="0">
                <a:ln>
                  <a:noFill/>
                </a:ln>
                <a:solidFill>
                  <a:srgbClr val="000000"/>
                </a:solidFill>
                <a:effectLst/>
                <a:uLnTx/>
                <a:uFillTx/>
                <a:latin typeface="楷体_GB2312" pitchFamily="49" charset="-122"/>
                <a:ea typeface="楷体_GB2312" pitchFamily="49" charset="-122"/>
                <a:cs typeface="+mn-cs"/>
              </a:rPr>
              <a:t>②</a:t>
            </a:r>
            <a:r>
              <a:rPr kumimoji="0" lang="en-US" altLang="zh-CN" sz="3200" b="1" i="0" u="none" strike="noStrike" kern="1200" cap="none" spc="0" normalizeH="0" baseline="0" noProof="0" dirty="0">
                <a:ln>
                  <a:noFill/>
                </a:ln>
                <a:solidFill>
                  <a:srgbClr val="000000"/>
                </a:solidFill>
                <a:effectLst/>
                <a:uLnTx/>
                <a:uFillTx/>
                <a:latin typeface="楷体_GB2312" pitchFamily="49" charset="-122"/>
                <a:ea typeface="楷体_GB2312" pitchFamily="49" charset="-122"/>
                <a:cs typeface="+mn-cs"/>
              </a:rPr>
              <a:t>××</a:t>
            </a:r>
            <a:r>
              <a:rPr kumimoji="0" lang="zh-CN" altLang="en-US" sz="3200" b="1" i="0" u="none" strike="noStrike" kern="1200" cap="none" spc="0" normalizeH="0" baseline="0" noProof="0" dirty="0">
                <a:ln>
                  <a:noFill/>
                </a:ln>
                <a:solidFill>
                  <a:srgbClr val="000000"/>
                </a:solidFill>
                <a:effectLst/>
                <a:uLnTx/>
                <a:uFillTx/>
                <a:latin typeface="楷体_GB2312" pitchFamily="49" charset="-122"/>
                <a:ea typeface="楷体_GB2312" pitchFamily="49" charset="-122"/>
                <a:cs typeface="+mn-cs"/>
              </a:rPr>
              <a:t>内容对情节展开有什么作用</a:t>
            </a:r>
            <a:r>
              <a:rPr kumimoji="0" lang="zh-CN" altLang="en-US" sz="3200" b="1" i="0" u="none" strike="noStrike" kern="1200" cap="none" spc="0" normalizeH="0" baseline="0" noProof="0" dirty="0" smtClean="0">
                <a:ln>
                  <a:noFill/>
                </a:ln>
                <a:solidFill>
                  <a:srgbClr val="000000"/>
                </a:solidFill>
                <a:effectLst/>
                <a:uLnTx/>
                <a:uFillTx/>
                <a:latin typeface="楷体_GB2312" pitchFamily="49" charset="-122"/>
                <a:ea typeface="楷体_GB2312" pitchFamily="49" charset="-122"/>
                <a:cs typeface="+mn-cs"/>
              </a:rPr>
              <a:t>；</a:t>
            </a:r>
            <a:endParaRPr kumimoji="0" lang="en-US" altLang="zh-CN" sz="3200" b="1" i="0" u="none" strike="noStrike" kern="1200" cap="none" spc="0" normalizeH="0" baseline="0" noProof="0" dirty="0" smtClean="0">
              <a:ln>
                <a:noFill/>
              </a:ln>
              <a:solidFill>
                <a:srgbClr val="000000"/>
              </a:solidFill>
              <a:effectLst/>
              <a:uLnTx/>
              <a:uFillTx/>
              <a:latin typeface="楷体_GB2312" pitchFamily="49" charset="-122"/>
              <a:ea typeface="楷体_GB2312" pitchFamily="49"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smtClean="0">
                <a:ln>
                  <a:noFill/>
                </a:ln>
                <a:solidFill>
                  <a:srgbClr val="000000"/>
                </a:solidFill>
                <a:effectLst/>
                <a:uLnTx/>
                <a:uFillTx/>
                <a:latin typeface="楷体_GB2312" pitchFamily="49" charset="-122"/>
                <a:ea typeface="楷体_GB2312" pitchFamily="49" charset="-122"/>
                <a:cs typeface="+mn-cs"/>
              </a:rPr>
              <a:t>③</a:t>
            </a:r>
            <a:r>
              <a:rPr kumimoji="0" lang="zh-CN" altLang="en-US" sz="3200" b="1" i="0" u="none" strike="noStrike" kern="1200" cap="none" spc="0" normalizeH="0" baseline="0" noProof="0" dirty="0">
                <a:ln>
                  <a:noFill/>
                </a:ln>
                <a:solidFill>
                  <a:srgbClr val="000000"/>
                </a:solidFill>
                <a:effectLst/>
                <a:uLnTx/>
                <a:uFillTx/>
                <a:latin typeface="楷体_GB2312" pitchFamily="49" charset="-122"/>
                <a:ea typeface="楷体_GB2312" pitchFamily="49" charset="-122"/>
                <a:cs typeface="+mn-cs"/>
              </a:rPr>
              <a:t>某处画线句子在文中起什么作用。</a:t>
            </a:r>
          </a:p>
        </p:txBody>
      </p:sp>
      <p:sp>
        <p:nvSpPr>
          <p:cNvPr id="5" name="TextBox 4"/>
          <p:cNvSpPr txBox="1"/>
          <p:nvPr/>
        </p:nvSpPr>
        <p:spPr>
          <a:xfrm>
            <a:off x="2267744" y="764704"/>
            <a:ext cx="4210685" cy="52197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FFFF"/>
                </a:solidFill>
                <a:effectLst/>
                <a:uLnTx/>
                <a:uFillTx/>
                <a:latin typeface="楷体_GB2312" pitchFamily="49" charset="-122"/>
                <a:ea typeface="楷体_GB2312" pitchFamily="49" charset="-122"/>
                <a:cs typeface="+mn-cs"/>
              </a:rPr>
              <a:t>题型二：情节作用分析题</a:t>
            </a:r>
          </a:p>
        </p:txBody>
      </p:sp>
      <p:sp>
        <p:nvSpPr>
          <p:cNvPr id="6" name="灯片编号占位符 5"/>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39</a:t>
            </a:fld>
            <a:endParaRPr lang="zh-CN" altLang="en-US">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占位符 17409"/>
          <p:cNvSpPr>
            <a:spLocks noGrp="1" noRot="1"/>
          </p:cNvSpPr>
          <p:nvPr>
            <p:ph type="body" idx="1"/>
          </p:nvPr>
        </p:nvSpPr>
        <p:spPr>
          <a:xfrm>
            <a:off x="250825" y="1052513"/>
            <a:ext cx="8540750" cy="4824412"/>
          </a:xfrm>
        </p:spPr>
        <p:txBody>
          <a:bodyPr/>
          <a:lstStyle/>
          <a:p>
            <a:pPr>
              <a:buNone/>
            </a:pPr>
            <a:r>
              <a:rPr lang="en-US" altLang="zh-CN" dirty="0"/>
              <a:t>     </a:t>
            </a:r>
            <a:r>
              <a:rPr lang="zh-CN" altLang="en-US" b="1" dirty="0">
                <a:solidFill>
                  <a:srgbClr val="000000"/>
                </a:solidFill>
              </a:rPr>
              <a:t>小说的三要素</a:t>
            </a:r>
            <a:r>
              <a:rPr lang="en-US" altLang="zh-CN" b="1" dirty="0">
                <a:solidFill>
                  <a:srgbClr val="000000"/>
                </a:solidFill>
              </a:rPr>
              <a:t>:    </a:t>
            </a:r>
          </a:p>
          <a:p>
            <a:pPr>
              <a:buNone/>
            </a:pPr>
            <a:r>
              <a:rPr lang="en-US" altLang="zh-CN" sz="2800" b="1" dirty="0">
                <a:solidFill>
                  <a:srgbClr val="000000"/>
                </a:solidFill>
              </a:rPr>
              <a:t>     </a:t>
            </a:r>
            <a:r>
              <a:rPr lang="zh-CN" altLang="en-US" sz="2800" b="1" dirty="0">
                <a:solidFill>
                  <a:srgbClr val="000000"/>
                </a:solidFill>
              </a:rPr>
              <a:t>三    人物</a:t>
            </a:r>
            <a:r>
              <a:rPr lang="en-US" altLang="zh-CN" sz="2800" b="1" dirty="0" smtClean="0">
                <a:solidFill>
                  <a:srgbClr val="000000"/>
                </a:solidFill>
              </a:rPr>
              <a:t>:</a:t>
            </a:r>
            <a:r>
              <a:rPr lang="zh-CN" altLang="en-US" sz="2800" b="1" dirty="0" smtClean="0">
                <a:solidFill>
                  <a:srgbClr val="000000"/>
                </a:solidFill>
              </a:rPr>
              <a:t>正</a:t>
            </a:r>
            <a:r>
              <a:rPr lang="zh-CN" altLang="en-US" sz="2800" b="1" dirty="0">
                <a:solidFill>
                  <a:srgbClr val="000000"/>
                </a:solidFill>
              </a:rPr>
              <a:t>面 侧</a:t>
            </a:r>
            <a:r>
              <a:rPr lang="zh-CN" altLang="en-US" sz="2800" b="1" dirty="0" smtClean="0">
                <a:solidFill>
                  <a:srgbClr val="000000"/>
                </a:solidFill>
              </a:rPr>
              <a:t>面（细节）</a:t>
            </a:r>
          </a:p>
          <a:p>
            <a:pPr>
              <a:buNone/>
            </a:pPr>
            <a:endParaRPr lang="zh-CN" altLang="en-US" sz="2800" b="1" dirty="0" smtClean="0">
              <a:solidFill>
                <a:srgbClr val="000000"/>
              </a:solidFill>
            </a:endParaRPr>
          </a:p>
          <a:p>
            <a:pPr>
              <a:buNone/>
            </a:pPr>
            <a:r>
              <a:rPr lang="zh-CN" altLang="en-US" sz="2800" b="1" dirty="0" smtClean="0">
                <a:solidFill>
                  <a:srgbClr val="000000"/>
                </a:solidFill>
              </a:rPr>
              <a:t>     </a:t>
            </a:r>
            <a:r>
              <a:rPr lang="zh-CN" altLang="en-US" sz="2800" b="1" dirty="0">
                <a:solidFill>
                  <a:srgbClr val="000000"/>
                </a:solidFill>
              </a:rPr>
              <a:t>要    情节</a:t>
            </a:r>
            <a:r>
              <a:rPr lang="en-US" altLang="zh-CN" sz="2800" b="1" dirty="0">
                <a:solidFill>
                  <a:srgbClr val="000000"/>
                </a:solidFill>
              </a:rPr>
              <a:t>:</a:t>
            </a:r>
            <a:r>
              <a:rPr lang="zh-CN" altLang="en-US" sz="2800" b="1" dirty="0">
                <a:solidFill>
                  <a:srgbClr val="000000"/>
                </a:solidFill>
              </a:rPr>
              <a:t>开端 发展 高潮 结局</a:t>
            </a:r>
          </a:p>
          <a:p>
            <a:pPr>
              <a:buNone/>
            </a:pPr>
            <a:r>
              <a:rPr lang="zh-CN" altLang="en-US" sz="2800" b="1" dirty="0">
                <a:solidFill>
                  <a:srgbClr val="000000"/>
                </a:solidFill>
              </a:rPr>
              <a:t>                        自然环境</a:t>
            </a:r>
            <a:r>
              <a:rPr lang="en-US" altLang="zh-CN" sz="2800" b="1" dirty="0">
                <a:solidFill>
                  <a:srgbClr val="000000"/>
                </a:solidFill>
              </a:rPr>
              <a:t>:</a:t>
            </a:r>
            <a:r>
              <a:rPr lang="zh-CN" altLang="en-US" sz="2000" b="1" dirty="0">
                <a:solidFill>
                  <a:srgbClr val="000000"/>
                </a:solidFill>
              </a:rPr>
              <a:t>对人物活动的时间、地点、气候以及花 </a:t>
            </a:r>
          </a:p>
          <a:p>
            <a:pPr>
              <a:buNone/>
            </a:pPr>
            <a:r>
              <a:rPr lang="zh-CN" altLang="en-US" sz="2800" b="1" dirty="0">
                <a:solidFill>
                  <a:srgbClr val="000000"/>
                </a:solidFill>
              </a:rPr>
              <a:t>     素     </a:t>
            </a:r>
            <a:r>
              <a:rPr lang="zh-CN" altLang="en-US" sz="2800" b="1" dirty="0"/>
              <a:t>环境</a:t>
            </a:r>
            <a:r>
              <a:rPr lang="zh-CN" altLang="en-US" sz="2800" b="1" dirty="0">
                <a:solidFill>
                  <a:srgbClr val="000000"/>
                </a:solidFill>
              </a:rPr>
              <a:t>                    </a:t>
            </a:r>
            <a:r>
              <a:rPr lang="zh-CN" altLang="en-US" sz="2000" b="1" dirty="0">
                <a:solidFill>
                  <a:srgbClr val="000000"/>
                </a:solidFill>
              </a:rPr>
              <a:t>鸟虫鱼等场景的描写。</a:t>
            </a:r>
            <a:endParaRPr lang="zh-CN" altLang="en-US" sz="2800" b="1" dirty="0">
              <a:solidFill>
                <a:srgbClr val="000000"/>
              </a:solidFill>
            </a:endParaRPr>
          </a:p>
          <a:p>
            <a:pPr>
              <a:buNone/>
            </a:pPr>
            <a:r>
              <a:rPr lang="zh-CN" altLang="en-US" sz="2800" b="1" dirty="0">
                <a:solidFill>
                  <a:srgbClr val="000000"/>
                </a:solidFill>
              </a:rPr>
              <a:t>                        社会环境：</a:t>
            </a:r>
            <a:r>
              <a:rPr lang="zh-CN" altLang="en-US" sz="2000" b="1" dirty="0">
                <a:solidFill>
                  <a:srgbClr val="000000"/>
                </a:solidFill>
              </a:rPr>
              <a:t>对人物活动的具体背景、处所、氛围</a:t>
            </a:r>
          </a:p>
          <a:p>
            <a:pPr>
              <a:buNone/>
            </a:pPr>
            <a:r>
              <a:rPr lang="zh-CN" altLang="en-US" sz="2000" b="1" dirty="0">
                <a:solidFill>
                  <a:srgbClr val="000000"/>
                </a:solidFill>
              </a:rPr>
              <a:t>                                                         以及人际关系的描写</a:t>
            </a:r>
          </a:p>
        </p:txBody>
      </p:sp>
      <p:sp>
        <p:nvSpPr>
          <p:cNvPr id="17411" name="左大括号 17410"/>
          <p:cNvSpPr/>
          <p:nvPr/>
        </p:nvSpPr>
        <p:spPr>
          <a:xfrm>
            <a:off x="1331913" y="1844675"/>
            <a:ext cx="215900" cy="2160588"/>
          </a:xfrm>
          <a:prstGeom prst="leftBrace">
            <a:avLst>
              <a:gd name="adj1" fmla="val 83394"/>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17412" name="左大括号 17411"/>
          <p:cNvSpPr/>
          <p:nvPr/>
        </p:nvSpPr>
        <p:spPr>
          <a:xfrm>
            <a:off x="2555875" y="3357563"/>
            <a:ext cx="71438" cy="1223962"/>
          </a:xfrm>
          <a:prstGeom prst="leftBrace">
            <a:avLst>
              <a:gd name="adj1" fmla="val 142776"/>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5" name="灯片编号占位符 4"/>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4</a:t>
            </a:fld>
            <a:endParaRPr lang="zh-CN" altLang="en-US">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7410">
                                            <p:txEl>
                                              <p:pRg st="0" end="0"/>
                                            </p:txEl>
                                          </p:spTgt>
                                        </p:tgtEl>
                                        <p:attrNameLst>
                                          <p:attrName>style.visibility</p:attrName>
                                        </p:attrNameLst>
                                      </p:cBhvr>
                                      <p:to>
                                        <p:strVal val="visible"/>
                                      </p:to>
                                    </p:set>
                                    <p:animEffect transition="in" filter="box(in)">
                                      <p:cBhvr>
                                        <p:cTn id="7" dur="500"/>
                                        <p:tgtEl>
                                          <p:spTgt spid="174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7410">
                                            <p:txEl>
                                              <p:pRg st="1" end="1"/>
                                            </p:txEl>
                                          </p:spTgt>
                                        </p:tgtEl>
                                        <p:attrNameLst>
                                          <p:attrName>style.visibility</p:attrName>
                                        </p:attrNameLst>
                                      </p:cBhvr>
                                      <p:to>
                                        <p:strVal val="visible"/>
                                      </p:to>
                                    </p:set>
                                    <p:animEffect transition="in" filter="diamond(in)">
                                      <p:cBhvr>
                                        <p:cTn id="12" dur="2000"/>
                                        <p:tgtEl>
                                          <p:spTgt spid="174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7410">
                                            <p:txEl>
                                              <p:pRg st="3" end="3"/>
                                            </p:txEl>
                                          </p:spTgt>
                                        </p:tgtEl>
                                        <p:attrNameLst>
                                          <p:attrName>style.visibility</p:attrName>
                                        </p:attrNameLst>
                                      </p:cBhvr>
                                      <p:to>
                                        <p:strVal val="visible"/>
                                      </p:to>
                                    </p:set>
                                    <p:animEffect transition="in" filter="diamond(in)">
                                      <p:cBhvr>
                                        <p:cTn id="17" dur="2000"/>
                                        <p:tgtEl>
                                          <p:spTgt spid="17410">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17410">
                                            <p:txEl>
                                              <p:pRg st="4" end="4"/>
                                            </p:txEl>
                                          </p:spTgt>
                                        </p:tgtEl>
                                        <p:attrNameLst>
                                          <p:attrName>style.visibility</p:attrName>
                                        </p:attrNameLst>
                                      </p:cBhvr>
                                      <p:to>
                                        <p:strVal val="visible"/>
                                      </p:to>
                                    </p:set>
                                    <p:animEffect transition="in" filter="box(in)">
                                      <p:cBhvr>
                                        <p:cTn id="22" dur="500"/>
                                        <p:tgtEl>
                                          <p:spTgt spid="17410">
                                            <p:txEl>
                                              <p:pRg st="4" end="4"/>
                                            </p:txEl>
                                          </p:spTgt>
                                        </p:tgtEl>
                                      </p:cBhvr>
                                    </p:animEffect>
                                  </p:childTnLst>
                                </p:cTn>
                              </p:par>
                              <p:par>
                                <p:cTn id="23" presetID="4" presetClass="entr" presetSubtype="16" fill="hold" nodeType="withEffect">
                                  <p:stCondLst>
                                    <p:cond delay="0"/>
                                  </p:stCondLst>
                                  <p:childTnLst>
                                    <p:set>
                                      <p:cBhvr>
                                        <p:cTn id="24" dur="1" fill="hold">
                                          <p:stCondLst>
                                            <p:cond delay="0"/>
                                          </p:stCondLst>
                                        </p:cTn>
                                        <p:tgtEl>
                                          <p:spTgt spid="17410">
                                            <p:txEl>
                                              <p:pRg st="5" end="5"/>
                                            </p:txEl>
                                          </p:spTgt>
                                        </p:tgtEl>
                                        <p:attrNameLst>
                                          <p:attrName>style.visibility</p:attrName>
                                        </p:attrNameLst>
                                      </p:cBhvr>
                                      <p:to>
                                        <p:strVal val="visible"/>
                                      </p:to>
                                    </p:set>
                                    <p:animEffect transition="in" filter="box(in)">
                                      <p:cBhvr>
                                        <p:cTn id="25" dur="500"/>
                                        <p:tgtEl>
                                          <p:spTgt spid="17410">
                                            <p:txEl>
                                              <p:pRg st="5" end="5"/>
                                            </p:txEl>
                                          </p:spTgt>
                                        </p:tgtEl>
                                      </p:cBhvr>
                                    </p:animEffect>
                                  </p:childTnLst>
                                </p:cTn>
                              </p:par>
                              <p:par>
                                <p:cTn id="26" presetID="4" presetClass="entr" presetSubtype="16" fill="hold" nodeType="withEffect">
                                  <p:stCondLst>
                                    <p:cond delay="0"/>
                                  </p:stCondLst>
                                  <p:childTnLst>
                                    <p:set>
                                      <p:cBhvr>
                                        <p:cTn id="27" dur="1" fill="hold">
                                          <p:stCondLst>
                                            <p:cond delay="0"/>
                                          </p:stCondLst>
                                        </p:cTn>
                                        <p:tgtEl>
                                          <p:spTgt spid="17410">
                                            <p:txEl>
                                              <p:pRg st="6" end="6"/>
                                            </p:txEl>
                                          </p:spTgt>
                                        </p:tgtEl>
                                        <p:attrNameLst>
                                          <p:attrName>style.visibility</p:attrName>
                                        </p:attrNameLst>
                                      </p:cBhvr>
                                      <p:to>
                                        <p:strVal val="visible"/>
                                      </p:to>
                                    </p:set>
                                    <p:animEffect transition="in" filter="box(in)">
                                      <p:cBhvr>
                                        <p:cTn id="28" dur="500"/>
                                        <p:tgtEl>
                                          <p:spTgt spid="17410">
                                            <p:txEl>
                                              <p:pRg st="6" end="6"/>
                                            </p:txEl>
                                          </p:spTgt>
                                        </p:tgtEl>
                                      </p:cBhvr>
                                    </p:animEffect>
                                  </p:childTnLst>
                                </p:cTn>
                              </p:par>
                              <p:par>
                                <p:cTn id="29" presetID="4" presetClass="entr" presetSubtype="16" fill="hold" nodeType="withEffect">
                                  <p:stCondLst>
                                    <p:cond delay="0"/>
                                  </p:stCondLst>
                                  <p:childTnLst>
                                    <p:set>
                                      <p:cBhvr>
                                        <p:cTn id="30" dur="1" fill="hold">
                                          <p:stCondLst>
                                            <p:cond delay="0"/>
                                          </p:stCondLst>
                                        </p:cTn>
                                        <p:tgtEl>
                                          <p:spTgt spid="17410">
                                            <p:txEl>
                                              <p:pRg st="7" end="7"/>
                                            </p:txEl>
                                          </p:spTgt>
                                        </p:tgtEl>
                                        <p:attrNameLst>
                                          <p:attrName>style.visibility</p:attrName>
                                        </p:attrNameLst>
                                      </p:cBhvr>
                                      <p:to>
                                        <p:strVal val="visible"/>
                                      </p:to>
                                    </p:set>
                                    <p:animEffect transition="in" filter="box(in)">
                                      <p:cBhvr>
                                        <p:cTn id="31" dur="500"/>
                                        <p:tgtEl>
                                          <p:spTgt spid="1741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179388" y="1196340"/>
            <a:ext cx="8964613" cy="4399915"/>
          </a:xfrm>
          <a:prstGeom prst="rect">
            <a:avLst/>
          </a:prstGeom>
          <a:noFill/>
          <a:ln w="9525">
            <a:noFill/>
            <a:miter lim="800000"/>
          </a:ln>
        </p:spPr>
        <p:txBody>
          <a:bodyPr>
            <a:spAutoFit/>
          </a:bodyPr>
          <a:lstStyle/>
          <a:p>
            <a:pPr marR="0" defTabSz="914400">
              <a:buClrTx/>
              <a:buSzTx/>
              <a:buFontTx/>
              <a:buNone/>
              <a:defRPr/>
            </a:pPr>
            <a:r>
              <a:rPr kumimoji="0" lang="zh-CN" altLang="en-US" sz="2800" b="1" kern="1200" cap="none" spc="0" normalizeH="0" baseline="0" noProof="0" dirty="0">
                <a:solidFill>
                  <a:srgbClr val="002060"/>
                </a:solidFill>
                <a:latin typeface="+mn-ea"/>
                <a:ea typeface="+mn-ea"/>
                <a:cs typeface="+mn-cs"/>
              </a:rPr>
              <a:t>①审出所给文字的特点：</a:t>
            </a:r>
            <a:endParaRPr kumimoji="0" lang="en-US" altLang="zh-CN" sz="2800" b="1" kern="1200" cap="none" spc="0" normalizeH="0" baseline="0" noProof="0" dirty="0">
              <a:solidFill>
                <a:srgbClr val="002060"/>
              </a:solidFill>
              <a:latin typeface="+mn-ea"/>
              <a:ea typeface="+mn-ea"/>
              <a:cs typeface="+mn-cs"/>
            </a:endParaRPr>
          </a:p>
          <a:p>
            <a:pPr marR="0" defTabSz="914400">
              <a:buClrTx/>
              <a:buSzTx/>
              <a:buFontTx/>
              <a:buNone/>
              <a:defRPr/>
            </a:pPr>
            <a:r>
              <a:rPr kumimoji="0" lang="en-US" altLang="zh-CN" sz="2800" b="1" kern="1200" cap="none" spc="0" normalizeH="0" baseline="0" noProof="0" dirty="0">
                <a:solidFill>
                  <a:srgbClr val="FF0000"/>
                </a:solidFill>
                <a:latin typeface="楷体_GB2312" pitchFamily="49" charset="-122"/>
                <a:ea typeface="楷体_GB2312" pitchFamily="49" charset="-122"/>
                <a:cs typeface="+mn-cs"/>
              </a:rPr>
              <a:t>    </a:t>
            </a:r>
            <a:r>
              <a:rPr kumimoji="0" lang="zh-CN" altLang="en-US" sz="2800" b="1" kern="1200" cap="none" spc="0" normalizeH="0" baseline="0" noProof="0" dirty="0">
                <a:solidFill>
                  <a:srgbClr val="FF0000"/>
                </a:solidFill>
                <a:latin typeface="楷体_GB2312" pitchFamily="49" charset="-122"/>
                <a:ea typeface="楷体_GB2312" pitchFamily="49" charset="-122"/>
                <a:cs typeface="+mn-cs"/>
              </a:rPr>
              <a:t>它是语言描写还是动作</a:t>
            </a:r>
            <a:r>
              <a:rPr kumimoji="0" lang="en-US" altLang="zh-CN" sz="2800" b="1" kern="1200" cap="none" spc="0" normalizeH="0" baseline="0" noProof="0" dirty="0">
                <a:solidFill>
                  <a:srgbClr val="FF0000"/>
                </a:solidFill>
                <a:latin typeface="楷体_GB2312" pitchFamily="49" charset="-122"/>
                <a:ea typeface="楷体_GB2312" pitchFamily="49" charset="-122"/>
                <a:cs typeface="+mn-cs"/>
              </a:rPr>
              <a:t>(</a:t>
            </a:r>
            <a:r>
              <a:rPr kumimoji="0" lang="zh-CN" altLang="en-US" sz="2800" b="1" kern="1200" cap="none" spc="0" normalizeH="0" baseline="0" noProof="0" dirty="0">
                <a:solidFill>
                  <a:srgbClr val="FF0000"/>
                </a:solidFill>
                <a:latin typeface="楷体_GB2312" pitchFamily="49" charset="-122"/>
                <a:ea typeface="楷体_GB2312" pitchFamily="49" charset="-122"/>
                <a:cs typeface="+mn-cs"/>
              </a:rPr>
              <a:t>心理</a:t>
            </a:r>
            <a:r>
              <a:rPr kumimoji="0" lang="en-US" altLang="zh-CN" sz="2800" b="1" kern="1200" cap="none" spc="0" normalizeH="0" baseline="0" noProof="0" dirty="0">
                <a:solidFill>
                  <a:srgbClr val="FF0000"/>
                </a:solidFill>
                <a:latin typeface="楷体_GB2312" pitchFamily="49" charset="-122"/>
                <a:ea typeface="楷体_GB2312" pitchFamily="49" charset="-122"/>
                <a:cs typeface="+mn-cs"/>
              </a:rPr>
              <a:t>)</a:t>
            </a:r>
            <a:r>
              <a:rPr kumimoji="0" lang="zh-CN" altLang="en-US" sz="2800" b="1" kern="1200" cap="none" spc="0" normalizeH="0" baseline="0" noProof="0" dirty="0">
                <a:solidFill>
                  <a:srgbClr val="FF0000"/>
                </a:solidFill>
                <a:latin typeface="楷体_GB2312" pitchFamily="49" charset="-122"/>
                <a:ea typeface="楷体_GB2312" pitchFamily="49" charset="-122"/>
                <a:cs typeface="+mn-cs"/>
              </a:rPr>
              <a:t>描写，或者环境描写等，弄清文</a:t>
            </a:r>
            <a:r>
              <a:rPr kumimoji="0" lang="zh-CN" altLang="en-US" sz="2800" b="1" kern="1200" cap="none" spc="0" normalizeH="0" baseline="0" noProof="0" dirty="0" smtClean="0">
                <a:solidFill>
                  <a:srgbClr val="FF0000"/>
                </a:solidFill>
                <a:latin typeface="楷体_GB2312" pitchFamily="49" charset="-122"/>
                <a:ea typeface="楷体_GB2312" pitchFamily="49" charset="-122"/>
                <a:cs typeface="+mn-cs"/>
              </a:rPr>
              <a:t>字特</a:t>
            </a:r>
            <a:r>
              <a:rPr kumimoji="0" lang="zh-CN" altLang="en-US" sz="2800" b="1" kern="1200" cap="none" spc="0" normalizeH="0" baseline="0" noProof="0" dirty="0">
                <a:solidFill>
                  <a:srgbClr val="FF0000"/>
                </a:solidFill>
                <a:latin typeface="楷体_GB2312" pitchFamily="49" charset="-122"/>
                <a:ea typeface="楷体_GB2312" pitchFamily="49" charset="-122"/>
                <a:cs typeface="+mn-cs"/>
              </a:rPr>
              <a:t>点对答题起着方向性作用。</a:t>
            </a:r>
            <a:endParaRPr kumimoji="0" lang="en-US" altLang="zh-CN" sz="2800" b="1" kern="1200" cap="none" spc="0" normalizeH="0" baseline="0" noProof="0" dirty="0">
              <a:solidFill>
                <a:srgbClr val="FF0000"/>
              </a:solidFill>
              <a:latin typeface="楷体_GB2312" pitchFamily="49" charset="-122"/>
              <a:ea typeface="楷体_GB2312" pitchFamily="49" charset="-122"/>
              <a:cs typeface="+mn-cs"/>
            </a:endParaRPr>
          </a:p>
          <a:p>
            <a:pPr marR="0" defTabSz="914400">
              <a:buClrTx/>
              <a:buSzTx/>
              <a:buFontTx/>
              <a:buNone/>
              <a:defRPr/>
            </a:pPr>
            <a:r>
              <a:rPr kumimoji="0" lang="zh-CN" altLang="en-US" sz="2800" b="1" u="sng" kern="1200" cap="none" spc="0" normalizeH="0" baseline="0" noProof="0" dirty="0">
                <a:solidFill>
                  <a:srgbClr val="002060"/>
                </a:solidFill>
                <a:latin typeface="+mn-ea"/>
                <a:ea typeface="+mn-ea"/>
                <a:cs typeface="+mn-cs"/>
              </a:rPr>
              <a:t>②审出所给文字在文中的位置。</a:t>
            </a:r>
            <a:endParaRPr kumimoji="0" lang="en-US" altLang="zh-CN" sz="2800" b="1" u="sng" kern="1200" cap="none" spc="0" normalizeH="0" baseline="0" noProof="0" dirty="0">
              <a:solidFill>
                <a:srgbClr val="002060"/>
              </a:solidFill>
              <a:latin typeface="+mn-ea"/>
              <a:ea typeface="+mn-ea"/>
              <a:cs typeface="+mn-cs"/>
            </a:endParaRPr>
          </a:p>
          <a:p>
            <a:pPr marR="0" defTabSz="914400">
              <a:buClrTx/>
              <a:buSzTx/>
              <a:buFontTx/>
              <a:buNone/>
              <a:defRPr/>
            </a:pPr>
            <a:r>
              <a:rPr kumimoji="0" lang="zh-CN" altLang="en-US" sz="2800" b="1" kern="1200" cap="none" spc="0" normalizeH="0" baseline="0" noProof="0" dirty="0">
                <a:solidFill>
                  <a:srgbClr val="FF0000"/>
                </a:solidFill>
                <a:latin typeface="楷体_GB2312" pitchFamily="49" charset="-122"/>
                <a:ea typeface="楷体_GB2312" pitchFamily="49" charset="-122"/>
                <a:cs typeface="+mn-cs"/>
              </a:rPr>
              <a:t>    根据判定它与上下文的关联。</a:t>
            </a:r>
            <a:endParaRPr kumimoji="0" lang="en-US" altLang="zh-CN" sz="2800" b="1" kern="1200" cap="none" spc="0" normalizeH="0" baseline="0" noProof="0" dirty="0">
              <a:solidFill>
                <a:srgbClr val="FF0000"/>
              </a:solidFill>
              <a:latin typeface="楷体_GB2312" pitchFamily="49" charset="-122"/>
              <a:ea typeface="楷体_GB2312" pitchFamily="49" charset="-122"/>
              <a:cs typeface="+mn-cs"/>
            </a:endParaRPr>
          </a:p>
          <a:p>
            <a:pPr marR="0" defTabSz="914400">
              <a:buClrTx/>
              <a:buSzTx/>
              <a:buFontTx/>
              <a:buNone/>
              <a:defRPr/>
            </a:pPr>
            <a:r>
              <a:rPr kumimoji="0" lang="zh-CN" altLang="en-US" sz="2800" b="1" kern="1200" cap="none" spc="0" normalizeH="0" baseline="0" noProof="0" dirty="0">
                <a:solidFill>
                  <a:srgbClr val="002060"/>
                </a:solidFill>
                <a:latin typeface="+mn-ea"/>
                <a:ea typeface="+mn-ea"/>
                <a:cs typeface="+mn-cs"/>
              </a:rPr>
              <a:t>③审问法：</a:t>
            </a:r>
            <a:endParaRPr kumimoji="0" lang="en-US" altLang="zh-CN" sz="2800" b="1" kern="1200" cap="none" spc="0" normalizeH="0" baseline="0" noProof="0" dirty="0">
              <a:solidFill>
                <a:srgbClr val="002060"/>
              </a:solidFill>
              <a:latin typeface="+mn-ea"/>
              <a:ea typeface="+mn-ea"/>
              <a:cs typeface="+mn-cs"/>
            </a:endParaRPr>
          </a:p>
          <a:p>
            <a:pPr marR="0" defTabSz="914400">
              <a:buClrTx/>
              <a:buSzTx/>
              <a:buFontTx/>
              <a:buNone/>
              <a:defRPr/>
            </a:pPr>
            <a:r>
              <a:rPr kumimoji="0" lang="en-US" altLang="zh-CN" sz="2800" b="1" kern="1200" cap="none" spc="0" normalizeH="0" baseline="0" noProof="0" dirty="0">
                <a:solidFill>
                  <a:srgbClr val="FF0000"/>
                </a:solidFill>
                <a:latin typeface="楷体_GB2312" pitchFamily="49" charset="-122"/>
                <a:ea typeface="楷体_GB2312" pitchFamily="49" charset="-122"/>
                <a:cs typeface="+mn-cs"/>
              </a:rPr>
              <a:t>    a.</a:t>
            </a:r>
            <a:r>
              <a:rPr kumimoji="0" lang="zh-CN" altLang="en-US" sz="2800" b="1" kern="1200" cap="none" spc="0" normalizeH="0" baseline="0" noProof="0" dirty="0">
                <a:solidFill>
                  <a:srgbClr val="FF0000"/>
                </a:solidFill>
                <a:latin typeface="楷体_GB2312" pitchFamily="49" charset="-122"/>
                <a:ea typeface="楷体_GB2312" pitchFamily="49" charset="-122"/>
                <a:cs typeface="+mn-cs"/>
              </a:rPr>
              <a:t>是单一问</a:t>
            </a:r>
            <a:r>
              <a:rPr kumimoji="0" lang="en-US" altLang="zh-CN" sz="2800" b="1" kern="1200" cap="none" spc="0" normalizeH="0" baseline="0" noProof="0" dirty="0">
                <a:solidFill>
                  <a:srgbClr val="FF0000"/>
                </a:solidFill>
                <a:latin typeface="楷体_GB2312" pitchFamily="49" charset="-122"/>
                <a:ea typeface="楷体_GB2312" pitchFamily="49" charset="-122"/>
                <a:cs typeface="+mn-cs"/>
              </a:rPr>
              <a:t>(</a:t>
            </a:r>
            <a:r>
              <a:rPr kumimoji="0" lang="zh-CN" altLang="en-US" sz="2800" b="1" kern="1200" cap="none" spc="0" normalizeH="0" baseline="0" noProof="0" dirty="0">
                <a:solidFill>
                  <a:srgbClr val="FF0000"/>
                </a:solidFill>
                <a:latin typeface="楷体_GB2312" pitchFamily="49" charset="-122"/>
                <a:ea typeface="楷体_GB2312" pitchFamily="49" charset="-122"/>
                <a:cs typeface="+mn-cs"/>
              </a:rPr>
              <a:t>只问情节作用</a:t>
            </a:r>
            <a:r>
              <a:rPr kumimoji="0" lang="en-US" altLang="zh-CN" sz="2800" b="1" kern="1200" cap="none" spc="0" normalizeH="0" baseline="0" noProof="0" dirty="0">
                <a:solidFill>
                  <a:srgbClr val="FF0000"/>
                </a:solidFill>
                <a:latin typeface="楷体_GB2312" pitchFamily="49" charset="-122"/>
                <a:ea typeface="楷体_GB2312" pitchFamily="49" charset="-122"/>
                <a:cs typeface="+mn-cs"/>
              </a:rPr>
              <a:t>)</a:t>
            </a:r>
            <a:r>
              <a:rPr kumimoji="0" lang="zh-CN" altLang="en-US" sz="2800" b="1" kern="1200" cap="none" spc="0" normalizeH="0" baseline="0" noProof="0" dirty="0">
                <a:solidFill>
                  <a:srgbClr val="FF0000"/>
                </a:solidFill>
                <a:latin typeface="楷体_GB2312" pitchFamily="49" charset="-122"/>
                <a:ea typeface="楷体_GB2312" pitchFamily="49" charset="-122"/>
                <a:cs typeface="+mn-cs"/>
              </a:rPr>
              <a:t>还是综合问</a:t>
            </a:r>
            <a:r>
              <a:rPr kumimoji="0" lang="en-US" altLang="zh-CN" sz="2800" b="1" kern="1200" cap="none" spc="0" normalizeH="0" baseline="0" noProof="0" dirty="0">
                <a:solidFill>
                  <a:srgbClr val="FF0000"/>
                </a:solidFill>
                <a:latin typeface="楷体_GB2312" pitchFamily="49" charset="-122"/>
                <a:ea typeface="楷体_GB2312" pitchFamily="49" charset="-122"/>
                <a:cs typeface="+mn-cs"/>
              </a:rPr>
              <a:t>(</a:t>
            </a:r>
            <a:r>
              <a:rPr kumimoji="0" lang="zh-CN" altLang="en-US" sz="2800" b="1" kern="1200" cap="none" spc="0" normalizeH="0" baseline="0" noProof="0" dirty="0">
                <a:solidFill>
                  <a:srgbClr val="FF0000"/>
                </a:solidFill>
                <a:latin typeface="楷体_GB2312" pitchFamily="49" charset="-122"/>
                <a:ea typeface="楷体_GB2312" pitchFamily="49" charset="-122"/>
                <a:cs typeface="+mn-cs"/>
              </a:rPr>
              <a:t>该文字在文中有什么作用</a:t>
            </a:r>
            <a:r>
              <a:rPr kumimoji="0" lang="en-US" altLang="zh-CN" sz="2800" b="1" kern="1200" cap="none" spc="0" normalizeH="0" baseline="0" noProof="0" dirty="0">
                <a:solidFill>
                  <a:srgbClr val="FF0000"/>
                </a:solidFill>
                <a:latin typeface="楷体_GB2312" pitchFamily="49" charset="-122"/>
                <a:ea typeface="楷体_GB2312" pitchFamily="49" charset="-122"/>
                <a:cs typeface="+mn-cs"/>
              </a:rPr>
              <a:t>)</a:t>
            </a:r>
            <a:r>
              <a:rPr kumimoji="0" lang="zh-CN" altLang="en-US" sz="2800" b="1" kern="1200" cap="none" spc="0" normalizeH="0" baseline="0" noProof="0" dirty="0">
                <a:solidFill>
                  <a:srgbClr val="FF0000"/>
                </a:solidFill>
                <a:latin typeface="楷体_GB2312" pitchFamily="49" charset="-122"/>
                <a:ea typeface="楷体_GB2312" pitchFamily="49" charset="-122"/>
                <a:cs typeface="+mn-cs"/>
              </a:rPr>
              <a:t>；</a:t>
            </a:r>
            <a:endParaRPr kumimoji="0" lang="en-US" altLang="zh-CN" sz="2800" b="1" kern="1200" cap="none" spc="0" normalizeH="0" baseline="0" noProof="0" dirty="0">
              <a:solidFill>
                <a:srgbClr val="FF0000"/>
              </a:solidFill>
              <a:latin typeface="楷体_GB2312" pitchFamily="49" charset="-122"/>
              <a:ea typeface="楷体_GB2312" pitchFamily="49" charset="-122"/>
              <a:cs typeface="+mn-cs"/>
            </a:endParaRPr>
          </a:p>
          <a:p>
            <a:pPr marR="0" defTabSz="914400">
              <a:buClrTx/>
              <a:buSzTx/>
              <a:buFontTx/>
              <a:buNone/>
              <a:defRPr/>
            </a:pPr>
            <a:r>
              <a:rPr kumimoji="0" lang="en-US" altLang="zh-CN" sz="2800" b="1" kern="1200" cap="none" spc="0" normalizeH="0" baseline="0" noProof="0" dirty="0">
                <a:solidFill>
                  <a:srgbClr val="FF0000"/>
                </a:solidFill>
                <a:latin typeface="楷体_GB2312" pitchFamily="49" charset="-122"/>
                <a:ea typeface="楷体_GB2312" pitchFamily="49" charset="-122"/>
                <a:cs typeface="+mn-cs"/>
              </a:rPr>
              <a:t>    b.</a:t>
            </a:r>
            <a:r>
              <a:rPr kumimoji="0" lang="zh-CN" altLang="en-US" sz="2800" b="1" kern="1200" cap="none" spc="0" normalizeH="0" baseline="0" noProof="0" dirty="0">
                <a:solidFill>
                  <a:srgbClr val="FF0000"/>
                </a:solidFill>
                <a:latin typeface="楷体_GB2312" pitchFamily="49" charset="-122"/>
                <a:ea typeface="楷体_GB2312" pitchFamily="49" charset="-122"/>
                <a:cs typeface="+mn-cs"/>
              </a:rPr>
              <a:t>是问的某一段落的作用还是段落中的某处文字的作用，甚至某处描写的作用。</a:t>
            </a:r>
          </a:p>
        </p:txBody>
      </p:sp>
      <p:sp>
        <p:nvSpPr>
          <p:cNvPr id="5" name="TextBox 4"/>
          <p:cNvSpPr txBox="1"/>
          <p:nvPr/>
        </p:nvSpPr>
        <p:spPr>
          <a:xfrm>
            <a:off x="2350770" y="150495"/>
            <a:ext cx="4210685" cy="52197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FFFF"/>
                </a:solidFill>
                <a:effectLst/>
                <a:uLnTx/>
                <a:uFillTx/>
                <a:latin typeface="楷体_GB2312" pitchFamily="49" charset="-122"/>
                <a:ea typeface="楷体_GB2312" pitchFamily="49" charset="-122"/>
                <a:cs typeface="+mn-cs"/>
              </a:rPr>
              <a:t>题型二：情节作用分析题</a:t>
            </a:r>
          </a:p>
        </p:txBody>
      </p:sp>
      <p:sp>
        <p:nvSpPr>
          <p:cNvPr id="12292" name="Text Box 8"/>
          <p:cNvSpPr txBox="1"/>
          <p:nvPr/>
        </p:nvSpPr>
        <p:spPr>
          <a:xfrm>
            <a:off x="566420" y="672465"/>
            <a:ext cx="4394200" cy="523875"/>
          </a:xfrm>
          <a:prstGeom prst="rect">
            <a:avLst/>
          </a:prstGeom>
          <a:noFill/>
          <a:ln w="9525">
            <a:noFill/>
          </a:ln>
        </p:spPr>
        <p:txBody>
          <a:bodyPr>
            <a:spAutoFit/>
          </a:bodyPr>
          <a:lstStyle/>
          <a:p>
            <a:pPr>
              <a:spcBef>
                <a:spcPct val="50000"/>
              </a:spcBef>
            </a:pPr>
            <a:r>
              <a:rPr lang="zh-CN" altLang="en-US" sz="2800" b="1" dirty="0">
                <a:solidFill>
                  <a:srgbClr val="FF0000"/>
                </a:solidFill>
                <a:latin typeface="Arial" panose="020B0604020202020204" pitchFamily="34" charset="0"/>
              </a:rPr>
              <a:t>审题</a:t>
            </a:r>
            <a:r>
              <a:rPr lang="zh-CN" altLang="zh-CN" sz="2800" b="1" dirty="0">
                <a:latin typeface="Arial" panose="020B0604020202020204" pitchFamily="34" charset="0"/>
              </a:rPr>
              <a:t>要关注以下几点： </a:t>
            </a:r>
            <a:r>
              <a:rPr lang="zh-CN" altLang="en-US" sz="2800" b="1" dirty="0">
                <a:solidFill>
                  <a:srgbClr val="000000"/>
                </a:solidFill>
                <a:latin typeface="Times New Roman" panose="02020603050405020304" pitchFamily="2" charset="0"/>
                <a:cs typeface="Times New Roman" panose="02020603050405020304" pitchFamily="2" charset="0"/>
              </a:rPr>
              <a:t>：</a:t>
            </a:r>
            <a:endParaRPr lang="zh-CN" altLang="en-US" sz="2800" b="1" dirty="0">
              <a:latin typeface="Arial" panose="020B0604020202020204" pitchFamily="34" charset="0"/>
            </a:endParaRPr>
          </a:p>
        </p:txBody>
      </p:sp>
      <p:sp>
        <p:nvSpPr>
          <p:cNvPr id="12293" name="TextBox 5"/>
          <p:cNvSpPr txBox="1"/>
          <p:nvPr/>
        </p:nvSpPr>
        <p:spPr>
          <a:xfrm>
            <a:off x="63183" y="5481955"/>
            <a:ext cx="8785225" cy="1200329"/>
          </a:xfrm>
          <a:prstGeom prst="rect">
            <a:avLst/>
          </a:prstGeom>
          <a:noFill/>
          <a:ln w="9525">
            <a:noFill/>
          </a:ln>
        </p:spPr>
        <p:txBody>
          <a:bodyPr>
            <a:spAutoFit/>
          </a:bodyPr>
          <a:lstStyle/>
          <a:p>
            <a:r>
              <a:rPr lang="en-US" altLang="zh-CN" sz="2400" b="1" dirty="0" smtClean="0">
                <a:latin typeface="Arial" panose="020B0604020202020204" pitchFamily="34" charset="0"/>
              </a:rPr>
              <a:t>《</a:t>
            </a:r>
            <a:r>
              <a:rPr lang="zh-CN" altLang="en-US" sz="2400" b="1" dirty="0" smtClean="0"/>
              <a:t>新年康乃馨</a:t>
            </a:r>
            <a:r>
              <a:rPr lang="en-US" altLang="zh-CN" sz="2400" b="1" dirty="0" smtClean="0">
                <a:latin typeface="Arial" panose="020B0604020202020204" pitchFamily="34" charset="0"/>
              </a:rPr>
              <a:t>》</a:t>
            </a:r>
            <a:r>
              <a:rPr lang="zh-CN" altLang="en-US" sz="2400" b="1" dirty="0" smtClean="0">
                <a:latin typeface="Arial" panose="020B0604020202020204" pitchFamily="34" charset="0"/>
              </a:rPr>
              <a:t>第</a:t>
            </a:r>
            <a:r>
              <a:rPr lang="en-US" altLang="zh-CN" sz="2400" b="1" dirty="0" smtClean="0"/>
              <a:t>2</a:t>
            </a:r>
            <a:r>
              <a:rPr lang="zh-CN" altLang="en-US" sz="2400" b="1" dirty="0" smtClean="0"/>
              <a:t>题，小说中穿插了“她”没事就翻看杂志的内容，这样的情节对塑造“她”的形象有什么帮助？</a:t>
            </a:r>
            <a:endParaRPr lang="en-US" altLang="zh-CN" sz="2400" b="1" dirty="0" smtClean="0"/>
          </a:p>
          <a:p>
            <a:r>
              <a:rPr lang="zh-CN" altLang="en-US" sz="2400" b="1" dirty="0" smtClean="0">
                <a:latin typeface="Arial" panose="020B0604020202020204" pitchFamily="34" charset="0"/>
              </a:rPr>
              <a:t>题目考查的是情节对人物塑造的作用</a:t>
            </a:r>
            <a:endParaRPr lang="zh-CN" altLang="en-US" sz="2400" b="1"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40</a:t>
            </a:fld>
            <a:endParaRPr lang="zh-CN" altLang="en-US">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93"/>
                                        </p:tgtEl>
                                        <p:attrNameLst>
                                          <p:attrName>style.visibility</p:attrName>
                                        </p:attrNameLst>
                                      </p:cBhvr>
                                      <p:to>
                                        <p:strVal val="visible"/>
                                      </p:to>
                                    </p:set>
                                    <p:anim calcmode="lin" valueType="num">
                                      <p:cBhvr additive="base">
                                        <p:cTn id="7" dur="500" fill="hold"/>
                                        <p:tgtEl>
                                          <p:spTgt spid="12293"/>
                                        </p:tgtEl>
                                        <p:attrNameLst>
                                          <p:attrName>ppt_x</p:attrName>
                                        </p:attrNameLst>
                                      </p:cBhvr>
                                      <p:tavLst>
                                        <p:tav tm="0">
                                          <p:val>
                                            <p:strVal val="#ppt_x"/>
                                          </p:val>
                                        </p:tav>
                                        <p:tav tm="100000">
                                          <p:val>
                                            <p:strVal val="#ppt_x"/>
                                          </p:val>
                                        </p:tav>
                                      </p:tavLst>
                                    </p:anim>
                                    <p:anim calcmode="lin" valueType="num">
                                      <p:cBhvr additive="base">
                                        <p:cTn id="8" dur="500" fill="hold"/>
                                        <p:tgtEl>
                                          <p:spTgt spid="122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771800" y="260648"/>
            <a:ext cx="4033168" cy="523220"/>
          </a:xfrm>
          <a:prstGeom prst="rect">
            <a:avLst/>
          </a:prstGeom>
          <a:solidFill>
            <a:schemeClr val="accent2">
              <a:lumMod val="60000"/>
              <a:lumOff val="40000"/>
            </a:schemeClr>
          </a:solidFill>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smtClean="0">
                <a:ln>
                  <a:noFill/>
                </a:ln>
                <a:solidFill>
                  <a:srgbClr val="000000"/>
                </a:solidFill>
                <a:effectLst/>
                <a:uLnTx/>
                <a:uFillTx/>
                <a:latin typeface="楷体_GB2312" pitchFamily="49" charset="-122"/>
                <a:ea typeface="楷体_GB2312" pitchFamily="49" charset="-122"/>
                <a:cs typeface="+mn-cs"/>
              </a:rPr>
              <a:t>（一）小</a:t>
            </a:r>
            <a:r>
              <a:rPr kumimoji="0" lang="zh-CN" altLang="en-US" sz="2800" b="1" i="0" u="none" strike="noStrike" kern="1200" cap="none" spc="0" normalizeH="0" baseline="0" noProof="0" dirty="0">
                <a:ln>
                  <a:noFill/>
                </a:ln>
                <a:solidFill>
                  <a:srgbClr val="000000"/>
                </a:solidFill>
                <a:effectLst/>
                <a:uLnTx/>
                <a:uFillTx/>
                <a:latin typeface="楷体_GB2312" pitchFamily="49" charset="-122"/>
                <a:ea typeface="楷体_GB2312" pitchFamily="49" charset="-122"/>
                <a:cs typeface="+mn-cs"/>
              </a:rPr>
              <a:t>说题目的作用</a:t>
            </a:r>
          </a:p>
        </p:txBody>
      </p:sp>
      <p:sp>
        <p:nvSpPr>
          <p:cNvPr id="13316" name="TextBox 3"/>
          <p:cNvSpPr txBox="1"/>
          <p:nvPr/>
        </p:nvSpPr>
        <p:spPr>
          <a:xfrm>
            <a:off x="1043608" y="1124744"/>
            <a:ext cx="7011670" cy="5509200"/>
          </a:xfrm>
          <a:prstGeom prst="rect">
            <a:avLst/>
          </a:prstGeom>
          <a:noFill/>
          <a:ln w="9525">
            <a:noFill/>
          </a:ln>
        </p:spPr>
        <p:txBody>
          <a:bodyPr wrap="square">
            <a:spAutoFit/>
          </a:bodyPr>
          <a:lstStyle/>
          <a:p>
            <a:r>
              <a:rPr lang="en-US" altLang="zh-CN" sz="3200" b="1" dirty="0">
                <a:latin typeface="Arial" panose="020B0604020202020204" pitchFamily="34" charset="0"/>
              </a:rPr>
              <a:t>1</a:t>
            </a:r>
            <a:r>
              <a:rPr lang="zh-CN" altLang="en-US" sz="3200" b="1" dirty="0">
                <a:latin typeface="Arial" panose="020B0604020202020204" pitchFamily="34" charset="0"/>
              </a:rPr>
              <a:t>、</a:t>
            </a:r>
            <a:r>
              <a:rPr lang="zh-CN" altLang="zh-CN" sz="3200" b="1" dirty="0">
                <a:latin typeface="Arial" panose="020B0604020202020204" pitchFamily="34" charset="0"/>
              </a:rPr>
              <a:t>探究标题意蕴：</a:t>
            </a:r>
          </a:p>
          <a:p>
            <a:r>
              <a:rPr lang="zh-CN" altLang="zh-CN" sz="3200" b="1" dirty="0">
                <a:solidFill>
                  <a:srgbClr val="000000"/>
                </a:solidFill>
                <a:latin typeface="Arial" panose="020B0604020202020204" pitchFamily="34" charset="0"/>
              </a:rPr>
              <a:t>本义、指代意义和象征意义；</a:t>
            </a:r>
            <a:r>
              <a:rPr lang="zh-CN" altLang="zh-CN" sz="3200" b="1" dirty="0">
                <a:latin typeface="Arial" panose="020B0604020202020204" pitchFamily="34" charset="0"/>
              </a:rPr>
              <a:t> </a:t>
            </a:r>
          </a:p>
          <a:p>
            <a:r>
              <a:rPr lang="en-US" altLang="zh-CN" sz="3200" b="1" dirty="0">
                <a:latin typeface="Arial" panose="020B0604020202020204" pitchFamily="34" charset="0"/>
              </a:rPr>
              <a:t>2</a:t>
            </a:r>
            <a:r>
              <a:rPr lang="zh-CN" altLang="en-US" sz="3200" b="1" dirty="0">
                <a:latin typeface="Arial" panose="020B0604020202020204" pitchFamily="34" charset="0"/>
              </a:rPr>
              <a:t>、</a:t>
            </a:r>
            <a:r>
              <a:rPr lang="zh-CN" altLang="zh-CN" sz="3200" b="1" dirty="0">
                <a:latin typeface="Arial" panose="020B0604020202020204" pitchFamily="34" charset="0"/>
              </a:rPr>
              <a:t>人物</a:t>
            </a:r>
            <a:r>
              <a:rPr lang="zh-CN" altLang="en-US" sz="3200" b="1" dirty="0">
                <a:sym typeface="+mn-ea"/>
              </a:rPr>
              <a:t>方面</a:t>
            </a:r>
            <a:r>
              <a:rPr lang="zh-CN" altLang="zh-CN" sz="3200" b="1" dirty="0">
                <a:latin typeface="Arial" panose="020B0604020202020204" pitchFamily="34" charset="0"/>
              </a:rPr>
              <a:t>：</a:t>
            </a:r>
          </a:p>
          <a:p>
            <a:r>
              <a:rPr lang="zh-CN" altLang="zh-CN" sz="3200" b="1" dirty="0">
                <a:solidFill>
                  <a:srgbClr val="000000"/>
                </a:solidFill>
                <a:latin typeface="Arial" panose="020B0604020202020204" pitchFamily="34" charset="0"/>
              </a:rPr>
              <a:t>突出</a:t>
            </a:r>
            <a:r>
              <a:rPr lang="en-US" altLang="zh-CN" sz="3200" b="1" dirty="0">
                <a:solidFill>
                  <a:srgbClr val="000000"/>
                </a:solidFill>
                <a:latin typeface="Arial" panose="020B0604020202020204" pitchFamily="34" charset="0"/>
              </a:rPr>
              <a:t>……</a:t>
            </a:r>
            <a:r>
              <a:rPr lang="zh-CN" altLang="en-US" sz="3200" b="1" dirty="0">
                <a:solidFill>
                  <a:srgbClr val="000000"/>
                </a:solidFill>
                <a:latin typeface="Arial" panose="020B0604020202020204" pitchFamily="34" charset="0"/>
              </a:rPr>
              <a:t>的人物形象；</a:t>
            </a:r>
          </a:p>
          <a:p>
            <a:r>
              <a:rPr lang="en-US" altLang="zh-CN" sz="3200" b="1" dirty="0">
                <a:latin typeface="Arial" panose="020B0604020202020204" pitchFamily="34" charset="0"/>
              </a:rPr>
              <a:t>3</a:t>
            </a:r>
            <a:r>
              <a:rPr lang="zh-CN" altLang="en-US" sz="3200" b="1" dirty="0">
                <a:latin typeface="Arial" panose="020B0604020202020204" pitchFamily="34" charset="0"/>
              </a:rPr>
              <a:t>、情节</a:t>
            </a:r>
            <a:r>
              <a:rPr lang="zh-CN" altLang="en-US" sz="3200" b="1" dirty="0">
                <a:sym typeface="+mn-ea"/>
              </a:rPr>
              <a:t>方面</a:t>
            </a:r>
            <a:r>
              <a:rPr lang="zh-CN" altLang="en-US" sz="3200" b="1" dirty="0">
                <a:latin typeface="Arial" panose="020B0604020202020204" pitchFamily="34" charset="0"/>
              </a:rPr>
              <a:t>：</a:t>
            </a:r>
          </a:p>
          <a:p>
            <a:r>
              <a:rPr lang="zh-CN" altLang="en-US" sz="3200" b="1" dirty="0">
                <a:solidFill>
                  <a:srgbClr val="000000"/>
                </a:solidFill>
                <a:latin typeface="Arial" panose="020B0604020202020204" pitchFamily="34" charset="0"/>
              </a:rPr>
              <a:t>贯穿文章的线索，串联故事情节；</a:t>
            </a:r>
          </a:p>
          <a:p>
            <a:r>
              <a:rPr lang="en-US" altLang="zh-CN" sz="3200" b="1" dirty="0">
                <a:latin typeface="Arial" panose="020B0604020202020204" pitchFamily="34" charset="0"/>
              </a:rPr>
              <a:t>4</a:t>
            </a:r>
            <a:r>
              <a:rPr lang="zh-CN" altLang="en-US" sz="3200" b="1" dirty="0">
                <a:latin typeface="Arial" panose="020B0604020202020204" pitchFamily="34" charset="0"/>
              </a:rPr>
              <a:t>、主题</a:t>
            </a:r>
            <a:r>
              <a:rPr lang="zh-CN" altLang="en-US" sz="3200" b="1" dirty="0">
                <a:sym typeface="+mn-ea"/>
              </a:rPr>
              <a:t>方面</a:t>
            </a:r>
            <a:r>
              <a:rPr lang="zh-CN" altLang="en-US" sz="3200" b="1" dirty="0">
                <a:latin typeface="Arial" panose="020B0604020202020204" pitchFamily="34" charset="0"/>
              </a:rPr>
              <a:t>：</a:t>
            </a:r>
          </a:p>
          <a:p>
            <a:r>
              <a:rPr lang="zh-CN" altLang="en-US" sz="3200" b="1" dirty="0">
                <a:solidFill>
                  <a:srgbClr val="000000"/>
                </a:solidFill>
                <a:latin typeface="Arial" panose="020B0604020202020204" pitchFamily="34" charset="0"/>
              </a:rPr>
              <a:t>紧扣</a:t>
            </a:r>
            <a:r>
              <a:rPr lang="en-US" altLang="zh-CN" sz="3200" b="1" dirty="0">
                <a:solidFill>
                  <a:srgbClr val="000000"/>
                </a:solidFill>
                <a:latin typeface="Arial" panose="020B0604020202020204" pitchFamily="34" charset="0"/>
              </a:rPr>
              <a:t>……</a:t>
            </a:r>
            <a:r>
              <a:rPr lang="zh-CN" altLang="en-US" sz="3200" b="1" dirty="0">
                <a:solidFill>
                  <a:srgbClr val="000000"/>
                </a:solidFill>
                <a:latin typeface="Arial" panose="020B0604020202020204" pitchFamily="34" charset="0"/>
              </a:rPr>
              <a:t>的内容，揭示</a:t>
            </a:r>
            <a:r>
              <a:rPr lang="en-US" altLang="zh-CN" sz="3200" b="1" dirty="0">
                <a:solidFill>
                  <a:srgbClr val="000000"/>
                </a:solidFill>
                <a:latin typeface="Arial" panose="020B0604020202020204" pitchFamily="34" charset="0"/>
              </a:rPr>
              <a:t>……</a:t>
            </a:r>
            <a:r>
              <a:rPr lang="zh-CN" altLang="en-US" sz="3200" b="1" dirty="0">
                <a:solidFill>
                  <a:srgbClr val="000000"/>
                </a:solidFill>
                <a:latin typeface="Arial" panose="020B0604020202020204" pitchFamily="34" charset="0"/>
              </a:rPr>
              <a:t>的主旨；</a:t>
            </a:r>
          </a:p>
          <a:p>
            <a:r>
              <a:rPr lang="en-US" altLang="zh-CN" sz="3200" b="1" dirty="0">
                <a:latin typeface="Arial" panose="020B0604020202020204" pitchFamily="34" charset="0"/>
              </a:rPr>
              <a:t>5</a:t>
            </a:r>
            <a:r>
              <a:rPr lang="zh-CN" altLang="en-US" sz="3200" b="1" dirty="0">
                <a:latin typeface="Arial" panose="020B0604020202020204" pitchFamily="34" charset="0"/>
              </a:rPr>
              <a:t>、读者方面：</a:t>
            </a:r>
          </a:p>
          <a:p>
            <a:r>
              <a:rPr lang="zh-CN" altLang="en-US" sz="3200" b="1" dirty="0">
                <a:solidFill>
                  <a:srgbClr val="000000"/>
                </a:solidFill>
                <a:latin typeface="Arial" panose="020B0604020202020204" pitchFamily="34" charset="0"/>
              </a:rPr>
              <a:t>设置悬念</a:t>
            </a:r>
            <a:r>
              <a:rPr lang="zh-CN" altLang="en-US" sz="3200" b="1" dirty="0" smtClean="0">
                <a:solidFill>
                  <a:srgbClr val="000000"/>
                </a:solidFill>
                <a:latin typeface="Arial" panose="020B0604020202020204" pitchFamily="34" charset="0"/>
              </a:rPr>
              <a:t>，</a:t>
            </a:r>
            <a:r>
              <a:rPr lang="zh-CN" altLang="en-US" sz="3200" b="1" dirty="0" smtClean="0">
                <a:solidFill>
                  <a:srgbClr val="000000"/>
                </a:solidFill>
              </a:rPr>
              <a:t>吸引读者，</a:t>
            </a:r>
            <a:r>
              <a:rPr lang="zh-CN" altLang="en-US" sz="3200" b="1" dirty="0" smtClean="0">
                <a:solidFill>
                  <a:srgbClr val="000000"/>
                </a:solidFill>
                <a:latin typeface="Arial" panose="020B0604020202020204" pitchFamily="34" charset="0"/>
              </a:rPr>
              <a:t>引起读</a:t>
            </a:r>
            <a:r>
              <a:rPr lang="zh-CN" altLang="en-US" sz="3200" b="1" dirty="0">
                <a:solidFill>
                  <a:srgbClr val="000000"/>
                </a:solidFill>
                <a:latin typeface="Arial" panose="020B0604020202020204" pitchFamily="34" charset="0"/>
              </a:rPr>
              <a:t>者的兴</a:t>
            </a:r>
            <a:r>
              <a:rPr lang="zh-CN" altLang="en-US" sz="3200" b="1" dirty="0" smtClean="0">
                <a:solidFill>
                  <a:srgbClr val="000000"/>
                </a:solidFill>
                <a:latin typeface="Arial" panose="020B0604020202020204" pitchFamily="34" charset="0"/>
              </a:rPr>
              <a:t>趣。</a:t>
            </a:r>
            <a:endParaRPr lang="zh-CN" altLang="en-US" sz="3200" b="1" dirty="0">
              <a:solidFill>
                <a:srgbClr val="000000"/>
              </a:solidFill>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41</a:t>
            </a:fld>
            <a:endParaRPr lang="zh-CN" altLang="en-US">
              <a:latin typeface="Arial" panose="020B0604020202020204" pitchFamily="34"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771800" y="332656"/>
            <a:ext cx="4321200" cy="523220"/>
          </a:xfrm>
          <a:prstGeom prst="rect">
            <a:avLst/>
          </a:prstGeom>
          <a:solidFill>
            <a:schemeClr val="accent2">
              <a:lumMod val="60000"/>
              <a:lumOff val="40000"/>
            </a:schemeClr>
          </a:solidFill>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smtClean="0">
                <a:ln>
                  <a:noFill/>
                </a:ln>
                <a:solidFill>
                  <a:srgbClr val="000000"/>
                </a:solidFill>
                <a:effectLst/>
                <a:uLnTx/>
                <a:uFillTx/>
                <a:latin typeface="楷体_GB2312" pitchFamily="49" charset="-122"/>
                <a:ea typeface="楷体_GB2312" pitchFamily="49" charset="-122"/>
                <a:cs typeface="+mn-cs"/>
              </a:rPr>
              <a:t>（二）小</a:t>
            </a:r>
            <a:r>
              <a:rPr kumimoji="0" lang="zh-CN" altLang="en-US" sz="2800" b="1" i="0" u="none" strike="noStrike" kern="1200" cap="none" spc="0" normalizeH="0" baseline="0" noProof="0" dirty="0">
                <a:ln>
                  <a:noFill/>
                </a:ln>
                <a:solidFill>
                  <a:srgbClr val="000000"/>
                </a:solidFill>
                <a:effectLst/>
                <a:uLnTx/>
                <a:uFillTx/>
                <a:latin typeface="楷体_GB2312" pitchFamily="49" charset="-122"/>
                <a:ea typeface="楷体_GB2312" pitchFamily="49" charset="-122"/>
                <a:cs typeface="+mn-cs"/>
              </a:rPr>
              <a:t>说开头段的作用</a:t>
            </a:r>
          </a:p>
        </p:txBody>
      </p:sp>
      <p:sp>
        <p:nvSpPr>
          <p:cNvPr id="2" name="文本框 1"/>
          <p:cNvSpPr txBox="1"/>
          <p:nvPr/>
        </p:nvSpPr>
        <p:spPr>
          <a:xfrm>
            <a:off x="611560" y="1124744"/>
            <a:ext cx="8093710" cy="5016758"/>
          </a:xfrm>
          <a:prstGeom prst="rect">
            <a:avLst/>
          </a:prstGeom>
          <a:noFill/>
        </p:spPr>
        <p:txBody>
          <a:bodyPr wrap="square" rtlCol="0" anchor="t">
            <a:spAutoFit/>
          </a:bodyPr>
          <a:lstStyle/>
          <a:p>
            <a:r>
              <a:rPr lang="en-US" altLang="zh-CN" sz="3200" b="1" dirty="0">
                <a:sym typeface="+mn-ea"/>
              </a:rPr>
              <a:t>1</a:t>
            </a:r>
            <a:r>
              <a:rPr lang="zh-CN" altLang="en-US" sz="3200" b="1" dirty="0">
                <a:sym typeface="+mn-ea"/>
              </a:rPr>
              <a:t>、情节方面：</a:t>
            </a:r>
          </a:p>
          <a:p>
            <a:r>
              <a:rPr lang="zh-CN" altLang="en-US" sz="3200" b="1" dirty="0">
                <a:solidFill>
                  <a:srgbClr val="000000"/>
                </a:solidFill>
                <a:sym typeface="+mn-ea"/>
              </a:rPr>
              <a:t>总领全文，交代背景，引起下文</a:t>
            </a:r>
            <a:r>
              <a:rPr lang="en-US" altLang="zh-CN" sz="3200" b="1" dirty="0">
                <a:solidFill>
                  <a:srgbClr val="000000"/>
                </a:solidFill>
                <a:sym typeface="+mn-ea"/>
              </a:rPr>
              <a:t>……</a:t>
            </a:r>
            <a:r>
              <a:rPr lang="zh-CN" altLang="en-US" sz="3200" b="1" dirty="0">
                <a:solidFill>
                  <a:srgbClr val="000000"/>
                </a:solidFill>
                <a:sym typeface="+mn-ea"/>
              </a:rPr>
              <a:t>内容，为下文</a:t>
            </a:r>
            <a:r>
              <a:rPr lang="en-US" altLang="zh-CN" sz="3200" b="1" dirty="0">
                <a:solidFill>
                  <a:srgbClr val="000000"/>
                </a:solidFill>
                <a:sym typeface="+mn-ea"/>
              </a:rPr>
              <a:t>……</a:t>
            </a:r>
            <a:r>
              <a:rPr lang="zh-CN" altLang="en-US" sz="3200" b="1" dirty="0">
                <a:solidFill>
                  <a:srgbClr val="000000"/>
                </a:solidFill>
                <a:sym typeface="+mn-ea"/>
              </a:rPr>
              <a:t>情节做铺垫或埋伏笔。</a:t>
            </a:r>
          </a:p>
          <a:p>
            <a:r>
              <a:rPr lang="zh-CN" altLang="en-US" sz="3200" b="1" dirty="0">
                <a:solidFill>
                  <a:srgbClr val="000000"/>
                </a:solidFill>
                <a:sym typeface="+mn-ea"/>
              </a:rPr>
              <a:t>（描写抒情：渲染氛围，奠定感情基调）</a:t>
            </a:r>
          </a:p>
          <a:p>
            <a:r>
              <a:rPr lang="en-US" altLang="zh-CN" sz="3200" b="1" dirty="0">
                <a:sym typeface="+mn-ea"/>
              </a:rPr>
              <a:t>2</a:t>
            </a:r>
            <a:r>
              <a:rPr lang="zh-CN" altLang="en-US" sz="3200" b="1" dirty="0">
                <a:sym typeface="+mn-ea"/>
              </a:rPr>
              <a:t>、</a:t>
            </a:r>
            <a:r>
              <a:rPr lang="zh-CN" altLang="zh-CN" sz="3200" b="1" dirty="0">
                <a:sym typeface="+mn-ea"/>
              </a:rPr>
              <a:t>人物</a:t>
            </a:r>
            <a:r>
              <a:rPr lang="zh-CN" altLang="en-US" sz="3200" b="1" dirty="0">
                <a:sym typeface="+mn-ea"/>
              </a:rPr>
              <a:t>方面</a:t>
            </a:r>
            <a:r>
              <a:rPr lang="zh-CN" altLang="zh-CN" sz="3200" b="1" dirty="0">
                <a:sym typeface="+mn-ea"/>
              </a:rPr>
              <a:t>：</a:t>
            </a:r>
            <a:endParaRPr lang="zh-CN" altLang="zh-CN" sz="3200" b="1" dirty="0">
              <a:latin typeface="Arial" panose="020B0604020202020204" pitchFamily="34" charset="0"/>
            </a:endParaRPr>
          </a:p>
          <a:p>
            <a:r>
              <a:rPr lang="zh-CN" altLang="zh-CN" sz="3200" b="1" dirty="0">
                <a:solidFill>
                  <a:srgbClr val="000000"/>
                </a:solidFill>
                <a:sym typeface="+mn-ea"/>
              </a:rPr>
              <a:t>突出</a:t>
            </a:r>
            <a:r>
              <a:rPr lang="en-US" altLang="zh-CN" sz="3200" b="1" dirty="0">
                <a:solidFill>
                  <a:srgbClr val="000000"/>
                </a:solidFill>
                <a:sym typeface="+mn-ea"/>
              </a:rPr>
              <a:t>……</a:t>
            </a:r>
            <a:r>
              <a:rPr lang="zh-CN" altLang="en-US" sz="3200" b="1" dirty="0">
                <a:solidFill>
                  <a:srgbClr val="000000"/>
                </a:solidFill>
                <a:sym typeface="+mn-ea"/>
              </a:rPr>
              <a:t>的人物形象；</a:t>
            </a:r>
            <a:endParaRPr lang="zh-CN" altLang="en-US" sz="3200" b="1" dirty="0">
              <a:solidFill>
                <a:srgbClr val="000000"/>
              </a:solidFill>
              <a:latin typeface="Arial" panose="020B0604020202020204" pitchFamily="34" charset="0"/>
            </a:endParaRPr>
          </a:p>
          <a:p>
            <a:r>
              <a:rPr lang="en-US" altLang="zh-CN" sz="3200" b="1" dirty="0">
                <a:sym typeface="+mn-ea"/>
              </a:rPr>
              <a:t>3</a:t>
            </a:r>
            <a:r>
              <a:rPr lang="zh-CN" altLang="en-US" sz="3200" b="1" dirty="0">
                <a:sym typeface="+mn-ea"/>
              </a:rPr>
              <a:t>、主题方面：</a:t>
            </a:r>
            <a:endParaRPr lang="zh-CN" altLang="en-US" sz="3200" b="1" dirty="0">
              <a:latin typeface="Arial" panose="020B0604020202020204" pitchFamily="34" charset="0"/>
            </a:endParaRPr>
          </a:p>
          <a:p>
            <a:r>
              <a:rPr lang="zh-CN" altLang="en-US" sz="3200" b="1" dirty="0">
                <a:solidFill>
                  <a:srgbClr val="000000"/>
                </a:solidFill>
                <a:sym typeface="+mn-ea"/>
              </a:rPr>
              <a:t>点明</a:t>
            </a:r>
            <a:r>
              <a:rPr lang="en-US" altLang="zh-CN" sz="3200" b="1" dirty="0">
                <a:solidFill>
                  <a:srgbClr val="000000"/>
                </a:solidFill>
                <a:sym typeface="+mn-ea"/>
              </a:rPr>
              <a:t>……</a:t>
            </a:r>
            <a:r>
              <a:rPr lang="zh-CN" altLang="en-US" sz="3200" b="1" dirty="0">
                <a:solidFill>
                  <a:srgbClr val="000000"/>
                </a:solidFill>
                <a:sym typeface="+mn-ea"/>
              </a:rPr>
              <a:t>的主题，揭示</a:t>
            </a:r>
            <a:r>
              <a:rPr lang="en-US" altLang="zh-CN" sz="3200" b="1" dirty="0">
                <a:solidFill>
                  <a:srgbClr val="000000"/>
                </a:solidFill>
                <a:sym typeface="+mn-ea"/>
              </a:rPr>
              <a:t>……</a:t>
            </a:r>
            <a:r>
              <a:rPr lang="zh-CN" altLang="en-US" sz="3200" b="1" dirty="0">
                <a:solidFill>
                  <a:srgbClr val="000000"/>
                </a:solidFill>
                <a:sym typeface="+mn-ea"/>
              </a:rPr>
              <a:t>的主旨；</a:t>
            </a:r>
          </a:p>
          <a:p>
            <a:r>
              <a:rPr lang="en-US" altLang="zh-CN" sz="3200" b="1" dirty="0">
                <a:sym typeface="+mn-ea"/>
              </a:rPr>
              <a:t>4</a:t>
            </a:r>
            <a:r>
              <a:rPr lang="zh-CN" altLang="en-US" sz="3200" b="1" dirty="0">
                <a:sym typeface="+mn-ea"/>
              </a:rPr>
              <a:t>、读者方面：</a:t>
            </a:r>
            <a:endParaRPr lang="zh-CN" altLang="en-US" sz="3200" b="1" dirty="0">
              <a:latin typeface="Arial" panose="020B0604020202020204" pitchFamily="34" charset="0"/>
            </a:endParaRPr>
          </a:p>
          <a:p>
            <a:r>
              <a:rPr lang="zh-CN" altLang="en-US" sz="3200" b="1" dirty="0" smtClean="0">
                <a:solidFill>
                  <a:srgbClr val="000000"/>
                </a:solidFill>
              </a:rPr>
              <a:t>设置悬念，吸引读者，引起读者的兴趣。</a:t>
            </a:r>
            <a:endParaRPr lang="zh-CN" altLang="en-US" sz="3200" b="1" dirty="0">
              <a:solidFill>
                <a:srgbClr val="000000"/>
              </a:solidFill>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42</a:t>
            </a:fld>
            <a:endParaRPr lang="zh-CN" altLang="en-US">
              <a:latin typeface="Arial" panose="020B0604020202020204" pitchFamily="3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0" y="1164134"/>
            <a:ext cx="8749030" cy="5693866"/>
          </a:xfrm>
          <a:prstGeom prst="rect">
            <a:avLst/>
          </a:prstGeom>
          <a:noFill/>
          <a:ln w="9525">
            <a:noFill/>
            <a:miter lim="800000"/>
          </a:ln>
        </p:spPr>
        <p:txBody>
          <a:bodyPr wrap="square">
            <a:spAutoFit/>
          </a:bodyPr>
          <a:lstStyle/>
          <a:p>
            <a:pPr marR="0" defTabSz="914400">
              <a:buClrTx/>
              <a:buSzTx/>
              <a:buFontTx/>
              <a:buNone/>
              <a:defRPr/>
            </a:pPr>
            <a:r>
              <a:rPr kumimoji="0" lang="en-US" altLang="zh-CN" sz="2800" b="1" kern="1200" cap="none" spc="0" normalizeH="0" baseline="0" noProof="0" dirty="0" smtClean="0">
                <a:solidFill>
                  <a:srgbClr val="FF0000"/>
                </a:solidFill>
                <a:latin typeface="+mn-ea"/>
                <a:ea typeface="+mn-ea"/>
                <a:cs typeface="+mn-cs"/>
              </a:rPr>
              <a:t>1.</a:t>
            </a:r>
            <a:r>
              <a:rPr kumimoji="0" lang="zh-CN" altLang="en-US" sz="2800" b="1" kern="1200" cap="none" spc="0" normalizeH="0" baseline="0" noProof="0" dirty="0" smtClean="0">
                <a:solidFill>
                  <a:srgbClr val="FF0000"/>
                </a:solidFill>
                <a:latin typeface="+mn-ea"/>
                <a:ea typeface="+mn-ea"/>
                <a:cs typeface="+mn-cs"/>
              </a:rPr>
              <a:t>情</a:t>
            </a:r>
            <a:r>
              <a:rPr kumimoji="0" lang="zh-CN" altLang="en-US" sz="2800" b="1" kern="1200" cap="none" spc="0" normalizeH="0" baseline="0" noProof="0" dirty="0">
                <a:solidFill>
                  <a:srgbClr val="FF0000"/>
                </a:solidFill>
                <a:latin typeface="+mn-ea"/>
                <a:ea typeface="+mn-ea"/>
                <a:cs typeface="+mn-cs"/>
              </a:rPr>
              <a:t>节与全文中相关情节的关系。主要是照应和伏笔。 </a:t>
            </a:r>
            <a:endParaRPr kumimoji="0" lang="en-US" altLang="zh-CN" sz="2800" b="1" kern="1200" cap="none" spc="0" normalizeH="0" baseline="0" noProof="0" dirty="0">
              <a:solidFill>
                <a:srgbClr val="FF0000"/>
              </a:solidFill>
              <a:latin typeface="+mn-ea"/>
              <a:ea typeface="+mn-ea"/>
              <a:cs typeface="+mn-cs"/>
            </a:endParaRPr>
          </a:p>
          <a:p>
            <a:pPr marR="0" defTabSz="914400">
              <a:buClrTx/>
              <a:buSzTx/>
              <a:buFontTx/>
              <a:buNone/>
              <a:defRPr/>
            </a:pPr>
            <a:r>
              <a:rPr kumimoji="0" lang="zh-CN" altLang="en-US" sz="2800" b="1" kern="1200" cap="none" spc="0" normalizeH="0" baseline="0" noProof="0" dirty="0">
                <a:solidFill>
                  <a:srgbClr val="FF0000"/>
                </a:solidFill>
                <a:latin typeface="楷体_GB2312" pitchFamily="49" charset="-122"/>
                <a:ea typeface="楷体_GB2312" pitchFamily="49" charset="-122"/>
                <a:cs typeface="+mn-cs"/>
              </a:rPr>
              <a:t>照应</a:t>
            </a:r>
            <a:r>
              <a:rPr kumimoji="0" lang="zh-CN" altLang="en-US" sz="2800" b="1" kern="1200" cap="none" spc="0" normalizeH="0" baseline="0" noProof="0" dirty="0">
                <a:solidFill>
                  <a:srgbClr val="000000"/>
                </a:solidFill>
                <a:latin typeface="楷体_GB2312" pitchFamily="49" charset="-122"/>
                <a:ea typeface="楷体_GB2312" pitchFamily="49" charset="-122"/>
                <a:cs typeface="+mn-cs"/>
              </a:rPr>
              <a:t>就是文学作品前后文之间的呼应。照应能使情节连贯，脉络清晰，结构紧凑。</a:t>
            </a:r>
            <a:endParaRPr kumimoji="0" lang="en-US" altLang="zh-CN" sz="2800" b="1" kern="1200" cap="none" spc="0" normalizeH="0" baseline="0" noProof="0" dirty="0">
              <a:solidFill>
                <a:srgbClr val="000000"/>
              </a:solidFill>
              <a:latin typeface="楷体_GB2312" pitchFamily="49" charset="-122"/>
              <a:ea typeface="楷体_GB2312" pitchFamily="49" charset="-122"/>
              <a:cs typeface="+mn-cs"/>
            </a:endParaRPr>
          </a:p>
          <a:p>
            <a:pPr marR="0" defTabSz="914400">
              <a:buClrTx/>
              <a:buSzTx/>
              <a:buFontTx/>
              <a:buNone/>
              <a:defRPr/>
            </a:pPr>
            <a:r>
              <a:rPr kumimoji="0" lang="zh-CN" altLang="en-US" sz="2800" b="1" kern="1200" cap="none" spc="0" normalizeH="0" baseline="0" noProof="0" dirty="0">
                <a:solidFill>
                  <a:srgbClr val="FF0000"/>
                </a:solidFill>
                <a:latin typeface="楷体_GB2312" pitchFamily="49" charset="-122"/>
                <a:ea typeface="楷体_GB2312" pitchFamily="49" charset="-122"/>
                <a:cs typeface="+mn-cs"/>
              </a:rPr>
              <a:t>伏笔</a:t>
            </a:r>
            <a:r>
              <a:rPr kumimoji="0" lang="zh-CN" altLang="en-US" sz="2800" b="1" kern="1200" cap="none" spc="0" normalizeH="0" baseline="0" noProof="0" dirty="0">
                <a:solidFill>
                  <a:srgbClr val="000000"/>
                </a:solidFill>
                <a:latin typeface="楷体_GB2312" pitchFamily="49" charset="-122"/>
                <a:ea typeface="楷体_GB2312" pitchFamily="49" charset="-122"/>
                <a:cs typeface="+mn-cs"/>
              </a:rPr>
              <a:t>是文学作品中，前段为后段所作的提示或暗示。能使小说情节曲折，结构紧凑，构思精巧，前后呼应。</a:t>
            </a:r>
            <a:endParaRPr kumimoji="0" lang="en-US" altLang="zh-CN" sz="2800" b="1" kern="1200" cap="none" spc="0" normalizeH="0" baseline="0" noProof="0" dirty="0">
              <a:solidFill>
                <a:srgbClr val="000000"/>
              </a:solidFill>
              <a:latin typeface="楷体_GB2312" pitchFamily="49" charset="-122"/>
              <a:ea typeface="楷体_GB2312" pitchFamily="49" charset="-122"/>
              <a:cs typeface="+mn-cs"/>
            </a:endParaRPr>
          </a:p>
          <a:p>
            <a:pPr marR="0" defTabSz="914400">
              <a:buClrTx/>
              <a:buSzTx/>
              <a:buFontTx/>
              <a:buNone/>
              <a:defRPr/>
            </a:pPr>
            <a:r>
              <a:rPr kumimoji="0" lang="en-US" altLang="zh-CN" sz="2800" b="1" kern="1200" cap="none" spc="0" normalizeH="0" baseline="0" noProof="0" dirty="0" smtClean="0">
                <a:solidFill>
                  <a:srgbClr val="FF0000"/>
                </a:solidFill>
                <a:latin typeface="+mn-ea"/>
                <a:ea typeface="+mn-ea"/>
                <a:cs typeface="+mn-cs"/>
              </a:rPr>
              <a:t>2.</a:t>
            </a:r>
            <a:r>
              <a:rPr kumimoji="0" lang="zh-CN" altLang="en-US" sz="2800" b="1" kern="1200" cap="none" spc="0" normalizeH="0" baseline="0" noProof="0" dirty="0" smtClean="0">
                <a:solidFill>
                  <a:srgbClr val="FF0000"/>
                </a:solidFill>
                <a:latin typeface="+mn-ea"/>
                <a:ea typeface="+mn-ea"/>
                <a:cs typeface="+mn-cs"/>
              </a:rPr>
              <a:t>情</a:t>
            </a:r>
            <a:r>
              <a:rPr kumimoji="0" lang="zh-CN" altLang="en-US" sz="2800" b="1" kern="1200" cap="none" spc="0" normalizeH="0" baseline="0" noProof="0" dirty="0">
                <a:solidFill>
                  <a:srgbClr val="FF0000"/>
                </a:solidFill>
                <a:latin typeface="+mn-ea"/>
                <a:ea typeface="+mn-ea"/>
                <a:cs typeface="+mn-cs"/>
              </a:rPr>
              <a:t>节与主题的关系。</a:t>
            </a:r>
            <a:endParaRPr kumimoji="0" lang="en-US" altLang="zh-CN" sz="2800" b="1" kern="1200" cap="none" spc="0" normalizeH="0" baseline="0" noProof="0" dirty="0">
              <a:solidFill>
                <a:srgbClr val="FF0000"/>
              </a:solidFill>
              <a:latin typeface="+mn-ea"/>
              <a:ea typeface="+mn-ea"/>
              <a:cs typeface="+mn-cs"/>
            </a:endParaRPr>
          </a:p>
          <a:p>
            <a:pPr marR="0" defTabSz="914400">
              <a:buClrTx/>
              <a:buSzTx/>
              <a:buFontTx/>
              <a:buNone/>
              <a:defRPr/>
            </a:pPr>
            <a:r>
              <a:rPr kumimoji="0" lang="zh-CN" altLang="en-US" sz="2400" b="1" kern="1200" cap="none" spc="0" normalizeH="0" baseline="0" noProof="0" dirty="0">
                <a:solidFill>
                  <a:srgbClr val="000000"/>
                </a:solidFill>
                <a:latin typeface="楷体_GB2312" pitchFamily="49" charset="-122"/>
                <a:ea typeface="楷体_GB2312" pitchFamily="49" charset="-122"/>
                <a:cs typeface="+mn-cs"/>
              </a:rPr>
              <a:t>如</a:t>
            </a:r>
            <a:r>
              <a:rPr kumimoji="0" lang="en-US" altLang="zh-CN" sz="2400" b="1" kern="1200" cap="none" spc="0" normalizeH="0" baseline="0" noProof="0" dirty="0">
                <a:solidFill>
                  <a:srgbClr val="000000"/>
                </a:solidFill>
                <a:latin typeface="楷体_GB2312" pitchFamily="49" charset="-122"/>
                <a:ea typeface="楷体_GB2312" pitchFamily="49" charset="-122"/>
                <a:cs typeface="+mn-cs"/>
              </a:rPr>
              <a:t>《</a:t>
            </a:r>
            <a:r>
              <a:rPr kumimoji="0" lang="zh-CN" altLang="en-US" sz="2400" b="1" kern="1200" cap="none" spc="0" normalizeH="0" baseline="0" noProof="0" dirty="0">
                <a:solidFill>
                  <a:srgbClr val="000000"/>
                </a:solidFill>
                <a:latin typeface="楷体_GB2312" pitchFamily="49" charset="-122"/>
                <a:ea typeface="楷体_GB2312" pitchFamily="49" charset="-122"/>
                <a:cs typeface="+mn-cs"/>
              </a:rPr>
              <a:t>骆驼祥子</a:t>
            </a:r>
            <a:r>
              <a:rPr kumimoji="0" lang="en-US" altLang="zh-CN" sz="2400" b="1" kern="1200" cap="none" spc="0" normalizeH="0" baseline="0" noProof="0" dirty="0">
                <a:solidFill>
                  <a:srgbClr val="000000"/>
                </a:solidFill>
                <a:latin typeface="楷体_GB2312" pitchFamily="49" charset="-122"/>
                <a:ea typeface="楷体_GB2312" pitchFamily="49" charset="-122"/>
                <a:cs typeface="+mn-cs"/>
              </a:rPr>
              <a:t>》</a:t>
            </a:r>
            <a:r>
              <a:rPr kumimoji="0" lang="zh-CN" altLang="en-US" sz="2400" b="1" kern="1200" cap="none" spc="0" normalizeH="0" baseline="0" noProof="0" dirty="0">
                <a:solidFill>
                  <a:srgbClr val="000000"/>
                </a:solidFill>
                <a:latin typeface="楷体_GB2312" pitchFamily="49" charset="-122"/>
                <a:ea typeface="楷体_GB2312" pitchFamily="49" charset="-122"/>
                <a:cs typeface="+mn-cs"/>
              </a:rPr>
              <a:t>中暴雨狂泻，道路迷茫，“半死半活”的祥子，“低着头一步一步地往前拽”，</a:t>
            </a:r>
            <a:r>
              <a:rPr kumimoji="0" lang="zh-CN" altLang="en-US" sz="2400" b="1" kern="1200" cap="none" spc="0" normalizeH="0" baseline="0" noProof="0" dirty="0">
                <a:solidFill>
                  <a:schemeClr val="accent4">
                    <a:lumMod val="75000"/>
                  </a:schemeClr>
                </a:solidFill>
                <a:latin typeface="楷体_GB2312" pitchFamily="49" charset="-122"/>
                <a:ea typeface="楷体_GB2312" pitchFamily="49" charset="-122"/>
                <a:cs typeface="+mn-cs"/>
              </a:rPr>
              <a:t>反映了旧社会人力车夫的凄苦生活和悲惨命运。</a:t>
            </a:r>
            <a:endParaRPr kumimoji="0" lang="en-US" altLang="zh-CN" sz="2400" b="1" kern="1200" cap="none" spc="0" normalizeH="0" baseline="0" noProof="0" dirty="0">
              <a:solidFill>
                <a:schemeClr val="accent4">
                  <a:lumMod val="75000"/>
                </a:schemeClr>
              </a:solidFill>
              <a:latin typeface="楷体_GB2312" pitchFamily="49" charset="-122"/>
              <a:ea typeface="楷体_GB2312" pitchFamily="49" charset="-122"/>
              <a:cs typeface="+mn-cs"/>
            </a:endParaRPr>
          </a:p>
          <a:p>
            <a:pPr marR="0" defTabSz="914400">
              <a:buClrTx/>
              <a:buSzTx/>
              <a:buFontTx/>
              <a:buNone/>
              <a:defRPr/>
            </a:pPr>
            <a:r>
              <a:rPr kumimoji="0" lang="en-US" altLang="zh-CN" sz="2800" b="1" kern="1200" cap="none" spc="0" normalizeH="0" baseline="0" noProof="0" dirty="0" smtClean="0">
                <a:solidFill>
                  <a:srgbClr val="FF0000"/>
                </a:solidFill>
                <a:latin typeface="+mn-ea"/>
                <a:ea typeface="宋体" panose="02010600030101010101" pitchFamily="2" charset="-122"/>
                <a:cs typeface="+mn-cs"/>
              </a:rPr>
              <a:t>3.</a:t>
            </a:r>
            <a:r>
              <a:rPr kumimoji="0" lang="zh-CN" altLang="en-US" sz="2800" b="1" kern="1200" cap="none" spc="0" normalizeH="0" baseline="0" noProof="0" dirty="0" smtClean="0">
                <a:solidFill>
                  <a:srgbClr val="FF0000"/>
                </a:solidFill>
                <a:latin typeface="+mn-ea"/>
                <a:ea typeface="宋体" panose="02010600030101010101" pitchFamily="2" charset="-122"/>
                <a:cs typeface="+mn-cs"/>
              </a:rPr>
              <a:t>情</a:t>
            </a:r>
            <a:r>
              <a:rPr kumimoji="0" lang="zh-CN" altLang="en-US" sz="2800" b="1" kern="1200" cap="none" spc="0" normalizeH="0" baseline="0" noProof="0" dirty="0">
                <a:solidFill>
                  <a:srgbClr val="FF0000"/>
                </a:solidFill>
                <a:latin typeface="+mn-ea"/>
                <a:ea typeface="宋体" panose="02010600030101010101" pitchFamily="2" charset="-122"/>
                <a:cs typeface="+mn-cs"/>
              </a:rPr>
              <a:t>节与人物性格的关系。</a:t>
            </a:r>
            <a:endParaRPr kumimoji="0" lang="en-US" altLang="zh-CN" sz="2800" b="1" kern="1200" cap="none" spc="0" normalizeH="0" baseline="0" noProof="0" dirty="0">
              <a:solidFill>
                <a:srgbClr val="FF0000"/>
              </a:solidFill>
              <a:latin typeface="+mn-ea"/>
              <a:ea typeface="宋体" panose="02010600030101010101" pitchFamily="2" charset="-122"/>
              <a:cs typeface="+mn-cs"/>
            </a:endParaRPr>
          </a:p>
          <a:p>
            <a:pPr marR="0" defTabSz="914400">
              <a:buClrTx/>
              <a:buSzTx/>
              <a:buFontTx/>
              <a:buNone/>
              <a:defRPr/>
            </a:pPr>
            <a:r>
              <a:rPr kumimoji="0" lang="zh-CN" altLang="en-US" sz="2400" b="1" kern="1200" cap="none" spc="0" normalizeH="0" baseline="0" noProof="0" dirty="0">
                <a:solidFill>
                  <a:srgbClr val="000000"/>
                </a:solidFill>
                <a:latin typeface="楷体_GB2312" pitchFamily="49" charset="-122"/>
                <a:ea typeface="楷体_GB2312" pitchFamily="49" charset="-122"/>
                <a:cs typeface="+mn-cs"/>
              </a:rPr>
              <a:t>如</a:t>
            </a:r>
            <a:r>
              <a:rPr kumimoji="0" lang="en-US" altLang="zh-CN" sz="2400" b="1" kern="1200" cap="none" spc="0" normalizeH="0" baseline="0" noProof="0" dirty="0">
                <a:solidFill>
                  <a:srgbClr val="000000"/>
                </a:solidFill>
                <a:latin typeface="楷体_GB2312" pitchFamily="49" charset="-122"/>
                <a:ea typeface="楷体_GB2312" pitchFamily="49" charset="-122"/>
                <a:cs typeface="+mn-cs"/>
              </a:rPr>
              <a:t>《</a:t>
            </a:r>
            <a:r>
              <a:rPr kumimoji="0" lang="zh-CN" altLang="en-US" sz="2400" b="1" kern="1200" cap="none" spc="0" normalizeH="0" baseline="0" noProof="0" dirty="0">
                <a:solidFill>
                  <a:srgbClr val="000000"/>
                </a:solidFill>
                <a:latin typeface="楷体_GB2312" pitchFamily="49" charset="-122"/>
                <a:ea typeface="楷体_GB2312" pitchFamily="49" charset="-122"/>
                <a:cs typeface="+mn-cs"/>
              </a:rPr>
              <a:t>水浒传</a:t>
            </a:r>
            <a:r>
              <a:rPr kumimoji="0" lang="en-US" altLang="zh-CN" sz="2400" b="1" kern="1200" cap="none" spc="0" normalizeH="0" baseline="0" noProof="0" dirty="0">
                <a:solidFill>
                  <a:srgbClr val="000000"/>
                </a:solidFill>
                <a:latin typeface="楷体_GB2312" pitchFamily="49" charset="-122"/>
                <a:ea typeface="楷体_GB2312" pitchFamily="49" charset="-122"/>
                <a:cs typeface="+mn-cs"/>
              </a:rPr>
              <a:t>》</a:t>
            </a:r>
            <a:r>
              <a:rPr kumimoji="0" lang="zh-CN" altLang="en-US" sz="2400" b="1" kern="1200" cap="none" spc="0" normalizeH="0" baseline="0" noProof="0" dirty="0">
                <a:solidFill>
                  <a:srgbClr val="000000"/>
                </a:solidFill>
                <a:latin typeface="楷体_GB2312" pitchFamily="49" charset="-122"/>
                <a:ea typeface="楷体_GB2312" pitchFamily="49" charset="-122"/>
                <a:cs typeface="+mn-cs"/>
              </a:rPr>
              <a:t>中写武松打虎，安排哨“棒被打断，手中的一半也被武松扔在一边，武松两手揪住老虎头皮，按在地上，提起铁锤般的拳头，打得老虎眼、口、鼻、耳七窍流血”的情节，有力地</a:t>
            </a:r>
            <a:r>
              <a:rPr kumimoji="0" lang="zh-CN" altLang="en-US" sz="2400" b="1" kern="1200" cap="none" spc="0" normalizeH="0" baseline="0" noProof="0" dirty="0">
                <a:solidFill>
                  <a:schemeClr val="accent4">
                    <a:lumMod val="75000"/>
                  </a:schemeClr>
                </a:solidFill>
                <a:latin typeface="楷体_GB2312" pitchFamily="49" charset="-122"/>
                <a:ea typeface="楷体_GB2312" pitchFamily="49" charset="-122"/>
                <a:cs typeface="+mn-cs"/>
              </a:rPr>
              <a:t>彰显了武松徒手打虎的英雄本色</a:t>
            </a:r>
            <a:r>
              <a:rPr kumimoji="0" lang="zh-CN" altLang="en-US" sz="2400" b="1" kern="1200" cap="none" spc="0" normalizeH="0" baseline="0" noProof="0" dirty="0">
                <a:solidFill>
                  <a:srgbClr val="000000"/>
                </a:solidFill>
                <a:latin typeface="楷体_GB2312" pitchFamily="49" charset="-122"/>
                <a:ea typeface="楷体_GB2312" pitchFamily="49" charset="-122"/>
                <a:cs typeface="+mn-cs"/>
              </a:rPr>
              <a:t>。</a:t>
            </a:r>
          </a:p>
        </p:txBody>
      </p:sp>
      <p:sp>
        <p:nvSpPr>
          <p:cNvPr id="5" name="TextBox 4"/>
          <p:cNvSpPr txBox="1"/>
          <p:nvPr/>
        </p:nvSpPr>
        <p:spPr>
          <a:xfrm>
            <a:off x="2555776" y="260648"/>
            <a:ext cx="4248472" cy="523220"/>
          </a:xfrm>
          <a:prstGeom prst="rect">
            <a:avLst/>
          </a:prstGeom>
          <a:solidFill>
            <a:schemeClr val="accent2">
              <a:lumMod val="60000"/>
              <a:lumOff val="40000"/>
            </a:schemeClr>
          </a:solidFill>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smtClean="0">
                <a:ln>
                  <a:noFill/>
                </a:ln>
                <a:solidFill>
                  <a:srgbClr val="000000"/>
                </a:solidFill>
                <a:effectLst/>
                <a:uLnTx/>
                <a:uFillTx/>
                <a:latin typeface="楷体_GB2312" pitchFamily="49" charset="-122"/>
                <a:ea typeface="楷体_GB2312" pitchFamily="49" charset="-122"/>
                <a:cs typeface="+mn-cs"/>
              </a:rPr>
              <a:t>（三）小</a:t>
            </a:r>
            <a:r>
              <a:rPr kumimoji="0" lang="zh-CN" altLang="en-US" sz="2800" b="1" i="0" u="none" strike="noStrike" kern="1200" cap="none" spc="0" normalizeH="0" baseline="0" noProof="0" dirty="0">
                <a:ln>
                  <a:noFill/>
                </a:ln>
                <a:solidFill>
                  <a:srgbClr val="000000"/>
                </a:solidFill>
                <a:effectLst/>
                <a:uLnTx/>
                <a:uFillTx/>
                <a:latin typeface="楷体_GB2312" pitchFamily="49" charset="-122"/>
                <a:ea typeface="楷体_GB2312" pitchFamily="49" charset="-122"/>
                <a:cs typeface="+mn-cs"/>
              </a:rPr>
              <a:t>说中间段的作用</a:t>
            </a:r>
          </a:p>
        </p:txBody>
      </p:sp>
      <p:sp>
        <p:nvSpPr>
          <p:cNvPr id="15364" name="TextBox 3"/>
          <p:cNvSpPr txBox="1"/>
          <p:nvPr/>
        </p:nvSpPr>
        <p:spPr>
          <a:xfrm>
            <a:off x="323528" y="764704"/>
            <a:ext cx="8208963" cy="521970"/>
          </a:xfrm>
          <a:prstGeom prst="rect">
            <a:avLst/>
          </a:prstGeom>
          <a:noFill/>
          <a:ln w="9525">
            <a:noFill/>
          </a:ln>
        </p:spPr>
        <p:txBody>
          <a:bodyPr>
            <a:spAutoFit/>
          </a:bodyPr>
          <a:lstStyle/>
          <a:p>
            <a:r>
              <a:rPr lang="zh-CN" altLang="zh-CN" sz="2800" b="1" dirty="0">
                <a:latin typeface="Arial" panose="020B0604020202020204" pitchFamily="34" charset="0"/>
              </a:rPr>
              <a:t>分析</a:t>
            </a:r>
            <a:r>
              <a:rPr lang="zh-CN" altLang="en-US" sz="2800" b="1" dirty="0">
                <a:latin typeface="Arial" panose="020B0604020202020204" pitchFamily="34" charset="0"/>
              </a:rPr>
              <a:t>中间</a:t>
            </a:r>
            <a:r>
              <a:rPr lang="zh-CN" altLang="zh-CN" sz="2800" b="1" dirty="0">
                <a:latin typeface="Arial" panose="020B0604020202020204" pitchFamily="34" charset="0"/>
              </a:rPr>
              <a:t>段的作用，</a:t>
            </a:r>
            <a:r>
              <a:rPr lang="zh-CN" altLang="en-US" sz="2800" b="1" dirty="0">
                <a:latin typeface="Arial" panose="020B0604020202020204" pitchFamily="34" charset="0"/>
              </a:rPr>
              <a:t>可以从三方面进行考虑：</a:t>
            </a:r>
            <a:endParaRPr lang="zh-CN" altLang="zh-CN" sz="2800" b="1"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43</a:t>
            </a:fld>
            <a:endParaRPr lang="zh-CN" altLang="en-US">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218">
                                            <p:txEl>
                                              <p:pRg st="0" end="0"/>
                                            </p:txEl>
                                          </p:spTgt>
                                        </p:tgtEl>
                                        <p:attrNameLst>
                                          <p:attrName>style.visibility</p:attrName>
                                        </p:attrNameLst>
                                      </p:cBhvr>
                                      <p:to>
                                        <p:strVal val="visible"/>
                                      </p:to>
                                    </p:set>
                                    <p:anim calcmode="lin" valueType="num">
                                      <p:cBhvr additive="base">
                                        <p:cTn id="7" dur="500" fill="hold"/>
                                        <p:tgtEl>
                                          <p:spTgt spid="921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21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nodeType="clickEffect">
                                  <p:stCondLst>
                                    <p:cond delay="0"/>
                                  </p:stCondLst>
                                  <p:childTnLst>
                                    <p:set>
                                      <p:cBhvr>
                                        <p:cTn id="12" dur="1" fill="hold">
                                          <p:stCondLst>
                                            <p:cond delay="0"/>
                                          </p:stCondLst>
                                        </p:cTn>
                                        <p:tgtEl>
                                          <p:spTgt spid="9218">
                                            <p:txEl>
                                              <p:charRg st="26" end="67"/>
                                            </p:txEl>
                                          </p:spTgt>
                                        </p:tgtEl>
                                        <p:attrNameLst>
                                          <p:attrName>style.visibility</p:attrName>
                                        </p:attrNameLst>
                                      </p:cBhvr>
                                      <p:to>
                                        <p:strVal val="visible"/>
                                      </p:to>
                                    </p:set>
                                    <p:animEffect transition="in" filter="dissolve">
                                      <p:cBhvr>
                                        <p:cTn id="13" dur="500"/>
                                        <p:tgtEl>
                                          <p:spTgt spid="9218">
                                            <p:txEl>
                                              <p:charRg st="26" end="67"/>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9218">
                                            <p:txEl>
                                              <p:charRg st="67" end="125"/>
                                            </p:txEl>
                                          </p:spTgt>
                                        </p:tgtEl>
                                        <p:attrNameLst>
                                          <p:attrName>style.visibility</p:attrName>
                                        </p:attrNameLst>
                                      </p:cBhvr>
                                      <p:to>
                                        <p:strVal val="visible"/>
                                      </p:to>
                                    </p:set>
                                    <p:animEffect transition="in" filter="dissolve">
                                      <p:cBhvr>
                                        <p:cTn id="16" dur="500"/>
                                        <p:tgtEl>
                                          <p:spTgt spid="9218">
                                            <p:txEl>
                                              <p:charRg st="67" end="125"/>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9218">
                                            <p:txEl>
                                              <p:charRg st="125" end="136"/>
                                            </p:txEl>
                                          </p:spTgt>
                                        </p:tgtEl>
                                        <p:attrNameLst>
                                          <p:attrName>style.visibility</p:attrName>
                                        </p:attrNameLst>
                                      </p:cBhvr>
                                      <p:to>
                                        <p:strVal val="visible"/>
                                      </p:to>
                                    </p:set>
                                    <p:anim calcmode="lin" valueType="num">
                                      <p:cBhvr additive="base">
                                        <p:cTn id="21" dur="500" fill="hold"/>
                                        <p:tgtEl>
                                          <p:spTgt spid="9218">
                                            <p:txEl>
                                              <p:charRg st="125" end="136"/>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9218">
                                            <p:txEl>
                                              <p:charRg st="125" end="136"/>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9218">
                                            <p:txEl>
                                              <p:charRg st="136" end="207"/>
                                            </p:txEl>
                                          </p:spTgt>
                                        </p:tgtEl>
                                        <p:attrNameLst>
                                          <p:attrName>style.visibility</p:attrName>
                                        </p:attrNameLst>
                                      </p:cBhvr>
                                      <p:to>
                                        <p:strVal val="visible"/>
                                      </p:to>
                                    </p:set>
                                    <p:anim calcmode="lin" valueType="num">
                                      <p:cBhvr additive="base">
                                        <p:cTn id="27" dur="500" fill="hold"/>
                                        <p:tgtEl>
                                          <p:spTgt spid="9218">
                                            <p:txEl>
                                              <p:charRg st="136" end="207"/>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9218">
                                            <p:txEl>
                                              <p:charRg st="136" end="207"/>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9218">
                                            <p:txEl>
                                              <p:charRg st="207" end="220"/>
                                            </p:txEl>
                                          </p:spTgt>
                                        </p:tgtEl>
                                        <p:attrNameLst>
                                          <p:attrName>style.visibility</p:attrName>
                                        </p:attrNameLst>
                                      </p:cBhvr>
                                      <p:to>
                                        <p:strVal val="visible"/>
                                      </p:to>
                                    </p:set>
                                    <p:anim calcmode="lin" valueType="num">
                                      <p:cBhvr additive="base">
                                        <p:cTn id="33" dur="500" fill="hold"/>
                                        <p:tgtEl>
                                          <p:spTgt spid="9218">
                                            <p:txEl>
                                              <p:charRg st="207" end="22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9218">
                                            <p:txEl>
                                              <p:charRg st="207" end="220"/>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nodeType="clickEffect">
                                  <p:stCondLst>
                                    <p:cond delay="0"/>
                                  </p:stCondLst>
                                  <p:childTnLst>
                                    <p:set>
                                      <p:cBhvr>
                                        <p:cTn id="38" dur="1" fill="hold">
                                          <p:stCondLst>
                                            <p:cond delay="0"/>
                                          </p:stCondLst>
                                        </p:cTn>
                                        <p:tgtEl>
                                          <p:spTgt spid="9218">
                                            <p:txEl>
                                              <p:charRg st="220" end="299"/>
                                            </p:txEl>
                                          </p:spTgt>
                                        </p:tgtEl>
                                        <p:attrNameLst>
                                          <p:attrName>style.visibility</p:attrName>
                                        </p:attrNameLst>
                                      </p:cBhvr>
                                      <p:to>
                                        <p:strVal val="visible"/>
                                      </p:to>
                                    </p:set>
                                    <p:animEffect transition="in" filter="dissolve">
                                      <p:cBhvr>
                                        <p:cTn id="39" dur="500"/>
                                        <p:tgtEl>
                                          <p:spTgt spid="9218">
                                            <p:txEl>
                                              <p:charRg st="220" end="29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704148" y="333693"/>
            <a:ext cx="4172108" cy="523220"/>
          </a:xfrm>
          <a:prstGeom prst="rect">
            <a:avLst/>
          </a:prstGeom>
          <a:solidFill>
            <a:schemeClr val="accent2">
              <a:lumMod val="60000"/>
              <a:lumOff val="40000"/>
            </a:schemeClr>
          </a:solidFill>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smtClean="0">
                <a:ln>
                  <a:noFill/>
                </a:ln>
                <a:solidFill>
                  <a:srgbClr val="000000"/>
                </a:solidFill>
                <a:effectLst/>
                <a:uLnTx/>
                <a:uFillTx/>
                <a:latin typeface="楷体_GB2312" pitchFamily="49" charset="-122"/>
                <a:ea typeface="楷体_GB2312" pitchFamily="49" charset="-122"/>
                <a:cs typeface="+mn-cs"/>
              </a:rPr>
              <a:t>（四）小</a:t>
            </a:r>
            <a:r>
              <a:rPr kumimoji="0" lang="zh-CN" altLang="en-US" sz="2800" b="1" i="0" u="none" strike="noStrike" kern="1200" cap="none" spc="0" normalizeH="0" baseline="0" noProof="0" dirty="0">
                <a:ln>
                  <a:noFill/>
                </a:ln>
                <a:solidFill>
                  <a:srgbClr val="000000"/>
                </a:solidFill>
                <a:effectLst/>
                <a:uLnTx/>
                <a:uFillTx/>
                <a:latin typeface="楷体_GB2312" pitchFamily="49" charset="-122"/>
                <a:ea typeface="楷体_GB2312" pitchFamily="49" charset="-122"/>
                <a:cs typeface="+mn-cs"/>
              </a:rPr>
              <a:t>说结尾的作用</a:t>
            </a:r>
          </a:p>
        </p:txBody>
      </p:sp>
      <p:sp>
        <p:nvSpPr>
          <p:cNvPr id="3" name="文本框 2"/>
          <p:cNvSpPr txBox="1"/>
          <p:nvPr/>
        </p:nvSpPr>
        <p:spPr>
          <a:xfrm>
            <a:off x="598170" y="1167130"/>
            <a:ext cx="8329930" cy="4523105"/>
          </a:xfrm>
          <a:prstGeom prst="rect">
            <a:avLst/>
          </a:prstGeom>
          <a:noFill/>
        </p:spPr>
        <p:txBody>
          <a:bodyPr wrap="square" rtlCol="0">
            <a:spAutoFit/>
          </a:bodyPr>
          <a:lstStyle/>
          <a:p>
            <a:r>
              <a:rPr lang="zh-CN" altLang="en-US" sz="3200" b="1" dirty="0"/>
              <a:t>1、人物</a:t>
            </a:r>
          </a:p>
          <a:p>
            <a:r>
              <a:rPr lang="zh-CN" altLang="en-US" sz="3200" b="1" dirty="0">
                <a:solidFill>
                  <a:srgbClr val="000000"/>
                </a:solidFill>
                <a:sym typeface="+mn-ea"/>
              </a:rPr>
              <a:t>突出人物…… 的性格特点，使人物更加丰满；</a:t>
            </a:r>
            <a:endParaRPr lang="zh-CN" altLang="en-US" sz="3200" b="1" dirty="0">
              <a:solidFill>
                <a:srgbClr val="000000"/>
              </a:solidFill>
            </a:endParaRPr>
          </a:p>
          <a:p>
            <a:r>
              <a:rPr lang="zh-CN" altLang="en-US" sz="3200" b="1" dirty="0"/>
              <a:t>2、情节</a:t>
            </a:r>
          </a:p>
          <a:p>
            <a:r>
              <a:rPr lang="zh-CN" altLang="en-US" sz="3200" b="1" dirty="0">
                <a:solidFill>
                  <a:srgbClr val="000000"/>
                </a:solidFill>
              </a:rPr>
              <a:t>总</a:t>
            </a:r>
            <a:r>
              <a:rPr lang="zh-CN" altLang="en-US" sz="3200" b="1" dirty="0" smtClean="0">
                <a:solidFill>
                  <a:srgbClr val="000000"/>
                </a:solidFill>
              </a:rPr>
              <a:t>结全文，照</a:t>
            </a:r>
            <a:r>
              <a:rPr lang="zh-CN" altLang="en-US" sz="3200" b="1" dirty="0">
                <a:solidFill>
                  <a:srgbClr val="000000"/>
                </a:solidFill>
              </a:rPr>
              <a:t>应题目、开头或文中某情节，文章结构更加完</a:t>
            </a:r>
            <a:r>
              <a:rPr lang="zh-CN" altLang="en-US" sz="3200" b="1" dirty="0" smtClean="0">
                <a:solidFill>
                  <a:srgbClr val="000000"/>
                </a:solidFill>
              </a:rPr>
              <a:t>整；</a:t>
            </a:r>
            <a:endParaRPr lang="zh-CN" altLang="en-US" sz="3200" b="1" dirty="0">
              <a:solidFill>
                <a:srgbClr val="000000"/>
              </a:solidFill>
            </a:endParaRPr>
          </a:p>
          <a:p>
            <a:r>
              <a:rPr lang="zh-CN" altLang="en-US" sz="3200" b="1" dirty="0"/>
              <a:t>3、主旨</a:t>
            </a:r>
          </a:p>
          <a:p>
            <a:r>
              <a:rPr lang="zh-CN" altLang="en-US" sz="3200" b="1" dirty="0" smtClean="0">
                <a:solidFill>
                  <a:srgbClr val="000000"/>
                </a:solidFill>
              </a:rPr>
              <a:t>点明主旨、深</a:t>
            </a:r>
            <a:r>
              <a:rPr lang="zh-CN" altLang="en-US" sz="3200" b="1" dirty="0">
                <a:solidFill>
                  <a:srgbClr val="000000"/>
                </a:solidFill>
              </a:rPr>
              <a:t>化中</a:t>
            </a:r>
            <a:r>
              <a:rPr lang="zh-CN" altLang="en-US" sz="3200" b="1" dirty="0" smtClean="0">
                <a:solidFill>
                  <a:srgbClr val="000000"/>
                </a:solidFill>
              </a:rPr>
              <a:t>心、升</a:t>
            </a:r>
            <a:r>
              <a:rPr lang="zh-CN" altLang="en-US" sz="3200" b="1" dirty="0">
                <a:solidFill>
                  <a:srgbClr val="000000"/>
                </a:solidFill>
              </a:rPr>
              <a:t>华主题。</a:t>
            </a:r>
          </a:p>
          <a:p>
            <a:r>
              <a:rPr lang="zh-CN" altLang="en-US" sz="3200" b="1" dirty="0"/>
              <a:t>4、读者（艺术效果）</a:t>
            </a:r>
            <a:endParaRPr lang="zh-CN" altLang="en-US" sz="3200" dirty="0"/>
          </a:p>
          <a:p>
            <a:pPr marR="0" defTabSz="914400">
              <a:buClrTx/>
              <a:buSzTx/>
              <a:buFontTx/>
              <a:buNone/>
              <a:defRPr/>
            </a:pPr>
            <a:endParaRPr lang="zh-CN" altLang="en-US" sz="3200" dirty="0"/>
          </a:p>
        </p:txBody>
      </p:sp>
      <p:sp>
        <p:nvSpPr>
          <p:cNvPr id="4" name="灯片编号占位符 3"/>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44</a:t>
            </a:fld>
            <a:endParaRPr lang="zh-CN" altLang="en-US">
              <a:latin typeface="Arial" panose="020B0604020202020204" pitchFamily="34"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93980" y="1433195"/>
            <a:ext cx="8956675" cy="5169535"/>
          </a:xfrm>
          <a:prstGeom prst="rect">
            <a:avLst/>
          </a:prstGeom>
          <a:noFill/>
          <a:ln w="9525">
            <a:noFill/>
            <a:miter lim="800000"/>
          </a:ln>
        </p:spPr>
        <p:txBody>
          <a:bodyPr wrap="square">
            <a:spAutoFit/>
          </a:bodyPr>
          <a:lstStyle/>
          <a:p>
            <a:pPr marR="0" defTabSz="914400">
              <a:buClrTx/>
              <a:buSzTx/>
              <a:buFontTx/>
              <a:buNone/>
              <a:defRPr/>
            </a:pPr>
            <a:r>
              <a:rPr kumimoji="0" lang="zh-CN" altLang="en-US" sz="2800" b="1" kern="1200" cap="none" spc="0" normalizeH="0" baseline="0" noProof="0" dirty="0">
                <a:solidFill>
                  <a:srgbClr val="002060"/>
                </a:solidFill>
                <a:latin typeface="+mn-ea"/>
                <a:ea typeface="+mn-ea"/>
                <a:cs typeface="+mn-cs"/>
              </a:rPr>
              <a:t>①出人意料式。</a:t>
            </a:r>
          </a:p>
          <a:p>
            <a:pPr marR="0" defTabSz="914400">
              <a:buClrTx/>
              <a:buSzTx/>
              <a:buFontTx/>
              <a:buNone/>
              <a:defRPr/>
            </a:pPr>
            <a:r>
              <a:rPr kumimoji="0" lang="zh-CN" altLang="en-US" sz="2800" b="1" kern="1200" cap="none" spc="0" normalizeH="0" baseline="0" noProof="0" dirty="0">
                <a:solidFill>
                  <a:srgbClr val="FF0000"/>
                </a:solidFill>
                <a:latin typeface="楷体_GB2312" pitchFamily="49" charset="-122"/>
                <a:ea typeface="楷体_GB2312" pitchFamily="49" charset="-122"/>
                <a:cs typeface="+mn-cs"/>
              </a:rPr>
              <a:t>结构上，使故事陡生波澜，表现手法上，与前文相照应；内容上，突出人物形象，深化主</a:t>
            </a:r>
            <a:r>
              <a:rPr kumimoji="0" lang="zh-CN" altLang="en-US" sz="2800" b="1" kern="1200" cap="none" spc="0" normalizeH="0" baseline="0" noProof="0" dirty="0" smtClean="0">
                <a:solidFill>
                  <a:srgbClr val="FF0000"/>
                </a:solidFill>
                <a:latin typeface="楷体_GB2312" pitchFamily="49" charset="-122"/>
                <a:ea typeface="楷体_GB2312" pitchFamily="49" charset="-122"/>
                <a:cs typeface="+mn-cs"/>
              </a:rPr>
              <a:t>题</a:t>
            </a:r>
            <a:r>
              <a:rPr lang="zh-CN" altLang="en-US" sz="2800" b="1" dirty="0" smtClean="0">
                <a:solidFill>
                  <a:srgbClr val="FF0000"/>
                </a:solidFill>
                <a:latin typeface="楷体_GB2312" pitchFamily="49" charset="-122"/>
                <a:ea typeface="楷体_GB2312" pitchFamily="49" charset="-122"/>
              </a:rPr>
              <a:t>；</a:t>
            </a:r>
            <a:endParaRPr kumimoji="0" lang="en-US" altLang="zh-CN" sz="2800" b="1" kern="1200" cap="none" spc="0" normalizeH="0" baseline="0" noProof="0" dirty="0" smtClean="0">
              <a:solidFill>
                <a:srgbClr val="FF0000"/>
              </a:solidFill>
              <a:latin typeface="楷体_GB2312" pitchFamily="49" charset="-122"/>
              <a:ea typeface="楷体_GB2312" pitchFamily="49" charset="-122"/>
              <a:cs typeface="+mn-cs"/>
            </a:endParaRPr>
          </a:p>
          <a:p>
            <a:pPr marR="0" defTabSz="914400">
              <a:buClrTx/>
              <a:buSzTx/>
              <a:buFontTx/>
              <a:buNone/>
              <a:defRPr/>
            </a:pPr>
            <a:r>
              <a:rPr kumimoji="0" lang="zh-CN" altLang="en-US" sz="2800" b="1" kern="1200" cap="none" spc="0" normalizeH="0" baseline="0" noProof="0" dirty="0" smtClean="0">
                <a:solidFill>
                  <a:srgbClr val="FF0000"/>
                </a:solidFill>
                <a:latin typeface="楷体_GB2312" pitchFamily="49" charset="-122"/>
                <a:ea typeface="楷体_GB2312" pitchFamily="49" charset="-122"/>
                <a:cs typeface="+mn-cs"/>
              </a:rPr>
              <a:t>表</a:t>
            </a:r>
            <a:r>
              <a:rPr kumimoji="0" lang="zh-CN" altLang="en-US" sz="2800" b="1" kern="1200" cap="none" spc="0" normalizeH="0" baseline="0" noProof="0" dirty="0">
                <a:solidFill>
                  <a:srgbClr val="FF0000"/>
                </a:solidFill>
                <a:latin typeface="楷体_GB2312" pitchFamily="49" charset="-122"/>
                <a:ea typeface="楷体_GB2312" pitchFamily="49" charset="-122"/>
                <a:cs typeface="+mn-cs"/>
              </a:rPr>
              <a:t>达效果上，产生震撼人心的力</a:t>
            </a:r>
            <a:r>
              <a:rPr kumimoji="0" lang="zh-CN" altLang="en-US" sz="2800" b="1" kern="1200" cap="none" spc="0" normalizeH="0" baseline="0" noProof="0" dirty="0" smtClean="0">
                <a:solidFill>
                  <a:srgbClr val="FF0000"/>
                </a:solidFill>
                <a:latin typeface="楷体_GB2312" pitchFamily="49" charset="-122"/>
                <a:ea typeface="楷体_GB2312" pitchFamily="49" charset="-122"/>
                <a:cs typeface="+mn-cs"/>
              </a:rPr>
              <a:t>量。</a:t>
            </a:r>
            <a:endParaRPr kumimoji="0" lang="en-US" altLang="zh-CN" sz="2800" b="1" kern="1200" cap="none" spc="0" normalizeH="0" baseline="0" noProof="0" dirty="0">
              <a:solidFill>
                <a:srgbClr val="FF0000"/>
              </a:solidFill>
              <a:latin typeface="楷体_GB2312" pitchFamily="49" charset="-122"/>
              <a:ea typeface="楷体_GB2312" pitchFamily="49" charset="-122"/>
              <a:cs typeface="+mn-cs"/>
            </a:endParaRPr>
          </a:p>
          <a:p>
            <a:pPr marR="0" defTabSz="914400">
              <a:buClrTx/>
              <a:buSzTx/>
              <a:buFontTx/>
              <a:buNone/>
              <a:defRPr/>
            </a:pPr>
            <a:r>
              <a:rPr kumimoji="0" lang="zh-CN" altLang="en-US" sz="2800" b="1" kern="1200" cap="none" spc="0" normalizeH="0" baseline="0" noProof="0" dirty="0">
                <a:solidFill>
                  <a:srgbClr val="002060"/>
                </a:solidFill>
                <a:latin typeface="+mn-ea"/>
                <a:ea typeface="+mn-ea"/>
                <a:cs typeface="+mn-cs"/>
              </a:rPr>
              <a:t>②戛然而止、留下空白式。</a:t>
            </a:r>
          </a:p>
          <a:p>
            <a:pPr marR="0" defTabSz="914400">
              <a:buClrTx/>
              <a:buSzTx/>
              <a:buFontTx/>
              <a:buNone/>
              <a:defRPr/>
            </a:pPr>
            <a:r>
              <a:rPr kumimoji="0" lang="zh-CN" altLang="en-US" sz="2800" b="1" kern="1200" cap="none" spc="0" normalizeH="0" baseline="0" noProof="0" dirty="0">
                <a:solidFill>
                  <a:srgbClr val="FF0000"/>
                </a:solidFill>
                <a:latin typeface="楷体_GB2312" pitchFamily="49" charset="-122"/>
                <a:ea typeface="楷体_GB2312" pitchFamily="49" charset="-122"/>
                <a:cs typeface="+mn-cs"/>
              </a:rPr>
              <a:t>表达效果上：留下空白，让读者驰骋想象。</a:t>
            </a:r>
            <a:endParaRPr kumimoji="0" lang="en-US" altLang="zh-CN" sz="2800" b="1" kern="1200" cap="none" spc="0" normalizeH="0" baseline="0" noProof="0" dirty="0">
              <a:solidFill>
                <a:srgbClr val="FF0000"/>
              </a:solidFill>
              <a:latin typeface="楷体_GB2312" pitchFamily="49" charset="-122"/>
              <a:ea typeface="楷体_GB2312" pitchFamily="49" charset="-122"/>
              <a:cs typeface="+mn-cs"/>
            </a:endParaRPr>
          </a:p>
          <a:p>
            <a:pPr marR="0" defTabSz="914400">
              <a:buClrTx/>
              <a:buSzTx/>
              <a:buFontTx/>
              <a:buNone/>
              <a:defRPr/>
            </a:pPr>
            <a:r>
              <a:rPr kumimoji="0" lang="zh-CN" altLang="en-US" sz="2800" b="1" kern="1200" cap="none" spc="0" normalizeH="0" baseline="0" noProof="0" dirty="0">
                <a:solidFill>
                  <a:srgbClr val="002060"/>
                </a:solidFill>
                <a:latin typeface="+mn-ea"/>
                <a:ea typeface="宋体" panose="02010600030101010101" pitchFamily="2" charset="-122"/>
                <a:cs typeface="+mn-cs"/>
              </a:rPr>
              <a:t>③补叙式。</a:t>
            </a:r>
          </a:p>
          <a:p>
            <a:pPr marR="0" defTabSz="914400">
              <a:buClrTx/>
              <a:buSzTx/>
              <a:buFontTx/>
              <a:buNone/>
              <a:defRPr/>
            </a:pPr>
            <a:r>
              <a:rPr kumimoji="0" lang="zh-CN" altLang="en-US" sz="2800" b="1" kern="1200" cap="none" spc="0" normalizeH="0" baseline="0" noProof="0" dirty="0">
                <a:solidFill>
                  <a:srgbClr val="FF0000"/>
                </a:solidFill>
                <a:latin typeface="楷体_GB2312" pitchFamily="49" charset="-122"/>
                <a:ea typeface="楷体_GB2312" pitchFamily="49" charset="-122"/>
                <a:cs typeface="+mn-cs"/>
              </a:rPr>
              <a:t>结构上，与上文情节的呼应，解释悬念</a:t>
            </a:r>
            <a:r>
              <a:rPr kumimoji="0" lang="zh-CN" altLang="en-US" sz="2800" b="1" kern="1200" cap="none" spc="0" normalizeH="0" baseline="0" noProof="0" dirty="0" smtClean="0">
                <a:solidFill>
                  <a:srgbClr val="FF0000"/>
                </a:solidFill>
                <a:latin typeface="楷体_GB2312" pitchFamily="49" charset="-122"/>
                <a:ea typeface="楷体_GB2312" pitchFamily="49" charset="-122"/>
                <a:cs typeface="+mn-cs"/>
              </a:rPr>
              <a:t>；</a:t>
            </a:r>
            <a:endParaRPr kumimoji="0" lang="en-US" altLang="zh-CN" sz="2800" b="1" kern="1200" cap="none" spc="0" normalizeH="0" baseline="0" noProof="0" dirty="0" smtClean="0">
              <a:solidFill>
                <a:srgbClr val="FF0000"/>
              </a:solidFill>
              <a:latin typeface="楷体_GB2312" pitchFamily="49" charset="-122"/>
              <a:ea typeface="楷体_GB2312" pitchFamily="49" charset="-122"/>
              <a:cs typeface="+mn-cs"/>
            </a:endParaRPr>
          </a:p>
          <a:p>
            <a:pPr marR="0" defTabSz="914400">
              <a:buClrTx/>
              <a:buSzTx/>
              <a:buFontTx/>
              <a:buNone/>
              <a:defRPr/>
            </a:pPr>
            <a:r>
              <a:rPr kumimoji="0" lang="zh-CN" altLang="en-US" sz="2800" b="1" kern="1200" cap="none" spc="0" normalizeH="0" baseline="0" noProof="0" dirty="0" smtClean="0">
                <a:solidFill>
                  <a:srgbClr val="FF0000"/>
                </a:solidFill>
                <a:latin typeface="楷体_GB2312" pitchFamily="49" charset="-122"/>
                <a:ea typeface="楷体_GB2312" pitchFamily="49" charset="-122"/>
                <a:cs typeface="+mn-cs"/>
              </a:rPr>
              <a:t>内</a:t>
            </a:r>
            <a:r>
              <a:rPr kumimoji="0" lang="zh-CN" altLang="en-US" sz="2800" b="1" kern="1200" cap="none" spc="0" normalizeH="0" baseline="0" noProof="0" dirty="0">
                <a:solidFill>
                  <a:srgbClr val="FF0000"/>
                </a:solidFill>
                <a:latin typeface="楷体_GB2312" pitchFamily="49" charset="-122"/>
                <a:ea typeface="楷体_GB2312" pitchFamily="49" charset="-122"/>
                <a:cs typeface="+mn-cs"/>
              </a:rPr>
              <a:t>容上，使人物形象更加完整，深化主旨。</a:t>
            </a:r>
            <a:endParaRPr kumimoji="0" lang="en-US" altLang="zh-CN" sz="2800" b="1" kern="1200" cap="none" spc="0" normalizeH="0" baseline="0" noProof="0" dirty="0">
              <a:solidFill>
                <a:srgbClr val="FF0000"/>
              </a:solidFill>
              <a:latin typeface="楷体_GB2312" pitchFamily="49" charset="-122"/>
              <a:ea typeface="楷体_GB2312" pitchFamily="49" charset="-122"/>
              <a:cs typeface="+mn-cs"/>
            </a:endParaRPr>
          </a:p>
          <a:p>
            <a:pPr marR="0" defTabSz="914400">
              <a:buClrTx/>
              <a:buSzTx/>
              <a:buFontTx/>
              <a:buNone/>
              <a:defRPr/>
            </a:pPr>
            <a:r>
              <a:rPr kumimoji="0" lang="zh-CN" altLang="en-US" sz="2800" b="1" kern="1200" cap="none" spc="0" normalizeH="0" baseline="0" noProof="0" dirty="0">
                <a:solidFill>
                  <a:srgbClr val="002060"/>
                </a:solidFill>
                <a:latin typeface="+mn-ea"/>
                <a:ea typeface="宋体" panose="02010600030101010101" pitchFamily="2" charset="-122"/>
                <a:cs typeface="+mn-cs"/>
              </a:rPr>
              <a:t>④卒章显志式。</a:t>
            </a:r>
          </a:p>
          <a:p>
            <a:pPr marR="0" defTabSz="914400">
              <a:buClrTx/>
              <a:buSzTx/>
              <a:buFontTx/>
              <a:buNone/>
              <a:defRPr/>
            </a:pPr>
            <a:r>
              <a:rPr kumimoji="0" lang="zh-CN" altLang="en-US" sz="2800" b="1" kern="1200" cap="none" spc="0" normalizeH="0" baseline="0" noProof="0" dirty="0">
                <a:solidFill>
                  <a:srgbClr val="FF0000"/>
                </a:solidFill>
                <a:latin typeface="楷体_GB2312" pitchFamily="49" charset="-122"/>
                <a:ea typeface="楷体_GB2312" pitchFamily="49" charset="-122"/>
                <a:cs typeface="+mn-cs"/>
              </a:rPr>
              <a:t>解释悬念、揭示主题的作用。</a:t>
            </a:r>
            <a:endParaRPr kumimoji="0" lang="en-US" altLang="zh-CN" sz="2800" b="1" kern="1200" cap="none" spc="0" normalizeH="0" baseline="0" noProof="0" dirty="0">
              <a:solidFill>
                <a:srgbClr val="FF0000"/>
              </a:solidFill>
              <a:latin typeface="楷体_GB2312" pitchFamily="49" charset="-122"/>
              <a:ea typeface="楷体_GB2312" pitchFamily="49" charset="-122"/>
              <a:cs typeface="+mn-cs"/>
            </a:endParaRPr>
          </a:p>
          <a:p>
            <a:pPr marR="0" defTabSz="914400">
              <a:buClrTx/>
              <a:buSzTx/>
              <a:buFontTx/>
              <a:buNone/>
              <a:defRPr/>
            </a:pPr>
            <a:endParaRPr kumimoji="0" lang="zh-CN" altLang="en-US" sz="2200" b="1" kern="1200" cap="none" spc="0" normalizeH="0" baseline="0" noProof="0" dirty="0">
              <a:solidFill>
                <a:srgbClr val="FF0000"/>
              </a:solidFill>
              <a:latin typeface="楷体_GB2312" pitchFamily="49" charset="-122"/>
              <a:ea typeface="楷体_GB2312" pitchFamily="49" charset="-122"/>
              <a:cs typeface="+mn-cs"/>
            </a:endParaRPr>
          </a:p>
        </p:txBody>
      </p:sp>
      <p:sp>
        <p:nvSpPr>
          <p:cNvPr id="4" name="TextBox 3"/>
          <p:cNvSpPr txBox="1"/>
          <p:nvPr/>
        </p:nvSpPr>
        <p:spPr>
          <a:xfrm>
            <a:off x="467544" y="620688"/>
            <a:ext cx="5760640" cy="584775"/>
          </a:xfrm>
          <a:prstGeom prst="rect">
            <a:avLst/>
          </a:prstGeom>
          <a:noFill/>
        </p:spPr>
        <p:txBody>
          <a:bodyPr wrap="square" rtlCol="0">
            <a:spAutoFit/>
          </a:bodyPr>
          <a:lstStyle/>
          <a:p>
            <a:r>
              <a:rPr lang="zh-CN" altLang="en-US" sz="3200" b="1" dirty="0" smtClean="0"/>
              <a:t>小说结尾的类型及艺术效果</a:t>
            </a:r>
            <a:endParaRPr lang="zh-CN" altLang="en-US" sz="3200" b="1" dirty="0"/>
          </a:p>
        </p:txBody>
      </p:sp>
      <p:sp>
        <p:nvSpPr>
          <p:cNvPr id="5" name="灯片编号占位符 4"/>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45</a:t>
            </a:fld>
            <a:endParaRPr lang="zh-CN" altLang="en-US">
              <a:latin typeface="Arial" panose="020B0604020202020204" pitchFamily="34"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38480" y="942975"/>
            <a:ext cx="8067675" cy="5292725"/>
          </a:xfrm>
          <a:prstGeom prst="rect">
            <a:avLst/>
          </a:prstGeom>
          <a:noFill/>
        </p:spPr>
        <p:txBody>
          <a:bodyPr wrap="square" rtlCol="0" anchor="t">
            <a:spAutoFit/>
          </a:bodyPr>
          <a:lstStyle/>
          <a:p>
            <a:pPr marR="0" defTabSz="914400">
              <a:buClrTx/>
              <a:buSzTx/>
              <a:buFontTx/>
              <a:buNone/>
              <a:defRPr/>
            </a:pPr>
            <a:r>
              <a:rPr lang="zh-CN" altLang="en-US" sz="3200" b="1" noProof="0" dirty="0">
                <a:solidFill>
                  <a:srgbClr val="002060"/>
                </a:solidFill>
                <a:latin typeface="+mn-ea"/>
                <a:sym typeface="+mn-ea"/>
              </a:rPr>
              <a:t>⑤令人感伤式。</a:t>
            </a:r>
          </a:p>
          <a:p>
            <a:pPr marR="0" defTabSz="914400">
              <a:buClrTx/>
              <a:buSzTx/>
              <a:buFontTx/>
              <a:buNone/>
              <a:defRPr/>
            </a:pPr>
            <a:r>
              <a:rPr lang="zh-CN" altLang="en-US" sz="3200" b="1" noProof="0" dirty="0">
                <a:solidFill>
                  <a:srgbClr val="FF0000"/>
                </a:solidFill>
                <a:latin typeface="楷体_GB2312" pitchFamily="49" charset="-122"/>
                <a:ea typeface="楷体_GB2312" pitchFamily="49" charset="-122"/>
                <a:sym typeface="+mn-ea"/>
              </a:rPr>
              <a:t>主题上，深化主题</a:t>
            </a:r>
            <a:r>
              <a:rPr lang="zh-CN" altLang="en-US" sz="3200" b="1" noProof="0" dirty="0" smtClean="0">
                <a:solidFill>
                  <a:srgbClr val="FF0000"/>
                </a:solidFill>
                <a:latin typeface="楷体_GB2312" pitchFamily="49" charset="-122"/>
                <a:ea typeface="楷体_GB2312" pitchFamily="49" charset="-122"/>
                <a:sym typeface="+mn-ea"/>
              </a:rPr>
              <a:t>；表</a:t>
            </a:r>
            <a:r>
              <a:rPr lang="zh-CN" altLang="en-US" sz="3200" b="1" noProof="0" dirty="0">
                <a:solidFill>
                  <a:srgbClr val="FF0000"/>
                </a:solidFill>
                <a:latin typeface="楷体_GB2312" pitchFamily="49" charset="-122"/>
                <a:ea typeface="楷体_GB2312" pitchFamily="49" charset="-122"/>
                <a:sym typeface="+mn-ea"/>
              </a:rPr>
              <a:t>现人物性格上，突出人物性格，增强悲剧色彩</a:t>
            </a:r>
            <a:r>
              <a:rPr lang="zh-CN" altLang="en-US" sz="3200" b="1" noProof="0" dirty="0" smtClean="0">
                <a:solidFill>
                  <a:srgbClr val="FF0000"/>
                </a:solidFill>
                <a:latin typeface="楷体_GB2312" pitchFamily="49" charset="-122"/>
                <a:ea typeface="楷体_GB2312" pitchFamily="49" charset="-122"/>
                <a:sym typeface="+mn-ea"/>
              </a:rPr>
              <a:t>；表</a:t>
            </a:r>
            <a:r>
              <a:rPr lang="zh-CN" altLang="en-US" sz="3200" b="1" noProof="0" dirty="0">
                <a:solidFill>
                  <a:srgbClr val="FF0000"/>
                </a:solidFill>
                <a:latin typeface="楷体_GB2312" pitchFamily="49" charset="-122"/>
                <a:ea typeface="楷体_GB2312" pitchFamily="49" charset="-122"/>
                <a:sym typeface="+mn-ea"/>
              </a:rPr>
              <a:t>现效果上，令人感动和回味，引人思考。</a:t>
            </a:r>
            <a:endParaRPr kumimoji="0" lang="en-US" altLang="zh-CN" sz="3200" b="1" kern="1200" cap="none" spc="0" normalizeH="0" baseline="0" noProof="0" dirty="0">
              <a:solidFill>
                <a:srgbClr val="FF0000"/>
              </a:solidFill>
              <a:latin typeface="楷体_GB2312" pitchFamily="49" charset="-122"/>
              <a:ea typeface="楷体_GB2312" pitchFamily="49" charset="-122"/>
              <a:cs typeface="+mn-cs"/>
            </a:endParaRPr>
          </a:p>
          <a:p>
            <a:pPr marR="0" defTabSz="914400">
              <a:buClrTx/>
              <a:buSzTx/>
              <a:buFontTx/>
              <a:buNone/>
              <a:defRPr/>
            </a:pPr>
            <a:r>
              <a:rPr lang="zh-CN" altLang="en-US" sz="3200" b="1" noProof="0" dirty="0">
                <a:solidFill>
                  <a:srgbClr val="002060"/>
                </a:solidFill>
                <a:latin typeface="+mn-ea"/>
                <a:sym typeface="+mn-ea"/>
              </a:rPr>
              <a:t>⑥大团圆式。</a:t>
            </a:r>
            <a:endParaRPr kumimoji="0" lang="en-US" altLang="zh-CN" sz="3200" b="1" kern="1200" cap="none" spc="0" normalizeH="0" baseline="0" noProof="0" dirty="0">
              <a:solidFill>
                <a:srgbClr val="002060"/>
              </a:solidFill>
              <a:latin typeface="+mn-ea"/>
              <a:ea typeface="宋体" panose="02010600030101010101" pitchFamily="2" charset="-122"/>
              <a:cs typeface="+mn-cs"/>
            </a:endParaRPr>
          </a:p>
          <a:p>
            <a:pPr marR="0" defTabSz="914400">
              <a:buClrTx/>
              <a:buSzTx/>
              <a:buFontTx/>
              <a:buNone/>
              <a:defRPr/>
            </a:pPr>
            <a:r>
              <a:rPr lang="zh-CN" altLang="en-US" sz="3200" b="1" noProof="0" dirty="0">
                <a:solidFill>
                  <a:srgbClr val="FF0000"/>
                </a:solidFill>
                <a:latin typeface="楷体_GB2312" pitchFamily="49" charset="-122"/>
                <a:ea typeface="楷体_GB2312" pitchFamily="49" charset="-122"/>
                <a:sym typeface="+mn-ea"/>
              </a:rPr>
              <a:t>主题上，凸显出美好人性；表现效果上，符合大众对审美的追求，引起读者的共鸣，同时给读者留下想象空间，耐人寻味；读者的感情体验上，读者与主人公、作者的意愿构成和谐的一体，给人以欣慰、愉悦之感；</a:t>
            </a:r>
            <a:endParaRPr kumimoji="0" lang="en-US" altLang="zh-CN" sz="3200" b="1" kern="1200" cap="none" spc="0" normalizeH="0" baseline="0" noProof="0" dirty="0">
              <a:solidFill>
                <a:srgbClr val="FF0000"/>
              </a:solidFill>
              <a:latin typeface="楷体_GB2312" pitchFamily="49" charset="-122"/>
              <a:ea typeface="楷体_GB2312" pitchFamily="49" charset="-122"/>
              <a:cs typeface="+mn-cs"/>
            </a:endParaRPr>
          </a:p>
          <a:p>
            <a:pPr marR="0" defTabSz="914400">
              <a:buClrTx/>
              <a:buSzTx/>
              <a:buFontTx/>
              <a:buNone/>
              <a:defRPr/>
            </a:pPr>
            <a:endParaRPr lang="zh-CN" altLang="en-US" dirty="0"/>
          </a:p>
        </p:txBody>
      </p:sp>
      <p:sp>
        <p:nvSpPr>
          <p:cNvPr id="3" name="灯片编号占位符 2"/>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46</a:t>
            </a:fld>
            <a:endParaRPr lang="zh-CN" altLang="en-US">
              <a:latin typeface="Arial" panose="020B0604020202020204" pitchFamily="34"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1979712" y="1556792"/>
            <a:ext cx="5275312" cy="3528392"/>
          </a:xfrm>
        </p:spPr>
        <p:txBody>
          <a:bodyPr/>
          <a:lstStyle/>
          <a:p>
            <a:pPr algn="ctr">
              <a:buNone/>
            </a:pPr>
            <a:r>
              <a:rPr lang="zh-CN" altLang="en-US" sz="6000" b="1" dirty="0" smtClean="0">
                <a:solidFill>
                  <a:schemeClr val="tx2"/>
                </a:solidFill>
                <a:latin typeface="Arial" panose="020B0604020202020204" pitchFamily="34" charset="0"/>
                <a:ea typeface="宋体" panose="02010600030101010101" pitchFamily="2" charset="-122"/>
                <a:cs typeface="+mj-cs"/>
              </a:rPr>
              <a:t>小说阅读鉴赏</a:t>
            </a:r>
            <a:br>
              <a:rPr lang="zh-CN" altLang="en-US" sz="6000" b="1" dirty="0" smtClean="0">
                <a:solidFill>
                  <a:schemeClr val="tx2"/>
                </a:solidFill>
                <a:latin typeface="Arial" panose="020B0604020202020204" pitchFamily="34" charset="0"/>
                <a:ea typeface="宋体" panose="02010600030101010101" pitchFamily="2" charset="-122"/>
                <a:cs typeface="+mj-cs"/>
              </a:rPr>
            </a:br>
            <a:r>
              <a:rPr lang="zh-CN" altLang="en-US" sz="6000" b="1" dirty="0" smtClean="0">
                <a:solidFill>
                  <a:schemeClr val="tx2"/>
                </a:solidFill>
                <a:latin typeface="Arial" panose="020B0604020202020204" pitchFamily="34" charset="0"/>
                <a:ea typeface="宋体" panose="02010600030101010101" pitchFamily="2" charset="-122"/>
                <a:cs typeface="+mj-cs"/>
              </a:rPr>
              <a:t>之</a:t>
            </a:r>
            <a:r>
              <a:rPr lang="en-US" altLang="zh-CN" sz="6000" b="1" dirty="0" smtClean="0">
                <a:solidFill>
                  <a:schemeClr val="tx2"/>
                </a:solidFill>
                <a:latin typeface="Arial" panose="020B0604020202020204" pitchFamily="34" charset="0"/>
                <a:ea typeface="宋体" panose="02010600030101010101" pitchFamily="2" charset="-122"/>
                <a:cs typeface="+mj-cs"/>
              </a:rPr>
              <a:t/>
            </a:r>
            <a:br>
              <a:rPr lang="en-US" altLang="zh-CN" sz="6000" b="1" dirty="0" smtClean="0">
                <a:solidFill>
                  <a:schemeClr val="tx2"/>
                </a:solidFill>
                <a:latin typeface="Arial" panose="020B0604020202020204" pitchFamily="34" charset="0"/>
                <a:ea typeface="宋体" panose="02010600030101010101" pitchFamily="2" charset="-122"/>
                <a:cs typeface="+mj-cs"/>
              </a:rPr>
            </a:br>
            <a:r>
              <a:rPr lang="zh-CN" altLang="en-US" sz="5400" b="1" dirty="0" smtClean="0">
                <a:solidFill>
                  <a:schemeClr val="tx2"/>
                </a:solidFill>
                <a:latin typeface="Arial" panose="020B0604020202020204" pitchFamily="34" charset="0"/>
                <a:ea typeface="宋体" panose="02010600030101010101" pitchFamily="2" charset="-122"/>
                <a:cs typeface="+mj-cs"/>
              </a:rPr>
              <a:t>表达技巧</a:t>
            </a:r>
            <a:endParaRPr lang="zh-CN" altLang="en-US" sz="6000" b="1" dirty="0">
              <a:solidFill>
                <a:schemeClr val="tx2"/>
              </a:solidFill>
              <a:latin typeface="Arial" panose="020B0604020202020204" pitchFamily="34" charset="0"/>
              <a:ea typeface="宋体" panose="02010600030101010101" pitchFamily="2" charset="-122"/>
              <a:cs typeface="+mj-cs"/>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47</a:t>
            </a:fld>
            <a:endParaRPr lang="zh-CN" altLang="en-US">
              <a:latin typeface="Arial" panose="020B0604020202020204" pitchFamily="34"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4211960" y="260648"/>
            <a:ext cx="4648200" cy="1189112"/>
          </a:xfrm>
        </p:spPr>
        <p:txBody>
          <a:bodyPr/>
          <a:lstStyle/>
          <a:p>
            <a:r>
              <a:rPr lang="zh-CN" altLang="en-US" dirty="0" smtClean="0"/>
              <a:t>表达技巧</a:t>
            </a:r>
            <a:endParaRPr lang="zh-CN" altLang="en-US" dirty="0"/>
          </a:p>
        </p:txBody>
      </p:sp>
      <p:sp>
        <p:nvSpPr>
          <p:cNvPr id="4" name="文本框 2"/>
          <p:cNvSpPr txBox="1">
            <a:spLocks noGrp="1"/>
          </p:cNvSpPr>
          <p:nvPr>
            <p:ph type="subTitle" idx="1"/>
          </p:nvPr>
        </p:nvSpPr>
        <p:spPr>
          <a:xfrm>
            <a:off x="2877344" y="1700808"/>
            <a:ext cx="6266656" cy="2308324"/>
          </a:xfrm>
          <a:prstGeom prst="rect">
            <a:avLst/>
          </a:prstGeom>
          <a:noFill/>
        </p:spPr>
        <p:txBody>
          <a:bodyPr wrap="square" rtlCol="0" anchor="t">
            <a:spAutoFit/>
          </a:bodyPr>
          <a:lstStyle/>
          <a:p>
            <a:pPr algn="l"/>
            <a:r>
              <a:rPr lang="zh-CN" altLang="en-US" sz="3600" b="1" dirty="0">
                <a:solidFill>
                  <a:srgbClr val="2B2417"/>
                </a:solidFill>
                <a:effectLst/>
                <a:latin typeface="黑体" panose="02010609060101010101" pitchFamily="2" charset="-122"/>
                <a:ea typeface="楷体_GB2312" pitchFamily="49" charset="-122"/>
                <a:sym typeface="+mn-ea"/>
              </a:rPr>
              <a:t> </a:t>
            </a:r>
            <a:r>
              <a:rPr lang="zh-CN" altLang="en-US" sz="3600" b="1" dirty="0" smtClean="0">
                <a:solidFill>
                  <a:srgbClr val="2B2417"/>
                </a:solidFill>
                <a:effectLst/>
                <a:latin typeface="黑体" panose="02010609060101010101" pitchFamily="2" charset="-122"/>
                <a:ea typeface="楷体_GB2312" pitchFamily="49" charset="-122"/>
                <a:sym typeface="+mn-ea"/>
              </a:rPr>
              <a:t>   对</a:t>
            </a:r>
            <a:r>
              <a:rPr lang="zh-CN" altLang="en-US" sz="3600" b="1" dirty="0">
                <a:solidFill>
                  <a:srgbClr val="2B2417"/>
                </a:solidFill>
                <a:effectLst/>
                <a:latin typeface="黑体" panose="02010609060101010101" pitchFamily="2" charset="-122"/>
                <a:ea typeface="楷体_GB2312" pitchFamily="49" charset="-122"/>
                <a:sym typeface="+mn-ea"/>
              </a:rPr>
              <a:t>表达技巧的评价鉴赏，就是分析文章运用了哪些表达技巧，表达了什么内容，达到了什么艺术效果等。</a:t>
            </a:r>
            <a:endParaRPr lang="zh-CN" altLang="en-US" sz="3600" dirty="0"/>
          </a:p>
        </p:txBody>
      </p:sp>
      <p:sp>
        <p:nvSpPr>
          <p:cNvPr id="5" name="灯片编号占位符 4"/>
          <p:cNvSpPr>
            <a:spLocks noGrp="1"/>
          </p:cNvSpPr>
          <p:nvPr>
            <p:ph type="sldNum" sz="quarter" idx="4"/>
          </p:nvPr>
        </p:nvSpPr>
        <p:spPr/>
        <p:txBody>
          <a:bodyPr/>
          <a:lstStyle/>
          <a:p>
            <a:fld id="{9A0DB2DC-4C9A-4742-B13C-FB6460FD3503}" type="slidenum">
              <a:rPr lang="zh-CN" altLang="en-US" smtClean="0">
                <a:latin typeface="Arial" panose="020B0604020202020204" pitchFamily="34" charset="0"/>
              </a:rPr>
              <a:pPr/>
              <a:t>48</a:t>
            </a:fld>
            <a:endParaRPr lang="zh-CN" altLang="en-US">
              <a:latin typeface="Arial" panose="020B0604020202020204" pitchFamily="34"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71600" y="1484784"/>
            <a:ext cx="7435552" cy="3096344"/>
          </a:xfrm>
        </p:spPr>
        <p:txBody>
          <a:bodyPr/>
          <a:lstStyle/>
          <a:p>
            <a:r>
              <a:rPr lang="zh-CN" altLang="en-US" dirty="0" smtClean="0">
                <a:solidFill>
                  <a:srgbClr val="000000"/>
                </a:solidFill>
              </a:rPr>
              <a:t>一、人称的作用</a:t>
            </a:r>
            <a:endParaRPr lang="en-US" altLang="zh-CN" dirty="0" smtClean="0">
              <a:solidFill>
                <a:srgbClr val="000000"/>
              </a:solidFill>
            </a:endParaRPr>
          </a:p>
          <a:p>
            <a:r>
              <a:rPr lang="zh-CN" altLang="en-US" dirty="0" smtClean="0">
                <a:solidFill>
                  <a:srgbClr val="000000"/>
                </a:solidFill>
              </a:rPr>
              <a:t>二、叙述顺序的安排及作用</a:t>
            </a:r>
            <a:endParaRPr lang="en-US" altLang="zh-CN" dirty="0" smtClean="0">
              <a:solidFill>
                <a:srgbClr val="000000"/>
              </a:solidFill>
            </a:endParaRPr>
          </a:p>
          <a:p>
            <a:r>
              <a:rPr lang="zh-CN" altLang="en-US" dirty="0" smtClean="0">
                <a:solidFill>
                  <a:srgbClr val="000000"/>
                </a:solidFill>
              </a:rPr>
              <a:t>三、描写的特点和作用</a:t>
            </a:r>
            <a:endParaRPr lang="en-US" altLang="zh-CN" dirty="0" smtClean="0">
              <a:solidFill>
                <a:srgbClr val="000000"/>
              </a:solidFill>
            </a:endParaRPr>
          </a:p>
          <a:p>
            <a:endParaRPr lang="en-US" altLang="zh-CN" dirty="0" smtClean="0">
              <a:solidFill>
                <a:srgbClr val="000000"/>
              </a:solidFill>
            </a:endParaRPr>
          </a:p>
          <a:p>
            <a:endParaRPr lang="zh-CN" altLang="en-US" dirty="0">
              <a:solidFill>
                <a:srgbClr val="000000"/>
              </a:solidFill>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49</a:t>
            </a:fld>
            <a:endParaRPr lang="zh-CN" altLang="en-US">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556792"/>
            <a:ext cx="8540750" cy="3464024"/>
          </a:xfrm>
        </p:spPr>
        <p:txBody>
          <a:bodyPr/>
          <a:lstStyle/>
          <a:p>
            <a:pPr marL="0" indent="0" algn="ctr">
              <a:spcBef>
                <a:spcPct val="0"/>
              </a:spcBef>
              <a:buSzPct val="100000"/>
              <a:buNone/>
            </a:pPr>
            <a:r>
              <a:rPr lang="zh-CN" altLang="en-US" sz="6000" b="1" dirty="0" smtClean="0">
                <a:solidFill>
                  <a:schemeClr val="tx2"/>
                </a:solidFill>
                <a:latin typeface="Arial" panose="020B0604020202020204" pitchFamily="34" charset="0"/>
                <a:ea typeface="宋体" panose="02010600030101010101" pitchFamily="2" charset="-122"/>
                <a:cs typeface="+mj-cs"/>
              </a:rPr>
              <a:t>小说阅读鉴赏</a:t>
            </a:r>
            <a:br>
              <a:rPr lang="zh-CN" altLang="en-US" sz="6000" b="1" dirty="0" smtClean="0">
                <a:solidFill>
                  <a:schemeClr val="tx2"/>
                </a:solidFill>
                <a:latin typeface="Arial" panose="020B0604020202020204" pitchFamily="34" charset="0"/>
                <a:ea typeface="宋体" panose="02010600030101010101" pitchFamily="2" charset="-122"/>
                <a:cs typeface="+mj-cs"/>
              </a:rPr>
            </a:br>
            <a:r>
              <a:rPr lang="zh-CN" altLang="en-US" sz="6000" b="1" dirty="0" smtClean="0">
                <a:solidFill>
                  <a:schemeClr val="tx2"/>
                </a:solidFill>
                <a:latin typeface="Arial" panose="020B0604020202020204" pitchFamily="34" charset="0"/>
                <a:ea typeface="宋体" panose="02010600030101010101" pitchFamily="2" charset="-122"/>
                <a:cs typeface="+mj-cs"/>
              </a:rPr>
              <a:t>之</a:t>
            </a:r>
            <a:endParaRPr lang="en-US" altLang="zh-CN" sz="6000" b="1" dirty="0" smtClean="0">
              <a:solidFill>
                <a:schemeClr val="tx2"/>
              </a:solidFill>
              <a:latin typeface="Arial" panose="020B0604020202020204" pitchFamily="34" charset="0"/>
              <a:ea typeface="宋体" panose="02010600030101010101" pitchFamily="2" charset="-122"/>
              <a:cs typeface="+mj-cs"/>
            </a:endParaRPr>
          </a:p>
          <a:p>
            <a:pPr marL="0" indent="0" algn="ctr">
              <a:spcBef>
                <a:spcPct val="0"/>
              </a:spcBef>
              <a:buSzPct val="100000"/>
              <a:buNone/>
            </a:pPr>
            <a:r>
              <a:rPr lang="zh-CN" altLang="en-US" sz="5400" b="1" dirty="0" smtClean="0">
                <a:solidFill>
                  <a:schemeClr val="tx2"/>
                </a:solidFill>
                <a:latin typeface="Arial" panose="020B0604020202020204" pitchFamily="34" charset="0"/>
                <a:ea typeface="宋体" panose="02010600030101010101" pitchFamily="2" charset="-122"/>
                <a:cs typeface="+mj-cs"/>
              </a:rPr>
              <a:t>人物形象</a:t>
            </a:r>
            <a:endParaRPr lang="zh-CN" altLang="en-US" sz="5400" b="1" dirty="0">
              <a:solidFill>
                <a:schemeClr val="tx2"/>
              </a:solidFill>
              <a:latin typeface="Arial" panose="020B0604020202020204" pitchFamily="34" charset="0"/>
              <a:ea typeface="宋体" panose="02010600030101010101" pitchFamily="2" charset="-122"/>
              <a:cs typeface="+mj-cs"/>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5</a:t>
            </a:fld>
            <a:endParaRPr lang="zh-CN" altLang="en-US">
              <a:latin typeface="Arial" panose="020B0604020202020204"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文本占位符 28673"/>
          <p:cNvSpPr>
            <a:spLocks noGrp="1"/>
          </p:cNvSpPr>
          <p:nvPr>
            <p:ph type="body" idx="1"/>
          </p:nvPr>
        </p:nvSpPr>
        <p:spPr>
          <a:xfrm>
            <a:off x="216535" y="548680"/>
            <a:ext cx="8675945" cy="5846445"/>
          </a:xfrm>
          <a:noFill/>
          <a:extLst>
            <a:ext uri="{909E8E84-426E-40DD-AFC4-6F175D3DCCD1}">
              <a14:hiddenFill xmlns="" xmlns:a14="http://schemas.microsoft.com/office/drawing/2010/main">
                <a:solidFill>
                  <a:schemeClr val="tx1">
                    <a:alpha val="100000"/>
                  </a:schemeClr>
                </a:solidFill>
              </a14:hiddenFill>
            </a:ext>
          </a:extLst>
        </p:spPr>
        <p:txBody>
          <a:bodyPr/>
          <a:lstStyle/>
          <a:p>
            <a:pPr marL="19050" indent="587375">
              <a:lnSpc>
                <a:spcPct val="80000"/>
              </a:lnSpc>
              <a:buNone/>
            </a:pPr>
            <a:r>
              <a:rPr lang="zh-CN" altLang="en-US" sz="4000" b="1" dirty="0" smtClean="0">
                <a:solidFill>
                  <a:srgbClr val="FF0000"/>
                </a:solidFill>
                <a:effectLst/>
                <a:latin typeface="黑体" panose="02010609060101010101" pitchFamily="2" charset="-122"/>
                <a:ea typeface="黑体" panose="02010609060101010101" pitchFamily="2" charset="-122"/>
              </a:rPr>
              <a:t>可</a:t>
            </a:r>
            <a:r>
              <a:rPr lang="zh-CN" altLang="en-US" sz="4000" b="1" dirty="0">
                <a:solidFill>
                  <a:srgbClr val="FF0000"/>
                </a:solidFill>
                <a:effectLst/>
                <a:latin typeface="黑体" panose="02010609060101010101" pitchFamily="2" charset="-122"/>
                <a:ea typeface="黑体" panose="02010609060101010101" pitchFamily="2" charset="-122"/>
              </a:rPr>
              <a:t>以从下几方面去分析</a:t>
            </a:r>
            <a:r>
              <a:rPr lang="zh-CN" altLang="en-US" sz="4000" b="1" dirty="0" smtClean="0">
                <a:solidFill>
                  <a:srgbClr val="FF0000"/>
                </a:solidFill>
                <a:effectLst/>
                <a:latin typeface="黑体" panose="02010609060101010101" pitchFamily="2" charset="-122"/>
                <a:ea typeface="黑体" panose="02010609060101010101" pitchFamily="2" charset="-122"/>
              </a:rPr>
              <a:t>：</a:t>
            </a:r>
            <a:endParaRPr lang="en-US" altLang="zh-CN" sz="4000" b="1" dirty="0" smtClean="0">
              <a:solidFill>
                <a:srgbClr val="FF0000"/>
              </a:solidFill>
              <a:effectLst/>
              <a:latin typeface="黑体" panose="02010609060101010101" pitchFamily="2" charset="-122"/>
              <a:ea typeface="黑体" panose="02010609060101010101" pitchFamily="2" charset="-122"/>
            </a:endParaRPr>
          </a:p>
          <a:p>
            <a:pPr marL="19050" indent="587375">
              <a:lnSpc>
                <a:spcPct val="80000"/>
              </a:lnSpc>
              <a:buNone/>
            </a:pPr>
            <a:endParaRPr lang="zh-CN" altLang="en-US" sz="4000" b="1" dirty="0">
              <a:solidFill>
                <a:srgbClr val="FF0000"/>
              </a:solidFill>
              <a:effectLst/>
              <a:latin typeface="黑体" panose="02010609060101010101" pitchFamily="2" charset="-122"/>
              <a:ea typeface="黑体" panose="02010609060101010101" pitchFamily="2" charset="-122"/>
            </a:endParaRPr>
          </a:p>
          <a:p>
            <a:pPr marL="19050" indent="587375">
              <a:lnSpc>
                <a:spcPct val="80000"/>
              </a:lnSpc>
              <a:buNone/>
            </a:pPr>
            <a:r>
              <a:rPr lang="zh-CN" altLang="en-US" sz="4000" b="1" dirty="0">
                <a:solidFill>
                  <a:srgbClr val="FF0000"/>
                </a:solidFill>
                <a:effectLst/>
                <a:latin typeface="黑体" panose="02010609060101010101" pitchFamily="2" charset="-122"/>
                <a:ea typeface="黑体" panose="02010609060101010101" pitchFamily="2" charset="-122"/>
              </a:rPr>
              <a:t>一、人称的作用</a:t>
            </a:r>
            <a:endParaRPr lang="zh-CN" altLang="en-US" b="1" dirty="0">
              <a:solidFill>
                <a:srgbClr val="99FF33"/>
              </a:solidFill>
              <a:effectLst/>
              <a:latin typeface="黑体" panose="02010609060101010101" pitchFamily="2" charset="-122"/>
              <a:ea typeface="黑体" panose="02010609060101010101" pitchFamily="2" charset="-122"/>
            </a:endParaRPr>
          </a:p>
          <a:p>
            <a:pPr marL="19050" indent="587375">
              <a:lnSpc>
                <a:spcPct val="90000"/>
              </a:lnSpc>
              <a:buNone/>
            </a:pPr>
            <a:r>
              <a:rPr lang="zh-CN" altLang="en-US" b="1" dirty="0">
                <a:solidFill>
                  <a:srgbClr val="2B2417"/>
                </a:solidFill>
                <a:effectLst/>
                <a:latin typeface="黑体" panose="02010609060101010101" pitchFamily="2" charset="-122"/>
                <a:ea typeface="楷体_GB2312" pitchFamily="49" charset="-122"/>
              </a:rPr>
              <a:t>一般涉及到描写的角度，叙述人称的选择</a:t>
            </a:r>
          </a:p>
          <a:p>
            <a:pPr marL="19050" indent="587375">
              <a:lnSpc>
                <a:spcPct val="90000"/>
              </a:lnSpc>
              <a:buNone/>
            </a:pPr>
            <a:r>
              <a:rPr lang="zh-CN" altLang="en-US" b="1" dirty="0">
                <a:solidFill>
                  <a:srgbClr val="FF0000"/>
                </a:solidFill>
                <a:effectLst/>
                <a:latin typeface="黑体" panose="02010609060101010101" pitchFamily="2" charset="-122"/>
                <a:ea typeface="黑体" panose="02010609060101010101" pitchFamily="2" charset="-122"/>
              </a:rPr>
              <a:t>第一人称</a:t>
            </a:r>
            <a:r>
              <a:rPr lang="zh-CN" altLang="en-US" b="1" dirty="0">
                <a:solidFill>
                  <a:srgbClr val="2B2417"/>
                </a:solidFill>
                <a:effectLst/>
                <a:latin typeface="黑体" panose="02010609060101010101" pitchFamily="2" charset="-122"/>
                <a:ea typeface="楷体_GB2312" pitchFamily="49" charset="-122"/>
              </a:rPr>
              <a:t>：叙述亲切自然，能自由地表达思想感情，给读者以真实生动之感。</a:t>
            </a:r>
            <a:endParaRPr lang="zh-CN" altLang="en-US" b="1" dirty="0">
              <a:solidFill>
                <a:schemeClr val="bg1"/>
              </a:solidFill>
              <a:effectLst/>
              <a:latin typeface="黑体" panose="02010609060101010101" pitchFamily="2" charset="-122"/>
              <a:ea typeface="黑体" panose="02010609060101010101" pitchFamily="2" charset="-122"/>
            </a:endParaRPr>
          </a:p>
          <a:p>
            <a:pPr marL="19050" indent="587375">
              <a:lnSpc>
                <a:spcPct val="90000"/>
              </a:lnSpc>
              <a:buNone/>
            </a:pPr>
            <a:r>
              <a:rPr lang="zh-CN" altLang="en-US" b="1" dirty="0">
                <a:solidFill>
                  <a:srgbClr val="FF0000"/>
                </a:solidFill>
                <a:effectLst/>
                <a:latin typeface="黑体" panose="02010609060101010101" pitchFamily="2" charset="-122"/>
                <a:ea typeface="黑体" panose="02010609060101010101" pitchFamily="2" charset="-122"/>
              </a:rPr>
              <a:t>第二人称</a:t>
            </a:r>
            <a:r>
              <a:rPr lang="zh-CN" altLang="en-US" b="1" dirty="0">
                <a:solidFill>
                  <a:srgbClr val="2B2417"/>
                </a:solidFill>
                <a:effectLst/>
                <a:latin typeface="黑体" panose="02010609060101010101" pitchFamily="2" charset="-122"/>
                <a:ea typeface="楷体_GB2312" pitchFamily="49" charset="-122"/>
              </a:rPr>
              <a:t>：增强文章的抒情性和亲切感，便于感情交流。</a:t>
            </a:r>
          </a:p>
          <a:p>
            <a:pPr marL="19050" indent="587375" algn="l">
              <a:lnSpc>
                <a:spcPct val="90000"/>
              </a:lnSpc>
              <a:buNone/>
            </a:pPr>
            <a:r>
              <a:rPr lang="zh-CN" altLang="en-US" b="1" dirty="0">
                <a:solidFill>
                  <a:srgbClr val="FF0000"/>
                </a:solidFill>
                <a:effectLst/>
                <a:latin typeface="黑体" panose="02010609060101010101" pitchFamily="2" charset="-122"/>
                <a:ea typeface="黑体" panose="02010609060101010101" pitchFamily="2" charset="-122"/>
              </a:rPr>
              <a:t>第三人称</a:t>
            </a:r>
            <a:r>
              <a:rPr lang="zh-CN" altLang="en-US" b="1" dirty="0">
                <a:solidFill>
                  <a:srgbClr val="2B2417"/>
                </a:solidFill>
                <a:effectLst/>
                <a:latin typeface="黑体" panose="02010609060101010101" pitchFamily="2" charset="-122"/>
                <a:ea typeface="楷体_GB2312" pitchFamily="49" charset="-122"/>
              </a:rPr>
              <a:t>：能比较直接客观地展现丰富多彩的生活，不受时间和空间限制，反映现实比较灵活自</a:t>
            </a:r>
            <a:r>
              <a:rPr lang="zh-CN" altLang="en-US" b="1" dirty="0" smtClean="0">
                <a:solidFill>
                  <a:srgbClr val="2B2417"/>
                </a:solidFill>
                <a:effectLst/>
                <a:latin typeface="黑体" panose="02010609060101010101" pitchFamily="2" charset="-122"/>
                <a:ea typeface="楷体_GB2312" pitchFamily="49" charset="-122"/>
              </a:rPr>
              <a:t>由</a:t>
            </a:r>
            <a:r>
              <a:rPr lang="zh-CN" altLang="en-US" dirty="0" smtClean="0">
                <a:solidFill>
                  <a:srgbClr val="2B2417"/>
                </a:solidFill>
                <a:latin typeface="黑体" panose="02010609060101010101" pitchFamily="2" charset="-122"/>
                <a:ea typeface="楷体_GB2312" pitchFamily="49" charset="-122"/>
              </a:rPr>
              <a:t>。</a:t>
            </a:r>
            <a:endParaRPr lang="zh-CN" altLang="en-US" b="1" dirty="0">
              <a:solidFill>
                <a:srgbClr val="2B2417"/>
              </a:solidFill>
              <a:effectLst/>
              <a:latin typeface="黑体" panose="02010609060101010101" pitchFamily="2" charset="-122"/>
              <a:ea typeface="楷体_GB2312" pitchFamily="49" charset="-122"/>
            </a:endParaRPr>
          </a:p>
        </p:txBody>
      </p:sp>
      <p:sp>
        <p:nvSpPr>
          <p:cNvPr id="3" name="灯片编号占位符 2"/>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50</a:t>
            </a:fld>
            <a:endParaRPr lang="zh-CN" altLang="en-US">
              <a:latin typeface="Arial" panose="020B0604020202020204" pitchFamily="34" charset="0"/>
            </a:endParaRPr>
          </a:p>
        </p:txBody>
      </p:sp>
    </p:spTree>
  </p:cSld>
  <p:clrMapOvr>
    <a:masterClrMapping/>
  </p:clrMapOvr>
  <p:timing>
    <p:tnLst>
      <p:par>
        <p:cTn id="1" dur="indefinite" restart="never" nodeType="tmRoot"/>
      </p:par>
    </p:tnLst>
    <p:bldLst>
      <p:bldP spid="28674"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文本占位符 29697"/>
          <p:cNvSpPr>
            <a:spLocks noGrp="1"/>
          </p:cNvSpPr>
          <p:nvPr>
            <p:ph type="body" idx="1"/>
          </p:nvPr>
        </p:nvSpPr>
        <p:spPr>
          <a:xfrm>
            <a:off x="36830" y="46355"/>
            <a:ext cx="9072245" cy="6530340"/>
          </a:xfrm>
          <a:noFill/>
          <a:extLst>
            <a:ext uri="{909E8E84-426E-40DD-AFC4-6F175D3DCCD1}">
              <a14:hiddenFill xmlns="" xmlns:a14="http://schemas.microsoft.com/office/drawing/2010/main">
                <a:solidFill>
                  <a:schemeClr val="tx1">
                    <a:alpha val="100000"/>
                  </a:schemeClr>
                </a:solidFill>
              </a14:hiddenFill>
            </a:ext>
          </a:extLst>
        </p:spPr>
        <p:txBody>
          <a:bodyPr/>
          <a:lstStyle/>
          <a:p>
            <a:pPr marL="0" indent="587375">
              <a:spcBef>
                <a:spcPct val="0"/>
              </a:spcBef>
              <a:buNone/>
            </a:pPr>
            <a:r>
              <a:rPr lang="zh-CN" altLang="en-US" sz="4000" b="1" dirty="0">
                <a:solidFill>
                  <a:srgbClr val="FF0000"/>
                </a:solidFill>
                <a:effectLst/>
                <a:latin typeface="黑体" panose="02010609060101010101" pitchFamily="2" charset="-122"/>
                <a:ea typeface="黑体" panose="02010609060101010101" pitchFamily="2" charset="-122"/>
                <a:sym typeface="宋体" panose="02010600030101010101" pitchFamily="2" charset="-122"/>
              </a:rPr>
              <a:t>二、 </a:t>
            </a:r>
            <a:r>
              <a:rPr lang="zh-CN" altLang="en-US" sz="4000" b="1" dirty="0">
                <a:solidFill>
                  <a:srgbClr val="FF0000"/>
                </a:solidFill>
                <a:effectLst/>
                <a:latin typeface="黑体" panose="02010609060101010101" pitchFamily="2" charset="-122"/>
                <a:ea typeface="黑体" panose="02010609060101010101" pitchFamily="2" charset="-122"/>
              </a:rPr>
              <a:t>叙述顺序的安排及作用</a:t>
            </a:r>
            <a:r>
              <a:rPr lang="zh-CN" altLang="en-US" b="1" dirty="0">
                <a:solidFill>
                  <a:srgbClr val="FC0C23"/>
                </a:solidFill>
                <a:effectLst/>
                <a:latin typeface="黑体" panose="02010609060101010101" pitchFamily="2" charset="-122"/>
                <a:ea typeface="黑体" panose="02010609060101010101" pitchFamily="2" charset="-122"/>
              </a:rPr>
              <a:t>。</a:t>
            </a:r>
          </a:p>
          <a:p>
            <a:pPr marL="19050" indent="587375">
              <a:spcBef>
                <a:spcPct val="0"/>
              </a:spcBef>
              <a:buNone/>
            </a:pPr>
            <a:r>
              <a:rPr lang="zh-CN" altLang="en-US" b="1" dirty="0">
                <a:solidFill>
                  <a:srgbClr val="FC0C23"/>
                </a:solidFill>
                <a:effectLst/>
                <a:latin typeface="黑体" panose="02010609060101010101" pitchFamily="2" charset="-122"/>
                <a:ea typeface="黑体" panose="02010609060101010101" pitchFamily="2" charset="-122"/>
              </a:rPr>
              <a:t>顺叙：</a:t>
            </a:r>
            <a:r>
              <a:rPr lang="zh-CN" altLang="en-US" b="1" dirty="0">
                <a:solidFill>
                  <a:srgbClr val="2B2417"/>
                </a:solidFill>
                <a:effectLst/>
                <a:latin typeface="黑体" panose="02010609060101010101" pitchFamily="2" charset="-122"/>
                <a:ea typeface="黑体" panose="02010609060101010101" pitchFamily="2" charset="-122"/>
              </a:rPr>
              <a:t>能按某一顺序（时间或空间）较清楚地进行记叙。</a:t>
            </a:r>
          </a:p>
          <a:p>
            <a:pPr marL="19050" indent="587375">
              <a:spcBef>
                <a:spcPct val="0"/>
              </a:spcBef>
              <a:buNone/>
            </a:pPr>
            <a:r>
              <a:rPr lang="zh-CN" altLang="en-US" b="1" dirty="0">
                <a:solidFill>
                  <a:srgbClr val="FC0C23"/>
                </a:solidFill>
                <a:effectLst/>
                <a:latin typeface="黑体" panose="02010609060101010101" pitchFamily="2" charset="-122"/>
                <a:ea typeface="黑体" panose="02010609060101010101" pitchFamily="2" charset="-122"/>
              </a:rPr>
              <a:t>倒叙：</a:t>
            </a:r>
            <a:r>
              <a:rPr lang="zh-CN" altLang="en-US" b="1" dirty="0">
                <a:solidFill>
                  <a:srgbClr val="2B2417"/>
                </a:solidFill>
                <a:effectLst/>
                <a:latin typeface="黑体" panose="02010609060101010101" pitchFamily="2" charset="-122"/>
                <a:ea typeface="黑体" panose="02010609060101010101" pitchFamily="2" charset="-122"/>
              </a:rPr>
              <a:t>造成悬念，引人入胜。</a:t>
            </a:r>
            <a:endParaRPr lang="zh-CN" altLang="en-US" b="1" dirty="0">
              <a:solidFill>
                <a:srgbClr val="FFFF00"/>
              </a:solidFill>
              <a:effectLst/>
              <a:latin typeface="黑体" panose="02010609060101010101" pitchFamily="2" charset="-122"/>
              <a:ea typeface="黑体" panose="02010609060101010101" pitchFamily="2" charset="-122"/>
            </a:endParaRPr>
          </a:p>
          <a:p>
            <a:pPr marL="19050" indent="587375">
              <a:spcBef>
                <a:spcPct val="0"/>
              </a:spcBef>
              <a:buNone/>
            </a:pPr>
            <a:r>
              <a:rPr lang="zh-CN" altLang="en-US" b="1" dirty="0">
                <a:solidFill>
                  <a:srgbClr val="FC0C23"/>
                </a:solidFill>
                <a:effectLst/>
                <a:latin typeface="黑体" panose="02010609060101010101" pitchFamily="2" charset="-122"/>
                <a:ea typeface="黑体" panose="02010609060101010101" pitchFamily="2" charset="-122"/>
              </a:rPr>
              <a:t>插叙：</a:t>
            </a:r>
            <a:r>
              <a:rPr lang="zh-CN" altLang="en-US" b="1" dirty="0">
                <a:solidFill>
                  <a:srgbClr val="2B2417"/>
                </a:solidFill>
                <a:effectLst/>
                <a:latin typeface="黑体" panose="02010609060101010101" pitchFamily="2" charset="-122"/>
                <a:ea typeface="黑体" panose="02010609060101010101" pitchFamily="2" charset="-122"/>
              </a:rPr>
              <a:t>对主要情节或中心事件做必要的铺垫照应，补充说明，使情节更加完整，结构更加严密，人物形象或内容更加充实丰满，与上文或下文对比照应；人物前后变化的对比照应。</a:t>
            </a:r>
            <a:endParaRPr lang="zh-CN" altLang="en-US" b="1" dirty="0">
              <a:solidFill>
                <a:srgbClr val="FFFF00"/>
              </a:solidFill>
              <a:effectLst/>
              <a:latin typeface="黑体" panose="02010609060101010101" pitchFamily="2" charset="-122"/>
              <a:ea typeface="黑体" panose="02010609060101010101" pitchFamily="2" charset="-122"/>
            </a:endParaRPr>
          </a:p>
          <a:p>
            <a:pPr marL="19050" indent="587375">
              <a:spcBef>
                <a:spcPct val="0"/>
              </a:spcBef>
              <a:buNone/>
            </a:pPr>
            <a:r>
              <a:rPr lang="zh-CN" altLang="en-US" b="1" dirty="0">
                <a:solidFill>
                  <a:srgbClr val="FC0C23"/>
                </a:solidFill>
                <a:effectLst/>
                <a:latin typeface="黑体" panose="02010609060101010101" pitchFamily="2" charset="-122"/>
                <a:ea typeface="黑体" panose="02010609060101010101" pitchFamily="2" charset="-122"/>
              </a:rPr>
              <a:t>补叙：</a:t>
            </a:r>
            <a:r>
              <a:rPr lang="zh-CN" altLang="en-US" b="1" dirty="0">
                <a:solidFill>
                  <a:srgbClr val="2B2417"/>
                </a:solidFill>
                <a:effectLst/>
                <a:latin typeface="黑体" panose="02010609060101010101" pitchFamily="2" charset="-122"/>
                <a:ea typeface="黑体" panose="02010609060101010101" pitchFamily="2" charset="-122"/>
              </a:rPr>
              <a:t>对上文内容加以补充解释，对下文做某些交代。</a:t>
            </a:r>
          </a:p>
          <a:p>
            <a:pPr marL="19050" indent="587375" algn="l">
              <a:buNone/>
            </a:pPr>
            <a:r>
              <a:rPr lang="zh-CN" altLang="en-US" b="1" dirty="0">
                <a:solidFill>
                  <a:srgbClr val="FC0C23"/>
                </a:solidFill>
                <a:effectLst/>
                <a:latin typeface="黑体" panose="02010609060101010101" pitchFamily="2" charset="-122"/>
                <a:ea typeface="黑体" panose="02010609060101010101" pitchFamily="2" charset="-122"/>
              </a:rPr>
              <a:t>平叙：</a:t>
            </a:r>
            <a:r>
              <a:rPr lang="zh-CN" altLang="en-US" b="1" dirty="0">
                <a:solidFill>
                  <a:srgbClr val="2B2417"/>
                </a:solidFill>
                <a:effectLst/>
                <a:latin typeface="黑体" panose="02010609060101010101" pitchFamily="2" charset="-122"/>
                <a:ea typeface="黑体" panose="02010609060101010101" pitchFamily="2" charset="-122"/>
              </a:rPr>
              <a:t>俗称“花开两枝，各表一朵”，（指叙述两件或多件同时发生的事）使头绪清</a:t>
            </a:r>
            <a:r>
              <a:rPr lang="zh-CN" altLang="en-US" b="1" dirty="0" smtClean="0">
                <a:solidFill>
                  <a:srgbClr val="2B2417"/>
                </a:solidFill>
                <a:effectLst/>
                <a:latin typeface="黑体" panose="02010609060101010101" pitchFamily="2" charset="-122"/>
                <a:ea typeface="黑体" panose="02010609060101010101" pitchFamily="2" charset="-122"/>
              </a:rPr>
              <a:t>楚</a:t>
            </a:r>
            <a:endParaRPr lang="zh-CN" altLang="en-US" b="1" dirty="0">
              <a:solidFill>
                <a:srgbClr val="2B2417"/>
              </a:solidFill>
              <a:effectLst/>
              <a:latin typeface="黑体" panose="02010609060101010101" pitchFamily="2" charset="-122"/>
              <a:ea typeface="黑体" panose="02010609060101010101" pitchFamily="2" charset="-122"/>
            </a:endParaRPr>
          </a:p>
        </p:txBody>
      </p:sp>
      <p:sp>
        <p:nvSpPr>
          <p:cNvPr id="3" name="灯片编号占位符 2"/>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51</a:t>
            </a:fld>
            <a:endParaRPr lang="zh-CN" altLang="en-US">
              <a:latin typeface="Arial" panose="020B0604020202020204" pitchFamily="34" charset="0"/>
            </a:endParaRPr>
          </a:p>
        </p:txBody>
      </p:sp>
    </p:spTree>
  </p:cSld>
  <p:clrMapOvr>
    <a:masterClrMapping/>
  </p:clrMapOvr>
  <p:timing>
    <p:tnLst>
      <p:par>
        <p:cTn id="1" dur="indefinite" restart="never" nodeType="tmRoot"/>
      </p:par>
    </p:tnLst>
    <p:bldLst>
      <p:bldP spid="29698"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文本占位符 30721"/>
          <p:cNvSpPr>
            <a:spLocks noGrp="1"/>
          </p:cNvSpPr>
          <p:nvPr>
            <p:ph type="body" idx="1"/>
          </p:nvPr>
        </p:nvSpPr>
        <p:spPr>
          <a:xfrm>
            <a:off x="423545" y="447040"/>
            <a:ext cx="8296910" cy="5200650"/>
          </a:xfrm>
          <a:noFill/>
          <a:extLst>
            <a:ext uri="{909E8E84-426E-40DD-AFC4-6F175D3DCCD1}">
              <a14:hiddenFill xmlns="" xmlns:a14="http://schemas.microsoft.com/office/drawing/2010/main">
                <a:solidFill>
                  <a:schemeClr val="tx1">
                    <a:alpha val="100000"/>
                  </a:schemeClr>
                </a:solidFill>
              </a14:hiddenFill>
            </a:ext>
          </a:extLst>
        </p:spPr>
        <p:txBody>
          <a:bodyPr/>
          <a:lstStyle/>
          <a:p>
            <a:pPr marL="19050" indent="568325">
              <a:lnSpc>
                <a:spcPct val="100000"/>
              </a:lnSpc>
              <a:spcBef>
                <a:spcPct val="0"/>
              </a:spcBef>
              <a:buNone/>
            </a:pPr>
            <a:r>
              <a:rPr lang="zh-CN" altLang="en-US" b="1" dirty="0">
                <a:solidFill>
                  <a:srgbClr val="FF0000"/>
                </a:solidFill>
                <a:effectLst/>
                <a:latin typeface="黑体" panose="02010609060101010101" pitchFamily="2" charset="-122"/>
                <a:ea typeface="黑体" panose="02010609060101010101" pitchFamily="2" charset="-122"/>
              </a:rPr>
              <a:t>三、描写（白描、细节描写、景物描写等）的特点、作用。</a:t>
            </a:r>
            <a:endParaRPr lang="zh-CN" altLang="en-US" b="1" dirty="0">
              <a:solidFill>
                <a:srgbClr val="99FF33"/>
              </a:solidFill>
              <a:effectLst/>
              <a:latin typeface="黑体" panose="02010609060101010101" pitchFamily="2" charset="-122"/>
              <a:ea typeface="黑体" panose="02010609060101010101" pitchFamily="2" charset="-122"/>
            </a:endParaRPr>
          </a:p>
          <a:p>
            <a:pPr marL="19050" indent="568325">
              <a:lnSpc>
                <a:spcPct val="100000"/>
              </a:lnSpc>
              <a:spcBef>
                <a:spcPct val="0"/>
              </a:spcBef>
              <a:buNone/>
            </a:pPr>
            <a:r>
              <a:rPr lang="zh-CN" altLang="en-US" b="1" dirty="0">
                <a:solidFill>
                  <a:srgbClr val="FF0000"/>
                </a:solidFill>
                <a:effectLst/>
                <a:latin typeface="黑体" panose="02010609060101010101" pitchFamily="2" charset="-122"/>
                <a:ea typeface="黑体" panose="02010609060101010101" pitchFamily="2" charset="-122"/>
              </a:rPr>
              <a:t>（一）白描</a:t>
            </a:r>
            <a:r>
              <a:rPr lang="zh-CN" altLang="en-US" b="1" dirty="0">
                <a:solidFill>
                  <a:srgbClr val="2B2417"/>
                </a:solidFill>
                <a:effectLst/>
                <a:latin typeface="黑体" panose="02010609060101010101" pitchFamily="2" charset="-122"/>
                <a:ea typeface="黑体" panose="02010609060101010101" pitchFamily="2" charset="-122"/>
              </a:rPr>
              <a:t>：</a:t>
            </a:r>
          </a:p>
          <a:p>
            <a:pPr marL="19050" indent="568325">
              <a:lnSpc>
                <a:spcPct val="100000"/>
              </a:lnSpc>
              <a:spcBef>
                <a:spcPct val="0"/>
              </a:spcBef>
              <a:buNone/>
            </a:pPr>
            <a:r>
              <a:rPr lang="zh-CN" altLang="en-US" b="1" dirty="0">
                <a:solidFill>
                  <a:srgbClr val="2B2417"/>
                </a:solidFill>
                <a:effectLst/>
                <a:latin typeface="黑体" panose="02010609060101010101" pitchFamily="2" charset="-122"/>
                <a:ea typeface="黑体" panose="02010609060101010101" pitchFamily="2" charset="-122"/>
              </a:rPr>
              <a:t>纯用线条勾画，不加渲染烘托。以寥寥几笔勾勒出画面，表现了性格、主题。</a:t>
            </a:r>
          </a:p>
          <a:p>
            <a:pPr marL="19050" indent="568325">
              <a:lnSpc>
                <a:spcPct val="90000"/>
              </a:lnSpc>
              <a:spcBef>
                <a:spcPct val="0"/>
              </a:spcBef>
              <a:buNone/>
            </a:pPr>
            <a:r>
              <a:rPr lang="zh-CN" altLang="en-US" noProof="0" dirty="0">
                <a:ln>
                  <a:noFill/>
                </a:ln>
                <a:effectLst/>
                <a:uLnTx/>
                <a:uFillTx/>
                <a:latin typeface="黑体" panose="02010609060101010101" pitchFamily="2" charset="-122"/>
                <a:ea typeface="黑体" panose="02010609060101010101" pitchFamily="2" charset="-122"/>
                <a:sym typeface="+mn-ea"/>
              </a:rPr>
              <a:t>如</a:t>
            </a:r>
            <a:r>
              <a:rPr lang="en-US" altLang="zh-CN" noProof="0" dirty="0">
                <a:ln>
                  <a:noFill/>
                </a:ln>
                <a:effectLst/>
                <a:uLnTx/>
                <a:uFillTx/>
                <a:latin typeface="黑体" panose="02010609060101010101" pitchFamily="2" charset="-122"/>
                <a:ea typeface="黑体" panose="02010609060101010101" pitchFamily="2" charset="-122"/>
                <a:sym typeface="+mn-ea"/>
              </a:rPr>
              <a:t>《</a:t>
            </a:r>
            <a:r>
              <a:rPr lang="zh-CN" altLang="en-US" noProof="0" dirty="0">
                <a:ln>
                  <a:noFill/>
                </a:ln>
                <a:effectLst/>
                <a:uLnTx/>
                <a:uFillTx/>
                <a:latin typeface="黑体" panose="02010609060101010101" pitchFamily="2" charset="-122"/>
                <a:ea typeface="黑体" panose="02010609060101010101" pitchFamily="2" charset="-122"/>
                <a:sym typeface="+mn-ea"/>
              </a:rPr>
              <a:t>藤野先生</a:t>
            </a:r>
            <a:r>
              <a:rPr lang="en-US" altLang="zh-CN" noProof="0" dirty="0">
                <a:ln>
                  <a:noFill/>
                </a:ln>
                <a:effectLst/>
                <a:uLnTx/>
                <a:uFillTx/>
                <a:latin typeface="黑体" panose="02010609060101010101" pitchFamily="2" charset="-122"/>
                <a:ea typeface="黑体" panose="02010609060101010101" pitchFamily="2" charset="-122"/>
                <a:sym typeface="+mn-ea"/>
              </a:rPr>
              <a:t>》</a:t>
            </a:r>
            <a:r>
              <a:rPr lang="zh-CN" altLang="en-US" noProof="0" dirty="0">
                <a:ln>
                  <a:noFill/>
                </a:ln>
                <a:effectLst/>
                <a:uLnTx/>
                <a:uFillTx/>
                <a:latin typeface="黑体" panose="02010609060101010101" pitchFamily="2" charset="-122"/>
                <a:ea typeface="黑体" panose="02010609060101010101" pitchFamily="2" charset="-122"/>
                <a:sym typeface="+mn-ea"/>
              </a:rPr>
              <a:t>中关于藤野先生的一段介绍：“其时进来的是一个黑瘦的先生，八字须，戴着眼镜，挟着一叠大大小小的书。一将书放在讲台上，便用了缓慢而很有顿挫的声调，向学生介绍自己道：‘我就是叫作藤野严九郎的</a:t>
            </a:r>
            <a:r>
              <a:rPr lang="en-US" altLang="zh-CN" noProof="0" dirty="0">
                <a:ln>
                  <a:noFill/>
                </a:ln>
                <a:effectLst/>
                <a:uLnTx/>
                <a:uFillTx/>
                <a:latin typeface="黑体" panose="02010609060101010101" pitchFamily="2" charset="-122"/>
                <a:ea typeface="黑体" panose="02010609060101010101" pitchFamily="2" charset="-122"/>
                <a:sym typeface="+mn-ea"/>
              </a:rPr>
              <a:t>……</a:t>
            </a:r>
            <a:r>
              <a:rPr lang="zh-CN" altLang="en-US" noProof="0" dirty="0">
                <a:ln>
                  <a:noFill/>
                </a:ln>
                <a:effectLst/>
                <a:uLnTx/>
                <a:uFillTx/>
                <a:latin typeface="黑体" panose="02010609060101010101" pitchFamily="2" charset="-122"/>
                <a:ea typeface="黑体" panose="02010609060101010101" pitchFamily="2" charset="-122"/>
                <a:sym typeface="+mn-ea"/>
              </a:rPr>
              <a:t>。’”语言简洁，印象深刻</a:t>
            </a:r>
            <a:r>
              <a:rPr lang="zh-CN" altLang="en-US" noProof="0" dirty="0" smtClean="0">
                <a:ln>
                  <a:noFill/>
                </a:ln>
                <a:effectLst/>
                <a:uLnTx/>
                <a:uFillTx/>
                <a:latin typeface="黑体" panose="02010609060101010101" pitchFamily="2" charset="-122"/>
                <a:ea typeface="黑体" panose="02010609060101010101" pitchFamily="2" charset="-122"/>
                <a:sym typeface="+mn-ea"/>
              </a:rPr>
              <a:t>。</a:t>
            </a:r>
            <a:endParaRPr lang="zh-CN" altLang="en-US" b="1" dirty="0">
              <a:solidFill>
                <a:srgbClr val="2B2417"/>
              </a:solidFill>
              <a:effectLst/>
              <a:latin typeface="黑体" panose="02010609060101010101" pitchFamily="2" charset="-122"/>
              <a:ea typeface="黑体" panose="02010609060101010101" pitchFamily="2" charset="-122"/>
            </a:endParaRPr>
          </a:p>
        </p:txBody>
      </p:sp>
      <p:sp>
        <p:nvSpPr>
          <p:cNvPr id="3" name="灯片编号占位符 2"/>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52</a:t>
            </a:fld>
            <a:endParaRPr lang="zh-CN" altLang="en-US">
              <a:latin typeface="Arial" panose="020B0604020202020204" pitchFamily="34" charset="0"/>
            </a:endParaRPr>
          </a:p>
        </p:txBody>
      </p:sp>
    </p:spTree>
  </p:cSld>
  <p:clrMapOvr>
    <a:masterClrMapping/>
  </p:clrMapOvr>
  <p:timing>
    <p:tnLst>
      <p:par>
        <p:cTn id="1" dur="indefinite" restart="never" nodeType="tmRoot"/>
      </p:par>
    </p:tnLst>
    <p:bldLst>
      <p:bldP spid="30722"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3825" y="141605"/>
            <a:ext cx="8896350" cy="6985635"/>
          </a:xfrm>
          <a:prstGeom prst="rect">
            <a:avLst/>
          </a:prstGeom>
          <a:noFill/>
        </p:spPr>
        <p:txBody>
          <a:bodyPr wrap="square" rtlCol="0" anchor="t">
            <a:spAutoFit/>
          </a:bodyPr>
          <a:lstStyle/>
          <a:p>
            <a:r>
              <a:rPr lang="pl-PL" altLang="zh-CN" sz="2800" b="1" dirty="0" smtClean="0">
                <a:solidFill>
                  <a:srgbClr val="FF0000"/>
                </a:solidFill>
                <a:ea typeface="黑体" panose="02010609060101010101" pitchFamily="2" charset="-122"/>
                <a:sym typeface="+mn-ea"/>
              </a:rPr>
              <a:t>(</a:t>
            </a:r>
            <a:r>
              <a:rPr lang="zh-CN" altLang="en-US" sz="2800" b="1" dirty="0" smtClean="0">
                <a:solidFill>
                  <a:srgbClr val="FF0000"/>
                </a:solidFill>
                <a:ea typeface="黑体" panose="02010609060101010101" pitchFamily="2" charset="-122"/>
                <a:sym typeface="+mn-ea"/>
              </a:rPr>
              <a:t>二</a:t>
            </a:r>
            <a:r>
              <a:rPr lang="pl-PL" altLang="zh-CN" sz="2800" b="1" dirty="0" smtClean="0">
                <a:solidFill>
                  <a:srgbClr val="FF0000"/>
                </a:solidFill>
                <a:ea typeface="黑体" panose="02010609060101010101" pitchFamily="2" charset="-122"/>
                <a:sym typeface="+mn-ea"/>
              </a:rPr>
              <a:t>)</a:t>
            </a:r>
            <a:r>
              <a:rPr lang="zh-CN" altLang="pl-PL" sz="2800" b="1" dirty="0">
                <a:solidFill>
                  <a:srgbClr val="FF0000"/>
                </a:solidFill>
                <a:ea typeface="黑体" panose="02010609060101010101" pitchFamily="2" charset="-122"/>
                <a:sym typeface="+mn-ea"/>
              </a:rPr>
              <a:t>人物描写</a:t>
            </a:r>
          </a:p>
          <a:p>
            <a:r>
              <a:rPr lang="pl-PL" altLang="zh-CN" sz="2800" b="1" dirty="0">
                <a:solidFill>
                  <a:srgbClr val="FF0000"/>
                </a:solidFill>
                <a:sym typeface="+mn-ea"/>
              </a:rPr>
              <a:t>1</a:t>
            </a:r>
            <a:r>
              <a:rPr lang="zh-CN" altLang="pl-PL" sz="2800" b="1" dirty="0">
                <a:solidFill>
                  <a:srgbClr val="FF0000"/>
                </a:solidFill>
                <a:ea typeface="黑体" panose="02010609060101010101" pitchFamily="2" charset="-122"/>
                <a:sym typeface="+mn-ea"/>
              </a:rPr>
              <a:t>．</a:t>
            </a:r>
            <a:r>
              <a:rPr lang="zh-CN" altLang="pl-PL" sz="2800" b="1" dirty="0">
                <a:solidFill>
                  <a:srgbClr val="FF0000"/>
                </a:solidFill>
                <a:sym typeface="+mn-ea"/>
              </a:rPr>
              <a:t>肖像描写</a:t>
            </a:r>
            <a:endParaRPr lang="zh-CN" altLang="pl-PL" sz="2800" b="1" dirty="0">
              <a:solidFill>
                <a:srgbClr val="FF0000"/>
              </a:solidFill>
              <a:ea typeface="宋体" panose="02010600030101010101" pitchFamily="2" charset="-122"/>
              <a:sym typeface="+mn-ea"/>
            </a:endParaRPr>
          </a:p>
          <a:p>
            <a:r>
              <a:rPr lang="zh-CN" altLang="pl-PL" sz="2800" b="1" dirty="0">
                <a:sym typeface="+mn-ea"/>
              </a:rPr>
              <a:t>刻画人物的性格特征，表现人物的精神面貌，透露人物的内心活动，揭示人物的身份境遇，显示人物的性格变化等。</a:t>
            </a:r>
            <a:endParaRPr lang="zh-CN" altLang="pl-PL" sz="2800" b="1" dirty="0">
              <a:ea typeface="黑体" panose="02010609060101010101" pitchFamily="2" charset="-122"/>
            </a:endParaRPr>
          </a:p>
          <a:p>
            <a:r>
              <a:rPr lang="pl-PL" altLang="zh-CN" sz="2800" b="1" dirty="0">
                <a:solidFill>
                  <a:srgbClr val="FF0000"/>
                </a:solidFill>
                <a:ea typeface="黑体" panose="02010609060101010101" pitchFamily="2" charset="-122"/>
                <a:sym typeface="+mn-ea"/>
              </a:rPr>
              <a:t>2．动作描写</a:t>
            </a:r>
            <a:endParaRPr lang="zh-CN" altLang="pl-PL" sz="2800" b="1" dirty="0">
              <a:ea typeface="宋体" panose="02010600030101010101" pitchFamily="2" charset="-122"/>
            </a:endParaRPr>
          </a:p>
          <a:p>
            <a:r>
              <a:rPr lang="zh-CN" altLang="pl-PL" sz="2800" b="1" dirty="0">
                <a:sym typeface="+mn-ea"/>
              </a:rPr>
              <a:t>透露人物内心世界，刻画人物性格。</a:t>
            </a:r>
            <a:endParaRPr lang="en-US" altLang="zh-CN" sz="2800" b="1" dirty="0">
              <a:ea typeface="宋体" panose="02010600030101010101" pitchFamily="2" charset="-122"/>
            </a:endParaRPr>
          </a:p>
          <a:p>
            <a:r>
              <a:rPr lang="pl-PL" altLang="zh-CN" sz="2800" b="1" dirty="0">
                <a:solidFill>
                  <a:srgbClr val="FF0000"/>
                </a:solidFill>
                <a:ea typeface="黑体" panose="02010609060101010101" pitchFamily="2" charset="-122"/>
                <a:sym typeface="+mn-ea"/>
              </a:rPr>
              <a:t>3．语言描写</a:t>
            </a:r>
            <a:endParaRPr lang="zh-CN" altLang="pl-PL" sz="2800" b="1" dirty="0">
              <a:ea typeface="宋体" panose="02010600030101010101" pitchFamily="2" charset="-122"/>
            </a:endParaRPr>
          </a:p>
          <a:p>
            <a:r>
              <a:rPr lang="zh-CN" altLang="pl-PL" sz="2800" b="1" dirty="0">
                <a:sym typeface="+mn-ea"/>
              </a:rPr>
              <a:t>表现人物的性格，同时也能反映人物的内心活动，显示人物的身份、地位，间接地表现其他人物和景物，交代事情原委，推动或预示故事情节的发展，展示作品的时代背景，揭示作品的主题思想等。</a:t>
            </a:r>
          </a:p>
          <a:p>
            <a:r>
              <a:rPr lang="pl-PL" altLang="zh-CN" sz="2800" b="1" dirty="0">
                <a:solidFill>
                  <a:srgbClr val="FF0000"/>
                </a:solidFill>
                <a:ea typeface="黑体" panose="02010609060101010101" pitchFamily="2" charset="-122"/>
                <a:sym typeface="+mn-ea"/>
              </a:rPr>
              <a:t>4．心理描写</a:t>
            </a:r>
            <a:endParaRPr lang="zh-CN" altLang="pl-PL" sz="2800" b="1" dirty="0">
              <a:ea typeface="宋体" panose="02010600030101010101" pitchFamily="2" charset="-122"/>
            </a:endParaRPr>
          </a:p>
          <a:p>
            <a:r>
              <a:rPr lang="zh-CN" altLang="pl-PL" sz="2800" b="1" dirty="0">
                <a:sym typeface="+mn-ea"/>
              </a:rPr>
              <a:t>可以直接揭示人物的内心世界，交代人物的思想基础和行动的内在依据。</a:t>
            </a:r>
            <a:endParaRPr lang="en-US" altLang="zh-CN" sz="2800" b="1" dirty="0">
              <a:ea typeface="宋体" panose="02010600030101010101" pitchFamily="2" charset="-122"/>
            </a:endParaRPr>
          </a:p>
          <a:p>
            <a:endParaRPr lang="zh-CN" altLang="en-US" sz="2800" dirty="0"/>
          </a:p>
        </p:txBody>
      </p:sp>
      <p:sp>
        <p:nvSpPr>
          <p:cNvPr id="3" name="灯片编号占位符 2"/>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53</a:t>
            </a:fld>
            <a:endParaRPr lang="zh-CN" altLang="en-US">
              <a:latin typeface="Arial" panose="020B0604020202020204" pitchFamily="34"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67970" y="1069340"/>
            <a:ext cx="8344535" cy="3486785"/>
          </a:xfrm>
          <a:prstGeom prst="rect">
            <a:avLst/>
          </a:prstGeom>
          <a:noFill/>
        </p:spPr>
        <p:txBody>
          <a:bodyPr wrap="square" rtlCol="0" anchor="t">
            <a:spAutoFit/>
          </a:bodyPr>
          <a:lstStyle/>
          <a:p>
            <a:pPr marL="19050" indent="568325" algn="l">
              <a:lnSpc>
                <a:spcPct val="90000"/>
              </a:lnSpc>
              <a:buClr>
                <a:srgbClr val="CC0066"/>
              </a:buClr>
              <a:buSzPct val="70000"/>
              <a:buFont typeface="Wingdings" panose="05000000000000000000" pitchFamily="2" charset="2"/>
              <a:buNone/>
            </a:pPr>
            <a:r>
              <a:rPr lang="zh-CN" altLang="en-US" sz="3200" b="1" dirty="0" smtClean="0">
                <a:solidFill>
                  <a:srgbClr val="FF0000"/>
                </a:solidFill>
                <a:effectLst/>
                <a:latin typeface="黑体" panose="02010609060101010101" pitchFamily="2" charset="-122"/>
                <a:ea typeface="黑体" panose="02010609060101010101" pitchFamily="2" charset="-122"/>
                <a:sym typeface="+mn-ea"/>
              </a:rPr>
              <a:t>（三）景</a:t>
            </a:r>
            <a:r>
              <a:rPr lang="zh-CN" altLang="en-US" sz="3200" b="1" dirty="0">
                <a:solidFill>
                  <a:srgbClr val="FF0000"/>
                </a:solidFill>
                <a:effectLst/>
                <a:latin typeface="黑体" panose="02010609060101010101" pitchFamily="2" charset="-122"/>
                <a:ea typeface="黑体" panose="02010609060101010101" pitchFamily="2" charset="-122"/>
                <a:sym typeface="+mn-ea"/>
              </a:rPr>
              <a:t>物描写</a:t>
            </a:r>
            <a:r>
              <a:rPr lang="zh-CN" altLang="en-US" sz="3200" b="1" dirty="0">
                <a:solidFill>
                  <a:srgbClr val="2B2417"/>
                </a:solidFill>
                <a:effectLst/>
                <a:latin typeface="黑体" panose="02010609060101010101" pitchFamily="2" charset="-122"/>
                <a:ea typeface="黑体" panose="02010609060101010101" pitchFamily="2" charset="-122"/>
                <a:sym typeface="+mn-ea"/>
              </a:rPr>
              <a:t>：</a:t>
            </a:r>
          </a:p>
          <a:p>
            <a:pPr marL="19050" indent="568325" algn="l">
              <a:lnSpc>
                <a:spcPct val="90000"/>
              </a:lnSpc>
              <a:buClr>
                <a:srgbClr val="CC0066"/>
              </a:buClr>
              <a:buSzPct val="70000"/>
              <a:buFont typeface="Wingdings" panose="05000000000000000000" pitchFamily="2" charset="2"/>
              <a:buNone/>
            </a:pPr>
            <a:r>
              <a:rPr lang="zh-CN" altLang="en-US" sz="3200" b="1" dirty="0">
                <a:solidFill>
                  <a:srgbClr val="2B2417"/>
                </a:solidFill>
                <a:effectLst/>
                <a:latin typeface="黑体" panose="02010609060101010101" pitchFamily="2" charset="-122"/>
                <a:ea typeface="黑体" panose="02010609060101010101" pitchFamily="2" charset="-122"/>
                <a:sym typeface="+mn-ea"/>
              </a:rPr>
              <a:t>具体描写自然风光，营造一种气氛，烘托人物的情感和思想。</a:t>
            </a:r>
            <a:endParaRPr lang="zh-CN" altLang="en-US" b="1" dirty="0">
              <a:solidFill>
                <a:srgbClr val="2B2417"/>
              </a:solidFill>
              <a:effectLst/>
              <a:latin typeface="黑体" panose="02010609060101010101" pitchFamily="2" charset="-122"/>
              <a:ea typeface="黑体" panose="02010609060101010101" pitchFamily="2" charset="-122"/>
            </a:endParaRPr>
          </a:p>
          <a:p>
            <a:pPr marL="19050" indent="568325" algn="l">
              <a:lnSpc>
                <a:spcPct val="90000"/>
              </a:lnSpc>
              <a:buClr>
                <a:srgbClr val="CC0066"/>
              </a:buClr>
              <a:buSzPct val="70000"/>
              <a:buFont typeface="Wingdings" panose="05000000000000000000" pitchFamily="2" charset="2"/>
              <a:buNone/>
            </a:pPr>
            <a:r>
              <a:rPr lang="zh-CN" altLang="en-US" sz="3200" b="1" dirty="0">
                <a:solidFill>
                  <a:srgbClr val="FF0000"/>
                </a:solidFill>
                <a:effectLst/>
                <a:latin typeface="黑体" panose="02010609060101010101" pitchFamily="2" charset="-122"/>
                <a:ea typeface="黑体" panose="02010609060101010101" pitchFamily="2" charset="-122"/>
                <a:sym typeface="+mn-ea"/>
              </a:rPr>
              <a:t>特别注意</a:t>
            </a:r>
            <a:r>
              <a:rPr lang="zh-CN" altLang="en-US" sz="3200" b="1" dirty="0">
                <a:solidFill>
                  <a:srgbClr val="FFFFFF"/>
                </a:solidFill>
                <a:effectLst/>
                <a:latin typeface="黑体" panose="02010609060101010101" pitchFamily="2" charset="-122"/>
                <a:ea typeface="黑体" panose="02010609060101010101" pitchFamily="2" charset="-122"/>
                <a:sym typeface="+mn-ea"/>
              </a:rPr>
              <a:t>，</a:t>
            </a:r>
            <a:r>
              <a:rPr lang="zh-CN" altLang="en-US" sz="3200" b="1" dirty="0">
                <a:solidFill>
                  <a:srgbClr val="FF0000"/>
                </a:solidFill>
                <a:effectLst/>
                <a:latin typeface="黑体" panose="02010609060101010101" pitchFamily="2" charset="-122"/>
                <a:ea typeface="黑体" panose="02010609060101010101" pitchFamily="2" charset="-122"/>
                <a:sym typeface="+mn-ea"/>
              </a:rPr>
              <a:t>如果是对景物的描写，要注意</a:t>
            </a:r>
            <a:r>
              <a:rPr lang="zh-CN" altLang="en-US" sz="3200" b="1" dirty="0">
                <a:solidFill>
                  <a:srgbClr val="FFFFFF"/>
                </a:solidFill>
                <a:effectLst/>
                <a:latin typeface="黑体" panose="02010609060101010101" pitchFamily="2" charset="-122"/>
                <a:ea typeface="黑体" panose="02010609060101010101" pitchFamily="2" charset="-122"/>
                <a:sym typeface="+mn-ea"/>
              </a:rPr>
              <a:t>：</a:t>
            </a:r>
            <a:endParaRPr lang="zh-CN" altLang="en-US" b="1" dirty="0">
              <a:solidFill>
                <a:srgbClr val="FFFFFF"/>
              </a:solidFill>
              <a:effectLst/>
              <a:latin typeface="黑体" panose="02010609060101010101" pitchFamily="2" charset="-122"/>
              <a:ea typeface="黑体" panose="02010609060101010101" pitchFamily="2" charset="-122"/>
            </a:endParaRPr>
          </a:p>
          <a:p>
            <a:pPr marL="19050" indent="568325" algn="l">
              <a:lnSpc>
                <a:spcPct val="90000"/>
              </a:lnSpc>
              <a:spcBef>
                <a:spcPct val="20000"/>
              </a:spcBef>
              <a:buClr>
                <a:srgbClr val="CC0066"/>
              </a:buClr>
              <a:buSzPct val="70000"/>
              <a:buFont typeface="Wingdings" panose="05000000000000000000" pitchFamily="2" charset="2"/>
              <a:buNone/>
            </a:pPr>
            <a:r>
              <a:rPr lang="zh-CN" altLang="en-US" sz="3200" b="1" dirty="0">
                <a:solidFill>
                  <a:srgbClr val="2B2417"/>
                </a:solidFill>
                <a:effectLst/>
                <a:latin typeface="黑体" panose="02010609060101010101" pitchFamily="2" charset="-122"/>
                <a:ea typeface="黑体" panose="02010609060101010101" pitchFamily="2" charset="-122"/>
                <a:sym typeface="+mn-ea"/>
              </a:rPr>
              <a:t>A、抓住事物的特点来描写；</a:t>
            </a:r>
            <a:endParaRPr lang="zh-CN" altLang="en-US" b="1" dirty="0">
              <a:solidFill>
                <a:srgbClr val="2B2417"/>
              </a:solidFill>
              <a:effectLst/>
              <a:latin typeface="黑体" panose="02010609060101010101" pitchFamily="2" charset="-122"/>
              <a:ea typeface="黑体" panose="02010609060101010101" pitchFamily="2" charset="-122"/>
            </a:endParaRPr>
          </a:p>
          <a:p>
            <a:pPr marL="19050" indent="568325" algn="l">
              <a:lnSpc>
                <a:spcPct val="90000"/>
              </a:lnSpc>
              <a:spcBef>
                <a:spcPct val="20000"/>
              </a:spcBef>
              <a:buClr>
                <a:srgbClr val="CC0066"/>
              </a:buClr>
              <a:buSzPct val="70000"/>
              <a:buFont typeface="Wingdings" panose="05000000000000000000" pitchFamily="2" charset="2"/>
              <a:buNone/>
            </a:pPr>
            <a:r>
              <a:rPr lang="zh-CN" altLang="en-US" sz="3200" b="1" dirty="0">
                <a:solidFill>
                  <a:srgbClr val="2B2417"/>
                </a:solidFill>
                <a:effectLst/>
                <a:latin typeface="黑体" panose="02010609060101010101" pitchFamily="2" charset="-122"/>
                <a:ea typeface="黑体" panose="02010609060101010101" pitchFamily="2" charset="-122"/>
                <a:sym typeface="+mn-ea"/>
              </a:rPr>
              <a:t>B、动静结合、虚实结合等描写角度；</a:t>
            </a:r>
            <a:endParaRPr lang="zh-CN" altLang="en-US" b="1" dirty="0">
              <a:solidFill>
                <a:srgbClr val="2B2417"/>
              </a:solidFill>
              <a:effectLst/>
              <a:latin typeface="黑体" panose="02010609060101010101" pitchFamily="2" charset="-122"/>
              <a:ea typeface="黑体" panose="02010609060101010101" pitchFamily="2" charset="-122"/>
            </a:endParaRPr>
          </a:p>
          <a:p>
            <a:pPr marL="19050" indent="568325" algn="l">
              <a:lnSpc>
                <a:spcPct val="90000"/>
              </a:lnSpc>
              <a:spcBef>
                <a:spcPct val="20000"/>
              </a:spcBef>
              <a:buClr>
                <a:srgbClr val="CC0066"/>
              </a:buClr>
              <a:buSzPct val="70000"/>
              <a:buFont typeface="Wingdings" panose="05000000000000000000" pitchFamily="2" charset="2"/>
              <a:buNone/>
            </a:pPr>
            <a:r>
              <a:rPr lang="zh-CN" altLang="en-US" sz="3200" b="1" dirty="0">
                <a:solidFill>
                  <a:srgbClr val="2B2417"/>
                </a:solidFill>
                <a:effectLst/>
                <a:latin typeface="黑体" panose="02010609060101010101" pitchFamily="2" charset="-122"/>
                <a:ea typeface="黑体" panose="02010609060101010101" pitchFamily="2" charset="-122"/>
                <a:sym typeface="+mn-ea"/>
              </a:rPr>
              <a:t>C、常见技巧的使用</a:t>
            </a:r>
            <a:endParaRPr lang="zh-CN" altLang="en-US" dirty="0">
              <a:effectLst/>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54</a:t>
            </a:fld>
            <a:endParaRPr lang="zh-CN" altLang="en-US">
              <a:latin typeface="Arial" panose="020B0604020202020204" pitchFamily="34"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矩形 65537"/>
          <p:cNvSpPr/>
          <p:nvPr/>
        </p:nvSpPr>
        <p:spPr>
          <a:xfrm>
            <a:off x="914400" y="685800"/>
            <a:ext cx="5181600" cy="685800"/>
          </a:xfrm>
          <a:prstGeom prst="rect">
            <a:avLst/>
          </a:prstGeom>
          <a:solidFill>
            <a:srgbClr val="FFFF00"/>
          </a:solidFill>
          <a:ln w="9525">
            <a:noFill/>
          </a:ln>
        </p:spPr>
        <p:txBody>
          <a:bodyPr/>
          <a:lstStyle>
            <a:lvl1pPr marL="342900" lvl="0" indent="-342900" algn="l" defTabSz="91440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r>
              <a:rPr lang="zh-CN" altLang="en-US" sz="4400" b="1">
                <a:ea typeface="华文中宋" pitchFamily="2" charset="-122"/>
              </a:rPr>
              <a:t>答题四大注意点：</a:t>
            </a:r>
          </a:p>
        </p:txBody>
      </p:sp>
      <p:sp>
        <p:nvSpPr>
          <p:cNvPr id="65539" name="文本框 65538"/>
          <p:cNvSpPr txBox="1"/>
          <p:nvPr/>
        </p:nvSpPr>
        <p:spPr>
          <a:xfrm>
            <a:off x="899592" y="1844824"/>
            <a:ext cx="5770563" cy="3711575"/>
          </a:xfrm>
          <a:prstGeom prst="rect">
            <a:avLst/>
          </a:prstGeom>
          <a:noFill/>
          <a:ln w="9525">
            <a:noFill/>
          </a:ln>
        </p:spPr>
        <p:txBody>
          <a:bodyPr wrap="none" anchor="t">
            <a:spAutoFit/>
          </a:bodyPr>
          <a:lstStyle/>
          <a:p>
            <a:r>
              <a:rPr lang="en-US" altLang="zh-CN" sz="4400" b="1" dirty="0">
                <a:latin typeface="隶书" pitchFamily="1" charset="-122"/>
                <a:ea typeface="隶书" pitchFamily="1" charset="-122"/>
              </a:rPr>
              <a:t>1.</a:t>
            </a:r>
            <a:r>
              <a:rPr lang="zh-CN" altLang="en-US" sz="4400" b="1" dirty="0">
                <a:latin typeface="隶书" pitchFamily="1" charset="-122"/>
                <a:ea typeface="隶书" pitchFamily="1" charset="-122"/>
              </a:rPr>
              <a:t>审题要细心</a:t>
            </a:r>
          </a:p>
          <a:p>
            <a:pPr>
              <a:spcBef>
                <a:spcPct val="20000"/>
              </a:spcBef>
            </a:pPr>
            <a:r>
              <a:rPr lang="en-US" altLang="zh-CN" sz="4400" b="1" dirty="0">
                <a:latin typeface="隶书" pitchFamily="1" charset="-122"/>
                <a:ea typeface="隶书" pitchFamily="1" charset="-122"/>
              </a:rPr>
              <a:t>2.</a:t>
            </a:r>
            <a:r>
              <a:rPr lang="zh-CN" altLang="en-US" sz="4400" b="1" dirty="0">
                <a:latin typeface="隶书" pitchFamily="1" charset="-122"/>
                <a:ea typeface="隶书" pitchFamily="1" charset="-122"/>
              </a:rPr>
              <a:t>要有分点意识</a:t>
            </a:r>
          </a:p>
          <a:p>
            <a:pPr>
              <a:spcBef>
                <a:spcPct val="20000"/>
              </a:spcBef>
            </a:pPr>
            <a:r>
              <a:rPr lang="en-US" altLang="zh-CN" sz="4400" b="1" dirty="0">
                <a:latin typeface="隶书" pitchFamily="1" charset="-122"/>
                <a:ea typeface="隶书" pitchFamily="1" charset="-122"/>
              </a:rPr>
              <a:t>3.</a:t>
            </a:r>
            <a:r>
              <a:rPr lang="zh-CN" altLang="en-US" sz="4400" b="1" dirty="0">
                <a:latin typeface="隶书" pitchFamily="1" charset="-122"/>
                <a:ea typeface="隶书" pitchFamily="1" charset="-122"/>
              </a:rPr>
              <a:t>尽量用原文的话答题</a:t>
            </a:r>
          </a:p>
          <a:p>
            <a:r>
              <a:rPr lang="en-US" altLang="zh-CN" sz="4400" b="1" dirty="0">
                <a:latin typeface="隶书" pitchFamily="1" charset="-122"/>
                <a:ea typeface="隶书" pitchFamily="1" charset="-122"/>
              </a:rPr>
              <a:t>4.</a:t>
            </a:r>
            <a:r>
              <a:rPr lang="zh-CN" altLang="en-US" sz="4400" b="1" dirty="0">
                <a:latin typeface="隶书" pitchFamily="1" charset="-122"/>
                <a:ea typeface="隶书" pitchFamily="1" charset="-122"/>
              </a:rPr>
              <a:t>尽量用专业术语</a:t>
            </a:r>
          </a:p>
          <a:p>
            <a:endParaRPr lang="zh-CN" altLang="en-US" sz="4400" b="1" dirty="0">
              <a:latin typeface="隶书" pitchFamily="1" charset="-122"/>
              <a:ea typeface="隶书" pitchFamily="1" charset="-122"/>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55</a:t>
            </a:fld>
            <a:endParaRPr lang="zh-CN" altLang="en-US">
              <a:latin typeface="Arial" panose="020B0604020202020204" pitchFamily="34" charset="0"/>
            </a:endParaRP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smtClean="0"/>
              <a:t>小说构思特点</a:t>
            </a:r>
            <a:endParaRPr lang="zh-CN" altLang="en-US" dirty="0"/>
          </a:p>
        </p:txBody>
      </p:sp>
      <p:sp>
        <p:nvSpPr>
          <p:cNvPr id="3" name="内容占位符 2"/>
          <p:cNvSpPr>
            <a:spLocks noGrp="1"/>
          </p:cNvSpPr>
          <p:nvPr>
            <p:ph idx="1"/>
          </p:nvPr>
        </p:nvSpPr>
        <p:spPr/>
        <p:txBody>
          <a:bodyPr/>
          <a:lstStyle/>
          <a:p>
            <a:pPr lvl="0"/>
            <a:r>
              <a:rPr lang="zh-CN" altLang="en-US" b="1" dirty="0" smtClean="0"/>
              <a:t>一、</a:t>
            </a:r>
            <a:r>
              <a:rPr lang="zh-CN" altLang="zh-CN" b="1" dirty="0" smtClean="0"/>
              <a:t>从情节位置看（</a:t>
            </a:r>
            <a:r>
              <a:rPr lang="zh-CN" altLang="en-US" b="1" dirty="0" smtClean="0"/>
              <a:t>开头、中间、结尾</a:t>
            </a:r>
            <a:r>
              <a:rPr lang="zh-CN" altLang="zh-CN" b="1" dirty="0" smtClean="0"/>
              <a:t>）</a:t>
            </a:r>
            <a:endParaRPr lang="zh-CN" altLang="zh-CN" dirty="0" smtClean="0"/>
          </a:p>
          <a:p>
            <a:pPr lvl="0"/>
            <a:r>
              <a:rPr lang="zh-CN" altLang="en-US" b="1" dirty="0" smtClean="0"/>
              <a:t>二、</a:t>
            </a:r>
            <a:r>
              <a:rPr lang="zh-CN" altLang="zh-CN" b="1" dirty="0" smtClean="0"/>
              <a:t>从情节结构手法看</a:t>
            </a:r>
            <a:r>
              <a:rPr lang="zh-CN" altLang="en-US" b="1" dirty="0" smtClean="0"/>
              <a:t>（线索、悬念、铺垫和伏笔）</a:t>
            </a:r>
            <a:endParaRPr lang="zh-CN" altLang="zh-CN" dirty="0" smtClean="0"/>
          </a:p>
          <a:p>
            <a:r>
              <a:rPr lang="zh-CN" altLang="zh-CN" b="1" dirty="0" smtClean="0"/>
              <a:t>三、从情节叙述手法看</a:t>
            </a:r>
            <a:r>
              <a:rPr lang="zh-CN" altLang="en-US" b="1" dirty="0" smtClean="0"/>
              <a:t>（叙述人称、叙述方法）</a:t>
            </a:r>
            <a:endParaRPr lang="zh-CN" altLang="zh-CN" dirty="0" smtClean="0"/>
          </a:p>
          <a:p>
            <a:r>
              <a:rPr lang="zh-CN" altLang="zh-CN" b="1" dirty="0" smtClean="0"/>
              <a:t>四、从情节安排上看</a:t>
            </a:r>
            <a:r>
              <a:rPr lang="zh-CN" altLang="en-US" b="1" dirty="0" smtClean="0"/>
              <a:t>（</a:t>
            </a:r>
            <a:r>
              <a:rPr lang="zh-CN" altLang="zh-CN" b="1" dirty="0" smtClean="0"/>
              <a:t>开篇、发展、高潮、结局</a:t>
            </a:r>
            <a:r>
              <a:rPr lang="zh-CN" altLang="en-US" b="1" dirty="0" smtClean="0"/>
              <a:t>）</a:t>
            </a:r>
            <a:endParaRPr lang="zh-CN" altLang="zh-CN" dirty="0" smtClean="0"/>
          </a:p>
          <a:p>
            <a:r>
              <a:rPr lang="zh-CN" altLang="zh-CN" b="1" dirty="0" smtClean="0"/>
              <a:t>五、看其他的表达技巧（手法）</a:t>
            </a:r>
            <a:endParaRPr lang="zh-CN" altLang="zh-CN" dirty="0" smtClean="0"/>
          </a:p>
          <a:p>
            <a:endParaRPr lang="zh-CN" altLang="en-US" dirty="0"/>
          </a:p>
        </p:txBody>
      </p:sp>
      <p:sp>
        <p:nvSpPr>
          <p:cNvPr id="4" name="灯片编号占位符 3"/>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56</a:t>
            </a:fld>
            <a:endParaRPr lang="zh-CN" altLang="en-US">
              <a:latin typeface="Arial" panose="020B0604020202020204" pitchFamily="34" charset="0"/>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lgn="l"/>
            <a:r>
              <a:rPr lang="zh-CN" altLang="en-US" sz="4000" b="1" dirty="0" smtClean="0"/>
              <a:t>一、</a:t>
            </a:r>
            <a:r>
              <a:rPr lang="zh-CN" altLang="zh-CN" sz="4000" b="1" dirty="0" smtClean="0"/>
              <a:t>从情节位置看（不同位置的情节有不同的特点）</a:t>
            </a:r>
            <a:endParaRPr lang="zh-CN" altLang="en-US" sz="4000" dirty="0"/>
          </a:p>
        </p:txBody>
      </p:sp>
      <p:sp>
        <p:nvSpPr>
          <p:cNvPr id="3" name="内容占位符 2"/>
          <p:cNvSpPr>
            <a:spLocks noGrp="1"/>
          </p:cNvSpPr>
          <p:nvPr>
            <p:ph idx="1"/>
          </p:nvPr>
        </p:nvSpPr>
        <p:spPr/>
        <p:txBody>
          <a:bodyPr/>
          <a:lstStyle/>
          <a:p>
            <a:r>
              <a:rPr lang="zh-CN" altLang="zh-CN" b="1" dirty="0" smtClean="0"/>
              <a:t>【开头】要使人</a:t>
            </a:r>
            <a:r>
              <a:rPr lang="en-US" altLang="zh-CN" b="1" dirty="0" smtClean="0"/>
              <a:t>"</a:t>
            </a:r>
            <a:r>
              <a:rPr lang="zh-CN" altLang="zh-CN" b="1" dirty="0" smtClean="0"/>
              <a:t>一见钟情</a:t>
            </a:r>
            <a:r>
              <a:rPr lang="en-US" altLang="zh-CN" b="1" dirty="0" smtClean="0"/>
              <a:t>"</a:t>
            </a:r>
            <a:r>
              <a:rPr lang="zh-CN" altLang="zh-CN" b="1" dirty="0" smtClean="0"/>
              <a:t>。方式有三种：</a:t>
            </a:r>
          </a:p>
          <a:p>
            <a:r>
              <a:rPr lang="zh-CN" altLang="zh-CN" b="1" dirty="0" smtClean="0"/>
              <a:t>（</a:t>
            </a:r>
            <a:r>
              <a:rPr lang="en-US" altLang="zh-CN" b="1" dirty="0" smtClean="0"/>
              <a:t>1</a:t>
            </a:r>
            <a:r>
              <a:rPr lang="zh-CN" altLang="zh-CN" b="1" dirty="0" smtClean="0"/>
              <a:t>）造成悬念，引起兴趣。如《那团云雾》，开头就写不知怎的没了游兴，连山顶上也罩上一团云雾。</a:t>
            </a:r>
          </a:p>
          <a:p>
            <a:r>
              <a:rPr lang="zh-CN" altLang="zh-CN" b="1" dirty="0" smtClean="0"/>
              <a:t>（</a:t>
            </a:r>
            <a:r>
              <a:rPr lang="en-US" altLang="zh-CN" b="1" dirty="0" smtClean="0"/>
              <a:t>2</a:t>
            </a:r>
            <a:r>
              <a:rPr lang="zh-CN" altLang="zh-CN" b="1" dirty="0" smtClean="0"/>
              <a:t>）开门见山，进入情节。往往开头就是人物对话。</a:t>
            </a:r>
          </a:p>
          <a:p>
            <a:r>
              <a:rPr lang="zh-CN" altLang="zh-CN" b="1" dirty="0" smtClean="0"/>
              <a:t>（</a:t>
            </a:r>
            <a:r>
              <a:rPr lang="en-US" altLang="zh-CN" b="1" dirty="0" smtClean="0"/>
              <a:t>3</a:t>
            </a:r>
            <a:r>
              <a:rPr lang="zh-CN" altLang="zh-CN" b="1" dirty="0" smtClean="0"/>
              <a:t>）含蓄蕴藉，曲径通幽。往往描写景物， 烘托铺垫并有照应和伏笔。</a:t>
            </a:r>
          </a:p>
          <a:p>
            <a:endParaRPr lang="zh-CN" altLang="en-US" dirty="0"/>
          </a:p>
        </p:txBody>
      </p:sp>
      <p:sp>
        <p:nvSpPr>
          <p:cNvPr id="4" name="灯片编号占位符 3"/>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57</a:t>
            </a:fld>
            <a:endParaRPr lang="zh-CN" altLang="en-US">
              <a:latin typeface="Arial" panose="020B0604020202020204" pitchFamily="34" charset="0"/>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0"/>
            <a:ext cx="8229600" cy="980728"/>
          </a:xfrm>
        </p:spPr>
        <p:txBody>
          <a:bodyPr/>
          <a:lstStyle/>
          <a:p>
            <a:pPr algn="l"/>
            <a:r>
              <a:rPr lang="zh-CN" altLang="zh-CN" sz="4000" b="1" dirty="0" smtClean="0"/>
              <a:t>【中间】结构：</a:t>
            </a:r>
            <a:endParaRPr lang="zh-CN" altLang="en-US" sz="4000" dirty="0"/>
          </a:p>
        </p:txBody>
      </p:sp>
      <p:sp>
        <p:nvSpPr>
          <p:cNvPr id="3" name="内容占位符 2"/>
          <p:cNvSpPr>
            <a:spLocks noGrp="1"/>
          </p:cNvSpPr>
          <p:nvPr>
            <p:ph idx="1"/>
          </p:nvPr>
        </p:nvSpPr>
        <p:spPr>
          <a:xfrm>
            <a:off x="457200" y="1124744"/>
            <a:ext cx="8229600" cy="5472608"/>
          </a:xfrm>
        </p:spPr>
        <p:txBody>
          <a:bodyPr/>
          <a:lstStyle/>
          <a:p>
            <a:r>
              <a:rPr lang="zh-CN" altLang="zh-CN" b="1" dirty="0" smtClean="0"/>
              <a:t>①单线曲折，一波三折。</a:t>
            </a:r>
          </a:p>
          <a:p>
            <a:r>
              <a:rPr lang="zh-CN" altLang="zh-CN" b="1" dirty="0" smtClean="0"/>
              <a:t>②双线交叉，内在联系。一人两事，或两人一事；可以是两条明线，也可一明一暗，互为陪衬。</a:t>
            </a:r>
          </a:p>
          <a:p>
            <a:r>
              <a:rPr lang="zh-CN" altLang="zh-CN" b="1" dirty="0" smtClean="0"/>
              <a:t>④前后对比，双峰对峙</a:t>
            </a:r>
          </a:p>
          <a:p>
            <a:r>
              <a:rPr lang="en-US" altLang="zh-CN" b="1" dirty="0" smtClean="0"/>
              <a:t>⑤</a:t>
            </a:r>
            <a:r>
              <a:rPr lang="zh-CN" altLang="zh-CN" b="1" dirty="0" smtClean="0"/>
              <a:t>欲扬先抑，欲抑先扬。前者，</a:t>
            </a:r>
            <a:r>
              <a:rPr lang="en-US" altLang="zh-CN" b="1" dirty="0" smtClean="0"/>
              <a:t>"</a:t>
            </a:r>
            <a:r>
              <a:rPr lang="zh-CN" altLang="zh-CN" b="1" dirty="0" smtClean="0"/>
              <a:t>扬</a:t>
            </a:r>
            <a:r>
              <a:rPr lang="en-US" altLang="zh-CN" b="1" dirty="0" smtClean="0"/>
              <a:t>"</a:t>
            </a:r>
            <a:r>
              <a:rPr lang="zh-CN" altLang="zh-CN" b="1" dirty="0" smtClean="0"/>
              <a:t>是主体， 却先在</a:t>
            </a:r>
            <a:r>
              <a:rPr lang="en-US" altLang="zh-CN" b="1" dirty="0" smtClean="0"/>
              <a:t>"</a:t>
            </a:r>
            <a:r>
              <a:rPr lang="zh-CN" altLang="zh-CN" b="1" dirty="0" smtClean="0"/>
              <a:t>抑</a:t>
            </a:r>
            <a:r>
              <a:rPr lang="en-US" altLang="zh-CN" b="1" dirty="0" smtClean="0"/>
              <a:t>"</a:t>
            </a:r>
            <a:r>
              <a:rPr lang="zh-CN" altLang="zh-CN" b="1" dirty="0" smtClean="0"/>
              <a:t>上着笔，突然一转归于</a:t>
            </a:r>
            <a:r>
              <a:rPr lang="en-US" altLang="zh-CN" b="1" dirty="0" smtClean="0"/>
              <a:t>"</a:t>
            </a:r>
            <a:r>
              <a:rPr lang="zh-CN" altLang="zh-CN" b="1" dirty="0" smtClean="0"/>
              <a:t>扬</a:t>
            </a:r>
            <a:r>
              <a:rPr lang="en-US" altLang="zh-CN" b="1" dirty="0" smtClean="0"/>
              <a:t>"</a:t>
            </a:r>
            <a:r>
              <a:rPr lang="zh-CN" altLang="zh-CN" b="1" dirty="0" smtClean="0"/>
              <a:t>。后者相反。这样，产生了情节发展的意外性，加强了相反相成的艺术效果。</a:t>
            </a:r>
          </a:p>
          <a:p>
            <a:endParaRPr lang="zh-CN" altLang="en-US" b="1" dirty="0"/>
          </a:p>
        </p:txBody>
      </p:sp>
      <p:sp>
        <p:nvSpPr>
          <p:cNvPr id="4" name="灯片编号占位符 3"/>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58</a:t>
            </a:fld>
            <a:endParaRPr lang="zh-CN" altLang="en-US">
              <a:latin typeface="Arial" panose="020B0604020202020204" pitchFamily="34"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zh-CN" sz="4000" b="1" dirty="0" smtClean="0"/>
              <a:t>【结尾】结尾宜巧，要</a:t>
            </a:r>
            <a:r>
              <a:rPr lang="en-US" altLang="zh-CN" sz="4000" b="1" dirty="0" smtClean="0"/>
              <a:t>"</a:t>
            </a:r>
            <a:r>
              <a:rPr lang="zh-CN" altLang="zh-CN" sz="4000" b="1" dirty="0" smtClean="0"/>
              <a:t>回眸一笑</a:t>
            </a:r>
            <a:r>
              <a:rPr lang="en-US" altLang="zh-CN" sz="4000" b="1" dirty="0" smtClean="0"/>
              <a:t>"</a:t>
            </a:r>
            <a:r>
              <a:rPr lang="zh-CN" altLang="zh-CN" sz="4000" b="1" dirty="0" smtClean="0"/>
              <a:t>。主要有三种：</a:t>
            </a:r>
            <a:endParaRPr lang="zh-CN" altLang="zh-CN" sz="4000" dirty="0"/>
          </a:p>
        </p:txBody>
      </p:sp>
      <p:sp>
        <p:nvSpPr>
          <p:cNvPr id="3" name="内容占位符 2"/>
          <p:cNvSpPr>
            <a:spLocks noGrp="1"/>
          </p:cNvSpPr>
          <p:nvPr>
            <p:ph idx="1"/>
          </p:nvPr>
        </p:nvSpPr>
        <p:spPr/>
        <p:txBody>
          <a:bodyPr/>
          <a:lstStyle/>
          <a:p>
            <a:r>
              <a:rPr lang="zh-CN" altLang="zh-CN" b="1" dirty="0" smtClean="0"/>
              <a:t>（</a:t>
            </a:r>
            <a:r>
              <a:rPr lang="en-US" altLang="zh-CN" b="1" dirty="0" smtClean="0"/>
              <a:t>1</a:t>
            </a:r>
            <a:r>
              <a:rPr lang="zh-CN" altLang="zh-CN" b="1" dirty="0" smtClean="0"/>
              <a:t>）画龙点睛，首尾呼应。</a:t>
            </a:r>
          </a:p>
          <a:p>
            <a:r>
              <a:rPr lang="zh-CN" altLang="zh-CN" b="1" dirty="0" smtClean="0"/>
              <a:t>（</a:t>
            </a:r>
            <a:r>
              <a:rPr lang="en-US" altLang="zh-CN" b="1" dirty="0" smtClean="0"/>
              <a:t>2</a:t>
            </a:r>
            <a:r>
              <a:rPr lang="zh-CN" altLang="zh-CN" b="1" dirty="0" smtClean="0"/>
              <a:t>）戛然而止，含蓄隽永。</a:t>
            </a:r>
          </a:p>
          <a:p>
            <a:r>
              <a:rPr lang="zh-CN" altLang="zh-CN" b="1" dirty="0" smtClean="0"/>
              <a:t>（</a:t>
            </a:r>
            <a:r>
              <a:rPr lang="en-US" altLang="zh-CN" b="1" dirty="0" smtClean="0"/>
              <a:t>3</a:t>
            </a:r>
            <a:r>
              <a:rPr lang="zh-CN" altLang="zh-CN" b="1" dirty="0" smtClean="0"/>
              <a:t>）出人意外，扣人心弦。即</a:t>
            </a:r>
            <a:r>
              <a:rPr lang="en-US" altLang="zh-CN" b="1" dirty="0" smtClean="0"/>
              <a:t>“</a:t>
            </a:r>
            <a:r>
              <a:rPr lang="zh-CN" altLang="zh-CN" b="1" dirty="0" smtClean="0"/>
              <a:t>欧·享利式结尾</a:t>
            </a:r>
            <a:r>
              <a:rPr lang="en-US" altLang="zh-CN" b="1" dirty="0" smtClean="0"/>
              <a:t>”</a:t>
            </a:r>
            <a:r>
              <a:rPr lang="zh-CN" altLang="zh-CN" b="1" dirty="0" smtClean="0"/>
              <a:t>，其特点是</a:t>
            </a:r>
            <a:r>
              <a:rPr lang="en-US" altLang="zh-CN" b="1" dirty="0" smtClean="0"/>
              <a:t>“</a:t>
            </a:r>
            <a:r>
              <a:rPr lang="zh-CN" altLang="zh-CN" b="1" dirty="0" smtClean="0"/>
              <a:t>巧</a:t>
            </a:r>
            <a:r>
              <a:rPr lang="en-US" altLang="zh-CN" b="1" dirty="0" smtClean="0"/>
              <a:t>”</a:t>
            </a:r>
            <a:r>
              <a:rPr lang="zh-CN" altLang="zh-CN" b="1" dirty="0" smtClean="0"/>
              <a:t>。整个布局为结尾服务，读者以为情节东向演进， 结果却西向而行，抖包袱，亮底牌。这种结尾， 打破了情节发展惯用的结构手法，给人以新奇感，深化了主题，增加了容量。大家熟知的《麦琪的礼物》就是这样</a:t>
            </a:r>
            <a:r>
              <a:rPr lang="zh-CN" altLang="en-US" b="1" dirty="0" smtClean="0"/>
              <a:t>。</a:t>
            </a:r>
            <a:endParaRPr lang="zh-CN" altLang="zh-CN" b="1" dirty="0" smtClean="0"/>
          </a:p>
          <a:p>
            <a:endParaRPr lang="zh-CN" altLang="en-US" b="1" dirty="0"/>
          </a:p>
        </p:txBody>
      </p:sp>
      <p:sp>
        <p:nvSpPr>
          <p:cNvPr id="4" name="灯片编号占位符 3"/>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59</a:t>
            </a:fld>
            <a:endParaRPr lang="zh-CN" altLang="en-US">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800" b="1">
                <a:solidFill>
                  <a:schemeClr val="tx1"/>
                </a:solidFill>
                <a:latin typeface="方正小标宋简体" charset="-122"/>
                <a:ea typeface="方正小标宋简体" charset="-122"/>
                <a:cs typeface="+mn-cs"/>
              </a:rPr>
              <a:t>人物形象</a:t>
            </a:r>
          </a:p>
        </p:txBody>
      </p:sp>
      <p:sp>
        <p:nvSpPr>
          <p:cNvPr id="3" name="内容占位符 2"/>
          <p:cNvSpPr>
            <a:spLocks noGrp="1"/>
          </p:cNvSpPr>
          <p:nvPr>
            <p:ph idx="1"/>
          </p:nvPr>
        </p:nvSpPr>
        <p:spPr>
          <a:xfrm>
            <a:off x="304800" y="1981200"/>
            <a:ext cx="8093710" cy="3886200"/>
          </a:xfrm>
        </p:spPr>
        <p:txBody>
          <a:bodyPr/>
          <a:lstStyle/>
          <a:p>
            <a:pPr>
              <a:lnSpc>
                <a:spcPct val="150000"/>
              </a:lnSpc>
              <a:spcBef>
                <a:spcPts val="0"/>
              </a:spcBef>
            </a:pPr>
            <a:r>
              <a:rPr lang="zh-CN" altLang="en-US" sz="3600" b="1" dirty="0">
                <a:solidFill>
                  <a:srgbClr val="000000"/>
                </a:solidFill>
                <a:latin typeface="方正小标宋简体" charset="-122"/>
                <a:ea typeface="方正小标宋简体" charset="-122"/>
                <a:sym typeface="+mn-ea"/>
              </a:rPr>
              <a:t>文学即人学，以叙事为主的小说更是以写人为中心。因而在阅读小说时，命题者自然会从分析人物形象这一角度设置试题。</a:t>
            </a:r>
            <a:r>
              <a:rPr lang="zh-CN" altLang="en-US" b="1" dirty="0">
                <a:solidFill>
                  <a:srgbClr val="000000"/>
                </a:solidFill>
                <a:latin typeface="方正小标宋简体" charset="-122"/>
                <a:ea typeface="方正小标宋简体" charset="-122"/>
                <a:sym typeface="+mn-ea"/>
              </a:rPr>
              <a:t> </a:t>
            </a:r>
            <a:endParaRPr lang="zh-CN" altLang="en-US" b="1" dirty="0">
              <a:solidFill>
                <a:srgbClr val="000000"/>
              </a:solidFill>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6</a:t>
            </a:fld>
            <a:endParaRPr lang="zh-CN" altLang="en-US">
              <a:latin typeface="Arial" panose="020B0604020202020204" pitchFamily="34"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zh-CN" altLang="en-US" b="1" dirty="0" smtClean="0"/>
              <a:t>二、</a:t>
            </a:r>
            <a:r>
              <a:rPr lang="zh-CN" altLang="zh-CN" b="1" dirty="0" smtClean="0"/>
              <a:t>从情节结构手法看</a:t>
            </a:r>
            <a:endParaRPr lang="zh-CN" altLang="en-US" dirty="0"/>
          </a:p>
        </p:txBody>
      </p:sp>
      <p:sp>
        <p:nvSpPr>
          <p:cNvPr id="3" name="内容占位符 2"/>
          <p:cNvSpPr>
            <a:spLocks noGrp="1"/>
          </p:cNvSpPr>
          <p:nvPr>
            <p:ph idx="1"/>
          </p:nvPr>
        </p:nvSpPr>
        <p:spPr/>
        <p:txBody>
          <a:bodyPr/>
          <a:lstStyle/>
          <a:p>
            <a:pPr lvl="0"/>
            <a:r>
              <a:rPr lang="en-US" altLang="zh-CN" dirty="0" smtClean="0"/>
              <a:t>1.</a:t>
            </a:r>
            <a:r>
              <a:rPr lang="zh-CN" altLang="zh-CN" dirty="0" smtClean="0"/>
              <a:t>线索</a:t>
            </a:r>
          </a:p>
          <a:p>
            <a:pPr>
              <a:buNone/>
            </a:pPr>
            <a:r>
              <a:rPr lang="en-US" altLang="zh-CN" dirty="0" smtClean="0"/>
              <a:t> </a:t>
            </a:r>
            <a:r>
              <a:rPr lang="zh-CN" altLang="zh-CN" dirty="0" smtClean="0"/>
              <a:t>一是感情线索。二是事物线索。三是人物线索。四是思绪线索。五是景物线索。六是行动线索。</a:t>
            </a:r>
          </a:p>
          <a:p>
            <a:pPr lvl="0"/>
            <a:r>
              <a:rPr lang="en-US" altLang="zh-CN" dirty="0" smtClean="0"/>
              <a:t>2.</a:t>
            </a:r>
            <a:r>
              <a:rPr lang="zh-CN" altLang="zh-CN" dirty="0" smtClean="0"/>
              <a:t>悬念</a:t>
            </a:r>
          </a:p>
          <a:p>
            <a:pPr lvl="0"/>
            <a:r>
              <a:rPr lang="en-US" altLang="zh-CN" dirty="0" smtClean="0"/>
              <a:t>3.</a:t>
            </a:r>
            <a:r>
              <a:rPr lang="zh-CN" altLang="zh-CN" dirty="0" smtClean="0"/>
              <a:t>铺垫、伏笔</a:t>
            </a:r>
          </a:p>
          <a:p>
            <a:endParaRPr lang="zh-CN" altLang="en-US" dirty="0"/>
          </a:p>
        </p:txBody>
      </p:sp>
      <p:sp>
        <p:nvSpPr>
          <p:cNvPr id="4" name="灯片编号占位符 3"/>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60</a:t>
            </a:fld>
            <a:endParaRPr lang="zh-CN" altLang="en-US">
              <a:latin typeface="Arial" panose="020B0604020202020204" pitchFamily="34" charset="0"/>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zh-CN" b="1" dirty="0" smtClean="0"/>
              <a:t>三、从情节叙述手法看</a:t>
            </a:r>
            <a:endParaRPr lang="zh-CN" altLang="en-US" dirty="0"/>
          </a:p>
        </p:txBody>
      </p:sp>
      <p:sp>
        <p:nvSpPr>
          <p:cNvPr id="3" name="内容占位符 2"/>
          <p:cNvSpPr>
            <a:spLocks noGrp="1"/>
          </p:cNvSpPr>
          <p:nvPr>
            <p:ph idx="1"/>
          </p:nvPr>
        </p:nvSpPr>
        <p:spPr/>
        <p:txBody>
          <a:bodyPr/>
          <a:lstStyle/>
          <a:p>
            <a:r>
              <a:rPr lang="en-US" altLang="zh-CN" b="1" dirty="0" smtClean="0"/>
              <a:t>1</a:t>
            </a:r>
            <a:r>
              <a:rPr lang="zh-CN" altLang="zh-CN" b="1" dirty="0" smtClean="0"/>
              <a:t>、叙述人称</a:t>
            </a:r>
            <a:r>
              <a:rPr lang="zh-CN" altLang="en-US" b="1" dirty="0" smtClean="0"/>
              <a:t>（一、二、三人称）</a:t>
            </a:r>
            <a:endParaRPr lang="zh-CN" altLang="zh-CN" b="1" dirty="0" smtClean="0"/>
          </a:p>
          <a:p>
            <a:r>
              <a:rPr lang="en-US" altLang="zh-CN" b="1" dirty="0" smtClean="0"/>
              <a:t>2</a:t>
            </a:r>
            <a:r>
              <a:rPr lang="zh-CN" altLang="zh-CN" b="1" dirty="0" smtClean="0"/>
              <a:t>、叙述方法</a:t>
            </a:r>
            <a:r>
              <a:rPr lang="zh-CN" altLang="en-US" b="1" dirty="0" smtClean="0"/>
              <a:t>（顺叙、倒叙、插叙、补叙、平叙）</a:t>
            </a:r>
            <a:endParaRPr lang="zh-CN" altLang="zh-CN" b="1" dirty="0" smtClean="0"/>
          </a:p>
          <a:p>
            <a:endParaRPr lang="zh-CN" altLang="en-US" b="1" dirty="0"/>
          </a:p>
        </p:txBody>
      </p:sp>
      <p:sp>
        <p:nvSpPr>
          <p:cNvPr id="4" name="灯片编号占位符 3"/>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61</a:t>
            </a:fld>
            <a:endParaRPr lang="zh-CN" altLang="en-US">
              <a:latin typeface="Arial" panose="020B0604020202020204" pitchFamily="34" charset="0"/>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smtClean="0"/>
              <a:t>四、从情节安排上看</a:t>
            </a:r>
            <a:endParaRPr lang="zh-CN" altLang="en-US" dirty="0"/>
          </a:p>
        </p:txBody>
      </p:sp>
      <p:sp>
        <p:nvSpPr>
          <p:cNvPr id="3" name="内容占位符 2"/>
          <p:cNvSpPr>
            <a:spLocks noGrp="1"/>
          </p:cNvSpPr>
          <p:nvPr>
            <p:ph idx="1"/>
          </p:nvPr>
        </p:nvSpPr>
        <p:spPr/>
        <p:txBody>
          <a:bodyPr/>
          <a:lstStyle/>
          <a:p>
            <a:r>
              <a:rPr lang="zh-CN" altLang="zh-CN" b="1" dirty="0" smtClean="0"/>
              <a:t>看小说是如何安排开篇、发展、高潮、结局的。</a:t>
            </a:r>
          </a:p>
          <a:p>
            <a:endParaRPr lang="zh-CN" altLang="en-US" b="1" dirty="0"/>
          </a:p>
        </p:txBody>
      </p:sp>
      <p:sp>
        <p:nvSpPr>
          <p:cNvPr id="4" name="灯片编号占位符 3"/>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62</a:t>
            </a:fld>
            <a:endParaRPr lang="zh-CN" altLang="en-US">
              <a:latin typeface="Arial" panose="020B0604020202020204" pitchFamily="34" charset="0"/>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smtClean="0"/>
              <a:t>五、看其他的表达技巧（手法）</a:t>
            </a:r>
            <a:endParaRPr lang="zh-CN" altLang="en-US" dirty="0"/>
          </a:p>
        </p:txBody>
      </p:sp>
      <p:sp>
        <p:nvSpPr>
          <p:cNvPr id="3" name="内容占位符 2"/>
          <p:cNvSpPr>
            <a:spLocks noGrp="1"/>
          </p:cNvSpPr>
          <p:nvPr>
            <p:ph idx="1"/>
          </p:nvPr>
        </p:nvSpPr>
        <p:spPr/>
        <p:txBody>
          <a:bodyPr/>
          <a:lstStyle/>
          <a:p>
            <a:r>
              <a:rPr lang="zh-CN" altLang="zh-CN" b="1" dirty="0" smtClean="0"/>
              <a:t>（</a:t>
            </a:r>
            <a:r>
              <a:rPr lang="en-US" altLang="zh-CN" b="1" dirty="0" smtClean="0"/>
              <a:t>1</a:t>
            </a:r>
            <a:r>
              <a:rPr lang="zh-CN" altLang="zh-CN" b="1" dirty="0" smtClean="0"/>
              <a:t>）象征。 用具体物象寓示概念或另一形象，但只起结构作用， 不是象在诗歌中着力描写的中心形象那样。</a:t>
            </a:r>
          </a:p>
          <a:p>
            <a:r>
              <a:rPr lang="zh-CN" altLang="zh-CN" b="1" dirty="0" smtClean="0"/>
              <a:t>（</a:t>
            </a:r>
            <a:r>
              <a:rPr lang="en-US" altLang="zh-CN" b="1" dirty="0" smtClean="0"/>
              <a:t>2</a:t>
            </a:r>
            <a:r>
              <a:rPr lang="zh-CN" altLang="zh-CN" b="1" dirty="0" smtClean="0"/>
              <a:t>）双关。</a:t>
            </a:r>
          </a:p>
          <a:p>
            <a:r>
              <a:rPr lang="zh-CN" altLang="zh-CN" b="1" dirty="0" smtClean="0"/>
              <a:t>（</a:t>
            </a:r>
            <a:r>
              <a:rPr lang="en-US" altLang="zh-CN" b="1" dirty="0" smtClean="0"/>
              <a:t>3</a:t>
            </a:r>
            <a:r>
              <a:rPr lang="zh-CN" altLang="zh-CN" b="1" dirty="0" smtClean="0"/>
              <a:t>）比喻。</a:t>
            </a:r>
          </a:p>
          <a:p>
            <a:r>
              <a:rPr lang="zh-CN" altLang="zh-CN" b="1" dirty="0" smtClean="0"/>
              <a:t>（</a:t>
            </a:r>
            <a:r>
              <a:rPr lang="en-US" altLang="zh-CN" b="1" dirty="0" smtClean="0"/>
              <a:t>4</a:t>
            </a:r>
            <a:r>
              <a:rPr lang="zh-CN" altLang="zh-CN" b="1" dirty="0" smtClean="0"/>
              <a:t>）省略。这是一种具象化的空白。</a:t>
            </a:r>
          </a:p>
          <a:p>
            <a:endParaRPr lang="zh-CN" altLang="en-US" b="1" dirty="0"/>
          </a:p>
        </p:txBody>
      </p:sp>
      <p:sp>
        <p:nvSpPr>
          <p:cNvPr id="4" name="灯片编号占位符 3"/>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63</a:t>
            </a:fld>
            <a:endParaRPr lang="zh-CN" altLang="en-US">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p:cNvSpPr>
            <a:spLocks noGrp="1"/>
          </p:cNvSpPr>
          <p:nvPr>
            <p:ph type="body"/>
          </p:nvPr>
        </p:nvSpPr>
        <p:spPr>
          <a:xfrm>
            <a:off x="533400" y="1981200"/>
            <a:ext cx="8382000" cy="4114800"/>
          </a:xfrm>
        </p:spPr>
        <p:txBody>
          <a:bodyPr vert="horz" wrap="square" lIns="91440" tIns="45720" rIns="91440" bIns="45720" anchor="t"/>
          <a:lstStyle/>
          <a:p>
            <a:pPr eaLnBrk="1" hangingPunct="1"/>
            <a:r>
              <a:rPr lang="zh-CN" altLang="en-US" sz="3900" b="1" dirty="0"/>
              <a:t>一、明确高考小说人物形象分析的地位</a:t>
            </a:r>
          </a:p>
          <a:p>
            <a:pPr eaLnBrk="1" hangingPunct="1"/>
            <a:r>
              <a:rPr lang="zh-CN" altLang="en-US" sz="3900" b="1" dirty="0"/>
              <a:t>二、掌握小说阅读人物形象分析的方法</a:t>
            </a:r>
          </a:p>
          <a:p>
            <a:pPr eaLnBrk="1" hangingPunct="1"/>
            <a:r>
              <a:rPr lang="zh-CN" altLang="en-US" sz="3900" b="1" dirty="0"/>
              <a:t>三、熟悉高考小说人物形象题答题模式</a:t>
            </a:r>
          </a:p>
          <a:p>
            <a:pPr eaLnBrk="1" hangingPunct="1"/>
            <a:endParaRPr lang="zh-CN" altLang="en-US" sz="3900" b="1" dirty="0"/>
          </a:p>
          <a:p>
            <a:pPr eaLnBrk="1" hangingPunct="1"/>
            <a:endParaRPr lang="en-US" altLang="zh-CN" sz="3900" b="1" dirty="0"/>
          </a:p>
        </p:txBody>
      </p:sp>
      <p:sp>
        <p:nvSpPr>
          <p:cNvPr id="6147" name="Text Box 4"/>
          <p:cNvSpPr txBox="1"/>
          <p:nvPr/>
        </p:nvSpPr>
        <p:spPr>
          <a:xfrm>
            <a:off x="1905000" y="762000"/>
            <a:ext cx="5508625" cy="701675"/>
          </a:xfrm>
          <a:prstGeom prst="rect">
            <a:avLst/>
          </a:prstGeom>
          <a:solidFill>
            <a:srgbClr val="D60093"/>
          </a:solidFill>
          <a:ln w="9525">
            <a:noFill/>
          </a:ln>
        </p:spPr>
        <p:txBody>
          <a:bodyPr>
            <a:spAutoFit/>
          </a:bodyPr>
          <a:lstStyle/>
          <a:p>
            <a:pPr algn="ctr" eaLnBrk="1" hangingPunct="1"/>
            <a:r>
              <a:rPr lang="zh-CN" altLang="en-US" sz="4000" b="1" dirty="0">
                <a:solidFill>
                  <a:schemeClr val="bg1"/>
                </a:solidFill>
                <a:latin typeface="Times New Roman" panose="02020603050405020304" pitchFamily="2" charset="0"/>
                <a:ea typeface="黑体" panose="02010609060101010101" pitchFamily="2" charset="-122"/>
              </a:rPr>
              <a:t>学习目标</a:t>
            </a:r>
          </a:p>
        </p:txBody>
      </p:sp>
      <p:sp>
        <p:nvSpPr>
          <p:cNvPr id="4" name="灯片编号占位符 3"/>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7</a:t>
            </a:fld>
            <a:endParaRPr lang="zh-CN" altLang="en-US">
              <a:latin typeface="Arial" panose="020B0604020202020204" pitchFamily="34" charset="0"/>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Text Box 3"/>
          <p:cNvSpPr txBox="1">
            <a:spLocks noChangeArrowheads="1"/>
          </p:cNvSpPr>
          <p:nvPr/>
        </p:nvSpPr>
        <p:spPr bwMode="auto">
          <a:xfrm>
            <a:off x="1012190" y="1562735"/>
            <a:ext cx="7620000" cy="706755"/>
          </a:xfrm>
          <a:prstGeom prst="rect">
            <a:avLst/>
          </a:prstGeom>
          <a:solidFill>
            <a:srgbClr val="FFFF00"/>
          </a:solidFill>
        </p:spPr>
        <p:style>
          <a:lnRef idx="2">
            <a:schemeClr val="accent1"/>
          </a:lnRef>
          <a:fillRef idx="1">
            <a:schemeClr val="lt1"/>
          </a:fillRef>
          <a:effectRef idx="0">
            <a:schemeClr val="accent1"/>
          </a:effectRef>
          <a:fontRef idx="minor">
            <a:schemeClr val="dk1"/>
          </a:fontRef>
        </p:style>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4000" b="1" i="0" u="none" strike="noStrike" kern="1200" cap="none" spc="0" normalizeH="0" baseline="0" noProof="0" dirty="0" smtClean="0">
                <a:ln>
                  <a:noFill/>
                </a:ln>
                <a:solidFill>
                  <a:srgbClr val="0000FF"/>
                </a:solidFill>
                <a:effectLst/>
                <a:uLnTx/>
                <a:uFillTx/>
                <a:latin typeface="Times New Roman" panose="02020603050405020304" pitchFamily="2" charset="0"/>
                <a:ea typeface="黑体" panose="02010609060101010101" pitchFamily="2" charset="-122"/>
                <a:cs typeface="+mn-cs"/>
              </a:rPr>
              <a:t>题型一、人物形象的概括与分析</a:t>
            </a:r>
            <a:r>
              <a:rPr kumimoji="1" lang="en-US" altLang="zh-CN" sz="4000" b="1" i="0" u="none" strike="noStrike" kern="1200" cap="none" spc="0" normalizeH="0" baseline="0" noProof="0" dirty="0" smtClean="0">
                <a:ln>
                  <a:noFill/>
                </a:ln>
                <a:solidFill>
                  <a:srgbClr val="0000FF"/>
                </a:solidFill>
                <a:effectLst/>
                <a:uLnTx/>
                <a:uFillTx/>
                <a:latin typeface="Times New Roman" panose="02020603050405020304" pitchFamily="2" charset="0"/>
                <a:ea typeface="黑体" panose="02010609060101010101" pitchFamily="2" charset="-122"/>
                <a:cs typeface="+mn-cs"/>
              </a:rPr>
              <a:t>;</a:t>
            </a:r>
          </a:p>
        </p:txBody>
      </p:sp>
      <p:sp>
        <p:nvSpPr>
          <p:cNvPr id="2" name="Text Box 3"/>
          <p:cNvSpPr txBox="1">
            <a:spLocks noChangeArrowheads="1"/>
          </p:cNvSpPr>
          <p:nvPr/>
        </p:nvSpPr>
        <p:spPr bwMode="auto">
          <a:xfrm>
            <a:off x="1012190" y="2656205"/>
            <a:ext cx="7620000" cy="706755"/>
          </a:xfrm>
          <a:prstGeom prst="rect">
            <a:avLst/>
          </a:prstGeom>
          <a:solidFill>
            <a:srgbClr val="FFFF00"/>
          </a:solidFill>
        </p:spPr>
        <p:style>
          <a:lnRef idx="2">
            <a:schemeClr val="accent1"/>
          </a:lnRef>
          <a:fillRef idx="1">
            <a:schemeClr val="lt1"/>
          </a:fillRef>
          <a:effectRef idx="0">
            <a:schemeClr val="accent1"/>
          </a:effectRef>
          <a:fontRef idx="minor">
            <a:schemeClr val="dk1"/>
          </a:fontRef>
        </p:style>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4000" b="1" i="0" u="none" strike="noStrike" kern="1200" cap="none" spc="0" normalizeH="0" baseline="0" noProof="0" dirty="0" smtClean="0">
                <a:ln>
                  <a:noFill/>
                </a:ln>
                <a:solidFill>
                  <a:srgbClr val="0000FF"/>
                </a:solidFill>
                <a:effectLst/>
                <a:uLnTx/>
                <a:uFillTx/>
                <a:latin typeface="Times New Roman" panose="02020603050405020304" pitchFamily="2" charset="0"/>
                <a:ea typeface="黑体" panose="02010609060101010101" pitchFamily="2" charset="-122"/>
                <a:cs typeface="+mn-cs"/>
              </a:rPr>
              <a:t>题型二　塑造人物形象的手法</a:t>
            </a:r>
            <a:r>
              <a:rPr kumimoji="1" lang="en-US" altLang="zh-CN" sz="4000" b="1" i="0" u="none" strike="noStrike" kern="1200" cap="none" spc="0" normalizeH="0" baseline="0" noProof="0" dirty="0" smtClean="0">
                <a:ln>
                  <a:noFill/>
                </a:ln>
                <a:solidFill>
                  <a:srgbClr val="0000FF"/>
                </a:solidFill>
                <a:effectLst/>
                <a:uLnTx/>
                <a:uFillTx/>
                <a:latin typeface="Times New Roman" panose="02020603050405020304" pitchFamily="2" charset="0"/>
                <a:ea typeface="黑体" panose="02010609060101010101" pitchFamily="2" charset="-122"/>
                <a:cs typeface="+mn-cs"/>
              </a:rPr>
              <a:t>;</a:t>
            </a:r>
          </a:p>
        </p:txBody>
      </p:sp>
      <p:sp>
        <p:nvSpPr>
          <p:cNvPr id="3" name="Text Box 3"/>
          <p:cNvSpPr txBox="1">
            <a:spLocks noChangeArrowheads="1"/>
          </p:cNvSpPr>
          <p:nvPr/>
        </p:nvSpPr>
        <p:spPr bwMode="auto">
          <a:xfrm>
            <a:off x="1012190" y="3810000"/>
            <a:ext cx="7620000" cy="706755"/>
          </a:xfrm>
          <a:prstGeom prst="rect">
            <a:avLst/>
          </a:prstGeom>
          <a:solidFill>
            <a:srgbClr val="FFFF00"/>
          </a:solidFill>
        </p:spPr>
        <p:style>
          <a:lnRef idx="2">
            <a:schemeClr val="accent1"/>
          </a:lnRef>
          <a:fillRef idx="1">
            <a:schemeClr val="lt1"/>
          </a:fillRef>
          <a:effectRef idx="0">
            <a:schemeClr val="accent1"/>
          </a:effectRef>
          <a:fontRef idx="minor">
            <a:schemeClr val="dk1"/>
          </a:fontRef>
        </p:style>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4000" b="1" i="0" u="none" strike="noStrike" kern="1200" cap="none" spc="0" normalizeH="0" baseline="0" noProof="0" dirty="0" smtClean="0">
                <a:ln>
                  <a:noFill/>
                </a:ln>
                <a:solidFill>
                  <a:srgbClr val="0000FF"/>
                </a:solidFill>
                <a:effectLst/>
                <a:uLnTx/>
                <a:uFillTx/>
                <a:latin typeface="Times New Roman" panose="02020603050405020304" pitchFamily="2" charset="0"/>
                <a:ea typeface="黑体" panose="02010609060101010101" pitchFamily="2" charset="-122"/>
                <a:cs typeface="+mn-cs"/>
              </a:rPr>
              <a:t>题型三、人物形象的作用和意义</a:t>
            </a:r>
            <a:r>
              <a:rPr kumimoji="1" lang="en-US" altLang="zh-CN" sz="4000" b="1" i="0" u="none" strike="noStrike" kern="1200" cap="none" spc="0" normalizeH="0" baseline="0" noProof="0" dirty="0" smtClean="0">
                <a:ln>
                  <a:noFill/>
                </a:ln>
                <a:solidFill>
                  <a:srgbClr val="0000FF"/>
                </a:solidFill>
                <a:effectLst/>
                <a:uLnTx/>
                <a:uFillTx/>
                <a:latin typeface="Times New Roman" panose="02020603050405020304" pitchFamily="2" charset="0"/>
                <a:ea typeface="黑体" panose="02010609060101010101" pitchFamily="2" charset="-122"/>
                <a:cs typeface="+mn-cs"/>
              </a:rPr>
              <a:t>.</a:t>
            </a:r>
          </a:p>
        </p:txBody>
      </p:sp>
      <p:sp>
        <p:nvSpPr>
          <p:cNvPr id="5" name="灯片编号占位符 4"/>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8</a:t>
            </a:fld>
            <a:endParaRPr lang="zh-CN" altLang="en-US">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6019"/>
                                        </p:tgtEl>
                                        <p:attrNameLst>
                                          <p:attrName>style.visibility</p:attrName>
                                        </p:attrNameLst>
                                      </p:cBhvr>
                                      <p:to>
                                        <p:strVal val="visible"/>
                                      </p:to>
                                    </p:set>
                                    <p:animEffect transition="in" filter="wipe(down)">
                                      <p:cBhvr>
                                        <p:cTn id="7" dur="500"/>
                                        <p:tgtEl>
                                          <p:spTgt spid="860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9" grpId="0" animBg="1"/>
      <p:bldP spid="2" grpId="0" animBg="1"/>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Text Box 3"/>
          <p:cNvSpPr txBox="1">
            <a:spLocks noChangeArrowheads="1"/>
          </p:cNvSpPr>
          <p:nvPr/>
        </p:nvSpPr>
        <p:spPr bwMode="auto">
          <a:xfrm>
            <a:off x="583565" y="614680"/>
            <a:ext cx="7620000" cy="708025"/>
          </a:xfrm>
          <a:prstGeom prst="rect">
            <a:avLst/>
          </a:prstGeom>
          <a:solidFill>
            <a:srgbClr val="FFFF00"/>
          </a:solidFill>
        </p:spPr>
        <p:style>
          <a:lnRef idx="2">
            <a:schemeClr val="accent1"/>
          </a:lnRef>
          <a:fillRef idx="1">
            <a:schemeClr val="lt1"/>
          </a:fillRef>
          <a:effectRef idx="0">
            <a:schemeClr val="accent1"/>
          </a:effectRef>
          <a:fontRef idx="minor">
            <a:schemeClr val="dk1"/>
          </a:fontRef>
        </p:style>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rtl="0">
              <a:defRPr/>
            </a:pPr>
            <a:r>
              <a:rPr kumimoji="1" lang="zh-CN" altLang="en-US" sz="4000" b="1" dirty="0" smtClean="0">
                <a:solidFill>
                  <a:srgbClr val="0000FF"/>
                </a:solidFill>
                <a:latin typeface="Times New Roman" panose="02020603050405020304" pitchFamily="2" charset="0"/>
                <a:ea typeface="黑体" panose="02010609060101010101" pitchFamily="2" charset="-122"/>
              </a:rPr>
              <a:t>题型一、人物形象的概括与分析</a:t>
            </a:r>
          </a:p>
        </p:txBody>
      </p:sp>
      <p:sp>
        <p:nvSpPr>
          <p:cNvPr id="13315" name="矩形 1"/>
          <p:cNvSpPr/>
          <p:nvPr/>
        </p:nvSpPr>
        <p:spPr>
          <a:xfrm>
            <a:off x="228600" y="1423670"/>
            <a:ext cx="8686800" cy="5016500"/>
          </a:xfrm>
          <a:prstGeom prst="rect">
            <a:avLst/>
          </a:prstGeom>
          <a:noFill/>
          <a:ln w="9525">
            <a:noFill/>
          </a:ln>
        </p:spPr>
        <p:txBody>
          <a:bodyPr>
            <a:spAutoFit/>
          </a:bodyPr>
          <a:lstStyle/>
          <a:p>
            <a:pPr eaLnBrk="1" hangingPunct="1"/>
            <a:r>
              <a:rPr lang="zh-CN" altLang="en-US" sz="3200" b="1" dirty="0">
                <a:solidFill>
                  <a:srgbClr val="000000"/>
                </a:solidFill>
                <a:latin typeface="微软雅黑" panose="020B0503020204020204" charset="-122"/>
                <a:ea typeface="微软雅黑" panose="020B0503020204020204" charset="-122"/>
              </a:rPr>
              <a:t>       人物形象的概括与分析，几乎是小说文本中的必考题，部分考题是只概括，不分析；部分考题是概括后再分析。</a:t>
            </a:r>
            <a:endParaRPr lang="en-US" altLang="zh-CN" sz="3200" b="1" dirty="0">
              <a:solidFill>
                <a:srgbClr val="000000"/>
              </a:solidFill>
              <a:latin typeface="微软雅黑" panose="020B0503020204020204" charset="-122"/>
              <a:ea typeface="微软雅黑" panose="020B0503020204020204" charset="-122"/>
            </a:endParaRPr>
          </a:p>
          <a:p>
            <a:pPr eaLnBrk="1" hangingPunct="1"/>
            <a:r>
              <a:rPr lang="en-US" altLang="zh-CN" sz="3200" b="1" dirty="0">
                <a:solidFill>
                  <a:srgbClr val="0000FF"/>
                </a:solidFill>
                <a:latin typeface="微软雅黑" panose="020B0503020204020204" charset="-122"/>
                <a:ea typeface="微软雅黑" panose="020B0503020204020204" charset="-122"/>
              </a:rPr>
              <a:t>【</a:t>
            </a:r>
            <a:r>
              <a:rPr lang="zh-CN" altLang="en-US" sz="3200" b="1" dirty="0">
                <a:solidFill>
                  <a:srgbClr val="0000FF"/>
                </a:solidFill>
                <a:latin typeface="微软雅黑" panose="020B0503020204020204" charset="-122"/>
                <a:ea typeface="微软雅黑" panose="020B0503020204020204" charset="-122"/>
              </a:rPr>
              <a:t>常见设问方式</a:t>
            </a:r>
            <a:r>
              <a:rPr lang="en-US" altLang="zh-CN" sz="3200" b="1" dirty="0">
                <a:solidFill>
                  <a:srgbClr val="0000FF"/>
                </a:solidFill>
                <a:latin typeface="微软雅黑" panose="020B0503020204020204" charset="-122"/>
                <a:ea typeface="微软雅黑" panose="020B0503020204020204" charset="-122"/>
              </a:rPr>
              <a:t>】</a:t>
            </a:r>
          </a:p>
          <a:p>
            <a:pPr eaLnBrk="1" hangingPunct="1"/>
            <a:r>
              <a:rPr lang="en-US" altLang="zh-CN" sz="3200" b="1" dirty="0">
                <a:solidFill>
                  <a:srgbClr val="FF0000"/>
                </a:solidFill>
                <a:latin typeface="楷体" pitchFamily="49" charset="-122"/>
                <a:ea typeface="楷体" pitchFamily="49" charset="-122"/>
              </a:rPr>
              <a:t>⑴</a:t>
            </a:r>
            <a:r>
              <a:rPr lang="zh-CN" altLang="en-US" sz="3200" b="1" dirty="0">
                <a:solidFill>
                  <a:srgbClr val="FF0000"/>
                </a:solidFill>
                <a:latin typeface="楷体" pitchFamily="49" charset="-122"/>
                <a:ea typeface="楷体" pitchFamily="49" charset="-122"/>
              </a:rPr>
              <a:t>．小说中的</a:t>
            </a:r>
            <a:r>
              <a:rPr lang="en-US" altLang="zh-CN" sz="3200" b="1" dirty="0">
                <a:solidFill>
                  <a:srgbClr val="FF0000"/>
                </a:solidFill>
                <a:latin typeface="楷体" pitchFamily="49" charset="-122"/>
                <a:ea typeface="楷体" pitchFamily="49" charset="-122"/>
              </a:rPr>
              <a:t>XXX</a:t>
            </a:r>
            <a:r>
              <a:rPr lang="zh-CN" altLang="en-US" sz="3200" b="1" dirty="0">
                <a:solidFill>
                  <a:srgbClr val="FF0000"/>
                </a:solidFill>
                <a:latin typeface="楷体" pitchFamily="49" charset="-122"/>
                <a:ea typeface="楷体" pitchFamily="49" charset="-122"/>
              </a:rPr>
              <a:t>有哪些特点？请简要说明。</a:t>
            </a:r>
          </a:p>
          <a:p>
            <a:pPr eaLnBrk="1" hangingPunct="1"/>
            <a:r>
              <a:rPr lang="en-US" altLang="zh-CN" sz="3200" b="1" dirty="0">
                <a:solidFill>
                  <a:srgbClr val="0000FF"/>
                </a:solidFill>
                <a:latin typeface="微软雅黑" panose="020B0503020204020204" charset="-122"/>
                <a:ea typeface="微软雅黑" panose="020B0503020204020204" charset="-122"/>
              </a:rPr>
              <a:t>【</a:t>
            </a:r>
            <a:r>
              <a:rPr lang="zh-CN" altLang="en-US" sz="3200" b="1" dirty="0">
                <a:solidFill>
                  <a:srgbClr val="0000FF"/>
                </a:solidFill>
                <a:latin typeface="微软雅黑" panose="020B0503020204020204" charset="-122"/>
                <a:ea typeface="微软雅黑" panose="020B0503020204020204" charset="-122"/>
              </a:rPr>
              <a:t>其他设问方式</a:t>
            </a:r>
            <a:r>
              <a:rPr lang="en-US" altLang="zh-CN" sz="3200" b="1" dirty="0">
                <a:solidFill>
                  <a:srgbClr val="0000FF"/>
                </a:solidFill>
                <a:latin typeface="微软雅黑" panose="020B0503020204020204" charset="-122"/>
                <a:ea typeface="微软雅黑" panose="020B0503020204020204" charset="-122"/>
              </a:rPr>
              <a:t>】</a:t>
            </a:r>
          </a:p>
          <a:p>
            <a:pPr eaLnBrk="1" hangingPunct="1"/>
            <a:r>
              <a:rPr lang="en-US" altLang="zh-CN" sz="3200" b="1" dirty="0">
                <a:solidFill>
                  <a:srgbClr val="FF0000"/>
                </a:solidFill>
                <a:latin typeface="楷体" pitchFamily="49" charset="-122"/>
                <a:ea typeface="楷体" pitchFamily="49" charset="-122"/>
              </a:rPr>
              <a:t>⑵</a:t>
            </a:r>
            <a:r>
              <a:rPr lang="zh-CN" altLang="en-US" sz="3200" b="1" dirty="0">
                <a:solidFill>
                  <a:srgbClr val="FF0000"/>
                </a:solidFill>
                <a:latin typeface="楷体" pitchFamily="49" charset="-122"/>
                <a:ea typeface="楷体" pitchFamily="49" charset="-122"/>
              </a:rPr>
              <a:t>．</a:t>
            </a:r>
            <a:r>
              <a:rPr lang="en-US" altLang="zh-CN" sz="3200" b="1" dirty="0">
                <a:solidFill>
                  <a:srgbClr val="FF0000"/>
                </a:solidFill>
                <a:latin typeface="楷体" pitchFamily="49" charset="-122"/>
                <a:ea typeface="楷体" pitchFamily="49" charset="-122"/>
              </a:rPr>
              <a:t>×××</a:t>
            </a:r>
            <a:r>
              <a:rPr lang="zh-CN" altLang="en-US" sz="3200" b="1" dirty="0">
                <a:solidFill>
                  <a:srgbClr val="FF0000"/>
                </a:solidFill>
                <a:latin typeface="楷体" pitchFamily="49" charset="-122"/>
                <a:ea typeface="楷体" pitchFamily="49" charset="-122"/>
              </a:rPr>
              <a:t>是一个怎样的人物？</a:t>
            </a:r>
          </a:p>
          <a:p>
            <a:pPr eaLnBrk="1" hangingPunct="1"/>
            <a:r>
              <a:rPr lang="zh-CN" altLang="en-US" sz="3200" b="1" dirty="0">
                <a:solidFill>
                  <a:srgbClr val="FF0000"/>
                </a:solidFill>
                <a:latin typeface="楷体" pitchFamily="49" charset="-122"/>
                <a:ea typeface="楷体" pitchFamily="49" charset="-122"/>
              </a:rPr>
              <a:t>⑶．</a:t>
            </a:r>
            <a:r>
              <a:rPr lang="en-US" altLang="zh-CN" sz="3200" b="1" dirty="0">
                <a:solidFill>
                  <a:srgbClr val="FF0000"/>
                </a:solidFill>
                <a:latin typeface="楷体" pitchFamily="49" charset="-122"/>
                <a:ea typeface="楷体" pitchFamily="49" charset="-122"/>
              </a:rPr>
              <a:t>×××</a:t>
            </a:r>
            <a:r>
              <a:rPr lang="zh-CN" altLang="en-US" sz="3200" b="1" dirty="0">
                <a:solidFill>
                  <a:srgbClr val="FF0000"/>
                </a:solidFill>
                <a:latin typeface="楷体" pitchFamily="49" charset="-122"/>
                <a:ea typeface="楷体" pitchFamily="49" charset="-122"/>
              </a:rPr>
              <a:t>具有哪些优秀的品质？请结合文本分析。</a:t>
            </a:r>
          </a:p>
          <a:p>
            <a:pPr eaLnBrk="1" hangingPunct="1"/>
            <a:r>
              <a:rPr lang="zh-CN" altLang="en-US" sz="3200" b="1" dirty="0">
                <a:solidFill>
                  <a:srgbClr val="FF0000"/>
                </a:solidFill>
                <a:latin typeface="楷体" pitchFamily="49" charset="-122"/>
                <a:ea typeface="楷体" pitchFamily="49" charset="-122"/>
              </a:rPr>
              <a:t>⑷．文中某人的性格特征怎样？请简要概括。</a:t>
            </a:r>
          </a:p>
        </p:txBody>
      </p:sp>
      <p:sp>
        <p:nvSpPr>
          <p:cNvPr id="4" name="灯片编号占位符 3"/>
          <p:cNvSpPr>
            <a:spLocks noGrp="1"/>
          </p:cNvSpPr>
          <p:nvPr>
            <p:ph type="sldNum" sz="quarter" idx="12"/>
          </p:nvPr>
        </p:nvSpPr>
        <p:spPr/>
        <p:txBody>
          <a:bodyPr/>
          <a:lstStyle/>
          <a:p>
            <a:pPr lvl="0"/>
            <a:fld id="{9A0DB2DC-4C9A-4742-B13C-FB6460FD3503}" type="slidenum">
              <a:rPr lang="zh-CN" altLang="en-US" smtClean="0">
                <a:latin typeface="Arial" panose="020B0604020202020204" pitchFamily="34" charset="0"/>
              </a:rPr>
              <a:pPr lvl="0"/>
              <a:t>9</a:t>
            </a:fld>
            <a:endParaRPr lang="zh-CN" altLang="en-US">
              <a:latin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古瓶荷花">
  <a:themeElements>
    <a:clrScheme name="">
      <a:dk1>
        <a:srgbClr val="0033CC"/>
      </a:dk1>
      <a:lt1>
        <a:srgbClr val="FFFFFF"/>
      </a:lt1>
      <a:dk2>
        <a:srgbClr val="007572"/>
      </a:dk2>
      <a:lt2>
        <a:srgbClr val="C0C0C0"/>
      </a:lt2>
      <a:accent1>
        <a:srgbClr val="CCECFF"/>
      </a:accent1>
      <a:accent2>
        <a:srgbClr val="3399FF"/>
      </a:accent2>
      <a:accent3>
        <a:srgbClr val="FFFFFF"/>
      </a:accent3>
      <a:accent4>
        <a:srgbClr val="002AAF"/>
      </a:accent4>
      <a:accent5>
        <a:srgbClr val="E2F4FF"/>
      </a:accent5>
      <a:accent6>
        <a:srgbClr val="2D89E5"/>
      </a:accent6>
      <a:hlink>
        <a:srgbClr val="CC0066"/>
      </a:hlink>
      <a:folHlink>
        <a:srgbClr val="7D7DA9"/>
      </a:folHlink>
    </a:clrScheme>
    <a:fontScheme name="">
      <a:majorFont>
        <a:latin typeface="Arial"/>
        <a:ea typeface="楷体_GB2312"/>
        <a:cs typeface=""/>
      </a:majorFont>
      <a:minorFont>
        <a:latin typeface="Arial"/>
        <a:ea typeface="楷体_GB2312"/>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33CC"/>
        </a:dk1>
        <a:lt1>
          <a:srgbClr val="FFFFFF"/>
        </a:lt1>
        <a:dk2>
          <a:srgbClr val="007572"/>
        </a:dk2>
        <a:lt2>
          <a:srgbClr val="C0C0C0"/>
        </a:lt2>
        <a:accent1>
          <a:srgbClr val="CCECFF"/>
        </a:accent1>
        <a:accent2>
          <a:srgbClr val="3399FF"/>
        </a:accent2>
        <a:accent3>
          <a:srgbClr val="FFFFFF"/>
        </a:accent3>
        <a:accent4>
          <a:srgbClr val="002AAF"/>
        </a:accent4>
        <a:accent5>
          <a:srgbClr val="E2F4FF"/>
        </a:accent5>
        <a:accent6>
          <a:srgbClr val="2D89E5"/>
        </a:accent6>
        <a:hlink>
          <a:srgbClr val="CC0066"/>
        </a:hlink>
        <a:folHlink>
          <a:srgbClr val="7D7DA9"/>
        </a:folHlink>
      </a:clrScheme>
      <a:clrMap bg1="lt1" tx1="dk1" bg2="lt2" tx2="dk2" accent1="accent1" accent2="accent2" accent3="accent3" accent4="accent4" accent5="accent5" accent6="accent6" hlink="hlink" folHlink="folHlink"/>
    </a:extraClrScheme>
    <a:extraClrScheme>
      <a:clrScheme name="">
        <a:dk1>
          <a:srgbClr val="007A77"/>
        </a:dk1>
        <a:lt1>
          <a:srgbClr val="EFF6EE"/>
        </a:lt1>
        <a:dk2>
          <a:srgbClr val="0066CC"/>
        </a:dk2>
        <a:lt2>
          <a:srgbClr val="C0C0C0"/>
        </a:lt2>
        <a:accent1>
          <a:srgbClr val="E7EEE6"/>
        </a:accent1>
        <a:accent2>
          <a:srgbClr val="FF9933"/>
        </a:accent2>
        <a:accent3>
          <a:srgbClr val="F5FAF5"/>
        </a:accent3>
        <a:accent4>
          <a:srgbClr val="006866"/>
        </a:accent4>
        <a:accent5>
          <a:srgbClr val="F1F5F0"/>
        </a:accent5>
        <a:accent6>
          <a:srgbClr val="E5892D"/>
        </a:accent6>
        <a:hlink>
          <a:srgbClr val="636395"/>
        </a:hlink>
        <a:folHlink>
          <a:srgbClr val="CC3300"/>
        </a:folHlink>
      </a:clrScheme>
      <a:clrMap bg1="lt1" tx1="dk1" bg2="lt2" tx2="dk2" accent1="accent1" accent2="accent2" accent3="accent3" accent4="accent4" accent5="accent5" accent6="accent6" hlink="hlink" folHlink="folHlink"/>
    </a:extraClrScheme>
    <a:extraClrScheme>
      <a:clrScheme name="">
        <a:dk1>
          <a:srgbClr val="000000"/>
        </a:dk1>
        <a:lt1>
          <a:srgbClr val="CCFFCC"/>
        </a:lt1>
        <a:dk2>
          <a:srgbClr val="E88A00"/>
        </a:dk2>
        <a:lt2>
          <a:srgbClr val="C0C0C0"/>
        </a:lt2>
        <a:accent1>
          <a:srgbClr val="CCECFF"/>
        </a:accent1>
        <a:accent2>
          <a:srgbClr val="336600"/>
        </a:accent2>
        <a:accent3>
          <a:srgbClr val="E2FFE2"/>
        </a:accent3>
        <a:accent4>
          <a:srgbClr val="000000"/>
        </a:accent4>
        <a:accent5>
          <a:srgbClr val="E2F4FF"/>
        </a:accent5>
        <a:accent6>
          <a:srgbClr val="2D5B00"/>
        </a:accent6>
        <a:hlink>
          <a:srgbClr val="3333CC"/>
        </a:hlink>
        <a:folHlink>
          <a:srgbClr val="3399FF"/>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CC3300"/>
        </a:dk2>
        <a:lt2>
          <a:srgbClr val="C0C0C0"/>
        </a:lt2>
        <a:accent1>
          <a:srgbClr val="FFFFCC"/>
        </a:accent1>
        <a:accent2>
          <a:srgbClr val="339933"/>
        </a:accent2>
        <a:accent3>
          <a:srgbClr val="FFFFE2"/>
        </a:accent3>
        <a:accent4>
          <a:srgbClr val="000000"/>
        </a:accent4>
        <a:accent5>
          <a:srgbClr val="FFFFE2"/>
        </a:accent5>
        <a:accent6>
          <a:srgbClr val="2D892D"/>
        </a:accent6>
        <a:hlink>
          <a:srgbClr val="0066FF"/>
        </a:hlink>
        <a:folHlink>
          <a:srgbClr val="6F6F9F"/>
        </a:folHlink>
      </a:clrScheme>
      <a:clrMap bg1="lt1" tx1="dk1" bg2="lt2" tx2="dk2" accent1="accent1" accent2="accent2" accent3="accent3" accent4="accent4" accent5="accent5" accent6="accent6" hlink="hlink" folHlink="folHlink"/>
    </a:extraClrScheme>
    <a:extraClrScheme>
      <a:clrScheme name="">
        <a:dk1>
          <a:srgbClr val="636395"/>
        </a:dk1>
        <a:lt1>
          <a:srgbClr val="FFE2C5"/>
        </a:lt1>
        <a:dk2>
          <a:srgbClr val="000000"/>
        </a:dk2>
        <a:lt2>
          <a:srgbClr val="C0C0C0"/>
        </a:lt2>
        <a:accent1>
          <a:srgbClr val="FFE1E1"/>
        </a:accent1>
        <a:accent2>
          <a:srgbClr val="FF9933"/>
        </a:accent2>
        <a:accent3>
          <a:srgbClr val="FFEEDE"/>
        </a:accent3>
        <a:accent4>
          <a:srgbClr val="545480"/>
        </a:accent4>
        <a:accent5>
          <a:srgbClr val="FFEDED"/>
        </a:accent5>
        <a:accent6>
          <a:srgbClr val="E5892D"/>
        </a:accent6>
        <a:hlink>
          <a:srgbClr val="008080"/>
        </a:hlink>
        <a:folHlink>
          <a:srgbClr val="3399FF"/>
        </a:folHlink>
      </a:clrScheme>
      <a:clrMap bg1="lt1" tx1="dk1" bg2="lt2" tx2="dk2" accent1="accent1" accent2="accent2" accent3="accent3" accent4="accent4" accent5="accent5" accent6="accent6" hlink="hlink" folHlink="folHlink"/>
    </a:extraClrScheme>
    <a:extraClrScheme>
      <a:clrScheme name="">
        <a:dk1>
          <a:srgbClr val="626292"/>
        </a:dk1>
        <a:lt1>
          <a:srgbClr val="CCECFF"/>
        </a:lt1>
        <a:dk2>
          <a:srgbClr val="3333CC"/>
        </a:dk2>
        <a:lt2>
          <a:srgbClr val="C0C0C0"/>
        </a:lt2>
        <a:accent1>
          <a:srgbClr val="D9F1FF"/>
        </a:accent1>
        <a:accent2>
          <a:srgbClr val="FF9900"/>
        </a:accent2>
        <a:accent3>
          <a:srgbClr val="E2F4FF"/>
        </a:accent3>
        <a:accent4>
          <a:srgbClr val="53537D"/>
        </a:accent4>
        <a:accent5>
          <a:srgbClr val="E9F7FF"/>
        </a:accent5>
        <a:accent6>
          <a:srgbClr val="E58900"/>
        </a:accent6>
        <a:hlink>
          <a:srgbClr val="CC0066"/>
        </a:hlink>
        <a:folHlink>
          <a:srgbClr val="009999"/>
        </a:folHlink>
      </a:clrScheme>
      <a:clrMap bg1="lt1" tx1="dk1" bg2="lt2" tx2="dk2" accent1="accent1" accent2="accent2" accent3="accent3" accent4="accent4" accent5="accent5" accent6="accent6" hlink="hlink" folHlink="folHlink"/>
    </a:extraClrScheme>
    <a:extraClrScheme>
      <a:clrScheme name="">
        <a:dk1>
          <a:srgbClr val="0066CC"/>
        </a:dk1>
        <a:lt1>
          <a:srgbClr val="FFE1E1"/>
        </a:lt1>
        <a:dk2>
          <a:srgbClr val="006600"/>
        </a:dk2>
        <a:lt2>
          <a:srgbClr val="C0C0C0"/>
        </a:lt2>
        <a:accent1>
          <a:srgbClr val="FFFFCC"/>
        </a:accent1>
        <a:accent2>
          <a:srgbClr val="009999"/>
        </a:accent2>
        <a:accent3>
          <a:srgbClr val="FFEDED"/>
        </a:accent3>
        <a:accent4>
          <a:srgbClr val="0057AF"/>
        </a:accent4>
        <a:accent5>
          <a:srgbClr val="FFFFE2"/>
        </a:accent5>
        <a:accent6>
          <a:srgbClr val="008989"/>
        </a:accent6>
        <a:hlink>
          <a:srgbClr val="EC0000"/>
        </a:hlink>
        <a:folHlink>
          <a:srgbClr val="0099FF"/>
        </a:folHlink>
      </a:clrScheme>
      <a:clrMap bg1="lt1" tx1="dk1" bg2="lt2" tx2="dk2" accent1="accent1" accent2="accent2" accent3="accent3" accent4="accent4" accent5="accent5" accent6="accent6" hlink="hlink" folHlink="folHlink"/>
    </a:extraClrScheme>
    <a:extraClrScheme>
      <a:clrScheme name="">
        <a:dk1>
          <a:srgbClr val="292929"/>
        </a:dk1>
        <a:lt1>
          <a:srgbClr val="DDDDDD"/>
        </a:lt1>
        <a:dk2>
          <a:srgbClr val="0066CC"/>
        </a:dk2>
        <a:lt2>
          <a:srgbClr val="B2B2B2"/>
        </a:lt2>
        <a:accent1>
          <a:srgbClr val="CACADC"/>
        </a:accent1>
        <a:accent2>
          <a:srgbClr val="FFCC00"/>
        </a:accent2>
        <a:accent3>
          <a:srgbClr val="EBEBEB"/>
        </a:accent3>
        <a:accent4>
          <a:srgbClr val="222222"/>
        </a:accent4>
        <a:accent5>
          <a:srgbClr val="E1E1EA"/>
        </a:accent5>
        <a:accent6>
          <a:srgbClr val="E5B700"/>
        </a:accent6>
        <a:hlink>
          <a:srgbClr val="008080"/>
        </a:hlink>
        <a:folHlink>
          <a:srgbClr val="7D7DA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古瓶荷花">
  <a:themeElements>
    <a:clrScheme name="">
      <a:dk1>
        <a:srgbClr val="0033CC"/>
      </a:dk1>
      <a:lt1>
        <a:srgbClr val="FFFFFF"/>
      </a:lt1>
      <a:dk2>
        <a:srgbClr val="007572"/>
      </a:dk2>
      <a:lt2>
        <a:srgbClr val="C0C0C0"/>
      </a:lt2>
      <a:accent1>
        <a:srgbClr val="CCECFF"/>
      </a:accent1>
      <a:accent2>
        <a:srgbClr val="3399FF"/>
      </a:accent2>
      <a:accent3>
        <a:srgbClr val="FFFFFF"/>
      </a:accent3>
      <a:accent4>
        <a:srgbClr val="002AAF"/>
      </a:accent4>
      <a:accent5>
        <a:srgbClr val="E2F4FF"/>
      </a:accent5>
      <a:accent6>
        <a:srgbClr val="2D89E5"/>
      </a:accent6>
      <a:hlink>
        <a:srgbClr val="CC0066"/>
      </a:hlink>
      <a:folHlink>
        <a:srgbClr val="7D7DA9"/>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33CC"/>
        </a:dk1>
        <a:lt1>
          <a:srgbClr val="FFFFFF"/>
        </a:lt1>
        <a:dk2>
          <a:srgbClr val="007572"/>
        </a:dk2>
        <a:lt2>
          <a:srgbClr val="C0C0C0"/>
        </a:lt2>
        <a:accent1>
          <a:srgbClr val="CCECFF"/>
        </a:accent1>
        <a:accent2>
          <a:srgbClr val="3399FF"/>
        </a:accent2>
        <a:accent3>
          <a:srgbClr val="FFFFFF"/>
        </a:accent3>
        <a:accent4>
          <a:srgbClr val="002AAF"/>
        </a:accent4>
        <a:accent5>
          <a:srgbClr val="E2F4FF"/>
        </a:accent5>
        <a:accent6>
          <a:srgbClr val="2D89E5"/>
        </a:accent6>
        <a:hlink>
          <a:srgbClr val="CC0066"/>
        </a:hlink>
        <a:folHlink>
          <a:srgbClr val="7D7DA9"/>
        </a:folHlink>
      </a:clrScheme>
      <a:clrMap bg1="lt1" tx1="dk1" bg2="lt2" tx2="dk2" accent1="accent1" accent2="accent2" accent3="accent3" accent4="accent4" accent5="accent5" accent6="accent6" hlink="hlink" folHlink="folHlink"/>
    </a:extraClrScheme>
    <a:extraClrScheme>
      <a:clrScheme name="">
        <a:dk1>
          <a:srgbClr val="007A77"/>
        </a:dk1>
        <a:lt1>
          <a:srgbClr val="EFF6EE"/>
        </a:lt1>
        <a:dk2>
          <a:srgbClr val="0066CC"/>
        </a:dk2>
        <a:lt2>
          <a:srgbClr val="C0C0C0"/>
        </a:lt2>
        <a:accent1>
          <a:srgbClr val="E7EEE6"/>
        </a:accent1>
        <a:accent2>
          <a:srgbClr val="FF9933"/>
        </a:accent2>
        <a:accent3>
          <a:srgbClr val="F5FAF5"/>
        </a:accent3>
        <a:accent4>
          <a:srgbClr val="006866"/>
        </a:accent4>
        <a:accent5>
          <a:srgbClr val="F1F5F0"/>
        </a:accent5>
        <a:accent6>
          <a:srgbClr val="E5892D"/>
        </a:accent6>
        <a:hlink>
          <a:srgbClr val="636395"/>
        </a:hlink>
        <a:folHlink>
          <a:srgbClr val="CC3300"/>
        </a:folHlink>
      </a:clrScheme>
      <a:clrMap bg1="lt1" tx1="dk1" bg2="lt2" tx2="dk2" accent1="accent1" accent2="accent2" accent3="accent3" accent4="accent4" accent5="accent5" accent6="accent6" hlink="hlink" folHlink="folHlink"/>
    </a:extraClrScheme>
    <a:extraClrScheme>
      <a:clrScheme name="">
        <a:dk1>
          <a:srgbClr val="000000"/>
        </a:dk1>
        <a:lt1>
          <a:srgbClr val="CCFFCC"/>
        </a:lt1>
        <a:dk2>
          <a:srgbClr val="E88A00"/>
        </a:dk2>
        <a:lt2>
          <a:srgbClr val="C0C0C0"/>
        </a:lt2>
        <a:accent1>
          <a:srgbClr val="CCECFF"/>
        </a:accent1>
        <a:accent2>
          <a:srgbClr val="336600"/>
        </a:accent2>
        <a:accent3>
          <a:srgbClr val="E2FFE2"/>
        </a:accent3>
        <a:accent4>
          <a:srgbClr val="000000"/>
        </a:accent4>
        <a:accent5>
          <a:srgbClr val="E2F4FF"/>
        </a:accent5>
        <a:accent6>
          <a:srgbClr val="2D5B00"/>
        </a:accent6>
        <a:hlink>
          <a:srgbClr val="3333CC"/>
        </a:hlink>
        <a:folHlink>
          <a:srgbClr val="3399FF"/>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CC3300"/>
        </a:dk2>
        <a:lt2>
          <a:srgbClr val="C0C0C0"/>
        </a:lt2>
        <a:accent1>
          <a:srgbClr val="FFFFCC"/>
        </a:accent1>
        <a:accent2>
          <a:srgbClr val="339933"/>
        </a:accent2>
        <a:accent3>
          <a:srgbClr val="FFFFE2"/>
        </a:accent3>
        <a:accent4>
          <a:srgbClr val="000000"/>
        </a:accent4>
        <a:accent5>
          <a:srgbClr val="FFFFE2"/>
        </a:accent5>
        <a:accent6>
          <a:srgbClr val="2D892D"/>
        </a:accent6>
        <a:hlink>
          <a:srgbClr val="0066FF"/>
        </a:hlink>
        <a:folHlink>
          <a:srgbClr val="6F6F9F"/>
        </a:folHlink>
      </a:clrScheme>
      <a:clrMap bg1="lt1" tx1="dk1" bg2="lt2" tx2="dk2" accent1="accent1" accent2="accent2" accent3="accent3" accent4="accent4" accent5="accent5" accent6="accent6" hlink="hlink" folHlink="folHlink"/>
    </a:extraClrScheme>
    <a:extraClrScheme>
      <a:clrScheme name="">
        <a:dk1>
          <a:srgbClr val="636395"/>
        </a:dk1>
        <a:lt1>
          <a:srgbClr val="FFE2C5"/>
        </a:lt1>
        <a:dk2>
          <a:srgbClr val="000000"/>
        </a:dk2>
        <a:lt2>
          <a:srgbClr val="C0C0C0"/>
        </a:lt2>
        <a:accent1>
          <a:srgbClr val="FFE1E1"/>
        </a:accent1>
        <a:accent2>
          <a:srgbClr val="FF9933"/>
        </a:accent2>
        <a:accent3>
          <a:srgbClr val="FFEEDE"/>
        </a:accent3>
        <a:accent4>
          <a:srgbClr val="545480"/>
        </a:accent4>
        <a:accent5>
          <a:srgbClr val="FFEDED"/>
        </a:accent5>
        <a:accent6>
          <a:srgbClr val="E5892D"/>
        </a:accent6>
        <a:hlink>
          <a:srgbClr val="008080"/>
        </a:hlink>
        <a:folHlink>
          <a:srgbClr val="3399FF"/>
        </a:folHlink>
      </a:clrScheme>
      <a:clrMap bg1="lt1" tx1="dk1" bg2="lt2" tx2="dk2" accent1="accent1" accent2="accent2" accent3="accent3" accent4="accent4" accent5="accent5" accent6="accent6" hlink="hlink" folHlink="folHlink"/>
    </a:extraClrScheme>
    <a:extraClrScheme>
      <a:clrScheme name="">
        <a:dk1>
          <a:srgbClr val="626292"/>
        </a:dk1>
        <a:lt1>
          <a:srgbClr val="CCECFF"/>
        </a:lt1>
        <a:dk2>
          <a:srgbClr val="3333CC"/>
        </a:dk2>
        <a:lt2>
          <a:srgbClr val="C0C0C0"/>
        </a:lt2>
        <a:accent1>
          <a:srgbClr val="D9F1FF"/>
        </a:accent1>
        <a:accent2>
          <a:srgbClr val="FF9900"/>
        </a:accent2>
        <a:accent3>
          <a:srgbClr val="E2F4FF"/>
        </a:accent3>
        <a:accent4>
          <a:srgbClr val="53537D"/>
        </a:accent4>
        <a:accent5>
          <a:srgbClr val="E9F7FF"/>
        </a:accent5>
        <a:accent6>
          <a:srgbClr val="E58900"/>
        </a:accent6>
        <a:hlink>
          <a:srgbClr val="CC0066"/>
        </a:hlink>
        <a:folHlink>
          <a:srgbClr val="009999"/>
        </a:folHlink>
      </a:clrScheme>
      <a:clrMap bg1="lt1" tx1="dk1" bg2="lt2" tx2="dk2" accent1="accent1" accent2="accent2" accent3="accent3" accent4="accent4" accent5="accent5" accent6="accent6" hlink="hlink" folHlink="folHlink"/>
    </a:extraClrScheme>
    <a:extraClrScheme>
      <a:clrScheme name="">
        <a:dk1>
          <a:srgbClr val="0066CC"/>
        </a:dk1>
        <a:lt1>
          <a:srgbClr val="FFE1E1"/>
        </a:lt1>
        <a:dk2>
          <a:srgbClr val="006600"/>
        </a:dk2>
        <a:lt2>
          <a:srgbClr val="C0C0C0"/>
        </a:lt2>
        <a:accent1>
          <a:srgbClr val="FFFFCC"/>
        </a:accent1>
        <a:accent2>
          <a:srgbClr val="009999"/>
        </a:accent2>
        <a:accent3>
          <a:srgbClr val="FFEDED"/>
        </a:accent3>
        <a:accent4>
          <a:srgbClr val="0057AF"/>
        </a:accent4>
        <a:accent5>
          <a:srgbClr val="FFFFE2"/>
        </a:accent5>
        <a:accent6>
          <a:srgbClr val="008989"/>
        </a:accent6>
        <a:hlink>
          <a:srgbClr val="EC0000"/>
        </a:hlink>
        <a:folHlink>
          <a:srgbClr val="0099FF"/>
        </a:folHlink>
      </a:clrScheme>
      <a:clrMap bg1="lt1" tx1="dk1" bg2="lt2" tx2="dk2" accent1="accent1" accent2="accent2" accent3="accent3" accent4="accent4" accent5="accent5" accent6="accent6" hlink="hlink" folHlink="folHlink"/>
    </a:extraClrScheme>
    <a:extraClrScheme>
      <a:clrScheme name="">
        <a:dk1>
          <a:srgbClr val="292929"/>
        </a:dk1>
        <a:lt1>
          <a:srgbClr val="DDDDDD"/>
        </a:lt1>
        <a:dk2>
          <a:srgbClr val="0066CC"/>
        </a:dk2>
        <a:lt2>
          <a:srgbClr val="B2B2B2"/>
        </a:lt2>
        <a:accent1>
          <a:srgbClr val="CACADC"/>
        </a:accent1>
        <a:accent2>
          <a:srgbClr val="FFCC00"/>
        </a:accent2>
        <a:accent3>
          <a:srgbClr val="EBEBEB"/>
        </a:accent3>
        <a:accent4>
          <a:srgbClr val="222222"/>
        </a:accent4>
        <a:accent5>
          <a:srgbClr val="E1E1EA"/>
        </a:accent5>
        <a:accent6>
          <a:srgbClr val="E5B700"/>
        </a:accent6>
        <a:hlink>
          <a:srgbClr val="008080"/>
        </a:hlink>
        <a:folHlink>
          <a:srgbClr val="7D7DA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默认设计模板_2">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古瓶荷花">
  <a:themeElements>
    <a:clrScheme name="">
      <a:dk1>
        <a:srgbClr val="0033CC"/>
      </a:dk1>
      <a:lt1>
        <a:srgbClr val="FFFFFF"/>
      </a:lt1>
      <a:dk2>
        <a:srgbClr val="007572"/>
      </a:dk2>
      <a:lt2>
        <a:srgbClr val="C0C0C0"/>
      </a:lt2>
      <a:accent1>
        <a:srgbClr val="CCECFF"/>
      </a:accent1>
      <a:accent2>
        <a:srgbClr val="3399FF"/>
      </a:accent2>
      <a:accent3>
        <a:srgbClr val="FFFFFF"/>
      </a:accent3>
      <a:accent4>
        <a:srgbClr val="002AAF"/>
      </a:accent4>
      <a:accent5>
        <a:srgbClr val="E2F4FF"/>
      </a:accent5>
      <a:accent6>
        <a:srgbClr val="2D89E5"/>
      </a:accent6>
      <a:hlink>
        <a:srgbClr val="CC0066"/>
      </a:hlink>
      <a:folHlink>
        <a:srgbClr val="7D7DA9"/>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33CC"/>
        </a:dk1>
        <a:lt1>
          <a:srgbClr val="FFFFFF"/>
        </a:lt1>
        <a:dk2>
          <a:srgbClr val="007572"/>
        </a:dk2>
        <a:lt2>
          <a:srgbClr val="C0C0C0"/>
        </a:lt2>
        <a:accent1>
          <a:srgbClr val="CCECFF"/>
        </a:accent1>
        <a:accent2>
          <a:srgbClr val="3399FF"/>
        </a:accent2>
        <a:accent3>
          <a:srgbClr val="FFFFFF"/>
        </a:accent3>
        <a:accent4>
          <a:srgbClr val="002AAF"/>
        </a:accent4>
        <a:accent5>
          <a:srgbClr val="E2F4FF"/>
        </a:accent5>
        <a:accent6>
          <a:srgbClr val="2D89E5"/>
        </a:accent6>
        <a:hlink>
          <a:srgbClr val="CC0066"/>
        </a:hlink>
        <a:folHlink>
          <a:srgbClr val="7D7DA9"/>
        </a:folHlink>
      </a:clrScheme>
      <a:clrMap bg1="lt1" tx1="dk1" bg2="lt2" tx2="dk2" accent1="accent1" accent2="accent2" accent3="accent3" accent4="accent4" accent5="accent5" accent6="accent6" hlink="hlink" folHlink="folHlink"/>
    </a:extraClrScheme>
    <a:extraClrScheme>
      <a:clrScheme name="">
        <a:dk1>
          <a:srgbClr val="007A77"/>
        </a:dk1>
        <a:lt1>
          <a:srgbClr val="EFF6EE"/>
        </a:lt1>
        <a:dk2>
          <a:srgbClr val="0066CC"/>
        </a:dk2>
        <a:lt2>
          <a:srgbClr val="C0C0C0"/>
        </a:lt2>
        <a:accent1>
          <a:srgbClr val="E7EEE6"/>
        </a:accent1>
        <a:accent2>
          <a:srgbClr val="FF9933"/>
        </a:accent2>
        <a:accent3>
          <a:srgbClr val="F5FAF5"/>
        </a:accent3>
        <a:accent4>
          <a:srgbClr val="006866"/>
        </a:accent4>
        <a:accent5>
          <a:srgbClr val="F1F5F0"/>
        </a:accent5>
        <a:accent6>
          <a:srgbClr val="E5892D"/>
        </a:accent6>
        <a:hlink>
          <a:srgbClr val="636395"/>
        </a:hlink>
        <a:folHlink>
          <a:srgbClr val="CC3300"/>
        </a:folHlink>
      </a:clrScheme>
      <a:clrMap bg1="lt1" tx1="dk1" bg2="lt2" tx2="dk2" accent1="accent1" accent2="accent2" accent3="accent3" accent4="accent4" accent5="accent5" accent6="accent6" hlink="hlink" folHlink="folHlink"/>
    </a:extraClrScheme>
    <a:extraClrScheme>
      <a:clrScheme name="">
        <a:dk1>
          <a:srgbClr val="000000"/>
        </a:dk1>
        <a:lt1>
          <a:srgbClr val="CCFFCC"/>
        </a:lt1>
        <a:dk2>
          <a:srgbClr val="E88A00"/>
        </a:dk2>
        <a:lt2>
          <a:srgbClr val="C0C0C0"/>
        </a:lt2>
        <a:accent1>
          <a:srgbClr val="CCECFF"/>
        </a:accent1>
        <a:accent2>
          <a:srgbClr val="336600"/>
        </a:accent2>
        <a:accent3>
          <a:srgbClr val="E2FFE2"/>
        </a:accent3>
        <a:accent4>
          <a:srgbClr val="000000"/>
        </a:accent4>
        <a:accent5>
          <a:srgbClr val="E2F4FF"/>
        </a:accent5>
        <a:accent6>
          <a:srgbClr val="2D5B00"/>
        </a:accent6>
        <a:hlink>
          <a:srgbClr val="3333CC"/>
        </a:hlink>
        <a:folHlink>
          <a:srgbClr val="3399FF"/>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CC3300"/>
        </a:dk2>
        <a:lt2>
          <a:srgbClr val="C0C0C0"/>
        </a:lt2>
        <a:accent1>
          <a:srgbClr val="FFFFCC"/>
        </a:accent1>
        <a:accent2>
          <a:srgbClr val="339933"/>
        </a:accent2>
        <a:accent3>
          <a:srgbClr val="FFFFE2"/>
        </a:accent3>
        <a:accent4>
          <a:srgbClr val="000000"/>
        </a:accent4>
        <a:accent5>
          <a:srgbClr val="FFFFE2"/>
        </a:accent5>
        <a:accent6>
          <a:srgbClr val="2D892D"/>
        </a:accent6>
        <a:hlink>
          <a:srgbClr val="0066FF"/>
        </a:hlink>
        <a:folHlink>
          <a:srgbClr val="6F6F9F"/>
        </a:folHlink>
      </a:clrScheme>
      <a:clrMap bg1="lt1" tx1="dk1" bg2="lt2" tx2="dk2" accent1="accent1" accent2="accent2" accent3="accent3" accent4="accent4" accent5="accent5" accent6="accent6" hlink="hlink" folHlink="folHlink"/>
    </a:extraClrScheme>
    <a:extraClrScheme>
      <a:clrScheme name="">
        <a:dk1>
          <a:srgbClr val="636395"/>
        </a:dk1>
        <a:lt1>
          <a:srgbClr val="FFE2C5"/>
        </a:lt1>
        <a:dk2>
          <a:srgbClr val="000000"/>
        </a:dk2>
        <a:lt2>
          <a:srgbClr val="C0C0C0"/>
        </a:lt2>
        <a:accent1>
          <a:srgbClr val="FFE1E1"/>
        </a:accent1>
        <a:accent2>
          <a:srgbClr val="FF9933"/>
        </a:accent2>
        <a:accent3>
          <a:srgbClr val="FFEEDE"/>
        </a:accent3>
        <a:accent4>
          <a:srgbClr val="545480"/>
        </a:accent4>
        <a:accent5>
          <a:srgbClr val="FFEDED"/>
        </a:accent5>
        <a:accent6>
          <a:srgbClr val="E5892D"/>
        </a:accent6>
        <a:hlink>
          <a:srgbClr val="008080"/>
        </a:hlink>
        <a:folHlink>
          <a:srgbClr val="3399FF"/>
        </a:folHlink>
      </a:clrScheme>
      <a:clrMap bg1="lt1" tx1="dk1" bg2="lt2" tx2="dk2" accent1="accent1" accent2="accent2" accent3="accent3" accent4="accent4" accent5="accent5" accent6="accent6" hlink="hlink" folHlink="folHlink"/>
    </a:extraClrScheme>
    <a:extraClrScheme>
      <a:clrScheme name="">
        <a:dk1>
          <a:srgbClr val="626292"/>
        </a:dk1>
        <a:lt1>
          <a:srgbClr val="CCECFF"/>
        </a:lt1>
        <a:dk2>
          <a:srgbClr val="3333CC"/>
        </a:dk2>
        <a:lt2>
          <a:srgbClr val="C0C0C0"/>
        </a:lt2>
        <a:accent1>
          <a:srgbClr val="D9F1FF"/>
        </a:accent1>
        <a:accent2>
          <a:srgbClr val="FF9900"/>
        </a:accent2>
        <a:accent3>
          <a:srgbClr val="E2F4FF"/>
        </a:accent3>
        <a:accent4>
          <a:srgbClr val="53537D"/>
        </a:accent4>
        <a:accent5>
          <a:srgbClr val="E9F7FF"/>
        </a:accent5>
        <a:accent6>
          <a:srgbClr val="E58900"/>
        </a:accent6>
        <a:hlink>
          <a:srgbClr val="CC0066"/>
        </a:hlink>
        <a:folHlink>
          <a:srgbClr val="009999"/>
        </a:folHlink>
      </a:clrScheme>
      <a:clrMap bg1="lt1" tx1="dk1" bg2="lt2" tx2="dk2" accent1="accent1" accent2="accent2" accent3="accent3" accent4="accent4" accent5="accent5" accent6="accent6" hlink="hlink" folHlink="folHlink"/>
    </a:extraClrScheme>
    <a:extraClrScheme>
      <a:clrScheme name="">
        <a:dk1>
          <a:srgbClr val="0066CC"/>
        </a:dk1>
        <a:lt1>
          <a:srgbClr val="FFE1E1"/>
        </a:lt1>
        <a:dk2>
          <a:srgbClr val="006600"/>
        </a:dk2>
        <a:lt2>
          <a:srgbClr val="C0C0C0"/>
        </a:lt2>
        <a:accent1>
          <a:srgbClr val="FFFFCC"/>
        </a:accent1>
        <a:accent2>
          <a:srgbClr val="009999"/>
        </a:accent2>
        <a:accent3>
          <a:srgbClr val="FFEDED"/>
        </a:accent3>
        <a:accent4>
          <a:srgbClr val="0057AF"/>
        </a:accent4>
        <a:accent5>
          <a:srgbClr val="FFFFE2"/>
        </a:accent5>
        <a:accent6>
          <a:srgbClr val="008989"/>
        </a:accent6>
        <a:hlink>
          <a:srgbClr val="EC0000"/>
        </a:hlink>
        <a:folHlink>
          <a:srgbClr val="0099FF"/>
        </a:folHlink>
      </a:clrScheme>
      <a:clrMap bg1="lt1" tx1="dk1" bg2="lt2" tx2="dk2" accent1="accent1" accent2="accent2" accent3="accent3" accent4="accent4" accent5="accent5" accent6="accent6" hlink="hlink" folHlink="folHlink"/>
    </a:extraClrScheme>
    <a:extraClrScheme>
      <a:clrScheme name="">
        <a:dk1>
          <a:srgbClr val="292929"/>
        </a:dk1>
        <a:lt1>
          <a:srgbClr val="DDDDDD"/>
        </a:lt1>
        <a:dk2>
          <a:srgbClr val="0066CC"/>
        </a:dk2>
        <a:lt2>
          <a:srgbClr val="B2B2B2"/>
        </a:lt2>
        <a:accent1>
          <a:srgbClr val="CACADC"/>
        </a:accent1>
        <a:accent2>
          <a:srgbClr val="FFCC00"/>
        </a:accent2>
        <a:accent3>
          <a:srgbClr val="EBEBEB"/>
        </a:accent3>
        <a:accent4>
          <a:srgbClr val="222222"/>
        </a:accent4>
        <a:accent5>
          <a:srgbClr val="E1E1EA"/>
        </a:accent5>
        <a:accent6>
          <a:srgbClr val="E5B700"/>
        </a:accent6>
        <a:hlink>
          <a:srgbClr val="008080"/>
        </a:hlink>
        <a:folHlink>
          <a:srgbClr val="7D7DA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1578</TotalTime>
  <Words>4698</Words>
  <Application>Microsoft Office PowerPoint</Application>
  <PresentationFormat>全屏显示(4:3)</PresentationFormat>
  <Paragraphs>407</Paragraphs>
  <Slides>63</Slides>
  <Notes>0</Notes>
  <HiddenSlides>0</HiddenSlides>
  <MMClips>0</MMClips>
  <ScaleCrop>false</ScaleCrop>
  <HeadingPairs>
    <vt:vector size="4" baseType="variant">
      <vt:variant>
        <vt:lpstr>主题</vt:lpstr>
      </vt:variant>
      <vt:variant>
        <vt:i4>4</vt:i4>
      </vt:variant>
      <vt:variant>
        <vt:lpstr>幻灯片标题</vt:lpstr>
      </vt:variant>
      <vt:variant>
        <vt:i4>63</vt:i4>
      </vt:variant>
    </vt:vector>
  </HeadingPairs>
  <TitlesOfParts>
    <vt:vector size="67" baseType="lpstr">
      <vt:lpstr>古瓶荷花</vt:lpstr>
      <vt:lpstr>古瓶荷花</vt:lpstr>
      <vt:lpstr>默认设计模板_2</vt:lpstr>
      <vt:lpstr>古瓶荷花</vt:lpstr>
      <vt:lpstr>小说阅读专题复习</vt:lpstr>
      <vt:lpstr>小说知识回顾:</vt:lpstr>
      <vt:lpstr>幻灯片 3</vt:lpstr>
      <vt:lpstr>幻灯片 4</vt:lpstr>
      <vt:lpstr>幻灯片 5</vt:lpstr>
      <vt:lpstr>人物形象</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人称选用的效果作用</vt:lpstr>
      <vt:lpstr>小说阅读鉴赏 之 环境描写</vt:lpstr>
      <vt:lpstr>幻灯片 24</vt:lpstr>
      <vt:lpstr>幻灯片 25</vt:lpstr>
      <vt:lpstr>幻灯片 26</vt:lpstr>
      <vt:lpstr>幻灯片 27</vt:lpstr>
      <vt:lpstr>幻灯片 28</vt:lpstr>
      <vt:lpstr>幻灯片 29</vt:lpstr>
      <vt:lpstr>幻灯片 30</vt:lpstr>
      <vt:lpstr>小说阅读鉴赏 之 情节结构 </vt:lpstr>
      <vt:lpstr>幻灯片 32</vt:lpstr>
      <vt:lpstr>小说阅读  之  环境描写</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表达技巧</vt:lpstr>
      <vt:lpstr>幻灯片 49</vt:lpstr>
      <vt:lpstr>幻灯片 50</vt:lpstr>
      <vt:lpstr>幻灯片 51</vt:lpstr>
      <vt:lpstr>幻灯片 52</vt:lpstr>
      <vt:lpstr>幻灯片 53</vt:lpstr>
      <vt:lpstr>幻灯片 54</vt:lpstr>
      <vt:lpstr>幻灯片 55</vt:lpstr>
      <vt:lpstr>小说构思特点</vt:lpstr>
      <vt:lpstr>一、从情节位置看（不同位置的情节有不同的特点）</vt:lpstr>
      <vt:lpstr>【中间】结构：</vt:lpstr>
      <vt:lpstr>【结尾】结尾宜巧，要"回眸一笑"。主要有三种：</vt:lpstr>
      <vt:lpstr>二、从情节结构手法看</vt:lpstr>
      <vt:lpstr>三、从情节叙述手法看</vt:lpstr>
      <vt:lpstr>四、从情节安排上看</vt:lpstr>
      <vt:lpstr>五、看其他的表达技巧（手法）</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小说阅读专题复习</dc:title>
  <dc:creator>Administrator</dc:creator>
  <cp:lastModifiedBy>Mloong</cp:lastModifiedBy>
  <cp:revision>39</cp:revision>
  <dcterms:created xsi:type="dcterms:W3CDTF">2008-11-12T09:32:00Z</dcterms:created>
  <dcterms:modified xsi:type="dcterms:W3CDTF">2019-06-20T11:01:46Z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