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313" r:id="rId3"/>
    <p:sldId id="315" r:id="rId4"/>
    <p:sldId id="316" r:id="rId5"/>
    <p:sldId id="317" r:id="rId6"/>
    <p:sldId id="318" r:id="rId7"/>
    <p:sldId id="319" r:id="rId8"/>
    <p:sldId id="320" r:id="rId9"/>
    <p:sldId id="321" r:id="rId10"/>
    <p:sldId id="322" r:id="rId11"/>
    <p:sldId id="323" r:id="rId12"/>
    <p:sldId id="324" r:id="rId13"/>
    <p:sldId id="325" r:id="rId14"/>
    <p:sldId id="326" r:id="rId15"/>
    <p:sldId id="327" r:id="rId16"/>
    <p:sldId id="328" r:id="rId17"/>
    <p:sldId id="329" r:id="rId18"/>
    <p:sldId id="288" r:id="rId19"/>
    <p:sldId id="289" r:id="rId20"/>
    <p:sldId id="290" r:id="rId21"/>
    <p:sldId id="291" r:id="rId22"/>
    <p:sldId id="257" r:id="rId23"/>
    <p:sldId id="258" r:id="rId24"/>
    <p:sldId id="259" r:id="rId25"/>
    <p:sldId id="286" r:id="rId26"/>
    <p:sldId id="287" r:id="rId27"/>
    <p:sldId id="260" r:id="rId28"/>
    <p:sldId id="261" r:id="rId29"/>
    <p:sldId id="303" r:id="rId30"/>
    <p:sldId id="304" r:id="rId31"/>
    <p:sldId id="296" r:id="rId32"/>
    <p:sldId id="297" r:id="rId33"/>
    <p:sldId id="298" r:id="rId34"/>
    <p:sldId id="299" r:id="rId35"/>
    <p:sldId id="305" r:id="rId36"/>
    <p:sldId id="306" r:id="rId37"/>
    <p:sldId id="300" r:id="rId38"/>
    <p:sldId id="301" r:id="rId39"/>
    <p:sldId id="302" r:id="rId40"/>
    <p:sldId id="262" r:id="rId41"/>
    <p:sldId id="263" r:id="rId42"/>
    <p:sldId id="264" r:id="rId43"/>
    <p:sldId id="265" r:id="rId44"/>
    <p:sldId id="266" r:id="rId45"/>
    <p:sldId id="312" r:id="rId46"/>
    <p:sldId id="267" r:id="rId47"/>
    <p:sldId id="268" r:id="rId48"/>
    <p:sldId id="269" r:id="rId49"/>
    <p:sldId id="270" r:id="rId50"/>
    <p:sldId id="271" r:id="rId51"/>
    <p:sldId id="272" r:id="rId52"/>
    <p:sldId id="273" r:id="rId53"/>
    <p:sldId id="274" r:id="rId54"/>
    <p:sldId id="283" r:id="rId55"/>
    <p:sldId id="284" r:id="rId56"/>
    <p:sldId id="285" r:id="rId57"/>
    <p:sldId id="292" r:id="rId58"/>
    <p:sldId id="293"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2F74572E-5E86-443A-A67E-7BE99F5A564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2F74572E-5E86-443A-A67E-7BE99F5A564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74572E-5E86-443A-A67E-7BE99F5A564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0AD2A129-24FE-49B5-B019-D49328DE4B38}" type="datetimeFigureOut">
              <a:rPr lang="zh-CN" altLang="en-US" smtClean="0"/>
              <a:pPr/>
              <a:t>2011/9/28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2F74572E-5E86-443A-A67E-7BE99F5A564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0AD2A129-24FE-49B5-B019-D49328DE4B38}" type="datetimeFigureOut">
              <a:rPr lang="zh-CN" altLang="en-US" smtClean="0"/>
              <a:pPr/>
              <a:t>2011/9/28</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F74572E-5E86-443A-A67E-7BE99F5A564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normAutofit fontScale="70000" lnSpcReduction="20000"/>
          </a:bodyPr>
          <a:lstStyle/>
          <a:p>
            <a:r>
              <a:rPr lang="en-US" altLang="zh-CN" sz="6000" dirty="0" smtClean="0"/>
              <a:t>《</a:t>
            </a:r>
            <a:r>
              <a:rPr lang="zh-CN" altLang="en-US" sz="6000" dirty="0" smtClean="0"/>
              <a:t>鲁滨逊漂流记</a:t>
            </a:r>
            <a:r>
              <a:rPr lang="en-US" altLang="zh-CN" sz="6000" dirty="0" smtClean="0"/>
              <a:t>》</a:t>
            </a:r>
            <a:r>
              <a:rPr lang="zh-CN" altLang="en-US" sz="6000" dirty="0" smtClean="0"/>
              <a:t>的后殖民解读</a:t>
            </a:r>
          </a:p>
          <a:p>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在东方</a:t>
            </a:r>
            <a:r>
              <a:rPr lang="zh-CN" altLang="zh-CN" dirty="0" smtClean="0"/>
              <a:t>主义</a:t>
            </a:r>
            <a:r>
              <a:rPr lang="zh-CN" altLang="zh-CN" dirty="0"/>
              <a:t>的描述下</a:t>
            </a:r>
            <a:r>
              <a:rPr lang="en-US" altLang="zh-CN" dirty="0"/>
              <a:t>,</a:t>
            </a:r>
            <a:r>
              <a:rPr lang="zh-CN" altLang="zh-CN" dirty="0"/>
              <a:t>欧美人都是理性</a:t>
            </a:r>
            <a:r>
              <a:rPr lang="en-US" altLang="zh-CN" dirty="0"/>
              <a:t>,</a:t>
            </a:r>
            <a:r>
              <a:rPr lang="zh-CN" altLang="zh-CN" dirty="0"/>
              <a:t>进化了的</a:t>
            </a:r>
            <a:r>
              <a:rPr lang="en-US" altLang="zh-CN" dirty="0"/>
              <a:t>,</a:t>
            </a:r>
            <a:r>
              <a:rPr lang="zh-CN" altLang="zh-CN" dirty="0"/>
              <a:t>道德高尚的</a:t>
            </a:r>
            <a:r>
              <a:rPr lang="en-US" altLang="zh-CN" dirty="0"/>
              <a:t>,</a:t>
            </a:r>
            <a:r>
              <a:rPr lang="zh-CN" altLang="zh-CN" dirty="0" smtClean="0"/>
              <a:t>成熟的</a:t>
            </a:r>
            <a:r>
              <a:rPr lang="zh-CN" altLang="zh-CN" dirty="0"/>
              <a:t>正常的</a:t>
            </a:r>
            <a:r>
              <a:rPr lang="en-US" altLang="zh-CN" dirty="0"/>
              <a:t>,</a:t>
            </a:r>
            <a:r>
              <a:rPr lang="zh-CN" altLang="zh-CN" dirty="0"/>
              <a:t>合乎逻辑的</a:t>
            </a:r>
            <a:r>
              <a:rPr lang="en-US" altLang="zh-CN" dirty="0"/>
              <a:t>;</a:t>
            </a:r>
            <a:r>
              <a:rPr lang="zh-CN" altLang="zh-CN" dirty="0"/>
              <a:t>而东方人则与之相反</a:t>
            </a:r>
            <a:r>
              <a:rPr lang="en-US" altLang="zh-CN" dirty="0"/>
              <a:t>,</a:t>
            </a:r>
            <a:r>
              <a:rPr lang="zh-CN" altLang="zh-CN" dirty="0"/>
              <a:t>他们不理性</a:t>
            </a:r>
            <a:r>
              <a:rPr lang="en-US" altLang="zh-CN" dirty="0" smtClean="0"/>
              <a:t>,</a:t>
            </a:r>
            <a:r>
              <a:rPr lang="zh-CN" altLang="zh-CN" dirty="0" smtClean="0"/>
              <a:t>落后</a:t>
            </a:r>
            <a:r>
              <a:rPr lang="en-US" altLang="zh-CN" dirty="0"/>
              <a:t>,</a:t>
            </a:r>
            <a:r>
              <a:rPr lang="zh-CN" altLang="zh-CN" dirty="0"/>
              <a:t>野蛮</a:t>
            </a:r>
            <a:r>
              <a:rPr lang="en-US" altLang="zh-CN" dirty="0"/>
              <a:t>,</a:t>
            </a:r>
            <a:r>
              <a:rPr lang="zh-CN" altLang="zh-CN" dirty="0"/>
              <a:t>不合乎逻辑</a:t>
            </a:r>
            <a:r>
              <a:rPr lang="en-US" altLang="zh-CN" dirty="0"/>
              <a:t>,</a:t>
            </a:r>
            <a:r>
              <a:rPr lang="zh-CN" altLang="zh-CN" dirty="0"/>
              <a:t>神秘莫测。</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这种扭曲了的东方人</a:t>
            </a:r>
            <a:r>
              <a:rPr lang="zh-CN" altLang="zh-CN" dirty="0" smtClean="0"/>
              <a:t>形象</a:t>
            </a:r>
            <a:r>
              <a:rPr lang="zh-CN" altLang="zh-CN" dirty="0"/>
              <a:t>屡屡出现在小说</a:t>
            </a:r>
            <a:r>
              <a:rPr lang="en-US" altLang="zh-CN" dirty="0"/>
              <a:t>,</a:t>
            </a:r>
            <a:r>
              <a:rPr lang="zh-CN" altLang="zh-CN" dirty="0"/>
              <a:t>电影</a:t>
            </a:r>
            <a:r>
              <a:rPr lang="en-US" altLang="zh-CN" dirty="0"/>
              <a:t>,</a:t>
            </a:r>
            <a:r>
              <a:rPr lang="zh-CN" altLang="zh-CN" dirty="0"/>
              <a:t>电视剧等文本中。实际上</a:t>
            </a:r>
            <a:r>
              <a:rPr lang="en-US" altLang="zh-CN" dirty="0"/>
              <a:t>,</a:t>
            </a:r>
            <a:r>
              <a:rPr lang="zh-CN" altLang="zh-CN" dirty="0"/>
              <a:t>东方</a:t>
            </a:r>
            <a:r>
              <a:rPr lang="zh-CN" altLang="zh-CN" dirty="0" smtClean="0"/>
              <a:t>主义</a:t>
            </a:r>
            <a:r>
              <a:rPr lang="zh-CN" altLang="zh-CN" dirty="0"/>
              <a:t>者“东方化”的不仅仅是东方人的形象</a:t>
            </a:r>
            <a:r>
              <a:rPr lang="en-US" altLang="zh-CN" dirty="0"/>
              <a:t>,</a:t>
            </a:r>
            <a:r>
              <a:rPr lang="zh-CN" altLang="zh-CN" dirty="0"/>
              <a:t>还包括其他</a:t>
            </a:r>
            <a:r>
              <a:rPr lang="zh-CN" altLang="zh-CN" dirty="0" smtClean="0"/>
              <a:t>“有色人种”</a:t>
            </a:r>
            <a:r>
              <a:rPr lang="en-US" altLang="zh-CN" dirty="0"/>
              <a:t>,</a:t>
            </a:r>
            <a:r>
              <a:rPr lang="zh-CN" altLang="zh-CN" dirty="0"/>
              <a:t>如黑人</a:t>
            </a:r>
            <a:r>
              <a:rPr lang="en-US" altLang="zh-CN" dirty="0"/>
              <a:t>,</a:t>
            </a:r>
            <a:r>
              <a:rPr lang="zh-CN" altLang="zh-CN" dirty="0"/>
              <a:t>印第安人的形象。其目的都是要极力维护</a:t>
            </a:r>
            <a:r>
              <a:rPr lang="zh-CN" altLang="zh-CN" dirty="0" smtClean="0"/>
              <a:t>殖民主义</a:t>
            </a:r>
            <a:r>
              <a:rPr lang="en-US" altLang="zh-CN" dirty="0"/>
              <a:t>,</a:t>
            </a:r>
            <a:r>
              <a:rPr lang="zh-CN" altLang="zh-CN" dirty="0"/>
              <a:t>欧洲中心主义和白人至上主义。</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“后殖民理论”以美国哥伦比亚大学阿拉伯裔教授爱德华·萨义德</a:t>
            </a:r>
            <a:r>
              <a:rPr lang="en-US" altLang="zh-CN" dirty="0"/>
              <a:t>( Edward W. Said) </a:t>
            </a:r>
            <a:r>
              <a:rPr lang="zh-CN" altLang="zh-CN" dirty="0"/>
              <a:t>的</a:t>
            </a:r>
          </a:p>
          <a:p>
            <a:r>
              <a:rPr lang="zh-CN" altLang="zh-CN" dirty="0"/>
              <a:t>巨著《东方学》为代表。</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descr="E:\zm\教学材料\世界文学导论\said_e.jpg"/>
          <p:cNvPicPr>
            <a:picLocks noGrp="1" noChangeAspect="1" noChangeArrowheads="1"/>
          </p:cNvPicPr>
          <p:nvPr>
            <p:ph idx="1"/>
          </p:nvPr>
        </p:nvPicPr>
        <p:blipFill>
          <a:blip r:embed="rId2" cstate="print"/>
          <a:srcRect/>
          <a:stretch>
            <a:fillRect/>
          </a:stretch>
        </p:blipFill>
        <p:spPr bwMode="auto">
          <a:xfrm>
            <a:off x="2411760" y="692696"/>
            <a:ext cx="3615655" cy="584792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所谓“后殖民”是指西方帝国主义在非西方地区殖民统治结束后的状况</a:t>
            </a:r>
            <a:r>
              <a:rPr lang="en-US" altLang="zh-CN" dirty="0"/>
              <a:t>,</a:t>
            </a:r>
            <a:r>
              <a:rPr lang="zh-CN" altLang="zh-CN" dirty="0"/>
              <a:t>这些地区虽然在国家主权上已经独立</a:t>
            </a:r>
            <a:r>
              <a:rPr lang="en-US" altLang="zh-CN" dirty="0"/>
              <a:t>,</a:t>
            </a:r>
            <a:r>
              <a:rPr lang="zh-CN" altLang="zh-CN" dirty="0"/>
              <a:t>但在经济、文化上的“殖民”并未结束</a:t>
            </a:r>
            <a:r>
              <a:rPr lang="en-US" altLang="zh-CN" dirty="0"/>
              <a:t>,</a:t>
            </a:r>
            <a:r>
              <a:rPr lang="zh-CN" altLang="zh-CN" dirty="0"/>
              <a:t>殖民势力尤其借助于其精心建立起来的“文化霸权”或“文化帝国主义”来维系其利益。</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萨义德率先指出西方世界长期以来是如何带有偏见地凝视东方</a:t>
            </a:r>
            <a:r>
              <a:rPr lang="en-US" altLang="zh-CN" dirty="0"/>
              <a:t>,</a:t>
            </a:r>
            <a:r>
              <a:rPr lang="zh-CN" altLang="zh-CN" dirty="0"/>
              <a:t>如何以科学、学术研究之名发展出一整套关于“东方”的权力话语</a:t>
            </a:r>
            <a:r>
              <a:rPr lang="en-US" altLang="zh-CN" dirty="0"/>
              <a:t>(discourse) </a:t>
            </a:r>
            <a:r>
              <a:rPr lang="zh-CN" altLang="zh-CN" dirty="0"/>
              <a:t>。</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他认为西方学者在研究“东方”时</a:t>
            </a:r>
            <a:r>
              <a:rPr lang="en-US" altLang="zh-CN" dirty="0"/>
              <a:t>,</a:t>
            </a:r>
            <a:r>
              <a:rPr lang="zh-CN" altLang="zh-CN" dirty="0"/>
              <a:t>将自己置于“主体”</a:t>
            </a:r>
            <a:r>
              <a:rPr lang="en-US" altLang="zh-CN" dirty="0"/>
              <a:t>,</a:t>
            </a:r>
            <a:r>
              <a:rPr lang="zh-CN" altLang="zh-CN" dirty="0"/>
              <a:t>而将“东方”作为“他者”</a:t>
            </a:r>
            <a:r>
              <a:rPr lang="en-US" altLang="zh-CN" dirty="0"/>
              <a:t>(Other) ,</a:t>
            </a:r>
            <a:r>
              <a:rPr lang="zh-CN" altLang="zh-CN" dirty="0"/>
              <a:t>其学术研究虽然看起来十分客观</a:t>
            </a:r>
            <a:r>
              <a:rPr lang="en-US" altLang="zh-CN" dirty="0"/>
              <a:t>, </a:t>
            </a:r>
            <a:r>
              <a:rPr lang="zh-CN" altLang="zh-CN" dirty="0"/>
              <a:t>实际却有意无意地以自己的文化来曲解“东方”</a:t>
            </a:r>
            <a:r>
              <a:rPr lang="en-US" altLang="zh-CN" dirty="0"/>
              <a:t>,</a:t>
            </a:r>
            <a:r>
              <a:rPr lang="zh-CN" altLang="zh-CN" dirty="0"/>
              <a:t>反映了“西方在客观世界、政治和社会生活、文学作品中对东方所持的根深蒂固的偏见”。</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以此为先锋</a:t>
            </a:r>
            <a:r>
              <a:rPr lang="en-US" altLang="zh-CN" dirty="0"/>
              <a:t>,</a:t>
            </a:r>
            <a:r>
              <a:rPr lang="zh-CN" altLang="zh-CN" dirty="0"/>
              <a:t>西方学术界出现了由常住西方、基本上是在西方大学任教的非白人、多数是来自第三世界的学者对西方理论、学术中的欧洲中心论倾向和西方文化霸权进行的挑战和批判。</a:t>
            </a:r>
          </a:p>
          <a:p>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作者简介</a:t>
            </a:r>
            <a:endParaRPr lang="zh-CN" altLang="en-US" dirty="0"/>
          </a:p>
        </p:txBody>
      </p:sp>
      <p:sp>
        <p:nvSpPr>
          <p:cNvPr id="3" name="内容占位符 2"/>
          <p:cNvSpPr>
            <a:spLocks noGrp="1"/>
          </p:cNvSpPr>
          <p:nvPr>
            <p:ph idx="1"/>
          </p:nvPr>
        </p:nvSpPr>
        <p:spPr/>
        <p:txBody>
          <a:bodyPr>
            <a:normAutofit/>
          </a:bodyPr>
          <a:lstStyle/>
          <a:p>
            <a:r>
              <a:rPr lang="zh-CN" altLang="zh-CN" dirty="0"/>
              <a:t>丹尼尔·笛福</a:t>
            </a:r>
            <a:r>
              <a:rPr lang="en-US" altLang="zh-CN" dirty="0"/>
              <a:t>(Daniel Defoe, 1660 </a:t>
            </a:r>
            <a:r>
              <a:rPr lang="en-US" altLang="zh-CN" dirty="0" smtClean="0"/>
              <a:t>– </a:t>
            </a:r>
            <a:r>
              <a:rPr lang="en-US" altLang="zh-CN" dirty="0"/>
              <a:t>1731</a:t>
            </a:r>
            <a:r>
              <a:rPr lang="en-US" altLang="zh-CN" dirty="0" smtClean="0"/>
              <a:t>)</a:t>
            </a:r>
            <a:r>
              <a:rPr lang="zh-CN" altLang="zh-CN" dirty="0" smtClean="0"/>
              <a:t>是</a:t>
            </a:r>
            <a:r>
              <a:rPr lang="en-US" altLang="zh-CN" dirty="0"/>
              <a:t>18</a:t>
            </a:r>
            <a:r>
              <a:rPr lang="zh-CN" altLang="zh-CN" dirty="0"/>
              <a:t>世纪英国著名作家、英国现实主义小说的</a:t>
            </a:r>
            <a:r>
              <a:rPr lang="zh-CN" altLang="zh-CN" dirty="0" smtClean="0"/>
              <a:t>奠基人</a:t>
            </a:r>
            <a:r>
              <a:rPr lang="zh-CN" altLang="zh-CN" dirty="0"/>
              <a:t>。他一生创作了大量作品</a:t>
            </a:r>
            <a:r>
              <a:rPr lang="en-US" altLang="zh-CN" dirty="0"/>
              <a:t>,</a:t>
            </a:r>
            <a:r>
              <a:rPr lang="zh-CN" altLang="zh-CN" dirty="0"/>
              <a:t>有政论文章、</a:t>
            </a:r>
            <a:r>
              <a:rPr lang="zh-CN" altLang="zh-CN" dirty="0" smtClean="0"/>
              <a:t>经济贸易</a:t>
            </a:r>
            <a:r>
              <a:rPr lang="zh-CN" altLang="zh-CN" dirty="0"/>
              <a:t>著作、散文评论、小说、人物传记、游记等达</a:t>
            </a:r>
            <a:r>
              <a:rPr lang="zh-CN" altLang="zh-CN" dirty="0" smtClean="0"/>
              <a:t>二百五十</a:t>
            </a:r>
            <a:r>
              <a:rPr lang="zh-CN" altLang="zh-CN" dirty="0"/>
              <a:t>种之多。在政治、经济方面的著作中</a:t>
            </a:r>
            <a:r>
              <a:rPr lang="en-US" altLang="zh-CN" dirty="0"/>
              <a:t>,</a:t>
            </a:r>
            <a:r>
              <a:rPr lang="zh-CN" altLang="zh-CN" dirty="0"/>
              <a:t>他</a:t>
            </a:r>
            <a:r>
              <a:rPr lang="zh-CN" altLang="zh-CN" dirty="0" smtClean="0"/>
              <a:t>最早</a:t>
            </a:r>
            <a:r>
              <a:rPr lang="zh-CN" altLang="zh-CN" dirty="0"/>
              <a:t>提出了“自由贸易”的理论。</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笛福非常关心资本主义工商业</a:t>
            </a:r>
            <a:r>
              <a:rPr lang="en-US" altLang="zh-CN" dirty="0"/>
              <a:t>,</a:t>
            </a:r>
            <a:r>
              <a:rPr lang="zh-CN" altLang="zh-CN" dirty="0"/>
              <a:t>尤其是贸易发展。笛福认为“</a:t>
            </a:r>
            <a:r>
              <a:rPr lang="zh-CN" altLang="zh-CN" dirty="0" smtClean="0"/>
              <a:t>贸易</a:t>
            </a:r>
            <a:r>
              <a:rPr lang="zh-CN" altLang="zh-CN" dirty="0"/>
              <a:t>与制造业</a:t>
            </a:r>
            <a:r>
              <a:rPr lang="en-US" altLang="zh-CN" dirty="0"/>
              <a:t>,</a:t>
            </a:r>
            <a:r>
              <a:rPr lang="zh-CN" altLang="zh-CN" dirty="0"/>
              <a:t>航海业是母与女的关系”</a:t>
            </a:r>
            <a:r>
              <a:rPr lang="en-US" altLang="zh-CN" dirty="0"/>
              <a:t>,</a:t>
            </a:r>
            <a:r>
              <a:rPr lang="zh-CN" altLang="zh-CN" dirty="0"/>
              <a:t>“促进</a:t>
            </a:r>
            <a:r>
              <a:rPr lang="zh-CN" altLang="zh-CN" dirty="0" smtClean="0"/>
              <a:t>英格兰</a:t>
            </a:r>
            <a:r>
              <a:rPr lang="zh-CN" altLang="zh-CN" dirty="0"/>
              <a:t>的发展</a:t>
            </a:r>
            <a:r>
              <a:rPr lang="en-US" altLang="zh-CN" dirty="0"/>
              <a:t>,</a:t>
            </a:r>
            <a:r>
              <a:rPr lang="zh-CN" altLang="zh-CN" dirty="0"/>
              <a:t>就是增加人民的财富</a:t>
            </a:r>
            <a:r>
              <a:rPr lang="en-US" altLang="zh-CN" dirty="0"/>
              <a:t>,</a:t>
            </a:r>
            <a:r>
              <a:rPr lang="zh-CN" altLang="zh-CN" dirty="0"/>
              <a:t>只有促进</a:t>
            </a:r>
            <a:r>
              <a:rPr lang="zh-CN" altLang="zh-CN" dirty="0" smtClean="0"/>
              <a:t>贸易才能</a:t>
            </a:r>
            <a:r>
              <a:rPr lang="zh-CN" altLang="zh-CN" dirty="0"/>
              <a:t>做到⋯⋯促进贸易</a:t>
            </a:r>
            <a:r>
              <a:rPr lang="en-US" altLang="zh-CN" dirty="0"/>
              <a:t>: </a:t>
            </a:r>
            <a:r>
              <a:rPr lang="zh-CN" altLang="zh-CN" dirty="0"/>
              <a:t>航海业与</a:t>
            </a:r>
            <a:r>
              <a:rPr lang="zh-CN" altLang="zh-CN" dirty="0" smtClean="0"/>
              <a:t>对外贸易⋯⋯</a:t>
            </a:r>
            <a:r>
              <a:rPr lang="zh-CN" altLang="zh-CN" dirty="0"/>
              <a:t>”</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后殖民主义：对</a:t>
            </a:r>
            <a:r>
              <a:rPr lang="zh-CN" altLang="zh-CN" dirty="0" smtClean="0"/>
              <a:t>西方中心论与白人至上主义</a:t>
            </a:r>
            <a:r>
              <a:rPr lang="zh-CN" altLang="en-US" dirty="0" smtClean="0"/>
              <a:t>的反叛</a:t>
            </a:r>
            <a:endParaRPr lang="zh-CN" altLang="en-US" dirty="0"/>
          </a:p>
        </p:txBody>
      </p:sp>
      <p:sp>
        <p:nvSpPr>
          <p:cNvPr id="3" name="内容占位符 2"/>
          <p:cNvSpPr>
            <a:spLocks noGrp="1"/>
          </p:cNvSpPr>
          <p:nvPr>
            <p:ph idx="1"/>
          </p:nvPr>
        </p:nvSpPr>
        <p:spPr/>
        <p:txBody>
          <a:bodyPr/>
          <a:lstStyle/>
          <a:p>
            <a:r>
              <a:rPr lang="zh-CN" altLang="zh-CN" dirty="0"/>
              <a:t>二战结束标志着欧洲发起的近</a:t>
            </a:r>
            <a:r>
              <a:rPr lang="en-US" altLang="zh-CN" dirty="0"/>
              <a:t>450 </a:t>
            </a:r>
            <a:r>
              <a:rPr lang="zh-CN" altLang="zh-CN" dirty="0"/>
              <a:t>年的殖民战争</a:t>
            </a:r>
            <a:r>
              <a:rPr lang="zh-CN" altLang="zh-CN" dirty="0" smtClean="0"/>
              <a:t>告一段落</a:t>
            </a:r>
            <a:r>
              <a:rPr lang="en-US" altLang="zh-CN" dirty="0"/>
              <a:t>,</a:t>
            </a:r>
            <a:r>
              <a:rPr lang="zh-CN" altLang="zh-CN" dirty="0"/>
              <a:t>人们开始反思殖民主义的罪恶</a:t>
            </a:r>
            <a:r>
              <a:rPr lang="en-US" altLang="zh-CN" dirty="0"/>
              <a:t>,</a:t>
            </a:r>
            <a:r>
              <a:rPr lang="zh-CN" altLang="zh-CN" dirty="0"/>
              <a:t>揭露殖民主义的</a:t>
            </a:r>
            <a:r>
              <a:rPr lang="zh-CN" altLang="zh-CN" dirty="0" smtClean="0"/>
              <a:t>丑恶行径</a:t>
            </a:r>
            <a:r>
              <a:rPr lang="zh-CN" altLang="zh-CN" dirty="0"/>
              <a:t>。后殖民主义话语是冷战快结束的上世纪</a:t>
            </a:r>
            <a:r>
              <a:rPr lang="en-US" altLang="zh-CN" dirty="0"/>
              <a:t>80 </a:t>
            </a:r>
            <a:r>
              <a:rPr lang="zh-CN" altLang="zh-CN" dirty="0"/>
              <a:t>年代</a:t>
            </a:r>
            <a:r>
              <a:rPr lang="zh-CN" altLang="zh-CN" dirty="0" smtClean="0"/>
              <a:t>开始从</a:t>
            </a:r>
            <a:r>
              <a:rPr lang="zh-CN" altLang="zh-CN" dirty="0"/>
              <a:t>西方发端兴盛而流向全球的时髦话语。</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他主张扩充殖民地</a:t>
            </a:r>
            <a:r>
              <a:rPr lang="en-US" altLang="zh-CN" dirty="0"/>
              <a:t>,</a:t>
            </a:r>
            <a:r>
              <a:rPr lang="zh-CN" altLang="zh-CN" dirty="0"/>
              <a:t>反对专制政体</a:t>
            </a:r>
            <a:r>
              <a:rPr lang="zh-CN" altLang="zh-CN" dirty="0" smtClean="0"/>
              <a:t>、等级</a:t>
            </a:r>
            <a:r>
              <a:rPr lang="zh-CN" altLang="zh-CN" dirty="0"/>
              <a:t>制度</a:t>
            </a:r>
            <a:r>
              <a:rPr lang="en-US" altLang="zh-CN" dirty="0"/>
              <a:t>,</a:t>
            </a:r>
            <a:r>
              <a:rPr lang="zh-CN" altLang="zh-CN" dirty="0"/>
              <a:t>为资产阶级积极争取政治权利和社会地位</a:t>
            </a:r>
            <a:r>
              <a:rPr lang="en-US" altLang="zh-CN" dirty="0"/>
              <a:t>,</a:t>
            </a:r>
            <a:r>
              <a:rPr lang="zh-CN" altLang="zh-CN" dirty="0"/>
              <a:t>应该说他是新兴资产阶级的代言人。</a:t>
            </a:r>
            <a:r>
              <a:rPr lang="en-US" altLang="zh-CN" dirty="0" smtClean="0"/>
              <a:t>1719</a:t>
            </a:r>
            <a:r>
              <a:rPr lang="zh-CN" altLang="zh-CN" dirty="0" smtClean="0"/>
              <a:t>年</a:t>
            </a:r>
            <a:r>
              <a:rPr lang="en-US" altLang="zh-CN" dirty="0"/>
              <a:t>,</a:t>
            </a:r>
            <a:r>
              <a:rPr lang="zh-CN" altLang="zh-CN" dirty="0"/>
              <a:t>笛福发表了他的第一部小说</a:t>
            </a:r>
            <a:r>
              <a:rPr lang="zh-CN" altLang="zh-CN" dirty="0" smtClean="0"/>
              <a:t>《鲁滨逊漂流记》</a:t>
            </a:r>
            <a:r>
              <a:rPr lang="en-US" altLang="zh-CN" dirty="0" smtClean="0"/>
              <a:t>,</a:t>
            </a:r>
            <a:r>
              <a:rPr lang="zh-CN" altLang="zh-CN" dirty="0"/>
              <a:t>这部以航海冒险、</a:t>
            </a:r>
            <a:r>
              <a:rPr lang="zh-CN" altLang="zh-CN" dirty="0" smtClean="0"/>
              <a:t>开发荒岛</a:t>
            </a:r>
            <a:r>
              <a:rPr lang="zh-CN" altLang="zh-CN" dirty="0"/>
              <a:t>为主要内容的长篇小说</a:t>
            </a:r>
            <a:r>
              <a:rPr lang="en-US" altLang="zh-CN" dirty="0"/>
              <a:t>,</a:t>
            </a:r>
            <a:r>
              <a:rPr lang="zh-CN" altLang="zh-CN" dirty="0"/>
              <a:t>讲述了英国殖民</a:t>
            </a:r>
            <a:r>
              <a:rPr lang="zh-CN" altLang="zh-CN" dirty="0" smtClean="0"/>
              <a:t>时期</a:t>
            </a:r>
            <a:r>
              <a:rPr lang="zh-CN" altLang="zh-CN" dirty="0"/>
              <a:t>一个冒险家———开拓“新世界”的殖民者</a:t>
            </a:r>
            <a:r>
              <a:rPr lang="zh-CN" altLang="zh-CN" dirty="0" smtClean="0"/>
              <a:t>独自在</a:t>
            </a:r>
            <a:r>
              <a:rPr lang="zh-CN" altLang="zh-CN" dirty="0"/>
              <a:t>荒岛上生活了</a:t>
            </a:r>
            <a:r>
              <a:rPr lang="en-US" altLang="zh-CN" dirty="0"/>
              <a:t>28</a:t>
            </a:r>
            <a:r>
              <a:rPr lang="zh-CN" altLang="zh-CN" dirty="0"/>
              <a:t>年的故事。</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小说一经发表</a:t>
            </a:r>
            <a:r>
              <a:rPr lang="zh-CN" altLang="zh-CN" dirty="0" smtClean="0"/>
              <a:t>立即</a:t>
            </a:r>
            <a:r>
              <a:rPr lang="zh-CN" altLang="zh-CN" dirty="0"/>
              <a:t>成为家喻户晓的畅销读物</a:t>
            </a:r>
            <a:r>
              <a:rPr lang="en-US" altLang="zh-CN" dirty="0"/>
              <a:t>, </a:t>
            </a:r>
            <a:r>
              <a:rPr lang="zh-CN" altLang="zh-CN" dirty="0"/>
              <a:t>笛福塑造的</a:t>
            </a:r>
            <a:r>
              <a:rPr lang="zh-CN" altLang="zh-CN" dirty="0" smtClean="0"/>
              <a:t>鲁滨逊形象</a:t>
            </a:r>
            <a:r>
              <a:rPr lang="zh-CN" altLang="zh-CN" dirty="0"/>
              <a:t>一度成为人们心目中的英雄而受到广泛</a:t>
            </a:r>
            <a:r>
              <a:rPr lang="zh-CN" altLang="zh-CN" dirty="0" smtClean="0"/>
              <a:t>欢迎</a:t>
            </a:r>
            <a:r>
              <a:rPr lang="zh-CN" altLang="zh-CN" dirty="0"/>
              <a:t>。《鲁滨逊漂流记》不仅是笛福的代表作、</a:t>
            </a:r>
            <a:r>
              <a:rPr lang="zh-CN" altLang="zh-CN" dirty="0" smtClean="0"/>
              <a:t>文学创作</a:t>
            </a:r>
            <a:r>
              <a:rPr lang="zh-CN" altLang="zh-CN" dirty="0"/>
              <a:t>的里程碑</a:t>
            </a:r>
            <a:r>
              <a:rPr lang="en-US" altLang="zh-CN" dirty="0"/>
              <a:t>,</a:t>
            </a:r>
            <a:r>
              <a:rPr lang="zh-CN" altLang="zh-CN" dirty="0"/>
              <a:t>同时也是英国近代小说的开山</a:t>
            </a:r>
            <a:r>
              <a:rPr lang="zh-CN" altLang="zh-CN" dirty="0" smtClean="0"/>
              <a:t>之作</a:t>
            </a:r>
            <a:r>
              <a:rPr lang="zh-CN" altLang="zh-CN" dirty="0"/>
              <a:t>。</a:t>
            </a:r>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作品创作背景</a:t>
            </a:r>
            <a:endParaRPr lang="zh-CN" altLang="en-US" dirty="0"/>
          </a:p>
        </p:txBody>
      </p:sp>
      <p:sp>
        <p:nvSpPr>
          <p:cNvPr id="3" name="内容占位符 2"/>
          <p:cNvSpPr>
            <a:spLocks noGrp="1"/>
          </p:cNvSpPr>
          <p:nvPr>
            <p:ph idx="1"/>
          </p:nvPr>
        </p:nvSpPr>
        <p:spPr/>
        <p:txBody>
          <a:bodyPr/>
          <a:lstStyle/>
          <a:p>
            <a:r>
              <a:rPr lang="zh-CN" altLang="en-US" dirty="0"/>
              <a:t>在历经</a:t>
            </a:r>
            <a:r>
              <a:rPr lang="en-US" altLang="zh-CN" dirty="0"/>
              <a:t>16</a:t>
            </a:r>
            <a:r>
              <a:rPr lang="zh-CN" altLang="en-US" dirty="0"/>
              <a:t>世纪的海外探索、</a:t>
            </a:r>
            <a:r>
              <a:rPr lang="en-US" altLang="zh-CN" dirty="0"/>
              <a:t>17 </a:t>
            </a:r>
            <a:r>
              <a:rPr lang="zh-CN" altLang="en-US" dirty="0"/>
              <a:t>世纪殖民地</a:t>
            </a:r>
          </a:p>
          <a:p>
            <a:pPr>
              <a:buNone/>
            </a:pPr>
            <a:r>
              <a:rPr lang="zh-CN" altLang="en-US" dirty="0" smtClean="0"/>
              <a:t>   的</a:t>
            </a:r>
            <a:r>
              <a:rPr lang="zh-CN" altLang="en-US" dirty="0"/>
              <a:t>建立及</a:t>
            </a:r>
            <a:r>
              <a:rPr lang="en-US" altLang="zh-CN" dirty="0"/>
              <a:t>18</a:t>
            </a:r>
            <a:r>
              <a:rPr lang="zh-CN" altLang="en-US" dirty="0"/>
              <a:t>世纪庞大的海外帝国形成的过程中</a:t>
            </a:r>
            <a:r>
              <a:rPr lang="en-US" altLang="zh-CN" dirty="0" smtClean="0"/>
              <a:t>,</a:t>
            </a:r>
            <a:r>
              <a:rPr lang="zh-CN" altLang="en-US" dirty="0" smtClean="0"/>
              <a:t>英国</a:t>
            </a:r>
            <a:r>
              <a:rPr lang="zh-CN" altLang="en-US" dirty="0"/>
              <a:t>重商主义、殖民国家及海外移民的结合</a:t>
            </a:r>
            <a:r>
              <a:rPr lang="en-US" altLang="zh-CN" dirty="0"/>
              <a:t>,</a:t>
            </a:r>
            <a:r>
              <a:rPr lang="zh-CN" altLang="en-US" dirty="0" smtClean="0"/>
              <a:t>形成了</a:t>
            </a:r>
            <a:r>
              <a:rPr lang="zh-CN" altLang="en-US" dirty="0"/>
              <a:t>一种合力</a:t>
            </a:r>
            <a:r>
              <a:rPr lang="en-US" altLang="zh-CN" dirty="0"/>
              <a:t>,</a:t>
            </a:r>
            <a:r>
              <a:rPr lang="zh-CN" altLang="en-US" dirty="0"/>
              <a:t>“这种合力构成了英国早期殖民</a:t>
            </a:r>
            <a:r>
              <a:rPr lang="zh-CN" altLang="en-US" dirty="0" smtClean="0"/>
              <a:t>扩张</a:t>
            </a:r>
            <a:r>
              <a:rPr lang="zh-CN" altLang="en-US" dirty="0"/>
              <a:t>的基本动力。</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这种热衷于海外扩张的</a:t>
            </a:r>
            <a:r>
              <a:rPr lang="zh-CN" altLang="en-US" dirty="0" smtClean="0"/>
              <a:t>帝国</a:t>
            </a:r>
            <a:r>
              <a:rPr lang="zh-CN" altLang="en-US" dirty="0"/>
              <a:t>激情重复出现</a:t>
            </a:r>
            <a:r>
              <a:rPr lang="en-US" altLang="zh-CN" dirty="0"/>
              <a:t>,</a:t>
            </a:r>
            <a:r>
              <a:rPr lang="zh-CN" altLang="en-US" dirty="0"/>
              <a:t>构成了</a:t>
            </a:r>
            <a:r>
              <a:rPr lang="en-US" altLang="zh-CN" dirty="0"/>
              <a:t>18</a:t>
            </a:r>
            <a:r>
              <a:rPr lang="zh-CN" altLang="en-US" dirty="0"/>
              <a:t>世纪英国语言和</a:t>
            </a:r>
            <a:r>
              <a:rPr lang="zh-CN" altLang="en-US" dirty="0" smtClean="0"/>
              <a:t>文化实践</a:t>
            </a:r>
            <a:r>
              <a:rPr lang="zh-CN" altLang="en-US" dirty="0"/>
              <a:t>结构中最活跃的一部分</a:t>
            </a:r>
            <a:r>
              <a:rPr lang="en-US" altLang="zh-CN" dirty="0"/>
              <a:t>,</a:t>
            </a:r>
            <a:r>
              <a:rPr lang="zh-CN" altLang="en-US" dirty="0"/>
              <a:t>荒岛文学</a:t>
            </a:r>
            <a:r>
              <a:rPr lang="en-US" altLang="zh-CN" dirty="0"/>
              <a:t>《</a:t>
            </a:r>
            <a:r>
              <a:rPr lang="zh-CN" altLang="en-US" dirty="0"/>
              <a:t>鲁滨</a:t>
            </a:r>
            <a:r>
              <a:rPr lang="zh-CN" altLang="en-US" dirty="0" smtClean="0"/>
              <a:t>逊漂流</a:t>
            </a:r>
            <a:r>
              <a:rPr lang="zh-CN" altLang="en-US" dirty="0"/>
              <a:t>记</a:t>
            </a:r>
            <a:r>
              <a:rPr lang="en-US" altLang="zh-CN" dirty="0"/>
              <a:t>》</a:t>
            </a:r>
            <a:r>
              <a:rPr lang="zh-CN" altLang="en-US" dirty="0"/>
              <a:t>就是这样应运而生的。</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dirty="0"/>
              <a:t>《</a:t>
            </a:r>
            <a:r>
              <a:rPr lang="zh-CN" altLang="en-US" dirty="0"/>
              <a:t>鲁滨逊漂流记</a:t>
            </a:r>
            <a:r>
              <a:rPr lang="en-US" altLang="zh-CN" dirty="0"/>
              <a:t>》</a:t>
            </a:r>
            <a:r>
              <a:rPr lang="zh-CN" altLang="en-US" dirty="0"/>
              <a:t>一方面阐述了欧洲中</a:t>
            </a:r>
            <a:r>
              <a:rPr lang="zh-CN" altLang="en-US" dirty="0" smtClean="0"/>
              <a:t>小资产阶级</a:t>
            </a:r>
            <a:r>
              <a:rPr lang="zh-CN" altLang="en-US" dirty="0"/>
              <a:t>的价值观和工作伦理</a:t>
            </a:r>
            <a:r>
              <a:rPr lang="en-US" altLang="zh-CN" dirty="0"/>
              <a:t>,</a:t>
            </a:r>
            <a:r>
              <a:rPr lang="zh-CN" altLang="en-US" dirty="0"/>
              <a:t>另一方面也表达</a:t>
            </a:r>
            <a:r>
              <a:rPr lang="zh-CN" altLang="en-US" dirty="0" smtClean="0"/>
              <a:t>了资产阶级</a:t>
            </a:r>
            <a:r>
              <a:rPr lang="zh-CN" altLang="en-US" dirty="0"/>
              <a:t>征服非西方世界的思想。鲁滨逊作为</a:t>
            </a:r>
            <a:r>
              <a:rPr lang="zh-CN" altLang="en-US" dirty="0" smtClean="0"/>
              <a:t>笛福</a:t>
            </a:r>
            <a:r>
              <a:rPr lang="zh-CN" altLang="en-US" dirty="0"/>
              <a:t>理想中的典型人物</a:t>
            </a:r>
            <a:r>
              <a:rPr lang="en-US" altLang="zh-CN" dirty="0"/>
              <a:t>,</a:t>
            </a:r>
            <a:r>
              <a:rPr lang="zh-CN" altLang="en-US" dirty="0"/>
              <a:t>全力歌颂了当时英国的</a:t>
            </a:r>
            <a:r>
              <a:rPr lang="zh-CN" altLang="en-US" dirty="0" smtClean="0"/>
              <a:t>殖民</a:t>
            </a:r>
            <a:r>
              <a:rPr lang="zh-CN" altLang="en-US" dirty="0"/>
              <a:t>狂热。</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当鲁滨逊放弃安定富足的中产阶级生活</a:t>
            </a:r>
          </a:p>
          <a:p>
            <a:r>
              <a:rPr lang="zh-CN" altLang="en-US" dirty="0"/>
              <a:t>之时</a:t>
            </a:r>
            <a:r>
              <a:rPr lang="en-US" altLang="zh-CN" dirty="0"/>
              <a:t>,</a:t>
            </a:r>
            <a:r>
              <a:rPr lang="zh-CN" altLang="en-US" dirty="0"/>
              <a:t>就踏上了冒险与探索之途。从航海冒险</a:t>
            </a:r>
            <a:r>
              <a:rPr lang="zh-CN" altLang="en-US" dirty="0" smtClean="0"/>
              <a:t>生涯</a:t>
            </a:r>
            <a:r>
              <a:rPr lang="zh-CN" altLang="en-US" dirty="0"/>
              <a:t>开始</a:t>
            </a:r>
            <a:r>
              <a:rPr lang="en-US" altLang="zh-CN" dirty="0"/>
              <a:t>,</a:t>
            </a:r>
            <a:r>
              <a:rPr lang="zh-CN" altLang="en-US" dirty="0"/>
              <a:t>到不幸沦落为摩尔人的奴隶</a:t>
            </a:r>
            <a:r>
              <a:rPr lang="en-US" altLang="zh-CN" dirty="0"/>
              <a:t>,</a:t>
            </a:r>
            <a:r>
              <a:rPr lang="zh-CN" altLang="en-US" dirty="0"/>
              <a:t>再到逃脱</a:t>
            </a:r>
            <a:r>
              <a:rPr lang="zh-CN" altLang="en-US" dirty="0" smtClean="0"/>
              <a:t>后立足</a:t>
            </a:r>
            <a:r>
              <a:rPr lang="zh-CN" altLang="en-US" dirty="0"/>
              <a:t>巴西</a:t>
            </a:r>
            <a:r>
              <a:rPr lang="en-US" altLang="zh-CN" dirty="0"/>
              <a:t>,</a:t>
            </a:r>
            <a:r>
              <a:rPr lang="zh-CN" altLang="en-US" dirty="0"/>
              <a:t>鲁滨逊先购置黑奴、佣人等作为帮手</a:t>
            </a:r>
            <a:r>
              <a:rPr lang="en-US" altLang="zh-CN" dirty="0" smtClean="0"/>
              <a:t>,</a:t>
            </a:r>
            <a:r>
              <a:rPr lang="zh-CN" altLang="en-US" dirty="0" smtClean="0"/>
              <a:t>接着</a:t>
            </a:r>
            <a:r>
              <a:rPr lang="zh-CN" altLang="en-US" dirty="0"/>
              <a:t>通过殖民方式来耕耘和经营的种植园</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其发展速度</a:t>
            </a:r>
            <a:r>
              <a:rPr lang="zh-CN" altLang="en-US" dirty="0"/>
              <a:t>超过邻居</a:t>
            </a:r>
            <a:r>
              <a:rPr lang="en-US" altLang="zh-CN" dirty="0"/>
              <a:t>,</a:t>
            </a:r>
            <a:r>
              <a:rPr lang="zh-CN" altLang="en-US" dirty="0"/>
              <a:t>收入也颇丰。同时</a:t>
            </a:r>
            <a:r>
              <a:rPr lang="en-US" altLang="zh-CN" dirty="0"/>
              <a:t>,</a:t>
            </a:r>
            <a:r>
              <a:rPr lang="zh-CN" altLang="en-US" dirty="0"/>
              <a:t>鲁滨逊还</a:t>
            </a:r>
            <a:r>
              <a:rPr lang="zh-CN" altLang="en-US" dirty="0" smtClean="0"/>
              <a:t>从事</a:t>
            </a:r>
            <a:r>
              <a:rPr lang="zh-CN" altLang="en-US" dirty="0"/>
              <a:t>英国与巴西的货物交易</a:t>
            </a:r>
            <a:r>
              <a:rPr lang="en-US" altLang="zh-CN" dirty="0"/>
              <a:t>,</a:t>
            </a:r>
            <a:r>
              <a:rPr lang="zh-CN" altLang="en-US" dirty="0"/>
              <a:t>以此来获取丰厚的</a:t>
            </a:r>
            <a:r>
              <a:rPr lang="zh-CN" altLang="en-US" dirty="0" smtClean="0"/>
              <a:t>利润</a:t>
            </a:r>
            <a:r>
              <a:rPr lang="zh-CN" altLang="en-US" dirty="0"/>
              <a:t>。鲁滨逊的这段经历</a:t>
            </a:r>
            <a:r>
              <a:rPr lang="en-US" altLang="zh-CN" dirty="0"/>
              <a:t>,</a:t>
            </a:r>
            <a:r>
              <a:rPr lang="zh-CN" altLang="en-US" dirty="0"/>
              <a:t>一方面说明对外经济</a:t>
            </a:r>
            <a:r>
              <a:rPr lang="zh-CN" altLang="en-US" dirty="0" smtClean="0"/>
              <a:t>扩张</a:t>
            </a:r>
            <a:r>
              <a:rPr lang="zh-CN" altLang="en-US" dirty="0"/>
              <a:t>能给英国带来巨额利润</a:t>
            </a:r>
            <a:r>
              <a:rPr lang="en-US" altLang="zh-CN" dirty="0"/>
              <a:t>;</a:t>
            </a:r>
            <a:r>
              <a:rPr lang="zh-CN" altLang="en-US" dirty="0"/>
              <a:t>另一方面透露出</a:t>
            </a:r>
            <a:r>
              <a:rPr lang="zh-CN" altLang="en-US" dirty="0" smtClean="0"/>
              <a:t>潜在的</a:t>
            </a:r>
            <a:r>
              <a:rPr lang="zh-CN" altLang="en-US" dirty="0"/>
              <a:t>殖民意识。</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英国学者马丁</a:t>
            </a:r>
            <a:r>
              <a:rPr lang="en-US" altLang="zh-CN" dirty="0"/>
              <a:t>·</a:t>
            </a:r>
            <a:r>
              <a:rPr lang="zh-CN" altLang="en-US" dirty="0"/>
              <a:t>格林曾写到</a:t>
            </a:r>
            <a:r>
              <a:rPr lang="en-US" altLang="zh-CN" dirty="0"/>
              <a:t>:</a:t>
            </a:r>
            <a:r>
              <a:rPr lang="zh-CN" altLang="en-US" dirty="0"/>
              <a:t>“</a:t>
            </a:r>
            <a:r>
              <a:rPr lang="zh-CN" altLang="en-US" dirty="0" smtClean="0"/>
              <a:t>这些</a:t>
            </a:r>
            <a:r>
              <a:rPr lang="zh-CN" altLang="en-US" dirty="0"/>
              <a:t>故事都是英国讲述自身的故事。它们以梦想</a:t>
            </a:r>
            <a:r>
              <a:rPr lang="zh-CN" altLang="en-US" dirty="0" smtClean="0"/>
              <a:t>形式</a:t>
            </a:r>
            <a:r>
              <a:rPr lang="zh-CN" altLang="en-US" dirty="0"/>
              <a:t>赋予英国力量意志</a:t>
            </a:r>
            <a:r>
              <a:rPr lang="en-US" altLang="zh-CN" dirty="0"/>
              <a:t>,</a:t>
            </a:r>
            <a:r>
              <a:rPr lang="zh-CN" altLang="en-US" dirty="0"/>
              <a:t>以便使英国人走出国门</a:t>
            </a:r>
            <a:r>
              <a:rPr lang="en-US" altLang="zh-CN" dirty="0"/>
              <a:t>,</a:t>
            </a:r>
            <a:r>
              <a:rPr lang="zh-CN" altLang="en-US" dirty="0"/>
              <a:t>探</a:t>
            </a:r>
          </a:p>
          <a:p>
            <a:r>
              <a:rPr lang="zh-CN" altLang="en-US" dirty="0"/>
              <a:t>索世界、征服世界和统治世界。</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爱德华</a:t>
            </a:r>
            <a:r>
              <a:rPr lang="en-US" altLang="zh-CN" dirty="0"/>
              <a:t>·W·</a:t>
            </a:r>
            <a:r>
              <a:rPr lang="zh-CN" altLang="en-US" dirty="0"/>
              <a:t>赛义德曾指出</a:t>
            </a:r>
            <a:r>
              <a:rPr lang="en-US" altLang="zh-CN" dirty="0"/>
              <a:t>:</a:t>
            </a:r>
            <a:r>
              <a:rPr lang="zh-CN" altLang="en-US" dirty="0"/>
              <a:t>“小说</a:t>
            </a:r>
            <a:r>
              <a:rPr lang="zh-CN" altLang="en-US" dirty="0" smtClean="0"/>
              <a:t>的主人公</a:t>
            </a:r>
            <a:r>
              <a:rPr lang="zh-CN" altLang="en-US" dirty="0"/>
              <a:t>是一位新世界的开创者</a:t>
            </a:r>
            <a:r>
              <a:rPr lang="en-US" altLang="zh-CN" dirty="0"/>
              <a:t>,</a:t>
            </a:r>
            <a:r>
              <a:rPr lang="zh-CN" altLang="en-US" dirty="0"/>
              <a:t>他为基督教与</a:t>
            </a:r>
            <a:r>
              <a:rPr lang="zh-CN" altLang="en-US" dirty="0" smtClean="0"/>
              <a:t>英国</a:t>
            </a:r>
            <a:r>
              <a:rPr lang="zh-CN" altLang="en-US" dirty="0"/>
              <a:t>占领并开拓了这个新世界。的确</a:t>
            </a:r>
            <a:r>
              <a:rPr lang="en-US" altLang="zh-CN" dirty="0"/>
              <a:t>,</a:t>
            </a:r>
            <a:r>
              <a:rPr lang="zh-CN" altLang="en-US" dirty="0"/>
              <a:t>鲁滨逊使一</a:t>
            </a:r>
          </a:p>
          <a:p>
            <a:r>
              <a:rPr lang="zh-CN" altLang="en-US" dirty="0"/>
              <a:t>种海外扩张的思想得以明晰</a:t>
            </a:r>
            <a:r>
              <a:rPr lang="en-US" altLang="zh-CN" dirty="0"/>
              <a:t>,</a:t>
            </a:r>
            <a:r>
              <a:rPr lang="zh-CN" altLang="en-US" dirty="0"/>
              <a:t>其行事的风格与</a:t>
            </a:r>
            <a:r>
              <a:rPr lang="zh-CN" altLang="en-US" dirty="0" smtClean="0"/>
              <a:t>形式</a:t>
            </a:r>
            <a:r>
              <a:rPr lang="zh-CN" altLang="en-US" dirty="0"/>
              <a:t>都与</a:t>
            </a:r>
            <a:r>
              <a:rPr lang="en-US" altLang="zh-CN" dirty="0"/>
              <a:t>16</a:t>
            </a:r>
            <a:r>
              <a:rPr lang="zh-CN" altLang="en-US" dirty="0"/>
              <a:t>到</a:t>
            </a:r>
            <a:r>
              <a:rPr lang="en-US" altLang="zh-CN" dirty="0"/>
              <a:t>17</a:t>
            </a:r>
            <a:r>
              <a:rPr lang="zh-CN" altLang="en-US" dirty="0"/>
              <a:t>世纪的探险旅行这种奠定大</a:t>
            </a:r>
            <a:r>
              <a:rPr lang="zh-CN" altLang="en-US" dirty="0" smtClean="0"/>
              <a:t>殖民</a:t>
            </a:r>
            <a:r>
              <a:rPr lang="zh-CN" altLang="en-US" dirty="0"/>
              <a:t>帝国基础的东西</a:t>
            </a:r>
            <a:r>
              <a:rPr lang="en-US" altLang="zh-CN" dirty="0"/>
              <a:t>,</a:t>
            </a:r>
            <a:r>
              <a:rPr lang="zh-CN" altLang="en-US" dirty="0"/>
              <a:t>有直接的联系”</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在前帝国主义时期</a:t>
            </a:r>
            <a:r>
              <a:rPr lang="en-US" altLang="zh-CN" dirty="0"/>
              <a:t>,</a:t>
            </a:r>
            <a:r>
              <a:rPr lang="zh-CN" altLang="zh-CN" dirty="0"/>
              <a:t>鲁滨逊可以说是帝国文化滋生出来的第一代典型的殖民者。在</a:t>
            </a:r>
            <a:r>
              <a:rPr lang="zh-CN" altLang="zh-CN" dirty="0" smtClean="0"/>
              <a:t>小说</a:t>
            </a:r>
            <a:r>
              <a:rPr lang="zh-CN" altLang="zh-CN" dirty="0"/>
              <a:t>中</a:t>
            </a:r>
            <a:r>
              <a:rPr lang="en-US" altLang="zh-CN" dirty="0"/>
              <a:t>,</a:t>
            </a:r>
            <a:r>
              <a:rPr lang="zh-CN" altLang="zh-CN" dirty="0"/>
              <a:t>驱使主人公五次航海的动力就是一个英国人对于海外财富的渴望和对陆上权力的</a:t>
            </a:r>
            <a:r>
              <a:rPr lang="zh-CN" altLang="zh-CN" dirty="0" smtClean="0"/>
              <a:t>神往</a:t>
            </a:r>
            <a:r>
              <a:rPr lang="zh-CN" altLang="zh-CN" dirty="0"/>
              <a:t>。所以</a:t>
            </a:r>
            <a:r>
              <a:rPr lang="en-US" altLang="zh-CN" dirty="0"/>
              <a:t>,</a:t>
            </a:r>
            <a:r>
              <a:rPr lang="zh-CN" altLang="zh-CN" dirty="0"/>
              <a:t>他在贩卖黑奴的梦想破灭、流落荒岛之后</a:t>
            </a:r>
            <a:r>
              <a:rPr lang="en-US" altLang="zh-CN" dirty="0"/>
              <a:t>,</a:t>
            </a:r>
            <a:r>
              <a:rPr lang="zh-CN" altLang="zh-CN" dirty="0"/>
              <a:t>就很自然地运用殖民主义的逻辑</a:t>
            </a:r>
            <a:r>
              <a:rPr lang="en-US" altLang="zh-CN" dirty="0"/>
              <a:t>,</a:t>
            </a:r>
            <a:r>
              <a:rPr lang="zh-CN" altLang="zh-CN" dirty="0" smtClean="0"/>
              <a:t>着手建立</a:t>
            </a:r>
            <a:r>
              <a:rPr lang="zh-CN" altLang="zh-CN" dirty="0"/>
              <a:t>一个前所未有的父权帝国。</a:t>
            </a:r>
          </a:p>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它对从殖民</a:t>
            </a:r>
            <a:r>
              <a:rPr lang="zh-CN" altLang="zh-CN" dirty="0" smtClean="0"/>
              <a:t>时期直至</a:t>
            </a:r>
            <a:r>
              <a:rPr lang="zh-CN" altLang="zh-CN" dirty="0"/>
              <a:t>今天西方对殖民地影响和控制的合理性进行了</a:t>
            </a:r>
            <a:r>
              <a:rPr lang="zh-CN" altLang="zh-CN" dirty="0" smtClean="0"/>
              <a:t>本体论上</a:t>
            </a:r>
            <a:r>
              <a:rPr lang="zh-CN" altLang="zh-CN" dirty="0"/>
              <a:t>的质疑。后殖民理论是用一种新的观点和方法</a:t>
            </a:r>
            <a:r>
              <a:rPr lang="en-US" altLang="zh-CN" dirty="0"/>
              <a:t>,</a:t>
            </a:r>
            <a:r>
              <a:rPr lang="zh-CN" altLang="zh-CN" dirty="0"/>
              <a:t>去分析</a:t>
            </a:r>
            <a:r>
              <a:rPr lang="zh-CN" altLang="zh-CN" dirty="0" smtClean="0"/>
              <a:t>资本主义</a:t>
            </a:r>
            <a:r>
              <a:rPr lang="zh-CN" altLang="zh-CN" dirty="0"/>
              <a:t>殖民扩张以来</a:t>
            </a:r>
            <a:r>
              <a:rPr lang="en-US" altLang="zh-CN" dirty="0"/>
              <a:t>,</a:t>
            </a:r>
            <a:r>
              <a:rPr lang="zh-CN" altLang="zh-CN" dirty="0"/>
              <a:t>殖民者与被殖民者之间的关系</a:t>
            </a:r>
            <a:r>
              <a:rPr lang="en-US" altLang="zh-CN" dirty="0"/>
              <a:t>,</a:t>
            </a:r>
            <a:r>
              <a:rPr lang="zh-CN" altLang="zh-CN" dirty="0" smtClean="0"/>
              <a:t>以及这种</a:t>
            </a:r>
            <a:r>
              <a:rPr lang="zh-CN" altLang="zh-CN" dirty="0"/>
              <a:t>关系在殖民时期与后殖民时期的演化。</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欧洲海外殖民的前提是要将海上贸易变成实际上的土地占有。因此</a:t>
            </a:r>
            <a:r>
              <a:rPr lang="en-US" altLang="zh-CN" dirty="0"/>
              <a:t>,</a:t>
            </a:r>
            <a:r>
              <a:rPr lang="zh-CN" altLang="zh-CN" dirty="0"/>
              <a:t>当鲁滨逊怀着“</a:t>
            </a:r>
            <a:r>
              <a:rPr lang="zh-CN" altLang="zh-CN" dirty="0" smtClean="0"/>
              <a:t>君临</a:t>
            </a:r>
            <a:r>
              <a:rPr lang="zh-CN" altLang="zh-CN" dirty="0"/>
              <a:t>天下般的神秘力量”踏上荒岛之后</a:t>
            </a:r>
            <a:r>
              <a:rPr lang="en-US" altLang="zh-CN" dirty="0"/>
              <a:t>,</a:t>
            </a:r>
            <a:r>
              <a:rPr lang="zh-CN" altLang="zh-CN" dirty="0"/>
              <a:t>就立即对历史进行了重构</a:t>
            </a:r>
            <a:r>
              <a:rPr lang="en-US" altLang="zh-CN" dirty="0"/>
              <a:t>,</a:t>
            </a:r>
            <a:r>
              <a:rPr lang="zh-CN" altLang="zh-CN" dirty="0"/>
              <a:t>自封为岛国“总督”</a:t>
            </a:r>
            <a:r>
              <a:rPr lang="en-US" altLang="zh-CN" dirty="0"/>
              <a:t>,</a:t>
            </a:r>
            <a:r>
              <a:rPr lang="zh-CN" altLang="zh-CN" dirty="0"/>
              <a:t>决心</a:t>
            </a:r>
            <a:r>
              <a:rPr lang="zh-CN" altLang="zh-CN" dirty="0" smtClean="0"/>
              <a:t>必要</a:t>
            </a:r>
            <a:r>
              <a:rPr lang="zh-CN" altLang="zh-CN" dirty="0"/>
              <a:t>时大开杀戒</a:t>
            </a:r>
            <a:r>
              <a:rPr lang="en-US" altLang="zh-CN" dirty="0"/>
              <a:t>,</a:t>
            </a:r>
            <a:r>
              <a:rPr lang="zh-CN" altLang="zh-CN" dirty="0"/>
              <a:t>用火枪血洗敢于踏上他的领地的土人</a:t>
            </a:r>
            <a:r>
              <a:rPr lang="en-US" altLang="zh-CN" dirty="0"/>
              <a:t>,</a:t>
            </a:r>
            <a:r>
              <a:rPr lang="zh-CN" altLang="zh-CN" dirty="0"/>
              <a:t>绝不允许他们“到我的地盘上撒野</a:t>
            </a:r>
            <a:r>
              <a:rPr lang="zh-CN" altLang="zh-CN" dirty="0" smtClean="0"/>
              <a:t>”</a:t>
            </a:r>
            <a:r>
              <a:rPr lang="zh-CN" altLang="en-US" dirty="0" smtClean="0"/>
              <a:t>。</a:t>
            </a:r>
            <a:endParaRPr lang="zh-CN" altLang="zh-CN" dirty="0"/>
          </a:p>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zh-CN" altLang="zh-CN" dirty="0"/>
              <a:t>鲁滨逊在登上荒岛的第</a:t>
            </a:r>
            <a:r>
              <a:rPr lang="en-US" altLang="zh-CN" dirty="0"/>
              <a:t>10 </a:t>
            </a:r>
            <a:r>
              <a:rPr lang="zh-CN" altLang="zh-CN" dirty="0"/>
              <a:t>个月，站在</a:t>
            </a:r>
            <a:r>
              <a:rPr lang="zh-CN" altLang="zh-CN" dirty="0" smtClean="0"/>
              <a:t>山坡</a:t>
            </a:r>
            <a:r>
              <a:rPr lang="zh-CN" altLang="zh-CN" dirty="0"/>
              <a:t>环顾四望，渺渺不见人踪，他暗自欣喜：“这全都归我</a:t>
            </a:r>
            <a:r>
              <a:rPr lang="zh-CN" altLang="zh-CN" dirty="0" smtClean="0"/>
              <a:t>所有</a:t>
            </a:r>
            <a:r>
              <a:rPr lang="zh-CN" altLang="zh-CN" dirty="0"/>
              <a:t>，我是这里至高无上的君主，对这岛国拥有主权；</a:t>
            </a:r>
            <a:r>
              <a:rPr lang="zh-CN" altLang="zh-CN" dirty="0" smtClean="0"/>
              <a:t>如果我</a:t>
            </a:r>
            <a:r>
              <a:rPr lang="zh-CN" altLang="zh-CN" dirty="0"/>
              <a:t>有后代，我可以毫无疑问地把这主权传下去，就像</a:t>
            </a:r>
            <a:r>
              <a:rPr lang="zh-CN" altLang="zh-CN" dirty="0" smtClean="0"/>
              <a:t>任何一</a:t>
            </a:r>
            <a:r>
              <a:rPr lang="zh-CN" altLang="zh-CN" dirty="0"/>
              <a:t>个英国的领主把他的采邑原封不动地传下去一样。”</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在纪念来岛上的第四个周年纪念日时，他又</a:t>
            </a:r>
            <a:r>
              <a:rPr lang="zh-CN" altLang="zh-CN" dirty="0" smtClean="0"/>
              <a:t>发表</a:t>
            </a:r>
            <a:r>
              <a:rPr lang="zh-CN" altLang="zh-CN" dirty="0"/>
              <a:t>类似的感慨：“我现在能够享用的一切，我无不具备。</a:t>
            </a:r>
            <a:r>
              <a:rPr lang="zh-CN" altLang="zh-CN" dirty="0" smtClean="0"/>
              <a:t>我是</a:t>
            </a:r>
            <a:r>
              <a:rPr lang="zh-CN" altLang="zh-CN" dirty="0"/>
              <a:t>这整片采邑的主宰，如果我愿意，我可以自称为王，</a:t>
            </a:r>
            <a:r>
              <a:rPr lang="zh-CN" altLang="zh-CN" dirty="0" smtClean="0"/>
              <a:t>自称为</a:t>
            </a:r>
            <a:r>
              <a:rPr lang="zh-CN" altLang="zh-CN" dirty="0"/>
              <a:t>我所掌管的这整个地方的皇帝。我没有一个对手，</a:t>
            </a:r>
            <a:r>
              <a:rPr lang="zh-CN" altLang="zh-CN" dirty="0" smtClean="0"/>
              <a:t>没有</a:t>
            </a:r>
            <a:r>
              <a:rPr lang="zh-CN" altLang="zh-CN" dirty="0"/>
              <a:t>一个竞争者。我在这儿有着至高无上的地位和统治权</a:t>
            </a:r>
            <a:r>
              <a:rPr lang="zh-CN" altLang="zh-CN" dirty="0" smtClean="0"/>
              <a:t>，没有</a:t>
            </a:r>
            <a:r>
              <a:rPr lang="zh-CN" altLang="zh-CN" dirty="0"/>
              <a:t>谁对此持有异议。</a:t>
            </a:r>
          </a:p>
          <a:p>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鲁滨逊式虚拟帝国的建立</a:t>
            </a:r>
            <a:r>
              <a:rPr lang="en-US" altLang="zh-CN" dirty="0"/>
              <a:t>,</a:t>
            </a:r>
            <a:r>
              <a:rPr lang="zh-CN" altLang="zh-CN" dirty="0"/>
              <a:t>经历了三个发展阶段</a:t>
            </a:r>
            <a:r>
              <a:rPr lang="en-US" altLang="zh-CN" dirty="0"/>
              <a:t>,</a:t>
            </a:r>
            <a:r>
              <a:rPr lang="zh-CN" altLang="zh-CN" dirty="0"/>
              <a:t>其中第一步是通过奴役野人将小岛文</a:t>
            </a:r>
          </a:p>
          <a:p>
            <a:r>
              <a:rPr lang="zh-CN" altLang="zh-CN" dirty="0"/>
              <a:t>明化。在</a:t>
            </a:r>
            <a:r>
              <a:rPr lang="en-US" altLang="zh-CN" dirty="0"/>
              <a:t>24 </a:t>
            </a:r>
            <a:r>
              <a:rPr lang="zh-CN" altLang="zh-CN" dirty="0"/>
              <a:t>年的漫长岁月中</a:t>
            </a:r>
            <a:r>
              <a:rPr lang="en-US" altLang="zh-CN" dirty="0"/>
              <a:t>,</a:t>
            </a:r>
            <a:r>
              <a:rPr lang="zh-CN" altLang="zh-CN" dirty="0"/>
              <a:t>鲁滨逊已不再满足于在小猫、小狗、小羊和鹦鹉组成的动物</a:t>
            </a:r>
            <a:r>
              <a:rPr lang="zh-CN" altLang="zh-CN" dirty="0" smtClean="0"/>
              <a:t>王国</a:t>
            </a:r>
            <a:r>
              <a:rPr lang="zh-CN" altLang="zh-CN" dirty="0"/>
              <a:t>中称孤道寡</a:t>
            </a:r>
            <a:r>
              <a:rPr lang="en-US" altLang="zh-CN" dirty="0"/>
              <a:t>,</a:t>
            </a:r>
            <a:r>
              <a:rPr lang="zh-CN" altLang="zh-CN" dirty="0"/>
              <a:t>而是梦寐以求地希望驱使一个奴隶</a:t>
            </a:r>
            <a:r>
              <a:rPr lang="en-US" altLang="zh-CN" dirty="0"/>
              <a:t>,</a:t>
            </a:r>
            <a:r>
              <a:rPr lang="zh-CN" altLang="zh-CN" dirty="0"/>
              <a:t>在人类社会中独享帝王的权力。为此</a:t>
            </a:r>
            <a:r>
              <a:rPr lang="en-US" altLang="zh-CN" dirty="0"/>
              <a:t>, </a:t>
            </a:r>
            <a:r>
              <a:rPr lang="zh-CN" altLang="zh-CN" dirty="0"/>
              <a:t>鲁滨逊决心“无论付出多大代价也要把一个野蛮人弄到手</a:t>
            </a:r>
            <a:r>
              <a:rPr lang="zh-CN" altLang="zh-CN" dirty="0" smtClean="0"/>
              <a:t>”</a:t>
            </a:r>
            <a:r>
              <a:rPr lang="en-US" altLang="zh-CN" dirty="0" smtClean="0"/>
              <a:t> </a:t>
            </a:r>
            <a:r>
              <a:rPr lang="zh-CN" altLang="zh-CN" dirty="0" smtClean="0"/>
              <a:t>。</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此后</a:t>
            </a:r>
            <a:r>
              <a:rPr lang="en-US" altLang="zh-CN" dirty="0"/>
              <a:t>,</a:t>
            </a:r>
            <a:r>
              <a:rPr lang="zh-CN" altLang="zh-CN" dirty="0"/>
              <a:t>他的幻想</a:t>
            </a:r>
            <a:r>
              <a:rPr lang="zh-CN" altLang="zh-CN" dirty="0" smtClean="0"/>
              <a:t>奇迹般</a:t>
            </a:r>
            <a:r>
              <a:rPr lang="zh-CN" altLang="zh-CN" dirty="0"/>
              <a:t>地变成了现实。小说通过设置星期五这个人物</a:t>
            </a:r>
            <a:r>
              <a:rPr lang="en-US" altLang="zh-CN" dirty="0"/>
              <a:t>,</a:t>
            </a:r>
            <a:r>
              <a:rPr lang="zh-CN" altLang="zh-CN" dirty="0"/>
              <a:t>将鲁滨逊的殖民狂想</a:t>
            </a:r>
            <a:r>
              <a:rPr lang="en-US" altLang="zh-CN" dirty="0"/>
              <a:t>,</a:t>
            </a:r>
            <a:r>
              <a:rPr lang="zh-CN" altLang="zh-CN" dirty="0"/>
              <a:t>转化成了一种</a:t>
            </a:r>
            <a:r>
              <a:rPr lang="zh-CN" altLang="zh-CN" dirty="0" smtClean="0"/>
              <a:t>虚拟</a:t>
            </a:r>
            <a:r>
              <a:rPr lang="zh-CN" altLang="zh-CN" dirty="0"/>
              <a:t>的存在。他们共同享受着没有女性恩泽的田园牧歌</a:t>
            </a:r>
            <a:r>
              <a:rPr lang="en-US" altLang="zh-CN" dirty="0"/>
              <a:t>,</a:t>
            </a:r>
            <a:r>
              <a:rPr lang="zh-CN" altLang="zh-CN" dirty="0"/>
              <a:t>主与仆的宗法关系构成了文明</a:t>
            </a:r>
            <a:r>
              <a:rPr lang="zh-CN" altLang="zh-CN" dirty="0" smtClean="0"/>
              <a:t>社会的</a:t>
            </a:r>
            <a:r>
              <a:rPr lang="zh-CN" altLang="zh-CN" dirty="0"/>
              <a:t>最初形式。鲁滨逊与星期五之间的“自由”神话和父权制帝国主义就是这样被书写</a:t>
            </a:r>
            <a:r>
              <a:rPr lang="zh-CN" altLang="zh-CN" dirty="0" smtClean="0"/>
              <a:t>出来的</a:t>
            </a:r>
            <a:r>
              <a:rPr lang="zh-CN" altLang="zh-CN" dirty="0"/>
              <a:t>。</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笛福在荒岛推行欧洲文明的策略是将古老的美洲文明———语言、文字、宗教一笔抹杀</a:t>
            </a:r>
            <a:r>
              <a:rPr lang="en-US" altLang="zh-CN" dirty="0" smtClean="0"/>
              <a:t>,</a:t>
            </a:r>
            <a:r>
              <a:rPr lang="zh-CN" altLang="zh-CN" dirty="0" smtClean="0"/>
              <a:t>然后</a:t>
            </a:r>
            <a:r>
              <a:rPr lang="zh-CN" altLang="zh-CN" dirty="0"/>
              <a:t>用自己的文明去重新统一历史。在作者笔下</a:t>
            </a:r>
            <a:r>
              <a:rPr lang="en-US" altLang="zh-CN" dirty="0"/>
              <a:t>,</a:t>
            </a:r>
            <a:r>
              <a:rPr lang="zh-CN" altLang="zh-CN" dirty="0"/>
              <a:t>他者文明统统患了失语症</a:t>
            </a:r>
            <a:r>
              <a:rPr lang="en-US" altLang="zh-CN" dirty="0"/>
              <a:t>,</a:t>
            </a:r>
            <a:r>
              <a:rPr lang="zh-CN" altLang="zh-CN" dirty="0"/>
              <a:t>处于不在场</a:t>
            </a:r>
            <a:r>
              <a:rPr lang="zh-CN" altLang="zh-CN" dirty="0" smtClean="0"/>
              <a:t>的地位</a:t>
            </a:r>
            <a:r>
              <a:rPr lang="zh-CN" altLang="zh-CN" dirty="0"/>
              <a:t>。</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在小说中</a:t>
            </a:r>
            <a:r>
              <a:rPr lang="en-US" altLang="zh-CN" dirty="0"/>
              <a:t>,</a:t>
            </a:r>
            <a:r>
              <a:rPr lang="zh-CN" altLang="zh-CN" dirty="0"/>
              <a:t>鲁滨逊甚至不屑于询问土人的名字</a:t>
            </a:r>
            <a:r>
              <a:rPr lang="en-US" altLang="zh-CN" dirty="0"/>
              <a:t>,</a:t>
            </a:r>
            <a:r>
              <a:rPr lang="zh-CN" altLang="zh-CN" dirty="0"/>
              <a:t>强行将他重新命名为星期五</a:t>
            </a:r>
            <a:r>
              <a:rPr lang="en-US" altLang="zh-CN" dirty="0"/>
              <a:t>,</a:t>
            </a:r>
            <a:r>
              <a:rPr lang="zh-CN" altLang="zh-CN" dirty="0"/>
              <a:t>从而</a:t>
            </a:r>
            <a:r>
              <a:rPr lang="zh-CN" altLang="zh-CN" dirty="0" smtClean="0"/>
              <a:t>成功</a:t>
            </a:r>
            <a:r>
              <a:rPr lang="zh-CN" altLang="zh-CN" dirty="0"/>
              <a:t>地颠覆了他者的语言</a:t>
            </a:r>
            <a:r>
              <a:rPr lang="en-US" altLang="zh-CN" dirty="0"/>
              <a:t>,</a:t>
            </a:r>
            <a:r>
              <a:rPr lang="zh-CN" altLang="zh-CN" dirty="0"/>
              <a:t>进而彻底摧毁美洲文明。</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“星期五”形象的“他者”化和教化</a:t>
            </a:r>
            <a:endParaRPr lang="zh-CN" altLang="en-US" dirty="0"/>
          </a:p>
        </p:txBody>
      </p:sp>
      <p:sp>
        <p:nvSpPr>
          <p:cNvPr id="3" name="内容占位符 2"/>
          <p:cNvSpPr>
            <a:spLocks noGrp="1"/>
          </p:cNvSpPr>
          <p:nvPr>
            <p:ph idx="1"/>
          </p:nvPr>
        </p:nvSpPr>
        <p:spPr/>
        <p:txBody>
          <a:bodyPr/>
          <a:lstStyle/>
          <a:p>
            <a:r>
              <a:rPr lang="zh-CN" altLang="zh-CN" dirty="0"/>
              <a:t>鲁滨逊对星期五的</a:t>
            </a:r>
            <a:r>
              <a:rPr lang="zh-CN" altLang="zh-CN" dirty="0" smtClean="0"/>
              <a:t>“</a:t>
            </a:r>
            <a:r>
              <a:rPr lang="zh-CN" altLang="en-US" dirty="0"/>
              <a:t>他者</a:t>
            </a:r>
            <a:r>
              <a:rPr lang="zh-CN" altLang="zh-CN" dirty="0" smtClean="0"/>
              <a:t>化”是以武力</a:t>
            </a:r>
            <a:r>
              <a:rPr lang="zh-CN" altLang="zh-CN" dirty="0"/>
              <a:t>为后盾的。他以救世主的身份出现在星期五面前，</a:t>
            </a:r>
            <a:r>
              <a:rPr lang="zh-CN" altLang="zh-CN" dirty="0" smtClean="0"/>
              <a:t>用欧洲</a:t>
            </a:r>
            <a:r>
              <a:rPr lang="zh-CN" altLang="zh-CN" dirty="0"/>
              <a:t>先进的武器解救了险些遭到杀害的星期五。</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zh-CN" dirty="0"/>
              <a:t>鲁滨逊</a:t>
            </a:r>
            <a:r>
              <a:rPr lang="zh-CN" altLang="zh-CN" dirty="0" smtClean="0"/>
              <a:t>把星期五</a:t>
            </a:r>
            <a:r>
              <a:rPr lang="zh-CN" altLang="zh-CN" dirty="0"/>
              <a:t>带到树林时，描写到：“我一把拉住礼拜五，对他</a:t>
            </a:r>
            <a:r>
              <a:rPr lang="zh-CN" altLang="zh-CN" dirty="0" smtClean="0"/>
              <a:t>说‘站着别走’</a:t>
            </a:r>
            <a:r>
              <a:rPr lang="zh-CN" altLang="zh-CN" dirty="0"/>
              <a:t>，一面给他打手势，要他别再动；紧接着，我便举枪射击，打死了一只小羊。可怜的礼拜五虽曾见过</a:t>
            </a:r>
            <a:r>
              <a:rPr lang="zh-CN" altLang="zh-CN" dirty="0" smtClean="0"/>
              <a:t>我打死</a:t>
            </a:r>
            <a:r>
              <a:rPr lang="zh-CN" altLang="zh-CN" dirty="0"/>
              <a:t>那个追杀他的生番</a:t>
            </a:r>
            <a:r>
              <a:rPr lang="zh-CN" altLang="zh-CN" dirty="0" smtClean="0"/>
              <a:t>，，</a:t>
            </a:r>
            <a:r>
              <a:rPr lang="zh-CN" altLang="zh-CN" dirty="0"/>
              <a:t>这一下显然大吃一惊</a:t>
            </a:r>
            <a:r>
              <a:rPr lang="zh-CN" altLang="zh-CN" dirty="0" smtClean="0"/>
              <a:t>，身子</a:t>
            </a:r>
            <a:r>
              <a:rPr lang="zh-CN" altLang="zh-CN" dirty="0"/>
              <a:t>抖抖瑟瑟起来，看他那惊恐的神情，我觉得他直要</a:t>
            </a:r>
            <a:r>
              <a:rPr lang="zh-CN" altLang="zh-CN" dirty="0" smtClean="0"/>
              <a:t>软瘫</a:t>
            </a:r>
            <a:r>
              <a:rPr lang="zh-CN" altLang="zh-CN" dirty="0"/>
              <a:t>下来了</a:t>
            </a:r>
            <a:r>
              <a:rPr lang="zh-CN" altLang="zh-CN" dirty="0" smtClean="0"/>
              <a:t>。只见</a:t>
            </a:r>
            <a:r>
              <a:rPr lang="zh-CN" altLang="zh-CN" dirty="0"/>
              <a:t>他走到我面</a:t>
            </a:r>
            <a:r>
              <a:rPr lang="zh-CN" altLang="zh-CN" dirty="0" smtClean="0"/>
              <a:t>前朝</a:t>
            </a:r>
            <a:r>
              <a:rPr lang="zh-CN" altLang="zh-CN" dirty="0"/>
              <a:t>地上一跪，抱住我的双膝，说了一大通的话，这些话</a:t>
            </a:r>
            <a:r>
              <a:rPr lang="zh-CN" altLang="zh-CN" dirty="0" smtClean="0"/>
              <a:t>我虽</a:t>
            </a:r>
            <a:r>
              <a:rPr lang="zh-CN" altLang="zh-CN" dirty="0"/>
              <a:t>听不懂，但看那样子我就很容易明白；他是求我别杀他。”</a:t>
            </a:r>
          </a:p>
          <a:p>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对于武力炫耀和征服的成果，鲁滨逊不免</a:t>
            </a:r>
          </a:p>
          <a:p>
            <a:r>
              <a:rPr lang="zh-CN" altLang="zh-CN" dirty="0"/>
              <a:t>有些得意，他深信再这样下去，星期五定会把他和他的</a:t>
            </a:r>
            <a:r>
              <a:rPr lang="zh-CN" altLang="zh-CN" dirty="0" smtClean="0"/>
              <a:t>枪当作</a:t>
            </a:r>
            <a:r>
              <a:rPr lang="zh-CN" altLang="zh-CN" dirty="0"/>
              <a:t>神来崇拜。</a:t>
            </a:r>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在殖民时代</a:t>
            </a:r>
            <a:r>
              <a:rPr lang="en-US" altLang="zh-CN" dirty="0" smtClean="0"/>
              <a:t>,</a:t>
            </a:r>
            <a:r>
              <a:rPr lang="zh-CN" altLang="zh-CN" dirty="0" smtClean="0"/>
              <a:t>原本</a:t>
            </a:r>
            <a:r>
              <a:rPr lang="zh-CN" altLang="zh-CN" dirty="0"/>
              <a:t>是属于西方地域意义上的现代性观念获得了全球化</a:t>
            </a:r>
            <a:r>
              <a:rPr lang="zh-CN" altLang="zh-CN" dirty="0" smtClean="0"/>
              <a:t>的推广</a:t>
            </a:r>
            <a:r>
              <a:rPr lang="en-US" altLang="zh-CN" dirty="0"/>
              <a:t>,</a:t>
            </a:r>
            <a:r>
              <a:rPr lang="zh-CN" altLang="zh-CN" dirty="0"/>
              <a:t>成为具有“世界性”的理念。</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zh-CN" dirty="0"/>
              <a:t>武力征服星期五之后，鲁滨逊开始有条不紊地实施</a:t>
            </a:r>
            <a:r>
              <a:rPr lang="zh-CN" altLang="zh-CN" dirty="0" smtClean="0"/>
              <a:t>“去</a:t>
            </a:r>
            <a:r>
              <a:rPr lang="zh-CN" altLang="en-US" dirty="0" smtClean="0"/>
              <a:t>野蛮</a:t>
            </a:r>
            <a:r>
              <a:rPr lang="zh-CN" altLang="zh-CN" dirty="0" smtClean="0"/>
              <a:t>化”</a:t>
            </a:r>
            <a:r>
              <a:rPr lang="zh-CN" altLang="zh-CN" dirty="0"/>
              <a:t>和“还原”改造计划来。首先是生活方式的</a:t>
            </a:r>
            <a:r>
              <a:rPr lang="zh-CN" altLang="zh-CN" dirty="0" smtClean="0"/>
              <a:t>“去</a:t>
            </a:r>
            <a:r>
              <a:rPr lang="zh-CN" altLang="en-US" dirty="0" smtClean="0"/>
              <a:t>野蛮</a:t>
            </a:r>
            <a:r>
              <a:rPr lang="zh-CN" altLang="zh-CN" dirty="0" smtClean="0"/>
              <a:t>化”</a:t>
            </a:r>
            <a:r>
              <a:rPr lang="zh-CN" altLang="zh-CN" dirty="0"/>
              <a:t>。鲁滨逊最开始要去掉的，就是星期五吃人的</a:t>
            </a:r>
            <a:r>
              <a:rPr lang="zh-CN" altLang="zh-CN" dirty="0" smtClean="0"/>
              <a:t>“他性”</a:t>
            </a:r>
            <a:r>
              <a:rPr lang="zh-CN" altLang="zh-CN" dirty="0"/>
              <a:t>。</a:t>
            </a: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他发现星期五有吃人的习惯，这让他深恶痛绝。</a:t>
            </a:r>
            <a:r>
              <a:rPr lang="zh-CN" altLang="zh-CN" dirty="0" smtClean="0"/>
              <a:t>于是他</a:t>
            </a:r>
            <a:r>
              <a:rPr lang="zh-CN" altLang="zh-CN" dirty="0"/>
              <a:t>警告星期五不得再有吃人肉的表现，否则就杀了他。</a:t>
            </a:r>
            <a:r>
              <a:rPr lang="zh-CN" altLang="zh-CN" dirty="0" smtClean="0"/>
              <a:t>星期五</a:t>
            </a:r>
            <a:r>
              <a:rPr lang="zh-CN" altLang="zh-CN" dirty="0"/>
              <a:t>以后再也没敢露出那副馋相了。他还让他适应穿</a:t>
            </a:r>
            <a:r>
              <a:rPr lang="zh-CN" altLang="zh-CN" dirty="0" smtClean="0"/>
              <a:t>衣服的</a:t>
            </a:r>
            <a:r>
              <a:rPr lang="zh-CN" altLang="zh-CN" dirty="0"/>
              <a:t>习惯，给他穿麻纱短裤和羊皮背心，后来“渐渐穿惯</a:t>
            </a:r>
            <a:r>
              <a:rPr lang="zh-CN" altLang="zh-CN" dirty="0" smtClean="0"/>
              <a:t>了衣服</a:t>
            </a:r>
            <a:r>
              <a:rPr lang="zh-CN" altLang="zh-CN" dirty="0"/>
              <a:t>，他终于很喜欢穿衣服了。”</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鲁滨逊</a:t>
            </a:r>
            <a:r>
              <a:rPr lang="zh-CN" altLang="zh-CN" dirty="0" smtClean="0"/>
              <a:t>还让</a:t>
            </a:r>
            <a:r>
              <a:rPr lang="zh-CN" altLang="zh-CN" dirty="0"/>
              <a:t>他吃炖肉，喝羊奶，教他说英语</a:t>
            </a:r>
            <a:r>
              <a:rPr lang="zh-CN" altLang="zh-CN" dirty="0" smtClean="0"/>
              <a:t>。教会</a:t>
            </a:r>
            <a:r>
              <a:rPr lang="zh-CN" altLang="zh-CN" dirty="0"/>
              <a:t>星期五使用工具和枪支也是对星期五进行</a:t>
            </a:r>
            <a:r>
              <a:rPr lang="zh-CN" altLang="zh-CN" dirty="0" smtClean="0"/>
              <a:t>“他者还原”</a:t>
            </a:r>
            <a:r>
              <a:rPr lang="zh-CN" altLang="zh-CN" dirty="0"/>
              <a:t>的措施之一，这样，他不论在劳动中还是在作战</a:t>
            </a:r>
            <a:r>
              <a:rPr lang="zh-CN" altLang="zh-CN" dirty="0" smtClean="0"/>
              <a:t>中都</a:t>
            </a:r>
            <a:r>
              <a:rPr lang="zh-CN" altLang="zh-CN" dirty="0"/>
              <a:t>成了鲁滨逊的一个得力的好帮手。尤其在和英国商船</a:t>
            </a:r>
            <a:r>
              <a:rPr lang="zh-CN" altLang="zh-CN" dirty="0" smtClean="0"/>
              <a:t>叛乱者</a:t>
            </a:r>
            <a:r>
              <a:rPr lang="zh-CN" altLang="zh-CN" dirty="0"/>
              <a:t>的战斗中，星期五被任命为“副司令”，连船长都要</a:t>
            </a:r>
            <a:r>
              <a:rPr lang="zh-CN" altLang="zh-CN" dirty="0" smtClean="0"/>
              <a:t>服从</a:t>
            </a:r>
            <a:r>
              <a:rPr lang="zh-CN" altLang="zh-CN" dirty="0"/>
              <a:t>他的指挥。</a:t>
            </a:r>
          </a:p>
          <a:p>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学会英语之后，鲁滨逊开始了对他者星期五更深</a:t>
            </a:r>
            <a:r>
              <a:rPr lang="zh-CN" altLang="zh-CN" dirty="0" smtClean="0"/>
              <a:t>层次的</a:t>
            </a:r>
            <a:r>
              <a:rPr lang="zh-CN" altLang="zh-CN" dirty="0"/>
              <a:t>“还原”改造。鲁滨逊“有意识地往他心里灌输一些</a:t>
            </a:r>
            <a:r>
              <a:rPr lang="zh-CN" altLang="zh-CN" dirty="0" smtClean="0"/>
              <a:t>基本</a:t>
            </a:r>
            <a:r>
              <a:rPr lang="zh-CN" altLang="zh-CN" dirty="0"/>
              <a:t>的宗教观念</a:t>
            </a:r>
            <a:r>
              <a:rPr lang="zh-CN" altLang="zh-CN" dirty="0" smtClean="0"/>
              <a:t>”</a:t>
            </a:r>
            <a:r>
              <a:rPr lang="zh-CN" altLang="zh-CN" dirty="0"/>
              <a:t>让他敬畏上帝。他</a:t>
            </a:r>
            <a:r>
              <a:rPr lang="zh-CN" altLang="zh-CN" dirty="0" smtClean="0"/>
              <a:t>不厌其烦</a:t>
            </a:r>
            <a:r>
              <a:rPr lang="zh-CN" altLang="zh-CN" dirty="0"/>
              <a:t>地向星期五输入基督教思想，并将星期五原有的信仰斥</a:t>
            </a:r>
          </a:p>
          <a:p>
            <a:pPr>
              <a:buNone/>
            </a:pPr>
            <a:r>
              <a:rPr lang="en-US" altLang="zh-CN" dirty="0" smtClean="0"/>
              <a:t>   </a:t>
            </a:r>
            <a:r>
              <a:rPr lang="zh-CN" altLang="zh-CN" dirty="0" smtClean="0"/>
              <a:t>为</a:t>
            </a:r>
            <a:r>
              <a:rPr lang="zh-CN" altLang="zh-CN" dirty="0"/>
              <a:t>骗局和诡计。</a:t>
            </a: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宗教在鲁滨逊看来</a:t>
            </a:r>
            <a:r>
              <a:rPr lang="zh-CN" altLang="zh-CN" dirty="0" smtClean="0"/>
              <a:t>目的并不是</a:t>
            </a:r>
            <a:r>
              <a:rPr lang="zh-CN" altLang="zh-CN" dirty="0"/>
              <a:t>传播福音，它只不过他借以控制星期五的工具。</a:t>
            </a:r>
            <a:r>
              <a:rPr lang="zh-CN" altLang="zh-CN" dirty="0" smtClean="0"/>
              <a:t>鲁滨逊</a:t>
            </a:r>
            <a:r>
              <a:rPr lang="zh-CN" altLang="zh-CN" dirty="0"/>
              <a:t>从星期五的思想中彻底清除了他关于对美洲造物主</a:t>
            </a:r>
            <a:r>
              <a:rPr lang="zh-CN" altLang="zh-CN" dirty="0" smtClean="0"/>
              <a:t>贝纳默基</a:t>
            </a:r>
            <a:r>
              <a:rPr lang="zh-CN" altLang="zh-CN" dirty="0"/>
              <a:t>的信仰，然后用基督教思想来填充他的头脑。</a:t>
            </a:r>
            <a:r>
              <a:rPr lang="zh-CN" altLang="zh-CN" dirty="0" smtClean="0"/>
              <a:t>经过三年</a:t>
            </a:r>
            <a:r>
              <a:rPr lang="zh-CN" altLang="zh-CN" dirty="0"/>
              <a:t>的时间，鲁滨逊终于把星期五改造成了一个出色的</a:t>
            </a:r>
            <a:r>
              <a:rPr lang="zh-CN" altLang="zh-CN" dirty="0" smtClean="0"/>
              <a:t>虔诚</a:t>
            </a:r>
            <a:r>
              <a:rPr lang="zh-CN" altLang="zh-CN" dirty="0"/>
              <a:t>基督徒。</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对此</a:t>
            </a:r>
            <a:r>
              <a:rPr lang="en-US" altLang="zh-CN" dirty="0"/>
              <a:t>,</a:t>
            </a:r>
            <a:r>
              <a:rPr lang="zh-CN" altLang="zh-CN" dirty="0"/>
              <a:t>他志得意满地说</a:t>
            </a:r>
            <a:r>
              <a:rPr lang="en-US" altLang="zh-CN" dirty="0"/>
              <a:t>,</a:t>
            </a:r>
            <a:r>
              <a:rPr lang="zh-CN" altLang="zh-CN" dirty="0"/>
              <a:t>“我从上帝的语言中</a:t>
            </a:r>
            <a:r>
              <a:rPr lang="zh-CN" altLang="zh-CN" dirty="0" smtClean="0"/>
              <a:t>轻而易举地</a:t>
            </a:r>
            <a:r>
              <a:rPr lang="zh-CN" altLang="zh-CN" dirty="0"/>
              <a:t>理解了上帝和耶稣基督拯救世人的意义。仅仅读一下《圣经》</a:t>
            </a:r>
            <a:r>
              <a:rPr lang="en-US" altLang="zh-CN" dirty="0"/>
              <a:t>,</a:t>
            </a:r>
            <a:r>
              <a:rPr lang="zh-CN" altLang="zh-CN" dirty="0"/>
              <a:t>我就能明白自己的</a:t>
            </a:r>
            <a:r>
              <a:rPr lang="zh-CN" altLang="zh-CN" dirty="0" smtClean="0"/>
              <a:t>责任——</a:t>
            </a:r>
            <a:r>
              <a:rPr lang="zh-CN" altLang="zh-CN" dirty="0"/>
              <a:t>—义无反顾地担起赎罪这一伟大任务”</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在鲁滨逊精心的改造下，星期五放弃了自己</a:t>
            </a:r>
            <a:r>
              <a:rPr lang="zh-CN" altLang="zh-CN" dirty="0" smtClean="0"/>
              <a:t>的语言</a:t>
            </a:r>
            <a:r>
              <a:rPr lang="zh-CN" altLang="zh-CN" dirty="0"/>
              <a:t>和信仰，心甘情愿地当起了殖民者鲁滨逊的奴仆</a:t>
            </a:r>
            <a:r>
              <a:rPr lang="zh-CN" altLang="zh-CN" dirty="0" smtClean="0"/>
              <a:t>。为了</a:t>
            </a:r>
            <a:r>
              <a:rPr lang="zh-CN" altLang="zh-CN" dirty="0"/>
              <a:t>试探星期五是否对自己百分之百赤胆忠心，他</a:t>
            </a:r>
            <a:r>
              <a:rPr lang="zh-CN" altLang="zh-CN" dirty="0" smtClean="0"/>
              <a:t>还故意</a:t>
            </a:r>
            <a:r>
              <a:rPr lang="zh-CN" altLang="zh-CN" dirty="0"/>
              <a:t>制造了一个场景：他假装要让星期五独自驾船返回</a:t>
            </a:r>
            <a:r>
              <a:rPr lang="zh-CN" altLang="zh-CN" dirty="0" smtClean="0"/>
              <a:t>大陆</a:t>
            </a:r>
            <a:r>
              <a:rPr lang="zh-CN" altLang="zh-CN" dirty="0"/>
              <a:t>，要他回到自己的部落。</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果然不出所料，星期五听了</a:t>
            </a:r>
            <a:r>
              <a:rPr lang="zh-CN" altLang="zh-CN" dirty="0" smtClean="0"/>
              <a:t>急切</a:t>
            </a:r>
            <a:r>
              <a:rPr lang="zh-CN" altLang="zh-CN" dirty="0"/>
              <a:t>地追问：“什么错事我做了？”“为什么要叫礼拜五回</a:t>
            </a:r>
            <a:r>
              <a:rPr lang="zh-CN" altLang="zh-CN" dirty="0" smtClean="0"/>
              <a:t>我部落</a:t>
            </a:r>
            <a:r>
              <a:rPr lang="zh-CN" altLang="zh-CN" dirty="0"/>
              <a:t>？</a:t>
            </a:r>
            <a:r>
              <a:rPr lang="zh-CN" altLang="zh-CN" dirty="0" smtClean="0"/>
              <a:t>” 星期五</a:t>
            </a:r>
            <a:r>
              <a:rPr lang="zh-CN" altLang="zh-CN" dirty="0"/>
              <a:t>宁愿结束自己的性命也</a:t>
            </a:r>
            <a:r>
              <a:rPr lang="zh-CN" altLang="zh-CN" dirty="0" smtClean="0"/>
              <a:t>不愿意</a:t>
            </a:r>
            <a:r>
              <a:rPr lang="zh-CN" altLang="zh-CN" dirty="0"/>
              <a:t>离开他的</a:t>
            </a:r>
            <a:r>
              <a:rPr lang="zh-CN" altLang="zh-CN" dirty="0" smtClean="0"/>
              <a:t>主人。</a:t>
            </a:r>
            <a:r>
              <a:rPr lang="zh-CN" altLang="zh-CN" dirty="0"/>
              <a:t>经过“还原”改造的星期五，不但百依百顺接受了殖民地宗主国的语言和信仰，而且把</a:t>
            </a:r>
            <a:r>
              <a:rPr lang="zh-CN" altLang="zh-CN" dirty="0" smtClean="0"/>
              <a:t>自己</a:t>
            </a:r>
            <a:r>
              <a:rPr lang="zh-CN" altLang="zh-CN" dirty="0"/>
              <a:t>的语言和信仰视若敝履，甚至表示如果返回故土，他</a:t>
            </a:r>
            <a:r>
              <a:rPr lang="zh-CN" altLang="zh-CN" dirty="0" smtClean="0"/>
              <a:t>也会</a:t>
            </a:r>
            <a:r>
              <a:rPr lang="zh-CN" altLang="zh-CN" dirty="0"/>
              <a:t>用他的主人鲁滨逊传授给他的思想去改造自己的亲人</a:t>
            </a:r>
            <a:r>
              <a:rPr lang="zh-CN" altLang="zh-CN" dirty="0" smtClean="0"/>
              <a:t>和同胞</a:t>
            </a:r>
            <a:r>
              <a:rPr lang="zh-CN" altLang="zh-CN" dirty="0"/>
              <a:t>。</a:t>
            </a:r>
          </a:p>
          <a:p>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通过逐步的、有计划的“去他者化”和“他者还原”</a:t>
            </a:r>
            <a:r>
              <a:rPr lang="zh-CN" altLang="zh-CN" dirty="0" smtClean="0"/>
              <a:t>，种族</a:t>
            </a:r>
            <a:r>
              <a:rPr lang="zh-CN" altLang="zh-CN" dirty="0"/>
              <a:t>他者星期五最终对主人鲁滨逊完全归顺、忠心耿耿</a:t>
            </a:r>
            <a:r>
              <a:rPr lang="zh-CN" altLang="zh-CN" dirty="0" smtClean="0"/>
              <a:t>，他</a:t>
            </a:r>
            <a:r>
              <a:rPr lang="zh-CN" altLang="zh-CN" dirty="0"/>
              <a:t>成为了鲁滨逊在荒岛上进得殖民活动的忠诚卫士和</a:t>
            </a:r>
            <a:r>
              <a:rPr lang="zh-CN" altLang="zh-CN" dirty="0" smtClean="0"/>
              <a:t>得力助手</a:t>
            </a:r>
            <a:r>
              <a:rPr lang="zh-CN" altLang="zh-CN" dirty="0"/>
              <a:t>。种族他者星期五的出现，使鲁滨逊的殖民制度</a:t>
            </a:r>
            <a:r>
              <a:rPr lang="zh-CN" altLang="zh-CN" dirty="0" smtClean="0"/>
              <a:t>更加完善</a:t>
            </a:r>
            <a:r>
              <a:rPr lang="zh-CN" altLang="zh-CN" dirty="0"/>
              <a:t>。</a:t>
            </a:r>
          </a:p>
          <a:p>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鲁滨逊在岛上稳固地确立了基督教文明之后</a:t>
            </a:r>
            <a:r>
              <a:rPr lang="en-US" altLang="zh-CN" dirty="0"/>
              <a:t>,</a:t>
            </a:r>
            <a:r>
              <a:rPr lang="zh-CN" altLang="zh-CN" dirty="0"/>
              <a:t>便开始加速王国的殖民化</a:t>
            </a:r>
            <a:r>
              <a:rPr lang="en-US" altLang="zh-CN" dirty="0"/>
              <a:t>,</a:t>
            </a:r>
            <a:r>
              <a:rPr lang="zh-CN" altLang="zh-CN" dirty="0"/>
              <a:t>对小岛的资源</a:t>
            </a:r>
          </a:p>
          <a:p>
            <a:r>
              <a:rPr lang="zh-CN" altLang="zh-CN" dirty="0"/>
              <a:t>进行掠夺性的深度开发。他救出了星期五的父亲和一个西班牙人</a:t>
            </a:r>
            <a:r>
              <a:rPr lang="en-US" altLang="zh-CN" dirty="0"/>
              <a:t>,</a:t>
            </a:r>
            <a:r>
              <a:rPr lang="zh-CN" altLang="zh-CN" dirty="0"/>
              <a:t>在岛上初步建立了</a:t>
            </a:r>
            <a:r>
              <a:rPr lang="zh-CN" altLang="zh-CN" dirty="0" smtClean="0"/>
              <a:t>殖民统治</a:t>
            </a:r>
            <a:r>
              <a:rPr lang="zh-CN" altLang="zh-CN" dirty="0"/>
              <a:t>。</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许多世纪以来</a:t>
            </a:r>
            <a:r>
              <a:rPr lang="en-US" altLang="zh-CN" dirty="0"/>
              <a:t>,</a:t>
            </a:r>
            <a:r>
              <a:rPr lang="zh-CN" altLang="zh-CN" dirty="0"/>
              <a:t>包括</a:t>
            </a:r>
            <a:r>
              <a:rPr lang="zh-CN" altLang="zh-CN" dirty="0" smtClean="0"/>
              <a:t>“良知”</a:t>
            </a:r>
            <a:r>
              <a:rPr lang="zh-CN" altLang="zh-CN" dirty="0"/>
              <a:t>“</a:t>
            </a:r>
            <a:r>
              <a:rPr lang="en-US" altLang="zh-CN" dirty="0"/>
              <a:t>, </a:t>
            </a:r>
            <a:r>
              <a:rPr lang="zh-CN" altLang="zh-CN" dirty="0"/>
              <a:t>人道”“</a:t>
            </a:r>
            <a:r>
              <a:rPr lang="en-US" altLang="zh-CN" dirty="0"/>
              <a:t>, </a:t>
            </a:r>
            <a:r>
              <a:rPr lang="zh-CN" altLang="zh-CN" dirty="0"/>
              <a:t>人权”等在内的许多西欧文化概念</a:t>
            </a:r>
            <a:r>
              <a:rPr lang="en-US" altLang="zh-CN" dirty="0"/>
              <a:t>,</a:t>
            </a:r>
            <a:r>
              <a:rPr lang="zh-CN" altLang="zh-CN" dirty="0"/>
              <a:t>由于其</a:t>
            </a:r>
            <a:r>
              <a:rPr lang="zh-CN" altLang="zh-CN" dirty="0" smtClean="0"/>
              <a:t>强大</a:t>
            </a:r>
            <a:r>
              <a:rPr lang="zh-CN" altLang="zh-CN" dirty="0"/>
              <a:t>的经济和科技实力而逐渐成为一种话语霸权。这些本</a:t>
            </a:r>
            <a:r>
              <a:rPr lang="zh-CN" altLang="zh-CN" dirty="0" smtClean="0"/>
              <a:t>是西欧</a:t>
            </a:r>
            <a:r>
              <a:rPr lang="zh-CN" altLang="zh-CN" dirty="0"/>
              <a:t>文化概念的词汇变成了类似普遍真理的概念</a:t>
            </a:r>
            <a:r>
              <a:rPr lang="en-US" altLang="zh-CN" dirty="0"/>
              <a:t>,</a:t>
            </a:r>
            <a:r>
              <a:rPr lang="zh-CN" altLang="zh-CN" dirty="0"/>
              <a:t>从而</a:t>
            </a:r>
            <a:r>
              <a:rPr lang="zh-CN" altLang="zh-CN" dirty="0" smtClean="0"/>
              <a:t>衡量其他</a:t>
            </a:r>
            <a:r>
              <a:rPr lang="zh-CN" altLang="zh-CN" dirty="0"/>
              <a:t>文化是野蛮还是文明。</a:t>
            </a:r>
          </a:p>
          <a:p>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在这个基础上</a:t>
            </a:r>
            <a:r>
              <a:rPr lang="en-US" altLang="zh-CN" dirty="0"/>
              <a:t>,</a:t>
            </a:r>
            <a:r>
              <a:rPr lang="zh-CN" altLang="zh-CN" dirty="0"/>
              <a:t>鲁滨逊开始描绘小岛的帝国蓝图</a:t>
            </a:r>
            <a:r>
              <a:rPr lang="en-US" altLang="zh-CN" dirty="0"/>
              <a:t>:</a:t>
            </a:r>
            <a:r>
              <a:rPr lang="zh-CN" altLang="zh-CN" dirty="0"/>
              <a:t>命令使者到大陆去说服在海难中流</a:t>
            </a:r>
          </a:p>
          <a:p>
            <a:r>
              <a:rPr lang="zh-CN" altLang="zh-CN" dirty="0"/>
              <a:t>落他乡的</a:t>
            </a:r>
            <a:r>
              <a:rPr lang="en-US" altLang="zh-CN" dirty="0"/>
              <a:t>16 </a:t>
            </a:r>
            <a:r>
              <a:rPr lang="zh-CN" altLang="zh-CN" dirty="0"/>
              <a:t>名白人</a:t>
            </a:r>
            <a:r>
              <a:rPr lang="en-US" altLang="zh-CN" dirty="0"/>
              <a:t>,</a:t>
            </a:r>
            <a:r>
              <a:rPr lang="zh-CN" altLang="zh-CN" dirty="0"/>
              <a:t>让他们对着《圣经》和《福音书》进行忠诚宣誓</a:t>
            </a:r>
            <a:r>
              <a:rPr lang="en-US" altLang="zh-CN" dirty="0"/>
              <a:t>,</a:t>
            </a:r>
            <a:r>
              <a:rPr lang="zh-CN" altLang="zh-CN" dirty="0"/>
              <a:t>并在服从鲁滨逊的</a:t>
            </a:r>
            <a:r>
              <a:rPr lang="zh-CN" altLang="zh-CN" dirty="0" smtClean="0"/>
              <a:t>统治的</a:t>
            </a:r>
            <a:r>
              <a:rPr lang="zh-CN" altLang="zh-CN" dirty="0"/>
              <a:t>契约上亲笔签名</a:t>
            </a:r>
            <a:r>
              <a:rPr lang="en-US" altLang="zh-CN" dirty="0"/>
              <a:t>,</a:t>
            </a:r>
            <a:r>
              <a:rPr lang="zh-CN" altLang="zh-CN" dirty="0"/>
              <a:t>然后上岛共建一个殖民帝国。</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在小说最后</a:t>
            </a:r>
            <a:r>
              <a:rPr lang="en-US" altLang="zh-CN" dirty="0"/>
              <a:t>,</a:t>
            </a:r>
            <a:r>
              <a:rPr lang="zh-CN" altLang="zh-CN" dirty="0"/>
              <a:t>鲁滨逊不仅在岛上建立了殖民秩序</a:t>
            </a:r>
            <a:r>
              <a:rPr lang="en-US" altLang="zh-CN" dirty="0"/>
              <a:t>,</a:t>
            </a:r>
            <a:r>
              <a:rPr lang="zh-CN" altLang="zh-CN" dirty="0"/>
              <a:t>而且还推动它迅速资本主义化。他作</a:t>
            </a:r>
          </a:p>
          <a:p>
            <a:r>
              <a:rPr lang="zh-CN" altLang="zh-CN" dirty="0"/>
              <a:t>为小岛的所有者、立法者和全权统治者</a:t>
            </a:r>
            <a:r>
              <a:rPr lang="en-US" altLang="zh-CN" dirty="0"/>
              <a:t>,</a:t>
            </a:r>
            <a:r>
              <a:rPr lang="zh-CN" altLang="zh-CN" dirty="0"/>
              <a:t>将土地分给每一个殖民者</a:t>
            </a:r>
            <a:r>
              <a:rPr lang="en-US" altLang="zh-CN" dirty="0"/>
              <a:t>,</a:t>
            </a:r>
            <a:r>
              <a:rPr lang="zh-CN" altLang="zh-CN" dirty="0"/>
              <a:t>并与全岛的居民全面</a:t>
            </a:r>
            <a:r>
              <a:rPr lang="zh-CN" altLang="zh-CN" dirty="0" smtClean="0"/>
              <a:t>达成</a:t>
            </a:r>
            <a:r>
              <a:rPr lang="zh-CN" altLang="zh-CN" dirty="0"/>
              <a:t>了有关法律、权利的协议。此后</a:t>
            </a:r>
            <a:r>
              <a:rPr lang="en-US" altLang="zh-CN" dirty="0"/>
              <a:t>,</a:t>
            </a:r>
            <a:r>
              <a:rPr lang="zh-CN" altLang="zh-CN" dirty="0"/>
              <a:t>鲁滨逊运用欧洲自由资本主义的模式</a:t>
            </a:r>
            <a:r>
              <a:rPr lang="en-US" altLang="zh-CN" dirty="0"/>
              <a:t>,</a:t>
            </a:r>
            <a:r>
              <a:rPr lang="zh-CN" altLang="zh-CN" dirty="0"/>
              <a:t>通过定期巡视</a:t>
            </a:r>
            <a:r>
              <a:rPr lang="en-US" altLang="zh-CN" dirty="0"/>
              <a:t>,</a:t>
            </a:r>
            <a:r>
              <a:rPr lang="zh-CN" altLang="zh-CN" dirty="0" smtClean="0"/>
              <a:t>统治</a:t>
            </a:r>
            <a:r>
              <a:rPr lang="zh-CN" altLang="zh-CN" dirty="0"/>
              <a:t>和管理着这个海岛。</a:t>
            </a:r>
          </a:p>
          <a:p>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《鲁滨逊漂流记》不仅虚构了一个加勒比乐园</a:t>
            </a:r>
            <a:r>
              <a:rPr lang="en-US" altLang="zh-CN" dirty="0"/>
              <a:t>,</a:t>
            </a:r>
            <a:r>
              <a:rPr lang="zh-CN" altLang="zh-CN" dirty="0"/>
              <a:t>而且凭空塑造了一位帝国英雄。在</a:t>
            </a:r>
            <a:r>
              <a:rPr lang="zh-CN" altLang="zh-CN" dirty="0" smtClean="0"/>
              <a:t>欧洲海外</a:t>
            </a:r>
            <a:r>
              <a:rPr lang="zh-CN" altLang="zh-CN" dirty="0"/>
              <a:t>扩张的过程中</a:t>
            </a:r>
            <a:r>
              <a:rPr lang="en-US" altLang="zh-CN" dirty="0"/>
              <a:t>,</a:t>
            </a:r>
            <a:r>
              <a:rPr lang="zh-CN" altLang="zh-CN" dirty="0"/>
              <a:t>与鲁滨逊同时代的那些流落荒岛的众多殖民骑士们</a:t>
            </a:r>
            <a:r>
              <a:rPr lang="en-US" altLang="zh-CN" dirty="0"/>
              <a:t>,</a:t>
            </a:r>
            <a:r>
              <a:rPr lang="zh-CN" altLang="zh-CN" dirty="0"/>
              <a:t>由于恐惧的折磨</a:t>
            </a:r>
            <a:r>
              <a:rPr lang="zh-CN" altLang="zh-CN" dirty="0" smtClean="0"/>
              <a:t>和生态</a:t>
            </a:r>
            <a:r>
              <a:rPr lang="zh-CN" altLang="zh-CN" dirty="0"/>
              <a:t>的退化</a:t>
            </a:r>
            <a:r>
              <a:rPr lang="en-US" altLang="zh-CN" dirty="0"/>
              <a:t>,</a:t>
            </a:r>
            <a:r>
              <a:rPr lang="zh-CN" altLang="zh-CN" dirty="0"/>
              <a:t>或失语痴呆</a:t>
            </a:r>
            <a:r>
              <a:rPr lang="en-US" altLang="zh-CN" dirty="0"/>
              <a:t>,</a:t>
            </a:r>
            <a:r>
              <a:rPr lang="zh-CN" altLang="zh-CN" dirty="0"/>
              <a:t>或变得疯狂</a:t>
            </a:r>
            <a:r>
              <a:rPr lang="en-US" altLang="zh-CN" dirty="0"/>
              <a:t>,</a:t>
            </a:r>
            <a:r>
              <a:rPr lang="zh-CN" altLang="zh-CN" dirty="0"/>
              <a:t>或空虚而死。</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作为小说主人公原型的苏格兰水手</a:t>
            </a:r>
            <a:r>
              <a:rPr lang="zh-CN" altLang="zh-CN" dirty="0" smtClean="0"/>
              <a:t>亚历山大·塞尔克</a:t>
            </a:r>
            <a:r>
              <a:rPr lang="zh-CN" altLang="zh-CN" dirty="0"/>
              <a:t>栖身荒岛不过</a:t>
            </a:r>
            <a:r>
              <a:rPr lang="en-US" altLang="zh-CN" dirty="0"/>
              <a:t>4 </a:t>
            </a:r>
            <a:r>
              <a:rPr lang="zh-CN" altLang="zh-CN" dirty="0"/>
              <a:t>年就丧失了语言能力</a:t>
            </a:r>
            <a:r>
              <a:rPr lang="en-US" altLang="zh-CN" dirty="0"/>
              <a:t>,</a:t>
            </a:r>
            <a:r>
              <a:rPr lang="zh-CN" altLang="zh-CN" dirty="0"/>
              <a:t>变成了野人</a:t>
            </a:r>
            <a:r>
              <a:rPr lang="en-US" altLang="zh-CN" dirty="0"/>
              <a:t>;</a:t>
            </a:r>
            <a:r>
              <a:rPr lang="zh-CN" altLang="zh-CN" dirty="0"/>
              <a:t>另一个法国人则在</a:t>
            </a:r>
            <a:r>
              <a:rPr lang="zh-CN" altLang="zh-CN" dirty="0" smtClean="0"/>
              <a:t>毛里求斯岛</a:t>
            </a:r>
            <a:r>
              <a:rPr lang="zh-CN" altLang="zh-CN" dirty="0"/>
              <a:t>上过了两年孤独的生活后沦为狂人。然而</a:t>
            </a:r>
            <a:r>
              <a:rPr lang="en-US" altLang="zh-CN" dirty="0"/>
              <a:t>,</a:t>
            </a:r>
            <a:r>
              <a:rPr lang="zh-CN" altLang="zh-CN" dirty="0"/>
              <a:t>鲁滨逊经过作者的精心制作和包装</a:t>
            </a:r>
            <a:r>
              <a:rPr lang="en-US" altLang="zh-CN" dirty="0"/>
              <a:t>,</a:t>
            </a:r>
            <a:r>
              <a:rPr lang="zh-CN" altLang="zh-CN" dirty="0"/>
              <a:t>却</a:t>
            </a:r>
            <a:r>
              <a:rPr lang="zh-CN" altLang="zh-CN" dirty="0" smtClean="0"/>
              <a:t>在</a:t>
            </a:r>
            <a:r>
              <a:rPr lang="en-US" altLang="zh-CN" dirty="0" smtClean="0"/>
              <a:t>28 </a:t>
            </a:r>
            <a:r>
              <a:rPr lang="zh-CN" altLang="zh-CN" dirty="0"/>
              <a:t>年的孤独岁月中</a:t>
            </a:r>
            <a:r>
              <a:rPr lang="en-US" altLang="zh-CN" dirty="0"/>
              <a:t>,</a:t>
            </a:r>
            <a:r>
              <a:rPr lang="zh-CN" altLang="zh-CN" dirty="0"/>
              <a:t>在建立父权帝国的过程中成为一位文化超人。这种夸大自己阶级</a:t>
            </a:r>
            <a:r>
              <a:rPr lang="zh-CN" altLang="zh-CN" dirty="0" smtClean="0"/>
              <a:t>创造力量</a:t>
            </a:r>
            <a:r>
              <a:rPr lang="zh-CN" altLang="zh-CN" dirty="0"/>
              <a:t>的帝国叙事</a:t>
            </a:r>
            <a:r>
              <a:rPr lang="en-US" altLang="zh-CN" dirty="0"/>
              <a:t>,</a:t>
            </a:r>
            <a:r>
              <a:rPr lang="zh-CN" altLang="zh-CN" dirty="0"/>
              <a:t>表现出了强烈的种族自恋情绪。</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a:t>
            </a:r>
            <a:r>
              <a:rPr lang="zh-CN" altLang="en-US" dirty="0"/>
              <a:t>鲁滨逊漂流记</a:t>
            </a:r>
            <a:r>
              <a:rPr lang="en-US" altLang="zh-CN" dirty="0"/>
              <a:t>》</a:t>
            </a:r>
            <a:r>
              <a:rPr lang="zh-CN" altLang="en-US" dirty="0"/>
              <a:t>一书的字里行间暗含</a:t>
            </a:r>
          </a:p>
          <a:p>
            <a:r>
              <a:rPr lang="zh-CN" altLang="en-US" dirty="0"/>
              <a:t>着浓厚的殖民意识和民族自豪感</a:t>
            </a:r>
            <a:r>
              <a:rPr lang="en-US" altLang="zh-CN" dirty="0"/>
              <a:t>,</a:t>
            </a:r>
            <a:r>
              <a:rPr lang="zh-CN" altLang="en-US" dirty="0"/>
              <a:t>堪称英国</a:t>
            </a:r>
            <a:r>
              <a:rPr lang="zh-CN" altLang="en-US" dirty="0" smtClean="0"/>
              <a:t>殖民主义</a:t>
            </a:r>
            <a:r>
              <a:rPr lang="zh-CN" altLang="en-US" dirty="0"/>
              <a:t>依靠枪的震慑和宗教的灌输向海外殖民</a:t>
            </a:r>
            <a:r>
              <a:rPr lang="zh-CN" altLang="en-US" dirty="0" smtClean="0"/>
              <a:t>扩张以</a:t>
            </a:r>
            <a:r>
              <a:rPr lang="zh-CN" altLang="en-US" dirty="0"/>
              <a:t>实践殖民活动的帝国文本</a:t>
            </a:r>
            <a:r>
              <a:rPr lang="en-US" altLang="zh-CN" dirty="0"/>
              <a:t>;</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而鲁滨逊则是</a:t>
            </a:r>
            <a:r>
              <a:rPr lang="zh-CN" altLang="en-US" dirty="0" smtClean="0"/>
              <a:t>当时海外</a:t>
            </a:r>
            <a:r>
              <a:rPr lang="zh-CN" altLang="en-US" dirty="0"/>
              <a:t>扩张的殖民者形象的重塑</a:t>
            </a:r>
            <a:r>
              <a:rPr lang="en-US" altLang="zh-CN" dirty="0"/>
              <a:t>,</a:t>
            </a:r>
            <a:r>
              <a:rPr lang="zh-CN" altLang="en-US" dirty="0"/>
              <a:t>是笛福想象中</a:t>
            </a:r>
            <a:r>
              <a:rPr lang="zh-CN" altLang="en-US" dirty="0" smtClean="0"/>
              <a:t>横空</a:t>
            </a:r>
            <a:r>
              <a:rPr lang="zh-CN" altLang="en-US" dirty="0"/>
              <a:t>出世的帝国英雄。并在意识深处构建非西方</a:t>
            </a:r>
            <a:r>
              <a:rPr lang="zh-CN" altLang="en-US" dirty="0" smtClean="0"/>
              <a:t>民族</a:t>
            </a:r>
            <a:r>
              <a:rPr lang="zh-CN" altLang="en-US" dirty="0"/>
              <a:t>的社会集体想象</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笛福所描述</a:t>
            </a:r>
            <a:r>
              <a:rPr lang="zh-CN" altLang="zh-CN" dirty="0" smtClean="0"/>
              <a:t>的主人公</a:t>
            </a:r>
            <a:r>
              <a:rPr lang="zh-CN" altLang="zh-CN" dirty="0"/>
              <a:t>鲁滨逊在荒岛上的开拓、发展过程</a:t>
            </a:r>
            <a:r>
              <a:rPr lang="zh-CN" altLang="zh-CN" dirty="0" smtClean="0"/>
              <a:t>实际上向</a:t>
            </a:r>
            <a:r>
              <a:rPr lang="zh-CN" altLang="zh-CN" dirty="0"/>
              <a:t>我们展示了帝国殖民地建构的过程</a:t>
            </a:r>
            <a:r>
              <a:rPr lang="en-US" altLang="zh-CN" dirty="0"/>
              <a:t>,</a:t>
            </a:r>
            <a:r>
              <a:rPr lang="zh-CN" altLang="zh-CN" dirty="0"/>
              <a:t>是西方</a:t>
            </a:r>
            <a:r>
              <a:rPr lang="zh-CN" altLang="zh-CN" dirty="0" smtClean="0"/>
              <a:t>殖民主义</a:t>
            </a:r>
            <a:r>
              <a:rPr lang="zh-CN" altLang="zh-CN" dirty="0"/>
              <a:t>向海外进行殖民开发的一个缩影。</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鲁滨逊所</a:t>
            </a:r>
            <a:r>
              <a:rPr lang="zh-CN" altLang="zh-CN" dirty="0"/>
              <a:t>建立的岛国殖民地</a:t>
            </a:r>
            <a:r>
              <a:rPr lang="en-US" altLang="zh-CN" dirty="0"/>
              <a:t>,</a:t>
            </a:r>
            <a:r>
              <a:rPr lang="zh-CN" altLang="zh-CN" dirty="0"/>
              <a:t>勾画了英国在北美的</a:t>
            </a:r>
            <a:r>
              <a:rPr lang="zh-CN" altLang="zh-CN" dirty="0" smtClean="0"/>
              <a:t>殖民地</a:t>
            </a:r>
            <a:r>
              <a:rPr lang="zh-CN" altLang="zh-CN" dirty="0"/>
              <a:t>模式。小说通过鲁滨逊艰苦拓荒的叙述</a:t>
            </a:r>
            <a:r>
              <a:rPr lang="en-US" altLang="zh-CN" dirty="0"/>
              <a:t>,</a:t>
            </a:r>
            <a:r>
              <a:rPr lang="zh-CN" altLang="zh-CN" dirty="0" smtClean="0"/>
              <a:t>肯定了</a:t>
            </a:r>
            <a:r>
              <a:rPr lang="zh-CN" altLang="zh-CN" dirty="0"/>
              <a:t>殖民主义者对殖民地拥有权的合法性。</a:t>
            </a: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在后</a:t>
            </a:r>
            <a:r>
              <a:rPr lang="zh-CN" altLang="zh-CN" dirty="0" smtClean="0"/>
              <a:t>殖民</a:t>
            </a:r>
            <a:r>
              <a:rPr lang="zh-CN" altLang="zh-CN" dirty="0"/>
              <a:t>文化批评家赛义德认为</a:t>
            </a:r>
            <a:r>
              <a:rPr lang="en-US" altLang="zh-CN" dirty="0"/>
              <a:t>,</a:t>
            </a:r>
            <a:r>
              <a:rPr lang="zh-CN" altLang="zh-CN" dirty="0"/>
              <a:t>殖民过程不仅仅是</a:t>
            </a:r>
            <a:r>
              <a:rPr lang="zh-CN" altLang="zh-CN" dirty="0" smtClean="0"/>
              <a:t>帝国</a:t>
            </a:r>
            <a:r>
              <a:rPr lang="zh-CN" altLang="zh-CN" dirty="0"/>
              <a:t>政治版图的建构</a:t>
            </a:r>
            <a:r>
              <a:rPr lang="en-US" altLang="zh-CN" dirty="0"/>
              <a:t>,</a:t>
            </a:r>
            <a:r>
              <a:rPr lang="zh-CN" altLang="zh-CN" dirty="0"/>
              <a:t>同时也是帝国文本的建构。</a:t>
            </a:r>
          </a:p>
          <a:p>
            <a:r>
              <a:rPr lang="zh-CN" altLang="zh-CN" dirty="0"/>
              <a:t>《鲁滨逊漂流记》是欧洲殖民主义向海外扩张</a:t>
            </a:r>
            <a:r>
              <a:rPr lang="zh-CN" altLang="zh-CN" dirty="0" smtClean="0"/>
              <a:t>从事</a:t>
            </a:r>
            <a:r>
              <a:rPr lang="zh-CN" altLang="zh-CN" dirty="0"/>
              <a:t>殖民实践的早期的帝国文本</a:t>
            </a:r>
            <a:r>
              <a:rPr lang="en-US" altLang="zh-CN" dirty="0"/>
              <a:t>,</a:t>
            </a:r>
            <a:r>
              <a:rPr lang="zh-CN" altLang="zh-CN" dirty="0"/>
              <a:t>它构筑了帝国</a:t>
            </a:r>
            <a:r>
              <a:rPr lang="zh-CN" altLang="zh-CN" dirty="0" smtClean="0"/>
              <a:t>文化</a:t>
            </a:r>
            <a:r>
              <a:rPr lang="zh-CN" altLang="zh-CN" dirty="0"/>
              <a:t>与帝国权威之间的关系</a:t>
            </a:r>
            <a:r>
              <a:rPr lang="en-US" altLang="zh-CN" dirty="0"/>
              <a:t>,</a:t>
            </a:r>
            <a:r>
              <a:rPr lang="zh-CN" altLang="zh-CN" dirty="0"/>
              <a:t>是</a:t>
            </a:r>
            <a:r>
              <a:rPr lang="en-US" altLang="zh-CN" dirty="0"/>
              <a:t>18</a:t>
            </a:r>
            <a:r>
              <a:rPr lang="zh-CN" altLang="zh-CN" dirty="0"/>
              <a:t>世纪典型的</a:t>
            </a:r>
            <a:r>
              <a:rPr lang="zh-CN" altLang="zh-CN" dirty="0" smtClean="0"/>
              <a:t>殖民主义</a:t>
            </a:r>
            <a:r>
              <a:rPr lang="zh-CN" altLang="zh-CN" dirty="0"/>
              <a:t>叙事文本。</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随着资本主义兴起和全球扩张</a:t>
            </a:r>
            <a:r>
              <a:rPr lang="en-US" altLang="zh-CN" dirty="0"/>
              <a:t>,</a:t>
            </a:r>
            <a:r>
              <a:rPr lang="zh-CN" altLang="zh-CN" dirty="0"/>
              <a:t>西方以政治</a:t>
            </a:r>
            <a:r>
              <a:rPr lang="en-US" altLang="zh-CN" dirty="0"/>
              <a:t>,</a:t>
            </a:r>
            <a:r>
              <a:rPr lang="zh-CN" altLang="zh-CN" dirty="0"/>
              <a:t>军事</a:t>
            </a:r>
            <a:r>
              <a:rPr lang="en-US" altLang="zh-CN" dirty="0"/>
              <a:t>,</a:t>
            </a:r>
            <a:r>
              <a:rPr lang="zh-CN" altLang="zh-CN" dirty="0" smtClean="0"/>
              <a:t>经济</a:t>
            </a:r>
            <a:r>
              <a:rPr lang="en-US" altLang="zh-CN" dirty="0"/>
              <a:t>,</a:t>
            </a:r>
            <a:r>
              <a:rPr lang="zh-CN" altLang="zh-CN" dirty="0"/>
              <a:t>文化等多种形式进行的全球化实践活动</a:t>
            </a:r>
            <a:r>
              <a:rPr lang="en-US" altLang="zh-CN" dirty="0"/>
              <a:t>,</a:t>
            </a:r>
            <a:r>
              <a:rPr lang="zh-CN" altLang="zh-CN" dirty="0"/>
              <a:t>不断认识着</a:t>
            </a:r>
            <a:r>
              <a:rPr lang="zh-CN" altLang="zh-CN" dirty="0" smtClean="0"/>
              <a:t>一个</a:t>
            </a:r>
            <a:r>
              <a:rPr lang="zh-CN" altLang="zh-CN" dirty="0"/>
              <a:t>非西方的东方。</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西方外家官</a:t>
            </a:r>
            <a:r>
              <a:rPr lang="en-US" altLang="zh-CN" dirty="0"/>
              <a:t>,</a:t>
            </a:r>
            <a:r>
              <a:rPr lang="zh-CN" altLang="zh-CN" dirty="0"/>
              <a:t>军人</a:t>
            </a:r>
            <a:r>
              <a:rPr lang="en-US" altLang="zh-CN" dirty="0"/>
              <a:t>,</a:t>
            </a:r>
            <a:r>
              <a:rPr lang="zh-CN" altLang="zh-CN" dirty="0"/>
              <a:t>科学家</a:t>
            </a:r>
            <a:r>
              <a:rPr lang="en-US" altLang="zh-CN" dirty="0"/>
              <a:t>,</a:t>
            </a:r>
            <a:r>
              <a:rPr lang="zh-CN" altLang="zh-CN" dirty="0"/>
              <a:t>新闻记者</a:t>
            </a:r>
            <a:r>
              <a:rPr lang="en-US" altLang="zh-CN" dirty="0"/>
              <a:t>,</a:t>
            </a:r>
            <a:r>
              <a:rPr lang="zh-CN" altLang="zh-CN" dirty="0"/>
              <a:t>旅</a:t>
            </a:r>
          </a:p>
          <a:p>
            <a:r>
              <a:rPr lang="zh-CN" altLang="zh-CN" dirty="0"/>
              <a:t>游者</a:t>
            </a:r>
            <a:r>
              <a:rPr lang="en-US" altLang="zh-CN" dirty="0"/>
              <a:t>,</a:t>
            </a:r>
            <a:r>
              <a:rPr lang="zh-CN" altLang="zh-CN" dirty="0"/>
              <a:t>冒险家各色人等的亲身经历</a:t>
            </a:r>
            <a:r>
              <a:rPr lang="en-US" altLang="zh-CN" dirty="0"/>
              <a:t>,</a:t>
            </a:r>
            <a:r>
              <a:rPr lang="zh-CN" altLang="zh-CN" dirty="0"/>
              <a:t>见闻</a:t>
            </a:r>
            <a:r>
              <a:rPr lang="en-US" altLang="zh-CN" dirty="0"/>
              <a:t>,</a:t>
            </a:r>
            <a:r>
              <a:rPr lang="zh-CN" altLang="zh-CN" dirty="0"/>
              <a:t>感受</a:t>
            </a:r>
            <a:r>
              <a:rPr lang="en-US" altLang="zh-CN" dirty="0"/>
              <a:t>,</a:t>
            </a:r>
            <a:r>
              <a:rPr lang="zh-CN" altLang="zh-CN" dirty="0"/>
              <a:t>写作构成</a:t>
            </a:r>
            <a:r>
              <a:rPr lang="zh-CN" altLang="zh-CN" dirty="0" smtClean="0"/>
              <a:t>了西方</a:t>
            </a:r>
            <a:r>
              <a:rPr lang="zh-CN" altLang="zh-CN" dirty="0"/>
              <a:t>文化中的关于东方的话语。</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然而</a:t>
            </a:r>
            <a:r>
              <a:rPr lang="en-US" altLang="zh-CN" dirty="0"/>
              <a:t>,</a:t>
            </a:r>
            <a:r>
              <a:rPr lang="zh-CN" altLang="zh-CN" dirty="0"/>
              <a:t>西方人对东方的</a:t>
            </a:r>
            <a:r>
              <a:rPr lang="zh-CN" altLang="zh-CN" dirty="0" smtClean="0"/>
              <a:t>认识</a:t>
            </a:r>
            <a:r>
              <a:rPr lang="en-US" altLang="zh-CN" dirty="0"/>
              <a:t>,</a:t>
            </a:r>
            <a:r>
              <a:rPr lang="zh-CN" altLang="zh-CN" dirty="0"/>
              <a:t>是以西方文化为背景和基础</a:t>
            </a:r>
            <a:r>
              <a:rPr lang="en-US" altLang="zh-CN" dirty="0"/>
              <a:t>,</a:t>
            </a:r>
            <a:r>
              <a:rPr lang="zh-CN" altLang="zh-CN" dirty="0"/>
              <a:t>以西方的科学为标准</a:t>
            </a:r>
            <a:r>
              <a:rPr lang="en-US" altLang="zh-CN" dirty="0"/>
              <a:t>,</a:t>
            </a:r>
            <a:r>
              <a:rPr lang="zh-CN" altLang="zh-CN" dirty="0"/>
              <a:t>以</a:t>
            </a:r>
            <a:r>
              <a:rPr lang="zh-CN" altLang="zh-CN" dirty="0" smtClean="0"/>
              <a:t>西方</a:t>
            </a:r>
            <a:r>
              <a:rPr lang="zh-CN" altLang="zh-CN" dirty="0"/>
              <a:t>思维方式来进行总结的。因此</a:t>
            </a:r>
            <a:r>
              <a:rPr lang="en-US" altLang="zh-CN" dirty="0"/>
              <a:t>,</a:t>
            </a:r>
            <a:r>
              <a:rPr lang="zh-CN" altLang="zh-CN" dirty="0"/>
              <a:t>后殖民理论家认为</a:t>
            </a:r>
            <a:r>
              <a:rPr lang="en-US" altLang="zh-CN" dirty="0"/>
              <a:t>,</a:t>
            </a:r>
            <a:r>
              <a:rPr lang="zh-CN" altLang="zh-CN" dirty="0"/>
              <a:t>西方的东方学是西方对东方的“言说”“</a:t>
            </a:r>
            <a:r>
              <a:rPr lang="en-US" altLang="zh-CN" dirty="0"/>
              <a:t>, </a:t>
            </a:r>
            <a:r>
              <a:rPr lang="zh-CN" altLang="zh-CN" dirty="0"/>
              <a:t>书写”及“编造”。</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在这</a:t>
            </a:r>
            <a:r>
              <a:rPr lang="zh-CN" altLang="zh-CN" dirty="0" smtClean="0"/>
              <a:t>套话语</a:t>
            </a:r>
            <a:r>
              <a:rPr lang="zh-CN" altLang="zh-CN" dirty="0"/>
              <a:t>中所呈现的东方</a:t>
            </a:r>
            <a:r>
              <a:rPr lang="en-US" altLang="zh-CN" dirty="0"/>
              <a:t>,</a:t>
            </a:r>
            <a:r>
              <a:rPr lang="zh-CN" altLang="zh-CN" dirty="0"/>
              <a:t>只是他们眼中心中的东方</a:t>
            </a:r>
            <a:r>
              <a:rPr lang="en-US" altLang="zh-CN" dirty="0"/>
              <a:t>,</a:t>
            </a:r>
            <a:r>
              <a:rPr lang="zh-CN" altLang="zh-CN" dirty="0"/>
              <a:t>而并不是</a:t>
            </a:r>
            <a:r>
              <a:rPr lang="en-US" altLang="zh-CN" dirty="0" smtClean="0"/>
              <a:t>,</a:t>
            </a:r>
            <a:r>
              <a:rPr lang="zh-CN" altLang="zh-CN" dirty="0" smtClean="0"/>
              <a:t>也</a:t>
            </a:r>
            <a:r>
              <a:rPr lang="zh-CN" altLang="zh-CN" dirty="0"/>
              <a:t>绝不可能是真正的东方。更进一步说</a:t>
            </a:r>
            <a:r>
              <a:rPr lang="en-US" altLang="zh-CN" dirty="0"/>
              <a:t>,</a:t>
            </a:r>
            <a:r>
              <a:rPr lang="zh-CN" altLang="zh-CN" dirty="0"/>
              <a:t>西方对东方的</a:t>
            </a:r>
            <a:r>
              <a:rPr lang="zh-CN" altLang="zh-CN" dirty="0" smtClean="0"/>
              <a:t>言说和</a:t>
            </a:r>
            <a:r>
              <a:rPr lang="zh-CN" altLang="zh-CN" dirty="0"/>
              <a:t>书写</a:t>
            </a:r>
            <a:r>
              <a:rPr lang="en-US" altLang="zh-CN" dirty="0"/>
              <a:t>,</a:t>
            </a:r>
            <a:r>
              <a:rPr lang="zh-CN" altLang="zh-CN" dirty="0"/>
              <a:t>在认识东方的同时也遮蔽和歪曲了东方。</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200</TotalTime>
  <Words>3326</Words>
  <Application>Microsoft Office PowerPoint</Application>
  <PresentationFormat>全屏显示(4:3)</PresentationFormat>
  <Paragraphs>75</Paragraphs>
  <Slides>58</Slides>
  <Notes>0</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跋涉</vt:lpstr>
      <vt:lpstr>幻灯片 1</vt:lpstr>
      <vt:lpstr>后殖民主义：对西方中心论与白人至上主义的反叛</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作者简介</vt:lpstr>
      <vt:lpstr>幻灯片 19</vt:lpstr>
      <vt:lpstr>幻灯片 20</vt:lpstr>
      <vt:lpstr>幻灯片 21</vt:lpstr>
      <vt:lpstr>作品创作背景</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“星期五”形象的“他者”化和教化</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Company>复旦大学</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《鲁滨逊漂流记》的后殖民解读</dc:title>
  <dc:creator>admin</dc:creator>
  <cp:lastModifiedBy>admin</cp:lastModifiedBy>
  <cp:revision>17</cp:revision>
  <dcterms:created xsi:type="dcterms:W3CDTF">2011-09-28T01:36:53Z</dcterms:created>
  <dcterms:modified xsi:type="dcterms:W3CDTF">2011-09-28T07:52:46Z</dcterms:modified>
</cp:coreProperties>
</file>