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448" r:id="rId3"/>
    <p:sldId id="382" r:id="rId4"/>
    <p:sldId id="383" r:id="rId5"/>
    <p:sldId id="438" r:id="rId6"/>
    <p:sldId id="384" r:id="rId7"/>
    <p:sldId id="385" r:id="rId8"/>
    <p:sldId id="386" r:id="rId9"/>
    <p:sldId id="387" r:id="rId10"/>
    <p:sldId id="460" r:id="rId11"/>
    <p:sldId id="388" r:id="rId12"/>
    <p:sldId id="389" r:id="rId13"/>
    <p:sldId id="257" r:id="rId14"/>
    <p:sldId id="259" r:id="rId15"/>
    <p:sldId id="261" r:id="rId16"/>
    <p:sldId id="269" r:id="rId17"/>
    <p:sldId id="274" r:id="rId18"/>
    <p:sldId id="275" r:id="rId19"/>
    <p:sldId id="270" r:id="rId20"/>
    <p:sldId id="473" r:id="rId21"/>
    <p:sldId id="475" r:id="rId22"/>
    <p:sldId id="476" r:id="rId23"/>
    <p:sldId id="474" r:id="rId24"/>
    <p:sldId id="477" r:id="rId25"/>
    <p:sldId id="478" r:id="rId26"/>
    <p:sldId id="479" r:id="rId27"/>
    <p:sldId id="480" r:id="rId28"/>
    <p:sldId id="481" r:id="rId29"/>
    <p:sldId id="482" r:id="rId30"/>
    <p:sldId id="483" r:id="rId31"/>
    <p:sldId id="485" r:id="rId32"/>
    <p:sldId id="490" r:id="rId33"/>
    <p:sldId id="493" r:id="rId34"/>
    <p:sldId id="494" r:id="rId35"/>
    <p:sldId id="289" r:id="rId36"/>
    <p:sldId id="510" r:id="rId37"/>
    <p:sldId id="511" r:id="rId38"/>
    <p:sldId id="369" r:id="rId39"/>
    <p:sldId id="398" r:id="rId40"/>
    <p:sldId id="390"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2018/7/27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2018/7/27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2018/7/27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2018/7/27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3859F0F-3208-4722-81D1-9E22714E1B61}"/>
              </a:ext>
            </a:extLst>
          </p:cNvPr>
          <p:cNvSpPr/>
          <p:nvPr/>
        </p:nvSpPr>
        <p:spPr>
          <a:xfrm>
            <a:off x="2195736" y="2551837"/>
            <a:ext cx="4358886" cy="1754326"/>
          </a:xfrm>
          <a:prstGeom prst="rect">
            <a:avLst/>
          </a:prstGeom>
          <a:noFill/>
        </p:spPr>
        <p:txBody>
          <a:bodyPr wrap="none" lIns="91440" tIns="45720" rIns="91440" bIns="45720">
            <a:spAutoFit/>
          </a:bodyPr>
          <a:lstStyle/>
          <a:p>
            <a:pPr algn="ctr"/>
            <a:r>
              <a:rPr lang="en-US" altLang="zh-CN"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a:t>
            </a:r>
            <a:r>
              <a:rPr lang="zh-CN" altLang="en-US"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岳阳楼记</a:t>
            </a:r>
            <a:r>
              <a:rPr lang="en-US" altLang="zh-CN"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a:t>
            </a:r>
          </a:p>
          <a:p>
            <a:pPr algn="ctr"/>
            <a:r>
              <a:rPr lang="zh-CN" altLang="en-US"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说课稿</a:t>
            </a:r>
          </a:p>
        </p:txBody>
      </p:sp>
      <p:cxnSp>
        <p:nvCxnSpPr>
          <p:cNvPr id="6" name="直接连接符 5">
            <a:extLst>
              <a:ext uri="{FF2B5EF4-FFF2-40B4-BE49-F238E27FC236}">
                <a16:creationId xmlns:a16="http://schemas.microsoft.com/office/drawing/2014/main" id="{C5E2D298-CE29-4E9D-A9A6-9A3F58B27706}"/>
              </a:ext>
            </a:extLst>
          </p:cNvPr>
          <p:cNvCxnSpPr/>
          <p:nvPr/>
        </p:nvCxnSpPr>
        <p:spPr>
          <a:xfrm>
            <a:off x="107504" y="1700808"/>
            <a:ext cx="4267675" cy="0"/>
          </a:xfrm>
          <a:prstGeom prst="line">
            <a:avLst/>
          </a:prstGeom>
        </p:spPr>
        <p:style>
          <a:lnRef idx="1">
            <a:schemeClr val="accent4"/>
          </a:lnRef>
          <a:fillRef idx="0">
            <a:schemeClr val="accent4"/>
          </a:fillRef>
          <a:effectRef idx="0">
            <a:schemeClr val="accent4"/>
          </a:effectRef>
          <a:fontRef idx="minor">
            <a:schemeClr val="tx1"/>
          </a:fontRef>
        </p:style>
      </p:cxnSp>
      <p:sp>
        <p:nvSpPr>
          <p:cNvPr id="7" name="文本框 6">
            <a:extLst>
              <a:ext uri="{FF2B5EF4-FFF2-40B4-BE49-F238E27FC236}">
                <a16:creationId xmlns:a16="http://schemas.microsoft.com/office/drawing/2014/main" id="{49D2489D-95F9-4874-A361-E1E95A7454C9}"/>
              </a:ext>
            </a:extLst>
          </p:cNvPr>
          <p:cNvSpPr txBox="1"/>
          <p:nvPr/>
        </p:nvSpPr>
        <p:spPr>
          <a:xfrm>
            <a:off x="899592" y="1212006"/>
            <a:ext cx="4499992" cy="461665"/>
          </a:xfrm>
          <a:prstGeom prst="rect">
            <a:avLst/>
          </a:prstGeom>
          <a:noFill/>
        </p:spPr>
        <p:txBody>
          <a:bodyPr wrap="square" rtlCol="0">
            <a:spAutoFit/>
          </a:bodyPr>
          <a:lstStyle/>
          <a:p>
            <a:r>
              <a:rPr lang="zh-CN" altLang="en-US" sz="2400" dirty="0">
                <a:solidFill>
                  <a:srgbClr val="7030A0"/>
                </a:solidFill>
              </a:rPr>
              <a:t>部编版九年级上册</a:t>
            </a:r>
          </a:p>
        </p:txBody>
      </p:sp>
    </p:spTree>
    <p:extLst>
      <p:ext uri="{BB962C8B-B14F-4D97-AF65-F5344CB8AC3E}">
        <p14:creationId xmlns:p14="http://schemas.microsoft.com/office/powerpoint/2010/main" val="17292595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DC413BF-55EC-486E-8EF2-23C99D4568B5}"/>
              </a:ext>
            </a:extLst>
          </p:cNvPr>
          <p:cNvSpPr txBox="1">
            <a:spLocks noChangeArrowheads="1"/>
          </p:cNvSpPr>
          <p:nvPr/>
        </p:nvSpPr>
        <p:spPr bwMode="auto">
          <a:xfrm>
            <a:off x="215106" y="1951672"/>
            <a:ext cx="8713788"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b="1" dirty="0">
                <a:solidFill>
                  <a:srgbClr val="FF0000"/>
                </a:solidFill>
              </a:rPr>
              <a:t>依据</a:t>
            </a:r>
            <a:r>
              <a:rPr lang="zh-CN" altLang="en-US" sz="2400" b="1" dirty="0"/>
              <a:t>：</a:t>
            </a:r>
            <a:r>
              <a:rPr lang="en-US" altLang="zh-CN" sz="2400" b="1" dirty="0"/>
              <a:t>《</a:t>
            </a:r>
            <a:r>
              <a:rPr lang="zh-CN" altLang="en-US" sz="2400" b="1" dirty="0"/>
              <a:t>课标</a:t>
            </a:r>
            <a:r>
              <a:rPr lang="en-US" altLang="zh-CN" sz="2400" b="1" dirty="0"/>
              <a:t>》</a:t>
            </a:r>
            <a:r>
              <a:rPr lang="zh-CN" altLang="en-US" sz="2400" b="1" dirty="0"/>
              <a:t>中明确提出在通读课文的基础上，理清思路，理解、分析主要内容，体味和推敲重要词句在语言环境中的意义和作用。对课文的内容和表达有自己的心得，能提出自己的看法，并能运用合作的方式，共同探讨、分析、解决疑难问题。欣赏文学作品，有自己的情感体验，初步领悟作品的内涵，从中获得对自然、社会、人生的有益启示。对作品中感人的情境和形象，能说出自己的体验；品味作品中富于表现力的语言。</a:t>
            </a:r>
          </a:p>
          <a:p>
            <a:pPr>
              <a:spcBef>
                <a:spcPct val="0"/>
              </a:spcBef>
              <a:buFontTx/>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矩形 1">
            <a:extLst>
              <a:ext uri="{FF2B5EF4-FFF2-40B4-BE49-F238E27FC236}">
                <a16:creationId xmlns:a16="http://schemas.microsoft.com/office/drawing/2014/main" id="{868B0CE8-C841-427D-9387-DD6828DDCC92}"/>
              </a:ext>
            </a:extLst>
          </p:cNvPr>
          <p:cNvSpPr/>
          <p:nvPr/>
        </p:nvSpPr>
        <p:spPr>
          <a:xfrm>
            <a:off x="395288" y="1125538"/>
            <a:ext cx="3455987" cy="647700"/>
          </a:xfrm>
          <a:prstGeom prst="rect">
            <a:avLst/>
          </a:prstGeom>
          <a:solidFill>
            <a:srgbClr val="92E369"/>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spAutoFit/>
          </a:bodyPr>
          <a:lstStyle/>
          <a:p>
            <a:pPr eaLnBrk="1" hangingPunct="1">
              <a:buFont typeface="Arial" panose="020B0604020202020204" pitchFamily="34" charset="0"/>
              <a:buNone/>
              <a:defRPr/>
            </a:pPr>
            <a:r>
              <a:rPr lang="zh-CN" altLang="en-US" sz="3600" b="1" noProof="1">
                <a:solidFill>
                  <a:schemeClr val="tx2"/>
                </a:solidFill>
                <a:latin typeface="黑体" panose="02010609060101010101" pitchFamily="49" charset="-122"/>
                <a:ea typeface="黑体" panose="02010609060101010101" pitchFamily="49" charset="-122"/>
              </a:rPr>
              <a:t>六说</a:t>
            </a:r>
            <a:r>
              <a:rPr lang="zh-CN" altLang="en-US" sz="3600" b="1" noProof="1">
                <a:solidFill>
                  <a:srgbClr val="FF0000"/>
                </a:solidFill>
                <a:latin typeface="黑体" panose="02010609060101010101" pitchFamily="49" charset="-122"/>
                <a:ea typeface="黑体" panose="02010609060101010101" pitchFamily="49" charset="-122"/>
              </a:rPr>
              <a:t>教法学法</a:t>
            </a:r>
            <a:endParaRPr lang="en-US" altLang="zh-CN" sz="3600" b="1" noProof="1">
              <a:solidFill>
                <a:srgbClr val="FF0000"/>
              </a:solidFill>
              <a:latin typeface="黑体" panose="02010609060101010101" pitchFamily="49" charset="-122"/>
              <a:ea typeface="黑体" panose="02010609060101010101" pitchFamily="49" charset="-122"/>
            </a:endParaRPr>
          </a:p>
        </p:txBody>
      </p:sp>
      <p:sp>
        <p:nvSpPr>
          <p:cNvPr id="24579" name="TextBox 2">
            <a:extLst>
              <a:ext uri="{FF2B5EF4-FFF2-40B4-BE49-F238E27FC236}">
                <a16:creationId xmlns:a16="http://schemas.microsoft.com/office/drawing/2014/main" id="{DAC91700-CB72-4687-B54A-D735F4520270}"/>
              </a:ext>
            </a:extLst>
          </p:cNvPr>
          <p:cNvSpPr txBox="1">
            <a:spLocks noChangeArrowheads="1"/>
          </p:cNvSpPr>
          <p:nvPr/>
        </p:nvSpPr>
        <p:spPr bwMode="auto">
          <a:xfrm>
            <a:off x="323850" y="2133600"/>
            <a:ext cx="8280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000" b="1"/>
              <a:t> </a:t>
            </a:r>
            <a:endParaRPr lang="en-US" altLang="zh-CN" sz="2000" b="1"/>
          </a:p>
          <a:p>
            <a:pPr eaLnBrk="1" hangingPunct="1">
              <a:spcBef>
                <a:spcPct val="0"/>
              </a:spcBef>
              <a:buFontTx/>
              <a:buNone/>
            </a:pPr>
            <a:r>
              <a:rPr lang="en-US" altLang="zh-CN" sz="2000" b="1"/>
              <a:t>        </a:t>
            </a:r>
          </a:p>
        </p:txBody>
      </p:sp>
      <p:sp>
        <p:nvSpPr>
          <p:cNvPr id="24580" name="流程图: 可选过程 1">
            <a:extLst>
              <a:ext uri="{FF2B5EF4-FFF2-40B4-BE49-F238E27FC236}">
                <a16:creationId xmlns:a16="http://schemas.microsoft.com/office/drawing/2014/main" id="{3B6990EB-AA03-4DF9-8545-8F7FF66B0C8E}"/>
              </a:ext>
            </a:extLst>
          </p:cNvPr>
          <p:cNvSpPr>
            <a:spLocks noChangeArrowheads="1"/>
          </p:cNvSpPr>
          <p:nvPr/>
        </p:nvSpPr>
        <p:spPr bwMode="auto">
          <a:xfrm>
            <a:off x="503238" y="1895475"/>
            <a:ext cx="8137525" cy="4254500"/>
          </a:xfrm>
          <a:prstGeom prst="flowChartAlternateProcess">
            <a:avLst/>
          </a:prstGeom>
          <a:solidFill>
            <a:schemeClr val="bg1"/>
          </a:solidFill>
          <a:ln w="25400">
            <a:solidFill>
              <a:srgbClr val="FF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800" b="1">
                <a:solidFill>
                  <a:srgbClr val="FF0000"/>
                </a:solidFill>
              </a:rPr>
              <a:t>   </a:t>
            </a:r>
            <a:r>
              <a:rPr lang="en-US" altLang="zh-CN" sz="2000" b="1">
                <a:solidFill>
                  <a:srgbClr val="FF0000"/>
                </a:solidFill>
                <a:latin typeface="宋体" panose="02010600030101010101" pitchFamily="2" charset="-122"/>
              </a:rPr>
              <a:t>  </a:t>
            </a:r>
            <a:r>
              <a:rPr lang="en-US" altLang="zh-CN" sz="2000" b="1">
                <a:latin typeface="宋体" panose="02010600030101010101" pitchFamily="2" charset="-122"/>
              </a:rPr>
              <a:t>《</a:t>
            </a:r>
            <a:r>
              <a:rPr lang="zh-CN" altLang="en-US" sz="2000" b="1">
                <a:latin typeface="宋体" panose="02010600030101010101" pitchFamily="2" charset="-122"/>
              </a:rPr>
              <a:t>课程标准</a:t>
            </a:r>
            <a:r>
              <a:rPr lang="en-US" altLang="zh-CN" sz="2000" b="1">
                <a:latin typeface="宋体" panose="02010600030101010101" pitchFamily="2" charset="-122"/>
              </a:rPr>
              <a:t>》</a:t>
            </a:r>
            <a:r>
              <a:rPr lang="zh-CN" altLang="en-US" sz="2000" b="1">
                <a:latin typeface="宋体" panose="02010600030101010101" pitchFamily="2" charset="-122"/>
              </a:rPr>
              <a:t>明确指出：课程改革的目标是倡导学生主动参与、乐于探究、培养学生搜集和处理信息的能力、分析和解决问题的能力以及交流与合作的能力。</a:t>
            </a:r>
            <a:r>
              <a:rPr lang="zh-CN" altLang="en-US" sz="2000" b="1">
                <a:latin typeface="宋体" panose="02010600030101010101" pitchFamily="2" charset="-122"/>
                <a:sym typeface="Arial" panose="020B0604020202020204" pitchFamily="34" charset="0"/>
              </a:rPr>
              <a:t>积极倡导</a:t>
            </a:r>
            <a:r>
              <a:rPr lang="zh-CN" altLang="en-US" sz="2000" b="1">
                <a:solidFill>
                  <a:srgbClr val="FF0000"/>
                </a:solidFill>
                <a:latin typeface="宋体" panose="02010600030101010101" pitchFamily="2" charset="-122"/>
              </a:rPr>
              <a:t>自主合作探究法</a:t>
            </a:r>
            <a:r>
              <a:rPr lang="zh-CN" altLang="en-US" sz="2000" b="1">
                <a:latin typeface="宋体" panose="02010600030101010101" pitchFamily="2" charset="-122"/>
              </a:rPr>
              <a:t>的学习方式。学生是学习的主人，教师是主导。</a:t>
            </a:r>
          </a:p>
          <a:p>
            <a:pPr eaLnBrk="1" hangingPunct="1">
              <a:spcBef>
                <a:spcPct val="0"/>
              </a:spcBef>
              <a:buFontTx/>
              <a:buNone/>
            </a:pPr>
            <a:r>
              <a:rPr lang="zh-CN" altLang="en-US" sz="2000" b="1">
                <a:latin typeface="宋体" panose="02010600030101010101" pitchFamily="2" charset="-122"/>
              </a:rPr>
              <a:t>    根据文章的特色和课标的要求，在本课的教学过程中，我主要采用以下教学方法和学法：</a:t>
            </a:r>
            <a:endParaRPr lang="en-US" altLang="zh-CN" sz="2000" b="1">
              <a:latin typeface="宋体" panose="02010600030101010101" pitchFamily="2" charset="-122"/>
            </a:endParaRPr>
          </a:p>
          <a:p>
            <a:pPr eaLnBrk="1" hangingPunct="1">
              <a:spcBef>
                <a:spcPct val="0"/>
              </a:spcBef>
              <a:buFontTx/>
              <a:buNone/>
            </a:pPr>
            <a:r>
              <a:rPr lang="en-US" altLang="zh-CN" sz="2000" b="1">
                <a:latin typeface="宋体" panose="02010600030101010101" pitchFamily="2" charset="-122"/>
              </a:rPr>
              <a:t>       </a:t>
            </a:r>
            <a:r>
              <a:rPr lang="zh-CN" altLang="en-US" sz="2000" b="1">
                <a:solidFill>
                  <a:srgbClr val="FF0000"/>
                </a:solidFill>
                <a:latin typeface="宋体" panose="02010600030101010101" pitchFamily="2" charset="-122"/>
              </a:rPr>
              <a:t>教法</a:t>
            </a:r>
            <a:r>
              <a:rPr lang="en-US" altLang="zh-CN" sz="2000" b="1">
                <a:solidFill>
                  <a:srgbClr val="FF0000"/>
                </a:solidFill>
                <a:latin typeface="宋体" panose="02010600030101010101" pitchFamily="2" charset="-122"/>
              </a:rPr>
              <a:t> </a:t>
            </a:r>
          </a:p>
          <a:p>
            <a:pPr eaLnBrk="1" hangingPunct="1">
              <a:spcBef>
                <a:spcPct val="0"/>
              </a:spcBef>
              <a:buFontTx/>
              <a:buNone/>
            </a:pPr>
            <a:r>
              <a:rPr lang="en-US" altLang="zh-CN" sz="2000" b="1">
                <a:latin typeface="宋体" panose="02010600030101010101" pitchFamily="2" charset="-122"/>
              </a:rPr>
              <a:t>        1</a:t>
            </a:r>
            <a:r>
              <a:rPr lang="zh-CN" altLang="en-US" sz="2000" b="1">
                <a:latin typeface="宋体" panose="02010600030101010101" pitchFamily="2" charset="-122"/>
              </a:rPr>
              <a:t>、启发讨论式</a:t>
            </a:r>
          </a:p>
          <a:p>
            <a:pPr eaLnBrk="1" hangingPunct="1">
              <a:spcBef>
                <a:spcPct val="0"/>
              </a:spcBef>
              <a:buFontTx/>
              <a:buNone/>
            </a:pPr>
            <a:r>
              <a:rPr lang="en-US" altLang="zh-CN" sz="2000" b="1">
                <a:latin typeface="宋体" panose="02010600030101010101" pitchFamily="2" charset="-122"/>
              </a:rPr>
              <a:t>        2</a:t>
            </a:r>
            <a:r>
              <a:rPr lang="zh-CN" altLang="en-US" sz="2000" b="1">
                <a:latin typeface="宋体" panose="02010600030101010101" pitchFamily="2" charset="-122"/>
              </a:rPr>
              <a:t>、朗读法</a:t>
            </a:r>
          </a:p>
          <a:p>
            <a:pPr eaLnBrk="1" hangingPunct="1">
              <a:spcBef>
                <a:spcPct val="0"/>
              </a:spcBef>
              <a:buFontTx/>
              <a:buNone/>
            </a:pPr>
            <a:r>
              <a:rPr lang="zh-CN" altLang="en-US" sz="2000" b="1">
                <a:latin typeface="宋体" panose="02010600030101010101" pitchFamily="2" charset="-122"/>
              </a:rPr>
              <a:t>        </a:t>
            </a:r>
            <a:r>
              <a:rPr lang="en-US" altLang="zh-CN" sz="2000" b="1">
                <a:latin typeface="宋体" panose="02010600030101010101" pitchFamily="2" charset="-122"/>
              </a:rPr>
              <a:t>3</a:t>
            </a:r>
            <a:r>
              <a:rPr lang="zh-CN" altLang="en-US" sz="2000" b="1">
                <a:latin typeface="宋体" panose="02010600030101010101" pitchFamily="2" charset="-122"/>
              </a:rPr>
              <a:t>、问题教学法</a:t>
            </a:r>
          </a:p>
          <a:p>
            <a:pPr eaLnBrk="1" hangingPunct="1">
              <a:spcBef>
                <a:spcPct val="0"/>
              </a:spcBef>
              <a:buFontTx/>
              <a:buNone/>
            </a:pPr>
            <a:r>
              <a:rPr lang="en-US" altLang="zh-CN" sz="2000" b="1">
                <a:latin typeface="宋体" panose="02010600030101010101" pitchFamily="2" charset="-122"/>
              </a:rPr>
              <a:t>       </a:t>
            </a:r>
            <a:r>
              <a:rPr lang="zh-CN" altLang="en-US" sz="2000" b="1">
                <a:solidFill>
                  <a:srgbClr val="FF0000"/>
                </a:solidFill>
                <a:latin typeface="宋体" panose="02010600030101010101" pitchFamily="2" charset="-122"/>
              </a:rPr>
              <a:t>学法</a:t>
            </a:r>
            <a:endParaRPr lang="en-US" altLang="zh-CN" sz="2000" b="1">
              <a:solidFill>
                <a:srgbClr val="FF0000"/>
              </a:solidFill>
              <a:latin typeface="宋体" panose="02010600030101010101" pitchFamily="2" charset="-122"/>
            </a:endParaRPr>
          </a:p>
          <a:p>
            <a:pPr eaLnBrk="1" hangingPunct="1">
              <a:spcBef>
                <a:spcPct val="0"/>
              </a:spcBef>
              <a:buFontTx/>
              <a:buNone/>
            </a:pPr>
            <a:r>
              <a:rPr lang="en-US" altLang="zh-CN" sz="2000" b="1">
                <a:latin typeface="宋体" panose="02010600030101010101" pitchFamily="2" charset="-122"/>
              </a:rPr>
              <a:t>        1</a:t>
            </a:r>
            <a:r>
              <a:rPr lang="zh-CN" altLang="en-US" sz="2000" b="1">
                <a:latin typeface="宋体" panose="02010600030101010101" pitchFamily="2" charset="-122"/>
              </a:rPr>
              <a:t>、朗读法</a:t>
            </a:r>
            <a:endParaRPr lang="en-US" altLang="zh-CN" sz="2000" b="1">
              <a:latin typeface="宋体" panose="02010600030101010101" pitchFamily="2" charset="-122"/>
            </a:endParaRPr>
          </a:p>
          <a:p>
            <a:pPr eaLnBrk="1" hangingPunct="1">
              <a:spcBef>
                <a:spcPct val="0"/>
              </a:spcBef>
              <a:buFontTx/>
              <a:buNone/>
            </a:pPr>
            <a:r>
              <a:rPr lang="en-US" altLang="zh-CN" sz="2000" b="1">
                <a:latin typeface="宋体" panose="02010600030101010101" pitchFamily="2" charset="-122"/>
              </a:rPr>
              <a:t>        2</a:t>
            </a:r>
            <a:r>
              <a:rPr lang="zh-CN" altLang="en-US" sz="2000" b="1">
                <a:latin typeface="宋体" panose="02010600030101010101" pitchFamily="2" charset="-122"/>
              </a:rPr>
              <a:t>、自主、合作、探究  </a:t>
            </a:r>
            <a:endParaRPr lang="en-US" altLang="en-US" sz="200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8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24580"/>
                                        </p:tgtEl>
                                        <p:attrNameLst>
                                          <p:attrName>style.visibility</p:attrName>
                                        </p:attrNameLst>
                                      </p:cBhvr>
                                      <p:to>
                                        <p:strVal val="visible"/>
                                      </p:to>
                                    </p:set>
                                    <p:animEffect transition="in" filter="wheel(1)">
                                      <p:cBhvr>
                                        <p:cTn id="11" dur="20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animBg="1"/>
      <p:bldP spid="2458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3">
            <a:extLst>
              <a:ext uri="{FF2B5EF4-FFF2-40B4-BE49-F238E27FC236}">
                <a16:creationId xmlns:a16="http://schemas.microsoft.com/office/drawing/2014/main" id="{198C8A02-5F94-4547-8C12-A469EED06192}"/>
              </a:ext>
            </a:extLst>
          </p:cNvPr>
          <p:cNvSpPr>
            <a:spLocks noChangeArrowheads="1"/>
          </p:cNvSpPr>
          <p:nvPr/>
        </p:nvSpPr>
        <p:spPr bwMode="auto">
          <a:xfrm>
            <a:off x="250825" y="2205038"/>
            <a:ext cx="8569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solidFill>
                  <a:srgbClr val="FF3300"/>
                </a:solidFill>
                <a:latin typeface="宋体" panose="02010600030101010101" pitchFamily="2" charset="-122"/>
              </a:rPr>
              <a:t>     </a:t>
            </a:r>
            <a:endParaRPr lang="zh-CN" altLang="en-US" sz="2000"/>
          </a:p>
        </p:txBody>
      </p:sp>
      <p:pic>
        <p:nvPicPr>
          <p:cNvPr id="25606" name="图片 1">
            <a:extLst>
              <a:ext uri="{FF2B5EF4-FFF2-40B4-BE49-F238E27FC236}">
                <a16:creationId xmlns:a16="http://schemas.microsoft.com/office/drawing/2014/main" id="{9B10C5AD-09A6-48E9-AD0B-36EAE81F59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275" y="908050"/>
            <a:ext cx="4760913" cy="104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流程图: 可选过程 4">
            <a:extLst>
              <a:ext uri="{FF2B5EF4-FFF2-40B4-BE49-F238E27FC236}">
                <a16:creationId xmlns:a16="http://schemas.microsoft.com/office/drawing/2014/main" id="{5DBC866C-1036-4D93-8F04-59A357F7BC0F}"/>
              </a:ext>
            </a:extLst>
          </p:cNvPr>
          <p:cNvSpPr/>
          <p:nvPr/>
        </p:nvSpPr>
        <p:spPr bwMode="auto">
          <a:xfrm>
            <a:off x="250825" y="1957388"/>
            <a:ext cx="8569325" cy="4351932"/>
          </a:xfrm>
          <a:prstGeom prst="flowChartAlternateProcess">
            <a:avLst/>
          </a:prstGeom>
          <a:gradFill flip="none" rotWithShape="1">
            <a:gsLst>
              <a:gs pos="0">
                <a:srgbClr val="92E369">
                  <a:tint val="66000"/>
                  <a:satMod val="160000"/>
                </a:srgbClr>
              </a:gs>
              <a:gs pos="50000">
                <a:srgbClr val="92E369">
                  <a:tint val="44500"/>
                  <a:satMod val="160000"/>
                </a:srgbClr>
              </a:gs>
              <a:gs pos="100000">
                <a:srgbClr val="92E369">
                  <a:tint val="23500"/>
                  <a:satMod val="160000"/>
                </a:srgbClr>
              </a:gs>
            </a:gsLst>
            <a:path path="circle">
              <a:fillToRect l="50000" t="50000" r="50000" b="50000"/>
            </a:path>
            <a:tileRect/>
          </a:gradFill>
          <a:ln w="7938" cap="flat" cmpd="sng" algn="ctr">
            <a:solidFill>
              <a:schemeClr val="tx1"/>
            </a:solidFill>
            <a:prstDash val="solid"/>
            <a:round/>
            <a:headEnd type="none" w="med" len="med"/>
            <a:tailEnd type="none" w="med" len="med"/>
          </a:ln>
        </p:spPr>
        <p:txBody>
          <a:bodyPr/>
          <a:lstStyle/>
          <a:p>
            <a:pPr algn="ctr">
              <a:defRPr/>
            </a:pPr>
            <a:r>
              <a:rPr lang="zh-CN" altLang="en-US" sz="3200" b="1" dirty="0"/>
              <a:t>一、	图片导入，复习所学</a:t>
            </a:r>
          </a:p>
          <a:p>
            <a:pPr algn="ctr">
              <a:defRPr/>
            </a:pPr>
            <a:r>
              <a:rPr lang="zh-CN" altLang="en-US" sz="3200" b="1" dirty="0"/>
              <a:t>二、	了解作者，熟悉背景</a:t>
            </a:r>
          </a:p>
          <a:p>
            <a:pPr algn="ctr">
              <a:defRPr/>
            </a:pPr>
            <a:r>
              <a:rPr lang="zh-CN" altLang="en-US" sz="3200" b="1" dirty="0"/>
              <a:t>三、	初读课文，领略名篇</a:t>
            </a:r>
            <a:endParaRPr lang="en-US" altLang="zh-CN" sz="3200" b="1" dirty="0"/>
          </a:p>
          <a:p>
            <a:pPr algn="ctr">
              <a:defRPr/>
            </a:pPr>
            <a:r>
              <a:rPr lang="zh-CN" altLang="en-US" sz="3200" b="1" dirty="0"/>
              <a:t>四、 二读课文，疏通文意</a:t>
            </a:r>
            <a:endParaRPr lang="en-US" altLang="zh-CN" sz="3200" b="1" dirty="0"/>
          </a:p>
          <a:p>
            <a:pPr algn="ctr">
              <a:defRPr/>
            </a:pPr>
            <a:r>
              <a:rPr lang="zh-CN" altLang="en-US" sz="3200" b="1" dirty="0"/>
              <a:t>五、 再读课文，理清层次</a:t>
            </a:r>
            <a:endParaRPr lang="en-US" altLang="zh-CN" sz="3200" b="1" dirty="0"/>
          </a:p>
          <a:p>
            <a:pPr algn="ctr">
              <a:defRPr/>
            </a:pPr>
            <a:r>
              <a:rPr lang="zh-CN" altLang="en-US" sz="3200" b="1" dirty="0"/>
              <a:t>六、深入品析，体会情感</a:t>
            </a:r>
            <a:endParaRPr lang="en-US" altLang="zh-CN" sz="3200" b="1" dirty="0"/>
          </a:p>
          <a:p>
            <a:pPr algn="ctr">
              <a:defRPr/>
            </a:pPr>
            <a:r>
              <a:rPr lang="zh-CN" altLang="en-US" sz="3200" b="1" dirty="0"/>
              <a:t>七、课堂小结，达标检测</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mph" presetSubtype="0" fill="hold" nodeType="clickEffect">
                                  <p:stCondLst>
                                    <p:cond delay="0"/>
                                  </p:stCondLst>
                                  <p:childTnLst>
                                    <p:animRot by="21600000">
                                      <p:cBhvr>
                                        <p:cTn id="6" dur="2000" fill="hold"/>
                                        <p:tgtEl>
                                          <p:spTgt spid="256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F1280BE-A170-458F-9822-7A909D9F6964}"/>
              </a:ext>
            </a:extLst>
          </p:cNvPr>
          <p:cNvPicPr>
            <a:picLocks noChangeAspect="1"/>
          </p:cNvPicPr>
          <p:nvPr/>
        </p:nvPicPr>
        <p:blipFill>
          <a:blip r:embed="rId2"/>
          <a:stretch>
            <a:fillRect/>
          </a:stretch>
        </p:blipFill>
        <p:spPr>
          <a:xfrm>
            <a:off x="0" y="-16162"/>
            <a:ext cx="4139952" cy="4176464"/>
          </a:xfrm>
          <a:prstGeom prst="rect">
            <a:avLst/>
          </a:prstGeom>
        </p:spPr>
      </p:pic>
      <p:sp>
        <p:nvSpPr>
          <p:cNvPr id="4" name="矩形: 圆角 3">
            <a:extLst>
              <a:ext uri="{FF2B5EF4-FFF2-40B4-BE49-F238E27FC236}">
                <a16:creationId xmlns:a16="http://schemas.microsoft.com/office/drawing/2014/main" id="{A17E23F4-23F9-473E-BF71-390E5489AC69}"/>
              </a:ext>
            </a:extLst>
          </p:cNvPr>
          <p:cNvSpPr/>
          <p:nvPr/>
        </p:nvSpPr>
        <p:spPr>
          <a:xfrm>
            <a:off x="411782" y="4513208"/>
            <a:ext cx="1351905" cy="1080120"/>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滕王阁</a:t>
            </a:r>
          </a:p>
        </p:txBody>
      </p:sp>
      <p:pic>
        <p:nvPicPr>
          <p:cNvPr id="7" name="图片 6">
            <a:extLst>
              <a:ext uri="{FF2B5EF4-FFF2-40B4-BE49-F238E27FC236}">
                <a16:creationId xmlns:a16="http://schemas.microsoft.com/office/drawing/2014/main" id="{01955F72-DD6C-4A2A-8970-B2CE2DEA2658}"/>
              </a:ext>
            </a:extLst>
          </p:cNvPr>
          <p:cNvPicPr>
            <a:picLocks noChangeAspect="1"/>
          </p:cNvPicPr>
          <p:nvPr/>
        </p:nvPicPr>
        <p:blipFill>
          <a:blip r:embed="rId3"/>
          <a:stretch>
            <a:fillRect/>
          </a:stretch>
        </p:blipFill>
        <p:spPr>
          <a:xfrm>
            <a:off x="7380313" y="4855504"/>
            <a:ext cx="1503537" cy="1103472"/>
          </a:xfrm>
          <a:prstGeom prst="rect">
            <a:avLst/>
          </a:prstGeom>
        </p:spPr>
      </p:pic>
      <p:sp>
        <p:nvSpPr>
          <p:cNvPr id="8" name="文本框 7">
            <a:extLst>
              <a:ext uri="{FF2B5EF4-FFF2-40B4-BE49-F238E27FC236}">
                <a16:creationId xmlns:a16="http://schemas.microsoft.com/office/drawing/2014/main" id="{2BCB6938-FF47-4626-AB27-9176275423A7}"/>
              </a:ext>
            </a:extLst>
          </p:cNvPr>
          <p:cNvSpPr txBox="1"/>
          <p:nvPr/>
        </p:nvSpPr>
        <p:spPr>
          <a:xfrm>
            <a:off x="411782" y="4619837"/>
            <a:ext cx="1816223" cy="830997"/>
          </a:xfrm>
          <a:prstGeom prst="rect">
            <a:avLst/>
          </a:prstGeom>
          <a:noFill/>
        </p:spPr>
        <p:txBody>
          <a:bodyPr wrap="square" rtlCol="0">
            <a:spAutoFit/>
          </a:bodyPr>
          <a:lstStyle/>
          <a:p>
            <a:r>
              <a:rPr lang="zh-CN" altLang="en-US" sz="2400" dirty="0"/>
              <a:t>江西南昌</a:t>
            </a:r>
            <a:endParaRPr lang="en-US" altLang="zh-CN" sz="2400" dirty="0"/>
          </a:p>
          <a:p>
            <a:r>
              <a:rPr lang="zh-CN" altLang="en-US" sz="2400" dirty="0"/>
              <a:t>滕王阁</a:t>
            </a:r>
          </a:p>
        </p:txBody>
      </p:sp>
      <p:pic>
        <p:nvPicPr>
          <p:cNvPr id="9" name="图片 8">
            <a:extLst>
              <a:ext uri="{FF2B5EF4-FFF2-40B4-BE49-F238E27FC236}">
                <a16:creationId xmlns:a16="http://schemas.microsoft.com/office/drawing/2014/main" id="{348EE711-4454-4B9C-990C-2B50339DE16E}"/>
              </a:ext>
            </a:extLst>
          </p:cNvPr>
          <p:cNvPicPr>
            <a:picLocks noChangeAspect="1"/>
          </p:cNvPicPr>
          <p:nvPr/>
        </p:nvPicPr>
        <p:blipFill>
          <a:blip r:embed="rId4"/>
          <a:stretch>
            <a:fillRect/>
          </a:stretch>
        </p:blipFill>
        <p:spPr>
          <a:xfrm>
            <a:off x="5097686" y="-16162"/>
            <a:ext cx="4163570" cy="4365104"/>
          </a:xfrm>
          <a:prstGeom prst="rect">
            <a:avLst/>
          </a:prstGeom>
        </p:spPr>
      </p:pic>
      <p:sp>
        <p:nvSpPr>
          <p:cNvPr id="10" name="文本框 9">
            <a:extLst>
              <a:ext uri="{FF2B5EF4-FFF2-40B4-BE49-F238E27FC236}">
                <a16:creationId xmlns:a16="http://schemas.microsoft.com/office/drawing/2014/main" id="{AAC02D47-AD40-4002-A5EC-AAC03B3A85C4}"/>
              </a:ext>
            </a:extLst>
          </p:cNvPr>
          <p:cNvSpPr txBox="1"/>
          <p:nvPr/>
        </p:nvSpPr>
        <p:spPr>
          <a:xfrm>
            <a:off x="7380313" y="4991742"/>
            <a:ext cx="1872208" cy="830997"/>
          </a:xfrm>
          <a:prstGeom prst="rect">
            <a:avLst/>
          </a:prstGeom>
          <a:noFill/>
        </p:spPr>
        <p:txBody>
          <a:bodyPr wrap="square" rtlCol="0">
            <a:spAutoFit/>
          </a:bodyPr>
          <a:lstStyle/>
          <a:p>
            <a:r>
              <a:rPr lang="zh-CN" altLang="en-US" sz="2400" dirty="0"/>
              <a:t>湖南岳阳</a:t>
            </a:r>
            <a:endParaRPr lang="en-US" altLang="zh-CN" sz="2400" dirty="0"/>
          </a:p>
          <a:p>
            <a:r>
              <a:rPr lang="zh-CN" altLang="en-US" sz="2400" dirty="0"/>
              <a:t>岳阳楼</a:t>
            </a:r>
            <a:endParaRPr lang="zh-CN" altLang="en-US" sz="1600" dirty="0"/>
          </a:p>
        </p:txBody>
      </p:sp>
      <p:pic>
        <p:nvPicPr>
          <p:cNvPr id="6" name="图片 5">
            <a:extLst>
              <a:ext uri="{FF2B5EF4-FFF2-40B4-BE49-F238E27FC236}">
                <a16:creationId xmlns:a16="http://schemas.microsoft.com/office/drawing/2014/main" id="{6EB6A19E-024C-4489-AFC5-46E5995B3926}"/>
              </a:ext>
            </a:extLst>
          </p:cNvPr>
          <p:cNvPicPr>
            <a:picLocks noChangeAspect="1"/>
          </p:cNvPicPr>
          <p:nvPr/>
        </p:nvPicPr>
        <p:blipFill>
          <a:blip r:embed="rId3"/>
          <a:stretch>
            <a:fillRect/>
          </a:stretch>
        </p:blipFill>
        <p:spPr>
          <a:xfrm>
            <a:off x="3954130" y="2620363"/>
            <a:ext cx="1523771" cy="1103472"/>
          </a:xfrm>
          <a:prstGeom prst="rect">
            <a:avLst/>
          </a:prstGeom>
        </p:spPr>
      </p:pic>
      <p:pic>
        <p:nvPicPr>
          <p:cNvPr id="11" name="图片 10">
            <a:extLst>
              <a:ext uri="{FF2B5EF4-FFF2-40B4-BE49-F238E27FC236}">
                <a16:creationId xmlns:a16="http://schemas.microsoft.com/office/drawing/2014/main" id="{0FA3A765-3D92-4946-AAC2-B587ADBADD12}"/>
              </a:ext>
            </a:extLst>
          </p:cNvPr>
          <p:cNvPicPr>
            <a:picLocks noChangeAspect="1"/>
          </p:cNvPicPr>
          <p:nvPr/>
        </p:nvPicPr>
        <p:blipFill>
          <a:blip r:embed="rId5"/>
          <a:stretch>
            <a:fillRect/>
          </a:stretch>
        </p:blipFill>
        <p:spPr>
          <a:xfrm>
            <a:off x="1967854" y="3814716"/>
            <a:ext cx="4389977" cy="2926651"/>
          </a:xfrm>
          <a:prstGeom prst="rect">
            <a:avLst/>
          </a:prstGeom>
        </p:spPr>
      </p:pic>
      <p:sp>
        <p:nvSpPr>
          <p:cNvPr id="12" name="文本框 11">
            <a:extLst>
              <a:ext uri="{FF2B5EF4-FFF2-40B4-BE49-F238E27FC236}">
                <a16:creationId xmlns:a16="http://schemas.microsoft.com/office/drawing/2014/main" id="{4E04AA41-51C9-4343-943A-DC5C5FE46E5B}"/>
              </a:ext>
            </a:extLst>
          </p:cNvPr>
          <p:cNvSpPr txBox="1"/>
          <p:nvPr/>
        </p:nvSpPr>
        <p:spPr>
          <a:xfrm>
            <a:off x="4087646" y="2797477"/>
            <a:ext cx="1944216" cy="830997"/>
          </a:xfrm>
          <a:prstGeom prst="rect">
            <a:avLst/>
          </a:prstGeom>
          <a:noFill/>
        </p:spPr>
        <p:txBody>
          <a:bodyPr wrap="square" rtlCol="0">
            <a:spAutoFit/>
          </a:bodyPr>
          <a:lstStyle/>
          <a:p>
            <a:r>
              <a:rPr lang="zh-CN" altLang="en-US" sz="2400" dirty="0"/>
              <a:t>湖北武汉</a:t>
            </a:r>
            <a:endParaRPr lang="en-US" altLang="zh-CN" sz="2400" dirty="0"/>
          </a:p>
          <a:p>
            <a:r>
              <a:rPr lang="zh-CN" altLang="en-US" sz="2400" dirty="0"/>
              <a:t>黄鹤楼</a:t>
            </a:r>
          </a:p>
        </p:txBody>
      </p:sp>
      <p:cxnSp>
        <p:nvCxnSpPr>
          <p:cNvPr id="14" name="直接连接符 13">
            <a:extLst>
              <a:ext uri="{FF2B5EF4-FFF2-40B4-BE49-F238E27FC236}">
                <a16:creationId xmlns:a16="http://schemas.microsoft.com/office/drawing/2014/main" id="{CFE4C1D6-9608-4A86-B2D1-B8F94402BE6D}"/>
              </a:ext>
            </a:extLst>
          </p:cNvPr>
          <p:cNvCxnSpPr>
            <a:endCxn id="4" idx="0"/>
          </p:cNvCxnSpPr>
          <p:nvPr/>
        </p:nvCxnSpPr>
        <p:spPr>
          <a:xfrm flipH="1">
            <a:off x="1087735" y="3429000"/>
            <a:ext cx="315913" cy="108420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847445A5-7696-4200-87E5-C88B432F1544}"/>
              </a:ext>
            </a:extLst>
          </p:cNvPr>
          <p:cNvCxnSpPr/>
          <p:nvPr/>
        </p:nvCxnSpPr>
        <p:spPr>
          <a:xfrm>
            <a:off x="7884368" y="3429000"/>
            <a:ext cx="432048" cy="1528717"/>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2D6FA1F4-2270-40C5-A1D2-E7E55C48CBFD}"/>
              </a:ext>
            </a:extLst>
          </p:cNvPr>
          <p:cNvCxnSpPr/>
          <p:nvPr/>
        </p:nvCxnSpPr>
        <p:spPr>
          <a:xfrm flipH="1">
            <a:off x="4572000" y="3212976"/>
            <a:ext cx="144016" cy="758128"/>
          </a:xfrm>
          <a:prstGeom prst="line">
            <a:avLst/>
          </a:prstGeom>
        </p:spPr>
        <p:style>
          <a:lnRef idx="1">
            <a:schemeClr val="accent1"/>
          </a:lnRef>
          <a:fillRef idx="0">
            <a:schemeClr val="accent1"/>
          </a:fillRef>
          <a:effectRef idx="0">
            <a:schemeClr val="accent1"/>
          </a:effectRef>
          <a:fontRef idx="minor">
            <a:schemeClr val="tx1"/>
          </a:fontRef>
        </p:style>
      </p:cxnSp>
      <p:sp>
        <p:nvSpPr>
          <p:cNvPr id="20" name="矩形: 圆角 19">
            <a:extLst>
              <a:ext uri="{FF2B5EF4-FFF2-40B4-BE49-F238E27FC236}">
                <a16:creationId xmlns:a16="http://schemas.microsoft.com/office/drawing/2014/main" id="{6D6469DD-30B6-4FA5-87B7-D4B11BFE21A2}"/>
              </a:ext>
            </a:extLst>
          </p:cNvPr>
          <p:cNvSpPr/>
          <p:nvPr/>
        </p:nvSpPr>
        <p:spPr>
          <a:xfrm>
            <a:off x="2887361" y="839859"/>
            <a:ext cx="3657307" cy="1622159"/>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黄鹤楼 唐崔颢</a:t>
            </a:r>
          </a:p>
          <a:p>
            <a:pPr algn="ctr"/>
            <a:r>
              <a:rPr lang="zh-CN" altLang="en-US" sz="1600" b="1" dirty="0">
                <a:solidFill>
                  <a:schemeClr val="tx1"/>
                </a:solidFill>
              </a:rPr>
              <a:t>昔人已乘黄鹤去，此地空余黄鹤楼。</a:t>
            </a:r>
          </a:p>
          <a:p>
            <a:pPr algn="ctr"/>
            <a:r>
              <a:rPr lang="zh-CN" altLang="en-US" sz="1600" b="1" dirty="0">
                <a:solidFill>
                  <a:schemeClr val="tx1"/>
                </a:solidFill>
              </a:rPr>
              <a:t>黄鹤一去不复返，白云千载空悠悠。</a:t>
            </a:r>
          </a:p>
          <a:p>
            <a:pPr algn="ctr"/>
            <a:r>
              <a:rPr lang="zh-CN" altLang="en-US" sz="1600" b="1" dirty="0">
                <a:solidFill>
                  <a:schemeClr val="tx1"/>
                </a:solidFill>
              </a:rPr>
              <a:t>晴川历历汉阳树，芳草萋萋鹦鹉洲。</a:t>
            </a:r>
          </a:p>
          <a:p>
            <a:pPr algn="ctr"/>
            <a:r>
              <a:rPr lang="zh-CN" altLang="en-US" sz="1600" b="1" dirty="0">
                <a:solidFill>
                  <a:schemeClr val="tx1"/>
                </a:solidFill>
              </a:rPr>
              <a:t>日暮乡关何处是？烟波江上使人愁。</a:t>
            </a:r>
          </a:p>
        </p:txBody>
      </p:sp>
    </p:spTree>
    <p:extLst>
      <p:ext uri="{BB962C8B-B14F-4D97-AF65-F5344CB8AC3E}">
        <p14:creationId xmlns:p14="http://schemas.microsoft.com/office/powerpoint/2010/main" val="3057581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
                                            <p:txEl>
                                              <p:pRg st="1" end="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0">
                                            <p:txEl>
                                              <p:pRg st="2" end="2"/>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0">
                                            <p:txEl>
                                              <p:pRg st="3" end="3"/>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AAE1FF0B-1F9C-428A-ACC4-7B1BEB9735D8}"/>
              </a:ext>
            </a:extLst>
          </p:cNvPr>
          <p:cNvSpPr/>
          <p:nvPr/>
        </p:nvSpPr>
        <p:spPr>
          <a:xfrm>
            <a:off x="50553" y="1988840"/>
            <a:ext cx="4680520" cy="2247930"/>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16C14380-25F4-41F7-8BA8-2E4A7FB46660}"/>
              </a:ext>
            </a:extLst>
          </p:cNvPr>
          <p:cNvSpPr txBox="1"/>
          <p:nvPr/>
        </p:nvSpPr>
        <p:spPr>
          <a:xfrm>
            <a:off x="179512" y="1124744"/>
            <a:ext cx="1872208" cy="584775"/>
          </a:xfrm>
          <a:prstGeom prst="rect">
            <a:avLst/>
          </a:prstGeom>
          <a:solidFill>
            <a:schemeClr val="accent4">
              <a:lumMod val="40000"/>
              <a:lumOff val="60000"/>
            </a:schemeClr>
          </a:solidFill>
          <a:ln>
            <a:solidFill>
              <a:schemeClr val="tx1"/>
            </a:solidFill>
          </a:ln>
        </p:spPr>
        <p:txBody>
          <a:bodyPr wrap="square" rtlCol="0">
            <a:spAutoFit/>
          </a:bodyPr>
          <a:lstStyle/>
          <a:p>
            <a:r>
              <a:rPr lang="zh-CN" altLang="en-US" sz="3200" dirty="0"/>
              <a:t>了解作者</a:t>
            </a:r>
          </a:p>
        </p:txBody>
      </p:sp>
      <p:pic>
        <p:nvPicPr>
          <p:cNvPr id="6" name="图片 5">
            <a:extLst>
              <a:ext uri="{FF2B5EF4-FFF2-40B4-BE49-F238E27FC236}">
                <a16:creationId xmlns:a16="http://schemas.microsoft.com/office/drawing/2014/main" id="{6C3302CB-01E9-4895-A918-9C84DC20D85D}"/>
              </a:ext>
            </a:extLst>
          </p:cNvPr>
          <p:cNvPicPr>
            <a:picLocks noChangeAspect="1"/>
          </p:cNvPicPr>
          <p:nvPr/>
        </p:nvPicPr>
        <p:blipFill>
          <a:blip r:embed="rId2"/>
          <a:stretch>
            <a:fillRect/>
          </a:stretch>
        </p:blipFill>
        <p:spPr>
          <a:xfrm>
            <a:off x="5220072" y="1156041"/>
            <a:ext cx="3615241" cy="516233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7" name="文本框 6">
            <a:extLst>
              <a:ext uri="{FF2B5EF4-FFF2-40B4-BE49-F238E27FC236}">
                <a16:creationId xmlns:a16="http://schemas.microsoft.com/office/drawing/2014/main" id="{18C0D467-9813-4434-9B08-DEC117B00B0D}"/>
              </a:ext>
            </a:extLst>
          </p:cNvPr>
          <p:cNvSpPr txBox="1"/>
          <p:nvPr/>
        </p:nvSpPr>
        <p:spPr>
          <a:xfrm>
            <a:off x="79153" y="2204864"/>
            <a:ext cx="4767369" cy="1815882"/>
          </a:xfrm>
          <a:prstGeom prst="rect">
            <a:avLst/>
          </a:prstGeom>
          <a:noFill/>
        </p:spPr>
        <p:txBody>
          <a:bodyPr wrap="square" rtlCol="0">
            <a:spAutoFit/>
          </a:bodyPr>
          <a:lstStyle/>
          <a:p>
            <a:r>
              <a:rPr lang="zh-CN" altLang="en-US" sz="2800" dirty="0"/>
              <a:t>作者简介： 范仲淹，字希文，北宋政治家、军事家、文学家，死后谥号“文正”，世称“范文正公”。</a:t>
            </a:r>
          </a:p>
        </p:txBody>
      </p:sp>
      <p:pic>
        <p:nvPicPr>
          <p:cNvPr id="8" name="图片 7">
            <a:extLst>
              <a:ext uri="{FF2B5EF4-FFF2-40B4-BE49-F238E27FC236}">
                <a16:creationId xmlns:a16="http://schemas.microsoft.com/office/drawing/2014/main" id="{16B71778-E22C-491F-9166-C0C59DA1A325}"/>
              </a:ext>
            </a:extLst>
          </p:cNvPr>
          <p:cNvPicPr>
            <a:picLocks noChangeAspect="1"/>
          </p:cNvPicPr>
          <p:nvPr/>
        </p:nvPicPr>
        <p:blipFill>
          <a:blip r:embed="rId3"/>
          <a:stretch>
            <a:fillRect/>
          </a:stretch>
        </p:blipFill>
        <p:spPr>
          <a:xfrm>
            <a:off x="655216" y="4516091"/>
            <a:ext cx="3615241" cy="1657524"/>
          </a:xfrm>
          <a:prstGeom prst="rect">
            <a:avLst/>
          </a:prstGeom>
        </p:spPr>
      </p:pic>
    </p:spTree>
    <p:extLst>
      <p:ext uri="{BB962C8B-B14F-4D97-AF65-F5344CB8AC3E}">
        <p14:creationId xmlns:p14="http://schemas.microsoft.com/office/powerpoint/2010/main" val="22183989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0B265660-B858-461F-B676-6EAEDAC4DBB4}"/>
              </a:ext>
            </a:extLst>
          </p:cNvPr>
          <p:cNvSpPr/>
          <p:nvPr/>
        </p:nvSpPr>
        <p:spPr>
          <a:xfrm>
            <a:off x="179512" y="2492896"/>
            <a:ext cx="8640960" cy="3456384"/>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4E168B40-23A9-4C74-AF5B-C8A6E78F6FAC}"/>
              </a:ext>
            </a:extLst>
          </p:cNvPr>
          <p:cNvSpPr/>
          <p:nvPr/>
        </p:nvSpPr>
        <p:spPr>
          <a:xfrm>
            <a:off x="683568" y="2666816"/>
            <a:ext cx="7776864" cy="3108543"/>
          </a:xfrm>
          <a:prstGeom prst="rect">
            <a:avLst/>
          </a:prstGeom>
        </p:spPr>
        <p:txBody>
          <a:bodyPr wrap="square">
            <a:spAutoFit/>
          </a:bodyPr>
          <a:lstStyle/>
          <a:p>
            <a:r>
              <a:rPr lang="zh-CN" altLang="en-US" sz="2800" dirty="0"/>
              <a:t>         庆历新政失败后，范仲淹贬居邓州，此时他身体很不好。昔日好友腾子京从湖南来信，要他为重新修竣的岳阳楼作记，范仲淹一口答应。庆历六年六月，他就在邓州的花洲书院里挥毫撰写了著名的</a:t>
            </a:r>
            <a:r>
              <a:rPr lang="en-US" altLang="zh-CN" sz="2800" dirty="0"/>
              <a:t>《</a:t>
            </a:r>
            <a:r>
              <a:rPr lang="zh-CN" altLang="en-US" sz="2800" dirty="0"/>
              <a:t>岳阳楼记</a:t>
            </a:r>
            <a:r>
              <a:rPr lang="en-US" altLang="zh-CN" sz="2800" dirty="0"/>
              <a:t>》</a:t>
            </a:r>
            <a:r>
              <a:rPr lang="zh-CN" altLang="en-US" sz="2800" dirty="0"/>
              <a:t>。表现作者虽身居江湖，心忧国事，虽遭迫害，仍不放弃理想的顽强意志，同时，也是对被贬战友的鼓励和安慰。</a:t>
            </a:r>
          </a:p>
        </p:txBody>
      </p:sp>
      <p:sp>
        <p:nvSpPr>
          <p:cNvPr id="4" name="矩形 3">
            <a:extLst>
              <a:ext uri="{FF2B5EF4-FFF2-40B4-BE49-F238E27FC236}">
                <a16:creationId xmlns:a16="http://schemas.microsoft.com/office/drawing/2014/main" id="{44BB40BC-81E1-4E0C-8889-9D4F7D46873A}"/>
              </a:ext>
            </a:extLst>
          </p:cNvPr>
          <p:cNvSpPr/>
          <p:nvPr/>
        </p:nvSpPr>
        <p:spPr>
          <a:xfrm>
            <a:off x="179512" y="1268760"/>
            <a:ext cx="1800200" cy="648072"/>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C9814FB8-F86E-472D-9A52-97A94FDCEA33}"/>
              </a:ext>
            </a:extLst>
          </p:cNvPr>
          <p:cNvSpPr txBox="1"/>
          <p:nvPr/>
        </p:nvSpPr>
        <p:spPr>
          <a:xfrm>
            <a:off x="107504" y="1331186"/>
            <a:ext cx="2016224" cy="523220"/>
          </a:xfrm>
          <a:prstGeom prst="rect">
            <a:avLst/>
          </a:prstGeom>
          <a:noFill/>
        </p:spPr>
        <p:txBody>
          <a:bodyPr wrap="square" rtlCol="0">
            <a:spAutoFit/>
          </a:bodyPr>
          <a:lstStyle/>
          <a:p>
            <a:r>
              <a:rPr lang="zh-CN" altLang="en-US" sz="2800" dirty="0"/>
              <a:t>  熟悉背景</a:t>
            </a:r>
          </a:p>
        </p:txBody>
      </p:sp>
    </p:spTree>
    <p:extLst>
      <p:ext uri="{BB962C8B-B14F-4D97-AF65-F5344CB8AC3E}">
        <p14:creationId xmlns:p14="http://schemas.microsoft.com/office/powerpoint/2010/main" val="42709785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6A50B8F1-72E7-47B0-9F68-1624B9B62F51}"/>
              </a:ext>
            </a:extLst>
          </p:cNvPr>
          <p:cNvSpPr/>
          <p:nvPr/>
        </p:nvSpPr>
        <p:spPr>
          <a:xfrm>
            <a:off x="405551" y="2331459"/>
            <a:ext cx="7255895" cy="3672408"/>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50000"/>
              </a:spcBef>
            </a:pPr>
            <a:endParaRPr lang="zh-CN" altLang="en-US" b="1" dirty="0">
              <a:latin typeface="黑体" panose="02010609060101010101" pitchFamily="49" charset="-122"/>
              <a:ea typeface="黑体" panose="02010609060101010101" pitchFamily="49" charset="-122"/>
            </a:endParaRPr>
          </a:p>
        </p:txBody>
      </p:sp>
      <p:sp>
        <p:nvSpPr>
          <p:cNvPr id="2" name="矩形 1">
            <a:extLst>
              <a:ext uri="{FF2B5EF4-FFF2-40B4-BE49-F238E27FC236}">
                <a16:creationId xmlns:a16="http://schemas.microsoft.com/office/drawing/2014/main" id="{B530B7E9-B031-4041-A7AD-6C5F2F973279}"/>
              </a:ext>
            </a:extLst>
          </p:cNvPr>
          <p:cNvSpPr/>
          <p:nvPr/>
        </p:nvSpPr>
        <p:spPr>
          <a:xfrm>
            <a:off x="251519" y="1224625"/>
            <a:ext cx="3888432" cy="72008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11060A58-887D-4A89-85AA-10453A83DA7D}"/>
              </a:ext>
            </a:extLst>
          </p:cNvPr>
          <p:cNvSpPr txBox="1"/>
          <p:nvPr/>
        </p:nvSpPr>
        <p:spPr>
          <a:xfrm>
            <a:off x="268433" y="1264404"/>
            <a:ext cx="3871519" cy="584775"/>
          </a:xfrm>
          <a:prstGeom prst="rect">
            <a:avLst/>
          </a:prstGeom>
          <a:noFill/>
        </p:spPr>
        <p:txBody>
          <a:bodyPr wrap="square" rtlCol="0">
            <a:spAutoFit/>
          </a:bodyPr>
          <a:lstStyle/>
          <a:p>
            <a:r>
              <a:rPr lang="zh-CN" altLang="en-US" sz="3200" dirty="0"/>
              <a:t>初读课文，领略名篇</a:t>
            </a:r>
          </a:p>
        </p:txBody>
      </p:sp>
      <p:sp>
        <p:nvSpPr>
          <p:cNvPr id="5" name="矩形 4">
            <a:extLst>
              <a:ext uri="{FF2B5EF4-FFF2-40B4-BE49-F238E27FC236}">
                <a16:creationId xmlns:a16="http://schemas.microsoft.com/office/drawing/2014/main" id="{92A9E8AD-0E59-45EF-A1ED-8854D4525A43}"/>
              </a:ext>
            </a:extLst>
          </p:cNvPr>
          <p:cNvSpPr/>
          <p:nvPr/>
        </p:nvSpPr>
        <p:spPr>
          <a:xfrm>
            <a:off x="1151618" y="2890391"/>
            <a:ext cx="6300701" cy="2554545"/>
          </a:xfrm>
          <a:prstGeom prst="rect">
            <a:avLst/>
          </a:prstGeom>
        </p:spPr>
        <p:txBody>
          <a:bodyPr wrap="square">
            <a:spAutoFit/>
          </a:bodyPr>
          <a:lstStyle/>
          <a:p>
            <a:r>
              <a:rPr lang="zh-CN" altLang="en-US" sz="3200" dirty="0">
                <a:solidFill>
                  <a:srgbClr val="FF0000"/>
                </a:solidFill>
              </a:rPr>
              <a:t>谪</a:t>
            </a:r>
            <a:r>
              <a:rPr lang="zh-CN" altLang="en-US" sz="3200" dirty="0"/>
              <a:t>守     </a:t>
            </a:r>
            <a:r>
              <a:rPr lang="zh-CN" altLang="en-US" sz="3200" dirty="0">
                <a:solidFill>
                  <a:srgbClr val="FF0000"/>
                </a:solidFill>
              </a:rPr>
              <a:t>属予</a:t>
            </a:r>
            <a:r>
              <a:rPr lang="zh-CN" altLang="en-US" sz="3200" dirty="0"/>
              <a:t>    若</a:t>
            </a:r>
            <a:r>
              <a:rPr lang="zh-CN" altLang="en-US" sz="3200" dirty="0">
                <a:solidFill>
                  <a:srgbClr val="FF0000"/>
                </a:solidFill>
              </a:rPr>
              <a:t>夫</a:t>
            </a:r>
            <a:r>
              <a:rPr lang="zh-CN" altLang="en-US" sz="3200" dirty="0"/>
              <a:t>     浩浩</a:t>
            </a:r>
            <a:r>
              <a:rPr lang="zh-CN" altLang="en-US" sz="3200" dirty="0">
                <a:solidFill>
                  <a:srgbClr val="FF0000"/>
                </a:solidFill>
              </a:rPr>
              <a:t>汤汤</a:t>
            </a:r>
          </a:p>
          <a:p>
            <a:endParaRPr lang="zh-CN" altLang="en-US" sz="3200" dirty="0"/>
          </a:p>
          <a:p>
            <a:r>
              <a:rPr lang="zh-CN" altLang="en-US" sz="3200" dirty="0"/>
              <a:t>淫雨</a:t>
            </a:r>
            <a:r>
              <a:rPr lang="zh-CN" altLang="en-US" sz="3200" dirty="0">
                <a:solidFill>
                  <a:srgbClr val="FF0000"/>
                </a:solidFill>
              </a:rPr>
              <a:t>霏霏</a:t>
            </a:r>
            <a:r>
              <a:rPr lang="zh-CN" altLang="en-US" sz="3200" dirty="0"/>
              <a:t>       隐</a:t>
            </a:r>
            <a:r>
              <a:rPr lang="zh-CN" altLang="en-US" sz="3200" dirty="0">
                <a:solidFill>
                  <a:srgbClr val="FF0000"/>
                </a:solidFill>
              </a:rPr>
              <a:t>曜   </a:t>
            </a:r>
            <a:r>
              <a:rPr lang="zh-CN" altLang="en-US" sz="3200" dirty="0"/>
              <a:t>     </a:t>
            </a:r>
            <a:r>
              <a:rPr lang="zh-CN" altLang="en-US" sz="3200" dirty="0">
                <a:solidFill>
                  <a:srgbClr val="FF0000"/>
                </a:solidFill>
              </a:rPr>
              <a:t>樯</a:t>
            </a:r>
            <a:r>
              <a:rPr lang="zh-CN" altLang="en-US" sz="3200" dirty="0"/>
              <a:t>倾</a:t>
            </a:r>
            <a:r>
              <a:rPr lang="zh-CN" altLang="en-US" sz="3200" dirty="0">
                <a:solidFill>
                  <a:srgbClr val="FF0000"/>
                </a:solidFill>
              </a:rPr>
              <a:t>楫</a:t>
            </a:r>
            <a:r>
              <a:rPr lang="zh-CN" altLang="en-US" sz="3200" dirty="0"/>
              <a:t>摧 </a:t>
            </a:r>
          </a:p>
          <a:p>
            <a:r>
              <a:rPr lang="zh-CN" altLang="en-US" sz="3200" dirty="0"/>
              <a:t> </a:t>
            </a:r>
          </a:p>
          <a:p>
            <a:r>
              <a:rPr lang="zh-CN" altLang="en-US" sz="3200" dirty="0"/>
              <a:t>忧</a:t>
            </a:r>
            <a:r>
              <a:rPr lang="zh-CN" altLang="en-US" sz="3200" dirty="0">
                <a:solidFill>
                  <a:srgbClr val="FF0000"/>
                </a:solidFill>
              </a:rPr>
              <a:t>谗</a:t>
            </a:r>
            <a:r>
              <a:rPr lang="zh-CN" altLang="en-US" sz="3200" dirty="0"/>
              <a:t>畏讥     岸</a:t>
            </a:r>
            <a:r>
              <a:rPr lang="zh-CN" altLang="en-US" sz="3200" dirty="0">
                <a:solidFill>
                  <a:srgbClr val="FF0000"/>
                </a:solidFill>
              </a:rPr>
              <a:t>芷汀</a:t>
            </a:r>
            <a:r>
              <a:rPr lang="zh-CN" altLang="en-US" sz="3200" dirty="0"/>
              <a:t>兰          </a:t>
            </a:r>
            <a:r>
              <a:rPr lang="zh-CN" altLang="en-US" sz="3200" dirty="0">
                <a:solidFill>
                  <a:srgbClr val="FF0000"/>
                </a:solidFill>
              </a:rPr>
              <a:t>偕</a:t>
            </a:r>
            <a:r>
              <a:rPr lang="zh-CN" altLang="en-US" sz="3200" dirty="0"/>
              <a:t>忘</a:t>
            </a:r>
            <a:endParaRPr lang="zh-CN" altLang="en-US" dirty="0"/>
          </a:p>
        </p:txBody>
      </p:sp>
      <p:sp>
        <p:nvSpPr>
          <p:cNvPr id="8" name="文本框 7">
            <a:extLst>
              <a:ext uri="{FF2B5EF4-FFF2-40B4-BE49-F238E27FC236}">
                <a16:creationId xmlns:a16="http://schemas.microsoft.com/office/drawing/2014/main" id="{B219E0E4-D82F-47A7-AA0B-68131626B11D}"/>
              </a:ext>
            </a:extLst>
          </p:cNvPr>
          <p:cNvSpPr txBox="1"/>
          <p:nvPr/>
        </p:nvSpPr>
        <p:spPr>
          <a:xfrm>
            <a:off x="2339752" y="2576235"/>
            <a:ext cx="1241048" cy="461665"/>
          </a:xfrm>
          <a:prstGeom prst="rect">
            <a:avLst/>
          </a:prstGeom>
          <a:noFill/>
        </p:spPr>
        <p:txBody>
          <a:bodyPr wrap="square" rtlCol="0">
            <a:spAutoFit/>
          </a:bodyPr>
          <a:lstStyle/>
          <a:p>
            <a:r>
              <a:rPr lang="en-US" altLang="zh-CN" sz="2400" b="1" dirty="0" err="1"/>
              <a:t>zhǔ</a:t>
            </a:r>
            <a:r>
              <a:rPr lang="en-US" altLang="zh-CN" sz="2400" b="1" dirty="0"/>
              <a:t>   </a:t>
            </a:r>
            <a:r>
              <a:rPr lang="en-US" altLang="zh-CN" sz="2400" b="1" dirty="0" err="1"/>
              <a:t>yú</a:t>
            </a:r>
            <a:endParaRPr lang="zh-CN" altLang="en-US" sz="2400" b="1" dirty="0"/>
          </a:p>
        </p:txBody>
      </p:sp>
      <p:sp>
        <p:nvSpPr>
          <p:cNvPr id="9" name="文本框 8">
            <a:extLst>
              <a:ext uri="{FF2B5EF4-FFF2-40B4-BE49-F238E27FC236}">
                <a16:creationId xmlns:a16="http://schemas.microsoft.com/office/drawing/2014/main" id="{28F8023B-51AB-4261-8DEB-F5DA1BE44927}"/>
              </a:ext>
            </a:extLst>
          </p:cNvPr>
          <p:cNvSpPr txBox="1"/>
          <p:nvPr/>
        </p:nvSpPr>
        <p:spPr>
          <a:xfrm>
            <a:off x="1155123" y="2576235"/>
            <a:ext cx="792088" cy="461665"/>
          </a:xfrm>
          <a:prstGeom prst="rect">
            <a:avLst/>
          </a:prstGeom>
          <a:noFill/>
        </p:spPr>
        <p:txBody>
          <a:bodyPr wrap="square" rtlCol="0">
            <a:spAutoFit/>
          </a:bodyPr>
          <a:lstStyle/>
          <a:p>
            <a:r>
              <a:rPr lang="en-US" altLang="zh-CN" sz="2400" b="1" dirty="0" err="1"/>
              <a:t>zhé</a:t>
            </a:r>
            <a:endParaRPr lang="zh-CN" altLang="en-US" sz="2400" b="1" dirty="0"/>
          </a:p>
        </p:txBody>
      </p:sp>
      <p:sp>
        <p:nvSpPr>
          <p:cNvPr id="10" name="文本框 9">
            <a:extLst>
              <a:ext uri="{FF2B5EF4-FFF2-40B4-BE49-F238E27FC236}">
                <a16:creationId xmlns:a16="http://schemas.microsoft.com/office/drawing/2014/main" id="{D54D01C9-4133-4350-930F-F3D0E721623A}"/>
              </a:ext>
            </a:extLst>
          </p:cNvPr>
          <p:cNvSpPr txBox="1"/>
          <p:nvPr/>
        </p:nvSpPr>
        <p:spPr>
          <a:xfrm>
            <a:off x="4058663" y="2545630"/>
            <a:ext cx="648072" cy="461665"/>
          </a:xfrm>
          <a:prstGeom prst="rect">
            <a:avLst/>
          </a:prstGeom>
          <a:noFill/>
        </p:spPr>
        <p:txBody>
          <a:bodyPr wrap="square" rtlCol="0">
            <a:spAutoFit/>
          </a:bodyPr>
          <a:lstStyle/>
          <a:p>
            <a:r>
              <a:rPr lang="en-US" altLang="zh-CN" sz="2400" b="1" dirty="0" err="1"/>
              <a:t>fú</a:t>
            </a:r>
            <a:endParaRPr lang="zh-CN" altLang="en-US" sz="2400" b="1" dirty="0"/>
          </a:p>
        </p:txBody>
      </p:sp>
      <p:sp>
        <p:nvSpPr>
          <p:cNvPr id="11" name="文本框 10">
            <a:extLst>
              <a:ext uri="{FF2B5EF4-FFF2-40B4-BE49-F238E27FC236}">
                <a16:creationId xmlns:a16="http://schemas.microsoft.com/office/drawing/2014/main" id="{B3C92161-E4F6-40F2-BBB3-1B4F783A7FFA}"/>
              </a:ext>
            </a:extLst>
          </p:cNvPr>
          <p:cNvSpPr txBox="1"/>
          <p:nvPr/>
        </p:nvSpPr>
        <p:spPr>
          <a:xfrm>
            <a:off x="5652120" y="2576235"/>
            <a:ext cx="1512168" cy="677108"/>
          </a:xfrm>
          <a:prstGeom prst="rect">
            <a:avLst/>
          </a:prstGeom>
          <a:noFill/>
        </p:spPr>
        <p:txBody>
          <a:bodyPr wrap="square" rtlCol="0">
            <a:spAutoFit/>
          </a:bodyPr>
          <a:lstStyle/>
          <a:p>
            <a:r>
              <a:rPr lang="en-US" altLang="zh-CN" sz="2000" b="1" dirty="0" err="1"/>
              <a:t>shāngshāng</a:t>
            </a:r>
            <a:endParaRPr lang="en-US" altLang="zh-CN" sz="2000" b="1" dirty="0"/>
          </a:p>
          <a:p>
            <a:endParaRPr lang="zh-CN" altLang="en-US" dirty="0"/>
          </a:p>
        </p:txBody>
      </p:sp>
      <p:sp>
        <p:nvSpPr>
          <p:cNvPr id="12" name="文本框 11">
            <a:extLst>
              <a:ext uri="{FF2B5EF4-FFF2-40B4-BE49-F238E27FC236}">
                <a16:creationId xmlns:a16="http://schemas.microsoft.com/office/drawing/2014/main" id="{20E336EF-0A1F-43AE-B665-4B792C47EF1D}"/>
              </a:ext>
            </a:extLst>
          </p:cNvPr>
          <p:cNvSpPr txBox="1"/>
          <p:nvPr/>
        </p:nvSpPr>
        <p:spPr>
          <a:xfrm>
            <a:off x="2051720" y="3527139"/>
            <a:ext cx="1296144" cy="677108"/>
          </a:xfrm>
          <a:prstGeom prst="rect">
            <a:avLst/>
          </a:prstGeom>
          <a:noFill/>
        </p:spPr>
        <p:txBody>
          <a:bodyPr wrap="square" rtlCol="0">
            <a:spAutoFit/>
          </a:bodyPr>
          <a:lstStyle/>
          <a:p>
            <a:r>
              <a:rPr lang="en-US" altLang="zh-CN" sz="2000" b="1" dirty="0"/>
              <a:t>fēi fēi</a:t>
            </a:r>
          </a:p>
          <a:p>
            <a:endParaRPr lang="zh-CN" altLang="en-US" dirty="0"/>
          </a:p>
        </p:txBody>
      </p:sp>
      <p:sp>
        <p:nvSpPr>
          <p:cNvPr id="14" name="文本框 13">
            <a:extLst>
              <a:ext uri="{FF2B5EF4-FFF2-40B4-BE49-F238E27FC236}">
                <a16:creationId xmlns:a16="http://schemas.microsoft.com/office/drawing/2014/main" id="{FA5565A2-A5EC-4C46-AC62-FF7DD021CABE}"/>
              </a:ext>
            </a:extLst>
          </p:cNvPr>
          <p:cNvSpPr txBox="1"/>
          <p:nvPr/>
        </p:nvSpPr>
        <p:spPr>
          <a:xfrm>
            <a:off x="3831270" y="3465583"/>
            <a:ext cx="740730" cy="400110"/>
          </a:xfrm>
          <a:prstGeom prst="rect">
            <a:avLst/>
          </a:prstGeom>
          <a:noFill/>
        </p:spPr>
        <p:txBody>
          <a:bodyPr wrap="square" rtlCol="0">
            <a:spAutoFit/>
          </a:bodyPr>
          <a:lstStyle/>
          <a:p>
            <a:r>
              <a:rPr lang="en-US" altLang="zh-CN" sz="2000" b="1" dirty="0" err="1"/>
              <a:t>yào</a:t>
            </a:r>
            <a:endParaRPr lang="zh-CN" altLang="en-US" sz="2000" b="1" dirty="0"/>
          </a:p>
        </p:txBody>
      </p:sp>
      <p:sp>
        <p:nvSpPr>
          <p:cNvPr id="15" name="文本框 14">
            <a:extLst>
              <a:ext uri="{FF2B5EF4-FFF2-40B4-BE49-F238E27FC236}">
                <a16:creationId xmlns:a16="http://schemas.microsoft.com/office/drawing/2014/main" id="{D018FF40-884C-4B27-ADFA-6398D2BAD371}"/>
              </a:ext>
            </a:extLst>
          </p:cNvPr>
          <p:cNvSpPr txBox="1"/>
          <p:nvPr/>
        </p:nvSpPr>
        <p:spPr>
          <a:xfrm>
            <a:off x="4905163" y="3544540"/>
            <a:ext cx="864096" cy="400110"/>
          </a:xfrm>
          <a:prstGeom prst="rect">
            <a:avLst/>
          </a:prstGeom>
          <a:noFill/>
        </p:spPr>
        <p:txBody>
          <a:bodyPr wrap="square" rtlCol="0">
            <a:spAutoFit/>
          </a:bodyPr>
          <a:lstStyle/>
          <a:p>
            <a:r>
              <a:rPr lang="en-US" altLang="zh-CN" sz="2000" b="1" dirty="0"/>
              <a:t>qiáng</a:t>
            </a:r>
          </a:p>
        </p:txBody>
      </p:sp>
      <p:sp>
        <p:nvSpPr>
          <p:cNvPr id="16" name="文本框 15">
            <a:extLst>
              <a:ext uri="{FF2B5EF4-FFF2-40B4-BE49-F238E27FC236}">
                <a16:creationId xmlns:a16="http://schemas.microsoft.com/office/drawing/2014/main" id="{47098145-51A5-468E-9035-E2AED8FFE42C}"/>
              </a:ext>
            </a:extLst>
          </p:cNvPr>
          <p:cNvSpPr txBox="1"/>
          <p:nvPr/>
        </p:nvSpPr>
        <p:spPr>
          <a:xfrm>
            <a:off x="5923584" y="3544540"/>
            <a:ext cx="576064" cy="400110"/>
          </a:xfrm>
          <a:prstGeom prst="rect">
            <a:avLst/>
          </a:prstGeom>
          <a:noFill/>
        </p:spPr>
        <p:txBody>
          <a:bodyPr wrap="square" rtlCol="0">
            <a:spAutoFit/>
          </a:bodyPr>
          <a:lstStyle/>
          <a:p>
            <a:r>
              <a:rPr lang="en-US" altLang="zh-CN" sz="2000" b="1" dirty="0"/>
              <a:t>jí</a:t>
            </a:r>
          </a:p>
        </p:txBody>
      </p:sp>
      <p:sp>
        <p:nvSpPr>
          <p:cNvPr id="17" name="文本框 16">
            <a:extLst>
              <a:ext uri="{FF2B5EF4-FFF2-40B4-BE49-F238E27FC236}">
                <a16:creationId xmlns:a16="http://schemas.microsoft.com/office/drawing/2014/main" id="{6A6189FB-BD7C-4FEF-BA0B-176463B1798E}"/>
              </a:ext>
            </a:extLst>
          </p:cNvPr>
          <p:cNvSpPr txBox="1"/>
          <p:nvPr/>
        </p:nvSpPr>
        <p:spPr>
          <a:xfrm>
            <a:off x="1551167" y="4518403"/>
            <a:ext cx="1018421" cy="400110"/>
          </a:xfrm>
          <a:prstGeom prst="rect">
            <a:avLst/>
          </a:prstGeom>
          <a:noFill/>
        </p:spPr>
        <p:txBody>
          <a:bodyPr wrap="square" rtlCol="0">
            <a:spAutoFit/>
          </a:bodyPr>
          <a:lstStyle/>
          <a:p>
            <a:r>
              <a:rPr lang="en-US" altLang="zh-CN" sz="2000" b="1" dirty="0"/>
              <a:t>chán</a:t>
            </a:r>
          </a:p>
        </p:txBody>
      </p:sp>
      <p:sp>
        <p:nvSpPr>
          <p:cNvPr id="18" name="文本框 17">
            <a:extLst>
              <a:ext uri="{FF2B5EF4-FFF2-40B4-BE49-F238E27FC236}">
                <a16:creationId xmlns:a16="http://schemas.microsoft.com/office/drawing/2014/main" id="{4EC49DDA-202D-4907-A1A8-B17BEFE75B4A}"/>
              </a:ext>
            </a:extLst>
          </p:cNvPr>
          <p:cNvSpPr txBox="1"/>
          <p:nvPr/>
        </p:nvSpPr>
        <p:spPr>
          <a:xfrm>
            <a:off x="3675128" y="4479225"/>
            <a:ext cx="1656184" cy="400110"/>
          </a:xfrm>
          <a:prstGeom prst="rect">
            <a:avLst/>
          </a:prstGeom>
          <a:noFill/>
        </p:spPr>
        <p:txBody>
          <a:bodyPr wrap="square" rtlCol="0">
            <a:spAutoFit/>
          </a:bodyPr>
          <a:lstStyle/>
          <a:p>
            <a:r>
              <a:rPr lang="en-US" altLang="zh-CN" sz="2000" b="1"/>
              <a:t>zhǐ</a:t>
            </a:r>
            <a:endParaRPr lang="en-US" altLang="zh-CN" sz="2000" b="1" dirty="0"/>
          </a:p>
        </p:txBody>
      </p:sp>
      <p:sp>
        <p:nvSpPr>
          <p:cNvPr id="19" name="文本框 18">
            <a:extLst>
              <a:ext uri="{FF2B5EF4-FFF2-40B4-BE49-F238E27FC236}">
                <a16:creationId xmlns:a16="http://schemas.microsoft.com/office/drawing/2014/main" id="{1F96F79C-237A-4824-A32C-233DB839BA97}"/>
              </a:ext>
            </a:extLst>
          </p:cNvPr>
          <p:cNvSpPr txBox="1"/>
          <p:nvPr/>
        </p:nvSpPr>
        <p:spPr>
          <a:xfrm>
            <a:off x="4033499" y="4479225"/>
            <a:ext cx="1495600" cy="400110"/>
          </a:xfrm>
          <a:prstGeom prst="rect">
            <a:avLst/>
          </a:prstGeom>
          <a:noFill/>
        </p:spPr>
        <p:txBody>
          <a:bodyPr wrap="square" rtlCol="0">
            <a:spAutoFit/>
          </a:bodyPr>
          <a:lstStyle/>
          <a:p>
            <a:r>
              <a:rPr lang="en-US" altLang="zh-CN" sz="2000" b="1" dirty="0"/>
              <a:t>tīng</a:t>
            </a:r>
          </a:p>
        </p:txBody>
      </p:sp>
      <p:sp>
        <p:nvSpPr>
          <p:cNvPr id="21" name="文本框 20">
            <a:extLst>
              <a:ext uri="{FF2B5EF4-FFF2-40B4-BE49-F238E27FC236}">
                <a16:creationId xmlns:a16="http://schemas.microsoft.com/office/drawing/2014/main" id="{8BF67675-D687-4DC2-A49C-52E56F2E7E7B}"/>
              </a:ext>
            </a:extLst>
          </p:cNvPr>
          <p:cNvSpPr txBox="1"/>
          <p:nvPr/>
        </p:nvSpPr>
        <p:spPr>
          <a:xfrm>
            <a:off x="5869158" y="4479225"/>
            <a:ext cx="847528" cy="400110"/>
          </a:xfrm>
          <a:prstGeom prst="rect">
            <a:avLst/>
          </a:prstGeom>
          <a:noFill/>
        </p:spPr>
        <p:txBody>
          <a:bodyPr wrap="square" rtlCol="0">
            <a:spAutoFit/>
          </a:bodyPr>
          <a:lstStyle/>
          <a:p>
            <a:r>
              <a:rPr lang="en-US" altLang="zh-CN" sz="2000" b="1" dirty="0"/>
              <a:t>xié</a:t>
            </a:r>
          </a:p>
        </p:txBody>
      </p:sp>
      <p:pic>
        <p:nvPicPr>
          <p:cNvPr id="4" name="《岳阳楼记》mp3音频朗读（女声）">
            <a:hlinkClick r:id="" action="ppaction://media"/>
            <a:extLst>
              <a:ext uri="{FF2B5EF4-FFF2-40B4-BE49-F238E27FC236}">
                <a16:creationId xmlns:a16="http://schemas.microsoft.com/office/drawing/2014/main" id="{716275EA-489C-4953-A8E9-5B84ABFE832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356646" y="1279865"/>
            <a:ext cx="609600" cy="609600"/>
          </a:xfrm>
          <a:prstGeom prst="rect">
            <a:avLst/>
          </a:prstGeom>
        </p:spPr>
      </p:pic>
    </p:spTree>
    <p:extLst>
      <p:ext uri="{BB962C8B-B14F-4D97-AF65-F5344CB8AC3E}">
        <p14:creationId xmlns:p14="http://schemas.microsoft.com/office/powerpoint/2010/main" val="238063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mediacall" presetSubtype="0" fill="hold" nodeType="clickEffect">
                                  <p:stCondLst>
                                    <p:cond delay="0"/>
                                  </p:stCondLst>
                                  <p:childTnLst>
                                    <p:cmd type="call" cmd="playFrom(0.0)">
                                      <p:cBhvr>
                                        <p:cTn id="54" dur="19341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55" fill="hold" display="0">
                  <p:stCondLst>
                    <p:cond delay="indefinite"/>
                  </p:stCondLst>
                  <p:endCondLst>
                    <p:cond evt="onStopAudio" delay="0">
                      <p:tgtEl>
                        <p:sldTgt/>
                      </p:tgtEl>
                    </p:cond>
                  </p:endCondLst>
                </p:cTn>
                <p:tgtEl>
                  <p:spTgt spid="4"/>
                </p:tgtEl>
              </p:cMediaNode>
            </p:audio>
          </p:childTnLst>
        </p:cTn>
      </p:par>
    </p:tnLst>
    <p:bldLst>
      <p:bldP spid="8" grpId="0"/>
      <p:bldP spid="9" grpId="0"/>
      <p:bldP spid="10" grpId="0"/>
      <p:bldP spid="12" grpId="0"/>
      <p:bldP spid="14" grpId="0"/>
      <p:bldP spid="15" grpId="0"/>
      <p:bldP spid="16" grpId="0"/>
      <p:bldP spid="18" grpId="0"/>
      <p:bldP spid="19"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D9DBC16E-27FB-473F-A9B3-5CD16929D6A0}"/>
              </a:ext>
            </a:extLst>
          </p:cNvPr>
          <p:cNvSpPr/>
          <p:nvPr/>
        </p:nvSpPr>
        <p:spPr>
          <a:xfrm>
            <a:off x="107504" y="1268760"/>
            <a:ext cx="2376264" cy="1200329"/>
          </a:xfrm>
          <a:prstGeom prst="rect">
            <a:avLst/>
          </a:prstGeom>
          <a:noFill/>
        </p:spPr>
        <p:txBody>
          <a:bodyPr wrap="square" lIns="91440" tIns="45720" rIns="91440" bIns="45720">
            <a:spAutoFit/>
          </a:bodyPr>
          <a:lstStyle/>
          <a:p>
            <a:pPr algn="ctr"/>
            <a:r>
              <a:rPr lang="zh-CN" altLang="en-US" sz="36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朗读</a:t>
            </a:r>
            <a:r>
              <a:rPr lang="zh-CN" altLang="en-US"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指导：</a:t>
            </a:r>
            <a:endParaRPr lang="en-US" altLang="zh-CN" sz="36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a:p>
            <a:pPr algn="ctr"/>
            <a:endParaRPr lang="zh-CN" altLang="en-US" sz="36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4" name="文本框 3">
            <a:extLst>
              <a:ext uri="{FF2B5EF4-FFF2-40B4-BE49-F238E27FC236}">
                <a16:creationId xmlns:a16="http://schemas.microsoft.com/office/drawing/2014/main" id="{DB893E69-1C5C-4220-A0DB-D29B0BF32A5B}"/>
              </a:ext>
            </a:extLst>
          </p:cNvPr>
          <p:cNvSpPr txBox="1"/>
          <p:nvPr/>
        </p:nvSpPr>
        <p:spPr>
          <a:xfrm>
            <a:off x="215516" y="4388912"/>
            <a:ext cx="8712968" cy="1815882"/>
          </a:xfrm>
          <a:prstGeom prst="rect">
            <a:avLst/>
          </a:prstGeom>
          <a:noFill/>
        </p:spPr>
        <p:txBody>
          <a:bodyPr wrap="square" rtlCol="0">
            <a:spAutoFit/>
          </a:bodyPr>
          <a:lstStyle/>
          <a:p>
            <a:r>
              <a:rPr lang="zh-CN" altLang="en-US" sz="2800" dirty="0"/>
              <a:t>三字句：衔</a:t>
            </a:r>
            <a:r>
              <a:rPr lang="en-US" altLang="zh-CN" sz="2800" dirty="0"/>
              <a:t>/</a:t>
            </a:r>
            <a:r>
              <a:rPr lang="zh-CN" altLang="en-US" sz="2800" dirty="0"/>
              <a:t>远山，吞</a:t>
            </a:r>
            <a:r>
              <a:rPr lang="en-US" altLang="zh-CN" sz="2800" dirty="0"/>
              <a:t>/</a:t>
            </a:r>
            <a:r>
              <a:rPr lang="zh-CN" altLang="en-US" sz="2800" dirty="0"/>
              <a:t>长江</a:t>
            </a:r>
          </a:p>
          <a:p>
            <a:r>
              <a:rPr lang="zh-CN" altLang="en-US" sz="2800" dirty="0"/>
              <a:t>四字句：不以</a:t>
            </a:r>
            <a:r>
              <a:rPr lang="en-US" altLang="zh-CN" sz="2800" dirty="0"/>
              <a:t>/</a:t>
            </a:r>
            <a:r>
              <a:rPr lang="zh-CN" altLang="en-US" sz="2800" dirty="0"/>
              <a:t>物喜，不以</a:t>
            </a:r>
            <a:r>
              <a:rPr lang="en-US" altLang="zh-CN" sz="2800" dirty="0"/>
              <a:t>/</a:t>
            </a:r>
            <a:r>
              <a:rPr lang="zh-CN" altLang="en-US" sz="2800" dirty="0"/>
              <a:t>已悲</a:t>
            </a:r>
          </a:p>
          <a:p>
            <a:r>
              <a:rPr lang="zh-CN" altLang="en-US" sz="2800" dirty="0"/>
              <a:t>其它句：居</a:t>
            </a:r>
            <a:r>
              <a:rPr lang="en-US" altLang="zh-CN" sz="2800" dirty="0"/>
              <a:t>/</a:t>
            </a:r>
            <a:r>
              <a:rPr lang="zh-CN" altLang="en-US" sz="2800" dirty="0"/>
              <a:t>庙堂</a:t>
            </a:r>
            <a:r>
              <a:rPr lang="en-US" altLang="zh-CN" sz="2800" dirty="0"/>
              <a:t>/</a:t>
            </a:r>
            <a:r>
              <a:rPr lang="zh-CN" altLang="en-US" sz="2800" dirty="0"/>
              <a:t>之高</a:t>
            </a:r>
            <a:r>
              <a:rPr lang="en-US" altLang="zh-CN" sz="2800" dirty="0"/>
              <a:t>/</a:t>
            </a:r>
            <a:r>
              <a:rPr lang="zh-CN" altLang="en-US" sz="2800" dirty="0"/>
              <a:t>则忧</a:t>
            </a:r>
            <a:r>
              <a:rPr lang="en-US" altLang="zh-CN" sz="2800" dirty="0"/>
              <a:t>/</a:t>
            </a:r>
            <a:r>
              <a:rPr lang="zh-CN" altLang="en-US" sz="2800" dirty="0"/>
              <a:t>其民</a:t>
            </a:r>
            <a:endParaRPr lang="en-US" altLang="zh-CN" sz="2800" dirty="0"/>
          </a:p>
          <a:p>
            <a:r>
              <a:rPr lang="en-US" altLang="zh-CN" sz="2800" dirty="0"/>
              <a:t>                 </a:t>
            </a:r>
            <a:r>
              <a:rPr lang="zh-CN" altLang="en-US" sz="2800" dirty="0"/>
              <a:t> 先天下</a:t>
            </a:r>
            <a:r>
              <a:rPr lang="en-US" altLang="zh-CN" sz="2800" dirty="0"/>
              <a:t>/</a:t>
            </a:r>
            <a:r>
              <a:rPr lang="zh-CN" altLang="en-US" sz="2800" dirty="0"/>
              <a:t>之忧</a:t>
            </a:r>
            <a:r>
              <a:rPr lang="en-US" altLang="zh-CN" sz="2800" dirty="0"/>
              <a:t>/</a:t>
            </a:r>
            <a:r>
              <a:rPr lang="zh-CN" altLang="en-US" sz="2800" dirty="0"/>
              <a:t>而忧</a:t>
            </a:r>
          </a:p>
        </p:txBody>
      </p:sp>
      <p:sp>
        <p:nvSpPr>
          <p:cNvPr id="5" name="文本框 4">
            <a:extLst>
              <a:ext uri="{FF2B5EF4-FFF2-40B4-BE49-F238E27FC236}">
                <a16:creationId xmlns:a16="http://schemas.microsoft.com/office/drawing/2014/main" id="{BA93B226-A512-4F2B-8BF0-E7E89F625A61}"/>
              </a:ext>
            </a:extLst>
          </p:cNvPr>
          <p:cNvSpPr txBox="1"/>
          <p:nvPr/>
        </p:nvSpPr>
        <p:spPr>
          <a:xfrm>
            <a:off x="107504" y="2060848"/>
            <a:ext cx="4104456" cy="1938992"/>
          </a:xfrm>
          <a:prstGeom prst="rect">
            <a:avLst/>
          </a:prstGeom>
          <a:noFill/>
        </p:spPr>
        <p:txBody>
          <a:bodyPr wrap="square" rtlCol="0">
            <a:spAutoFit/>
          </a:bodyPr>
          <a:lstStyle/>
          <a:p>
            <a:r>
              <a:rPr lang="zh-CN" altLang="en-US" sz="2400" dirty="0"/>
              <a:t>这些句子你能够读准吗？</a:t>
            </a:r>
            <a:endParaRPr lang="en-US" altLang="zh-CN" sz="2400" dirty="0"/>
          </a:p>
          <a:p>
            <a:pPr algn="ctr"/>
            <a:r>
              <a:rPr lang="zh-CN" altLang="en-US" sz="2400" dirty="0"/>
              <a:t>衔远山，吞长江</a:t>
            </a:r>
            <a:endParaRPr lang="en-US" altLang="zh-CN" sz="2400" dirty="0"/>
          </a:p>
          <a:p>
            <a:pPr algn="ctr"/>
            <a:r>
              <a:rPr lang="zh-CN" altLang="en-US" sz="2400" dirty="0"/>
              <a:t>不以物喜，不以己悲</a:t>
            </a:r>
            <a:endParaRPr lang="en-US" altLang="zh-CN" sz="2400" dirty="0"/>
          </a:p>
          <a:p>
            <a:pPr algn="ctr"/>
            <a:r>
              <a:rPr lang="zh-CN" altLang="en-US" sz="2400" dirty="0"/>
              <a:t>居庙堂之高则忧其民</a:t>
            </a:r>
            <a:endParaRPr lang="en-US" altLang="zh-CN" sz="2400" dirty="0"/>
          </a:p>
          <a:p>
            <a:pPr algn="ctr"/>
            <a:r>
              <a:rPr lang="zh-CN" altLang="en-US" sz="2400" dirty="0"/>
              <a:t>先天下之忧而忧</a:t>
            </a:r>
          </a:p>
        </p:txBody>
      </p:sp>
      <p:sp>
        <p:nvSpPr>
          <p:cNvPr id="6" name="文本框 5">
            <a:extLst>
              <a:ext uri="{FF2B5EF4-FFF2-40B4-BE49-F238E27FC236}">
                <a16:creationId xmlns:a16="http://schemas.microsoft.com/office/drawing/2014/main" id="{7AF518E6-72DE-4040-A87C-1B83AF470C76}"/>
              </a:ext>
            </a:extLst>
          </p:cNvPr>
          <p:cNvSpPr txBox="1"/>
          <p:nvPr/>
        </p:nvSpPr>
        <p:spPr>
          <a:xfrm>
            <a:off x="5508104" y="2680270"/>
            <a:ext cx="3240360" cy="1077218"/>
          </a:xfrm>
          <a:prstGeom prst="rect">
            <a:avLst/>
          </a:prstGeom>
          <a:noFill/>
        </p:spPr>
        <p:txBody>
          <a:bodyPr wrap="square" rtlCol="0">
            <a:spAutoFit/>
          </a:bodyPr>
          <a:lstStyle/>
          <a:p>
            <a:r>
              <a:rPr lang="zh-CN" altLang="en-US" sz="3200" dirty="0">
                <a:solidFill>
                  <a:schemeClr val="accent4">
                    <a:lumMod val="75000"/>
                  </a:schemeClr>
                </a:solidFill>
              </a:rPr>
              <a:t>这些句子读时有什么特点吗？</a:t>
            </a:r>
          </a:p>
        </p:txBody>
      </p:sp>
      <p:sp>
        <p:nvSpPr>
          <p:cNvPr id="8" name="文本框 7">
            <a:extLst>
              <a:ext uri="{FF2B5EF4-FFF2-40B4-BE49-F238E27FC236}">
                <a16:creationId xmlns:a16="http://schemas.microsoft.com/office/drawing/2014/main" id="{31E135D9-5D95-4336-914D-C8020BA61B73}"/>
              </a:ext>
            </a:extLst>
          </p:cNvPr>
          <p:cNvSpPr txBox="1"/>
          <p:nvPr/>
        </p:nvSpPr>
        <p:spPr>
          <a:xfrm>
            <a:off x="6654730" y="4588967"/>
            <a:ext cx="2520280" cy="707886"/>
          </a:xfrm>
          <a:prstGeom prst="rect">
            <a:avLst/>
          </a:prstGeom>
          <a:noFill/>
        </p:spPr>
        <p:txBody>
          <a:bodyPr wrap="square" rtlCol="0">
            <a:spAutoFit/>
          </a:bodyPr>
          <a:lstStyle/>
          <a:p>
            <a:r>
              <a:rPr lang="zh-CN" altLang="en-US" sz="4000" dirty="0">
                <a:solidFill>
                  <a:srgbClr val="7030A0"/>
                </a:solidFill>
              </a:rPr>
              <a:t>对仗</a:t>
            </a:r>
          </a:p>
        </p:txBody>
      </p:sp>
    </p:spTree>
    <p:extLst>
      <p:ext uri="{BB962C8B-B14F-4D97-AF65-F5344CB8AC3E}">
        <p14:creationId xmlns:p14="http://schemas.microsoft.com/office/powerpoint/2010/main" val="1372105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3B9E505A-BB7A-439D-9024-11693A35A9AF}"/>
              </a:ext>
            </a:extLst>
          </p:cNvPr>
          <p:cNvSpPr/>
          <p:nvPr/>
        </p:nvSpPr>
        <p:spPr>
          <a:xfrm>
            <a:off x="395536" y="2649542"/>
            <a:ext cx="6804756" cy="694238"/>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2EAFCDB9-EDD8-44A4-B8F2-D8336098F4DC}"/>
              </a:ext>
            </a:extLst>
          </p:cNvPr>
          <p:cNvSpPr txBox="1"/>
          <p:nvPr/>
        </p:nvSpPr>
        <p:spPr>
          <a:xfrm>
            <a:off x="647564" y="2704274"/>
            <a:ext cx="7848872" cy="584775"/>
          </a:xfrm>
          <a:prstGeom prst="rect">
            <a:avLst/>
          </a:prstGeom>
          <a:noFill/>
        </p:spPr>
        <p:txBody>
          <a:bodyPr wrap="square" rtlCol="0">
            <a:spAutoFit/>
          </a:bodyPr>
          <a:lstStyle/>
          <a:p>
            <a:r>
              <a:rPr lang="zh-CN" altLang="en-US" sz="3200" dirty="0"/>
              <a:t>自由朗读，试一试自己读的如何？</a:t>
            </a:r>
          </a:p>
        </p:txBody>
      </p:sp>
    </p:spTree>
    <p:extLst>
      <p:ext uri="{BB962C8B-B14F-4D97-AF65-F5344CB8AC3E}">
        <p14:creationId xmlns:p14="http://schemas.microsoft.com/office/powerpoint/2010/main" val="12470325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63815B3-58A0-492D-B717-12C0AC0D65BB}"/>
              </a:ext>
            </a:extLst>
          </p:cNvPr>
          <p:cNvSpPr/>
          <p:nvPr/>
        </p:nvSpPr>
        <p:spPr>
          <a:xfrm>
            <a:off x="251520" y="1196752"/>
            <a:ext cx="3744416" cy="554868"/>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526850C2-CAB3-47B4-B88E-56FDD8AE2B2D}"/>
              </a:ext>
            </a:extLst>
          </p:cNvPr>
          <p:cNvSpPr txBox="1"/>
          <p:nvPr/>
        </p:nvSpPr>
        <p:spPr>
          <a:xfrm>
            <a:off x="251520" y="1228400"/>
            <a:ext cx="4392488" cy="523220"/>
          </a:xfrm>
          <a:prstGeom prst="rect">
            <a:avLst/>
          </a:prstGeom>
          <a:noFill/>
        </p:spPr>
        <p:txBody>
          <a:bodyPr wrap="square" rtlCol="0">
            <a:spAutoFit/>
          </a:bodyPr>
          <a:lstStyle/>
          <a:p>
            <a:r>
              <a:rPr lang="zh-CN" altLang="en-US" sz="2800" dirty="0"/>
              <a:t>二读课文，疏通文意</a:t>
            </a:r>
          </a:p>
        </p:txBody>
      </p:sp>
      <p:sp>
        <p:nvSpPr>
          <p:cNvPr id="4" name="矩形: 圆角 3">
            <a:extLst>
              <a:ext uri="{FF2B5EF4-FFF2-40B4-BE49-F238E27FC236}">
                <a16:creationId xmlns:a16="http://schemas.microsoft.com/office/drawing/2014/main" id="{57127449-D3C8-4082-A3FF-62C056BB47E2}"/>
              </a:ext>
            </a:extLst>
          </p:cNvPr>
          <p:cNvSpPr/>
          <p:nvPr/>
        </p:nvSpPr>
        <p:spPr>
          <a:xfrm>
            <a:off x="90010" y="2719726"/>
            <a:ext cx="8820472" cy="2592288"/>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11</a:t>
            </a:r>
            <a:endParaRPr lang="zh-CN" altLang="en-US" dirty="0"/>
          </a:p>
        </p:txBody>
      </p:sp>
      <p:sp>
        <p:nvSpPr>
          <p:cNvPr id="6" name="文本框 5">
            <a:extLst>
              <a:ext uri="{FF2B5EF4-FFF2-40B4-BE49-F238E27FC236}">
                <a16:creationId xmlns:a16="http://schemas.microsoft.com/office/drawing/2014/main" id="{AA1388AF-B407-4E77-B633-96A20B5EAD9C}"/>
              </a:ext>
            </a:extLst>
          </p:cNvPr>
          <p:cNvSpPr txBox="1"/>
          <p:nvPr/>
        </p:nvSpPr>
        <p:spPr>
          <a:xfrm>
            <a:off x="323782" y="3107929"/>
            <a:ext cx="8640452" cy="1815882"/>
          </a:xfrm>
          <a:prstGeom prst="rect">
            <a:avLst/>
          </a:prstGeom>
          <a:noFill/>
        </p:spPr>
        <p:txBody>
          <a:bodyPr wrap="square" rtlCol="0">
            <a:spAutoFit/>
          </a:bodyPr>
          <a:lstStyle/>
          <a:p>
            <a:r>
              <a:rPr lang="en-US" altLang="zh-CN" sz="2800" dirty="0"/>
              <a:t>1</a:t>
            </a:r>
            <a:r>
              <a:rPr lang="zh-CN" altLang="en-US" sz="2800" dirty="0"/>
              <a:t>、结合课下注释，梳理文章大意，标注自己不理解的地方。</a:t>
            </a:r>
            <a:endParaRPr lang="en-US" altLang="zh-CN" sz="2800" dirty="0"/>
          </a:p>
          <a:p>
            <a:r>
              <a:rPr lang="en-US" altLang="zh-CN" sz="2800" dirty="0"/>
              <a:t>2</a:t>
            </a:r>
            <a:r>
              <a:rPr lang="zh-CN" altLang="en-US" sz="2800" dirty="0"/>
              <a:t>、小组合作，共同交流，解答疑惑</a:t>
            </a:r>
            <a:endParaRPr lang="en-US" altLang="zh-CN" sz="2800" dirty="0"/>
          </a:p>
          <a:p>
            <a:r>
              <a:rPr lang="en-US" altLang="zh-CN" sz="2800" dirty="0"/>
              <a:t>3</a:t>
            </a:r>
            <a:r>
              <a:rPr lang="zh-CN" altLang="en-US" sz="2800" dirty="0"/>
              <a:t>、班级共享，老师释疑。</a:t>
            </a:r>
            <a:endParaRPr lang="en-US" altLang="zh-CN" sz="2800" dirty="0"/>
          </a:p>
        </p:txBody>
      </p:sp>
    </p:spTree>
    <p:extLst>
      <p:ext uri="{BB962C8B-B14F-4D97-AF65-F5344CB8AC3E}">
        <p14:creationId xmlns:p14="http://schemas.microsoft.com/office/powerpoint/2010/main" val="11902548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圆角 1">
            <a:extLst>
              <a:ext uri="{FF2B5EF4-FFF2-40B4-BE49-F238E27FC236}">
                <a16:creationId xmlns:a16="http://schemas.microsoft.com/office/drawing/2014/main" id="{E8046840-A377-4D6C-BD75-232A0634916B}"/>
              </a:ext>
            </a:extLst>
          </p:cNvPr>
          <p:cNvSpPr>
            <a:spLocks noChangeArrowheads="1"/>
          </p:cNvSpPr>
          <p:nvPr/>
        </p:nvSpPr>
        <p:spPr bwMode="auto">
          <a:xfrm>
            <a:off x="179388" y="1196975"/>
            <a:ext cx="3384550" cy="719138"/>
          </a:xfrm>
          <a:prstGeom prst="roundRect">
            <a:avLst>
              <a:gd name="adj" fmla="val 16667"/>
            </a:avLst>
          </a:prstGeom>
          <a:solidFill>
            <a:srgbClr val="92E369"/>
          </a:solidFill>
          <a:ln w="7938"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000" b="1">
                <a:solidFill>
                  <a:srgbClr val="FF0000"/>
                </a:solidFill>
              </a:rPr>
              <a:t>十说说课流程</a:t>
            </a:r>
          </a:p>
        </p:txBody>
      </p:sp>
      <p:sp>
        <p:nvSpPr>
          <p:cNvPr id="15363" name="箭头: 上 2">
            <a:extLst>
              <a:ext uri="{FF2B5EF4-FFF2-40B4-BE49-F238E27FC236}">
                <a16:creationId xmlns:a16="http://schemas.microsoft.com/office/drawing/2014/main" id="{E5D53B74-F845-4102-9770-86EA1E1BCC66}"/>
              </a:ext>
            </a:extLst>
          </p:cNvPr>
          <p:cNvSpPr>
            <a:spLocks noChangeArrowheads="1"/>
          </p:cNvSpPr>
          <p:nvPr/>
        </p:nvSpPr>
        <p:spPr bwMode="auto">
          <a:xfrm>
            <a:off x="3671888" y="4271963"/>
            <a:ext cx="1800225" cy="2232025"/>
          </a:xfrm>
          <a:prstGeom prst="upArrow">
            <a:avLst>
              <a:gd name="adj1" fmla="val 50000"/>
              <a:gd name="adj2" fmla="val 49996"/>
            </a:avLst>
          </a:prstGeom>
          <a:solidFill>
            <a:srgbClr val="92D050"/>
          </a:solidFill>
          <a:ln w="7938"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000"/>
              <a:t>十说</a:t>
            </a:r>
          </a:p>
        </p:txBody>
      </p:sp>
      <p:sp>
        <p:nvSpPr>
          <p:cNvPr id="4" name="云形 3">
            <a:extLst>
              <a:ext uri="{FF2B5EF4-FFF2-40B4-BE49-F238E27FC236}">
                <a16:creationId xmlns:a16="http://schemas.microsoft.com/office/drawing/2014/main" id="{F8606F76-5987-493E-AB7F-3AEB9D333CB2}"/>
              </a:ext>
            </a:extLst>
          </p:cNvPr>
          <p:cNvSpPr/>
          <p:nvPr/>
        </p:nvSpPr>
        <p:spPr bwMode="auto">
          <a:xfrm>
            <a:off x="431800" y="4797425"/>
            <a:ext cx="2089150" cy="1079500"/>
          </a:xfrm>
          <a:prstGeom prst="cloud">
            <a:avLst/>
          </a:prstGeom>
          <a:solidFill>
            <a:schemeClr val="accent1">
              <a:lumMod val="40000"/>
              <a:lumOff val="60000"/>
            </a:schemeClr>
          </a:solidFill>
          <a:ln w="7938" cap="flat" cmpd="sng" algn="ctr">
            <a:solidFill>
              <a:schemeClr val="tx1"/>
            </a:solidFill>
            <a:prstDash val="solid"/>
            <a:round/>
            <a:headEnd type="none" w="med" len="med"/>
            <a:tailEnd type="none" w="med" len="med"/>
          </a:ln>
        </p:spPr>
        <p:txBody>
          <a:bodyPr/>
          <a:lstStyle/>
          <a:p>
            <a:pPr eaLnBrk="1" hangingPunct="1">
              <a:buFont typeface="Arial" panose="020B0604020202020204" pitchFamily="34" charset="0"/>
              <a:buNone/>
              <a:defRPr/>
            </a:pPr>
            <a:r>
              <a:rPr lang="zh-CN" altLang="en-US" dirty="0"/>
              <a:t>一说教材结构分析</a:t>
            </a:r>
          </a:p>
        </p:txBody>
      </p:sp>
      <p:pic>
        <p:nvPicPr>
          <p:cNvPr id="15365" name="图片 4">
            <a:extLst>
              <a:ext uri="{FF2B5EF4-FFF2-40B4-BE49-F238E27FC236}">
                <a16:creationId xmlns:a16="http://schemas.microsoft.com/office/drawing/2014/main" id="{E77ADA0B-0D8C-4094-91FB-4BDE298234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8863" y="2133600"/>
            <a:ext cx="2109787"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图片 5">
            <a:extLst>
              <a:ext uri="{FF2B5EF4-FFF2-40B4-BE49-F238E27FC236}">
                <a16:creationId xmlns:a16="http://schemas.microsoft.com/office/drawing/2014/main" id="{A4ACB60A-A8D2-4037-920B-835C588FBE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5" y="2400300"/>
            <a:ext cx="2109788"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图片 6">
            <a:extLst>
              <a:ext uri="{FF2B5EF4-FFF2-40B4-BE49-F238E27FC236}">
                <a16:creationId xmlns:a16="http://schemas.microsoft.com/office/drawing/2014/main" id="{F216FD06-D4B0-4B44-BF77-BCFA83ED44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3350" y="4025900"/>
            <a:ext cx="2109788"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图片 7">
            <a:extLst>
              <a:ext uri="{FF2B5EF4-FFF2-40B4-BE49-F238E27FC236}">
                <a16:creationId xmlns:a16="http://schemas.microsoft.com/office/drawing/2014/main" id="{CC511850-C926-453D-A68E-9E6CCDE40F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4663" y="1308100"/>
            <a:ext cx="21082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9" name="图片 8">
            <a:extLst>
              <a:ext uri="{FF2B5EF4-FFF2-40B4-BE49-F238E27FC236}">
                <a16:creationId xmlns:a16="http://schemas.microsoft.com/office/drawing/2014/main" id="{B24F506A-1871-44F9-A0B8-A1828955F9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9563" y="2584450"/>
            <a:ext cx="2109787"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图片 9">
            <a:extLst>
              <a:ext uri="{FF2B5EF4-FFF2-40B4-BE49-F238E27FC236}">
                <a16:creationId xmlns:a16="http://schemas.microsoft.com/office/drawing/2014/main" id="{64DD65E2-D975-404F-8FD3-80F7A491F2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9563" y="1371600"/>
            <a:ext cx="2109787"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1" name="图片 10">
            <a:extLst>
              <a:ext uri="{FF2B5EF4-FFF2-40B4-BE49-F238E27FC236}">
                <a16:creationId xmlns:a16="http://schemas.microsoft.com/office/drawing/2014/main" id="{087C3024-9B96-4C1F-817D-F3E7C84301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7675" y="2917825"/>
            <a:ext cx="2344738"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图片 11">
            <a:extLst>
              <a:ext uri="{FF2B5EF4-FFF2-40B4-BE49-F238E27FC236}">
                <a16:creationId xmlns:a16="http://schemas.microsoft.com/office/drawing/2014/main" id="{60C12267-79AB-4106-9FCD-299A24A66C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1863" y="5187950"/>
            <a:ext cx="2109787"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3" name="图片 12">
            <a:extLst>
              <a:ext uri="{FF2B5EF4-FFF2-40B4-BE49-F238E27FC236}">
                <a16:creationId xmlns:a16="http://schemas.microsoft.com/office/drawing/2014/main" id="{C4F03B1E-7586-4AF1-AB42-F0DC83B528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5488" y="3556000"/>
            <a:ext cx="2109787"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4" name="文本框 13">
            <a:extLst>
              <a:ext uri="{FF2B5EF4-FFF2-40B4-BE49-F238E27FC236}">
                <a16:creationId xmlns:a16="http://schemas.microsoft.com/office/drawing/2014/main" id="{5141DF31-D7BA-4D26-A851-1ED3C544CCA0}"/>
              </a:ext>
            </a:extLst>
          </p:cNvPr>
          <p:cNvSpPr txBox="1">
            <a:spLocks noChangeArrowheads="1"/>
          </p:cNvSpPr>
          <p:nvPr/>
        </p:nvSpPr>
        <p:spPr bwMode="auto">
          <a:xfrm>
            <a:off x="2370138" y="39465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t>二说学情分析</a:t>
            </a:r>
          </a:p>
        </p:txBody>
      </p:sp>
      <p:sp>
        <p:nvSpPr>
          <p:cNvPr id="15375" name="文本框 14">
            <a:extLst>
              <a:ext uri="{FF2B5EF4-FFF2-40B4-BE49-F238E27FC236}">
                <a16:creationId xmlns:a16="http://schemas.microsoft.com/office/drawing/2014/main" id="{B888B888-3F08-4C40-89A7-5AC22FFBA8C0}"/>
              </a:ext>
            </a:extLst>
          </p:cNvPr>
          <p:cNvSpPr txBox="1">
            <a:spLocks noChangeArrowheads="1"/>
          </p:cNvSpPr>
          <p:nvPr/>
        </p:nvSpPr>
        <p:spPr bwMode="auto">
          <a:xfrm>
            <a:off x="547688" y="276066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t>三说目标设置</a:t>
            </a:r>
          </a:p>
        </p:txBody>
      </p:sp>
      <p:sp>
        <p:nvSpPr>
          <p:cNvPr id="15376" name="文本框 15">
            <a:extLst>
              <a:ext uri="{FF2B5EF4-FFF2-40B4-BE49-F238E27FC236}">
                <a16:creationId xmlns:a16="http://schemas.microsoft.com/office/drawing/2014/main" id="{C19DB965-1781-4C94-AD6F-7163EA8E782C}"/>
              </a:ext>
            </a:extLst>
          </p:cNvPr>
          <p:cNvSpPr txBox="1">
            <a:spLocks noChangeArrowheads="1"/>
          </p:cNvSpPr>
          <p:nvPr/>
        </p:nvSpPr>
        <p:spPr bwMode="auto">
          <a:xfrm>
            <a:off x="2609850" y="2503488"/>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t>四说两基三点</a:t>
            </a:r>
          </a:p>
        </p:txBody>
      </p:sp>
      <p:sp>
        <p:nvSpPr>
          <p:cNvPr id="15377" name="文本框 16">
            <a:extLst>
              <a:ext uri="{FF2B5EF4-FFF2-40B4-BE49-F238E27FC236}">
                <a16:creationId xmlns:a16="http://schemas.microsoft.com/office/drawing/2014/main" id="{9B61DBBC-BDAA-4590-BD66-07FE563998C5}"/>
              </a:ext>
            </a:extLst>
          </p:cNvPr>
          <p:cNvSpPr txBox="1">
            <a:spLocks noChangeArrowheads="1"/>
          </p:cNvSpPr>
          <p:nvPr/>
        </p:nvSpPr>
        <p:spPr bwMode="auto">
          <a:xfrm>
            <a:off x="4464050" y="1670050"/>
            <a:ext cx="1800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t>五说重难点处理</a:t>
            </a:r>
          </a:p>
        </p:txBody>
      </p:sp>
      <p:sp>
        <p:nvSpPr>
          <p:cNvPr id="15378" name="文本框 17">
            <a:extLst>
              <a:ext uri="{FF2B5EF4-FFF2-40B4-BE49-F238E27FC236}">
                <a16:creationId xmlns:a16="http://schemas.microsoft.com/office/drawing/2014/main" id="{0FD5CC0E-D64A-4BFF-A128-D9F4D99E0542}"/>
              </a:ext>
            </a:extLst>
          </p:cNvPr>
          <p:cNvSpPr txBox="1">
            <a:spLocks noChangeArrowheads="1"/>
          </p:cNvSpPr>
          <p:nvPr/>
        </p:nvSpPr>
        <p:spPr bwMode="auto">
          <a:xfrm>
            <a:off x="7004050" y="173196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t>六说学法教法</a:t>
            </a:r>
          </a:p>
        </p:txBody>
      </p:sp>
      <p:sp>
        <p:nvSpPr>
          <p:cNvPr id="15379" name="文本框 18">
            <a:extLst>
              <a:ext uri="{FF2B5EF4-FFF2-40B4-BE49-F238E27FC236}">
                <a16:creationId xmlns:a16="http://schemas.microsoft.com/office/drawing/2014/main" id="{AA80BE1B-9460-4A67-9EE5-8504FDAA5857}"/>
              </a:ext>
            </a:extLst>
          </p:cNvPr>
          <p:cNvSpPr txBox="1">
            <a:spLocks noChangeArrowheads="1"/>
          </p:cNvSpPr>
          <p:nvPr/>
        </p:nvSpPr>
        <p:spPr bwMode="auto">
          <a:xfrm>
            <a:off x="4873625" y="3300413"/>
            <a:ext cx="13509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t>七说活动与流程设计</a:t>
            </a:r>
          </a:p>
        </p:txBody>
      </p:sp>
      <p:sp>
        <p:nvSpPr>
          <p:cNvPr id="15380" name="文本框 19">
            <a:extLst>
              <a:ext uri="{FF2B5EF4-FFF2-40B4-BE49-F238E27FC236}">
                <a16:creationId xmlns:a16="http://schemas.microsoft.com/office/drawing/2014/main" id="{18C2AB95-E28F-4AEA-8D06-C40C21197DEC}"/>
              </a:ext>
            </a:extLst>
          </p:cNvPr>
          <p:cNvSpPr txBox="1">
            <a:spLocks noChangeArrowheads="1"/>
          </p:cNvSpPr>
          <p:nvPr/>
        </p:nvSpPr>
        <p:spPr bwMode="auto">
          <a:xfrm>
            <a:off x="6916738" y="300196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t>八说板书设计</a:t>
            </a:r>
          </a:p>
        </p:txBody>
      </p:sp>
      <p:sp>
        <p:nvSpPr>
          <p:cNvPr id="15381" name="文本框 20">
            <a:extLst>
              <a:ext uri="{FF2B5EF4-FFF2-40B4-BE49-F238E27FC236}">
                <a16:creationId xmlns:a16="http://schemas.microsoft.com/office/drawing/2014/main" id="{0B9EA5A5-508F-417B-AEF4-23FF9768067A}"/>
              </a:ext>
            </a:extLst>
          </p:cNvPr>
          <p:cNvSpPr txBox="1">
            <a:spLocks noChangeArrowheads="1"/>
          </p:cNvSpPr>
          <p:nvPr/>
        </p:nvSpPr>
        <p:spPr bwMode="auto">
          <a:xfrm>
            <a:off x="6850063" y="4406900"/>
            <a:ext cx="15700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t>九说评价设计</a:t>
            </a:r>
          </a:p>
        </p:txBody>
      </p:sp>
      <p:sp>
        <p:nvSpPr>
          <p:cNvPr id="15382" name="文本框 21">
            <a:extLst>
              <a:ext uri="{FF2B5EF4-FFF2-40B4-BE49-F238E27FC236}">
                <a16:creationId xmlns:a16="http://schemas.microsoft.com/office/drawing/2014/main" id="{CB4198F2-64AC-4450-B214-53C8D2B5E3B2}"/>
              </a:ext>
            </a:extLst>
          </p:cNvPr>
          <p:cNvSpPr txBox="1">
            <a:spLocks noChangeArrowheads="1"/>
          </p:cNvSpPr>
          <p:nvPr/>
        </p:nvSpPr>
        <p:spPr bwMode="auto">
          <a:xfrm>
            <a:off x="6270625" y="5524500"/>
            <a:ext cx="1592263"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t>十说资源的开发与利用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barn(inVertical)">
                                      <p:cBhvr>
                                        <p:cTn id="7"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6CC24A13-6DC0-4F12-A0F9-C833BB05A01E}"/>
              </a:ext>
            </a:extLst>
          </p:cNvPr>
          <p:cNvSpPr/>
          <p:nvPr/>
        </p:nvSpPr>
        <p:spPr>
          <a:xfrm>
            <a:off x="30981" y="1988839"/>
            <a:ext cx="9072020" cy="3384377"/>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13" name="文本框 108545">
            <a:extLst>
              <a:ext uri="{FF2B5EF4-FFF2-40B4-BE49-F238E27FC236}">
                <a16:creationId xmlns:a16="http://schemas.microsoft.com/office/drawing/2014/main" id="{151D5A1B-7655-429A-8BAB-F54078A8B43E}"/>
              </a:ext>
            </a:extLst>
          </p:cNvPr>
          <p:cNvSpPr txBox="1">
            <a:spLocks noChangeArrowheads="1"/>
          </p:cNvSpPr>
          <p:nvPr/>
        </p:nvSpPr>
        <p:spPr bwMode="auto">
          <a:xfrm>
            <a:off x="470390" y="1052065"/>
            <a:ext cx="72929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914400" indent="-457200">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1"/>
            <a:endParaRPr lang="zh-CN" altLang="en-US" sz="4400">
              <a:latin typeface="华文行楷" panose="02010800040101010101" pitchFamily="2" charset="-122"/>
              <a:ea typeface="华文行楷" panose="02010800040101010101" pitchFamily="2" charset="-122"/>
            </a:endParaRPr>
          </a:p>
        </p:txBody>
      </p:sp>
      <p:sp>
        <p:nvSpPr>
          <p:cNvPr id="108547" name="文本框 108546">
            <a:extLst>
              <a:ext uri="{FF2B5EF4-FFF2-40B4-BE49-F238E27FC236}">
                <a16:creationId xmlns:a16="http://schemas.microsoft.com/office/drawing/2014/main" id="{9504E3C8-9963-45CA-B769-431429D827B0}"/>
              </a:ext>
            </a:extLst>
          </p:cNvPr>
          <p:cNvSpPr txBox="1">
            <a:spLocks noChangeArrowheads="1"/>
          </p:cNvSpPr>
          <p:nvPr/>
        </p:nvSpPr>
        <p:spPr bwMode="auto">
          <a:xfrm>
            <a:off x="-16588" y="3421503"/>
            <a:ext cx="88074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dirty="0">
                <a:latin typeface="楷体_GB2312" pitchFamily="49" charset="-122"/>
                <a:ea typeface="楷体_GB2312" pitchFamily="49" charset="-122"/>
              </a:rPr>
              <a:t>2</a:t>
            </a:r>
            <a:r>
              <a:rPr lang="zh-CN" altLang="en-US" sz="2400" dirty="0">
                <a:latin typeface="楷体_GB2312" pitchFamily="49" charset="-122"/>
                <a:ea typeface="楷体_GB2312" pitchFamily="49" charset="-122"/>
              </a:rPr>
              <a:t>、滕子京“谪守巴陵郡”而“重修岳阳楼”说明了什么问题？</a:t>
            </a:r>
          </a:p>
        </p:txBody>
      </p:sp>
      <p:sp>
        <p:nvSpPr>
          <p:cNvPr id="108549" name="文本框 108548">
            <a:extLst>
              <a:ext uri="{FF2B5EF4-FFF2-40B4-BE49-F238E27FC236}">
                <a16:creationId xmlns:a16="http://schemas.microsoft.com/office/drawing/2014/main" id="{6E217837-8213-4326-ADDC-904529CC1628}"/>
              </a:ext>
            </a:extLst>
          </p:cNvPr>
          <p:cNvSpPr txBox="1">
            <a:spLocks noChangeArrowheads="1"/>
          </p:cNvSpPr>
          <p:nvPr/>
        </p:nvSpPr>
        <p:spPr bwMode="auto">
          <a:xfrm>
            <a:off x="197724" y="3969816"/>
            <a:ext cx="83788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dirty="0">
                <a:solidFill>
                  <a:schemeClr val="accent4">
                    <a:lumMod val="75000"/>
                  </a:schemeClr>
                </a:solidFill>
                <a:ea typeface="楷体_GB2312" pitchFamily="49" charset="-122"/>
              </a:rPr>
              <a:t>说明他在逆境中“不以己悲”，仍奋发有为，有宽广的胸襟，和一般的“迁客”不同。</a:t>
            </a:r>
          </a:p>
        </p:txBody>
      </p:sp>
      <p:sp>
        <p:nvSpPr>
          <p:cNvPr id="38916" name="矩形 108550">
            <a:extLst>
              <a:ext uri="{FF2B5EF4-FFF2-40B4-BE49-F238E27FC236}">
                <a16:creationId xmlns:a16="http://schemas.microsoft.com/office/drawing/2014/main" id="{3AF2A8C7-D2BF-42EB-AD1D-7CAC4853E1AE}"/>
              </a:ext>
            </a:extLst>
          </p:cNvPr>
          <p:cNvSpPr>
            <a:spLocks noRot="1" noChangeArrowheads="1"/>
          </p:cNvSpPr>
          <p:nvPr/>
        </p:nvSpPr>
        <p:spPr bwMode="auto">
          <a:xfrm>
            <a:off x="-6214" y="2114233"/>
            <a:ext cx="6564313"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dirty="0"/>
              <a:t>1.</a:t>
            </a:r>
            <a:r>
              <a:rPr lang="zh-CN" altLang="en-US" sz="2800" b="1" dirty="0"/>
              <a:t>第一段写了什么？</a:t>
            </a:r>
          </a:p>
        </p:txBody>
      </p:sp>
      <p:sp>
        <p:nvSpPr>
          <p:cNvPr id="108552" name="矩形 108551">
            <a:extLst>
              <a:ext uri="{FF2B5EF4-FFF2-40B4-BE49-F238E27FC236}">
                <a16:creationId xmlns:a16="http://schemas.microsoft.com/office/drawing/2014/main" id="{98EC9371-F6C2-4D5E-B244-98D48FA34E17}"/>
              </a:ext>
            </a:extLst>
          </p:cNvPr>
          <p:cNvSpPr>
            <a:spLocks noRot="1" noChangeArrowheads="1"/>
          </p:cNvSpPr>
          <p:nvPr/>
        </p:nvSpPr>
        <p:spPr bwMode="auto">
          <a:xfrm>
            <a:off x="-18417" y="2652449"/>
            <a:ext cx="8504238"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600" b="1" dirty="0">
                <a:solidFill>
                  <a:srgbClr val="000099"/>
                </a:solidFill>
              </a:rPr>
              <a:t>   </a:t>
            </a:r>
            <a:r>
              <a:rPr lang="zh-CN" altLang="en-US" sz="2400" b="1" dirty="0">
                <a:solidFill>
                  <a:schemeClr val="accent4">
                    <a:lumMod val="75000"/>
                  </a:schemeClr>
                </a:solidFill>
              </a:rPr>
              <a:t>赞颂滕子京的政绩，交代重修岳阳楼的背景及作记缘由。</a:t>
            </a:r>
            <a:endParaRPr lang="zh-CN" altLang="en-US" sz="3600" b="1" dirty="0">
              <a:solidFill>
                <a:schemeClr val="accent4">
                  <a:lumMod val="75000"/>
                </a:schemeClr>
              </a:solidFill>
            </a:endParaRPr>
          </a:p>
        </p:txBody>
      </p:sp>
      <p:sp>
        <p:nvSpPr>
          <p:cNvPr id="8" name="矩形 7">
            <a:extLst>
              <a:ext uri="{FF2B5EF4-FFF2-40B4-BE49-F238E27FC236}">
                <a16:creationId xmlns:a16="http://schemas.microsoft.com/office/drawing/2014/main" id="{DBB02254-D751-4054-A3C3-BAB6605BA1B1}"/>
              </a:ext>
            </a:extLst>
          </p:cNvPr>
          <p:cNvSpPr/>
          <p:nvPr/>
        </p:nvSpPr>
        <p:spPr>
          <a:xfrm>
            <a:off x="323528" y="1196752"/>
            <a:ext cx="3528392" cy="648072"/>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1C4503A0-C2A5-4625-9C12-1FC4372ED661}"/>
              </a:ext>
            </a:extLst>
          </p:cNvPr>
          <p:cNvSpPr txBox="1"/>
          <p:nvPr/>
        </p:nvSpPr>
        <p:spPr>
          <a:xfrm>
            <a:off x="323528" y="1237427"/>
            <a:ext cx="3528392" cy="523220"/>
          </a:xfrm>
          <a:prstGeom prst="rect">
            <a:avLst/>
          </a:prstGeom>
          <a:noFill/>
        </p:spPr>
        <p:txBody>
          <a:bodyPr wrap="square" rtlCol="0">
            <a:spAutoFit/>
          </a:bodyPr>
          <a:lstStyle/>
          <a:p>
            <a:r>
              <a:rPr lang="zh-CN" altLang="en-US" sz="2800" dirty="0"/>
              <a:t>再读文章，理清层次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nodeType="clickEffect">
                                  <p:stCondLst>
                                    <p:cond delay="0"/>
                                  </p:stCondLst>
                                  <p:childTnLst>
                                    <p:set>
                                      <p:cBhvr>
                                        <p:cTn id="6" dur="1" fill="hold">
                                          <p:stCondLst>
                                            <p:cond delay="0"/>
                                          </p:stCondLst>
                                        </p:cTn>
                                        <p:tgtEl>
                                          <p:spTgt spid="108552">
                                            <p:txEl>
                                              <p:pRg st="0" end="0"/>
                                            </p:txEl>
                                          </p:spTgt>
                                        </p:tgtEl>
                                        <p:attrNameLst>
                                          <p:attrName>style.visibility</p:attrName>
                                        </p:attrNameLst>
                                      </p:cBhvr>
                                      <p:to>
                                        <p:strVal val="visible"/>
                                      </p:to>
                                    </p:set>
                                    <p:anim calcmode="lin" valueType="num">
                                      <p:cBhvr>
                                        <p:cTn id="7" dur="5000" fill="hold"/>
                                        <p:tgtEl>
                                          <p:spTgt spid="108552">
                                            <p:txEl>
                                              <p:pRg st="0" end="0"/>
                                            </p:txEl>
                                          </p:spTgt>
                                        </p:tgtEl>
                                        <p:attrNameLst>
                                          <p:attrName>ppt_x</p:attrName>
                                        </p:attrNameLst>
                                      </p:cBhvr>
                                      <p:tavLst>
                                        <p:tav tm="0">
                                          <p:val>
                                            <p:strVal val="#ppt_x"/>
                                          </p:val>
                                        </p:tav>
                                        <p:tav tm="100000">
                                          <p:val>
                                            <p:strVal val="#ppt_x"/>
                                          </p:val>
                                        </p:tav>
                                      </p:tavLst>
                                    </p:anim>
                                    <p:anim calcmode="lin" valueType="num">
                                      <p:cBhvr>
                                        <p:cTn id="8" dur="5000" fill="hold"/>
                                        <p:tgtEl>
                                          <p:spTgt spid="10855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08547"/>
                                        </p:tgtEl>
                                        <p:attrNameLst>
                                          <p:attrName>style.visibility</p:attrName>
                                        </p:attrNameLst>
                                      </p:cBhvr>
                                      <p:to>
                                        <p:strVal val="visible"/>
                                      </p:to>
                                    </p:set>
                                    <p:animEffect transition="in" filter="checkerboard(across)">
                                      <p:cBhvr>
                                        <p:cTn id="13" dur="500"/>
                                        <p:tgtEl>
                                          <p:spTgt spid="10854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085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p:bldP spid="1085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5357FF67-1E78-4C2B-9039-6B3597A0EA25}"/>
              </a:ext>
            </a:extLst>
          </p:cNvPr>
          <p:cNvSpPr/>
          <p:nvPr/>
        </p:nvSpPr>
        <p:spPr>
          <a:xfrm>
            <a:off x="250825" y="1412777"/>
            <a:ext cx="8642350" cy="4536504"/>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937" name="组合 109569">
            <a:extLst>
              <a:ext uri="{FF2B5EF4-FFF2-40B4-BE49-F238E27FC236}">
                <a16:creationId xmlns:a16="http://schemas.microsoft.com/office/drawing/2014/main" id="{0F3AB414-B110-4871-BC4D-597E3C57C57C}"/>
              </a:ext>
            </a:extLst>
          </p:cNvPr>
          <p:cNvGrpSpPr>
            <a:grpSpLocks/>
          </p:cNvGrpSpPr>
          <p:nvPr/>
        </p:nvGrpSpPr>
        <p:grpSpPr bwMode="auto">
          <a:xfrm>
            <a:off x="0" y="2606675"/>
            <a:ext cx="9144000" cy="1616075"/>
            <a:chOff x="0" y="939"/>
            <a:chExt cx="5760" cy="1018"/>
          </a:xfrm>
        </p:grpSpPr>
        <p:sp>
          <p:nvSpPr>
            <p:cNvPr id="39938" name="矩形 109570">
              <a:extLst>
                <a:ext uri="{FF2B5EF4-FFF2-40B4-BE49-F238E27FC236}">
                  <a16:creationId xmlns:a16="http://schemas.microsoft.com/office/drawing/2014/main" id="{0953708D-F814-4DAB-A8F4-8D35B4D82D05}"/>
                </a:ext>
              </a:extLst>
            </p:cNvPr>
            <p:cNvSpPr>
              <a:spLocks noChangeArrowheads="1"/>
            </p:cNvSpPr>
            <p:nvPr/>
          </p:nvSpPr>
          <p:spPr bwMode="auto">
            <a:xfrm>
              <a:off x="0" y="939"/>
              <a:ext cx="5760" cy="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39939" name="组合 109571">
              <a:extLst>
                <a:ext uri="{FF2B5EF4-FFF2-40B4-BE49-F238E27FC236}">
                  <a16:creationId xmlns:a16="http://schemas.microsoft.com/office/drawing/2014/main" id="{8309C0EC-6231-4478-A32B-6218BFC4B295}"/>
                </a:ext>
              </a:extLst>
            </p:cNvPr>
            <p:cNvGrpSpPr>
              <a:grpSpLocks/>
            </p:cNvGrpSpPr>
            <p:nvPr/>
          </p:nvGrpSpPr>
          <p:grpSpPr bwMode="auto">
            <a:xfrm>
              <a:off x="0" y="939"/>
              <a:ext cx="5760" cy="1018"/>
              <a:chOff x="0" y="1277"/>
              <a:chExt cx="5760" cy="1018"/>
            </a:xfrm>
          </p:grpSpPr>
          <p:sp>
            <p:nvSpPr>
              <p:cNvPr id="39940" name="矩形 109572">
                <a:extLst>
                  <a:ext uri="{FF2B5EF4-FFF2-40B4-BE49-F238E27FC236}">
                    <a16:creationId xmlns:a16="http://schemas.microsoft.com/office/drawing/2014/main" id="{E5A94787-6E19-4184-A425-BAA400F6BB5C}"/>
                  </a:ext>
                </a:extLst>
              </p:cNvPr>
              <p:cNvSpPr>
                <a:spLocks noChangeArrowheads="1"/>
              </p:cNvSpPr>
              <p:nvPr/>
            </p:nvSpPr>
            <p:spPr bwMode="auto">
              <a:xfrm>
                <a:off x="0" y="1277"/>
                <a:ext cx="5299" cy="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9941" name="矩形 109573">
                <a:extLst>
                  <a:ext uri="{FF2B5EF4-FFF2-40B4-BE49-F238E27FC236}">
                    <a16:creationId xmlns:a16="http://schemas.microsoft.com/office/drawing/2014/main" id="{A0C9CCDF-8A11-415A-81F9-041164338C91}"/>
                  </a:ext>
                </a:extLst>
              </p:cNvPr>
              <p:cNvSpPr>
                <a:spLocks noChangeArrowheads="1"/>
              </p:cNvSpPr>
              <p:nvPr/>
            </p:nvSpPr>
            <p:spPr bwMode="auto">
              <a:xfrm>
                <a:off x="0" y="1277"/>
                <a:ext cx="5760"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900">
                    <a:latin typeface="Times New Roman" panose="02020603050405020304" pitchFamily="18" charset="0"/>
                    <a:ea typeface="_x000B__x000C_"/>
                    <a:cs typeface="_x000B__x000C_"/>
                  </a:rPr>
                  <a:t>  </a:t>
                </a:r>
                <a:r>
                  <a:rPr lang="zh-CN" altLang="en-US" sz="10000">
                    <a:latin typeface="Times New Roman" panose="02020603050405020304" pitchFamily="18" charset="0"/>
                    <a:ea typeface="_x000B__x000C_"/>
                    <a:cs typeface="_x000B__x000C_"/>
                  </a:rPr>
                  <a:t> </a:t>
                </a:r>
                <a:r>
                  <a:rPr lang="zh-CN" altLang="en-US" sz="900">
                    <a:latin typeface="Times New Roman" panose="02020603050405020304" pitchFamily="18" charset="0"/>
                    <a:ea typeface="_x000B__x000C_"/>
                    <a:cs typeface="_x000B__x000C_"/>
                  </a:rPr>
                  <a:t>                                                   </a:t>
                </a:r>
              </a:p>
            </p:txBody>
          </p:sp>
        </p:grpSp>
      </p:grpSp>
      <p:grpSp>
        <p:nvGrpSpPr>
          <p:cNvPr id="39942" name="组合 109574">
            <a:extLst>
              <a:ext uri="{FF2B5EF4-FFF2-40B4-BE49-F238E27FC236}">
                <a16:creationId xmlns:a16="http://schemas.microsoft.com/office/drawing/2014/main" id="{A4B8E119-5D88-4A88-A57F-65AEBF41491B}"/>
              </a:ext>
            </a:extLst>
          </p:cNvPr>
          <p:cNvGrpSpPr>
            <a:grpSpLocks/>
          </p:cNvGrpSpPr>
          <p:nvPr/>
        </p:nvGrpSpPr>
        <p:grpSpPr bwMode="auto">
          <a:xfrm>
            <a:off x="0" y="2583303"/>
            <a:ext cx="9144000" cy="1662112"/>
            <a:chOff x="0" y="939"/>
            <a:chExt cx="5760" cy="1047"/>
          </a:xfrm>
        </p:grpSpPr>
        <p:sp>
          <p:nvSpPr>
            <p:cNvPr id="39943" name="矩形 109575">
              <a:extLst>
                <a:ext uri="{FF2B5EF4-FFF2-40B4-BE49-F238E27FC236}">
                  <a16:creationId xmlns:a16="http://schemas.microsoft.com/office/drawing/2014/main" id="{FDE04777-8117-49E3-83F4-EF7AB8110163}"/>
                </a:ext>
              </a:extLst>
            </p:cNvPr>
            <p:cNvSpPr>
              <a:spLocks noChangeArrowheads="1"/>
            </p:cNvSpPr>
            <p:nvPr/>
          </p:nvSpPr>
          <p:spPr bwMode="auto">
            <a:xfrm>
              <a:off x="0" y="939"/>
              <a:ext cx="5760" cy="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39944" name="组合 109576">
              <a:extLst>
                <a:ext uri="{FF2B5EF4-FFF2-40B4-BE49-F238E27FC236}">
                  <a16:creationId xmlns:a16="http://schemas.microsoft.com/office/drawing/2014/main" id="{C6720BD1-4990-45A7-8072-914131DA9852}"/>
                </a:ext>
              </a:extLst>
            </p:cNvPr>
            <p:cNvGrpSpPr>
              <a:grpSpLocks/>
            </p:cNvGrpSpPr>
            <p:nvPr/>
          </p:nvGrpSpPr>
          <p:grpSpPr bwMode="auto">
            <a:xfrm>
              <a:off x="0" y="939"/>
              <a:ext cx="5760" cy="1047"/>
              <a:chOff x="0" y="1305"/>
              <a:chExt cx="5760" cy="1047"/>
            </a:xfrm>
          </p:grpSpPr>
          <p:sp>
            <p:nvSpPr>
              <p:cNvPr id="39945" name="矩形 109577">
                <a:extLst>
                  <a:ext uri="{FF2B5EF4-FFF2-40B4-BE49-F238E27FC236}">
                    <a16:creationId xmlns:a16="http://schemas.microsoft.com/office/drawing/2014/main" id="{AB819858-0308-4DA6-9450-15523257CB38}"/>
                  </a:ext>
                </a:extLst>
              </p:cNvPr>
              <p:cNvSpPr>
                <a:spLocks noChangeArrowheads="1"/>
              </p:cNvSpPr>
              <p:nvPr/>
            </p:nvSpPr>
            <p:spPr bwMode="auto">
              <a:xfrm>
                <a:off x="0" y="1305"/>
                <a:ext cx="5299"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9946" name="矩形 109578">
                <a:extLst>
                  <a:ext uri="{FF2B5EF4-FFF2-40B4-BE49-F238E27FC236}">
                    <a16:creationId xmlns:a16="http://schemas.microsoft.com/office/drawing/2014/main" id="{67310FC0-E113-4805-A080-90DB7D7C0B91}"/>
                  </a:ext>
                </a:extLst>
              </p:cNvPr>
              <p:cNvSpPr>
                <a:spLocks noChangeArrowheads="1"/>
              </p:cNvSpPr>
              <p:nvPr/>
            </p:nvSpPr>
            <p:spPr bwMode="auto">
              <a:xfrm>
                <a:off x="0" y="1305"/>
                <a:ext cx="5760" cy="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900">
                    <a:latin typeface="Times New Roman" panose="02020603050405020304" pitchFamily="18" charset="0"/>
                    <a:ea typeface="_x000B__x000C_"/>
                    <a:cs typeface="_x000B__x000C_"/>
                  </a:rPr>
                  <a:t>  </a:t>
                </a:r>
                <a:r>
                  <a:rPr lang="zh-CN" altLang="en-US" sz="10300">
                    <a:latin typeface="Times New Roman" panose="02020603050405020304" pitchFamily="18" charset="0"/>
                    <a:ea typeface="_x000B__x000C_"/>
                    <a:cs typeface="_x000B__x000C_"/>
                  </a:rPr>
                  <a:t> </a:t>
                </a:r>
                <a:r>
                  <a:rPr lang="zh-CN" altLang="en-US" sz="900">
                    <a:latin typeface="Times New Roman" panose="02020603050405020304" pitchFamily="18" charset="0"/>
                    <a:ea typeface="_x000B__x000C_"/>
                    <a:cs typeface="_x000B__x000C_"/>
                  </a:rPr>
                  <a:t>                                                   </a:t>
                </a:r>
              </a:p>
            </p:txBody>
          </p:sp>
        </p:grpSp>
      </p:grpSp>
      <p:sp>
        <p:nvSpPr>
          <p:cNvPr id="39948" name="文本框 109580">
            <a:extLst>
              <a:ext uri="{FF2B5EF4-FFF2-40B4-BE49-F238E27FC236}">
                <a16:creationId xmlns:a16="http://schemas.microsoft.com/office/drawing/2014/main" id="{8FFE734F-735D-459A-9F3C-120E5293C95E}"/>
              </a:ext>
            </a:extLst>
          </p:cNvPr>
          <p:cNvSpPr txBox="1">
            <a:spLocks noChangeArrowheads="1"/>
          </p:cNvSpPr>
          <p:nvPr/>
        </p:nvSpPr>
        <p:spPr bwMode="auto">
          <a:xfrm>
            <a:off x="276797" y="1731261"/>
            <a:ext cx="8964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dirty="0">
                <a:ea typeface="楷体_GB2312" pitchFamily="49" charset="-122"/>
              </a:rPr>
              <a:t>第二段写览物之人看到了什么景物？</a:t>
            </a:r>
          </a:p>
        </p:txBody>
      </p:sp>
      <p:sp>
        <p:nvSpPr>
          <p:cNvPr id="109582" name="文本框 109581">
            <a:extLst>
              <a:ext uri="{FF2B5EF4-FFF2-40B4-BE49-F238E27FC236}">
                <a16:creationId xmlns:a16="http://schemas.microsoft.com/office/drawing/2014/main" id="{93BC3238-3A06-4C12-8D31-17983AF82E25}"/>
              </a:ext>
            </a:extLst>
          </p:cNvPr>
          <p:cNvSpPr txBox="1">
            <a:spLocks noChangeArrowheads="1"/>
          </p:cNvSpPr>
          <p:nvPr/>
        </p:nvSpPr>
        <p:spPr bwMode="auto">
          <a:xfrm>
            <a:off x="274416" y="2211208"/>
            <a:ext cx="29551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dirty="0">
                <a:solidFill>
                  <a:schemeClr val="accent4">
                    <a:lumMod val="75000"/>
                  </a:schemeClr>
                </a:solidFill>
                <a:ea typeface="楷体_GB2312" pitchFamily="49" charset="-122"/>
              </a:rPr>
              <a:t>洞庭湖之景</a:t>
            </a:r>
          </a:p>
        </p:txBody>
      </p:sp>
      <p:sp>
        <p:nvSpPr>
          <p:cNvPr id="109583" name="文本框 109582">
            <a:extLst>
              <a:ext uri="{FF2B5EF4-FFF2-40B4-BE49-F238E27FC236}">
                <a16:creationId xmlns:a16="http://schemas.microsoft.com/office/drawing/2014/main" id="{0DECF7B1-F13B-4E90-B08A-416DC118C083}"/>
              </a:ext>
            </a:extLst>
          </p:cNvPr>
          <p:cNvSpPr txBox="1">
            <a:spLocks noChangeArrowheads="1"/>
          </p:cNvSpPr>
          <p:nvPr/>
        </p:nvSpPr>
        <p:spPr bwMode="auto">
          <a:xfrm>
            <a:off x="274416" y="2749642"/>
            <a:ext cx="5616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dirty="0">
                <a:solidFill>
                  <a:srgbClr val="000000"/>
                </a:solidFill>
                <a:ea typeface="楷体_GB2312" pitchFamily="49" charset="-122"/>
              </a:rPr>
              <a:t>他们看到的洞庭湖之景有哪些特征？</a:t>
            </a:r>
          </a:p>
        </p:txBody>
      </p:sp>
      <p:sp>
        <p:nvSpPr>
          <p:cNvPr id="109584" name="文本框 109583">
            <a:extLst>
              <a:ext uri="{FF2B5EF4-FFF2-40B4-BE49-F238E27FC236}">
                <a16:creationId xmlns:a16="http://schemas.microsoft.com/office/drawing/2014/main" id="{4B3D32B6-CF62-4CAC-8BE9-2F00AB8A4E3F}"/>
              </a:ext>
            </a:extLst>
          </p:cNvPr>
          <p:cNvSpPr txBox="1">
            <a:spLocks noChangeArrowheads="1"/>
          </p:cNvSpPr>
          <p:nvPr/>
        </p:nvSpPr>
        <p:spPr bwMode="auto">
          <a:xfrm>
            <a:off x="274416" y="3309224"/>
            <a:ext cx="4895850" cy="134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80000"/>
              </a:lnSpc>
              <a:spcBef>
                <a:spcPct val="50000"/>
              </a:spcBef>
            </a:pPr>
            <a:r>
              <a:rPr lang="en-US" altLang="zh-CN" sz="2400" b="1" dirty="0">
                <a:solidFill>
                  <a:schemeClr val="accent4">
                    <a:lumMod val="75000"/>
                  </a:schemeClr>
                </a:solidFill>
              </a:rPr>
              <a:t>1</a:t>
            </a:r>
            <a:r>
              <a:rPr lang="zh-CN" altLang="en-US" sz="2400" b="1" dirty="0">
                <a:solidFill>
                  <a:schemeClr val="accent4">
                    <a:lumMod val="75000"/>
                  </a:schemeClr>
                </a:solidFill>
              </a:rPr>
              <a:t>、气势宏大</a:t>
            </a:r>
          </a:p>
          <a:p>
            <a:pPr>
              <a:lnSpc>
                <a:spcPct val="80000"/>
              </a:lnSpc>
              <a:spcBef>
                <a:spcPct val="50000"/>
              </a:spcBef>
            </a:pPr>
            <a:r>
              <a:rPr lang="en-US" altLang="zh-CN" sz="2400" b="1" dirty="0">
                <a:solidFill>
                  <a:schemeClr val="accent4">
                    <a:lumMod val="75000"/>
                  </a:schemeClr>
                </a:solidFill>
              </a:rPr>
              <a:t>2</a:t>
            </a:r>
            <a:r>
              <a:rPr lang="zh-CN" altLang="en-US" sz="2400" b="1" dirty="0">
                <a:solidFill>
                  <a:schemeClr val="accent4">
                    <a:lumMod val="75000"/>
                  </a:schemeClr>
                </a:solidFill>
              </a:rPr>
              <a:t>、气象变化多端</a:t>
            </a:r>
          </a:p>
          <a:p>
            <a:pPr>
              <a:lnSpc>
                <a:spcPct val="80000"/>
              </a:lnSpc>
              <a:spcBef>
                <a:spcPct val="50000"/>
              </a:spcBef>
            </a:pPr>
            <a:r>
              <a:rPr lang="en-US" altLang="zh-CN" sz="2400" b="1" dirty="0">
                <a:solidFill>
                  <a:schemeClr val="accent4">
                    <a:lumMod val="75000"/>
                  </a:schemeClr>
                </a:solidFill>
              </a:rPr>
              <a:t>3</a:t>
            </a:r>
            <a:r>
              <a:rPr lang="zh-CN" altLang="en-US" sz="2400" b="1" dirty="0">
                <a:solidFill>
                  <a:schemeClr val="accent4">
                    <a:lumMod val="75000"/>
                  </a:schemeClr>
                </a:solidFill>
              </a:rPr>
              <a:t>、南北流向之长</a:t>
            </a:r>
          </a:p>
        </p:txBody>
      </p:sp>
      <p:sp>
        <p:nvSpPr>
          <p:cNvPr id="109585" name="文本框 109584">
            <a:extLst>
              <a:ext uri="{FF2B5EF4-FFF2-40B4-BE49-F238E27FC236}">
                <a16:creationId xmlns:a16="http://schemas.microsoft.com/office/drawing/2014/main" id="{A05F7E2C-879E-48A9-8CE0-692670A9F4BA}"/>
              </a:ext>
            </a:extLst>
          </p:cNvPr>
          <p:cNvSpPr txBox="1">
            <a:spLocks noChangeArrowheads="1"/>
          </p:cNvSpPr>
          <p:nvPr/>
        </p:nvSpPr>
        <p:spPr bwMode="auto">
          <a:xfrm>
            <a:off x="227451" y="4827667"/>
            <a:ext cx="84978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t>段末“览物之情，得无异乎” 一句在文中有何作用？</a:t>
            </a:r>
          </a:p>
        </p:txBody>
      </p:sp>
      <p:sp>
        <p:nvSpPr>
          <p:cNvPr id="109586" name="文本框 109585">
            <a:extLst>
              <a:ext uri="{FF2B5EF4-FFF2-40B4-BE49-F238E27FC236}">
                <a16:creationId xmlns:a16="http://schemas.microsoft.com/office/drawing/2014/main" id="{628B7072-EAE4-44B8-AC8C-82396C4CEEC0}"/>
              </a:ext>
            </a:extLst>
          </p:cNvPr>
          <p:cNvSpPr txBox="1">
            <a:spLocks noChangeArrowheads="1"/>
          </p:cNvSpPr>
          <p:nvPr/>
        </p:nvSpPr>
        <p:spPr bwMode="auto">
          <a:xfrm>
            <a:off x="467544" y="5239537"/>
            <a:ext cx="6588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dirty="0">
                <a:solidFill>
                  <a:schemeClr val="accent4">
                    <a:lumMod val="75000"/>
                  </a:schemeClr>
                </a:solidFill>
              </a:rPr>
              <a:t>引出并总领三、四两段内容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958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958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958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9585"/>
                                        </p:tgtEl>
                                        <p:attrNameLst>
                                          <p:attrName>style.visibility</p:attrName>
                                        </p:attrNameLst>
                                      </p:cBhvr>
                                      <p:to>
                                        <p:strVal val="visible"/>
                                      </p:to>
                                    </p:set>
                                    <p:anim calcmode="lin" valueType="num">
                                      <p:cBhvr>
                                        <p:cTn id="19" dur="500" fill="hold"/>
                                        <p:tgtEl>
                                          <p:spTgt spid="109585"/>
                                        </p:tgtEl>
                                        <p:attrNameLst>
                                          <p:attrName>ppt_x</p:attrName>
                                        </p:attrNameLst>
                                      </p:cBhvr>
                                      <p:tavLst>
                                        <p:tav tm="0">
                                          <p:val>
                                            <p:strVal val="#ppt_x"/>
                                          </p:val>
                                        </p:tav>
                                        <p:tav tm="100000">
                                          <p:val>
                                            <p:strVal val="#ppt_x"/>
                                          </p:val>
                                        </p:tav>
                                      </p:tavLst>
                                    </p:anim>
                                    <p:anim calcmode="lin" valueType="num">
                                      <p:cBhvr>
                                        <p:cTn id="20" dur="500" fill="hold"/>
                                        <p:tgtEl>
                                          <p:spTgt spid="10958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0" presetClass="entr" presetSubtype="0" fill="hold" grpId="0" nodeType="clickEffect">
                                  <p:stCondLst>
                                    <p:cond delay="0"/>
                                  </p:stCondLst>
                                  <p:childTnLst>
                                    <p:set>
                                      <p:cBhvr>
                                        <p:cTn id="24" dur="1" fill="hold">
                                          <p:stCondLst>
                                            <p:cond delay="0"/>
                                          </p:stCondLst>
                                        </p:cTn>
                                        <p:tgtEl>
                                          <p:spTgt spid="109586"/>
                                        </p:tgtEl>
                                        <p:attrNameLst>
                                          <p:attrName>style.visibility</p:attrName>
                                        </p:attrNameLst>
                                      </p:cBhvr>
                                      <p:to>
                                        <p:strVal val="visible"/>
                                      </p:to>
                                    </p:set>
                                    <p:animEffect transition="in" filter="fade">
                                      <p:cBhvr>
                                        <p:cTn id="25" dur="800" decel="100000"/>
                                        <p:tgtEl>
                                          <p:spTgt spid="109586"/>
                                        </p:tgtEl>
                                      </p:cBhvr>
                                    </p:animEffect>
                                    <p:anim calcmode="lin" valueType="num">
                                      <p:cBhvr>
                                        <p:cTn id="26" dur="800" decel="100000" fill="hold"/>
                                        <p:tgtEl>
                                          <p:spTgt spid="109586"/>
                                        </p:tgtEl>
                                        <p:attrNameLst>
                                          <p:attrName>style.rotation</p:attrName>
                                        </p:attrNameLst>
                                      </p:cBhvr>
                                      <p:tavLst>
                                        <p:tav tm="0">
                                          <p:val>
                                            <p:fltVal val="-90"/>
                                          </p:val>
                                        </p:tav>
                                        <p:tav tm="100000">
                                          <p:val>
                                            <p:fltVal val="0"/>
                                          </p:val>
                                        </p:tav>
                                      </p:tavLst>
                                    </p:anim>
                                    <p:anim calcmode="lin" valueType="num">
                                      <p:cBhvr>
                                        <p:cTn id="27" dur="800" decel="100000" fill="hold"/>
                                        <p:tgtEl>
                                          <p:spTgt spid="109586"/>
                                        </p:tgtEl>
                                        <p:attrNameLst>
                                          <p:attrName>ppt_x</p:attrName>
                                        </p:attrNameLst>
                                      </p:cBhvr>
                                      <p:tavLst>
                                        <p:tav tm="0">
                                          <p:val>
                                            <p:strVal val="#ppt_x+0.4"/>
                                          </p:val>
                                        </p:tav>
                                        <p:tav tm="100000">
                                          <p:val>
                                            <p:strVal val="#ppt_x-0.05"/>
                                          </p:val>
                                        </p:tav>
                                      </p:tavLst>
                                    </p:anim>
                                    <p:anim calcmode="lin" valueType="num">
                                      <p:cBhvr>
                                        <p:cTn id="28" dur="800" decel="100000" fill="hold"/>
                                        <p:tgtEl>
                                          <p:spTgt spid="109586"/>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09586"/>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0958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82" grpId="0"/>
      <p:bldP spid="109583" grpId="0"/>
      <p:bldP spid="109584" grpId="0"/>
      <p:bldP spid="109585" grpId="0"/>
      <p:bldP spid="10958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AB1DC86F-1F0E-498F-8CBA-2BC4FC2D2342}"/>
              </a:ext>
            </a:extLst>
          </p:cNvPr>
          <p:cNvSpPr/>
          <p:nvPr/>
        </p:nvSpPr>
        <p:spPr>
          <a:xfrm>
            <a:off x="179512" y="1700808"/>
            <a:ext cx="8606449" cy="3880357"/>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61" name="标题 110593">
            <a:extLst>
              <a:ext uri="{FF2B5EF4-FFF2-40B4-BE49-F238E27FC236}">
                <a16:creationId xmlns:a16="http://schemas.microsoft.com/office/drawing/2014/main" id="{F3A6FF1D-3836-47F4-AEAF-7E1A96E1241A}"/>
              </a:ext>
            </a:extLst>
          </p:cNvPr>
          <p:cNvSpPr>
            <a:spLocks noGrp="1" noRot="1" noChangeArrowheads="1"/>
          </p:cNvSpPr>
          <p:nvPr>
            <p:ph type="title"/>
          </p:nvPr>
        </p:nvSpPr>
        <p:spPr>
          <a:xfrm>
            <a:off x="-1188640" y="1925153"/>
            <a:ext cx="8229600" cy="655637"/>
          </a:xfrm>
        </p:spPr>
        <p:txBody>
          <a:bodyPr>
            <a:normAutofit/>
          </a:bodyPr>
          <a:lstStyle/>
          <a:p>
            <a:r>
              <a:rPr lang="zh-CN" altLang="en-US" sz="2800" b="1" dirty="0"/>
              <a:t>第二段先写景再抒情，如何写景？</a:t>
            </a:r>
          </a:p>
        </p:txBody>
      </p:sp>
      <p:sp>
        <p:nvSpPr>
          <p:cNvPr id="110595" name="内容占位符 110594">
            <a:extLst>
              <a:ext uri="{FF2B5EF4-FFF2-40B4-BE49-F238E27FC236}">
                <a16:creationId xmlns:a16="http://schemas.microsoft.com/office/drawing/2014/main" id="{B675303D-BBD4-40E0-9CF7-769D51C28CA2}"/>
              </a:ext>
            </a:extLst>
          </p:cNvPr>
          <p:cNvSpPr>
            <a:spLocks noGrp="1" noRot="1" noChangeArrowheads="1"/>
          </p:cNvSpPr>
          <p:nvPr>
            <p:ph idx="1"/>
          </p:nvPr>
        </p:nvSpPr>
        <p:spPr>
          <a:xfrm>
            <a:off x="390225" y="2580790"/>
            <a:ext cx="9144000" cy="3000375"/>
          </a:xfrm>
        </p:spPr>
        <p:txBody>
          <a:bodyPr>
            <a:normAutofit/>
          </a:bodyPr>
          <a:lstStyle/>
          <a:p>
            <a:r>
              <a:rPr lang="en-US" altLang="zh-CN" sz="2400" b="1" dirty="0">
                <a:solidFill>
                  <a:schemeClr val="accent4">
                    <a:lumMod val="75000"/>
                  </a:schemeClr>
                </a:solidFill>
              </a:rPr>
              <a:t>1</a:t>
            </a:r>
            <a:r>
              <a:rPr lang="zh-CN" altLang="en-US" sz="2400" b="1" dirty="0">
                <a:solidFill>
                  <a:schemeClr val="accent4">
                    <a:lumMod val="75000"/>
                  </a:schemeClr>
                </a:solidFill>
              </a:rPr>
              <a:t>、先指出岳阳楼的胜景集中在洞庭湖，渲染浩瀚的气势。</a:t>
            </a:r>
          </a:p>
          <a:p>
            <a:r>
              <a:rPr lang="en-US" altLang="zh-CN" sz="2400" b="1" dirty="0">
                <a:solidFill>
                  <a:schemeClr val="accent4">
                    <a:lumMod val="75000"/>
                  </a:schemeClr>
                </a:solidFill>
              </a:rPr>
              <a:t>2</a:t>
            </a:r>
            <a:r>
              <a:rPr lang="zh-CN" altLang="en-US" sz="2400" b="1" dirty="0">
                <a:solidFill>
                  <a:schemeClr val="accent4">
                    <a:lumMod val="75000"/>
                  </a:schemeClr>
                </a:solidFill>
              </a:rPr>
              <a:t>、接着从</a:t>
            </a:r>
            <a:r>
              <a:rPr lang="zh-CN" altLang="en-US" sz="2400" b="1" dirty="0">
                <a:solidFill>
                  <a:srgbClr val="FF0000"/>
                </a:solidFill>
              </a:rPr>
              <a:t>空间</a:t>
            </a:r>
            <a:r>
              <a:rPr lang="zh-CN" altLang="en-US" sz="2400" b="1" dirty="0">
                <a:solidFill>
                  <a:schemeClr val="accent4">
                    <a:lumMod val="75000"/>
                  </a:schemeClr>
                </a:solidFill>
              </a:rPr>
              <a:t>上写浩瀚的湖面。</a:t>
            </a:r>
          </a:p>
          <a:p>
            <a:r>
              <a:rPr lang="en-US" altLang="zh-CN" sz="2400" b="1" dirty="0">
                <a:solidFill>
                  <a:schemeClr val="accent4">
                    <a:lumMod val="75000"/>
                  </a:schemeClr>
                </a:solidFill>
              </a:rPr>
              <a:t>3</a:t>
            </a:r>
            <a:r>
              <a:rPr lang="zh-CN" altLang="en-US" sz="2400" b="1" dirty="0">
                <a:solidFill>
                  <a:schemeClr val="accent4">
                    <a:lumMod val="75000"/>
                  </a:schemeClr>
                </a:solidFill>
              </a:rPr>
              <a:t>、最后从</a:t>
            </a:r>
            <a:r>
              <a:rPr lang="zh-CN" altLang="en-US" sz="2400" b="1" dirty="0">
                <a:solidFill>
                  <a:srgbClr val="FF0000"/>
                </a:solidFill>
              </a:rPr>
              <a:t>时间</a:t>
            </a:r>
            <a:r>
              <a:rPr lang="zh-CN" altLang="en-US" sz="2400" b="1" dirty="0">
                <a:solidFill>
                  <a:schemeClr val="accent4">
                    <a:lumMod val="75000"/>
                  </a:schemeClr>
                </a:solidFill>
              </a:rPr>
              <a:t>上写湖面上变化万千的壮丽景象。</a:t>
            </a:r>
          </a:p>
        </p:txBody>
      </p:sp>
      <p:sp>
        <p:nvSpPr>
          <p:cNvPr id="110596" name="文本框 110595">
            <a:extLst>
              <a:ext uri="{FF2B5EF4-FFF2-40B4-BE49-F238E27FC236}">
                <a16:creationId xmlns:a16="http://schemas.microsoft.com/office/drawing/2014/main" id="{8A521F2A-F9D0-4A18-8D8F-EFB5E4A718F8}"/>
              </a:ext>
            </a:extLst>
          </p:cNvPr>
          <p:cNvSpPr txBox="1">
            <a:spLocks noChangeArrowheads="1"/>
          </p:cNvSpPr>
          <p:nvPr/>
        </p:nvSpPr>
        <p:spPr bwMode="auto">
          <a:xfrm>
            <a:off x="179512" y="3913568"/>
            <a:ext cx="37914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t>赏析：衔远山，吞长江</a:t>
            </a:r>
          </a:p>
        </p:txBody>
      </p:sp>
      <p:sp>
        <p:nvSpPr>
          <p:cNvPr id="110597" name="矩形 110596">
            <a:extLst>
              <a:ext uri="{FF2B5EF4-FFF2-40B4-BE49-F238E27FC236}">
                <a16:creationId xmlns:a16="http://schemas.microsoft.com/office/drawing/2014/main" id="{9ADBDDCC-1455-4B7E-8EB5-9C50BB891885}"/>
              </a:ext>
            </a:extLst>
          </p:cNvPr>
          <p:cNvSpPr>
            <a:spLocks noChangeArrowheads="1"/>
          </p:cNvSpPr>
          <p:nvPr/>
        </p:nvSpPr>
        <p:spPr bwMode="auto">
          <a:xfrm>
            <a:off x="240024" y="4446719"/>
            <a:ext cx="87566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20000"/>
              </a:spcBef>
              <a:buClr>
                <a:schemeClr val="hlink"/>
              </a:buClr>
              <a:buSzPct val="70000"/>
              <a:buFont typeface="Wingdings" panose="05000000000000000000" pitchFamily="2" charset="2"/>
              <a:buNone/>
            </a:pPr>
            <a:r>
              <a:rPr lang="zh-CN" altLang="en-US" sz="2400" b="1" dirty="0">
                <a:solidFill>
                  <a:schemeClr val="accent4">
                    <a:lumMod val="75000"/>
                  </a:schemeClr>
                </a:solidFill>
              </a:rPr>
              <a:t>运用拟人手法，一“</a:t>
            </a:r>
            <a:r>
              <a:rPr lang="zh-CN" altLang="en-US" sz="2400" b="1" dirty="0">
                <a:solidFill>
                  <a:srgbClr val="FF0000"/>
                </a:solidFill>
              </a:rPr>
              <a:t>衔</a:t>
            </a:r>
            <a:r>
              <a:rPr lang="zh-CN" altLang="en-US" sz="2400" b="1" dirty="0">
                <a:solidFill>
                  <a:schemeClr val="accent4">
                    <a:lumMod val="75000"/>
                  </a:schemeClr>
                </a:solidFill>
              </a:rPr>
              <a:t>”一“</a:t>
            </a:r>
            <a:r>
              <a:rPr lang="zh-CN" altLang="en-US" sz="2400" b="1" dirty="0">
                <a:solidFill>
                  <a:srgbClr val="FF0000"/>
                </a:solidFill>
              </a:rPr>
              <a:t>吞</a:t>
            </a:r>
            <a:r>
              <a:rPr lang="zh-CN" altLang="en-US" sz="2400" b="1" dirty="0">
                <a:solidFill>
                  <a:schemeClr val="accent4">
                    <a:lumMod val="75000"/>
                  </a:schemeClr>
                </a:solidFill>
              </a:rPr>
              <a:t>”生动形象地写出了山在湖中，湖蓄江水的壮阔景象，把静止的景物写活了，人格化了。</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10595">
                                            <p:txEl>
                                              <p:pRg st="0" end="0"/>
                                            </p:txEl>
                                          </p:spTgt>
                                        </p:tgtEl>
                                        <p:attrNameLst>
                                          <p:attrName>style.visibility</p:attrName>
                                        </p:attrNameLst>
                                      </p:cBhvr>
                                      <p:to>
                                        <p:strVal val="visible"/>
                                      </p:to>
                                    </p:set>
                                    <p:animEffect transition="in" filter="box(in)">
                                      <p:cBhvr>
                                        <p:cTn id="7" dur="500"/>
                                        <p:tgtEl>
                                          <p:spTgt spid="1105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10595">
                                            <p:txEl>
                                              <p:pRg st="1" end="1"/>
                                            </p:txEl>
                                          </p:spTgt>
                                        </p:tgtEl>
                                        <p:attrNameLst>
                                          <p:attrName>style.visibility</p:attrName>
                                        </p:attrNameLst>
                                      </p:cBhvr>
                                      <p:to>
                                        <p:strVal val="visible"/>
                                      </p:to>
                                    </p:set>
                                    <p:animEffect transition="in" filter="diamond(in)">
                                      <p:cBhvr>
                                        <p:cTn id="12" dur="2000"/>
                                        <p:tgtEl>
                                          <p:spTgt spid="1105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110595">
                                            <p:txEl>
                                              <p:pRg st="2" end="2"/>
                                            </p:txEl>
                                          </p:spTgt>
                                        </p:tgtEl>
                                        <p:attrNameLst>
                                          <p:attrName>style.visibility</p:attrName>
                                        </p:attrNameLst>
                                      </p:cBhvr>
                                      <p:to>
                                        <p:strVal val="visible"/>
                                      </p:to>
                                    </p:set>
                                    <p:animEffect transition="in" filter="checkerboard(across)">
                                      <p:cBhvr>
                                        <p:cTn id="17" dur="500"/>
                                        <p:tgtEl>
                                          <p:spTgt spid="11059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0596"/>
                                        </p:tgtEl>
                                        <p:attrNameLst>
                                          <p:attrName>style.visibility</p:attrName>
                                        </p:attrNameLst>
                                      </p:cBhvr>
                                      <p:to>
                                        <p:strVal val="visible"/>
                                      </p:to>
                                    </p:set>
                                    <p:animEffect transition="in" filter="checkerboard(across)">
                                      <p:cBhvr>
                                        <p:cTn id="22" dur="500"/>
                                        <p:tgtEl>
                                          <p:spTgt spid="11059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7" presetClass="entr" presetSubtype="0" fill="hold" grpId="0" nodeType="clickEffect">
                                  <p:stCondLst>
                                    <p:cond delay="0"/>
                                  </p:stCondLst>
                                  <p:childTnLst>
                                    <p:set>
                                      <p:cBhvr>
                                        <p:cTn id="26" dur="1" fill="hold">
                                          <p:stCondLst>
                                            <p:cond delay="0"/>
                                          </p:stCondLst>
                                        </p:cTn>
                                        <p:tgtEl>
                                          <p:spTgt spid="110597"/>
                                        </p:tgtEl>
                                        <p:attrNameLst>
                                          <p:attrName>style.visibility</p:attrName>
                                        </p:attrNameLst>
                                      </p:cBhvr>
                                      <p:to>
                                        <p:strVal val="visible"/>
                                      </p:to>
                                    </p:set>
                                    <p:animEffect transition="in" filter="fade">
                                      <p:cBhvr>
                                        <p:cTn id="27" dur="1000"/>
                                        <p:tgtEl>
                                          <p:spTgt spid="110597"/>
                                        </p:tgtEl>
                                      </p:cBhvr>
                                    </p:animEffect>
                                    <p:anim calcmode="lin" valueType="num">
                                      <p:cBhvr>
                                        <p:cTn id="28" dur="1000" fill="hold"/>
                                        <p:tgtEl>
                                          <p:spTgt spid="110597"/>
                                        </p:tgtEl>
                                        <p:attrNameLst>
                                          <p:attrName>ppt_x</p:attrName>
                                        </p:attrNameLst>
                                      </p:cBhvr>
                                      <p:tavLst>
                                        <p:tav tm="0">
                                          <p:val>
                                            <p:strVal val="#ppt_x"/>
                                          </p:val>
                                        </p:tav>
                                        <p:tav tm="100000">
                                          <p:val>
                                            <p:strVal val="#ppt_x"/>
                                          </p:val>
                                        </p:tav>
                                      </p:tavLst>
                                    </p:anim>
                                    <p:anim calcmode="lin" valueType="num">
                                      <p:cBhvr>
                                        <p:cTn id="29" dur="900" decel="100000" fill="hold"/>
                                        <p:tgtEl>
                                          <p:spTgt spid="110597"/>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059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p:bldP spid="11059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文本框 151555">
            <a:extLst>
              <a:ext uri="{FF2B5EF4-FFF2-40B4-BE49-F238E27FC236}">
                <a16:creationId xmlns:a16="http://schemas.microsoft.com/office/drawing/2014/main" id="{4DC12D69-58F1-42C3-BF12-E67EB414331A}"/>
              </a:ext>
            </a:extLst>
          </p:cNvPr>
          <p:cNvSpPr txBox="1">
            <a:spLocks noChangeArrowheads="1"/>
          </p:cNvSpPr>
          <p:nvPr/>
        </p:nvSpPr>
        <p:spPr bwMode="auto">
          <a:xfrm>
            <a:off x="-251757" y="1300817"/>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t>     描写岳阳楼大观的句子是：   </a:t>
            </a:r>
          </a:p>
        </p:txBody>
      </p:sp>
      <p:sp>
        <p:nvSpPr>
          <p:cNvPr id="151557" name="文本框 151556">
            <a:extLst>
              <a:ext uri="{FF2B5EF4-FFF2-40B4-BE49-F238E27FC236}">
                <a16:creationId xmlns:a16="http://schemas.microsoft.com/office/drawing/2014/main" id="{E46E2E2A-2D38-4DFA-BADB-8627A44B05C5}"/>
              </a:ext>
            </a:extLst>
          </p:cNvPr>
          <p:cNvSpPr txBox="1">
            <a:spLocks noChangeArrowheads="1"/>
          </p:cNvSpPr>
          <p:nvPr/>
        </p:nvSpPr>
        <p:spPr bwMode="auto">
          <a:xfrm>
            <a:off x="341314" y="1354990"/>
            <a:ext cx="869518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000099"/>
                </a:solidFill>
              </a:rPr>
              <a:t>                                                  </a:t>
            </a:r>
            <a:r>
              <a:rPr lang="zh-CN" altLang="en-US" sz="3200" b="1" dirty="0">
                <a:solidFill>
                  <a:srgbClr val="000099"/>
                </a:solidFill>
              </a:rPr>
              <a:t>衔远山，吞长江，浩浩汤汤，横无际涯；朝晖夕阴，气象万千；</a:t>
            </a:r>
            <a:endParaRPr lang="zh-CN" altLang="en-US" sz="2400" b="1" dirty="0">
              <a:solidFill>
                <a:srgbClr val="000099"/>
              </a:solidFill>
            </a:endParaRPr>
          </a:p>
        </p:txBody>
      </p:sp>
      <p:sp>
        <p:nvSpPr>
          <p:cNvPr id="151562" name="文本框 151561">
            <a:extLst>
              <a:ext uri="{FF2B5EF4-FFF2-40B4-BE49-F238E27FC236}">
                <a16:creationId xmlns:a16="http://schemas.microsoft.com/office/drawing/2014/main" id="{684F0EC8-0AF9-42AC-A925-B2B82F74B80E}"/>
              </a:ext>
            </a:extLst>
          </p:cNvPr>
          <p:cNvSpPr txBox="1">
            <a:spLocks noChangeArrowheads="1"/>
          </p:cNvSpPr>
          <p:nvPr/>
        </p:nvSpPr>
        <p:spPr bwMode="auto">
          <a:xfrm>
            <a:off x="161924" y="2517710"/>
            <a:ext cx="85693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t>与“前人之述备矣”相呼应的句子是：</a:t>
            </a:r>
          </a:p>
        </p:txBody>
      </p:sp>
      <p:sp>
        <p:nvSpPr>
          <p:cNvPr id="151563" name="文本框 151562">
            <a:extLst>
              <a:ext uri="{FF2B5EF4-FFF2-40B4-BE49-F238E27FC236}">
                <a16:creationId xmlns:a16="http://schemas.microsoft.com/office/drawing/2014/main" id="{D4BAAB60-A7B6-4FD1-BF0C-7AD1FFC56BC4}"/>
              </a:ext>
            </a:extLst>
          </p:cNvPr>
          <p:cNvSpPr txBox="1">
            <a:spLocks noChangeArrowheads="1"/>
          </p:cNvSpPr>
          <p:nvPr/>
        </p:nvSpPr>
        <p:spPr bwMode="auto">
          <a:xfrm>
            <a:off x="347498" y="3126432"/>
            <a:ext cx="60848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solidFill>
                  <a:srgbClr val="000099"/>
                </a:solidFill>
              </a:rPr>
              <a:t>刻唐贤今人诗赋于其上。</a:t>
            </a:r>
          </a:p>
        </p:txBody>
      </p:sp>
      <p:sp>
        <p:nvSpPr>
          <p:cNvPr id="151565" name="文本框 151564">
            <a:extLst>
              <a:ext uri="{FF2B5EF4-FFF2-40B4-BE49-F238E27FC236}">
                <a16:creationId xmlns:a16="http://schemas.microsoft.com/office/drawing/2014/main" id="{8FEEB9D1-C435-469B-BCA8-D71EE5DA130F}"/>
              </a:ext>
            </a:extLst>
          </p:cNvPr>
          <p:cNvSpPr txBox="1">
            <a:spLocks noChangeArrowheads="1"/>
          </p:cNvSpPr>
          <p:nvPr/>
        </p:nvSpPr>
        <p:spPr bwMode="auto">
          <a:xfrm>
            <a:off x="92516" y="3910479"/>
            <a:ext cx="8424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t>领起下文阴晴景致的句子是：</a:t>
            </a:r>
          </a:p>
        </p:txBody>
      </p:sp>
      <p:sp>
        <p:nvSpPr>
          <p:cNvPr id="151566" name="文本框 151565">
            <a:extLst>
              <a:ext uri="{FF2B5EF4-FFF2-40B4-BE49-F238E27FC236}">
                <a16:creationId xmlns:a16="http://schemas.microsoft.com/office/drawing/2014/main" id="{464AFDE9-742B-4CAC-ADD5-0CF74F9AB6A9}"/>
              </a:ext>
            </a:extLst>
          </p:cNvPr>
          <p:cNvSpPr txBox="1">
            <a:spLocks noChangeArrowheads="1"/>
          </p:cNvSpPr>
          <p:nvPr/>
        </p:nvSpPr>
        <p:spPr bwMode="auto">
          <a:xfrm>
            <a:off x="216555" y="4547609"/>
            <a:ext cx="82073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solidFill>
                  <a:srgbClr val="000099"/>
                </a:solidFill>
              </a:rPr>
              <a:t>览物之情，得无异乎？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51557"/>
                                        </p:tgtEl>
                                        <p:attrNameLst>
                                          <p:attrName>style.visibility</p:attrName>
                                        </p:attrNameLst>
                                      </p:cBhvr>
                                      <p:to>
                                        <p:strVal val="visible"/>
                                      </p:to>
                                    </p:set>
                                    <p:animEffect transition="in" filter="checkerboard(across)">
                                      <p:cBhvr>
                                        <p:cTn id="7" dur="500"/>
                                        <p:tgtEl>
                                          <p:spTgt spid="151557"/>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51562"/>
                                        </p:tgtEl>
                                        <p:attrNameLst>
                                          <p:attrName>style.visibility</p:attrName>
                                        </p:attrNameLst>
                                      </p:cBhvr>
                                      <p:to>
                                        <p:strVal val="visible"/>
                                      </p:to>
                                    </p:set>
                                    <p:animEffect transition="in" filter="checkerboard(across)">
                                      <p:cBhvr>
                                        <p:cTn id="10" dur="500"/>
                                        <p:tgtEl>
                                          <p:spTgt spid="15156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151563"/>
                                        </p:tgtEl>
                                        <p:attrNameLst>
                                          <p:attrName>style.visibility</p:attrName>
                                        </p:attrNameLst>
                                      </p:cBhvr>
                                      <p:to>
                                        <p:strVal val="visible"/>
                                      </p:to>
                                    </p:set>
                                    <p:animEffect transition="in" filter="checkerboard(across)">
                                      <p:cBhvr>
                                        <p:cTn id="15" dur="500"/>
                                        <p:tgtEl>
                                          <p:spTgt spid="151563"/>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151565"/>
                                        </p:tgtEl>
                                        <p:attrNameLst>
                                          <p:attrName>style.visibility</p:attrName>
                                        </p:attrNameLst>
                                      </p:cBhvr>
                                      <p:to>
                                        <p:strVal val="visible"/>
                                      </p:to>
                                    </p:set>
                                    <p:animEffect transition="in" filter="checkerboard(across)">
                                      <p:cBhvr>
                                        <p:cTn id="18" dur="500"/>
                                        <p:tgtEl>
                                          <p:spTgt spid="15156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5" presetClass="entr" presetSubtype="0" fill="hold" grpId="0" nodeType="clickEffect">
                                  <p:stCondLst>
                                    <p:cond delay="0"/>
                                  </p:stCondLst>
                                  <p:childTnLst>
                                    <p:set>
                                      <p:cBhvr>
                                        <p:cTn id="22" dur="1" fill="hold">
                                          <p:stCondLst>
                                            <p:cond delay="0"/>
                                          </p:stCondLst>
                                        </p:cTn>
                                        <p:tgtEl>
                                          <p:spTgt spid="151566"/>
                                        </p:tgtEl>
                                        <p:attrNameLst>
                                          <p:attrName>style.visibility</p:attrName>
                                        </p:attrNameLst>
                                      </p:cBhvr>
                                      <p:to>
                                        <p:strVal val="visible"/>
                                      </p:to>
                                    </p:set>
                                    <p:anim calcmode="lin" valueType="num">
                                      <p:cBhvr>
                                        <p:cTn id="23" dur="1000" fill="hold"/>
                                        <p:tgtEl>
                                          <p:spTgt spid="151566"/>
                                        </p:tgtEl>
                                        <p:attrNameLst>
                                          <p:attrName>ppt_w</p:attrName>
                                        </p:attrNameLst>
                                      </p:cBhvr>
                                      <p:tavLst>
                                        <p:tav tm="0">
                                          <p:val>
                                            <p:strVal val="#ppt_w*0.70"/>
                                          </p:val>
                                        </p:tav>
                                        <p:tav tm="100000">
                                          <p:val>
                                            <p:strVal val="#ppt_w"/>
                                          </p:val>
                                        </p:tav>
                                      </p:tavLst>
                                    </p:anim>
                                    <p:anim calcmode="lin" valueType="num">
                                      <p:cBhvr>
                                        <p:cTn id="24" dur="1000" fill="hold"/>
                                        <p:tgtEl>
                                          <p:spTgt spid="151566"/>
                                        </p:tgtEl>
                                        <p:attrNameLst>
                                          <p:attrName>ppt_h</p:attrName>
                                        </p:attrNameLst>
                                      </p:cBhvr>
                                      <p:tavLst>
                                        <p:tav tm="0">
                                          <p:val>
                                            <p:strVal val="#ppt_h"/>
                                          </p:val>
                                        </p:tav>
                                        <p:tav tm="100000">
                                          <p:val>
                                            <p:strVal val="#ppt_h"/>
                                          </p:val>
                                        </p:tav>
                                      </p:tavLst>
                                    </p:anim>
                                    <p:animEffect transition="in" filter="fade">
                                      <p:cBhvr>
                                        <p:cTn id="25" dur="1000"/>
                                        <p:tgtEl>
                                          <p:spTgt spid="1515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7" grpId="0"/>
      <p:bldP spid="151562" grpId="0"/>
      <p:bldP spid="151563" grpId="0"/>
      <p:bldP spid="151565" grpId="0"/>
      <p:bldP spid="15156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69C2937A-06B5-4892-8371-6FB13CBA0BC2}"/>
              </a:ext>
            </a:extLst>
          </p:cNvPr>
          <p:cNvSpPr/>
          <p:nvPr/>
        </p:nvSpPr>
        <p:spPr>
          <a:xfrm>
            <a:off x="157956" y="1196752"/>
            <a:ext cx="8828088" cy="4632375"/>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009" name="文本框 111617">
            <a:extLst>
              <a:ext uri="{FF2B5EF4-FFF2-40B4-BE49-F238E27FC236}">
                <a16:creationId xmlns:a16="http://schemas.microsoft.com/office/drawing/2014/main" id="{A94D1370-B149-4DE8-8221-3CF53CDFD5F1}"/>
              </a:ext>
            </a:extLst>
          </p:cNvPr>
          <p:cNvSpPr txBox="1">
            <a:spLocks noChangeArrowheads="1"/>
          </p:cNvSpPr>
          <p:nvPr/>
        </p:nvSpPr>
        <p:spPr bwMode="auto">
          <a:xfrm>
            <a:off x="157956" y="1591072"/>
            <a:ext cx="7416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dirty="0">
                <a:latin typeface="楷体_GB2312" pitchFamily="49" charset="-122"/>
                <a:ea typeface="楷体_GB2312" pitchFamily="49" charset="-122"/>
              </a:rPr>
              <a:t>1</a:t>
            </a:r>
            <a:r>
              <a:rPr lang="zh-CN" altLang="en-US" sz="2800" dirty="0">
                <a:latin typeface="楷体_GB2312" pitchFamily="49" charset="-122"/>
                <a:ea typeface="楷体_GB2312" pitchFamily="49" charset="-122"/>
              </a:rPr>
              <a:t>、第三段写了哪些景物？</a:t>
            </a:r>
          </a:p>
        </p:txBody>
      </p:sp>
      <p:sp>
        <p:nvSpPr>
          <p:cNvPr id="111619" name="文本框 111618">
            <a:extLst>
              <a:ext uri="{FF2B5EF4-FFF2-40B4-BE49-F238E27FC236}">
                <a16:creationId xmlns:a16="http://schemas.microsoft.com/office/drawing/2014/main" id="{7FAD3448-AC6F-40A3-BDA7-E216C304B23D}"/>
              </a:ext>
            </a:extLst>
          </p:cNvPr>
          <p:cNvSpPr txBox="1">
            <a:spLocks noChangeArrowheads="1"/>
          </p:cNvSpPr>
          <p:nvPr/>
        </p:nvSpPr>
        <p:spPr bwMode="auto">
          <a:xfrm>
            <a:off x="272256" y="2091831"/>
            <a:ext cx="87137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7030A0"/>
                </a:solidFill>
                <a:ea typeface="楷体_GB2312" pitchFamily="49" charset="-122"/>
              </a:rPr>
              <a:t>淫雨、阴风、浊浪、日、星、山岳、商旅、樯、楫、虎、猿</a:t>
            </a:r>
            <a:endParaRPr lang="en-US" altLang="zh-CN" sz="2800" dirty="0">
              <a:solidFill>
                <a:srgbClr val="7030A0"/>
              </a:solidFill>
              <a:ea typeface="楷体_GB2312" pitchFamily="49" charset="-122"/>
            </a:endParaRPr>
          </a:p>
        </p:txBody>
      </p:sp>
      <p:sp>
        <p:nvSpPr>
          <p:cNvPr id="111620" name="文本框 111619">
            <a:extLst>
              <a:ext uri="{FF2B5EF4-FFF2-40B4-BE49-F238E27FC236}">
                <a16:creationId xmlns:a16="http://schemas.microsoft.com/office/drawing/2014/main" id="{A4881EFC-11B0-4ED5-9EE7-D4F93C92F2DD}"/>
              </a:ext>
            </a:extLst>
          </p:cNvPr>
          <p:cNvSpPr txBox="1">
            <a:spLocks noChangeArrowheads="1"/>
          </p:cNvSpPr>
          <p:nvPr/>
        </p:nvSpPr>
        <p:spPr bwMode="auto">
          <a:xfrm>
            <a:off x="157956" y="3059206"/>
            <a:ext cx="91463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、这些景物体现了洞庭湖景观的什么特征？</a:t>
            </a:r>
          </a:p>
        </p:txBody>
      </p:sp>
      <p:sp>
        <p:nvSpPr>
          <p:cNvPr id="111621" name="文本框 111620">
            <a:extLst>
              <a:ext uri="{FF2B5EF4-FFF2-40B4-BE49-F238E27FC236}">
                <a16:creationId xmlns:a16="http://schemas.microsoft.com/office/drawing/2014/main" id="{79606C39-2ED2-4174-8F86-F08DFE2621DB}"/>
              </a:ext>
            </a:extLst>
          </p:cNvPr>
          <p:cNvSpPr txBox="1">
            <a:spLocks noChangeArrowheads="1"/>
          </p:cNvSpPr>
          <p:nvPr/>
        </p:nvSpPr>
        <p:spPr bwMode="auto">
          <a:xfrm>
            <a:off x="539552" y="3574583"/>
            <a:ext cx="54721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dirty="0">
                <a:solidFill>
                  <a:srgbClr val="7030A0"/>
                </a:solidFill>
                <a:ea typeface="楷体_GB2312" pitchFamily="49" charset="-122"/>
              </a:rPr>
              <a:t>萧然凄凉</a:t>
            </a:r>
          </a:p>
        </p:txBody>
      </p:sp>
      <p:sp>
        <p:nvSpPr>
          <p:cNvPr id="111622" name="文本框 111621">
            <a:extLst>
              <a:ext uri="{FF2B5EF4-FFF2-40B4-BE49-F238E27FC236}">
                <a16:creationId xmlns:a16="http://schemas.microsoft.com/office/drawing/2014/main" id="{FD5C6B9D-2850-4465-B944-3C3BFEFEAABE}"/>
              </a:ext>
            </a:extLst>
          </p:cNvPr>
          <p:cNvSpPr txBox="1">
            <a:spLocks noChangeArrowheads="1"/>
          </p:cNvSpPr>
          <p:nvPr/>
        </p:nvSpPr>
        <p:spPr bwMode="auto">
          <a:xfrm>
            <a:off x="157956" y="4200986"/>
            <a:ext cx="88280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dirty="0">
                <a:ea typeface="楷体_GB2312" pitchFamily="49" charset="-122"/>
              </a:rPr>
              <a:t>3</a:t>
            </a:r>
            <a:r>
              <a:rPr lang="zh-CN" altLang="en-US" sz="2800" dirty="0">
                <a:ea typeface="楷体_GB2312" pitchFamily="49" charset="-122"/>
              </a:rPr>
              <a:t>、通过这些景物又可看出迁客骚人怎样的感情？</a:t>
            </a:r>
          </a:p>
        </p:txBody>
      </p:sp>
      <p:sp>
        <p:nvSpPr>
          <p:cNvPr id="111623" name="文本框 111622">
            <a:extLst>
              <a:ext uri="{FF2B5EF4-FFF2-40B4-BE49-F238E27FC236}">
                <a16:creationId xmlns:a16="http://schemas.microsoft.com/office/drawing/2014/main" id="{20B0F7A5-17B1-4F9B-A3F3-358EF38674D0}"/>
              </a:ext>
            </a:extLst>
          </p:cNvPr>
          <p:cNvSpPr txBox="1">
            <a:spLocks noChangeArrowheads="1"/>
          </p:cNvSpPr>
          <p:nvPr/>
        </p:nvSpPr>
        <p:spPr bwMode="auto">
          <a:xfrm>
            <a:off x="381547" y="4868863"/>
            <a:ext cx="82227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dirty="0">
                <a:solidFill>
                  <a:srgbClr val="7030A0"/>
                </a:solidFill>
                <a:ea typeface="楷体_GB2312" pitchFamily="49" charset="-122"/>
              </a:rPr>
              <a:t>在朝廷中遭遇谗言诽谤，离开家乡，悲伤至极之情</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Effect transition="in" filter="checkerboard(across)">
                                      <p:cBhvr>
                                        <p:cTn id="7" dur="500"/>
                                        <p:tgtEl>
                                          <p:spTgt spid="1116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11620"/>
                                        </p:tgtEl>
                                        <p:attrNameLst>
                                          <p:attrName>style.visibility</p:attrName>
                                        </p:attrNameLst>
                                      </p:cBhvr>
                                      <p:to>
                                        <p:strVal val="visible"/>
                                      </p:to>
                                    </p:set>
                                    <p:animEffect transition="in" filter="slide(fromBottom)">
                                      <p:cBhvr>
                                        <p:cTn id="12" dur="500"/>
                                        <p:tgtEl>
                                          <p:spTgt spid="1116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9" presetClass="entr" presetSubtype="0" decel="100000" fill="hold" grpId="0" nodeType="clickEffect">
                                  <p:stCondLst>
                                    <p:cond delay="0"/>
                                  </p:stCondLst>
                                  <p:childTnLst>
                                    <p:set>
                                      <p:cBhvr>
                                        <p:cTn id="16" dur="1" fill="hold">
                                          <p:stCondLst>
                                            <p:cond delay="0"/>
                                          </p:stCondLst>
                                        </p:cTn>
                                        <p:tgtEl>
                                          <p:spTgt spid="111621"/>
                                        </p:tgtEl>
                                        <p:attrNameLst>
                                          <p:attrName>style.visibility</p:attrName>
                                        </p:attrNameLst>
                                      </p:cBhvr>
                                      <p:to>
                                        <p:strVal val="visible"/>
                                      </p:to>
                                    </p:set>
                                    <p:anim calcmode="lin" valueType="num">
                                      <p:cBhvr>
                                        <p:cTn id="17" dur="500" fill="hold"/>
                                        <p:tgtEl>
                                          <p:spTgt spid="111621"/>
                                        </p:tgtEl>
                                        <p:attrNameLst>
                                          <p:attrName>ppt_w</p:attrName>
                                        </p:attrNameLst>
                                      </p:cBhvr>
                                      <p:tavLst>
                                        <p:tav tm="0">
                                          <p:val>
                                            <p:fltVal val="0"/>
                                          </p:val>
                                        </p:tav>
                                        <p:tav tm="100000">
                                          <p:val>
                                            <p:strVal val="#ppt_w"/>
                                          </p:val>
                                        </p:tav>
                                      </p:tavLst>
                                    </p:anim>
                                    <p:anim calcmode="lin" valueType="num">
                                      <p:cBhvr>
                                        <p:cTn id="18" dur="500" fill="hold"/>
                                        <p:tgtEl>
                                          <p:spTgt spid="111621"/>
                                        </p:tgtEl>
                                        <p:attrNameLst>
                                          <p:attrName>ppt_h</p:attrName>
                                        </p:attrNameLst>
                                      </p:cBhvr>
                                      <p:tavLst>
                                        <p:tav tm="0">
                                          <p:val>
                                            <p:fltVal val="0"/>
                                          </p:val>
                                        </p:tav>
                                        <p:tav tm="100000">
                                          <p:val>
                                            <p:strVal val="#ppt_h"/>
                                          </p:val>
                                        </p:tav>
                                      </p:tavLst>
                                    </p:anim>
                                    <p:anim calcmode="lin" valueType="num">
                                      <p:cBhvr>
                                        <p:cTn id="19" dur="500" fill="hold"/>
                                        <p:tgtEl>
                                          <p:spTgt spid="111621"/>
                                        </p:tgtEl>
                                        <p:attrNameLst>
                                          <p:attrName>style.rotation</p:attrName>
                                        </p:attrNameLst>
                                      </p:cBhvr>
                                      <p:tavLst>
                                        <p:tav tm="0">
                                          <p:val>
                                            <p:fltVal val="360"/>
                                          </p:val>
                                        </p:tav>
                                        <p:tav tm="100000">
                                          <p:val>
                                            <p:fltVal val="0"/>
                                          </p:val>
                                        </p:tav>
                                      </p:tavLst>
                                    </p:anim>
                                    <p:animEffect transition="in" filter="fade">
                                      <p:cBhvr>
                                        <p:cTn id="20" dur="500"/>
                                        <p:tgtEl>
                                          <p:spTgt spid="11162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11622"/>
                                        </p:tgtEl>
                                        <p:attrNameLst>
                                          <p:attrName>style.visibility</p:attrName>
                                        </p:attrNameLst>
                                      </p:cBhvr>
                                      <p:to>
                                        <p:strVal val="visible"/>
                                      </p:to>
                                    </p:set>
                                    <p:animEffect transition="in" filter="slide(fromBottom)">
                                      <p:cBhvr>
                                        <p:cTn id="25" dur="500"/>
                                        <p:tgtEl>
                                          <p:spTgt spid="11162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5" presetClass="entr" presetSubtype="0" fill="hold" grpId="0" nodeType="clickEffect">
                                  <p:stCondLst>
                                    <p:cond delay="0"/>
                                  </p:stCondLst>
                                  <p:childTnLst>
                                    <p:set>
                                      <p:cBhvr>
                                        <p:cTn id="29" dur="1" fill="hold">
                                          <p:stCondLst>
                                            <p:cond delay="0"/>
                                          </p:stCondLst>
                                        </p:cTn>
                                        <p:tgtEl>
                                          <p:spTgt spid="111623"/>
                                        </p:tgtEl>
                                        <p:attrNameLst>
                                          <p:attrName>style.visibility</p:attrName>
                                        </p:attrNameLst>
                                      </p:cBhvr>
                                      <p:to>
                                        <p:strVal val="visible"/>
                                      </p:to>
                                    </p:set>
                                    <p:anim calcmode="lin" valueType="num">
                                      <p:cBhvr>
                                        <p:cTn id="30" dur="1000" fill="hold"/>
                                        <p:tgtEl>
                                          <p:spTgt spid="111623"/>
                                        </p:tgtEl>
                                        <p:attrNameLst>
                                          <p:attrName>ppt_w</p:attrName>
                                        </p:attrNameLst>
                                      </p:cBhvr>
                                      <p:tavLst>
                                        <p:tav tm="0">
                                          <p:val>
                                            <p:strVal val="#ppt_w*0.70"/>
                                          </p:val>
                                        </p:tav>
                                        <p:tav tm="100000">
                                          <p:val>
                                            <p:strVal val="#ppt_w"/>
                                          </p:val>
                                        </p:tav>
                                      </p:tavLst>
                                    </p:anim>
                                    <p:anim calcmode="lin" valueType="num">
                                      <p:cBhvr>
                                        <p:cTn id="31" dur="1000" fill="hold"/>
                                        <p:tgtEl>
                                          <p:spTgt spid="111623"/>
                                        </p:tgtEl>
                                        <p:attrNameLst>
                                          <p:attrName>ppt_h</p:attrName>
                                        </p:attrNameLst>
                                      </p:cBhvr>
                                      <p:tavLst>
                                        <p:tav tm="0">
                                          <p:val>
                                            <p:strVal val="#ppt_h"/>
                                          </p:val>
                                        </p:tav>
                                        <p:tav tm="100000">
                                          <p:val>
                                            <p:strVal val="#ppt_h"/>
                                          </p:val>
                                        </p:tav>
                                      </p:tavLst>
                                    </p:anim>
                                    <p:animEffect transition="in" filter="fade">
                                      <p:cBhvr>
                                        <p:cTn id="32" dur="1000"/>
                                        <p:tgtEl>
                                          <p:spTgt spid="1116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p:bldP spid="111620" grpId="0"/>
      <p:bldP spid="111621" grpId="0"/>
      <p:bldP spid="111622" grpId="0"/>
      <p:bldP spid="1116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A491E8C2-1B4C-4E8C-BD9C-E70E9D17BD9A}"/>
              </a:ext>
            </a:extLst>
          </p:cNvPr>
          <p:cNvSpPr/>
          <p:nvPr/>
        </p:nvSpPr>
        <p:spPr>
          <a:xfrm>
            <a:off x="104280" y="1556792"/>
            <a:ext cx="9048750" cy="4608512"/>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033" name="文本框 112641">
            <a:extLst>
              <a:ext uri="{FF2B5EF4-FFF2-40B4-BE49-F238E27FC236}">
                <a16:creationId xmlns:a16="http://schemas.microsoft.com/office/drawing/2014/main" id="{9E27C311-DA66-4B4A-B508-0852A864665D}"/>
              </a:ext>
            </a:extLst>
          </p:cNvPr>
          <p:cNvSpPr txBox="1">
            <a:spLocks noChangeArrowheads="1"/>
          </p:cNvSpPr>
          <p:nvPr/>
        </p:nvSpPr>
        <p:spPr bwMode="auto">
          <a:xfrm>
            <a:off x="79484" y="1980461"/>
            <a:ext cx="57610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dirty="0">
                <a:latin typeface="楷体_GB2312" pitchFamily="49" charset="-122"/>
                <a:ea typeface="楷体_GB2312" pitchFamily="49" charset="-122"/>
              </a:rPr>
              <a:t>1</a:t>
            </a:r>
            <a:r>
              <a:rPr lang="zh-CN" altLang="en-US" sz="2800" dirty="0">
                <a:latin typeface="楷体_GB2312" pitchFamily="49" charset="-122"/>
                <a:ea typeface="楷体_GB2312" pitchFamily="49" charset="-122"/>
              </a:rPr>
              <a:t>、第四段写了哪些景物？</a:t>
            </a:r>
          </a:p>
        </p:txBody>
      </p:sp>
      <p:sp>
        <p:nvSpPr>
          <p:cNvPr id="112643" name="文本框 112642">
            <a:extLst>
              <a:ext uri="{FF2B5EF4-FFF2-40B4-BE49-F238E27FC236}">
                <a16:creationId xmlns:a16="http://schemas.microsoft.com/office/drawing/2014/main" id="{66BB31E4-BB66-4C40-A5EB-559FBD04DEE9}"/>
              </a:ext>
            </a:extLst>
          </p:cNvPr>
          <p:cNvSpPr txBox="1">
            <a:spLocks noChangeArrowheads="1"/>
          </p:cNvSpPr>
          <p:nvPr/>
        </p:nvSpPr>
        <p:spPr bwMode="auto">
          <a:xfrm>
            <a:off x="251520" y="2633827"/>
            <a:ext cx="91440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dirty="0">
                <a:solidFill>
                  <a:srgbClr val="7030A0"/>
                </a:solidFill>
                <a:ea typeface="楷体_GB2312" pitchFamily="49" charset="-122"/>
              </a:rPr>
              <a:t>春风、日光、波澜、湖光、天色、沙鸥、美丽的鱼、芷、兰、皓月、月影、渔人</a:t>
            </a:r>
          </a:p>
        </p:txBody>
      </p:sp>
      <p:sp>
        <p:nvSpPr>
          <p:cNvPr id="112644" name="文本框 112643">
            <a:extLst>
              <a:ext uri="{FF2B5EF4-FFF2-40B4-BE49-F238E27FC236}">
                <a16:creationId xmlns:a16="http://schemas.microsoft.com/office/drawing/2014/main" id="{95040CB2-5B1D-42B3-AE93-CD7FE9FB957D}"/>
              </a:ext>
            </a:extLst>
          </p:cNvPr>
          <p:cNvSpPr txBox="1">
            <a:spLocks noChangeArrowheads="1"/>
          </p:cNvSpPr>
          <p:nvPr/>
        </p:nvSpPr>
        <p:spPr bwMode="auto">
          <a:xfrm>
            <a:off x="94045" y="3642786"/>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、这些景物体现出洞庭湖的什么特征？</a:t>
            </a:r>
          </a:p>
        </p:txBody>
      </p:sp>
      <p:sp>
        <p:nvSpPr>
          <p:cNvPr id="112645" name="文本框 112644">
            <a:extLst>
              <a:ext uri="{FF2B5EF4-FFF2-40B4-BE49-F238E27FC236}">
                <a16:creationId xmlns:a16="http://schemas.microsoft.com/office/drawing/2014/main" id="{FF784623-0D03-4098-8134-51E2A9156A4D}"/>
              </a:ext>
            </a:extLst>
          </p:cNvPr>
          <p:cNvSpPr txBox="1">
            <a:spLocks noChangeArrowheads="1"/>
          </p:cNvSpPr>
          <p:nvPr/>
        </p:nvSpPr>
        <p:spPr bwMode="auto">
          <a:xfrm>
            <a:off x="539552" y="4234490"/>
            <a:ext cx="54006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dirty="0">
                <a:solidFill>
                  <a:srgbClr val="7030A0"/>
                </a:solidFill>
                <a:ea typeface="楷体_GB2312" pitchFamily="49" charset="-122"/>
              </a:rPr>
              <a:t>明媚艳丽</a:t>
            </a:r>
          </a:p>
        </p:txBody>
      </p:sp>
      <p:sp>
        <p:nvSpPr>
          <p:cNvPr id="112646" name="文本框 112645">
            <a:extLst>
              <a:ext uri="{FF2B5EF4-FFF2-40B4-BE49-F238E27FC236}">
                <a16:creationId xmlns:a16="http://schemas.microsoft.com/office/drawing/2014/main" id="{A0F901F5-895C-440E-8AA7-76995FC85E6B}"/>
              </a:ext>
            </a:extLst>
          </p:cNvPr>
          <p:cNvSpPr txBox="1">
            <a:spLocks noChangeArrowheads="1"/>
          </p:cNvSpPr>
          <p:nvPr/>
        </p:nvSpPr>
        <p:spPr bwMode="auto">
          <a:xfrm>
            <a:off x="128147" y="4908649"/>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、通过这些景观体现出迁客骚人的什么感情？</a:t>
            </a:r>
          </a:p>
        </p:txBody>
      </p:sp>
      <p:sp>
        <p:nvSpPr>
          <p:cNvPr id="112647" name="文本框 112646">
            <a:extLst>
              <a:ext uri="{FF2B5EF4-FFF2-40B4-BE49-F238E27FC236}">
                <a16:creationId xmlns:a16="http://schemas.microsoft.com/office/drawing/2014/main" id="{5022F345-56B8-460C-AB19-179A22299938}"/>
              </a:ext>
            </a:extLst>
          </p:cNvPr>
          <p:cNvSpPr txBox="1">
            <a:spLocks noChangeArrowheads="1"/>
          </p:cNvSpPr>
          <p:nvPr/>
        </p:nvSpPr>
        <p:spPr bwMode="auto">
          <a:xfrm>
            <a:off x="539552" y="5541572"/>
            <a:ext cx="72929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dirty="0">
                <a:solidFill>
                  <a:srgbClr val="7030A0"/>
                </a:solidFill>
                <a:ea typeface="楷体_GB2312" pitchFamily="49" charset="-122"/>
              </a:rPr>
              <a:t>因美景而忘乎官场世俗的喜悦之情。</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4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264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264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264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26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p:bldP spid="112644" grpId="0"/>
      <p:bldP spid="112645" grpId="0"/>
      <p:bldP spid="112646" grpId="0"/>
      <p:bldP spid="11264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D2CB6AFF-F7EE-4CBB-A94F-2849FAB17C21}"/>
              </a:ext>
            </a:extLst>
          </p:cNvPr>
          <p:cNvSpPr/>
          <p:nvPr/>
        </p:nvSpPr>
        <p:spPr>
          <a:xfrm>
            <a:off x="12608" y="917840"/>
            <a:ext cx="9036496" cy="5249312"/>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57" name="文本框 113665">
            <a:extLst>
              <a:ext uri="{FF2B5EF4-FFF2-40B4-BE49-F238E27FC236}">
                <a16:creationId xmlns:a16="http://schemas.microsoft.com/office/drawing/2014/main" id="{4185B18C-4CFF-4CB6-A2E1-B5CBE357C2DB}"/>
              </a:ext>
            </a:extLst>
          </p:cNvPr>
          <p:cNvSpPr txBox="1">
            <a:spLocks noChangeArrowheads="1"/>
          </p:cNvSpPr>
          <p:nvPr/>
        </p:nvSpPr>
        <p:spPr bwMode="auto">
          <a:xfrm>
            <a:off x="1239838" y="1412875"/>
            <a:ext cx="68611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914400" indent="-457200">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1"/>
            <a:endParaRPr lang="zh-CN" altLang="en-US" sz="4400">
              <a:latin typeface="华文行楷" panose="02010800040101010101" pitchFamily="2" charset="-122"/>
              <a:ea typeface="华文行楷" panose="02010800040101010101" pitchFamily="2" charset="-122"/>
            </a:endParaRPr>
          </a:p>
        </p:txBody>
      </p:sp>
      <p:sp>
        <p:nvSpPr>
          <p:cNvPr id="45058" name="文本框 113666">
            <a:extLst>
              <a:ext uri="{FF2B5EF4-FFF2-40B4-BE49-F238E27FC236}">
                <a16:creationId xmlns:a16="http://schemas.microsoft.com/office/drawing/2014/main" id="{2FC02415-C440-410D-84B3-DB6287C68BFF}"/>
              </a:ext>
            </a:extLst>
          </p:cNvPr>
          <p:cNvSpPr txBox="1">
            <a:spLocks noChangeArrowheads="1"/>
          </p:cNvSpPr>
          <p:nvPr/>
        </p:nvSpPr>
        <p:spPr bwMode="auto">
          <a:xfrm>
            <a:off x="125412" y="1313099"/>
            <a:ext cx="85693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dirty="0">
                <a:solidFill>
                  <a:srgbClr val="990000"/>
                </a:solidFill>
                <a:ea typeface="楷体_GB2312" pitchFamily="49" charset="-122"/>
              </a:rPr>
              <a:t>翻看文章第</a:t>
            </a:r>
            <a:r>
              <a:rPr lang="en-US" altLang="zh-CN" sz="2800" dirty="0">
                <a:solidFill>
                  <a:srgbClr val="990000"/>
                </a:solidFill>
                <a:ea typeface="楷体_GB2312" pitchFamily="49" charset="-122"/>
              </a:rPr>
              <a:t>3</a:t>
            </a:r>
            <a:r>
              <a:rPr lang="zh-CN" altLang="en-US" sz="2800" dirty="0">
                <a:solidFill>
                  <a:srgbClr val="990000"/>
                </a:solidFill>
                <a:ea typeface="楷体_GB2312" pitchFamily="49" charset="-122"/>
              </a:rPr>
              <a:t>、</a:t>
            </a:r>
            <a:r>
              <a:rPr lang="en-US" altLang="zh-CN" sz="2800" dirty="0">
                <a:solidFill>
                  <a:srgbClr val="990000"/>
                </a:solidFill>
                <a:ea typeface="楷体_GB2312" pitchFamily="49" charset="-122"/>
              </a:rPr>
              <a:t>4</a:t>
            </a:r>
            <a:r>
              <a:rPr lang="zh-CN" altLang="en-US" sz="2800" dirty="0">
                <a:solidFill>
                  <a:srgbClr val="990000"/>
                </a:solidFill>
                <a:ea typeface="楷体_GB2312" pitchFamily="49" charset="-122"/>
              </a:rPr>
              <a:t>段，思考以下问题：</a:t>
            </a:r>
          </a:p>
        </p:txBody>
      </p:sp>
      <p:sp>
        <p:nvSpPr>
          <p:cNvPr id="45059" name="文本框 113667">
            <a:extLst>
              <a:ext uri="{FF2B5EF4-FFF2-40B4-BE49-F238E27FC236}">
                <a16:creationId xmlns:a16="http://schemas.microsoft.com/office/drawing/2014/main" id="{D2C6E1B0-796B-4CC0-AD82-0C608E83842A}"/>
              </a:ext>
            </a:extLst>
          </p:cNvPr>
          <p:cNvSpPr txBox="1">
            <a:spLocks noChangeArrowheads="1"/>
          </p:cNvSpPr>
          <p:nvPr/>
        </p:nvSpPr>
        <p:spPr bwMode="auto">
          <a:xfrm>
            <a:off x="0" y="1927661"/>
            <a:ext cx="84248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dirty="0">
                <a:solidFill>
                  <a:srgbClr val="000000"/>
                </a:solidFill>
                <a:latin typeface="楷体_GB2312" pitchFamily="49" charset="-122"/>
                <a:ea typeface="楷体_GB2312" pitchFamily="49" charset="-122"/>
              </a:rPr>
              <a:t>1</a:t>
            </a:r>
            <a:r>
              <a:rPr lang="zh-CN" altLang="en-US" sz="2800" dirty="0">
                <a:solidFill>
                  <a:srgbClr val="000000"/>
                </a:solidFill>
                <a:latin typeface="楷体_GB2312" pitchFamily="49" charset="-122"/>
                <a:ea typeface="楷体_GB2312" pitchFamily="49" charset="-122"/>
              </a:rPr>
              <a:t>、课文三、四两段文字描绘了洞庭湖哪两幅画面？</a:t>
            </a:r>
          </a:p>
        </p:txBody>
      </p:sp>
      <p:sp>
        <p:nvSpPr>
          <p:cNvPr id="113669" name="文本框 113668">
            <a:extLst>
              <a:ext uri="{FF2B5EF4-FFF2-40B4-BE49-F238E27FC236}">
                <a16:creationId xmlns:a16="http://schemas.microsoft.com/office/drawing/2014/main" id="{EC452987-42B7-4B21-9BA3-6A6F421B2188}"/>
              </a:ext>
            </a:extLst>
          </p:cNvPr>
          <p:cNvSpPr txBox="1">
            <a:spLocks noChangeArrowheads="1"/>
          </p:cNvSpPr>
          <p:nvPr/>
        </p:nvSpPr>
        <p:spPr bwMode="auto">
          <a:xfrm>
            <a:off x="395536" y="2503498"/>
            <a:ext cx="70850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dirty="0">
                <a:solidFill>
                  <a:srgbClr val="7030A0"/>
                </a:solidFill>
                <a:ea typeface="楷体_GB2312" pitchFamily="49" charset="-122"/>
              </a:rPr>
              <a:t>一、阴雨凄凉       二、明媚晴朗</a:t>
            </a:r>
          </a:p>
        </p:txBody>
      </p:sp>
      <p:sp>
        <p:nvSpPr>
          <p:cNvPr id="113670" name="文本框 113669">
            <a:extLst>
              <a:ext uri="{FF2B5EF4-FFF2-40B4-BE49-F238E27FC236}">
                <a16:creationId xmlns:a16="http://schemas.microsoft.com/office/drawing/2014/main" id="{F9DAF7B8-EF80-4004-B811-01F8EFD1C106}"/>
              </a:ext>
            </a:extLst>
          </p:cNvPr>
          <p:cNvSpPr txBox="1">
            <a:spLocks noChangeArrowheads="1"/>
          </p:cNvSpPr>
          <p:nvPr/>
        </p:nvSpPr>
        <p:spPr bwMode="auto">
          <a:xfrm>
            <a:off x="-47625" y="3065443"/>
            <a:ext cx="89154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、作者用哪些话概括说明了“迁客骚人”的“悲”与“喜”？这样写的目的是什么？</a:t>
            </a:r>
          </a:p>
        </p:txBody>
      </p:sp>
      <p:sp>
        <p:nvSpPr>
          <p:cNvPr id="113671" name="文本框 113670">
            <a:extLst>
              <a:ext uri="{FF2B5EF4-FFF2-40B4-BE49-F238E27FC236}">
                <a16:creationId xmlns:a16="http://schemas.microsoft.com/office/drawing/2014/main" id="{2E0A4E00-F3C5-4254-8367-EF216D507719}"/>
              </a:ext>
            </a:extLst>
          </p:cNvPr>
          <p:cNvSpPr txBox="1">
            <a:spLocks noChangeArrowheads="1"/>
          </p:cNvSpPr>
          <p:nvPr/>
        </p:nvSpPr>
        <p:spPr bwMode="auto">
          <a:xfrm>
            <a:off x="0" y="4019550"/>
            <a:ext cx="882015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7030A0"/>
                </a:solidFill>
                <a:ea typeface="楷体_GB2312" pitchFamily="49" charset="-122"/>
              </a:rPr>
              <a:t>“去国怀乡，忧谗畏讥“概括了“迁客骚人”的“悲”；“心旷神怡，宠辱偕忘”概括了“迁客骚人”的“喜”。这样写是为了将这类人的悲喜感情跟“古仁人之心”做对比，引出下文，由写景转入议论，突出主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366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367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36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9" grpId="0"/>
      <p:bldP spid="113670" grpId="0"/>
      <p:bldP spid="11367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AEA75FA7-DF99-4F1D-9516-2A9017A53E2F}"/>
              </a:ext>
            </a:extLst>
          </p:cNvPr>
          <p:cNvSpPr/>
          <p:nvPr/>
        </p:nvSpPr>
        <p:spPr>
          <a:xfrm>
            <a:off x="126206" y="1266607"/>
            <a:ext cx="8891587" cy="3047515"/>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081" name="文本框 146435">
            <a:extLst>
              <a:ext uri="{FF2B5EF4-FFF2-40B4-BE49-F238E27FC236}">
                <a16:creationId xmlns:a16="http://schemas.microsoft.com/office/drawing/2014/main" id="{9D745856-0656-434B-A8DB-A5E5E6707832}"/>
              </a:ext>
            </a:extLst>
          </p:cNvPr>
          <p:cNvSpPr txBox="1">
            <a:spLocks noChangeArrowheads="1"/>
          </p:cNvSpPr>
          <p:nvPr/>
        </p:nvSpPr>
        <p:spPr bwMode="auto">
          <a:xfrm>
            <a:off x="252413" y="1573772"/>
            <a:ext cx="9144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b="1" dirty="0"/>
              <a:t>第三、四两段结构方式相同，都是先                   ，再</a:t>
            </a:r>
          </a:p>
        </p:txBody>
      </p:sp>
      <p:sp>
        <p:nvSpPr>
          <p:cNvPr id="46082" name="直接连接符 146436">
            <a:extLst>
              <a:ext uri="{FF2B5EF4-FFF2-40B4-BE49-F238E27FC236}">
                <a16:creationId xmlns:a16="http://schemas.microsoft.com/office/drawing/2014/main" id="{F3A7E543-D309-4705-AC8C-C5222B5066C7}"/>
              </a:ext>
            </a:extLst>
          </p:cNvPr>
          <p:cNvSpPr>
            <a:spLocks noChangeShapeType="1"/>
          </p:cNvSpPr>
          <p:nvPr/>
        </p:nvSpPr>
        <p:spPr bwMode="auto">
          <a:xfrm flipV="1">
            <a:off x="7133336" y="2013397"/>
            <a:ext cx="1408934" cy="96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083" name="直接连接符 146437">
            <a:extLst>
              <a:ext uri="{FF2B5EF4-FFF2-40B4-BE49-F238E27FC236}">
                <a16:creationId xmlns:a16="http://schemas.microsoft.com/office/drawing/2014/main" id="{F5408BD6-1455-450F-9487-900C2F310694}"/>
              </a:ext>
            </a:extLst>
          </p:cNvPr>
          <p:cNvSpPr>
            <a:spLocks noChangeShapeType="1"/>
          </p:cNvSpPr>
          <p:nvPr/>
        </p:nvSpPr>
        <p:spPr bwMode="auto">
          <a:xfrm>
            <a:off x="755576" y="2636838"/>
            <a:ext cx="15843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39" name="文本框 146438">
            <a:extLst>
              <a:ext uri="{FF2B5EF4-FFF2-40B4-BE49-F238E27FC236}">
                <a16:creationId xmlns:a16="http://schemas.microsoft.com/office/drawing/2014/main" id="{16EAB252-6C0A-45A0-BAF6-02538E549AEA}"/>
              </a:ext>
            </a:extLst>
          </p:cNvPr>
          <p:cNvSpPr txBox="1">
            <a:spLocks noChangeArrowheads="1"/>
          </p:cNvSpPr>
          <p:nvPr/>
        </p:nvSpPr>
        <p:spPr bwMode="auto">
          <a:xfrm>
            <a:off x="7198520" y="1561370"/>
            <a:ext cx="22510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solidFill>
                  <a:schemeClr val="accent4">
                    <a:lumMod val="75000"/>
                  </a:schemeClr>
                </a:solidFill>
              </a:rPr>
              <a:t>描写</a:t>
            </a:r>
          </a:p>
        </p:txBody>
      </p:sp>
      <p:sp>
        <p:nvSpPr>
          <p:cNvPr id="146440" name="文本框 146439">
            <a:extLst>
              <a:ext uri="{FF2B5EF4-FFF2-40B4-BE49-F238E27FC236}">
                <a16:creationId xmlns:a16="http://schemas.microsoft.com/office/drawing/2014/main" id="{F3C35C58-4EE6-41D9-B697-FD0F881747B7}"/>
              </a:ext>
            </a:extLst>
          </p:cNvPr>
          <p:cNvSpPr txBox="1">
            <a:spLocks noChangeArrowheads="1"/>
          </p:cNvSpPr>
          <p:nvPr/>
        </p:nvSpPr>
        <p:spPr bwMode="auto">
          <a:xfrm>
            <a:off x="1188963" y="2084590"/>
            <a:ext cx="107878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chemeClr val="accent4">
                    <a:lumMod val="75000"/>
                  </a:schemeClr>
                </a:solidFill>
              </a:rPr>
              <a:t>抒情</a:t>
            </a:r>
          </a:p>
        </p:txBody>
      </p:sp>
      <p:sp>
        <p:nvSpPr>
          <p:cNvPr id="46086" name="文本框 146440">
            <a:extLst>
              <a:ext uri="{FF2B5EF4-FFF2-40B4-BE49-F238E27FC236}">
                <a16:creationId xmlns:a16="http://schemas.microsoft.com/office/drawing/2014/main" id="{4B5A437C-1C3E-4814-8025-2F7A36ED1BED}"/>
              </a:ext>
            </a:extLst>
          </p:cNvPr>
          <p:cNvSpPr txBox="1">
            <a:spLocks noChangeArrowheads="1"/>
          </p:cNvSpPr>
          <p:nvPr/>
        </p:nvSpPr>
        <p:spPr bwMode="auto">
          <a:xfrm>
            <a:off x="201830" y="2790365"/>
            <a:ext cx="874293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t>第四段的写景，作者是按照             的顺序来写的，先写                                     再写</a:t>
            </a:r>
          </a:p>
        </p:txBody>
      </p:sp>
      <p:sp>
        <p:nvSpPr>
          <p:cNvPr id="46087" name="直接连接符 146441">
            <a:extLst>
              <a:ext uri="{FF2B5EF4-FFF2-40B4-BE49-F238E27FC236}">
                <a16:creationId xmlns:a16="http://schemas.microsoft.com/office/drawing/2014/main" id="{D656C07F-6212-4F34-B1F1-C96F1C74D523}"/>
              </a:ext>
            </a:extLst>
          </p:cNvPr>
          <p:cNvSpPr>
            <a:spLocks noChangeShapeType="1"/>
          </p:cNvSpPr>
          <p:nvPr/>
        </p:nvSpPr>
        <p:spPr bwMode="auto">
          <a:xfrm>
            <a:off x="1188963" y="3786209"/>
            <a:ext cx="15128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dirty="0"/>
          </a:p>
        </p:txBody>
      </p:sp>
      <p:sp>
        <p:nvSpPr>
          <p:cNvPr id="46088" name="直接连接符 146442">
            <a:extLst>
              <a:ext uri="{FF2B5EF4-FFF2-40B4-BE49-F238E27FC236}">
                <a16:creationId xmlns:a16="http://schemas.microsoft.com/office/drawing/2014/main" id="{42849CCF-00BB-45EE-BCBE-DAC5AFD6302B}"/>
              </a:ext>
            </a:extLst>
          </p:cNvPr>
          <p:cNvSpPr>
            <a:spLocks noChangeShapeType="1"/>
          </p:cNvSpPr>
          <p:nvPr/>
        </p:nvSpPr>
        <p:spPr bwMode="auto">
          <a:xfrm>
            <a:off x="4662337" y="3224921"/>
            <a:ext cx="1024883" cy="2730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089" name="直接连接符 146443">
            <a:extLst>
              <a:ext uri="{FF2B5EF4-FFF2-40B4-BE49-F238E27FC236}">
                <a16:creationId xmlns:a16="http://schemas.microsoft.com/office/drawing/2014/main" id="{6EA8CE69-3947-480D-88B9-04807DA1360F}"/>
              </a:ext>
            </a:extLst>
          </p:cNvPr>
          <p:cNvSpPr>
            <a:spLocks noChangeShapeType="1"/>
          </p:cNvSpPr>
          <p:nvPr/>
        </p:nvSpPr>
        <p:spPr bwMode="auto">
          <a:xfrm>
            <a:off x="5687220" y="3768112"/>
            <a:ext cx="15113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5" name="文本框 146444">
            <a:extLst>
              <a:ext uri="{FF2B5EF4-FFF2-40B4-BE49-F238E27FC236}">
                <a16:creationId xmlns:a16="http://schemas.microsoft.com/office/drawing/2014/main" id="{4AE4BAD4-5F58-4890-BB26-472003C052A0}"/>
              </a:ext>
            </a:extLst>
          </p:cNvPr>
          <p:cNvSpPr txBox="1">
            <a:spLocks noChangeArrowheads="1"/>
          </p:cNvSpPr>
          <p:nvPr/>
        </p:nvSpPr>
        <p:spPr bwMode="auto">
          <a:xfrm>
            <a:off x="4824413" y="2790557"/>
            <a:ext cx="15843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chemeClr val="accent4">
                    <a:lumMod val="75000"/>
                  </a:schemeClr>
                </a:solidFill>
              </a:rPr>
              <a:t>时间</a:t>
            </a:r>
          </a:p>
        </p:txBody>
      </p:sp>
      <p:sp>
        <p:nvSpPr>
          <p:cNvPr id="146446" name="文本框 146445">
            <a:extLst>
              <a:ext uri="{FF2B5EF4-FFF2-40B4-BE49-F238E27FC236}">
                <a16:creationId xmlns:a16="http://schemas.microsoft.com/office/drawing/2014/main" id="{7227D91F-D4AC-4BC4-A758-C60D53A9DACC}"/>
              </a:ext>
            </a:extLst>
          </p:cNvPr>
          <p:cNvSpPr txBox="1">
            <a:spLocks noChangeArrowheads="1"/>
          </p:cNvSpPr>
          <p:nvPr/>
        </p:nvSpPr>
        <p:spPr bwMode="auto">
          <a:xfrm>
            <a:off x="1188963" y="3262301"/>
            <a:ext cx="28082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dirty="0">
                <a:solidFill>
                  <a:schemeClr val="accent4">
                    <a:lumMod val="75000"/>
                  </a:schemeClr>
                </a:solidFill>
              </a:rPr>
              <a:t>白天之景</a:t>
            </a:r>
          </a:p>
        </p:txBody>
      </p:sp>
      <p:sp>
        <p:nvSpPr>
          <p:cNvPr id="146447" name="文本框 146446">
            <a:extLst>
              <a:ext uri="{FF2B5EF4-FFF2-40B4-BE49-F238E27FC236}">
                <a16:creationId xmlns:a16="http://schemas.microsoft.com/office/drawing/2014/main" id="{C23F8F14-D9A0-4611-9111-C5838E55953F}"/>
              </a:ext>
            </a:extLst>
          </p:cNvPr>
          <p:cNvSpPr txBox="1">
            <a:spLocks noChangeArrowheads="1"/>
          </p:cNvSpPr>
          <p:nvPr/>
        </p:nvSpPr>
        <p:spPr bwMode="auto">
          <a:xfrm>
            <a:off x="5136269" y="3239693"/>
            <a:ext cx="23764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dirty="0">
                <a:solidFill>
                  <a:schemeClr val="accent4">
                    <a:lumMod val="75000"/>
                  </a:schemeClr>
                </a:solidFill>
              </a:rPr>
              <a:t>晚上之景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6440"/>
                                        </p:tgtEl>
                                        <p:attrNameLst>
                                          <p:attrName>style.visibility</p:attrName>
                                        </p:attrNameLst>
                                      </p:cBhvr>
                                      <p:to>
                                        <p:strVal val="visible"/>
                                      </p:to>
                                    </p:set>
                                    <p:animEffect transition="in" filter="checkerboard(across)">
                                      <p:cBhvr>
                                        <p:cTn id="7" dur="500"/>
                                        <p:tgtEl>
                                          <p:spTgt spid="146440"/>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46439"/>
                                        </p:tgtEl>
                                        <p:attrNameLst>
                                          <p:attrName>style.visibility</p:attrName>
                                        </p:attrNameLst>
                                      </p:cBhvr>
                                      <p:to>
                                        <p:strVal val="visible"/>
                                      </p:to>
                                    </p:set>
                                    <p:animEffect transition="in" filter="checkerboard(across)">
                                      <p:cBhvr>
                                        <p:cTn id="10" dur="500"/>
                                        <p:tgtEl>
                                          <p:spTgt spid="14643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146445"/>
                                        </p:tgtEl>
                                        <p:attrNameLst>
                                          <p:attrName>style.visibility</p:attrName>
                                        </p:attrNameLst>
                                      </p:cBhvr>
                                      <p:to>
                                        <p:strVal val="visible"/>
                                      </p:to>
                                    </p:set>
                                    <p:animEffect transition="in" filter="checkerboard(across)">
                                      <p:cBhvr>
                                        <p:cTn id="15" dur="500"/>
                                        <p:tgtEl>
                                          <p:spTgt spid="146445"/>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146446"/>
                                        </p:tgtEl>
                                        <p:attrNameLst>
                                          <p:attrName>style.visibility</p:attrName>
                                        </p:attrNameLst>
                                      </p:cBhvr>
                                      <p:to>
                                        <p:strVal val="visible"/>
                                      </p:to>
                                    </p:set>
                                    <p:animEffect transition="in" filter="checkerboard(across)">
                                      <p:cBhvr>
                                        <p:cTn id="18" dur="500"/>
                                        <p:tgtEl>
                                          <p:spTgt spid="146446"/>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146447"/>
                                        </p:tgtEl>
                                        <p:attrNameLst>
                                          <p:attrName>style.visibility</p:attrName>
                                        </p:attrNameLst>
                                      </p:cBhvr>
                                      <p:to>
                                        <p:strVal val="visible"/>
                                      </p:to>
                                    </p:set>
                                    <p:animEffect transition="in" filter="checkerboard(across)">
                                      <p:cBhvr>
                                        <p:cTn id="21" dur="500"/>
                                        <p:tgtEl>
                                          <p:spTgt spid="146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9" grpId="0"/>
      <p:bldP spid="146440" grpId="0"/>
      <p:bldP spid="146445" grpId="0"/>
      <p:bldP spid="146446" grpId="0"/>
      <p:bldP spid="1464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D1BC4764-0C2D-471C-8F01-2D80BF5FCAC3}"/>
              </a:ext>
            </a:extLst>
          </p:cNvPr>
          <p:cNvSpPr/>
          <p:nvPr/>
        </p:nvSpPr>
        <p:spPr>
          <a:xfrm>
            <a:off x="141672" y="1116441"/>
            <a:ext cx="8860656" cy="4029558"/>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105" name="文本框 114689">
            <a:extLst>
              <a:ext uri="{FF2B5EF4-FFF2-40B4-BE49-F238E27FC236}">
                <a16:creationId xmlns:a16="http://schemas.microsoft.com/office/drawing/2014/main" id="{CE3FF4BA-468E-40F2-B431-793DFCEB3AF3}"/>
              </a:ext>
            </a:extLst>
          </p:cNvPr>
          <p:cNvSpPr txBox="1">
            <a:spLocks noChangeArrowheads="1"/>
          </p:cNvSpPr>
          <p:nvPr/>
        </p:nvSpPr>
        <p:spPr bwMode="auto">
          <a:xfrm>
            <a:off x="1187624" y="749728"/>
            <a:ext cx="7200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endParaRPr lang="zh-CN" altLang="en-US"/>
          </a:p>
        </p:txBody>
      </p:sp>
      <p:sp>
        <p:nvSpPr>
          <p:cNvPr id="47106" name="文本框 114690">
            <a:extLst>
              <a:ext uri="{FF2B5EF4-FFF2-40B4-BE49-F238E27FC236}">
                <a16:creationId xmlns:a16="http://schemas.microsoft.com/office/drawing/2014/main" id="{9FD6380C-170A-4895-B3D5-202930C6C16B}"/>
              </a:ext>
            </a:extLst>
          </p:cNvPr>
          <p:cNvSpPr txBox="1">
            <a:spLocks noChangeArrowheads="1"/>
          </p:cNvSpPr>
          <p:nvPr/>
        </p:nvSpPr>
        <p:spPr bwMode="auto">
          <a:xfrm>
            <a:off x="178127" y="1516002"/>
            <a:ext cx="8569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dirty="0">
                <a:solidFill>
                  <a:srgbClr val="990000"/>
                </a:solidFill>
                <a:ea typeface="楷体_GB2312" pitchFamily="49" charset="-122"/>
              </a:rPr>
              <a:t>翻看文章第</a:t>
            </a:r>
            <a:r>
              <a:rPr lang="en-US" altLang="zh-CN" sz="2400" dirty="0">
                <a:solidFill>
                  <a:srgbClr val="990000"/>
                </a:solidFill>
                <a:ea typeface="楷体_GB2312" pitchFamily="49" charset="-122"/>
              </a:rPr>
              <a:t>5</a:t>
            </a:r>
            <a:r>
              <a:rPr lang="zh-CN" altLang="en-US" sz="2400" dirty="0">
                <a:solidFill>
                  <a:srgbClr val="990000"/>
                </a:solidFill>
                <a:ea typeface="楷体_GB2312" pitchFamily="49" charset="-122"/>
              </a:rPr>
              <a:t>段，思考以下问题：</a:t>
            </a:r>
          </a:p>
        </p:txBody>
      </p:sp>
      <p:sp>
        <p:nvSpPr>
          <p:cNvPr id="47107" name="文本框 114691">
            <a:extLst>
              <a:ext uri="{FF2B5EF4-FFF2-40B4-BE49-F238E27FC236}">
                <a16:creationId xmlns:a16="http://schemas.microsoft.com/office/drawing/2014/main" id="{8043C1EA-D621-41CA-970B-61E13DF0362C}"/>
              </a:ext>
            </a:extLst>
          </p:cNvPr>
          <p:cNvSpPr txBox="1">
            <a:spLocks noChangeArrowheads="1"/>
          </p:cNvSpPr>
          <p:nvPr/>
        </p:nvSpPr>
        <p:spPr bwMode="auto">
          <a:xfrm>
            <a:off x="274858" y="1946174"/>
            <a:ext cx="8280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dirty="0">
                <a:solidFill>
                  <a:srgbClr val="000099"/>
                </a:solidFill>
                <a:latin typeface="楷体_GB2312" pitchFamily="49" charset="-122"/>
                <a:ea typeface="楷体_GB2312" pitchFamily="49" charset="-122"/>
              </a:rPr>
              <a:t>1</a:t>
            </a:r>
            <a:r>
              <a:rPr lang="zh-CN" altLang="en-US" sz="2400" dirty="0">
                <a:solidFill>
                  <a:srgbClr val="000099"/>
                </a:solidFill>
                <a:latin typeface="楷体_GB2312" pitchFamily="49" charset="-122"/>
                <a:ea typeface="楷体_GB2312" pitchFamily="49" charset="-122"/>
              </a:rPr>
              <a:t>、“微斯人，吾谁与归”表达了作者怎样的情感？</a:t>
            </a:r>
          </a:p>
        </p:txBody>
      </p:sp>
      <p:sp>
        <p:nvSpPr>
          <p:cNvPr id="114693" name="文本框 114692">
            <a:extLst>
              <a:ext uri="{FF2B5EF4-FFF2-40B4-BE49-F238E27FC236}">
                <a16:creationId xmlns:a16="http://schemas.microsoft.com/office/drawing/2014/main" id="{382C3D98-8434-4638-8ADC-9E2B2C99A74F}"/>
              </a:ext>
            </a:extLst>
          </p:cNvPr>
          <p:cNvSpPr txBox="1">
            <a:spLocks noChangeArrowheads="1"/>
          </p:cNvSpPr>
          <p:nvPr/>
        </p:nvSpPr>
        <p:spPr bwMode="auto">
          <a:xfrm>
            <a:off x="274858" y="2531116"/>
            <a:ext cx="88296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dirty="0">
                <a:solidFill>
                  <a:schemeClr val="accent4">
                    <a:lumMod val="75000"/>
                  </a:schemeClr>
                </a:solidFill>
                <a:ea typeface="楷体_GB2312" pitchFamily="49" charset="-122"/>
              </a:rPr>
              <a:t>表达了作者对“不以物喜，不以己悲”这类古仁人的向往与敬慕之情和自己的旷达胸怀与政治抱负。</a:t>
            </a:r>
          </a:p>
        </p:txBody>
      </p:sp>
      <p:sp>
        <p:nvSpPr>
          <p:cNvPr id="114694" name="文本框 114693">
            <a:extLst>
              <a:ext uri="{FF2B5EF4-FFF2-40B4-BE49-F238E27FC236}">
                <a16:creationId xmlns:a16="http://schemas.microsoft.com/office/drawing/2014/main" id="{5C583CB6-339E-4F2C-84C8-BD5FA4543968}"/>
              </a:ext>
            </a:extLst>
          </p:cNvPr>
          <p:cNvSpPr txBox="1">
            <a:spLocks noChangeArrowheads="1"/>
          </p:cNvSpPr>
          <p:nvPr/>
        </p:nvSpPr>
        <p:spPr bwMode="auto">
          <a:xfrm>
            <a:off x="295823" y="3454613"/>
            <a:ext cx="88201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a:solidFill>
                  <a:srgbClr val="000099"/>
                </a:solidFill>
              </a:rPr>
              <a:t>2</a:t>
            </a:r>
            <a:r>
              <a:rPr lang="zh-CN" altLang="en-US" sz="2800" dirty="0">
                <a:solidFill>
                  <a:srgbClr val="000099"/>
                </a:solidFill>
              </a:rPr>
              <a:t>、本段表现作者怎样的胸襟和抱负？</a:t>
            </a:r>
          </a:p>
        </p:txBody>
      </p:sp>
      <p:sp>
        <p:nvSpPr>
          <p:cNvPr id="114695" name="文本框 114694">
            <a:extLst>
              <a:ext uri="{FF2B5EF4-FFF2-40B4-BE49-F238E27FC236}">
                <a16:creationId xmlns:a16="http://schemas.microsoft.com/office/drawing/2014/main" id="{EB87EEE4-75DD-4732-A796-837F2432866C}"/>
              </a:ext>
            </a:extLst>
          </p:cNvPr>
          <p:cNvSpPr txBox="1">
            <a:spLocks noChangeArrowheads="1"/>
          </p:cNvSpPr>
          <p:nvPr/>
        </p:nvSpPr>
        <p:spPr bwMode="auto">
          <a:xfrm>
            <a:off x="109864" y="4070333"/>
            <a:ext cx="87058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solidFill>
                  <a:schemeClr val="accent4">
                    <a:lumMod val="75000"/>
                  </a:schemeClr>
                </a:solidFill>
              </a:rPr>
              <a:t>“不以物喜，不以己悲”的旷达胸襟；</a:t>
            </a:r>
          </a:p>
          <a:p>
            <a:r>
              <a:rPr lang="zh-CN" altLang="en-US" sz="2800" b="1" dirty="0">
                <a:solidFill>
                  <a:schemeClr val="accent4">
                    <a:lumMod val="75000"/>
                  </a:schemeClr>
                </a:solidFill>
              </a:rPr>
              <a:t>“先天下</a:t>
            </a:r>
            <a:r>
              <a:rPr lang="en-US" altLang="zh-CN" sz="2800" b="1" dirty="0">
                <a:solidFill>
                  <a:schemeClr val="accent4">
                    <a:lumMod val="75000"/>
                  </a:schemeClr>
                </a:solidFill>
              </a:rPr>
              <a:t>… …</a:t>
            </a:r>
            <a:r>
              <a:rPr lang="zh-CN" altLang="en-US" sz="2800" b="1" dirty="0">
                <a:solidFill>
                  <a:schemeClr val="accent4">
                    <a:lumMod val="75000"/>
                  </a:schemeClr>
                </a:solidFill>
              </a:rPr>
              <a:t>乐而乐”的政治抱负。</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469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14694"/>
                                        </p:tgtEl>
                                        <p:attrNameLst>
                                          <p:attrName>style.visibility</p:attrName>
                                        </p:attrNameLst>
                                      </p:cBhvr>
                                      <p:to>
                                        <p:strVal val="visible"/>
                                      </p:to>
                                    </p:set>
                                    <p:animEffect transition="in" filter="blinds(horizontal)">
                                      <p:cBhvr>
                                        <p:cTn id="11" dur="500"/>
                                        <p:tgtEl>
                                          <p:spTgt spid="11469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7" presetClass="entr" presetSubtype="4" fill="hold" nodeType="clickEffect">
                                  <p:stCondLst>
                                    <p:cond delay="0"/>
                                  </p:stCondLst>
                                  <p:childTnLst>
                                    <p:set>
                                      <p:cBhvr>
                                        <p:cTn id="15" dur="1" fill="hold">
                                          <p:stCondLst>
                                            <p:cond delay="0"/>
                                          </p:stCondLst>
                                        </p:cTn>
                                        <p:tgtEl>
                                          <p:spTgt spid="114695">
                                            <p:txEl>
                                              <p:pRg st="0" end="0"/>
                                            </p:txEl>
                                          </p:spTgt>
                                        </p:tgtEl>
                                        <p:attrNameLst>
                                          <p:attrName>style.visibility</p:attrName>
                                        </p:attrNameLst>
                                      </p:cBhvr>
                                      <p:to>
                                        <p:strVal val="visible"/>
                                      </p:to>
                                    </p:set>
                                    <p:anim calcmode="lin" valueType="num">
                                      <p:cBhvr>
                                        <p:cTn id="16" dur="5000" fill="hold"/>
                                        <p:tgtEl>
                                          <p:spTgt spid="114695">
                                            <p:txEl>
                                              <p:pRg st="0" end="0"/>
                                            </p:txEl>
                                          </p:spTgt>
                                        </p:tgtEl>
                                        <p:attrNameLst>
                                          <p:attrName>ppt_x</p:attrName>
                                        </p:attrNameLst>
                                      </p:cBhvr>
                                      <p:tavLst>
                                        <p:tav tm="0">
                                          <p:val>
                                            <p:strVal val="#ppt_x"/>
                                          </p:val>
                                        </p:tav>
                                        <p:tav tm="100000">
                                          <p:val>
                                            <p:strVal val="#ppt_x"/>
                                          </p:val>
                                        </p:tav>
                                      </p:tavLst>
                                    </p:anim>
                                    <p:anim calcmode="lin" valueType="num">
                                      <p:cBhvr>
                                        <p:cTn id="17" dur="5000" fill="hold"/>
                                        <p:tgtEl>
                                          <p:spTgt spid="114695">
                                            <p:txEl>
                                              <p:pRg st="0" end="0"/>
                                            </p:txEl>
                                          </p:spTgt>
                                        </p:tgtEl>
                                        <p:attrNameLst>
                                          <p:attrName>ppt_y</p:attrName>
                                        </p:attrNameLst>
                                      </p:cBhvr>
                                      <p:tavLst>
                                        <p:tav tm="0">
                                          <p:val>
                                            <p:strVal val="1+#ppt_h/2"/>
                                          </p:val>
                                        </p:tav>
                                        <p:tav tm="100000">
                                          <p:val>
                                            <p:strVal val="#ppt_y"/>
                                          </p:val>
                                        </p:tav>
                                      </p:tavLst>
                                    </p:anim>
                                  </p:childTnLst>
                                </p:cTn>
                              </p:par>
                              <p:par>
                                <p:cTn id="18" presetID="7" presetClass="entr" presetSubtype="4" fill="hold" nodeType="withEffect">
                                  <p:stCondLst>
                                    <p:cond delay="0"/>
                                  </p:stCondLst>
                                  <p:childTnLst>
                                    <p:set>
                                      <p:cBhvr>
                                        <p:cTn id="19" dur="1" fill="hold">
                                          <p:stCondLst>
                                            <p:cond delay="0"/>
                                          </p:stCondLst>
                                        </p:cTn>
                                        <p:tgtEl>
                                          <p:spTgt spid="114695">
                                            <p:txEl>
                                              <p:pRg st="1" end="1"/>
                                            </p:txEl>
                                          </p:spTgt>
                                        </p:tgtEl>
                                        <p:attrNameLst>
                                          <p:attrName>style.visibility</p:attrName>
                                        </p:attrNameLst>
                                      </p:cBhvr>
                                      <p:to>
                                        <p:strVal val="visible"/>
                                      </p:to>
                                    </p:set>
                                    <p:anim calcmode="lin" valueType="num">
                                      <p:cBhvr>
                                        <p:cTn id="20" dur="5000" fill="hold"/>
                                        <p:tgtEl>
                                          <p:spTgt spid="114695">
                                            <p:txEl>
                                              <p:pRg st="1" end="1"/>
                                            </p:txEl>
                                          </p:spTgt>
                                        </p:tgtEl>
                                        <p:attrNameLst>
                                          <p:attrName>ppt_x</p:attrName>
                                        </p:attrNameLst>
                                      </p:cBhvr>
                                      <p:tavLst>
                                        <p:tav tm="0">
                                          <p:val>
                                            <p:strVal val="#ppt_x"/>
                                          </p:val>
                                        </p:tav>
                                        <p:tav tm="100000">
                                          <p:val>
                                            <p:strVal val="#ppt_x"/>
                                          </p:val>
                                        </p:tav>
                                      </p:tavLst>
                                    </p:anim>
                                    <p:anim calcmode="lin" valueType="num">
                                      <p:cBhvr>
                                        <p:cTn id="21" dur="5000" fill="hold"/>
                                        <p:tgtEl>
                                          <p:spTgt spid="11469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3" grpId="0"/>
      <p:bldP spid="11469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511EF2B7-C415-4A0E-9ABE-D68B1E74C05E}"/>
              </a:ext>
            </a:extLst>
          </p:cNvPr>
          <p:cNvSpPr/>
          <p:nvPr/>
        </p:nvSpPr>
        <p:spPr>
          <a:xfrm>
            <a:off x="-102035" y="1088740"/>
            <a:ext cx="9144000" cy="4680520"/>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129" name="文本框 115713">
            <a:extLst>
              <a:ext uri="{FF2B5EF4-FFF2-40B4-BE49-F238E27FC236}">
                <a16:creationId xmlns:a16="http://schemas.microsoft.com/office/drawing/2014/main" id="{0E8F8008-5468-4D16-B857-8B0EB8232A4E}"/>
              </a:ext>
            </a:extLst>
          </p:cNvPr>
          <p:cNvSpPr txBox="1">
            <a:spLocks noChangeArrowheads="1"/>
          </p:cNvSpPr>
          <p:nvPr/>
        </p:nvSpPr>
        <p:spPr bwMode="auto">
          <a:xfrm>
            <a:off x="55127" y="1667609"/>
            <a:ext cx="7416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、作者想要寻求怎样的古人品德？</a:t>
            </a:r>
          </a:p>
        </p:txBody>
      </p:sp>
      <p:sp>
        <p:nvSpPr>
          <p:cNvPr id="115715" name="文本框 115714">
            <a:extLst>
              <a:ext uri="{FF2B5EF4-FFF2-40B4-BE49-F238E27FC236}">
                <a16:creationId xmlns:a16="http://schemas.microsoft.com/office/drawing/2014/main" id="{95379E8A-551F-475F-A0EC-40EABAA294E5}"/>
              </a:ext>
            </a:extLst>
          </p:cNvPr>
          <p:cNvSpPr txBox="1">
            <a:spLocks noChangeArrowheads="1"/>
          </p:cNvSpPr>
          <p:nvPr/>
        </p:nvSpPr>
        <p:spPr bwMode="auto">
          <a:xfrm>
            <a:off x="55127" y="2335527"/>
            <a:ext cx="882967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dirty="0">
                <a:solidFill>
                  <a:schemeClr val="accent4">
                    <a:lumMod val="75000"/>
                  </a:schemeClr>
                </a:solidFill>
                <a:ea typeface="楷体_GB2312" pitchFamily="49" charset="-122"/>
              </a:rPr>
              <a:t>不会因为外界环境的好坏或喜或忧，也不因为自己心情的好坏或乐或悲</a:t>
            </a:r>
          </a:p>
          <a:p>
            <a:pPr>
              <a:spcBef>
                <a:spcPct val="50000"/>
              </a:spcBef>
            </a:pPr>
            <a:r>
              <a:rPr lang="zh-CN" altLang="en-US" sz="2400" dirty="0">
                <a:solidFill>
                  <a:schemeClr val="accent4">
                    <a:lumMod val="75000"/>
                  </a:schemeClr>
                </a:solidFill>
                <a:ea typeface="楷体_GB2312" pitchFamily="49" charset="-122"/>
              </a:rPr>
              <a:t>不以物喜，不以己悲</a:t>
            </a:r>
          </a:p>
        </p:txBody>
      </p:sp>
      <p:sp>
        <p:nvSpPr>
          <p:cNvPr id="115716" name="文本框 115715">
            <a:extLst>
              <a:ext uri="{FF2B5EF4-FFF2-40B4-BE49-F238E27FC236}">
                <a16:creationId xmlns:a16="http://schemas.microsoft.com/office/drawing/2014/main" id="{7B6FE780-1300-4F7C-AA89-CFF242ABF398}"/>
              </a:ext>
            </a:extLst>
          </p:cNvPr>
          <p:cNvSpPr txBox="1">
            <a:spLocks noChangeArrowheads="1"/>
          </p:cNvSpPr>
          <p:nvPr/>
        </p:nvSpPr>
        <p:spPr bwMode="auto">
          <a:xfrm>
            <a:off x="-1" y="3829975"/>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dirty="0">
                <a:latin typeface="楷体_GB2312" pitchFamily="49" charset="-122"/>
                <a:ea typeface="楷体_GB2312" pitchFamily="49" charset="-122"/>
              </a:rPr>
              <a:t>4</a:t>
            </a:r>
            <a:r>
              <a:rPr lang="zh-CN" altLang="en-US" sz="2800" dirty="0">
                <a:latin typeface="楷体_GB2312" pitchFamily="49" charset="-122"/>
                <a:ea typeface="楷体_GB2312" pitchFamily="49" charset="-122"/>
              </a:rPr>
              <a:t>、从这理想的寻求中，我们可以看出作者有怎样的人品？</a:t>
            </a:r>
          </a:p>
        </p:txBody>
      </p:sp>
      <p:sp>
        <p:nvSpPr>
          <p:cNvPr id="115717" name="文本框 115716">
            <a:extLst>
              <a:ext uri="{FF2B5EF4-FFF2-40B4-BE49-F238E27FC236}">
                <a16:creationId xmlns:a16="http://schemas.microsoft.com/office/drawing/2014/main" id="{7D947C08-C1C1-4732-9FDE-01F667CF2C31}"/>
              </a:ext>
            </a:extLst>
          </p:cNvPr>
          <p:cNvSpPr txBox="1">
            <a:spLocks noChangeArrowheads="1"/>
          </p:cNvSpPr>
          <p:nvPr/>
        </p:nvSpPr>
        <p:spPr bwMode="auto">
          <a:xfrm>
            <a:off x="328972" y="4497893"/>
            <a:ext cx="8281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dirty="0">
                <a:solidFill>
                  <a:schemeClr val="accent4">
                    <a:lumMod val="75000"/>
                  </a:schemeClr>
                </a:solidFill>
                <a:ea typeface="楷体_GB2312" pitchFamily="49" charset="-122"/>
              </a:rPr>
              <a:t>不贪图名利和富贵，清廉正直，忧国忧民</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571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571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571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57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6" grpId="0"/>
      <p:bldP spid="1157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2">
            <a:extLst>
              <a:ext uri="{FF2B5EF4-FFF2-40B4-BE49-F238E27FC236}">
                <a16:creationId xmlns:a16="http://schemas.microsoft.com/office/drawing/2014/main" id="{889B1FA9-DB97-4400-BB85-81ED65F5EB7A}"/>
              </a:ext>
            </a:extLst>
          </p:cNvPr>
          <p:cNvSpPr txBox="1"/>
          <p:nvPr/>
        </p:nvSpPr>
        <p:spPr>
          <a:xfrm>
            <a:off x="192088" y="1209675"/>
            <a:ext cx="4248150" cy="646113"/>
          </a:xfrm>
          <a:prstGeom prst="rect">
            <a:avLst/>
          </a:prstGeom>
          <a:solidFill>
            <a:srgbClr val="92E369"/>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spAutoFit/>
          </a:bodyPr>
          <a:lstStyle/>
          <a:p>
            <a:pPr eaLnBrk="1" hangingPunct="1">
              <a:buFont typeface="Arial" panose="020B0604020202020204" pitchFamily="34" charset="0"/>
              <a:buNone/>
              <a:defRPr/>
            </a:pPr>
            <a:r>
              <a:rPr lang="zh-CN" altLang="en-US" sz="3600" b="1" noProof="1">
                <a:solidFill>
                  <a:schemeClr val="tx1"/>
                </a:solidFill>
              </a:rPr>
              <a:t>一说</a:t>
            </a:r>
            <a:r>
              <a:rPr lang="zh-CN" altLang="en-US" sz="3600" b="1" noProof="1">
                <a:solidFill>
                  <a:srgbClr val="FF0000"/>
                </a:solidFill>
                <a:latin typeface="黑体" panose="02010609060101010101" pitchFamily="49" charset="-122"/>
                <a:ea typeface="黑体" panose="02010609060101010101" pitchFamily="49" charset="-122"/>
              </a:rPr>
              <a:t>教材结构分析</a:t>
            </a:r>
          </a:p>
        </p:txBody>
      </p:sp>
      <p:sp>
        <p:nvSpPr>
          <p:cNvPr id="16387" name="流程图: 可选过程 1">
            <a:extLst>
              <a:ext uri="{FF2B5EF4-FFF2-40B4-BE49-F238E27FC236}">
                <a16:creationId xmlns:a16="http://schemas.microsoft.com/office/drawing/2014/main" id="{8BCCF10E-AE87-439C-89CA-23B92675780D}"/>
              </a:ext>
            </a:extLst>
          </p:cNvPr>
          <p:cNvSpPr>
            <a:spLocks noChangeArrowheads="1"/>
          </p:cNvSpPr>
          <p:nvPr/>
        </p:nvSpPr>
        <p:spPr bwMode="auto">
          <a:xfrm>
            <a:off x="192088" y="2165350"/>
            <a:ext cx="8410575" cy="3883025"/>
          </a:xfrm>
          <a:prstGeom prst="flowChartAlternateProcess">
            <a:avLst/>
          </a:prstGeom>
          <a:solidFill>
            <a:srgbClr val="FFFFFF"/>
          </a:solidFill>
          <a:ln w="28575">
            <a:solidFill>
              <a:srgbClr val="FF0000"/>
            </a:solidFill>
            <a:round/>
            <a:headEnd/>
            <a:tailEnd/>
          </a:ln>
        </p:spPr>
        <p:txBody>
          <a:bodyPr/>
          <a:lstStyle>
            <a:lvl1pPr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None/>
            </a:pPr>
            <a:r>
              <a:rPr lang="zh-CN" altLang="en-US" sz="2800" b="1" dirty="0">
                <a:latin typeface="宋体" panose="02010600030101010101" pitchFamily="2" charset="-122"/>
              </a:rPr>
              <a:t>   </a:t>
            </a:r>
            <a:r>
              <a:rPr lang="en-US" altLang="zh-CN" sz="2000" b="1" dirty="0">
                <a:latin typeface="宋体" panose="02010600030101010101" pitchFamily="2" charset="-122"/>
              </a:rPr>
              <a:t>《</a:t>
            </a:r>
            <a:r>
              <a:rPr lang="zh-CN" altLang="en-US" sz="2000" b="1" dirty="0">
                <a:latin typeface="宋体" panose="02010600030101010101" pitchFamily="2" charset="-122"/>
              </a:rPr>
              <a:t>岳阳楼记</a:t>
            </a:r>
            <a:r>
              <a:rPr lang="en-US" altLang="zh-CN" sz="2000" b="1" dirty="0">
                <a:latin typeface="宋体" panose="02010600030101010101" pitchFamily="2" charset="-122"/>
              </a:rPr>
              <a:t>》</a:t>
            </a:r>
            <a:r>
              <a:rPr lang="zh-CN" altLang="en-US" sz="2000" b="1" dirty="0">
                <a:latin typeface="宋体" panose="02010600030101010101" pitchFamily="2" charset="-122"/>
              </a:rPr>
              <a:t>是部编版九年级上册第三单元的第一篇文章，本单元所选的诗文在描写景物、抒发感情的同时，也表达了作者的政治理想、志趣抱负。学习时，要注意体会古人寄托于山水名胜中的思想感情，感受他们的忧乐情怀。</a:t>
            </a:r>
            <a:r>
              <a:rPr lang="en-US" altLang="zh-CN" sz="2000" b="1" dirty="0">
                <a:latin typeface="宋体" panose="02010600030101010101" pitchFamily="2" charset="-122"/>
              </a:rPr>
              <a:t>《</a:t>
            </a:r>
            <a:r>
              <a:rPr lang="zh-CN" altLang="en-US" sz="2000" b="1" dirty="0">
                <a:latin typeface="宋体" panose="02010600030101010101" pitchFamily="2" charset="-122"/>
              </a:rPr>
              <a:t>岳阳楼记</a:t>
            </a:r>
            <a:r>
              <a:rPr lang="en-US" altLang="zh-CN" sz="2000" b="1" dirty="0">
                <a:latin typeface="宋体" panose="02010600030101010101" pitchFamily="2" charset="-122"/>
              </a:rPr>
              <a:t>》</a:t>
            </a:r>
            <a:r>
              <a:rPr lang="zh-CN" altLang="en-US" sz="2000" b="1" dirty="0">
                <a:latin typeface="宋体" panose="02010600030101010101" pitchFamily="2" charset="-122"/>
              </a:rPr>
              <a:t>是我国古代散文的名篇。虽然冠名为“记”，实际上并非一般意义上的登临游记，而是借题发挥，表现作者在政治失意中旷达的胸襟和“先天下之忧而忧，后天下之乐而乐”的政治抱负，并以此规箴友人；表达了自屈原以来文人士大夫兼济天下一脉相传的报国情怀，对学生品德的形成有很大的教益。其语言骈散结合，表达方式灵活，是一篇融景美、情美、语言美、思想美为一体的千古美文，是很值得我们品味和探究的，对本单元后面文章的学习有很大作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circle(in)">
                                      <p:cBhvr>
                                        <p:cTn id="12" dur="20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1638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BFEA9956-8B85-4575-A793-661068E19882}"/>
              </a:ext>
            </a:extLst>
          </p:cNvPr>
          <p:cNvSpPr/>
          <p:nvPr/>
        </p:nvSpPr>
        <p:spPr>
          <a:xfrm>
            <a:off x="0" y="1340768"/>
            <a:ext cx="9144000" cy="4104456"/>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153" name="矩形 116737">
            <a:extLst>
              <a:ext uri="{FF2B5EF4-FFF2-40B4-BE49-F238E27FC236}">
                <a16:creationId xmlns:a16="http://schemas.microsoft.com/office/drawing/2014/main" id="{FAEE8A38-8FC6-40F0-AA60-4F5E520ADB65}"/>
              </a:ext>
            </a:extLst>
          </p:cNvPr>
          <p:cNvSpPr>
            <a:spLocks noChangeArrowheads="1"/>
          </p:cNvSpPr>
          <p:nvPr/>
        </p:nvSpPr>
        <p:spPr bwMode="auto">
          <a:xfrm>
            <a:off x="179512" y="1586862"/>
            <a:ext cx="91440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a:latin typeface="楷体_GB2312" pitchFamily="49" charset="-122"/>
                <a:ea typeface="楷体_GB2312" pitchFamily="49" charset="-122"/>
              </a:rPr>
              <a:t>5</a:t>
            </a:r>
            <a:r>
              <a:rPr lang="zh-CN" altLang="en-US" sz="2800" dirty="0">
                <a:latin typeface="楷体_GB2312" pitchFamily="49" charset="-122"/>
                <a:ea typeface="楷体_GB2312" pitchFamily="49" charset="-122"/>
              </a:rPr>
              <a:t>、“览物之情，得无异乎”和“古仁人之心，或异二者之为”两句中的“异”字，分别指什么？</a:t>
            </a:r>
          </a:p>
        </p:txBody>
      </p:sp>
      <p:sp>
        <p:nvSpPr>
          <p:cNvPr id="116739" name="文本框 116738">
            <a:extLst>
              <a:ext uri="{FF2B5EF4-FFF2-40B4-BE49-F238E27FC236}">
                <a16:creationId xmlns:a16="http://schemas.microsoft.com/office/drawing/2014/main" id="{A5A9794C-FE8B-4925-8907-544102C3B58D}"/>
              </a:ext>
            </a:extLst>
          </p:cNvPr>
          <p:cNvSpPr txBox="1">
            <a:spLocks noChangeArrowheads="1"/>
          </p:cNvSpPr>
          <p:nvPr/>
        </p:nvSpPr>
        <p:spPr bwMode="auto">
          <a:xfrm>
            <a:off x="179512" y="2568106"/>
            <a:ext cx="8568952"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dirty="0">
                <a:solidFill>
                  <a:srgbClr val="7030A0"/>
                </a:solidFill>
                <a:ea typeface="楷体_GB2312" pitchFamily="49" charset="-122"/>
              </a:rPr>
              <a:t>“览物之情，得无异乎”中的“异”，是指不同的自然景物引发的“迁客骚人”不同的感触，即“悲”与“喜”两种不同的心境。</a:t>
            </a:r>
          </a:p>
          <a:p>
            <a:pPr>
              <a:spcBef>
                <a:spcPct val="50000"/>
              </a:spcBef>
            </a:pPr>
            <a:r>
              <a:rPr lang="zh-CN" altLang="en-US" sz="2400" dirty="0">
                <a:solidFill>
                  <a:srgbClr val="7030A0"/>
                </a:solidFill>
                <a:ea typeface="楷体_GB2312" pitchFamily="49" charset="-122"/>
              </a:rPr>
              <a:t>“古仁人之心，或异二者之为”两句中的“异”是指古代仁人不同于上述的“迁客骚人”，能不受自然风物好坏的影响，“不以物喜，不以己悲”。</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673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673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F82C2AE7-5CA9-4E55-9207-52C2940FFDCD}"/>
              </a:ext>
            </a:extLst>
          </p:cNvPr>
          <p:cNvSpPr/>
          <p:nvPr/>
        </p:nvSpPr>
        <p:spPr>
          <a:xfrm>
            <a:off x="0" y="1268760"/>
            <a:ext cx="8977312" cy="3672408"/>
          </a:xfrm>
          <a:prstGeom prst="roundRect">
            <a:avLst/>
          </a:prstGeom>
          <a:solidFill>
            <a:schemeClr val="bg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177" name="文本框 150531">
            <a:extLst>
              <a:ext uri="{FF2B5EF4-FFF2-40B4-BE49-F238E27FC236}">
                <a16:creationId xmlns:a16="http://schemas.microsoft.com/office/drawing/2014/main" id="{8DA0A74B-29E3-4641-BACF-75DD2565FCE1}"/>
              </a:ext>
            </a:extLst>
          </p:cNvPr>
          <p:cNvSpPr txBox="1">
            <a:spLocks noChangeArrowheads="1"/>
          </p:cNvSpPr>
          <p:nvPr/>
        </p:nvSpPr>
        <p:spPr bwMode="auto">
          <a:xfrm>
            <a:off x="120253" y="1826573"/>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dirty="0">
                <a:solidFill>
                  <a:srgbClr val="000000"/>
                </a:solidFill>
                <a:latin typeface="楷体_GB2312" pitchFamily="49" charset="-122"/>
                <a:ea typeface="楷体_GB2312" pitchFamily="49" charset="-122"/>
              </a:rPr>
              <a:t>作者在文中没有对岳阳楼进行详细描绘，原因是什么？</a:t>
            </a:r>
          </a:p>
        </p:txBody>
      </p:sp>
      <p:sp>
        <p:nvSpPr>
          <p:cNvPr id="150533" name="文本框 150532">
            <a:extLst>
              <a:ext uri="{FF2B5EF4-FFF2-40B4-BE49-F238E27FC236}">
                <a16:creationId xmlns:a16="http://schemas.microsoft.com/office/drawing/2014/main" id="{413AF139-35B7-4D61-9C1E-6994A6C958E9}"/>
              </a:ext>
            </a:extLst>
          </p:cNvPr>
          <p:cNvSpPr txBox="1">
            <a:spLocks noChangeArrowheads="1"/>
          </p:cNvSpPr>
          <p:nvPr/>
        </p:nvSpPr>
        <p:spPr bwMode="auto">
          <a:xfrm>
            <a:off x="78581" y="2736502"/>
            <a:ext cx="882015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dirty="0">
                <a:solidFill>
                  <a:srgbClr val="7030A0"/>
                </a:solidFill>
                <a:ea typeface="楷体_GB2312" pitchFamily="49" charset="-122"/>
              </a:rPr>
              <a:t>第一，“前人之述备矣”，因为不必再去重复；第二，从全文看，作者写这篇文章的目的不在于介绍岳阳楼的建造经过和它的构造及景物，而在于借景抒情。</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05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0B07DB4E-9E83-45D9-A737-E58B592827FD}"/>
              </a:ext>
            </a:extLst>
          </p:cNvPr>
          <p:cNvSpPr/>
          <p:nvPr/>
        </p:nvSpPr>
        <p:spPr>
          <a:xfrm>
            <a:off x="12861" y="2045665"/>
            <a:ext cx="9139950" cy="3096344"/>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273" name="文本框 131075">
            <a:extLst>
              <a:ext uri="{FF2B5EF4-FFF2-40B4-BE49-F238E27FC236}">
                <a16:creationId xmlns:a16="http://schemas.microsoft.com/office/drawing/2014/main" id="{363B75A9-FF43-4442-8842-530F73963359}"/>
              </a:ext>
            </a:extLst>
          </p:cNvPr>
          <p:cNvSpPr txBox="1">
            <a:spLocks noChangeArrowheads="1"/>
          </p:cNvSpPr>
          <p:nvPr/>
        </p:nvSpPr>
        <p:spPr bwMode="auto">
          <a:xfrm>
            <a:off x="43377" y="2264415"/>
            <a:ext cx="9144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t>联系全文，说说你对“先天下之忧而忧，后天下之乐而乐”的看法或理解。</a:t>
            </a:r>
          </a:p>
        </p:txBody>
      </p:sp>
      <p:sp>
        <p:nvSpPr>
          <p:cNvPr id="131077" name="文本框 131076">
            <a:extLst>
              <a:ext uri="{FF2B5EF4-FFF2-40B4-BE49-F238E27FC236}">
                <a16:creationId xmlns:a16="http://schemas.microsoft.com/office/drawing/2014/main" id="{07023D13-0B5C-4151-838B-420B55AA3B1E}"/>
              </a:ext>
            </a:extLst>
          </p:cNvPr>
          <p:cNvSpPr txBox="1">
            <a:spLocks noChangeArrowheads="1"/>
          </p:cNvSpPr>
          <p:nvPr/>
        </p:nvSpPr>
        <p:spPr bwMode="auto">
          <a:xfrm>
            <a:off x="251520" y="3418897"/>
            <a:ext cx="835342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dirty="0">
                <a:solidFill>
                  <a:srgbClr val="7030A0"/>
                </a:solidFill>
              </a:rPr>
              <a:t>答：范仲淹的这句话体现了忧君思想，带有时代的局限性，但是他所提倡的吃苦在前、享受在后的精神，在今天仍然有着借鉴和教育意义。</a:t>
            </a:r>
          </a:p>
        </p:txBody>
      </p:sp>
      <p:sp>
        <p:nvSpPr>
          <p:cNvPr id="3" name="矩形 2">
            <a:extLst>
              <a:ext uri="{FF2B5EF4-FFF2-40B4-BE49-F238E27FC236}">
                <a16:creationId xmlns:a16="http://schemas.microsoft.com/office/drawing/2014/main" id="{87BF8138-8482-4239-886D-AE219F7F4D5D}"/>
              </a:ext>
            </a:extLst>
          </p:cNvPr>
          <p:cNvSpPr/>
          <p:nvPr/>
        </p:nvSpPr>
        <p:spPr>
          <a:xfrm>
            <a:off x="226230" y="1130000"/>
            <a:ext cx="4559139" cy="648072"/>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chemeClr val="tx1"/>
                </a:solidFill>
              </a:rPr>
              <a:t>深入品系，体会情感</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1077"/>
                                        </p:tgtEl>
                                        <p:attrNameLst>
                                          <p:attrName>style.visibility</p:attrName>
                                        </p:attrNameLst>
                                      </p:cBhvr>
                                      <p:to>
                                        <p:strVal val="visible"/>
                                      </p:to>
                                    </p:set>
                                    <p:animEffect transition="in" filter="checkerboard(across)">
                                      <p:cBhvr>
                                        <p:cTn id="7" dur="500"/>
                                        <p:tgtEl>
                                          <p:spTgt spid="131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B97F2806-0004-45E2-9814-2FAFDC2F32F9}"/>
              </a:ext>
            </a:extLst>
          </p:cNvPr>
          <p:cNvSpPr/>
          <p:nvPr/>
        </p:nvSpPr>
        <p:spPr>
          <a:xfrm>
            <a:off x="-34814" y="1520788"/>
            <a:ext cx="9144000" cy="3816424"/>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97" name="文本框 135171">
            <a:extLst>
              <a:ext uri="{FF2B5EF4-FFF2-40B4-BE49-F238E27FC236}">
                <a16:creationId xmlns:a16="http://schemas.microsoft.com/office/drawing/2014/main" id="{2798EA96-FE6B-4890-B9BA-C09029E606EB}"/>
              </a:ext>
            </a:extLst>
          </p:cNvPr>
          <p:cNvSpPr txBox="1">
            <a:spLocks noChangeArrowheads="1"/>
          </p:cNvSpPr>
          <p:nvPr/>
        </p:nvSpPr>
        <p:spPr bwMode="auto">
          <a:xfrm>
            <a:off x="0" y="1878950"/>
            <a:ext cx="9144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t>范仲淹借此文委婉地表达了对友人滕子京地劝勉，结尾作者发出“微斯人，吾谁与归”的慨叹。就全文来看，这句话有何言外之意？</a:t>
            </a:r>
          </a:p>
        </p:txBody>
      </p:sp>
      <p:sp>
        <p:nvSpPr>
          <p:cNvPr id="135173" name="文本框 135172">
            <a:extLst>
              <a:ext uri="{FF2B5EF4-FFF2-40B4-BE49-F238E27FC236}">
                <a16:creationId xmlns:a16="http://schemas.microsoft.com/office/drawing/2014/main" id="{638A40E4-3893-4EE0-A0ED-4E0E5FF91B8E}"/>
              </a:ext>
            </a:extLst>
          </p:cNvPr>
          <p:cNvSpPr txBox="1">
            <a:spLocks noChangeArrowheads="1"/>
          </p:cNvSpPr>
          <p:nvPr/>
        </p:nvSpPr>
        <p:spPr bwMode="auto">
          <a:xfrm>
            <a:off x="287337" y="3487296"/>
            <a:ext cx="856932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rgbClr val="7030A0"/>
                </a:solidFill>
              </a:rPr>
              <a:t>答：作者一方面希望滕子京具有古仁人之心，志存高远；另一方面也含蓄地表达了自己愿与古仁人同道的旷达胸襟和远大抱负。</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5173"/>
                                        </p:tgtEl>
                                        <p:attrNameLst>
                                          <p:attrName>style.visibility</p:attrName>
                                        </p:attrNameLst>
                                      </p:cBhvr>
                                      <p:to>
                                        <p:strVal val="visible"/>
                                      </p:to>
                                    </p:set>
                                    <p:animEffect transition="in" filter="checkerboard(across)">
                                      <p:cBhvr>
                                        <p:cTn id="7" dur="500"/>
                                        <p:tgtEl>
                                          <p:spTgt spid="135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4FAA1581-1831-4212-B4B3-B50F005765AA}"/>
              </a:ext>
            </a:extLst>
          </p:cNvPr>
          <p:cNvSpPr/>
          <p:nvPr/>
        </p:nvSpPr>
        <p:spPr>
          <a:xfrm>
            <a:off x="84138" y="2060848"/>
            <a:ext cx="8793162" cy="2664296"/>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21" name="文本框 137219">
            <a:extLst>
              <a:ext uri="{FF2B5EF4-FFF2-40B4-BE49-F238E27FC236}">
                <a16:creationId xmlns:a16="http://schemas.microsoft.com/office/drawing/2014/main" id="{6CD9E09A-AD03-42A5-988F-E21C24270220}"/>
              </a:ext>
            </a:extLst>
          </p:cNvPr>
          <p:cNvSpPr txBox="1">
            <a:spLocks noChangeArrowheads="1"/>
          </p:cNvSpPr>
          <p:nvPr/>
        </p:nvSpPr>
        <p:spPr bwMode="auto">
          <a:xfrm>
            <a:off x="141068" y="2462698"/>
            <a:ext cx="8534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t>选文表达了作者怎样的思想感情？</a:t>
            </a:r>
          </a:p>
        </p:txBody>
      </p:sp>
      <p:sp>
        <p:nvSpPr>
          <p:cNvPr id="137221" name="文本框 137220">
            <a:extLst>
              <a:ext uri="{FF2B5EF4-FFF2-40B4-BE49-F238E27FC236}">
                <a16:creationId xmlns:a16="http://schemas.microsoft.com/office/drawing/2014/main" id="{A6E5D829-B19B-468F-94C8-8063286C51E2}"/>
              </a:ext>
            </a:extLst>
          </p:cNvPr>
          <p:cNvSpPr txBox="1">
            <a:spLocks noChangeArrowheads="1"/>
          </p:cNvSpPr>
          <p:nvPr/>
        </p:nvSpPr>
        <p:spPr bwMode="auto">
          <a:xfrm>
            <a:off x="304800" y="3047473"/>
            <a:ext cx="835183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rgbClr val="7030A0"/>
                </a:solidFill>
              </a:rPr>
              <a:t>答：⑴对滕子京的劝勉和规谏。⑵抒发自己“先天下之忧而忧，后天下之乐而乐”的远大抱负。</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7221"/>
                                        </p:tgtEl>
                                        <p:attrNameLst>
                                          <p:attrName>style.visibility</p:attrName>
                                        </p:attrNameLst>
                                      </p:cBhvr>
                                      <p:to>
                                        <p:strVal val="visible"/>
                                      </p:to>
                                    </p:set>
                                    <p:animEffect transition="in" filter="slide(fromBottom)">
                                      <p:cBhvr>
                                        <p:cTn id="7" dur="500"/>
                                        <p:tgtEl>
                                          <p:spTgt spid="137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文本框 35841">
            <a:extLst>
              <a:ext uri="{FF2B5EF4-FFF2-40B4-BE49-F238E27FC236}">
                <a16:creationId xmlns:a16="http://schemas.microsoft.com/office/drawing/2014/main" id="{2A23F08B-FD39-4F06-B9E7-D6721F83D07E}"/>
              </a:ext>
            </a:extLst>
          </p:cNvPr>
          <p:cNvSpPr txBox="1">
            <a:spLocks noChangeArrowheads="1"/>
          </p:cNvSpPr>
          <p:nvPr/>
        </p:nvSpPr>
        <p:spPr bwMode="auto">
          <a:xfrm>
            <a:off x="395536" y="1164465"/>
            <a:ext cx="303847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4400" b="1" dirty="0">
                <a:solidFill>
                  <a:srgbClr val="0000FF"/>
                </a:solidFill>
                <a:latin typeface="Times New Roman" panose="02020603050405020304" pitchFamily="18" charset="0"/>
              </a:rPr>
              <a:t>小结：</a:t>
            </a:r>
          </a:p>
        </p:txBody>
      </p:sp>
      <p:sp>
        <p:nvSpPr>
          <p:cNvPr id="57346" name="文本框 35842">
            <a:extLst>
              <a:ext uri="{FF2B5EF4-FFF2-40B4-BE49-F238E27FC236}">
                <a16:creationId xmlns:a16="http://schemas.microsoft.com/office/drawing/2014/main" id="{55F6E293-7A40-428D-9794-D4B4E6079EC4}"/>
              </a:ext>
            </a:extLst>
          </p:cNvPr>
          <p:cNvSpPr txBox="1">
            <a:spLocks noChangeArrowheads="1"/>
          </p:cNvSpPr>
          <p:nvPr/>
        </p:nvSpPr>
        <p:spPr bwMode="auto">
          <a:xfrm>
            <a:off x="755576" y="2204864"/>
            <a:ext cx="7850187" cy="298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4400" b="1" dirty="0">
                <a:solidFill>
                  <a:srgbClr val="FFFFFF"/>
                </a:solidFill>
                <a:latin typeface="隶书" panose="02010509060101010101" pitchFamily="49" charset="-122"/>
                <a:ea typeface="隶书" panose="02010509060101010101" pitchFamily="49" charset="-122"/>
              </a:rPr>
              <a:t>    </a:t>
            </a:r>
            <a:r>
              <a:rPr lang="zh-CN" altLang="en-US" sz="3600" dirty="0">
                <a:solidFill>
                  <a:srgbClr val="FF0000"/>
                </a:solidFill>
                <a:latin typeface="隶书" panose="02010509060101010101" pitchFamily="49" charset="-122"/>
                <a:ea typeface="隶书" panose="02010509060101010101" pitchFamily="49" charset="-122"/>
              </a:rPr>
              <a:t>文章以</a:t>
            </a:r>
            <a:r>
              <a:rPr lang="zh-CN" altLang="en-US" sz="3600" dirty="0">
                <a:solidFill>
                  <a:srgbClr val="FF0000"/>
                </a:solidFill>
                <a:latin typeface="Times New Roman" panose="02020603050405020304" pitchFamily="18" charset="0"/>
                <a:ea typeface="隶书" panose="02010509060101010101" pitchFamily="49" charset="-122"/>
              </a:rPr>
              <a:t>“</a:t>
            </a:r>
            <a:r>
              <a:rPr lang="zh-CN" altLang="en-US" sz="3600" dirty="0">
                <a:solidFill>
                  <a:srgbClr val="FF0000"/>
                </a:solidFill>
                <a:latin typeface="隶书" panose="02010509060101010101" pitchFamily="49" charset="-122"/>
                <a:ea typeface="隶书" panose="02010509060101010101" pitchFamily="49" charset="-122"/>
              </a:rPr>
              <a:t>记</a:t>
            </a:r>
            <a:r>
              <a:rPr lang="zh-CN" altLang="en-US" sz="3600" dirty="0">
                <a:solidFill>
                  <a:srgbClr val="FF0000"/>
                </a:solidFill>
                <a:latin typeface="Times New Roman" panose="02020603050405020304" pitchFamily="18" charset="0"/>
                <a:ea typeface="隶书" panose="02010509060101010101" pitchFamily="49" charset="-122"/>
              </a:rPr>
              <a:t>”</a:t>
            </a:r>
            <a:r>
              <a:rPr lang="zh-CN" altLang="en-US" sz="3600" dirty="0">
                <a:solidFill>
                  <a:srgbClr val="FF0000"/>
                </a:solidFill>
                <a:latin typeface="隶书" panose="02010509060101010101" pitchFamily="49" charset="-122"/>
                <a:ea typeface="隶书" panose="02010509060101010101" pitchFamily="49" charset="-122"/>
              </a:rPr>
              <a:t> 为名，借题发挥，表达了作者</a:t>
            </a:r>
            <a:r>
              <a:rPr lang="zh-CN" altLang="en-US" sz="3600" dirty="0">
                <a:solidFill>
                  <a:srgbClr val="0000FF"/>
                </a:solidFill>
                <a:latin typeface="Times New Roman" panose="02020603050405020304" pitchFamily="18" charset="0"/>
                <a:ea typeface="隶书" panose="02010509060101010101" pitchFamily="49" charset="-122"/>
              </a:rPr>
              <a:t>“</a:t>
            </a:r>
            <a:r>
              <a:rPr lang="zh-CN" altLang="en-US" sz="3600" u="sng" dirty="0">
                <a:solidFill>
                  <a:srgbClr val="0000FF"/>
                </a:solidFill>
                <a:latin typeface="隶书" panose="02010509060101010101" pitchFamily="49" charset="-122"/>
                <a:ea typeface="隶书" panose="02010509060101010101" pitchFamily="49" charset="-122"/>
              </a:rPr>
              <a:t>不以物喜，不以己悲</a:t>
            </a:r>
            <a:r>
              <a:rPr lang="zh-CN" altLang="en-US" sz="3600" dirty="0">
                <a:solidFill>
                  <a:srgbClr val="0000FF"/>
                </a:solidFill>
                <a:latin typeface="Times New Roman" panose="02020603050405020304" pitchFamily="18" charset="0"/>
                <a:ea typeface="隶书" panose="02010509060101010101" pitchFamily="49" charset="-122"/>
              </a:rPr>
              <a:t>”</a:t>
            </a:r>
            <a:r>
              <a:rPr lang="zh-CN" altLang="en-US" sz="3600" dirty="0">
                <a:solidFill>
                  <a:srgbClr val="FF0000"/>
                </a:solidFill>
                <a:latin typeface="隶书" panose="02010509060101010101" pitchFamily="49" charset="-122"/>
                <a:ea typeface="隶书" panose="02010509060101010101" pitchFamily="49" charset="-122"/>
              </a:rPr>
              <a:t>的旷达胸襟和</a:t>
            </a:r>
            <a:r>
              <a:rPr lang="zh-CN" altLang="en-US" sz="3600" dirty="0">
                <a:solidFill>
                  <a:srgbClr val="0000FF"/>
                </a:solidFill>
                <a:latin typeface="Times New Roman" panose="02020603050405020304" pitchFamily="18" charset="0"/>
                <a:ea typeface="隶书" panose="02010509060101010101" pitchFamily="49" charset="-122"/>
              </a:rPr>
              <a:t>“</a:t>
            </a:r>
            <a:r>
              <a:rPr lang="zh-CN" altLang="en-US" sz="3600" u="sng" dirty="0">
                <a:solidFill>
                  <a:srgbClr val="0000FF"/>
                </a:solidFill>
                <a:latin typeface="隶书" panose="02010509060101010101" pitchFamily="49" charset="-122"/>
                <a:ea typeface="隶书" panose="02010509060101010101" pitchFamily="49" charset="-122"/>
              </a:rPr>
              <a:t>先天下之忧而忧，后天下之乐而乐</a:t>
            </a:r>
            <a:r>
              <a:rPr lang="zh-CN" altLang="en-US" sz="3600" dirty="0">
                <a:solidFill>
                  <a:srgbClr val="0000FF"/>
                </a:solidFill>
                <a:latin typeface="Times New Roman" panose="02020603050405020304" pitchFamily="18" charset="0"/>
                <a:ea typeface="隶书" panose="02010509060101010101" pitchFamily="49" charset="-122"/>
              </a:rPr>
              <a:t>”</a:t>
            </a:r>
            <a:r>
              <a:rPr lang="zh-CN" altLang="en-US" sz="3600" dirty="0">
                <a:solidFill>
                  <a:srgbClr val="FF0000"/>
                </a:solidFill>
                <a:latin typeface="隶书" panose="02010509060101010101" pitchFamily="49" charset="-122"/>
                <a:ea typeface="隶书" panose="02010509060101010101" pitchFamily="49" charset="-122"/>
              </a:rPr>
              <a:t>的政治抱负，也表示了对滕子京的慰勉之意。</a:t>
            </a:r>
            <a:endParaRPr lang="zh-CN" altLang="en-US" sz="4400" dirty="0">
              <a:solidFill>
                <a:srgbClr val="FF0000"/>
              </a:solidFill>
              <a:latin typeface="隶书" panose="02010509060101010101" pitchFamily="49" charset="-122"/>
              <a:ea typeface="隶书" panose="02010509060101010101" pitchFamily="49"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文本框 153603">
            <a:extLst>
              <a:ext uri="{FF2B5EF4-FFF2-40B4-BE49-F238E27FC236}">
                <a16:creationId xmlns:a16="http://schemas.microsoft.com/office/drawing/2014/main" id="{23FC77A8-DE7E-47E0-8485-400CBCD2890F}"/>
              </a:ext>
            </a:extLst>
          </p:cNvPr>
          <p:cNvSpPr txBox="1">
            <a:spLocks noChangeArrowheads="1"/>
          </p:cNvSpPr>
          <p:nvPr/>
        </p:nvSpPr>
        <p:spPr bwMode="auto">
          <a:xfrm>
            <a:off x="179512" y="1043731"/>
            <a:ext cx="9144000"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dirty="0"/>
              <a:t>判断下列各句运用的修辞手法</a:t>
            </a:r>
            <a:r>
              <a:rPr lang="zh-CN" altLang="en-US" sz="3200" dirty="0">
                <a:solidFill>
                  <a:srgbClr val="000099"/>
                </a:solidFill>
              </a:rPr>
              <a:t>。</a:t>
            </a:r>
          </a:p>
          <a:p>
            <a:pPr>
              <a:spcBef>
                <a:spcPct val="50000"/>
              </a:spcBef>
            </a:pPr>
            <a:r>
              <a:rPr lang="zh-CN" altLang="en-US" sz="3200" dirty="0"/>
              <a:t>（</a:t>
            </a:r>
            <a:r>
              <a:rPr lang="en-US" altLang="zh-CN" sz="3200" dirty="0"/>
              <a:t>1</a:t>
            </a:r>
            <a:r>
              <a:rPr lang="zh-CN" altLang="en-US" sz="3200" dirty="0"/>
              <a:t>）衔远山，吞长江，浩浩汤汤，横无际涯。（                          ）</a:t>
            </a:r>
          </a:p>
          <a:p>
            <a:pPr>
              <a:spcBef>
                <a:spcPct val="50000"/>
              </a:spcBef>
            </a:pPr>
            <a:r>
              <a:rPr lang="zh-CN" altLang="en-US" sz="3200" dirty="0"/>
              <a:t>（</a:t>
            </a:r>
            <a:r>
              <a:rPr lang="en-US" altLang="zh-CN" sz="3200" dirty="0"/>
              <a:t>2</a:t>
            </a:r>
            <a:r>
              <a:rPr lang="zh-CN" altLang="en-US" sz="3200" dirty="0"/>
              <a:t>）沙鸥翔集，锦鳞游泳。（          ）</a:t>
            </a:r>
          </a:p>
          <a:p>
            <a:pPr>
              <a:spcBef>
                <a:spcPct val="50000"/>
              </a:spcBef>
            </a:pPr>
            <a:r>
              <a:rPr lang="zh-CN" altLang="en-US" sz="3200" dirty="0"/>
              <a:t>（</a:t>
            </a:r>
            <a:r>
              <a:rPr lang="en-US" altLang="zh-CN" sz="3200" dirty="0"/>
              <a:t>3</a:t>
            </a:r>
            <a:r>
              <a:rPr lang="zh-CN" altLang="en-US" sz="3200" dirty="0"/>
              <a:t>）日星隐曜，山岳潜形。（          ）</a:t>
            </a:r>
          </a:p>
          <a:p>
            <a:pPr>
              <a:spcBef>
                <a:spcPct val="50000"/>
              </a:spcBef>
            </a:pPr>
            <a:r>
              <a:rPr lang="zh-CN" altLang="en-US" sz="3200" dirty="0"/>
              <a:t>（</a:t>
            </a:r>
            <a:r>
              <a:rPr lang="en-US" altLang="zh-CN" sz="3200" dirty="0"/>
              <a:t>4</a:t>
            </a:r>
            <a:r>
              <a:rPr lang="zh-CN" altLang="en-US" sz="3200" dirty="0"/>
              <a:t>）不以物喜，不以己悲。（          ）</a:t>
            </a:r>
          </a:p>
          <a:p>
            <a:pPr>
              <a:spcBef>
                <a:spcPct val="50000"/>
              </a:spcBef>
            </a:pPr>
            <a:r>
              <a:rPr lang="zh-CN" altLang="en-US" sz="3200" dirty="0"/>
              <a:t>（</a:t>
            </a:r>
            <a:r>
              <a:rPr lang="en-US" altLang="zh-CN" sz="3200" dirty="0"/>
              <a:t>5</a:t>
            </a:r>
            <a:r>
              <a:rPr lang="zh-CN" altLang="en-US" sz="3200" dirty="0"/>
              <a:t>）浮光跃金，静影沉壁。（          ）</a:t>
            </a:r>
          </a:p>
        </p:txBody>
      </p:sp>
      <p:sp>
        <p:nvSpPr>
          <p:cNvPr id="153605" name="文本框 153604">
            <a:extLst>
              <a:ext uri="{FF2B5EF4-FFF2-40B4-BE49-F238E27FC236}">
                <a16:creationId xmlns:a16="http://schemas.microsoft.com/office/drawing/2014/main" id="{C92C3791-5E84-4891-9463-35C487C2E7A7}"/>
              </a:ext>
            </a:extLst>
          </p:cNvPr>
          <p:cNvSpPr txBox="1">
            <a:spLocks noChangeArrowheads="1"/>
          </p:cNvSpPr>
          <p:nvPr/>
        </p:nvSpPr>
        <p:spPr bwMode="auto">
          <a:xfrm>
            <a:off x="971600" y="2335628"/>
            <a:ext cx="3455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dirty="0">
                <a:solidFill>
                  <a:srgbClr val="7030A0"/>
                </a:solidFill>
              </a:rPr>
              <a:t>拟人，夸张</a:t>
            </a:r>
          </a:p>
        </p:txBody>
      </p:sp>
      <p:sp>
        <p:nvSpPr>
          <p:cNvPr id="153606" name="文本框 153605">
            <a:extLst>
              <a:ext uri="{FF2B5EF4-FFF2-40B4-BE49-F238E27FC236}">
                <a16:creationId xmlns:a16="http://schemas.microsoft.com/office/drawing/2014/main" id="{5DD77ABE-E986-4455-857A-353A972B5F00}"/>
              </a:ext>
            </a:extLst>
          </p:cNvPr>
          <p:cNvSpPr txBox="1">
            <a:spLocks noChangeArrowheads="1"/>
          </p:cNvSpPr>
          <p:nvPr/>
        </p:nvSpPr>
        <p:spPr bwMode="auto">
          <a:xfrm>
            <a:off x="5868144" y="2905780"/>
            <a:ext cx="1511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dirty="0">
                <a:solidFill>
                  <a:srgbClr val="7030A0"/>
                </a:solidFill>
              </a:rPr>
              <a:t>借代</a:t>
            </a:r>
          </a:p>
        </p:txBody>
      </p:sp>
      <p:sp>
        <p:nvSpPr>
          <p:cNvPr id="153607" name="文本框 153606">
            <a:extLst>
              <a:ext uri="{FF2B5EF4-FFF2-40B4-BE49-F238E27FC236}">
                <a16:creationId xmlns:a16="http://schemas.microsoft.com/office/drawing/2014/main" id="{C556DB35-7276-400A-8136-F58245240425}"/>
              </a:ext>
            </a:extLst>
          </p:cNvPr>
          <p:cNvSpPr txBox="1">
            <a:spLocks noChangeArrowheads="1"/>
          </p:cNvSpPr>
          <p:nvPr/>
        </p:nvSpPr>
        <p:spPr bwMode="auto">
          <a:xfrm>
            <a:off x="5868144" y="3636388"/>
            <a:ext cx="18002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dirty="0">
                <a:solidFill>
                  <a:srgbClr val="7030A0"/>
                </a:solidFill>
              </a:rPr>
              <a:t>对偶</a:t>
            </a:r>
          </a:p>
        </p:txBody>
      </p:sp>
      <p:sp>
        <p:nvSpPr>
          <p:cNvPr id="153608" name="文本框 153607">
            <a:extLst>
              <a:ext uri="{FF2B5EF4-FFF2-40B4-BE49-F238E27FC236}">
                <a16:creationId xmlns:a16="http://schemas.microsoft.com/office/drawing/2014/main" id="{06040C19-CA40-4BDF-97CB-84E2A94FC939}"/>
              </a:ext>
            </a:extLst>
          </p:cNvPr>
          <p:cNvSpPr txBox="1">
            <a:spLocks noChangeArrowheads="1"/>
          </p:cNvSpPr>
          <p:nvPr/>
        </p:nvSpPr>
        <p:spPr bwMode="auto">
          <a:xfrm>
            <a:off x="5904253" y="4410343"/>
            <a:ext cx="16557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dirty="0">
                <a:solidFill>
                  <a:srgbClr val="7030A0"/>
                </a:solidFill>
              </a:rPr>
              <a:t>互文</a:t>
            </a:r>
          </a:p>
        </p:txBody>
      </p:sp>
      <p:sp>
        <p:nvSpPr>
          <p:cNvPr id="153609" name="文本框 153608">
            <a:extLst>
              <a:ext uri="{FF2B5EF4-FFF2-40B4-BE49-F238E27FC236}">
                <a16:creationId xmlns:a16="http://schemas.microsoft.com/office/drawing/2014/main" id="{7E217FE8-5928-49C0-ACBD-33A48A101577}"/>
              </a:ext>
            </a:extLst>
          </p:cNvPr>
          <p:cNvSpPr txBox="1">
            <a:spLocks noChangeArrowheads="1"/>
          </p:cNvSpPr>
          <p:nvPr/>
        </p:nvSpPr>
        <p:spPr bwMode="auto">
          <a:xfrm>
            <a:off x="5889009" y="5120486"/>
            <a:ext cx="15843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dirty="0">
                <a:solidFill>
                  <a:srgbClr val="7030A0"/>
                </a:solidFill>
              </a:rPr>
              <a:t>比喻</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53605"/>
                                        </p:tgtEl>
                                        <p:attrNameLst>
                                          <p:attrName>style.visibility</p:attrName>
                                        </p:attrNameLst>
                                      </p:cBhvr>
                                      <p:to>
                                        <p:strVal val="visible"/>
                                      </p:to>
                                    </p:set>
                                    <p:animEffect transition="in" filter="checkerboard(across)">
                                      <p:cBhvr>
                                        <p:cTn id="7" dur="500"/>
                                        <p:tgtEl>
                                          <p:spTgt spid="1536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53606"/>
                                        </p:tgtEl>
                                        <p:attrNameLst>
                                          <p:attrName>style.visibility</p:attrName>
                                        </p:attrNameLst>
                                      </p:cBhvr>
                                      <p:to>
                                        <p:strVal val="visible"/>
                                      </p:to>
                                    </p:set>
                                    <p:animEffect transition="in" filter="slide(fromBottom)">
                                      <p:cBhvr>
                                        <p:cTn id="12" dur="500"/>
                                        <p:tgtEl>
                                          <p:spTgt spid="15360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53607"/>
                                        </p:tgtEl>
                                        <p:attrNameLst>
                                          <p:attrName>style.visibility</p:attrName>
                                        </p:attrNameLst>
                                      </p:cBhvr>
                                      <p:to>
                                        <p:strVal val="visible"/>
                                      </p:to>
                                    </p:set>
                                    <p:animEffect transition="in" filter="fade">
                                      <p:cBhvr>
                                        <p:cTn id="17" dur="800" decel="100000"/>
                                        <p:tgtEl>
                                          <p:spTgt spid="153607"/>
                                        </p:tgtEl>
                                      </p:cBhvr>
                                    </p:animEffect>
                                    <p:anim calcmode="lin" valueType="num">
                                      <p:cBhvr>
                                        <p:cTn id="18" dur="800" decel="100000" fill="hold"/>
                                        <p:tgtEl>
                                          <p:spTgt spid="153607"/>
                                        </p:tgtEl>
                                        <p:attrNameLst>
                                          <p:attrName>style.rotation</p:attrName>
                                        </p:attrNameLst>
                                      </p:cBhvr>
                                      <p:tavLst>
                                        <p:tav tm="0">
                                          <p:val>
                                            <p:fltVal val="-90"/>
                                          </p:val>
                                        </p:tav>
                                        <p:tav tm="100000">
                                          <p:val>
                                            <p:fltVal val="0"/>
                                          </p:val>
                                        </p:tav>
                                      </p:tavLst>
                                    </p:anim>
                                    <p:anim calcmode="lin" valueType="num">
                                      <p:cBhvr>
                                        <p:cTn id="19" dur="800" decel="100000" fill="hold"/>
                                        <p:tgtEl>
                                          <p:spTgt spid="153607"/>
                                        </p:tgtEl>
                                        <p:attrNameLst>
                                          <p:attrName>ppt_x</p:attrName>
                                        </p:attrNameLst>
                                      </p:cBhvr>
                                      <p:tavLst>
                                        <p:tav tm="0">
                                          <p:val>
                                            <p:strVal val="#ppt_x+0.4"/>
                                          </p:val>
                                        </p:tav>
                                        <p:tav tm="100000">
                                          <p:val>
                                            <p:strVal val="#ppt_x-0.05"/>
                                          </p:val>
                                        </p:tav>
                                      </p:tavLst>
                                    </p:anim>
                                    <p:anim calcmode="lin" valueType="num">
                                      <p:cBhvr>
                                        <p:cTn id="20" dur="800" decel="100000" fill="hold"/>
                                        <p:tgtEl>
                                          <p:spTgt spid="153607"/>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53607"/>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53607"/>
                                        </p:tgtEl>
                                        <p:attrNameLst>
                                          <p:attrName>ppt_y</p:attrName>
                                        </p:attrNameLst>
                                      </p:cBhvr>
                                      <p:tavLst>
                                        <p:tav tm="0">
                                          <p:val>
                                            <p:strVal val="#ppt_y+0.1"/>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53608"/>
                                        </p:tgtEl>
                                        <p:attrNameLst>
                                          <p:attrName>style.visibility</p:attrName>
                                        </p:attrNameLst>
                                      </p:cBhvr>
                                      <p:to>
                                        <p:strVal val="visible"/>
                                      </p:to>
                                    </p:set>
                                    <p:animEffect transition="in" filter="checkerboard(across)">
                                      <p:cBhvr>
                                        <p:cTn id="27" dur="500"/>
                                        <p:tgtEl>
                                          <p:spTgt spid="15360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5" presetClass="entr" presetSubtype="0" fill="hold" grpId="0" nodeType="clickEffect">
                                  <p:stCondLst>
                                    <p:cond delay="0"/>
                                  </p:stCondLst>
                                  <p:childTnLst>
                                    <p:set>
                                      <p:cBhvr>
                                        <p:cTn id="31" dur="1" fill="hold">
                                          <p:stCondLst>
                                            <p:cond delay="0"/>
                                          </p:stCondLst>
                                        </p:cTn>
                                        <p:tgtEl>
                                          <p:spTgt spid="153609"/>
                                        </p:tgtEl>
                                        <p:attrNameLst>
                                          <p:attrName>style.visibility</p:attrName>
                                        </p:attrNameLst>
                                      </p:cBhvr>
                                      <p:to>
                                        <p:strVal val="visible"/>
                                      </p:to>
                                    </p:set>
                                    <p:anim calcmode="lin" valueType="num">
                                      <p:cBhvr>
                                        <p:cTn id="32" dur="1000" fill="hold"/>
                                        <p:tgtEl>
                                          <p:spTgt spid="153609"/>
                                        </p:tgtEl>
                                        <p:attrNameLst>
                                          <p:attrName>ppt_w</p:attrName>
                                        </p:attrNameLst>
                                      </p:cBhvr>
                                      <p:tavLst>
                                        <p:tav tm="0">
                                          <p:val>
                                            <p:strVal val="#ppt_w*0.70"/>
                                          </p:val>
                                        </p:tav>
                                        <p:tav tm="100000">
                                          <p:val>
                                            <p:strVal val="#ppt_w"/>
                                          </p:val>
                                        </p:tav>
                                      </p:tavLst>
                                    </p:anim>
                                    <p:anim calcmode="lin" valueType="num">
                                      <p:cBhvr>
                                        <p:cTn id="33" dur="1000" fill="hold"/>
                                        <p:tgtEl>
                                          <p:spTgt spid="153609"/>
                                        </p:tgtEl>
                                        <p:attrNameLst>
                                          <p:attrName>ppt_h</p:attrName>
                                        </p:attrNameLst>
                                      </p:cBhvr>
                                      <p:tavLst>
                                        <p:tav tm="0">
                                          <p:val>
                                            <p:strVal val="#ppt_h"/>
                                          </p:val>
                                        </p:tav>
                                        <p:tav tm="100000">
                                          <p:val>
                                            <p:strVal val="#ppt_h"/>
                                          </p:val>
                                        </p:tav>
                                      </p:tavLst>
                                    </p:anim>
                                    <p:animEffect transition="in" filter="fade">
                                      <p:cBhvr>
                                        <p:cTn id="34" dur="1000"/>
                                        <p:tgtEl>
                                          <p:spTgt spid="153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5" grpId="0"/>
      <p:bldP spid="153606" grpId="0"/>
      <p:bldP spid="153607" grpId="0"/>
      <p:bldP spid="153608" grpId="0"/>
      <p:bldP spid="15360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4E2549FA-A5C0-423D-9C18-47031028CA28}"/>
              </a:ext>
            </a:extLst>
          </p:cNvPr>
          <p:cNvSpPr/>
          <p:nvPr/>
        </p:nvSpPr>
        <p:spPr>
          <a:xfrm>
            <a:off x="32897" y="948447"/>
            <a:ext cx="9078206" cy="4961106"/>
          </a:xfrm>
          <a:prstGeom prst="round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393" name="文本框 148483">
            <a:extLst>
              <a:ext uri="{FF2B5EF4-FFF2-40B4-BE49-F238E27FC236}">
                <a16:creationId xmlns:a16="http://schemas.microsoft.com/office/drawing/2014/main" id="{C4FBCD35-9257-484D-A6F7-815FF1EFAB69}"/>
              </a:ext>
            </a:extLst>
          </p:cNvPr>
          <p:cNvSpPr txBox="1">
            <a:spLocks noChangeArrowheads="1"/>
          </p:cNvSpPr>
          <p:nvPr/>
        </p:nvSpPr>
        <p:spPr bwMode="auto">
          <a:xfrm>
            <a:off x="-57722" y="948447"/>
            <a:ext cx="914400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dirty="0"/>
              <a:t>   用现代汉语翻译下面句子</a:t>
            </a:r>
            <a:r>
              <a:rPr lang="zh-CN" altLang="en-US" sz="4000" b="1" dirty="0">
                <a:solidFill>
                  <a:srgbClr val="7030A0"/>
                </a:solidFill>
              </a:rPr>
              <a:t>。</a:t>
            </a:r>
          </a:p>
          <a:p>
            <a:pPr>
              <a:spcBef>
                <a:spcPct val="50000"/>
              </a:spcBef>
            </a:pPr>
            <a:r>
              <a:rPr lang="en-US" altLang="zh-CN" sz="3200" dirty="0"/>
              <a:t>1</a:t>
            </a:r>
            <a:r>
              <a:rPr lang="zh-CN" altLang="en-US" sz="3200" dirty="0"/>
              <a:t>、览物之情，得无异乎？</a:t>
            </a:r>
          </a:p>
        </p:txBody>
      </p:sp>
      <p:sp>
        <p:nvSpPr>
          <p:cNvPr id="148485" name="文本框 148484">
            <a:extLst>
              <a:ext uri="{FF2B5EF4-FFF2-40B4-BE49-F238E27FC236}">
                <a16:creationId xmlns:a16="http://schemas.microsoft.com/office/drawing/2014/main" id="{062A7794-9BDB-43B7-A05D-D3BF0D9F04BC}"/>
              </a:ext>
            </a:extLst>
          </p:cNvPr>
          <p:cNvSpPr txBox="1">
            <a:spLocks noChangeArrowheads="1"/>
          </p:cNvSpPr>
          <p:nvPr/>
        </p:nvSpPr>
        <p:spPr bwMode="auto">
          <a:xfrm>
            <a:off x="-46747" y="3429000"/>
            <a:ext cx="88931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3200" dirty="0"/>
              <a:t>2</a:t>
            </a:r>
            <a:r>
              <a:rPr lang="zh-CN" altLang="en-US" sz="3200" dirty="0"/>
              <a:t>、浮光跃金，静影沉璧。</a:t>
            </a:r>
          </a:p>
        </p:txBody>
      </p:sp>
      <p:sp>
        <p:nvSpPr>
          <p:cNvPr id="148486" name="文本框 148485">
            <a:extLst>
              <a:ext uri="{FF2B5EF4-FFF2-40B4-BE49-F238E27FC236}">
                <a16:creationId xmlns:a16="http://schemas.microsoft.com/office/drawing/2014/main" id="{7087F793-631F-4E70-A843-A433BC0878FE}"/>
              </a:ext>
            </a:extLst>
          </p:cNvPr>
          <p:cNvSpPr txBox="1">
            <a:spLocks noChangeArrowheads="1"/>
          </p:cNvSpPr>
          <p:nvPr/>
        </p:nvSpPr>
        <p:spPr bwMode="auto">
          <a:xfrm>
            <a:off x="32897" y="2371830"/>
            <a:ext cx="813593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dirty="0">
                <a:solidFill>
                  <a:srgbClr val="7030A0"/>
                </a:solidFill>
              </a:rPr>
              <a:t>（他们）看了自然景物而触发的感情，大概会有所不同吧？</a:t>
            </a:r>
          </a:p>
        </p:txBody>
      </p:sp>
      <p:sp>
        <p:nvSpPr>
          <p:cNvPr id="148487" name="文本框 148486">
            <a:extLst>
              <a:ext uri="{FF2B5EF4-FFF2-40B4-BE49-F238E27FC236}">
                <a16:creationId xmlns:a16="http://schemas.microsoft.com/office/drawing/2014/main" id="{DF2B25E1-5327-4CE5-A3ED-7E218402AC16}"/>
              </a:ext>
            </a:extLst>
          </p:cNvPr>
          <p:cNvSpPr txBox="1">
            <a:spLocks noChangeArrowheads="1"/>
          </p:cNvSpPr>
          <p:nvPr/>
        </p:nvSpPr>
        <p:spPr bwMode="auto">
          <a:xfrm>
            <a:off x="-46747" y="3949934"/>
            <a:ext cx="9144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dirty="0">
                <a:solidFill>
                  <a:srgbClr val="7030A0"/>
                </a:solidFill>
              </a:rPr>
              <a:t>波动的光闪着金色，静静的月影像沉入水中的玉壁。</a:t>
            </a:r>
          </a:p>
        </p:txBody>
      </p:sp>
      <p:sp>
        <p:nvSpPr>
          <p:cNvPr id="148488" name="文本框 148487">
            <a:extLst>
              <a:ext uri="{FF2B5EF4-FFF2-40B4-BE49-F238E27FC236}">
                <a16:creationId xmlns:a16="http://schemas.microsoft.com/office/drawing/2014/main" id="{1B3B73A2-17F1-415C-B5D4-25124A931F48}"/>
              </a:ext>
            </a:extLst>
          </p:cNvPr>
          <p:cNvSpPr txBox="1">
            <a:spLocks noChangeArrowheads="1"/>
          </p:cNvSpPr>
          <p:nvPr/>
        </p:nvSpPr>
        <p:spPr bwMode="auto">
          <a:xfrm>
            <a:off x="0" y="4488543"/>
            <a:ext cx="85693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3200" dirty="0"/>
              <a:t>3</a:t>
            </a:r>
            <a:r>
              <a:rPr lang="zh-CN" altLang="en-US" sz="3200" dirty="0"/>
              <a:t>、微斯人，吾谁与归？</a:t>
            </a:r>
          </a:p>
        </p:txBody>
      </p:sp>
      <p:sp>
        <p:nvSpPr>
          <p:cNvPr id="148489" name="文本框 148488">
            <a:extLst>
              <a:ext uri="{FF2B5EF4-FFF2-40B4-BE49-F238E27FC236}">
                <a16:creationId xmlns:a16="http://schemas.microsoft.com/office/drawing/2014/main" id="{A0347385-7568-4A96-A79A-F52E648D0067}"/>
              </a:ext>
            </a:extLst>
          </p:cNvPr>
          <p:cNvSpPr txBox="1">
            <a:spLocks noChangeArrowheads="1"/>
          </p:cNvSpPr>
          <p:nvPr/>
        </p:nvSpPr>
        <p:spPr bwMode="auto">
          <a:xfrm>
            <a:off x="-30052" y="5027152"/>
            <a:ext cx="9144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200" dirty="0">
                <a:solidFill>
                  <a:srgbClr val="7030A0"/>
                </a:solidFill>
              </a:rPr>
              <a:t>（如果）没有这种人，我同谁一道呢？</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8486"/>
                                        </p:tgtEl>
                                        <p:attrNameLst>
                                          <p:attrName>style.visibility</p:attrName>
                                        </p:attrNameLst>
                                      </p:cBhvr>
                                      <p:to>
                                        <p:strVal val="visible"/>
                                      </p:to>
                                    </p:set>
                                    <p:animEffect transition="in" filter="checkerboard(across)">
                                      <p:cBhvr>
                                        <p:cTn id="7" dur="500"/>
                                        <p:tgtEl>
                                          <p:spTgt spid="1484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48485"/>
                                        </p:tgtEl>
                                        <p:attrNameLst>
                                          <p:attrName>style.visibility</p:attrName>
                                        </p:attrNameLst>
                                      </p:cBhvr>
                                      <p:to>
                                        <p:strVal val="visible"/>
                                      </p:to>
                                    </p:set>
                                    <p:animEffect transition="in" filter="slide(fromBottom)">
                                      <p:cBhvr>
                                        <p:cTn id="12" dur="500"/>
                                        <p:tgtEl>
                                          <p:spTgt spid="14848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148487"/>
                                        </p:tgtEl>
                                        <p:attrNameLst>
                                          <p:attrName>style.visibility</p:attrName>
                                        </p:attrNameLst>
                                      </p:cBhvr>
                                      <p:to>
                                        <p:strVal val="visible"/>
                                      </p:to>
                                    </p:set>
                                    <p:anim calcmode="lin" valueType="num">
                                      <p:cBhvr>
                                        <p:cTn id="17" dur="1000" fill="hold"/>
                                        <p:tgtEl>
                                          <p:spTgt spid="148487"/>
                                        </p:tgtEl>
                                        <p:attrNameLst>
                                          <p:attrName>ppt_w</p:attrName>
                                        </p:attrNameLst>
                                      </p:cBhvr>
                                      <p:tavLst>
                                        <p:tav tm="0">
                                          <p:val>
                                            <p:strVal val="#ppt_w*0.70"/>
                                          </p:val>
                                        </p:tav>
                                        <p:tav tm="100000">
                                          <p:val>
                                            <p:strVal val="#ppt_w"/>
                                          </p:val>
                                        </p:tav>
                                      </p:tavLst>
                                    </p:anim>
                                    <p:anim calcmode="lin" valueType="num">
                                      <p:cBhvr>
                                        <p:cTn id="18" dur="1000" fill="hold"/>
                                        <p:tgtEl>
                                          <p:spTgt spid="148487"/>
                                        </p:tgtEl>
                                        <p:attrNameLst>
                                          <p:attrName>ppt_h</p:attrName>
                                        </p:attrNameLst>
                                      </p:cBhvr>
                                      <p:tavLst>
                                        <p:tav tm="0">
                                          <p:val>
                                            <p:strVal val="#ppt_h"/>
                                          </p:val>
                                        </p:tav>
                                        <p:tav tm="100000">
                                          <p:val>
                                            <p:strVal val="#ppt_h"/>
                                          </p:val>
                                        </p:tav>
                                      </p:tavLst>
                                    </p:anim>
                                    <p:animEffect transition="in" filter="fade">
                                      <p:cBhvr>
                                        <p:cTn id="19" dur="1000"/>
                                        <p:tgtEl>
                                          <p:spTgt spid="148487"/>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148488"/>
                                        </p:tgtEl>
                                        <p:attrNameLst>
                                          <p:attrName>style.visibility</p:attrName>
                                        </p:attrNameLst>
                                      </p:cBhvr>
                                      <p:to>
                                        <p:strVal val="visible"/>
                                      </p:to>
                                    </p:set>
                                    <p:animEffect transition="in" filter="slide(fromBottom)">
                                      <p:cBhvr>
                                        <p:cTn id="24" dur="500"/>
                                        <p:tgtEl>
                                          <p:spTgt spid="148488"/>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148489"/>
                                        </p:tgtEl>
                                        <p:attrNameLst>
                                          <p:attrName>style.visibility</p:attrName>
                                        </p:attrNameLst>
                                      </p:cBhvr>
                                      <p:to>
                                        <p:strVal val="visible"/>
                                      </p:to>
                                    </p:set>
                                    <p:anim calcmode="lin" valueType="num">
                                      <p:cBhvr>
                                        <p:cTn id="29" dur="1000" fill="hold"/>
                                        <p:tgtEl>
                                          <p:spTgt spid="148489"/>
                                        </p:tgtEl>
                                        <p:attrNameLst>
                                          <p:attrName>ppt_w</p:attrName>
                                        </p:attrNameLst>
                                      </p:cBhvr>
                                      <p:tavLst>
                                        <p:tav tm="0">
                                          <p:val>
                                            <p:strVal val="#ppt_w*0.70"/>
                                          </p:val>
                                        </p:tav>
                                        <p:tav tm="100000">
                                          <p:val>
                                            <p:strVal val="#ppt_w"/>
                                          </p:val>
                                        </p:tav>
                                      </p:tavLst>
                                    </p:anim>
                                    <p:anim calcmode="lin" valueType="num">
                                      <p:cBhvr>
                                        <p:cTn id="30" dur="1000" fill="hold"/>
                                        <p:tgtEl>
                                          <p:spTgt spid="148489"/>
                                        </p:tgtEl>
                                        <p:attrNameLst>
                                          <p:attrName>ppt_h</p:attrName>
                                        </p:attrNameLst>
                                      </p:cBhvr>
                                      <p:tavLst>
                                        <p:tav tm="0">
                                          <p:val>
                                            <p:strVal val="#ppt_h"/>
                                          </p:val>
                                        </p:tav>
                                        <p:tav tm="100000">
                                          <p:val>
                                            <p:strVal val="#ppt_h"/>
                                          </p:val>
                                        </p:tav>
                                      </p:tavLst>
                                    </p:anim>
                                    <p:animEffect transition="in" filter="fade">
                                      <p:cBhvr>
                                        <p:cTn id="31" dur="1000"/>
                                        <p:tgtEl>
                                          <p:spTgt spid="1484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5" grpId="0"/>
      <p:bldP spid="148486" grpId="0"/>
      <p:bldP spid="148487" grpId="0"/>
      <p:bldP spid="148488" grpId="0"/>
      <p:bldP spid="14848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矩形 66561">
            <a:extLst>
              <a:ext uri="{FF2B5EF4-FFF2-40B4-BE49-F238E27FC236}">
                <a16:creationId xmlns:a16="http://schemas.microsoft.com/office/drawing/2014/main" id="{5FF3C56C-1C7D-49C1-B176-A0B5208D5B00}"/>
              </a:ext>
            </a:extLst>
          </p:cNvPr>
          <p:cNvSpPr>
            <a:spLocks noChangeArrowheads="1"/>
          </p:cNvSpPr>
          <p:nvPr/>
        </p:nvSpPr>
        <p:spPr bwMode="auto">
          <a:xfrm>
            <a:off x="7772400" y="323850"/>
            <a:ext cx="762000" cy="65532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3490" name="矩形 66562">
            <a:extLst>
              <a:ext uri="{FF2B5EF4-FFF2-40B4-BE49-F238E27FC236}">
                <a16:creationId xmlns:a16="http://schemas.microsoft.com/office/drawing/2014/main" id="{AC052F61-AA0C-4086-9704-D77FA6F1DB9B}"/>
              </a:ext>
            </a:extLst>
          </p:cNvPr>
          <p:cNvSpPr>
            <a:spLocks noChangeArrowheads="1"/>
          </p:cNvSpPr>
          <p:nvPr/>
        </p:nvSpPr>
        <p:spPr bwMode="auto">
          <a:xfrm>
            <a:off x="685800" y="304800"/>
            <a:ext cx="762000" cy="65532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3491" name="文本框 66563">
            <a:extLst>
              <a:ext uri="{FF2B5EF4-FFF2-40B4-BE49-F238E27FC236}">
                <a16:creationId xmlns:a16="http://schemas.microsoft.com/office/drawing/2014/main" id="{77F683F7-53FE-4818-B4BB-711B8F1C73E5}"/>
              </a:ext>
            </a:extLst>
          </p:cNvPr>
          <p:cNvSpPr txBox="1">
            <a:spLocks noChangeArrowheads="1"/>
          </p:cNvSpPr>
          <p:nvPr/>
        </p:nvSpPr>
        <p:spPr bwMode="auto">
          <a:xfrm>
            <a:off x="7848600" y="212725"/>
            <a:ext cx="685800" cy="668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600" b="1" dirty="0">
                <a:latin typeface="Times New Roman" panose="02020603050405020304" pitchFamily="18" charset="0"/>
                <a:ea typeface="隶书" panose="02010509060101010101" pitchFamily="49" charset="-122"/>
              </a:rPr>
              <a:t>滕子京重修岳阳楼自托胸臆</a:t>
            </a:r>
          </a:p>
        </p:txBody>
      </p:sp>
      <p:sp>
        <p:nvSpPr>
          <p:cNvPr id="66565" name="文本框 66564">
            <a:extLst>
              <a:ext uri="{FF2B5EF4-FFF2-40B4-BE49-F238E27FC236}">
                <a16:creationId xmlns:a16="http://schemas.microsoft.com/office/drawing/2014/main" id="{5249EB14-A916-42CD-9023-6F9B098750CD}"/>
              </a:ext>
            </a:extLst>
          </p:cNvPr>
          <p:cNvSpPr txBox="1">
            <a:spLocks noChangeArrowheads="1"/>
          </p:cNvSpPr>
          <p:nvPr/>
        </p:nvSpPr>
        <p:spPr bwMode="auto">
          <a:xfrm>
            <a:off x="742950" y="212725"/>
            <a:ext cx="533400" cy="668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3600" b="1" dirty="0">
                <a:latin typeface="Times New Roman" panose="02020603050405020304" pitchFamily="18" charset="0"/>
                <a:ea typeface="隶书" panose="02010509060101010101" pitchFamily="49" charset="-122"/>
              </a:rPr>
              <a:t>范仲淹再绘洞庭湖抒发抱负</a:t>
            </a:r>
          </a:p>
        </p:txBody>
      </p:sp>
      <p:pic>
        <p:nvPicPr>
          <p:cNvPr id="63493" name="图片 66565" descr="0">
            <a:extLst>
              <a:ext uri="{FF2B5EF4-FFF2-40B4-BE49-F238E27FC236}">
                <a16:creationId xmlns:a16="http://schemas.microsoft.com/office/drawing/2014/main" id="{C32216E0-6F3F-4D27-B128-0A01CD263E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6486" y="1340768"/>
            <a:ext cx="5638800" cy="4780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6565"/>
                                        </p:tgtEl>
                                        <p:attrNameLst>
                                          <p:attrName>style.visibility</p:attrName>
                                        </p:attrNameLst>
                                      </p:cBhvr>
                                      <p:to>
                                        <p:strVal val="visible"/>
                                      </p:to>
                                    </p:set>
                                    <p:animEffect transition="in" filter="wipe(up)">
                                      <p:cBhvr>
                                        <p:cTn id="7" dur="500"/>
                                        <p:tgtEl>
                                          <p:spTgt spid="6656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Box 2">
            <a:extLst>
              <a:ext uri="{FF2B5EF4-FFF2-40B4-BE49-F238E27FC236}">
                <a16:creationId xmlns:a16="http://schemas.microsoft.com/office/drawing/2014/main" id="{98B0AFD7-2AFF-4429-A48B-5EF81192D75E}"/>
              </a:ext>
            </a:extLst>
          </p:cNvPr>
          <p:cNvSpPr txBox="1"/>
          <p:nvPr/>
        </p:nvSpPr>
        <p:spPr>
          <a:xfrm>
            <a:off x="68263" y="1114425"/>
            <a:ext cx="2917825" cy="646113"/>
          </a:xfrm>
          <a:prstGeom prst="rect">
            <a:avLst/>
          </a:prstGeom>
          <a:solidFill>
            <a:srgbClr val="92E369"/>
          </a:solidFill>
          <a:ln>
            <a:solidFill>
              <a:srgbClr val="92E369"/>
            </a:solidFill>
          </a:ln>
        </p:spPr>
        <p:style>
          <a:lnRef idx="1">
            <a:schemeClr val="accent3"/>
          </a:lnRef>
          <a:fillRef idx="3">
            <a:schemeClr val="accent3"/>
          </a:fillRef>
          <a:effectRef idx="2">
            <a:schemeClr val="accent3"/>
          </a:effectRef>
          <a:fontRef idx="minor">
            <a:schemeClr val="lt1"/>
          </a:fontRef>
        </p:style>
        <p:txBody>
          <a:bodyPr>
            <a:spAutoFit/>
          </a:bodyPr>
          <a:lstStyle/>
          <a:p>
            <a:pPr eaLnBrk="1" hangingPunct="1">
              <a:buFont typeface="Arial" panose="020B0604020202020204" pitchFamily="34" charset="0"/>
              <a:buNone/>
              <a:defRPr/>
            </a:pPr>
            <a:r>
              <a:rPr lang="zh-CN" altLang="en-US" sz="3200" b="1" noProof="1">
                <a:solidFill>
                  <a:schemeClr val="tx1"/>
                </a:solidFill>
                <a:latin typeface="黑体" panose="02010609060101010101" pitchFamily="49" charset="-122"/>
                <a:ea typeface="黑体" panose="02010609060101010101" pitchFamily="49" charset="-122"/>
              </a:rPr>
              <a:t>八说</a:t>
            </a:r>
            <a:r>
              <a:rPr lang="zh-CN" altLang="en-US" sz="3600" noProof="1">
                <a:solidFill>
                  <a:srgbClr val="FF0000"/>
                </a:solidFill>
                <a:latin typeface="黑体" panose="02010609060101010101" pitchFamily="49" charset="-122"/>
                <a:ea typeface="黑体" panose="02010609060101010101" pitchFamily="49" charset="-122"/>
              </a:rPr>
              <a:t>板书设计</a:t>
            </a:r>
            <a:r>
              <a:rPr lang="zh-CN" altLang="en-US" sz="2800" noProof="1">
                <a:solidFill>
                  <a:srgbClr val="FF0000"/>
                </a:solidFill>
                <a:latin typeface="黑体" panose="02010609060101010101" pitchFamily="49" charset="-122"/>
                <a:ea typeface="黑体" panose="02010609060101010101" pitchFamily="49" charset="-122"/>
              </a:rPr>
              <a:t> </a:t>
            </a:r>
          </a:p>
        </p:txBody>
      </p:sp>
      <p:sp>
        <p:nvSpPr>
          <p:cNvPr id="44035" name="矩形 3">
            <a:extLst>
              <a:ext uri="{FF2B5EF4-FFF2-40B4-BE49-F238E27FC236}">
                <a16:creationId xmlns:a16="http://schemas.microsoft.com/office/drawing/2014/main" id="{3CE17830-A3CC-4D55-83C7-5D2C5B5506A3}"/>
              </a:ext>
            </a:extLst>
          </p:cNvPr>
          <p:cNvSpPr>
            <a:spLocks noChangeArrowheads="1"/>
          </p:cNvSpPr>
          <p:nvPr/>
        </p:nvSpPr>
        <p:spPr bwMode="auto">
          <a:xfrm>
            <a:off x="2972267" y="4337"/>
            <a:ext cx="6027737" cy="892175"/>
          </a:xfrm>
          <a:prstGeom prst="rect">
            <a:avLst/>
          </a:prstGeom>
          <a:solidFill>
            <a:srgbClr val="FFFF00"/>
          </a:solidFill>
          <a:ln w="38100">
            <a:solidFill>
              <a:srgbClr val="FF0000"/>
            </a:solidFill>
            <a:round/>
            <a:headEnd/>
            <a:tailEnd/>
          </a:ln>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b="1" dirty="0">
                <a:solidFill>
                  <a:srgbClr val="000E0D"/>
                </a:solidFill>
              </a:rPr>
              <a:t>   </a:t>
            </a:r>
            <a:r>
              <a:rPr lang="en-US" altLang="zh-CN" sz="2400" b="1" dirty="0">
                <a:solidFill>
                  <a:srgbClr val="000E0D"/>
                </a:solidFill>
              </a:rPr>
              <a:t>    </a:t>
            </a:r>
            <a:r>
              <a:rPr lang="zh-CN" altLang="en-US" sz="2400" b="1" dirty="0">
                <a:solidFill>
                  <a:srgbClr val="000E0D"/>
                </a:solidFill>
              </a:rPr>
              <a:t>板书设计主要是情节的梳理，及文章寓意，一目了然，追求简洁、有效。</a:t>
            </a:r>
            <a:endParaRPr lang="zh-CN" altLang="en-US" sz="2400" b="1" dirty="0"/>
          </a:p>
        </p:txBody>
      </p:sp>
      <p:sp>
        <p:nvSpPr>
          <p:cNvPr id="44036" name="文本框 15">
            <a:extLst>
              <a:ext uri="{FF2B5EF4-FFF2-40B4-BE49-F238E27FC236}">
                <a16:creationId xmlns:a16="http://schemas.microsoft.com/office/drawing/2014/main" id="{1E3AACB7-FE1F-4D49-BF4B-99817C719030}"/>
              </a:ext>
            </a:extLst>
          </p:cNvPr>
          <p:cNvSpPr txBox="1">
            <a:spLocks noChangeArrowheads="1"/>
          </p:cNvSpPr>
          <p:nvPr/>
        </p:nvSpPr>
        <p:spPr bwMode="auto">
          <a:xfrm>
            <a:off x="5050859" y="5039279"/>
            <a:ext cx="7838179"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None/>
            </a:pPr>
            <a:r>
              <a:rPr lang="zh-CN" altLang="en-US" sz="2000" b="1" dirty="0"/>
              <a:t>不以物喜，不以已悲</a:t>
            </a:r>
          </a:p>
          <a:p>
            <a:pPr>
              <a:spcBef>
                <a:spcPct val="0"/>
              </a:spcBef>
              <a:buNone/>
            </a:pPr>
            <a:r>
              <a:rPr lang="zh-CN" altLang="en-US" sz="2000" b="1" dirty="0"/>
              <a:t>居</a:t>
            </a:r>
            <a:r>
              <a:rPr lang="en-US" altLang="zh-CN" sz="2000" b="1" dirty="0"/>
              <a:t>………</a:t>
            </a:r>
            <a:r>
              <a:rPr lang="zh-CN" altLang="en-US" sz="2000" b="1" dirty="0"/>
              <a:t>君（忧民忧君）</a:t>
            </a:r>
          </a:p>
          <a:p>
            <a:pPr>
              <a:spcBef>
                <a:spcPct val="0"/>
              </a:spcBef>
              <a:buNone/>
            </a:pPr>
            <a:r>
              <a:rPr lang="zh-CN" altLang="en-US" sz="2000" b="1" dirty="0"/>
              <a:t>先天下之忧而忧，</a:t>
            </a:r>
            <a:endParaRPr lang="en-US" altLang="zh-CN" sz="2000" b="1" dirty="0"/>
          </a:p>
          <a:p>
            <a:pPr>
              <a:spcBef>
                <a:spcPct val="0"/>
              </a:spcBef>
              <a:buNone/>
            </a:pPr>
            <a:r>
              <a:rPr lang="zh-CN" altLang="en-US" sz="2000" b="1" dirty="0"/>
              <a:t>后天下之乐而乐</a:t>
            </a:r>
          </a:p>
        </p:txBody>
      </p:sp>
      <p:sp>
        <p:nvSpPr>
          <p:cNvPr id="2" name="文本框 1">
            <a:extLst>
              <a:ext uri="{FF2B5EF4-FFF2-40B4-BE49-F238E27FC236}">
                <a16:creationId xmlns:a16="http://schemas.microsoft.com/office/drawing/2014/main" id="{0CD42ED0-A340-4402-B4E2-3C0BC39320AB}"/>
              </a:ext>
            </a:extLst>
          </p:cNvPr>
          <p:cNvSpPr txBox="1"/>
          <p:nvPr/>
        </p:nvSpPr>
        <p:spPr>
          <a:xfrm>
            <a:off x="97758" y="3086869"/>
            <a:ext cx="615553" cy="3322687"/>
          </a:xfrm>
          <a:prstGeom prst="rect">
            <a:avLst/>
          </a:prstGeom>
          <a:noFill/>
        </p:spPr>
        <p:txBody>
          <a:bodyPr vert="eaVert" wrap="square" rtlCol="0">
            <a:spAutoFit/>
          </a:bodyPr>
          <a:lstStyle/>
          <a:p>
            <a:r>
              <a:rPr lang="en-US" altLang="zh-CN" sz="2800" dirty="0"/>
              <a:t>《</a:t>
            </a:r>
            <a:r>
              <a:rPr lang="zh-CN" altLang="en-US" sz="2800" dirty="0"/>
              <a:t>岳阳楼记</a:t>
            </a:r>
            <a:r>
              <a:rPr lang="en-US" altLang="zh-CN" sz="2800" dirty="0"/>
              <a:t>》</a:t>
            </a:r>
            <a:endParaRPr lang="zh-CN" altLang="en-US" sz="2800" dirty="0"/>
          </a:p>
        </p:txBody>
      </p:sp>
      <p:sp>
        <p:nvSpPr>
          <p:cNvPr id="4" name="左大括号 3">
            <a:extLst>
              <a:ext uri="{FF2B5EF4-FFF2-40B4-BE49-F238E27FC236}">
                <a16:creationId xmlns:a16="http://schemas.microsoft.com/office/drawing/2014/main" id="{AEC83FCB-1047-47F5-8C69-71F910E85CA0}"/>
              </a:ext>
            </a:extLst>
          </p:cNvPr>
          <p:cNvSpPr/>
          <p:nvPr/>
        </p:nvSpPr>
        <p:spPr>
          <a:xfrm>
            <a:off x="971600" y="2228850"/>
            <a:ext cx="360040" cy="3864446"/>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82730B7B-F717-4BE9-9C25-F72AB10B46FA}"/>
              </a:ext>
            </a:extLst>
          </p:cNvPr>
          <p:cNvSpPr txBox="1"/>
          <p:nvPr/>
        </p:nvSpPr>
        <p:spPr>
          <a:xfrm>
            <a:off x="1331640" y="2001153"/>
            <a:ext cx="7344816" cy="461665"/>
          </a:xfrm>
          <a:prstGeom prst="rect">
            <a:avLst/>
          </a:prstGeom>
          <a:noFill/>
        </p:spPr>
        <p:txBody>
          <a:bodyPr wrap="square" rtlCol="0">
            <a:spAutoFit/>
          </a:bodyPr>
          <a:lstStyle/>
          <a:p>
            <a:r>
              <a:rPr lang="zh-CN" altLang="en-US" sz="2400" dirty="0"/>
              <a:t>一、              赞颂滕子京的政绩和交代作记缘由。</a:t>
            </a:r>
          </a:p>
        </p:txBody>
      </p:sp>
      <p:sp>
        <p:nvSpPr>
          <p:cNvPr id="7" name="文本框 6">
            <a:extLst>
              <a:ext uri="{FF2B5EF4-FFF2-40B4-BE49-F238E27FC236}">
                <a16:creationId xmlns:a16="http://schemas.microsoft.com/office/drawing/2014/main" id="{2144C6DF-2CC7-41EB-A85B-8374C59FC752}"/>
              </a:ext>
            </a:extLst>
          </p:cNvPr>
          <p:cNvSpPr txBox="1"/>
          <p:nvPr/>
        </p:nvSpPr>
        <p:spPr>
          <a:xfrm>
            <a:off x="1338731" y="3429000"/>
            <a:ext cx="2031325" cy="461665"/>
          </a:xfrm>
          <a:prstGeom prst="rect">
            <a:avLst/>
          </a:prstGeom>
          <a:noFill/>
        </p:spPr>
        <p:txBody>
          <a:bodyPr wrap="none" rtlCol="0">
            <a:spAutoFit/>
          </a:bodyPr>
          <a:lstStyle/>
          <a:p>
            <a:r>
              <a:rPr lang="zh-CN" altLang="en-US" sz="2400" dirty="0"/>
              <a:t>二、</a:t>
            </a:r>
            <a:r>
              <a:rPr lang="zh-CN" altLang="en-US" sz="2400" dirty="0">
                <a:solidFill>
                  <a:srgbClr val="FF0000"/>
                </a:solidFill>
              </a:rPr>
              <a:t>描写抒情</a:t>
            </a:r>
          </a:p>
        </p:txBody>
      </p:sp>
      <p:pic>
        <p:nvPicPr>
          <p:cNvPr id="8" name="图片 7">
            <a:extLst>
              <a:ext uri="{FF2B5EF4-FFF2-40B4-BE49-F238E27FC236}">
                <a16:creationId xmlns:a16="http://schemas.microsoft.com/office/drawing/2014/main" id="{08B2CDC7-3EE6-44A4-BD53-D4C0ED3FB0DD}"/>
              </a:ext>
            </a:extLst>
          </p:cNvPr>
          <p:cNvPicPr>
            <a:picLocks noChangeAspect="1"/>
          </p:cNvPicPr>
          <p:nvPr/>
        </p:nvPicPr>
        <p:blipFill>
          <a:blip r:embed="rId2"/>
          <a:stretch>
            <a:fillRect/>
          </a:stretch>
        </p:blipFill>
        <p:spPr>
          <a:xfrm>
            <a:off x="3359081" y="2877234"/>
            <a:ext cx="365792" cy="1565196"/>
          </a:xfrm>
          <a:prstGeom prst="rect">
            <a:avLst/>
          </a:prstGeom>
        </p:spPr>
      </p:pic>
      <p:sp>
        <p:nvSpPr>
          <p:cNvPr id="9" name="矩形 8">
            <a:extLst>
              <a:ext uri="{FF2B5EF4-FFF2-40B4-BE49-F238E27FC236}">
                <a16:creationId xmlns:a16="http://schemas.microsoft.com/office/drawing/2014/main" id="{45A4E98E-E9EA-4671-90FD-D5479E964857}"/>
              </a:ext>
            </a:extLst>
          </p:cNvPr>
          <p:cNvSpPr/>
          <p:nvPr/>
        </p:nvSpPr>
        <p:spPr>
          <a:xfrm>
            <a:off x="3712722" y="2598003"/>
            <a:ext cx="5275131" cy="830997"/>
          </a:xfrm>
          <a:prstGeom prst="rect">
            <a:avLst/>
          </a:prstGeom>
        </p:spPr>
        <p:txBody>
          <a:bodyPr wrap="square">
            <a:spAutoFit/>
          </a:bodyPr>
          <a:lstStyle/>
          <a:p>
            <a:r>
              <a:rPr lang="zh-CN" altLang="en-US" sz="2400" dirty="0"/>
              <a:t>先描绘岳阳楼大观，再抒发迁客骚人览物之情</a:t>
            </a:r>
          </a:p>
        </p:txBody>
      </p:sp>
      <p:sp>
        <p:nvSpPr>
          <p:cNvPr id="10" name="矩形 9">
            <a:extLst>
              <a:ext uri="{FF2B5EF4-FFF2-40B4-BE49-F238E27FC236}">
                <a16:creationId xmlns:a16="http://schemas.microsoft.com/office/drawing/2014/main" id="{72B0653E-9EB0-4F9D-9573-327F98082B0A}"/>
              </a:ext>
            </a:extLst>
          </p:cNvPr>
          <p:cNvSpPr/>
          <p:nvPr/>
        </p:nvSpPr>
        <p:spPr>
          <a:xfrm>
            <a:off x="3864114" y="4114599"/>
            <a:ext cx="1415772" cy="461665"/>
          </a:xfrm>
          <a:prstGeom prst="rect">
            <a:avLst/>
          </a:prstGeom>
        </p:spPr>
        <p:txBody>
          <a:bodyPr wrap="none">
            <a:spAutoFit/>
          </a:bodyPr>
          <a:lstStyle/>
          <a:p>
            <a:r>
              <a:rPr lang="zh-CN" altLang="en-US" sz="2400" dirty="0"/>
              <a:t>景“异”</a:t>
            </a:r>
          </a:p>
        </p:txBody>
      </p:sp>
      <p:pic>
        <p:nvPicPr>
          <p:cNvPr id="11" name="图片 10">
            <a:extLst>
              <a:ext uri="{FF2B5EF4-FFF2-40B4-BE49-F238E27FC236}">
                <a16:creationId xmlns:a16="http://schemas.microsoft.com/office/drawing/2014/main" id="{17A3C36E-7A84-4EC5-B37F-25AF649956A7}"/>
              </a:ext>
            </a:extLst>
          </p:cNvPr>
          <p:cNvPicPr>
            <a:picLocks noChangeAspect="1"/>
          </p:cNvPicPr>
          <p:nvPr/>
        </p:nvPicPr>
        <p:blipFill>
          <a:blip r:embed="rId3"/>
          <a:stretch>
            <a:fillRect/>
          </a:stretch>
        </p:blipFill>
        <p:spPr>
          <a:xfrm>
            <a:off x="5004048" y="3978274"/>
            <a:ext cx="275838" cy="718725"/>
          </a:xfrm>
          <a:prstGeom prst="rect">
            <a:avLst/>
          </a:prstGeom>
        </p:spPr>
      </p:pic>
      <p:sp>
        <p:nvSpPr>
          <p:cNvPr id="12" name="矩形 11">
            <a:extLst>
              <a:ext uri="{FF2B5EF4-FFF2-40B4-BE49-F238E27FC236}">
                <a16:creationId xmlns:a16="http://schemas.microsoft.com/office/drawing/2014/main" id="{A7337C5A-F06B-458D-A271-E3519B962B34}"/>
              </a:ext>
            </a:extLst>
          </p:cNvPr>
          <p:cNvSpPr/>
          <p:nvPr/>
        </p:nvSpPr>
        <p:spPr>
          <a:xfrm>
            <a:off x="5211871" y="3947745"/>
            <a:ext cx="4572000" cy="830997"/>
          </a:xfrm>
          <a:prstGeom prst="rect">
            <a:avLst/>
          </a:prstGeom>
        </p:spPr>
        <p:txBody>
          <a:bodyPr>
            <a:spAutoFit/>
          </a:bodyPr>
          <a:lstStyle/>
          <a:p>
            <a:r>
              <a:rPr lang="zh-CN" altLang="en-US" sz="2400" dirty="0"/>
              <a:t>阴暗景色 </a:t>
            </a:r>
            <a:r>
              <a:rPr lang="en-US" altLang="zh-CN" sz="2400" dirty="0"/>
              <a:t>………</a:t>
            </a:r>
            <a:r>
              <a:rPr lang="zh-CN" altLang="en-US" sz="2400" dirty="0"/>
              <a:t>悲</a:t>
            </a:r>
          </a:p>
          <a:p>
            <a:r>
              <a:rPr lang="zh-CN" altLang="en-US" sz="2400" dirty="0"/>
              <a:t>晴明景色 </a:t>
            </a:r>
            <a:r>
              <a:rPr lang="en-US" altLang="zh-CN" sz="2400" dirty="0"/>
              <a:t>……</a:t>
            </a:r>
            <a:r>
              <a:rPr lang="zh-CN" altLang="en-US" sz="2400" dirty="0"/>
              <a:t>喜</a:t>
            </a:r>
          </a:p>
        </p:txBody>
      </p:sp>
      <p:pic>
        <p:nvPicPr>
          <p:cNvPr id="13" name="图片 12">
            <a:extLst>
              <a:ext uri="{FF2B5EF4-FFF2-40B4-BE49-F238E27FC236}">
                <a16:creationId xmlns:a16="http://schemas.microsoft.com/office/drawing/2014/main" id="{BEEA88B4-0B4E-4577-88F2-110D3E64A4EA}"/>
              </a:ext>
            </a:extLst>
          </p:cNvPr>
          <p:cNvPicPr>
            <a:picLocks noChangeAspect="1"/>
          </p:cNvPicPr>
          <p:nvPr/>
        </p:nvPicPr>
        <p:blipFill>
          <a:blip r:embed="rId4"/>
          <a:stretch>
            <a:fillRect/>
          </a:stretch>
        </p:blipFill>
        <p:spPr>
          <a:xfrm>
            <a:off x="7605104" y="3961516"/>
            <a:ext cx="116602" cy="735484"/>
          </a:xfrm>
          <a:prstGeom prst="rect">
            <a:avLst/>
          </a:prstGeom>
        </p:spPr>
      </p:pic>
      <p:sp>
        <p:nvSpPr>
          <p:cNvPr id="14" name="矩形 13">
            <a:extLst>
              <a:ext uri="{FF2B5EF4-FFF2-40B4-BE49-F238E27FC236}">
                <a16:creationId xmlns:a16="http://schemas.microsoft.com/office/drawing/2014/main" id="{37A91F66-D350-4655-A5A9-8DD47719D37F}"/>
              </a:ext>
            </a:extLst>
          </p:cNvPr>
          <p:cNvSpPr/>
          <p:nvPr/>
        </p:nvSpPr>
        <p:spPr>
          <a:xfrm>
            <a:off x="7774833" y="3954891"/>
            <a:ext cx="1803246" cy="830997"/>
          </a:xfrm>
          <a:prstGeom prst="rect">
            <a:avLst/>
          </a:prstGeom>
        </p:spPr>
        <p:txBody>
          <a:bodyPr wrap="square">
            <a:spAutoFit/>
          </a:bodyPr>
          <a:lstStyle/>
          <a:p>
            <a:r>
              <a:rPr lang="zh-CN" altLang="en-US" sz="2400" dirty="0"/>
              <a:t>以已悲</a:t>
            </a:r>
            <a:endParaRPr lang="en-US" altLang="zh-CN" sz="2400" dirty="0"/>
          </a:p>
          <a:p>
            <a:r>
              <a:rPr lang="zh-CN" altLang="en-US" sz="2400" dirty="0"/>
              <a:t>以物喜</a:t>
            </a:r>
            <a:endParaRPr lang="zh-CN" altLang="en-US" dirty="0"/>
          </a:p>
        </p:txBody>
      </p:sp>
      <p:sp>
        <p:nvSpPr>
          <p:cNvPr id="15" name="文本框 14">
            <a:extLst>
              <a:ext uri="{FF2B5EF4-FFF2-40B4-BE49-F238E27FC236}">
                <a16:creationId xmlns:a16="http://schemas.microsoft.com/office/drawing/2014/main" id="{860E46FF-9DB4-4596-A645-F59CBAD657C6}"/>
              </a:ext>
            </a:extLst>
          </p:cNvPr>
          <p:cNvSpPr txBox="1"/>
          <p:nvPr/>
        </p:nvSpPr>
        <p:spPr>
          <a:xfrm>
            <a:off x="1977985" y="2019253"/>
            <a:ext cx="1555013" cy="461665"/>
          </a:xfrm>
          <a:prstGeom prst="rect">
            <a:avLst/>
          </a:prstGeom>
          <a:noFill/>
        </p:spPr>
        <p:txBody>
          <a:bodyPr wrap="square" rtlCol="0">
            <a:spAutoFit/>
          </a:bodyPr>
          <a:lstStyle/>
          <a:p>
            <a:r>
              <a:rPr lang="zh-CN" altLang="en-US" sz="2400" dirty="0">
                <a:solidFill>
                  <a:srgbClr val="FF0000"/>
                </a:solidFill>
              </a:rPr>
              <a:t>记叙</a:t>
            </a:r>
          </a:p>
        </p:txBody>
      </p:sp>
      <p:sp>
        <p:nvSpPr>
          <p:cNvPr id="16" name="文本框 15">
            <a:extLst>
              <a:ext uri="{FF2B5EF4-FFF2-40B4-BE49-F238E27FC236}">
                <a16:creationId xmlns:a16="http://schemas.microsoft.com/office/drawing/2014/main" id="{38D56B37-F0F9-4494-9F2A-621C08BD81F1}"/>
              </a:ext>
            </a:extLst>
          </p:cNvPr>
          <p:cNvSpPr txBox="1"/>
          <p:nvPr/>
        </p:nvSpPr>
        <p:spPr>
          <a:xfrm>
            <a:off x="1527175" y="5517232"/>
            <a:ext cx="5637113" cy="461665"/>
          </a:xfrm>
          <a:prstGeom prst="rect">
            <a:avLst/>
          </a:prstGeom>
          <a:noFill/>
        </p:spPr>
        <p:txBody>
          <a:bodyPr wrap="square" rtlCol="0">
            <a:spAutoFit/>
          </a:bodyPr>
          <a:lstStyle/>
          <a:p>
            <a:r>
              <a:rPr lang="zh-CN" altLang="en-US" sz="2400" dirty="0"/>
              <a:t>三、</a:t>
            </a:r>
          </a:p>
        </p:txBody>
      </p:sp>
      <p:sp>
        <p:nvSpPr>
          <p:cNvPr id="17" name="文本框 16">
            <a:extLst>
              <a:ext uri="{FF2B5EF4-FFF2-40B4-BE49-F238E27FC236}">
                <a16:creationId xmlns:a16="http://schemas.microsoft.com/office/drawing/2014/main" id="{6E1E4623-B976-4E9E-8DE4-57EA9B930B79}"/>
              </a:ext>
            </a:extLst>
          </p:cNvPr>
          <p:cNvSpPr txBox="1"/>
          <p:nvPr/>
        </p:nvSpPr>
        <p:spPr>
          <a:xfrm>
            <a:off x="3337074" y="5408612"/>
            <a:ext cx="1728192" cy="584775"/>
          </a:xfrm>
          <a:prstGeom prst="rect">
            <a:avLst/>
          </a:prstGeom>
          <a:noFill/>
        </p:spPr>
        <p:txBody>
          <a:bodyPr wrap="square" rtlCol="0">
            <a:spAutoFit/>
          </a:bodyPr>
          <a:lstStyle/>
          <a:p>
            <a:r>
              <a:rPr lang="zh-CN" altLang="en-US" sz="1600" dirty="0"/>
              <a:t>探求古仁人之心表达自己之情</a:t>
            </a:r>
          </a:p>
        </p:txBody>
      </p:sp>
      <p:pic>
        <p:nvPicPr>
          <p:cNvPr id="18" name="图片 17">
            <a:extLst>
              <a:ext uri="{FF2B5EF4-FFF2-40B4-BE49-F238E27FC236}">
                <a16:creationId xmlns:a16="http://schemas.microsoft.com/office/drawing/2014/main" id="{D3CEA4B7-248C-47BF-A988-61FA0D9918A4}"/>
              </a:ext>
            </a:extLst>
          </p:cNvPr>
          <p:cNvPicPr>
            <a:picLocks noChangeAspect="1"/>
          </p:cNvPicPr>
          <p:nvPr/>
        </p:nvPicPr>
        <p:blipFill>
          <a:blip r:embed="rId5"/>
          <a:stretch>
            <a:fillRect/>
          </a:stretch>
        </p:blipFill>
        <p:spPr>
          <a:xfrm>
            <a:off x="4715243" y="5166531"/>
            <a:ext cx="360040" cy="944104"/>
          </a:xfrm>
          <a:prstGeom prst="rect">
            <a:avLst/>
          </a:prstGeom>
        </p:spPr>
      </p:pic>
      <p:sp>
        <p:nvSpPr>
          <p:cNvPr id="19" name="文本框 18">
            <a:extLst>
              <a:ext uri="{FF2B5EF4-FFF2-40B4-BE49-F238E27FC236}">
                <a16:creationId xmlns:a16="http://schemas.microsoft.com/office/drawing/2014/main" id="{05B85F23-E895-42A0-8C2C-293F509109C4}"/>
              </a:ext>
            </a:extLst>
          </p:cNvPr>
          <p:cNvSpPr txBox="1"/>
          <p:nvPr/>
        </p:nvSpPr>
        <p:spPr>
          <a:xfrm>
            <a:off x="2219589" y="5512742"/>
            <a:ext cx="1230273" cy="461665"/>
          </a:xfrm>
          <a:prstGeom prst="rect">
            <a:avLst/>
          </a:prstGeom>
          <a:noFill/>
        </p:spPr>
        <p:txBody>
          <a:bodyPr wrap="square" rtlCol="0">
            <a:spAutoFit/>
          </a:bodyPr>
          <a:lstStyle/>
          <a:p>
            <a:r>
              <a:rPr lang="zh-CN" altLang="en-US" sz="2400" dirty="0">
                <a:solidFill>
                  <a:srgbClr val="FF0000"/>
                </a:solidFill>
              </a:rPr>
              <a:t>议论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0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P spid="7" grpId="0"/>
      <p:bldP spid="12" grpId="0"/>
      <p:bldP spid="14" grpId="0"/>
      <p:bldP spid="17"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流程图: 可选过程 1">
            <a:extLst>
              <a:ext uri="{FF2B5EF4-FFF2-40B4-BE49-F238E27FC236}">
                <a16:creationId xmlns:a16="http://schemas.microsoft.com/office/drawing/2014/main" id="{1CE42669-ADC2-48B7-B5A9-9874C48E7E4B}"/>
              </a:ext>
            </a:extLst>
          </p:cNvPr>
          <p:cNvSpPr>
            <a:spLocks noChangeArrowheads="1"/>
          </p:cNvSpPr>
          <p:nvPr/>
        </p:nvSpPr>
        <p:spPr bwMode="auto">
          <a:xfrm>
            <a:off x="250825" y="1125538"/>
            <a:ext cx="4321175" cy="720725"/>
          </a:xfrm>
          <a:prstGeom prst="flowChartAlternateProcess">
            <a:avLst/>
          </a:prstGeom>
          <a:solidFill>
            <a:srgbClr val="92E369"/>
          </a:solidFill>
          <a:ln w="28575">
            <a:solidFill>
              <a:srgbClr val="2D65B4"/>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600" b="1"/>
              <a:t> </a:t>
            </a:r>
            <a:r>
              <a:rPr lang="zh-CN" altLang="en-US" sz="3600" b="1"/>
              <a:t>语文学科核心素养</a:t>
            </a:r>
            <a:endParaRPr lang="en-US" altLang="en-US" sz="3600"/>
          </a:p>
        </p:txBody>
      </p:sp>
      <p:sp>
        <p:nvSpPr>
          <p:cNvPr id="17411" name="流程图: 可选过程 2">
            <a:extLst>
              <a:ext uri="{FF2B5EF4-FFF2-40B4-BE49-F238E27FC236}">
                <a16:creationId xmlns:a16="http://schemas.microsoft.com/office/drawing/2014/main" id="{1E1CA199-88AC-426C-B76C-93BD310BA5FA}"/>
              </a:ext>
            </a:extLst>
          </p:cNvPr>
          <p:cNvSpPr>
            <a:spLocks noChangeArrowheads="1"/>
          </p:cNvSpPr>
          <p:nvPr/>
        </p:nvSpPr>
        <p:spPr bwMode="auto">
          <a:xfrm>
            <a:off x="593725" y="2276475"/>
            <a:ext cx="7956550" cy="3717925"/>
          </a:xfrm>
          <a:prstGeom prst="flowChartAlternateProcess">
            <a:avLst/>
          </a:prstGeom>
          <a:solidFill>
            <a:schemeClr val="bg1"/>
          </a:solidFill>
          <a:ln w="28575" algn="ctr">
            <a:solidFill>
              <a:srgbClr val="FF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noProof="1">
                <a:latin typeface="宋体" panose="02010600030101010101" pitchFamily="2" charset="-122"/>
              </a:rPr>
              <a:t>    </a:t>
            </a:r>
            <a:r>
              <a:rPr lang="zh-CN" altLang="en-US" sz="2800" b="1" noProof="1">
                <a:latin typeface="宋体" panose="02010600030101010101" pitchFamily="2" charset="-122"/>
              </a:rPr>
              <a:t>本次高中课程标准修订所提炼的语文学科核心素养为：</a:t>
            </a:r>
            <a:endParaRPr lang="zh-CN" altLang="zh-CN" sz="2800" b="1" noProof="1">
              <a:latin typeface="宋体" panose="02010600030101010101" pitchFamily="2" charset="-122"/>
            </a:endParaRPr>
          </a:p>
          <a:p>
            <a:pPr algn="ctr" eaLnBrk="1" hangingPunct="1">
              <a:spcBef>
                <a:spcPct val="0"/>
              </a:spcBef>
              <a:buFontTx/>
              <a:buNone/>
            </a:pPr>
            <a:r>
              <a:rPr lang="zh-CN" altLang="en-US" sz="2800" b="1" noProof="1">
                <a:solidFill>
                  <a:srgbClr val="FF0000"/>
                </a:solidFill>
                <a:latin typeface="宋体" panose="02010600030101010101" pitchFamily="2" charset="-122"/>
              </a:rPr>
              <a:t>语言建构与运用</a:t>
            </a:r>
            <a:endParaRPr lang="zh-CN" altLang="zh-CN" sz="2800" b="1" noProof="1">
              <a:solidFill>
                <a:srgbClr val="FF0000"/>
              </a:solidFill>
              <a:latin typeface="宋体" panose="02010600030101010101" pitchFamily="2" charset="-122"/>
            </a:endParaRPr>
          </a:p>
          <a:p>
            <a:pPr algn="ctr" eaLnBrk="1" hangingPunct="1">
              <a:spcBef>
                <a:spcPct val="0"/>
              </a:spcBef>
              <a:buFontTx/>
              <a:buNone/>
            </a:pPr>
            <a:r>
              <a:rPr lang="zh-CN" altLang="en-US" sz="2800" b="1" noProof="1">
                <a:latin typeface="宋体" panose="02010600030101010101" pitchFamily="2" charset="-122"/>
              </a:rPr>
              <a:t>思维发展与提升</a:t>
            </a:r>
            <a:endParaRPr lang="zh-CN" altLang="zh-CN" sz="2800" b="1" noProof="1">
              <a:latin typeface="宋体" panose="02010600030101010101" pitchFamily="2" charset="-122"/>
            </a:endParaRPr>
          </a:p>
          <a:p>
            <a:pPr algn="ctr" eaLnBrk="1" hangingPunct="1">
              <a:spcBef>
                <a:spcPct val="0"/>
              </a:spcBef>
              <a:buFontTx/>
              <a:buNone/>
            </a:pPr>
            <a:r>
              <a:rPr lang="zh-CN" altLang="en-US" sz="2800" b="1" noProof="1">
                <a:solidFill>
                  <a:srgbClr val="FF0000"/>
                </a:solidFill>
                <a:latin typeface="宋体" panose="02010600030101010101" pitchFamily="2" charset="-122"/>
              </a:rPr>
              <a:t>审美鉴赏与创造</a:t>
            </a:r>
            <a:endParaRPr lang="zh-CN" altLang="zh-CN" sz="2800" b="1" noProof="1">
              <a:solidFill>
                <a:srgbClr val="FF0000"/>
              </a:solidFill>
              <a:latin typeface="宋体" panose="02010600030101010101" pitchFamily="2" charset="-122"/>
            </a:endParaRPr>
          </a:p>
          <a:p>
            <a:pPr algn="ctr" eaLnBrk="1" hangingPunct="1">
              <a:spcBef>
                <a:spcPct val="0"/>
              </a:spcBef>
              <a:buFontTx/>
              <a:buNone/>
            </a:pPr>
            <a:r>
              <a:rPr lang="zh-CN" altLang="en-US" sz="2800" b="1" noProof="1">
                <a:latin typeface="宋体" panose="02010600030101010101" pitchFamily="2" charset="-122"/>
              </a:rPr>
              <a:t>文化传承与理解</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1000"/>
                                        <p:tgtEl>
                                          <p:spTgt spid="17410"/>
                                        </p:tgtEl>
                                      </p:cBhvr>
                                    </p:animEffect>
                                    <p:anim calcmode="lin" valueType="num">
                                      <p:cBhvr>
                                        <p:cTn id="8" dur="1000" fill="hold"/>
                                        <p:tgtEl>
                                          <p:spTgt spid="17410"/>
                                        </p:tgtEl>
                                        <p:attrNameLst>
                                          <p:attrName>ppt_x</p:attrName>
                                        </p:attrNameLst>
                                      </p:cBhvr>
                                      <p:tavLst>
                                        <p:tav tm="0">
                                          <p:val>
                                            <p:strVal val="#ppt_x"/>
                                          </p:val>
                                        </p:tav>
                                        <p:tav tm="100000">
                                          <p:val>
                                            <p:strVal val="#ppt_x"/>
                                          </p:val>
                                        </p:tav>
                                      </p:tavLst>
                                    </p:anim>
                                    <p:anim calcmode="lin" valueType="num">
                                      <p:cBhvr>
                                        <p:cTn id="9" dur="1000" fill="hold"/>
                                        <p:tgtEl>
                                          <p:spTgt spid="174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17411"/>
                                        </p:tgtEl>
                                        <p:attrNameLst>
                                          <p:attrName>style.visibility</p:attrName>
                                        </p:attrNameLst>
                                      </p:cBhvr>
                                      <p:to>
                                        <p:strVal val="visible"/>
                                      </p:to>
                                    </p:set>
                                    <p:animEffect transition="in" filter="wheel(1)">
                                      <p:cBhvr>
                                        <p:cTn id="14" dur="20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17411"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矩形 4">
            <a:extLst>
              <a:ext uri="{FF2B5EF4-FFF2-40B4-BE49-F238E27FC236}">
                <a16:creationId xmlns:a16="http://schemas.microsoft.com/office/drawing/2014/main" id="{8A0199CB-CDDB-48C1-92E9-FA32E8356846}"/>
              </a:ext>
            </a:extLst>
          </p:cNvPr>
          <p:cNvSpPr/>
          <p:nvPr/>
        </p:nvSpPr>
        <p:spPr>
          <a:xfrm>
            <a:off x="0" y="1052513"/>
            <a:ext cx="2963863" cy="646112"/>
          </a:xfrm>
          <a:prstGeom prst="rect">
            <a:avLst/>
          </a:prstGeom>
          <a:solidFill>
            <a:srgbClr val="92E369"/>
          </a:solidFill>
          <a:ln>
            <a:solidFill>
              <a:srgbClr val="92E369"/>
            </a:solidFill>
          </a:ln>
        </p:spPr>
        <p:style>
          <a:lnRef idx="1">
            <a:schemeClr val="accent3"/>
          </a:lnRef>
          <a:fillRef idx="3">
            <a:schemeClr val="accent3"/>
          </a:fillRef>
          <a:effectRef idx="2">
            <a:schemeClr val="accent3"/>
          </a:effectRef>
          <a:fontRef idx="minor">
            <a:schemeClr val="lt1"/>
          </a:fontRef>
        </p:style>
        <p:txBody>
          <a:bodyPr wrap="none">
            <a:spAutoFit/>
          </a:bodyPr>
          <a:lstStyle/>
          <a:p>
            <a:pPr eaLnBrk="1" hangingPunct="1">
              <a:buFont typeface="Arial" panose="020B0604020202020204" pitchFamily="34" charset="0"/>
              <a:buNone/>
              <a:defRPr/>
            </a:pPr>
            <a:r>
              <a:rPr lang="zh-CN" altLang="en-US" sz="3600" b="1" noProof="1">
                <a:solidFill>
                  <a:schemeClr val="tx2"/>
                </a:solidFill>
                <a:latin typeface="黑体" panose="02010609060101010101" pitchFamily="49" charset="-122"/>
                <a:ea typeface="黑体" panose="02010609060101010101" pitchFamily="49" charset="-122"/>
              </a:rPr>
              <a:t>九说</a:t>
            </a:r>
            <a:r>
              <a:rPr lang="zh-CN" altLang="en-US" sz="3600" b="1" noProof="1">
                <a:solidFill>
                  <a:srgbClr val="FF0000"/>
                </a:solidFill>
                <a:latin typeface="黑体" panose="02010609060101010101" pitchFamily="49" charset="-122"/>
                <a:ea typeface="黑体" panose="02010609060101010101" pitchFamily="49" charset="-122"/>
              </a:rPr>
              <a:t>评价设计</a:t>
            </a:r>
          </a:p>
        </p:txBody>
      </p:sp>
      <p:sp>
        <p:nvSpPr>
          <p:cNvPr id="45059" name="流程图: 可选过程 1">
            <a:extLst>
              <a:ext uri="{FF2B5EF4-FFF2-40B4-BE49-F238E27FC236}">
                <a16:creationId xmlns:a16="http://schemas.microsoft.com/office/drawing/2014/main" id="{E0EDC2E2-12D1-45C5-ACC9-8649E318939C}"/>
              </a:ext>
            </a:extLst>
          </p:cNvPr>
          <p:cNvSpPr>
            <a:spLocks noChangeArrowheads="1"/>
          </p:cNvSpPr>
          <p:nvPr/>
        </p:nvSpPr>
        <p:spPr bwMode="auto">
          <a:xfrm>
            <a:off x="503238" y="2490788"/>
            <a:ext cx="8137525" cy="3133725"/>
          </a:xfrm>
          <a:prstGeom prst="flowChartAlternateProcess">
            <a:avLst/>
          </a:prstGeom>
          <a:solidFill>
            <a:schemeClr val="bg1"/>
          </a:solidFill>
          <a:ln w="25400">
            <a:solidFill>
              <a:srgbClr val="FF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b="1">
                <a:latin typeface="宋体" panose="02010600030101010101" pitchFamily="2" charset="-122"/>
              </a:rPr>
              <a:t>1.</a:t>
            </a:r>
            <a:r>
              <a:rPr lang="zh-CN" altLang="en-US" sz="2800" b="1">
                <a:latin typeface="宋体" panose="02010600030101010101" pitchFamily="2" charset="-122"/>
              </a:rPr>
              <a:t>语言激励。运用具有激励性、导向性的语言评价学生的学习过程。</a:t>
            </a:r>
          </a:p>
          <a:p>
            <a:pPr eaLnBrk="1" hangingPunct="1">
              <a:spcBef>
                <a:spcPct val="0"/>
              </a:spcBef>
              <a:buFontTx/>
              <a:buNone/>
            </a:pPr>
            <a:r>
              <a:rPr lang="en-US" altLang="zh-CN" sz="2800" b="1">
                <a:latin typeface="宋体" panose="02010600030101010101" pitchFamily="2" charset="-122"/>
              </a:rPr>
              <a:t>2.</a:t>
            </a:r>
            <a:r>
              <a:rPr lang="zh-CN" altLang="en-US" sz="2800" b="1">
                <a:latin typeface="宋体" panose="02010600030101010101" pitchFamily="2" charset="-122"/>
              </a:rPr>
              <a:t>分值评价激励。按照学生现有学习能力层次实行由低到高分值递增。</a:t>
            </a:r>
            <a:endParaRPr lang="en-US" altLang="zh-CN" sz="2800" b="1">
              <a:latin typeface="宋体" panose="02010600030101010101" pitchFamily="2" charset="-122"/>
            </a:endParaRPr>
          </a:p>
          <a:p>
            <a:pPr eaLnBrk="1" hangingPunct="1">
              <a:spcBef>
                <a:spcPct val="0"/>
              </a:spcBef>
              <a:buFontTx/>
              <a:buNone/>
            </a:pPr>
            <a:r>
              <a:rPr lang="en-US" altLang="zh-CN" sz="2800" b="1">
                <a:latin typeface="宋体" panose="02010600030101010101" pitchFamily="2" charset="-122"/>
              </a:rPr>
              <a:t>3.</a:t>
            </a:r>
            <a:r>
              <a:rPr lang="zh-CN" altLang="en-US" sz="2800" b="1">
                <a:latin typeface="宋体" panose="02010600030101010101" pitchFamily="2" charset="-122"/>
              </a:rPr>
              <a:t>学习效果评价。针对课时目标，设计适量的具有层次性的测试题，检测学生当堂学习效果。</a:t>
            </a:r>
            <a:endParaRPr lang="en-US" altLang="en-US" sz="2800">
              <a:latin typeface="宋体" panose="0201060003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2">
            <a:extLst>
              <a:ext uri="{FF2B5EF4-FFF2-40B4-BE49-F238E27FC236}">
                <a16:creationId xmlns:a16="http://schemas.microsoft.com/office/drawing/2014/main" id="{CC3CA78A-926F-4AFC-B066-21B72A500DE2}"/>
              </a:ext>
            </a:extLst>
          </p:cNvPr>
          <p:cNvSpPr txBox="1">
            <a:spLocks noChangeArrowheads="1"/>
          </p:cNvSpPr>
          <p:nvPr/>
        </p:nvSpPr>
        <p:spPr bwMode="auto">
          <a:xfrm>
            <a:off x="2781300" y="1089025"/>
            <a:ext cx="304323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b="1">
                <a:latin typeface="黑体" panose="02010609060101010101" pitchFamily="49" charset="-122"/>
                <a:ea typeface="黑体" panose="02010609060101010101" pitchFamily="49" charset="-122"/>
                <a:sym typeface="宋体" panose="02010600030101010101" pitchFamily="2" charset="-122"/>
              </a:rPr>
              <a:t>《</a:t>
            </a:r>
            <a:r>
              <a:rPr lang="zh-CN" altLang="en-US" sz="3200" b="1">
                <a:latin typeface="黑体" panose="02010609060101010101" pitchFamily="49" charset="-122"/>
                <a:ea typeface="黑体" panose="02010609060101010101" pitchFamily="49" charset="-122"/>
                <a:sym typeface="宋体" panose="02010600030101010101" pitchFamily="2" charset="-122"/>
              </a:rPr>
              <a:t>语文</a:t>
            </a:r>
            <a:r>
              <a:rPr lang="zh-CN" altLang="zh-CN" sz="3200" b="1">
                <a:latin typeface="黑体" panose="02010609060101010101" pitchFamily="49" charset="-122"/>
                <a:ea typeface="黑体" panose="02010609060101010101" pitchFamily="49" charset="-122"/>
                <a:sym typeface="宋体" panose="02010600030101010101" pitchFamily="2" charset="-122"/>
              </a:rPr>
              <a:t>课程标准</a:t>
            </a:r>
            <a:r>
              <a:rPr lang="en-US" altLang="zh-CN" sz="3200" b="1">
                <a:latin typeface="黑体" panose="02010609060101010101" pitchFamily="49" charset="-122"/>
                <a:ea typeface="黑体" panose="02010609060101010101" pitchFamily="49" charset="-122"/>
                <a:sym typeface="宋体" panose="02010600030101010101" pitchFamily="2" charset="-122"/>
              </a:rPr>
              <a:t>》</a:t>
            </a:r>
          </a:p>
        </p:txBody>
      </p:sp>
      <p:sp>
        <p:nvSpPr>
          <p:cNvPr id="3" name="流程图: 可选过程 2">
            <a:extLst>
              <a:ext uri="{FF2B5EF4-FFF2-40B4-BE49-F238E27FC236}">
                <a16:creationId xmlns:a16="http://schemas.microsoft.com/office/drawing/2014/main" id="{63C45E45-B6F1-44D2-A104-656E53397EB5}"/>
              </a:ext>
            </a:extLst>
          </p:cNvPr>
          <p:cNvSpPr/>
          <p:nvPr/>
        </p:nvSpPr>
        <p:spPr>
          <a:xfrm>
            <a:off x="300038" y="1738313"/>
            <a:ext cx="8281987" cy="4960937"/>
          </a:xfrm>
          <a:prstGeom prst="flowChartAlternateProcess">
            <a:avLst/>
          </a:prstGeom>
          <a:solidFill>
            <a:schemeClr val="bg1"/>
          </a:solidFill>
          <a:ln w="25400" cap="flat" cmpd="sng" algn="ctr">
            <a:solidFill>
              <a:srgbClr val="FF0000"/>
            </a:solidFill>
            <a:prstDash val="solid"/>
            <a:round/>
            <a:headEnd type="none" w="med" len="med"/>
            <a:tailEnd type="none" w="med" len="med"/>
          </a:ln>
        </p:spPr>
        <p:txBody>
          <a:bodyPr/>
          <a:lstStyle/>
          <a:p>
            <a:r>
              <a:rPr lang="zh-CN" altLang="en-US" b="1" noProof="1">
                <a:latin typeface="宋体" panose="02010600030101010101" pitchFamily="2" charset="-122"/>
                <a:cs typeface="+mn-ea"/>
                <a:sym typeface="+mn-ea"/>
              </a:rPr>
              <a:t>     </a:t>
            </a:r>
            <a:r>
              <a:rPr lang="zh-CN" altLang="en-US" sz="2400" b="1" noProof="1">
                <a:solidFill>
                  <a:schemeClr val="tx2"/>
                </a:solidFill>
                <a:cs typeface="+mn-ea"/>
                <a:sym typeface="+mn-ea"/>
              </a:rPr>
              <a:t> 能</a:t>
            </a:r>
            <a:r>
              <a:rPr lang="zh-CN" altLang="en-US" sz="2400" b="1" noProof="1">
                <a:solidFill>
                  <a:schemeClr val="accent2"/>
                </a:solidFill>
                <a:latin typeface="宋体" panose="02010600030101010101" pitchFamily="2" charset="-122"/>
                <a:cs typeface="+mn-ea"/>
                <a:sym typeface="+mn-ea"/>
              </a:rPr>
              <a:t>正确、流利、有感情</a:t>
            </a:r>
            <a:r>
              <a:rPr lang="zh-CN" altLang="en-US" sz="2400" b="1" noProof="1">
                <a:latin typeface="宋体" panose="02010600030101010101" pitchFamily="2" charset="-122"/>
                <a:cs typeface="+mn-ea"/>
                <a:sym typeface="+mn-ea"/>
              </a:rPr>
              <a:t>的</a:t>
            </a:r>
            <a:r>
              <a:rPr lang="zh-CN" altLang="en-US" sz="2400" b="1" noProof="1">
                <a:solidFill>
                  <a:srgbClr val="FF0000"/>
                </a:solidFill>
                <a:latin typeface="宋体" panose="02010600030101010101" pitchFamily="2" charset="-122"/>
                <a:cs typeface="+mn-ea"/>
                <a:sym typeface="+mn-ea"/>
              </a:rPr>
              <a:t>朗读</a:t>
            </a:r>
            <a:r>
              <a:rPr lang="zh-CN" altLang="en-US" sz="2400" b="1" noProof="1">
                <a:latin typeface="宋体" panose="02010600030101010101" pitchFamily="2" charset="-122"/>
                <a:cs typeface="+mn-ea"/>
                <a:sym typeface="+mn-ea"/>
              </a:rPr>
              <a:t>课文；</a:t>
            </a:r>
            <a:endParaRPr lang="zh-CN" altLang="en-US" sz="2400" b="1" noProof="1">
              <a:latin typeface="宋体" panose="02010600030101010101" pitchFamily="2" charset="-122"/>
              <a:sym typeface="+mn-ea"/>
            </a:endParaRPr>
          </a:p>
          <a:p>
            <a:r>
              <a:rPr lang="zh-CN" altLang="en-US" sz="2400" b="1" noProof="1">
                <a:solidFill>
                  <a:schemeClr val="tx2"/>
                </a:solidFill>
                <a:cs typeface="+mn-ea"/>
                <a:sym typeface="+mn-ea"/>
              </a:rPr>
              <a:t>       七到九年级的学生阅读浅易文言文，能借助注释理解基本内容诵读古诗文，要有意识的</a:t>
            </a:r>
            <a:r>
              <a:rPr lang="zh-CN" altLang="en-US" sz="2400" b="1" u="sng" noProof="1">
                <a:solidFill>
                  <a:srgbClr val="FF0000"/>
                </a:solidFill>
                <a:cs typeface="+mn-ea"/>
                <a:sym typeface="+mn-ea"/>
              </a:rPr>
              <a:t>积累、感悟、运用</a:t>
            </a:r>
            <a:r>
              <a:rPr lang="zh-CN" altLang="en-US" sz="2400" b="1" noProof="1">
                <a:cs typeface="+mn-ea"/>
                <a:sym typeface="+mn-ea"/>
              </a:rPr>
              <a:t>。提高自己的</a:t>
            </a:r>
            <a:r>
              <a:rPr lang="zh-CN" altLang="en-US" sz="2400" b="1" u="sng" noProof="1">
                <a:solidFill>
                  <a:srgbClr val="FF0000"/>
                </a:solidFill>
                <a:cs typeface="+mn-ea"/>
                <a:sym typeface="+mn-ea"/>
              </a:rPr>
              <a:t>欣赏品味和审美情趣</a:t>
            </a:r>
            <a:r>
              <a:rPr lang="zh-CN" altLang="en-US" sz="2400" b="1" noProof="1">
                <a:cs typeface="+mn-ea"/>
                <a:sym typeface="+mn-ea"/>
              </a:rPr>
              <a:t>。</a:t>
            </a:r>
            <a:endParaRPr lang="zh-CN" altLang="en-US" sz="2400" b="1" noProof="1">
              <a:sym typeface="+mn-ea"/>
            </a:endParaRPr>
          </a:p>
          <a:p>
            <a:pPr>
              <a:spcBef>
                <a:spcPct val="20000"/>
              </a:spcBef>
              <a:buClr>
                <a:schemeClr val="accent1"/>
              </a:buClr>
              <a:buFont typeface="Wingdings" panose="05000000000000000000" pitchFamily="2" charset="2"/>
              <a:buNone/>
              <a:defRPr/>
            </a:pPr>
            <a:r>
              <a:rPr lang="zh-CN" altLang="en-US" sz="2400" b="1" noProof="1">
                <a:cs typeface="+mn-ea"/>
                <a:sym typeface="+mn-ea"/>
              </a:rPr>
              <a:t>       </a:t>
            </a:r>
            <a:r>
              <a:rPr lang="zh-CN" altLang="en-US" sz="2400" b="1" noProof="1">
                <a:latin typeface="宋体" panose="02010600030101010101" pitchFamily="2" charset="-122"/>
                <a:sym typeface="+mn-ea"/>
              </a:rPr>
              <a:t>课标内容和目标要求：具有独立阅读的能力，学会运用多种阅读方法。初步具备搜集和处理信息的能力。</a:t>
            </a:r>
            <a:endParaRPr lang="en-US" altLang="zh-CN" sz="2400" b="1" noProof="1">
              <a:latin typeface="宋体" panose="02010600030101010101" pitchFamily="2" charset="-122"/>
              <a:sym typeface="+mn-ea"/>
            </a:endParaRPr>
          </a:p>
          <a:p>
            <a:pPr>
              <a:spcBef>
                <a:spcPct val="20000"/>
              </a:spcBef>
              <a:buClr>
                <a:schemeClr val="accent1"/>
              </a:buClr>
              <a:buFont typeface="Wingdings" panose="05000000000000000000" pitchFamily="2" charset="2"/>
              <a:buNone/>
              <a:defRPr/>
            </a:pPr>
            <a:r>
              <a:rPr lang="zh-CN" altLang="en-US" sz="2400" b="1" noProof="1">
                <a:latin typeface="宋体" panose="02010600030101010101" pitchFamily="2" charset="-122"/>
                <a:sym typeface="+mn-ea"/>
              </a:rPr>
              <a:t>    </a:t>
            </a:r>
            <a:r>
              <a:rPr lang="zh-CN" altLang="en-US" sz="2400" b="1" noProof="1">
                <a:cs typeface="+mn-ea"/>
                <a:sym typeface="Arial" panose="020B0604020202020204" pitchFamily="34" charset="0"/>
              </a:rPr>
              <a:t>积极倡导</a:t>
            </a:r>
            <a:r>
              <a:rPr lang="zh-CN" altLang="en-US" sz="2400" b="1" noProof="1">
                <a:solidFill>
                  <a:srgbClr val="FF0000"/>
                </a:solidFill>
                <a:cs typeface="+mn-ea"/>
                <a:sym typeface="+mn-ea"/>
              </a:rPr>
              <a:t>自主合作探究法</a:t>
            </a:r>
            <a:r>
              <a:rPr lang="zh-CN" altLang="en-US" sz="2400" b="1" noProof="1">
                <a:cs typeface="+mn-ea"/>
                <a:sym typeface="+mn-ea"/>
              </a:rPr>
              <a:t>的学习方式。</a:t>
            </a:r>
            <a:endParaRPr lang="zh-CN" altLang="en-US" sz="2400" b="1" noProof="1">
              <a:latin typeface="宋体" panose="02010600030101010101" pitchFamily="2" charset="-122"/>
              <a:sym typeface="+mn-ea"/>
            </a:endParaRPr>
          </a:p>
          <a:p>
            <a:pPr>
              <a:spcBef>
                <a:spcPct val="20000"/>
              </a:spcBef>
              <a:buClr>
                <a:schemeClr val="accent1"/>
              </a:buClr>
              <a:buFont typeface="Wingdings" panose="05000000000000000000" pitchFamily="2" charset="2"/>
              <a:buNone/>
              <a:defRPr/>
            </a:pPr>
            <a:r>
              <a:rPr lang="zh-CN" altLang="en-US" sz="2400" b="1" noProof="1">
                <a:latin typeface="宋体" panose="02010600030101010101" pitchFamily="2" charset="-122"/>
                <a:sym typeface="+mn-ea"/>
              </a:rPr>
              <a:t>    从三维目标来看，阅读目标首先</a:t>
            </a:r>
            <a:r>
              <a:rPr lang="zh-CN" altLang="en-US" sz="2400" b="1" noProof="1">
                <a:solidFill>
                  <a:srgbClr val="FF0000"/>
                </a:solidFill>
                <a:latin typeface="宋体" panose="02010600030101010101" pitchFamily="2" charset="-122"/>
                <a:sym typeface="+mn-ea"/>
              </a:rPr>
              <a:t>关注</a:t>
            </a:r>
            <a:r>
              <a:rPr lang="zh-CN" altLang="en-US" sz="2400" b="1" noProof="1">
                <a:latin typeface="宋体" panose="02010600030101010101" pitchFamily="2" charset="-122"/>
                <a:sym typeface="+mn-ea"/>
              </a:rPr>
              <a:t>的是阅读中积极健康的情感、态度和正确的价值导向。强调养成阅读的</a:t>
            </a:r>
            <a:r>
              <a:rPr lang="zh-CN" altLang="en-US" sz="2400" b="1" noProof="1">
                <a:solidFill>
                  <a:schemeClr val="accent2"/>
                </a:solidFill>
                <a:latin typeface="宋体" panose="02010600030101010101" pitchFamily="2" charset="-122"/>
                <a:sym typeface="+mn-ea"/>
              </a:rPr>
              <a:t>兴趣和习惯</a:t>
            </a:r>
            <a:r>
              <a:rPr lang="zh-CN" altLang="en-US" sz="2400" b="1" noProof="1">
                <a:latin typeface="宋体" panose="02010600030101010101" pitchFamily="2" charset="-122"/>
                <a:sym typeface="+mn-ea"/>
              </a:rPr>
              <a:t>；重视学生</a:t>
            </a:r>
            <a:r>
              <a:rPr lang="zh-CN" altLang="en-US" sz="2400" b="1" noProof="1">
                <a:solidFill>
                  <a:srgbClr val="FF0000"/>
                </a:solidFill>
                <a:latin typeface="宋体" panose="02010600030101010101" pitchFamily="2" charset="-122"/>
                <a:sym typeface="+mn-ea"/>
              </a:rPr>
              <a:t>良好阅读习惯的培养、形成和保持</a:t>
            </a:r>
            <a:r>
              <a:rPr lang="zh-CN" altLang="en-US" sz="2400" b="1" noProof="1">
                <a:latin typeface="宋体" panose="02010600030101010101" pitchFamily="2" charset="-122"/>
                <a:sym typeface="+mn-ea"/>
              </a:rPr>
              <a:t>。强调重视阅读</a:t>
            </a:r>
            <a:r>
              <a:rPr lang="zh-CN" altLang="en-US" sz="2400" b="1" noProof="1">
                <a:solidFill>
                  <a:srgbClr val="FF0000"/>
                </a:solidFill>
                <a:latin typeface="宋体" panose="02010600030101010101" pitchFamily="2" charset="-122"/>
                <a:sym typeface="+mn-ea"/>
              </a:rPr>
              <a:t>感受</a:t>
            </a:r>
            <a:r>
              <a:rPr lang="zh-CN" altLang="en-US" sz="2400" b="1" noProof="1">
                <a:latin typeface="宋体" panose="02010600030101010101" pitchFamily="2" charset="-122"/>
                <a:sym typeface="+mn-ea"/>
              </a:rPr>
              <a:t>和</a:t>
            </a:r>
            <a:r>
              <a:rPr lang="zh-CN" altLang="en-US" sz="2400" b="1" noProof="1">
                <a:solidFill>
                  <a:srgbClr val="FF0000"/>
                </a:solidFill>
                <a:latin typeface="宋体" panose="02010600030101010101" pitchFamily="2" charset="-122"/>
                <a:sym typeface="+mn-ea"/>
              </a:rPr>
              <a:t>体验</a:t>
            </a:r>
            <a:r>
              <a:rPr lang="zh-CN" altLang="en-US" sz="2400" b="1" noProof="1">
                <a:latin typeface="宋体" panose="02010600030101010101" pitchFamily="2" charset="-122"/>
                <a:sym typeface="+mn-ea"/>
              </a:rPr>
              <a:t>；提倡</a:t>
            </a:r>
            <a:r>
              <a:rPr lang="zh-CN" altLang="en-US" sz="2400" b="1" noProof="1">
                <a:solidFill>
                  <a:srgbClr val="FF0000"/>
                </a:solidFill>
                <a:latin typeface="宋体" panose="02010600030101010101" pitchFamily="2" charset="-122"/>
                <a:sym typeface="+mn-ea"/>
              </a:rPr>
              <a:t>多角度、有创意</a:t>
            </a:r>
            <a:r>
              <a:rPr lang="zh-CN" altLang="en-US" sz="2400" b="1" noProof="1">
                <a:latin typeface="宋体" panose="02010600030101010101" pitchFamily="2" charset="-122"/>
                <a:sym typeface="+mn-ea"/>
              </a:rPr>
              <a:t>的</a:t>
            </a:r>
            <a:r>
              <a:rPr lang="zh-CN" altLang="en-US" sz="2400" b="1" noProof="1">
                <a:solidFill>
                  <a:srgbClr val="FF0000"/>
                </a:solidFill>
                <a:latin typeface="宋体" panose="02010600030101010101" pitchFamily="2" charset="-122"/>
                <a:sym typeface="+mn-ea"/>
              </a:rPr>
              <a:t>阅读。</a:t>
            </a:r>
            <a:r>
              <a:rPr lang="zh-CN" altLang="en-US" b="1" noProof="1">
                <a:latin typeface="宋体" panose="02010600030101010101" pitchFamily="2" charset="-122"/>
                <a:ea typeface="+mn-ea"/>
                <a:sym typeface="+mn-ea"/>
              </a:rPr>
              <a:t> </a:t>
            </a:r>
            <a:endParaRPr lang="en-US" altLang="en-US" noProof="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6ED1E0C3-0D7F-4746-8B72-BF2001183C31}"/>
              </a:ext>
            </a:extLst>
          </p:cNvPr>
          <p:cNvSpPr>
            <a:spLocks noGrp="1" noChangeArrowheads="1"/>
          </p:cNvSpPr>
          <p:nvPr>
            <p:ph type="body" idx="4294967295"/>
          </p:nvPr>
        </p:nvSpPr>
        <p:spPr>
          <a:xfrm>
            <a:off x="0" y="2060575"/>
            <a:ext cx="8528050" cy="4032250"/>
          </a:xfrm>
        </p:spPr>
        <p:txBody>
          <a:bodyPr/>
          <a:lstStyle/>
          <a:p>
            <a:pPr eaLnBrk="1" hangingPunct="1">
              <a:buFontTx/>
              <a:buNone/>
            </a:pPr>
            <a:endParaRPr lang="zh-CN" altLang="en-US" b="1">
              <a:solidFill>
                <a:srgbClr val="FF3300"/>
              </a:solidFill>
            </a:endParaRPr>
          </a:p>
          <a:p>
            <a:pPr eaLnBrk="1" hangingPunct="1">
              <a:buFontTx/>
              <a:buNone/>
            </a:pPr>
            <a:r>
              <a:rPr lang="en-US" altLang="zh-CN" sz="2400" b="1"/>
              <a:t>                </a:t>
            </a:r>
            <a:endParaRPr lang="zh-CN" altLang="en-US" sz="2400" b="1"/>
          </a:p>
        </p:txBody>
      </p:sp>
      <p:sp>
        <p:nvSpPr>
          <p:cNvPr id="8194" name="TextBox 3">
            <a:extLst>
              <a:ext uri="{FF2B5EF4-FFF2-40B4-BE49-F238E27FC236}">
                <a16:creationId xmlns:a16="http://schemas.microsoft.com/office/drawing/2014/main" id="{8BFACE3A-12CC-497E-8B5F-EB8B6A8EFE02}"/>
              </a:ext>
            </a:extLst>
          </p:cNvPr>
          <p:cNvSpPr txBox="1"/>
          <p:nvPr/>
        </p:nvSpPr>
        <p:spPr>
          <a:xfrm>
            <a:off x="179388" y="1268413"/>
            <a:ext cx="3384550" cy="708025"/>
          </a:xfrm>
          <a:prstGeom prst="rect">
            <a:avLst/>
          </a:prstGeom>
          <a:solidFill>
            <a:srgbClr val="92E369"/>
          </a:solidFill>
        </p:spPr>
        <p:style>
          <a:lnRef idx="1">
            <a:schemeClr val="accent3"/>
          </a:lnRef>
          <a:fillRef idx="3">
            <a:schemeClr val="accent3"/>
          </a:fillRef>
          <a:effectRef idx="2">
            <a:schemeClr val="accent3"/>
          </a:effectRef>
          <a:fontRef idx="minor">
            <a:schemeClr val="lt1"/>
          </a:fontRef>
        </p:style>
        <p:txBody>
          <a:bodyPr>
            <a:spAutoFit/>
          </a:bodyPr>
          <a:lstStyle/>
          <a:p>
            <a:pPr eaLnBrk="1" hangingPunct="1">
              <a:buFont typeface="Arial" panose="020B0604020202020204" pitchFamily="34" charset="0"/>
              <a:buNone/>
              <a:defRPr/>
            </a:pPr>
            <a:r>
              <a:rPr lang="zh-CN" altLang="en-US" sz="4000" b="1" noProof="1">
                <a:solidFill>
                  <a:schemeClr val="tx1"/>
                </a:solidFill>
                <a:latin typeface="黑体" panose="02010609060101010101" pitchFamily="49" charset="-122"/>
                <a:ea typeface="黑体" panose="02010609060101010101" pitchFamily="49" charset="-122"/>
              </a:rPr>
              <a:t>二说</a:t>
            </a:r>
            <a:r>
              <a:rPr lang="zh-CN" altLang="en-US" sz="4000" b="1" noProof="1">
                <a:solidFill>
                  <a:srgbClr val="FF0000"/>
                </a:solidFill>
                <a:latin typeface="黑体" panose="02010609060101010101" pitchFamily="49" charset="-122"/>
                <a:ea typeface="黑体" panose="02010609060101010101" pitchFamily="49" charset="-122"/>
              </a:rPr>
              <a:t>学情分析</a:t>
            </a:r>
          </a:p>
        </p:txBody>
      </p:sp>
      <p:sp>
        <p:nvSpPr>
          <p:cNvPr id="19460" name="TextBox 3">
            <a:extLst>
              <a:ext uri="{FF2B5EF4-FFF2-40B4-BE49-F238E27FC236}">
                <a16:creationId xmlns:a16="http://schemas.microsoft.com/office/drawing/2014/main" id="{12CAD4EB-230B-46C5-AAE6-91B06F8A1274}"/>
              </a:ext>
            </a:extLst>
          </p:cNvPr>
          <p:cNvSpPr txBox="1">
            <a:spLocks noChangeArrowheads="1"/>
          </p:cNvSpPr>
          <p:nvPr/>
        </p:nvSpPr>
        <p:spPr bwMode="auto">
          <a:xfrm>
            <a:off x="684213" y="2565400"/>
            <a:ext cx="77041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19461" name="TextBox 4">
            <a:extLst>
              <a:ext uri="{FF2B5EF4-FFF2-40B4-BE49-F238E27FC236}">
                <a16:creationId xmlns:a16="http://schemas.microsoft.com/office/drawing/2014/main" id="{535A9E03-FBC3-402D-AA59-45B2594BC1AB}"/>
              </a:ext>
            </a:extLst>
          </p:cNvPr>
          <p:cNvSpPr txBox="1">
            <a:spLocks noChangeArrowheads="1"/>
          </p:cNvSpPr>
          <p:nvPr/>
        </p:nvSpPr>
        <p:spPr bwMode="auto">
          <a:xfrm>
            <a:off x="503237" y="2565400"/>
            <a:ext cx="8137525" cy="1815882"/>
          </a:xfrm>
          <a:prstGeom prst="rect">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None/>
            </a:pPr>
            <a:r>
              <a:rPr lang="zh-CN" altLang="en-US" sz="2800" b="1" dirty="0"/>
              <a:t>    我们面对的是初三学生，通过前两年的学习，他们已经掌握一定地阅读文言文的方法和必要的知识积累。因此，可以大胆的放手让学生自己去学习和探究基本知识，将授课的侧重点放在鉴赏阅读上。</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9461"/>
                                        </p:tgtEl>
                                        <p:attrNameLst>
                                          <p:attrName>style.visibility</p:attrName>
                                        </p:attrNameLst>
                                      </p:cBhvr>
                                      <p:to>
                                        <p:strVal val="visible"/>
                                      </p:to>
                                    </p:set>
                                    <p:animEffect transition="in" filter="randombar(horizontal)">
                                      <p:cBhvr>
                                        <p:cTn id="14" dur="5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P spid="1946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C7518864-99EB-4378-B1DB-AB2E9D0E2663}"/>
              </a:ext>
            </a:extLst>
          </p:cNvPr>
          <p:cNvSpPr>
            <a:spLocks noGrp="1" noChangeArrowheads="1"/>
          </p:cNvSpPr>
          <p:nvPr>
            <p:ph type="body" idx="4294967295"/>
          </p:nvPr>
        </p:nvSpPr>
        <p:spPr>
          <a:xfrm>
            <a:off x="0" y="1916113"/>
            <a:ext cx="8675688" cy="3540125"/>
          </a:xfrm>
          <a:solidFill>
            <a:schemeClr val="bg1"/>
          </a:solidFill>
        </p:spPr>
        <p:txBody>
          <a:bodyPr/>
          <a:lstStyle/>
          <a:p>
            <a:pPr>
              <a:buFontTx/>
              <a:buNone/>
            </a:pPr>
            <a:endParaRPr lang="zh-CN" altLang="zh-CN" sz="2400" b="1" dirty="0"/>
          </a:p>
          <a:p>
            <a:pPr>
              <a:buFontTx/>
              <a:buNone/>
            </a:pPr>
            <a:r>
              <a:rPr lang="en-US" altLang="zh-CN" sz="2400" b="1" dirty="0"/>
              <a:t>  </a:t>
            </a:r>
            <a:endParaRPr lang="zh-CN" altLang="en-US" sz="2400" b="1" dirty="0"/>
          </a:p>
        </p:txBody>
      </p:sp>
      <p:sp>
        <p:nvSpPr>
          <p:cNvPr id="20483" name="TextBox 2">
            <a:extLst>
              <a:ext uri="{FF2B5EF4-FFF2-40B4-BE49-F238E27FC236}">
                <a16:creationId xmlns:a16="http://schemas.microsoft.com/office/drawing/2014/main" id="{3987FF39-4742-4B31-921A-26A297A44C87}"/>
              </a:ext>
            </a:extLst>
          </p:cNvPr>
          <p:cNvSpPr txBox="1">
            <a:spLocks noChangeArrowheads="1"/>
          </p:cNvSpPr>
          <p:nvPr/>
        </p:nvSpPr>
        <p:spPr bwMode="auto">
          <a:xfrm>
            <a:off x="366713" y="4830763"/>
            <a:ext cx="8634412" cy="1006475"/>
          </a:xfrm>
          <a:prstGeom prst="rect">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rgbClr val="FF0000"/>
                </a:solidFill>
              </a:rPr>
              <a:t>   </a:t>
            </a:r>
            <a:r>
              <a:rPr lang="zh-CN" altLang="en-US" sz="2800" b="1">
                <a:solidFill>
                  <a:srgbClr val="FF0000"/>
                </a:solidFill>
              </a:rPr>
              <a:t> </a:t>
            </a:r>
            <a:r>
              <a:rPr lang="zh-CN" altLang="en-US" sz="2800" b="1"/>
              <a:t> 目标设置遵循学科素养、课程标准、教材特点、中考方向，依据学情分析</a:t>
            </a:r>
          </a:p>
        </p:txBody>
      </p:sp>
      <p:sp>
        <p:nvSpPr>
          <p:cNvPr id="4" name="TextBox 3">
            <a:extLst>
              <a:ext uri="{FF2B5EF4-FFF2-40B4-BE49-F238E27FC236}">
                <a16:creationId xmlns:a16="http://schemas.microsoft.com/office/drawing/2014/main" id="{3E76E76C-7C13-4FD6-ADA6-EA529A4BB243}"/>
              </a:ext>
            </a:extLst>
          </p:cNvPr>
          <p:cNvSpPr txBox="1"/>
          <p:nvPr/>
        </p:nvSpPr>
        <p:spPr>
          <a:xfrm>
            <a:off x="179388" y="1196975"/>
            <a:ext cx="4824412" cy="708025"/>
          </a:xfrm>
          <a:prstGeom prst="rect">
            <a:avLst/>
          </a:prstGeom>
          <a:solidFill>
            <a:srgbClr val="92E369"/>
          </a:solidFill>
        </p:spPr>
        <p:style>
          <a:lnRef idx="1">
            <a:schemeClr val="accent3"/>
          </a:lnRef>
          <a:fillRef idx="3">
            <a:schemeClr val="accent3"/>
          </a:fillRef>
          <a:effectRef idx="2">
            <a:schemeClr val="accent3"/>
          </a:effectRef>
          <a:fontRef idx="minor">
            <a:schemeClr val="lt1"/>
          </a:fontRef>
        </p:style>
        <p:txBody>
          <a:bodyPr>
            <a:spAutoFit/>
          </a:bodyPr>
          <a:lstStyle/>
          <a:p>
            <a:pPr eaLnBrk="1" hangingPunct="1">
              <a:defRPr/>
            </a:pPr>
            <a:r>
              <a:rPr lang="en-US" altLang="zh-CN" sz="4000" b="1" dirty="0">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rPr>
              <a:t> </a:t>
            </a:r>
            <a:r>
              <a:rPr lang="zh-CN" altLang="zh-CN" sz="4000" b="1" dirty="0">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rPr>
              <a:t>三说</a:t>
            </a:r>
            <a:r>
              <a:rPr lang="zh-CN" altLang="zh-CN" sz="4000" b="1" dirty="0">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rPr>
              <a:t>学习目标</a:t>
            </a:r>
            <a:r>
              <a:rPr lang="zh-CN" altLang="en-US" sz="4000" b="1" dirty="0">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rPr>
              <a:t>设置</a:t>
            </a:r>
            <a:endParaRPr lang="en-US" altLang="zh-CN" sz="4000" b="1" dirty="0">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20485" name="流程图: 可选过程 1">
            <a:extLst>
              <a:ext uri="{FF2B5EF4-FFF2-40B4-BE49-F238E27FC236}">
                <a16:creationId xmlns:a16="http://schemas.microsoft.com/office/drawing/2014/main" id="{DB53377F-9593-4D01-9C68-68E5810FC787}"/>
              </a:ext>
            </a:extLst>
          </p:cNvPr>
          <p:cNvSpPr>
            <a:spLocks noChangeArrowheads="1"/>
          </p:cNvSpPr>
          <p:nvPr/>
        </p:nvSpPr>
        <p:spPr bwMode="auto">
          <a:xfrm>
            <a:off x="725488" y="2276475"/>
            <a:ext cx="7915275" cy="2046288"/>
          </a:xfrm>
          <a:prstGeom prst="flowChartAlternateProcess">
            <a:avLst/>
          </a:prstGeom>
          <a:solidFill>
            <a:schemeClr val="bg1"/>
          </a:solidFill>
          <a:ln w="28575" algn="ctr">
            <a:solidFill>
              <a:srgbClr val="FF0000"/>
            </a:solidFill>
            <a:round/>
            <a:headEnd/>
            <a:tailEnd/>
          </a:ln>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buFontTx/>
              <a:buNone/>
            </a:pPr>
            <a:r>
              <a:rPr lang="en-US" altLang="zh-CN" sz="1800" b="1" noProof="1"/>
              <a:t>1</a:t>
            </a:r>
            <a:r>
              <a:rPr lang="zh-CN" altLang="en-US" sz="1800" b="1" noProof="1"/>
              <a:t>、积累并掌握文言词汇，熟读成诵，理清层次。</a:t>
            </a:r>
          </a:p>
          <a:p>
            <a:pPr>
              <a:buFontTx/>
              <a:buNone/>
            </a:pPr>
            <a:r>
              <a:rPr lang="en-US" altLang="zh-CN" sz="1800" b="1" noProof="1"/>
              <a:t>2</a:t>
            </a:r>
            <a:r>
              <a:rPr lang="zh-CN" altLang="en-US" sz="1800" b="1" noProof="1"/>
              <a:t>、学习文章叙事、写景、议论、抒情相结合的写法，体会文章骈散结合的句法特点。</a:t>
            </a:r>
          </a:p>
          <a:p>
            <a:pPr>
              <a:buFontTx/>
              <a:buNone/>
            </a:pPr>
            <a:r>
              <a:rPr lang="en-US" altLang="zh-CN" sz="1800" b="1" noProof="1"/>
              <a:t>3</a:t>
            </a:r>
            <a:r>
              <a:rPr lang="zh-CN" altLang="en-US" sz="1800" b="1" noProof="1"/>
              <a:t>、理解作者所阐述的主要观点，深刻理解和正确评价范仲淹“先天下之忧而忧，后天下之乐而乐”的生活理想和政治抱负，树立正确的人生观。</a:t>
            </a:r>
          </a:p>
        </p:txBody>
      </p:sp>
      <p:sp>
        <p:nvSpPr>
          <p:cNvPr id="3" name="对话气泡: 椭圆形 2">
            <a:extLst>
              <a:ext uri="{FF2B5EF4-FFF2-40B4-BE49-F238E27FC236}">
                <a16:creationId xmlns:a16="http://schemas.microsoft.com/office/drawing/2014/main" id="{8A7E0FC5-57D4-4820-B8D0-69B90AD6CDAA}"/>
              </a:ext>
            </a:extLst>
          </p:cNvPr>
          <p:cNvSpPr>
            <a:spLocks noChangeArrowheads="1"/>
          </p:cNvSpPr>
          <p:nvPr/>
        </p:nvSpPr>
        <p:spPr bwMode="auto">
          <a:xfrm>
            <a:off x="2321719" y="2027237"/>
            <a:ext cx="4032250" cy="2597151"/>
          </a:xfrm>
          <a:prstGeom prst="wedgeEllipseCallout">
            <a:avLst>
              <a:gd name="adj1" fmla="val -20833"/>
              <a:gd name="adj2" fmla="val 62500"/>
            </a:avLst>
          </a:prstGeom>
          <a:solidFill>
            <a:srgbClr val="92E369"/>
          </a:solidFill>
          <a:ln w="7938"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dirty="0"/>
              <a:t>语言建构与运用</a:t>
            </a:r>
          </a:p>
          <a:p>
            <a:pPr eaLnBrk="1" hangingPunct="1">
              <a:spcBef>
                <a:spcPct val="0"/>
              </a:spcBef>
              <a:buFontTx/>
              <a:buNone/>
            </a:pPr>
            <a:r>
              <a:rPr lang="zh-CN" altLang="en-US" sz="2400" dirty="0"/>
              <a:t>思维发展与提升</a:t>
            </a:r>
          </a:p>
          <a:p>
            <a:pPr eaLnBrk="1" hangingPunct="1">
              <a:spcBef>
                <a:spcPct val="0"/>
              </a:spcBef>
              <a:buFontTx/>
              <a:buNone/>
            </a:pPr>
            <a:r>
              <a:rPr lang="zh-CN" altLang="en-US" sz="2400" dirty="0"/>
              <a:t>审美鉴赏与创造</a:t>
            </a:r>
            <a:endParaRPr lang="en-US" altLang="zh-CN" sz="2400" dirty="0"/>
          </a:p>
          <a:p>
            <a:pPr eaLnBrk="1" hangingPunct="1">
              <a:spcBef>
                <a:spcPct val="0"/>
              </a:spcBef>
              <a:buFontTx/>
              <a:buNone/>
            </a:pPr>
            <a:r>
              <a:rPr lang="zh-CN" altLang="en-US" sz="2400" dirty="0"/>
              <a:t>文化的传承与理解</a:t>
            </a:r>
            <a:endParaRPr lang="en-US" altLang="zh-CN" sz="2400" dirty="0"/>
          </a:p>
          <a:p>
            <a:pPr eaLnBrk="1" hangingPunct="1">
              <a:spcBef>
                <a:spcPct val="0"/>
              </a:spcBef>
              <a:buFontTx/>
              <a:buNone/>
            </a:pPr>
            <a:r>
              <a:rPr lang="zh-CN" altLang="en-US" sz="2400" b="1" dirty="0">
                <a:solidFill>
                  <a:srgbClr val="FF0000"/>
                </a:solidFill>
              </a:rPr>
              <a:t>语文学科核心素养</a:t>
            </a:r>
          </a:p>
        </p:txBody>
      </p:sp>
      <p:sp>
        <p:nvSpPr>
          <p:cNvPr id="5" name="对话气泡: 椭圆形 4">
            <a:extLst>
              <a:ext uri="{FF2B5EF4-FFF2-40B4-BE49-F238E27FC236}">
                <a16:creationId xmlns:a16="http://schemas.microsoft.com/office/drawing/2014/main" id="{F5835DD8-A0E0-4CCE-9BCD-9536E7C1DF25}"/>
              </a:ext>
            </a:extLst>
          </p:cNvPr>
          <p:cNvSpPr>
            <a:spLocks noChangeArrowheads="1"/>
          </p:cNvSpPr>
          <p:nvPr/>
        </p:nvSpPr>
        <p:spPr bwMode="auto">
          <a:xfrm>
            <a:off x="725488" y="116633"/>
            <a:ext cx="9513563" cy="4270410"/>
          </a:xfrm>
          <a:prstGeom prst="wedgeEllipseCallout">
            <a:avLst>
              <a:gd name="adj1" fmla="val -20833"/>
              <a:gd name="adj2" fmla="val 62500"/>
            </a:avLst>
          </a:prstGeom>
          <a:solidFill>
            <a:srgbClr val="92E369"/>
          </a:solidFill>
          <a:ln w="7938"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None/>
            </a:pPr>
            <a:r>
              <a:rPr lang="zh-CN" altLang="en-US" sz="1800" b="1" dirty="0"/>
              <a:t>能正确、流利、有感情的朗读课文；</a:t>
            </a:r>
          </a:p>
          <a:p>
            <a:pPr>
              <a:spcBef>
                <a:spcPct val="0"/>
              </a:spcBef>
              <a:buNone/>
            </a:pPr>
            <a:r>
              <a:rPr lang="zh-CN" altLang="en-US" sz="1800" b="1" dirty="0"/>
              <a:t>       七到九年级的学生阅读浅易文言文，能借助注释理解基本内容诵读古诗文，要有意识的积累、感悟、运用。提高自己的欣赏品味和审美情趣。</a:t>
            </a:r>
          </a:p>
          <a:p>
            <a:pPr>
              <a:spcBef>
                <a:spcPct val="0"/>
              </a:spcBef>
              <a:buNone/>
            </a:pPr>
            <a:r>
              <a:rPr lang="zh-CN" altLang="en-US" sz="1800" b="1" dirty="0"/>
              <a:t>       课标内容和目标要求：具有独立阅读的能力，学会运用多种阅读方法。初步具备搜集和处理信息的能力。</a:t>
            </a:r>
          </a:p>
          <a:p>
            <a:pPr>
              <a:spcBef>
                <a:spcPct val="0"/>
              </a:spcBef>
              <a:buNone/>
            </a:pPr>
            <a:r>
              <a:rPr lang="zh-CN" altLang="en-US" sz="1800" b="1" dirty="0"/>
              <a:t>    积极倡导自主合作探究法的学习方式。</a:t>
            </a:r>
          </a:p>
          <a:p>
            <a:pPr>
              <a:spcBef>
                <a:spcPct val="0"/>
              </a:spcBef>
              <a:buNone/>
            </a:pPr>
            <a:r>
              <a:rPr lang="zh-CN" altLang="en-US" sz="1800" b="1" dirty="0"/>
              <a:t>    从三维目标来看，阅读目标首先关注的是阅读中积极健康的情感、态度和正确的价值导向。强调养成阅读的兴趣和习惯；重视学生良好阅读习惯的培养、形成和保持。强调重视阅读感受和体验；提倡多角度、有创意的阅读。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xit" presetSubtype="10" fill="hold" grpId="1" nodeType="clickEffect">
                                  <p:stCondLst>
                                    <p:cond delay="0"/>
                                  </p:stCondLst>
                                  <p:childTnLst>
                                    <p:animEffect transition="out" filter="blinds(horizontal)">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xit" presetSubtype="10" fill="hold" grpId="1" nodeType="clickEffect">
                                  <p:stCondLst>
                                    <p:cond delay="0"/>
                                  </p:stCondLst>
                                  <p:childTnLst>
                                    <p:animEffect transition="out" filter="blinds(horizontal)">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E699208B-2406-423E-A190-6425017633F7}"/>
              </a:ext>
            </a:extLst>
          </p:cNvPr>
          <p:cNvSpPr>
            <a:spLocks noGrp="1" noChangeArrowheads="1"/>
          </p:cNvSpPr>
          <p:nvPr>
            <p:ph type="body" idx="4294967295"/>
          </p:nvPr>
        </p:nvSpPr>
        <p:spPr>
          <a:xfrm>
            <a:off x="0" y="1773238"/>
            <a:ext cx="8424863" cy="4824412"/>
          </a:xfrm>
        </p:spPr>
        <p:txBody>
          <a:bodyPr/>
          <a:lstStyle/>
          <a:p>
            <a:pPr>
              <a:buFontTx/>
              <a:buNone/>
            </a:pPr>
            <a:endParaRPr lang="zh-CN" altLang="zh-CN" sz="2400" b="1"/>
          </a:p>
          <a:p>
            <a:pPr eaLnBrk="1" hangingPunct="1">
              <a:buFontTx/>
              <a:buNone/>
            </a:pPr>
            <a:endParaRPr lang="zh-CN" altLang="en-US" sz="2400" b="1"/>
          </a:p>
        </p:txBody>
      </p:sp>
      <p:sp>
        <p:nvSpPr>
          <p:cNvPr id="10242" name="TextBox 2">
            <a:extLst>
              <a:ext uri="{FF2B5EF4-FFF2-40B4-BE49-F238E27FC236}">
                <a16:creationId xmlns:a16="http://schemas.microsoft.com/office/drawing/2014/main" id="{4C61C9AC-7FDF-43A1-B549-8A701449C163}"/>
              </a:ext>
            </a:extLst>
          </p:cNvPr>
          <p:cNvSpPr txBox="1"/>
          <p:nvPr/>
        </p:nvSpPr>
        <p:spPr>
          <a:xfrm>
            <a:off x="395288" y="1052513"/>
            <a:ext cx="3457575" cy="708025"/>
          </a:xfrm>
          <a:prstGeom prst="rect">
            <a:avLst/>
          </a:prstGeom>
          <a:solidFill>
            <a:srgbClr val="92E369"/>
          </a:solidFill>
        </p:spPr>
        <p:style>
          <a:lnRef idx="1">
            <a:schemeClr val="accent3"/>
          </a:lnRef>
          <a:fillRef idx="3">
            <a:schemeClr val="accent3"/>
          </a:fillRef>
          <a:effectRef idx="2">
            <a:schemeClr val="accent3"/>
          </a:effectRef>
          <a:fontRef idx="minor">
            <a:schemeClr val="lt1"/>
          </a:fontRef>
        </p:style>
        <p:txBody>
          <a:bodyPr>
            <a:spAutoFit/>
          </a:bodyPr>
          <a:lstStyle/>
          <a:p>
            <a:pPr eaLnBrk="1" hangingPunct="1">
              <a:buFont typeface="Arial" panose="020B0604020202020204" pitchFamily="34" charset="0"/>
              <a:buNone/>
              <a:defRPr/>
            </a:pPr>
            <a:r>
              <a:rPr lang="zh-CN" altLang="en-US" sz="4000" b="1" noProof="1">
                <a:solidFill>
                  <a:schemeClr val="tx1"/>
                </a:solidFill>
                <a:latin typeface="黑体" panose="02010609060101010101" pitchFamily="49" charset="-122"/>
                <a:ea typeface="黑体" panose="02010609060101010101" pitchFamily="49" charset="-122"/>
              </a:rPr>
              <a:t>四说</a:t>
            </a:r>
            <a:r>
              <a:rPr lang="zh-CN" altLang="en-US" sz="4000" b="1" noProof="1">
                <a:solidFill>
                  <a:srgbClr val="FF0000"/>
                </a:solidFill>
                <a:latin typeface="黑体" panose="02010609060101010101" pitchFamily="49" charset="-122"/>
                <a:ea typeface="黑体" panose="02010609060101010101" pitchFamily="49" charset="-122"/>
              </a:rPr>
              <a:t>两基三点</a:t>
            </a:r>
            <a:endParaRPr lang="en-US" altLang="zh-CN" sz="4000" b="1" noProof="1">
              <a:solidFill>
                <a:srgbClr val="FF0000"/>
              </a:solidFill>
              <a:latin typeface="黑体" panose="02010609060101010101" pitchFamily="49" charset="-122"/>
              <a:ea typeface="黑体" panose="02010609060101010101" pitchFamily="49" charset="-122"/>
            </a:endParaRPr>
          </a:p>
        </p:txBody>
      </p:sp>
      <p:sp>
        <p:nvSpPr>
          <p:cNvPr id="22532" name="流程图: 可选过程 1">
            <a:extLst>
              <a:ext uri="{FF2B5EF4-FFF2-40B4-BE49-F238E27FC236}">
                <a16:creationId xmlns:a16="http://schemas.microsoft.com/office/drawing/2014/main" id="{DEE629D1-DDC2-43D4-AFB4-62EB17147E83}"/>
              </a:ext>
            </a:extLst>
          </p:cNvPr>
          <p:cNvSpPr>
            <a:spLocks noChangeArrowheads="1"/>
          </p:cNvSpPr>
          <p:nvPr/>
        </p:nvSpPr>
        <p:spPr bwMode="auto">
          <a:xfrm>
            <a:off x="539750" y="2349500"/>
            <a:ext cx="8353425" cy="3011488"/>
          </a:xfrm>
          <a:prstGeom prst="flowChartAlternateProcess">
            <a:avLst/>
          </a:prstGeom>
          <a:solidFill>
            <a:schemeClr val="bg1"/>
          </a:solidFill>
          <a:ln w="25400">
            <a:solidFill>
              <a:srgbClr val="FF0000"/>
            </a:solidFill>
            <a:round/>
            <a:headEnd/>
            <a:tailEnd/>
          </a:ln>
        </p:spPr>
        <p:txBody>
          <a:bodyPr/>
          <a:lstStyle>
            <a:lvl1pPr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dirty="0">
                <a:latin typeface="宋体" panose="02010600030101010101" pitchFamily="2" charset="-122"/>
              </a:rPr>
              <a:t>基本知识：作者简介及文中重要的文言词汇</a:t>
            </a:r>
          </a:p>
          <a:p>
            <a:pPr>
              <a:spcBef>
                <a:spcPct val="0"/>
              </a:spcBef>
              <a:buNone/>
            </a:pPr>
            <a:r>
              <a:rPr lang="zh-CN" altLang="en-US" sz="2400" b="1" dirty="0">
                <a:latin typeface="宋体" panose="02010600030101010101" pitchFamily="2" charset="-122"/>
              </a:rPr>
              <a:t>基本技能：学习文章写法，体会文章独特的句法特点。</a:t>
            </a:r>
            <a:endParaRPr lang="en-US" altLang="zh-CN" sz="2400" b="1" dirty="0">
              <a:latin typeface="宋体" panose="02010600030101010101" pitchFamily="2" charset="-122"/>
            </a:endParaRPr>
          </a:p>
          <a:p>
            <a:pPr>
              <a:spcBef>
                <a:spcPct val="0"/>
              </a:spcBef>
              <a:buNone/>
            </a:pPr>
            <a:r>
              <a:rPr lang="zh-CN" altLang="en-US" sz="2400" b="1" dirty="0">
                <a:latin typeface="宋体" panose="02010600030101010101" pitchFamily="2" charset="-122"/>
              </a:rPr>
              <a:t>重点：学习文章叙事、写景、议论、抒情相结合的写法，体会文章骈散结合的句法特点。</a:t>
            </a:r>
            <a:endParaRPr lang="en-US" altLang="zh-CN" sz="2400" b="1" dirty="0">
              <a:latin typeface="宋体" panose="02010600030101010101" pitchFamily="2" charset="-122"/>
            </a:endParaRPr>
          </a:p>
          <a:p>
            <a:pPr eaLnBrk="1" hangingPunct="1">
              <a:spcBef>
                <a:spcPct val="0"/>
              </a:spcBef>
              <a:buFontTx/>
              <a:buNone/>
            </a:pPr>
            <a:r>
              <a:rPr lang="zh-CN" altLang="en-US" sz="2400" b="1" dirty="0">
                <a:latin typeface="宋体" panose="02010600030101010101" pitchFamily="2" charset="-122"/>
              </a:rPr>
              <a:t>难点（预设）：深刻理解和正确评价范仲淹的“忧乐”思想</a:t>
            </a:r>
          </a:p>
          <a:p>
            <a:pPr>
              <a:spcBef>
                <a:spcPct val="0"/>
              </a:spcBef>
              <a:buNone/>
            </a:pPr>
            <a:r>
              <a:rPr lang="zh-CN" altLang="en-US" sz="2400" b="1" dirty="0">
                <a:latin typeface="宋体" panose="02010600030101010101" pitchFamily="2" charset="-122"/>
              </a:rPr>
              <a:t>易错点：文章叙事、写景、议论、抒情相结合的写法</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P spid="225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2">
            <a:extLst>
              <a:ext uri="{FF2B5EF4-FFF2-40B4-BE49-F238E27FC236}">
                <a16:creationId xmlns:a16="http://schemas.microsoft.com/office/drawing/2014/main" id="{FC7A3643-D0D1-4306-B93F-671961D5F107}"/>
              </a:ext>
            </a:extLst>
          </p:cNvPr>
          <p:cNvSpPr txBox="1">
            <a:spLocks noChangeArrowheads="1"/>
          </p:cNvSpPr>
          <p:nvPr/>
        </p:nvSpPr>
        <p:spPr bwMode="auto">
          <a:xfrm>
            <a:off x="836613" y="1636713"/>
            <a:ext cx="3959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11266" name="矩形 3">
            <a:extLst>
              <a:ext uri="{FF2B5EF4-FFF2-40B4-BE49-F238E27FC236}">
                <a16:creationId xmlns:a16="http://schemas.microsoft.com/office/drawing/2014/main" id="{C0E72902-CB1D-4FA8-82F9-FCF04E347B20}"/>
              </a:ext>
            </a:extLst>
          </p:cNvPr>
          <p:cNvSpPr/>
          <p:nvPr/>
        </p:nvSpPr>
        <p:spPr>
          <a:xfrm>
            <a:off x="250825" y="1196975"/>
            <a:ext cx="3489325" cy="639763"/>
          </a:xfrm>
          <a:prstGeom prst="rect">
            <a:avLst/>
          </a:prstGeom>
          <a:solidFill>
            <a:srgbClr val="92E369"/>
          </a:solidFill>
        </p:spPr>
        <p:style>
          <a:lnRef idx="1">
            <a:schemeClr val="accent3"/>
          </a:lnRef>
          <a:fillRef idx="3">
            <a:schemeClr val="accent3"/>
          </a:fillRef>
          <a:effectRef idx="2">
            <a:schemeClr val="accent3"/>
          </a:effectRef>
          <a:fontRef idx="minor">
            <a:schemeClr val="lt1"/>
          </a:fontRef>
        </p:style>
        <p:txBody>
          <a:bodyPr>
            <a:spAutoFit/>
          </a:bodyPr>
          <a:lstStyle/>
          <a:p>
            <a:pPr eaLnBrk="1" hangingPunct="1">
              <a:buFont typeface="Arial" panose="020B0604020202020204" pitchFamily="34" charset="0"/>
              <a:buNone/>
              <a:defRPr/>
            </a:pPr>
            <a:r>
              <a:rPr lang="zh-CN" altLang="en-US" sz="3600" b="1" noProof="1">
                <a:solidFill>
                  <a:schemeClr val="tx1"/>
                </a:solidFill>
                <a:latin typeface="黑体" panose="02010609060101010101" pitchFamily="49" charset="-122"/>
                <a:ea typeface="黑体" panose="02010609060101010101" pitchFamily="49" charset="-122"/>
              </a:rPr>
              <a:t>五说</a:t>
            </a:r>
            <a:r>
              <a:rPr lang="zh-CN" altLang="en-US" sz="3600" b="1" noProof="1">
                <a:solidFill>
                  <a:srgbClr val="FF0000"/>
                </a:solidFill>
                <a:latin typeface="黑体" panose="02010609060101010101" pitchFamily="49" charset="-122"/>
                <a:ea typeface="黑体" panose="02010609060101010101" pitchFamily="49" charset="-122"/>
              </a:rPr>
              <a:t>重难点处理</a:t>
            </a:r>
            <a:endParaRPr lang="en-US" altLang="zh-CN" sz="3600" b="1" noProof="1">
              <a:solidFill>
                <a:srgbClr val="FF0000"/>
              </a:solidFill>
              <a:latin typeface="黑体" panose="02010609060101010101" pitchFamily="49" charset="-122"/>
              <a:ea typeface="黑体" panose="02010609060101010101" pitchFamily="49" charset="-122"/>
            </a:endParaRPr>
          </a:p>
        </p:txBody>
      </p:sp>
      <p:sp>
        <p:nvSpPr>
          <p:cNvPr id="23556" name="流程图: 可选过程 1">
            <a:extLst>
              <a:ext uri="{FF2B5EF4-FFF2-40B4-BE49-F238E27FC236}">
                <a16:creationId xmlns:a16="http://schemas.microsoft.com/office/drawing/2014/main" id="{C388B23E-E4C1-4ED4-9198-617105E4F6F4}"/>
              </a:ext>
            </a:extLst>
          </p:cNvPr>
          <p:cNvSpPr>
            <a:spLocks noChangeArrowheads="1"/>
          </p:cNvSpPr>
          <p:nvPr/>
        </p:nvSpPr>
        <p:spPr bwMode="auto">
          <a:xfrm>
            <a:off x="341313" y="2495550"/>
            <a:ext cx="8802687" cy="3248025"/>
          </a:xfrm>
          <a:prstGeom prst="flowChartAlternateProcess">
            <a:avLst/>
          </a:prstGeom>
          <a:solidFill>
            <a:schemeClr val="bg1"/>
          </a:solidFill>
          <a:ln w="25400">
            <a:solidFill>
              <a:srgbClr val="FF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ts val="3875"/>
              </a:lnSpc>
              <a:spcBef>
                <a:spcPct val="0"/>
              </a:spcBef>
              <a:buNone/>
            </a:pPr>
            <a:r>
              <a:rPr lang="zh-CN" altLang="en-US" sz="2400" b="1" dirty="0">
                <a:latin typeface="宋体" panose="02010600030101010101" pitchFamily="2" charset="-122"/>
              </a:rPr>
              <a:t>重点：学习文章叙事、写景、议论、抒情相结合的写法，体会文章骈散结合的句法特点</a:t>
            </a:r>
          </a:p>
          <a:p>
            <a:pPr eaLnBrk="1" hangingPunct="1">
              <a:lnSpc>
                <a:spcPts val="3875"/>
              </a:lnSpc>
              <a:spcBef>
                <a:spcPct val="0"/>
              </a:spcBef>
              <a:buFontTx/>
              <a:buNone/>
            </a:pPr>
            <a:r>
              <a:rPr lang="zh-CN" altLang="en-US" sz="2400" b="1" dirty="0">
                <a:solidFill>
                  <a:srgbClr val="FF0000"/>
                </a:solidFill>
                <a:latin typeface="宋体" panose="02010600030101010101" pitchFamily="2" charset="-122"/>
              </a:rPr>
              <a:t>处理方法：理解文章的基础上，熟读成诵，读中品，品中悟</a:t>
            </a:r>
            <a:endParaRPr lang="en-US" altLang="zh-CN" sz="2400" b="1" dirty="0">
              <a:solidFill>
                <a:srgbClr val="FF0000"/>
              </a:solidFill>
              <a:latin typeface="宋体" panose="02010600030101010101" pitchFamily="2" charset="-122"/>
            </a:endParaRPr>
          </a:p>
          <a:p>
            <a:pPr>
              <a:lnSpc>
                <a:spcPts val="3875"/>
              </a:lnSpc>
              <a:spcBef>
                <a:spcPct val="0"/>
              </a:spcBef>
              <a:buNone/>
            </a:pPr>
            <a:r>
              <a:rPr lang="zh-CN" altLang="en-US" sz="2400" b="1" dirty="0">
                <a:latin typeface="宋体" panose="02010600030101010101" pitchFamily="2" charset="-122"/>
              </a:rPr>
              <a:t>预设难点：深刻理解和正确评价范仲淹的“忧乐”思想</a:t>
            </a:r>
            <a:endParaRPr lang="en-US" altLang="zh-CN" sz="2400" b="1" dirty="0">
              <a:latin typeface="宋体" panose="02010600030101010101" pitchFamily="2" charset="-122"/>
            </a:endParaRPr>
          </a:p>
          <a:p>
            <a:pPr eaLnBrk="1" hangingPunct="1">
              <a:lnSpc>
                <a:spcPts val="3875"/>
              </a:lnSpc>
              <a:spcBef>
                <a:spcPct val="0"/>
              </a:spcBef>
              <a:buFontTx/>
              <a:buNone/>
            </a:pPr>
            <a:r>
              <a:rPr lang="zh-CN" altLang="en-US" sz="2400" b="1" dirty="0">
                <a:solidFill>
                  <a:srgbClr val="FF0000"/>
                </a:solidFill>
                <a:latin typeface="宋体" panose="02010600030101010101" pitchFamily="2" charset="-122"/>
              </a:rPr>
              <a:t>处理方法</a:t>
            </a:r>
            <a:r>
              <a:rPr lang="en-US" altLang="zh-CN" sz="2400" b="1" dirty="0">
                <a:solidFill>
                  <a:srgbClr val="FF0000"/>
                </a:solidFill>
                <a:latin typeface="宋体" panose="02010600030101010101" pitchFamily="2" charset="-122"/>
              </a:rPr>
              <a:t>:</a:t>
            </a:r>
            <a:r>
              <a:rPr lang="zh-CN" altLang="en-US" sz="2400" b="1" dirty="0">
                <a:solidFill>
                  <a:srgbClr val="FF0000"/>
                </a:solidFill>
                <a:latin typeface="宋体" panose="02010600030101010101" pitchFamily="2" charset="-122"/>
              </a:rPr>
              <a:t>小组合作交流，共同释疑，教师点拨</a:t>
            </a:r>
            <a:endParaRPr lang="en-US" altLang="en-US" sz="2400"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down)">
                                      <p:cBhvr>
                                        <p:cTn id="7" dur="500"/>
                                        <p:tgtEl>
                                          <p:spTgt spid="112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3556"/>
                                        </p:tgtEl>
                                        <p:attrNameLst>
                                          <p:attrName>style.visibility</p:attrName>
                                        </p:attrNameLst>
                                      </p:cBhvr>
                                      <p:to>
                                        <p:strVal val="visible"/>
                                      </p:to>
                                    </p:set>
                                    <p:animEffect transition="in" filter="wheel(1)">
                                      <p:cBhvr>
                                        <p:cTn id="12" dur="20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2355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TotalTime>
  <Words>3097</Words>
  <Application>Microsoft Office PowerPoint</Application>
  <PresentationFormat>全屏显示(4:3)</PresentationFormat>
  <Paragraphs>253</Paragraphs>
  <Slides>40</Slides>
  <Notes>0</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40</vt:i4>
      </vt:variant>
    </vt:vector>
  </HeadingPairs>
  <TitlesOfParts>
    <vt:vector size="51" baseType="lpstr">
      <vt:lpstr>_x005f_x000B__x005f_x000C_</vt:lpstr>
      <vt:lpstr>黑体</vt:lpstr>
      <vt:lpstr>华文行楷</vt:lpstr>
      <vt:lpstr>楷体_GB2312</vt:lpstr>
      <vt:lpstr>隶书</vt:lpstr>
      <vt:lpstr>宋体</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第二段先写景再抒情，如何写景？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YK</dc:creator>
  <cp:lastModifiedBy>870315071@qq.com</cp:lastModifiedBy>
  <cp:revision>9</cp:revision>
  <dcterms:created xsi:type="dcterms:W3CDTF">2018-07-27T00:49:12Z</dcterms:created>
  <dcterms:modified xsi:type="dcterms:W3CDTF">2018-07-27T02:13:50Z</dcterms:modified>
</cp:coreProperties>
</file>