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83" r:id="rId3"/>
    <p:sldId id="284" r:id="rId4"/>
    <p:sldId id="306" r:id="rId5"/>
    <p:sldId id="274" r:id="rId6"/>
    <p:sldId id="263" r:id="rId7"/>
    <p:sldId id="264" r:id="rId8"/>
    <p:sldId id="265" r:id="rId9"/>
    <p:sldId id="267" r:id="rId10"/>
    <p:sldId id="268" r:id="rId11"/>
    <p:sldId id="296" r:id="rId12"/>
    <p:sldId id="258" r:id="rId13"/>
    <p:sldId id="275" r:id="rId14"/>
    <p:sldId id="259" r:id="rId15"/>
    <p:sldId id="324" r:id="rId16"/>
    <p:sldId id="297" r:id="rId17"/>
    <p:sldId id="298" r:id="rId18"/>
    <p:sldId id="299" r:id="rId19"/>
    <p:sldId id="304" r:id="rId20"/>
    <p:sldId id="305" r:id="rId21"/>
    <p:sldId id="303" r:id="rId22"/>
    <p:sldId id="301" r:id="rId23"/>
  </p:sldIdLst>
  <p:sldSz cx="9144000" cy="6858000" type="screen4x3"/>
  <p:notesSz cx="6813550" cy="994854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E21"/>
    <a:srgbClr val="FF00FF"/>
    <a:srgbClr val="0000FF"/>
    <a:srgbClr val="D22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33"/>
    <p:restoredTop sz="94660"/>
  </p:normalViewPr>
  <p:slideViewPr>
    <p:cSldViewPr showGuides="1">
      <p:cViewPr varScale="1">
        <p:scale>
          <a:sx n="91" d="100"/>
          <a:sy n="91" d="100"/>
        </p:scale>
        <p:origin x="-2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页眉占位符 430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en-US" altLang="zh-CN" sz="1200" dirty="0"/>
          </a:p>
        </p:txBody>
      </p:sp>
      <p:sp>
        <p:nvSpPr>
          <p:cNvPr id="29699" name="日期占位符 43010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2750" cy="4968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endParaRPr lang="en-US" altLang="en-US" sz="1200" dirty="0"/>
          </a:p>
        </p:txBody>
      </p:sp>
      <p:sp>
        <p:nvSpPr>
          <p:cNvPr id="29700" name="幻灯片图像占位符 4301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73638" cy="37306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9701" name="文本占位符 43012"/>
          <p:cNvSpPr>
            <a:spLocks noGrp="1"/>
          </p:cNvSpPr>
          <p:nvPr>
            <p:ph type="body" sz="quarter"/>
          </p:nvPr>
        </p:nvSpPr>
        <p:spPr>
          <a:xfrm>
            <a:off x="681038" y="4725988"/>
            <a:ext cx="5451475" cy="4476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9702" name="页脚占位符 43013"/>
          <p:cNvSpPr>
            <a:spLocks noGrp="1"/>
          </p:cNvSpPr>
          <p:nvPr>
            <p:ph type="ftr" sz="quarter" idx="4"/>
          </p:nvPr>
        </p:nvSpPr>
        <p:spPr>
          <a:xfrm>
            <a:off x="0" y="9450388"/>
            <a:ext cx="2952750" cy="4968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en-US" altLang="zh-CN" sz="1200" dirty="0"/>
          </a:p>
        </p:txBody>
      </p:sp>
      <p:sp>
        <p:nvSpPr>
          <p:cNvPr id="29703" name="灯片编号占位符 43014"/>
          <p:cNvSpPr>
            <a:spLocks noGrp="1"/>
          </p:cNvSpPr>
          <p:nvPr>
            <p:ph type="sldNum" sz="quarter" idx="5"/>
          </p:nvPr>
        </p:nvSpPr>
        <p:spPr>
          <a:xfrm>
            <a:off x="3859213" y="9450388"/>
            <a:ext cx="2952750" cy="4968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59213" y="9450388"/>
            <a:ext cx="2952750" cy="4968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任意多边形 11265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1" name="组合 11266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任意多边形 11267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任意多边形 11268"/>
            <p:cNvSpPr>
              <a:spLocks noEditPoints="1" noChangeArrowhead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任意多边形 11269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任意多边形 11270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任意多边形 11271"/>
            <p:cNvSpPr>
              <a:spLocks noChangeArrowheads="1"/>
            </p:cNvSpPr>
            <p:nvPr/>
          </p:nvSpPr>
          <p:spPr bwMode="auto"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任意多边形 11272"/>
            <p:cNvSpPr>
              <a:spLocks noChangeArrowheads="1"/>
            </p:cNvSpPr>
            <p:nvPr/>
          </p:nvSpPr>
          <p:spPr bwMode="auto"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任意多边形 11273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任意多边形 11274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任意多边形 11275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任意多边形 11276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任意多边形 11277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任意多边形 11278"/>
            <p:cNvSpPr>
              <a:spLocks noChangeArrowheads="1"/>
            </p:cNvSpPr>
            <p:nvPr/>
          </p:nvSpPr>
          <p:spPr bwMode="auto"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任意多边形 11279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2" name="组合 11280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矩形 11281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任意多边形 11282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任意多边形 11283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任意多边形 11284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任意多边形 11285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任意多边形 11286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任意多边形 11287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任意多边形 11288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任意多边形 11289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任意多边形 11290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任意多边形 11291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矩形 11292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矩形 11293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任意多边形 11294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任意多边形 11295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任意多边形 11296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任意多边形 11297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任意多边形 11298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任意多边形 11299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任意多边形 11300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任意多边形 11301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任意多边形 11302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任意多边形 11303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矩形 11304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矩形 11305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任意多边形 11306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任意多边形 11307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任意多边形 11308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任意多边形 11309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任意多边形 11310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任意多边形 11311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任意多边形 11312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任意多边形 11313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任意多边形 11314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任意多边形 11315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矩形 11316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矩形 11317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任意多边形 11318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任意多边形 11319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任意多边形 11320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任意多边形 11321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任意多边形 11322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任意多边形 11323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任意多边形 11324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任意多边形 11325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任意多边形 11326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任意多边形 11327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矩形 11328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矩形 11329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任意多边形 11330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任意多边形 11331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任意多边形 11332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任意多边形 11333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任意多边形 11334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任意多边形 11335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任意多边形 11336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任意多边形 11337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任意多边形 11338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任意多边形 11339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矩形 11340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矩形 11341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任意多边形 11342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任意多边形 11343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任意多边形 11344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任意多边形 11345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任意多边形 11346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任意多边形 11347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任意多边形 11348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任意多边形 11349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任意多边形 11350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任意多边形 11351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矩形 11352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矩形 11353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任意多边形 11354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任意多边形 11355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任意多边形 11356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任意多边形 11357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任意多边形 11358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任意多边形 11359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任意多边形 11360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任意多边形 11361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任意多边形 11362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任意多边形 11363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矩形 11364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矩形 11365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任意多边形 11366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任意多边形 11367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任意多边形 11368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任意多边形 11369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任意多边形 11370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任意多边形 11371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任意多边形 11372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任意多边形 11373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任意多边形 11374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任意多边形 11375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矩形 11376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矩形 11377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任意多边形 11378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任意多边形 11379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任意多边形 11380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任意多边形 11381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任意多边形 11382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任意多边形 11383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任意多边形 11384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任意多边形 11385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任意多边形 11386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任意多边形 11387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矩形 11388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矩形 11389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任意多边形 11390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任意多边形 11391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 11392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 11393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 11394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 11395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 11396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 11397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 11398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 11399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矩形 11400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矩形 11401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 11402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 11403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 11404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 11405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 11406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 11407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 11408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 11409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 11410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 11411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矩形 11412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矩形 11413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 11414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 11415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 11416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 11417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任意多边形 11418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任意多边形 11419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任意多边形 11420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 11421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任意多边形 11422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任意多边形 11423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矩形 11424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任意多边形 11425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3" name="组合 11431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任意多边形 11432"/>
            <p:cNvSpPr>
              <a:spLocks noChangeArrowheads="1"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任意多边形 11433"/>
            <p:cNvSpPr>
              <a:spLocks noEditPoints="1" noChangeArrowhead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任意多边形 11434"/>
            <p:cNvSpPr>
              <a:spLocks noChangeArrowheads="1"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任意多边形 11435"/>
            <p:cNvSpPr>
              <a:spLocks noChangeArrowheads="1"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任意多边形 11436"/>
            <p:cNvSpPr>
              <a:spLocks noChangeArrowheads="1"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任意多边形 11437"/>
            <p:cNvSpPr>
              <a:spLocks noChangeArrowheads="1"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任意多边形 11438"/>
            <p:cNvSpPr>
              <a:spLocks noChangeArrowheads="1"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任意多边形 11439"/>
            <p:cNvSpPr>
              <a:spLocks noChangeArrowheads="1"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任意多边形 11440"/>
            <p:cNvSpPr>
              <a:spLocks noChangeArrowheads="1"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任意多边形 11441"/>
            <p:cNvSpPr>
              <a:spLocks noChangeArrowheads="1"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任意多边形 11442"/>
            <p:cNvSpPr>
              <a:spLocks noChangeArrowheads="1"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任意多边形 11443"/>
            <p:cNvSpPr>
              <a:spLocks noChangeArrowheads="1"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任意多边形 11444"/>
            <p:cNvSpPr>
              <a:spLocks noChangeArrowheads="1"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427" name="标题 11426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1431" name="副标题 11430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28" name="日期占位符 11427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ln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页脚占位符 114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ln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灯片编号占位符 114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rtlCol="0" anchor="ctr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0241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2" name="矩形 10242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任意多边形 10243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10244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10245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246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247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0248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249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250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任意多边形 10251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任意多边形 10252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矩形 10253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矩形 10254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255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任意多边形 10256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任意多边形 10257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任意多边形 10258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任意多边形 10259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任意多边形 10260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任意多边形 10261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任意多边形 10262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任意多边形 10263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任意多边形 10264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矩形 10265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矩形 10266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任意多边形 10267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任意多边形 10268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任意多边形 10269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任意多边形 10270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任意多边形 10271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任意多边形 10272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任意多边形 10273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任意多边形 10274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任意多边形 10275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任意多边形 10276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矩形 10277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矩形 10278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任意多边形 10279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任意多边形 10280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任意多边形 10281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任意多边形 10282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任意多边形 10283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任意多边形 10284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任意多边形 10285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任意多边形 10286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任意多边形 10287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任意多边形 10288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矩形 10289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矩形 10290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任意多边形 10291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任意多边形 10292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任意多边形 10293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任意多边形 10294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任意多边形 10295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任意多边形 10296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任意多边形 10297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任意多边形 10298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任意多边形 10299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任意多边形 10300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矩形 10301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矩形 10302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任意多边形 10303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任意多边形 10304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任意多边形 10305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任意多边形 10306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任意多边形 10307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任意多边形 10308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任意多边形 10309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任意多边形 10310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任意多边形 10311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任意多边形 10312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矩形 10313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矩形 10314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任意多边形 10315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任意多边形 10316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任意多边形 10317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任意多边形 10318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任意多边形 10319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任意多边形 10320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任意多边形 10321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任意多边形 10322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任意多边形 10323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任意多边形 10324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矩形 10325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矩形 10326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任意多边形 10327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任意多边形 10328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任意多边形 10329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任意多边形 10330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任意多边形 10331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任意多边形 10332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任意多边形 10333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任意多边形 10334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任意多边形 10335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任意多边形 10336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矩形 10337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矩形 10338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任意多边形 10339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任意多边形 10340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任意多边形 10341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任意多边形 10342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任意多边形 10343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任意多边形 10344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任意多边形 10345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任意多边形 10346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任意多边形 10347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任意多边形 10348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矩形 10349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矩形 10350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任意多边形 10351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任意多边形 10352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任意多边形 10353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任意多边形 10354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任意多边形 10355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任意多边形 10356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任意多边形 10357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任意多边形 10358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任意多边形 10359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任意多边形 10360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矩形 10361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矩形 10362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任意多边形 10363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任意多边形 10364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任意多边形 10365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任意多边形 10366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任意多边形 10367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任意多边形 10368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任意多边形 10369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任意多边形 10370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任意多边形 10371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任意多边形 10372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矩形 10373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矩形 10374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任意多边形 10375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任意多边形 10376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任意多边形 10377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任意多边形 10378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任意多边形 10379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任意多边形 10380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任意多边形 10381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任意多边形 10382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任意多边形 10383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任意多边形 10384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矩形 10385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任意多边形 10386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组合 10387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任意多边形 10388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任意多边形 10389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任意多边形 10390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任意多边形 10391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任意多边形 10392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任意多边形 10393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任意多边形 10394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任意多边形 10395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任意多边形 10396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任意多边形 10397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任意多边形 10398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任意多边形 10399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任意多边形 10400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0401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任意多边形 10402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任意多边形 10403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任意多边形 10404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任意多边形 10405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任意多边形 10406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任意多边形 10407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任意多边形 10408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任意多边形 10409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任意多边形 10410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任意多边形 10411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任意多边形 10412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任意多边形 10413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任意多边形 10414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组合 10415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任意多边形 10416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任意多边形 10417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任意多边形 10418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任意多边形 10419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任意多边形 10420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任意多边形 10421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任意多边形 10422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任意多边形 10423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任意多边形 10424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任意多边形 10425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任意多边形 10426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任意多边形 10427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任意多边形 10428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0429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任意多边形 10430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任意多边形 10431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任意多边形 10432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任意多边形 10433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任意多边形 10434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任意多边形 10435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任意多边形 10436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任意多边形 10437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任意多边形 10438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任意多边形 10439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任意多边形 10440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任意多边形 10441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任意多边形 10442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组合 10443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任意多边形 10444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任意多边形 10445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任意多边形 10446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任意多边形 10447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任意多边形 10448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任意多边形 10449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任意多边形 10450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任意多边形 10451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任意多边形 10452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任意多边形 10453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任意多边形 10454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任意多边形 10455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任意多边形 10456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组合 10457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任意多边形 10458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任意多边形 10459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任意多边形 10460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任意多边形 10461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任意多边形 10462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任意多边形 10463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任意多边形 10464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任意多边形 10465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任意多边形 10466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任意多边形 10467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任意多边形 10468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任意多边形 10469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任意多边形 10470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组合 10471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任意多边形 10472"/>
            <p:cNvSpPr>
              <a:spLocks noChangeArrowheads="1"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组合 10473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任意多边形 10474"/>
              <p:cNvSpPr>
                <a:spLocks noChangeArrowheads="1"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任意多边形 10475"/>
              <p:cNvSpPr>
                <a:spLocks noEditPoints="1" noChangeArrowhead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任意多边形 10476"/>
              <p:cNvSpPr>
                <a:spLocks noChangeArrowheads="1"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任意多边形 10477"/>
              <p:cNvSpPr>
                <a:spLocks noChangeArrowheads="1"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任意多边形 10478"/>
              <p:cNvSpPr>
                <a:spLocks noChangeArrowheads="1"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任意多边形 10479"/>
              <p:cNvSpPr>
                <a:spLocks noChangeArrowheads="1"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任意多边形 10480"/>
              <p:cNvSpPr>
                <a:spLocks noChangeArrowheads="1"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任意多边形 10481"/>
              <p:cNvSpPr>
                <a:spLocks noChangeArrowheads="1"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任意多边形 10482"/>
              <p:cNvSpPr>
                <a:spLocks noChangeArrowheads="1"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任意多边形 10483"/>
              <p:cNvSpPr>
                <a:spLocks noChangeArrowheads="1"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任意多边形 10484"/>
              <p:cNvSpPr>
                <a:spLocks noChangeArrowheads="1"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任意多边形 10485"/>
              <p:cNvSpPr>
                <a:spLocks noChangeArrowheads="1"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任意多边形 10486"/>
              <p:cNvSpPr>
                <a:spLocks noChangeArrowheads="1"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标题 10487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10488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90" name="日期占位符 10489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1" name="页脚占位符 10490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2" name="灯片编号占位符 10491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9937" descr="冬天湖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39938"/>
          <p:cNvSpPr txBox="1"/>
          <p:nvPr/>
        </p:nvSpPr>
        <p:spPr>
          <a:xfrm>
            <a:off x="7010400" y="42672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老舍</a:t>
            </a:r>
            <a:endParaRPr lang="zh-CN" altLang="en-US" sz="4400" dirty="0">
              <a:solidFill>
                <a:srgbClr val="FFFF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196" name="文本框 39939"/>
          <p:cNvSpPr txBox="1"/>
          <p:nvPr/>
        </p:nvSpPr>
        <p:spPr>
          <a:xfrm>
            <a:off x="2057400" y="762000"/>
            <a:ext cx="4781550" cy="973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  </a:t>
            </a:r>
            <a:r>
              <a:rPr lang="zh-CN" altLang="en-US" sz="5400" b="1" dirty="0">
                <a:solidFill>
                  <a:srgbClr val="8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济南的冬天</a:t>
            </a:r>
            <a:endParaRPr lang="zh-CN" altLang="en-US" sz="5400" b="1" dirty="0">
              <a:solidFill>
                <a:srgbClr val="80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197" name="矩形 39940"/>
          <p:cNvSpPr/>
          <p:nvPr/>
        </p:nvSpPr>
        <p:spPr>
          <a:xfrm>
            <a:off x="0" y="228600"/>
            <a:ext cx="9144000" cy="304800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3600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矩形 39941"/>
          <p:cNvSpPr/>
          <p:nvPr/>
        </p:nvSpPr>
        <p:spPr>
          <a:xfrm>
            <a:off x="0" y="5791200"/>
            <a:ext cx="9144000" cy="304800"/>
          </a:xfrm>
          <a:prstGeom prst="rect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3600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文本框 39942"/>
          <p:cNvSpPr txBox="1"/>
          <p:nvPr/>
        </p:nvSpPr>
        <p:spPr>
          <a:xfrm>
            <a:off x="5470525" y="50450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25601"/>
          <p:cNvSpPr>
            <a:spLocks noGrp="1" noRot="1"/>
          </p:cNvSpPr>
          <p:nvPr>
            <p:ph type="title"/>
          </p:nvPr>
        </p:nvSpPr>
        <p:spPr>
          <a:xfrm>
            <a:off x="228600" y="4572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800" b="1" dirty="0"/>
              <a:t>理清文章结构、层次</a:t>
            </a:r>
            <a:endParaRPr lang="zh-CN" altLang="en-US" sz="4800" b="1" dirty="0"/>
          </a:p>
        </p:txBody>
      </p:sp>
      <p:sp>
        <p:nvSpPr>
          <p:cNvPr id="18435" name="文本占位符 25602"/>
          <p:cNvSpPr>
            <a:spLocks noGrp="1" noRot="1"/>
          </p:cNvSpPr>
          <p:nvPr>
            <p:ph idx="1"/>
          </p:nvPr>
        </p:nvSpPr>
        <p:spPr>
          <a:xfrm>
            <a:off x="609600" y="2133600"/>
            <a:ext cx="8534400" cy="3581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本文结构类型</a:t>
            </a:r>
            <a:r>
              <a:rPr lang="zh-CN" altLang="en-US" dirty="0"/>
              <a:t>：</a:t>
            </a:r>
            <a:endParaRPr lang="zh-CN" altLang="en-US" dirty="0"/>
          </a:p>
          <a:p>
            <a:pPr eaLnBrk="1" hangingPunct="1"/>
            <a:r>
              <a:rPr lang="zh-CN" altLang="en-US" b="1" dirty="0"/>
              <a:t>本文层次划分</a:t>
            </a:r>
            <a:r>
              <a:rPr lang="zh-CN" altLang="en-US" dirty="0"/>
              <a:t>：</a:t>
            </a:r>
            <a:endParaRPr lang="zh-CN" altLang="en-US" dirty="0"/>
          </a:p>
          <a:p>
            <a:pPr eaLnBrk="1" hangingPunct="1">
              <a:buNone/>
            </a:pPr>
            <a:endParaRPr lang="zh-CN" altLang="en-US" sz="2800" dirty="0"/>
          </a:p>
          <a:p>
            <a:pPr eaLnBrk="1" hangingPunct="1">
              <a:buNone/>
            </a:pPr>
            <a:r>
              <a:rPr lang="zh-CN" altLang="en-US" sz="2800" dirty="0"/>
              <a:t>      </a:t>
            </a:r>
            <a:r>
              <a:rPr lang="en-US" altLang="zh-CN" sz="2800" dirty="0"/>
              <a:t>“</a:t>
            </a:r>
            <a:r>
              <a:rPr lang="zh-CN" altLang="en-US" sz="2800" dirty="0"/>
              <a:t>      </a:t>
            </a:r>
            <a:r>
              <a:rPr lang="en-US" altLang="zh-CN" sz="2800" dirty="0"/>
              <a:t>”</a:t>
            </a:r>
            <a:r>
              <a:rPr lang="zh-CN" altLang="en-US" sz="2800" dirty="0"/>
              <a:t>      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dirty="0"/>
              <a:t>                  </a:t>
            </a:r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                             </a:t>
            </a:r>
            <a:endParaRPr lang="zh-CN" altLang="en-US" sz="2800" dirty="0"/>
          </a:p>
        </p:txBody>
      </p:sp>
      <p:sp>
        <p:nvSpPr>
          <p:cNvPr id="25604" name="左大括号 25603"/>
          <p:cNvSpPr/>
          <p:nvPr/>
        </p:nvSpPr>
        <p:spPr>
          <a:xfrm>
            <a:off x="2286000" y="3429000"/>
            <a:ext cx="152400" cy="1524000"/>
          </a:xfrm>
          <a:prstGeom prst="leftBrace">
            <a:avLst>
              <a:gd name="adj1" fmla="val 831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25605" name="右大括号 25604"/>
          <p:cNvSpPr/>
          <p:nvPr/>
        </p:nvSpPr>
        <p:spPr>
          <a:xfrm>
            <a:off x="7467600" y="4038600"/>
            <a:ext cx="76200" cy="762000"/>
          </a:xfrm>
          <a:prstGeom prst="rightBrace">
            <a:avLst>
              <a:gd name="adj1" fmla="val 831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25606" name="矩形 25605"/>
          <p:cNvSpPr/>
          <p:nvPr/>
        </p:nvSpPr>
        <p:spPr>
          <a:xfrm>
            <a:off x="5562600" y="3276600"/>
            <a:ext cx="77152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7620000" y="4191000"/>
            <a:ext cx="1122363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2—6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）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矩形 25607"/>
          <p:cNvSpPr/>
          <p:nvPr/>
        </p:nvSpPr>
        <p:spPr>
          <a:xfrm>
            <a:off x="3657600" y="2162175"/>
            <a:ext cx="3733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总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分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总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1219200" y="38862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温晴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矩形 25609"/>
          <p:cNvSpPr/>
          <p:nvPr/>
        </p:nvSpPr>
        <p:spPr>
          <a:xfrm>
            <a:off x="2590800" y="3222625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</a:rPr>
              <a:t>总写济南是个</a:t>
            </a:r>
            <a:r>
              <a:rPr lang="zh-CN" altLang="en-US" sz="2800" b="1" dirty="0">
                <a:solidFill>
                  <a:srgbClr val="D60E21"/>
                </a:solidFill>
                <a:latin typeface="Arial" panose="020B0604020202020204" pitchFamily="34" charset="0"/>
              </a:rPr>
              <a:t>宝地</a:t>
            </a:r>
            <a:endParaRPr lang="zh-CN" altLang="en-US" sz="2800" b="1" dirty="0">
              <a:solidFill>
                <a:srgbClr val="D60E21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矩形 25610"/>
          <p:cNvSpPr/>
          <p:nvPr/>
        </p:nvSpPr>
        <p:spPr>
          <a:xfrm>
            <a:off x="2590800" y="3733800"/>
            <a:ext cx="396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分写济南的</a:t>
            </a:r>
            <a:r>
              <a:rPr lang="zh-CN" altLang="en-US" sz="2800" b="1" dirty="0">
                <a:solidFill>
                  <a:srgbClr val="D60E21"/>
                </a:solidFill>
                <a:latin typeface="Arial" panose="020B0604020202020204" pitchFamily="34" charset="0"/>
              </a:rPr>
              <a:t>山</a:t>
            </a:r>
            <a:r>
              <a:rPr lang="zh-CN" altLang="en-US" sz="2800" dirty="0">
                <a:latin typeface="Arial" panose="020B0604020202020204" pitchFamily="34" charset="0"/>
              </a:rPr>
              <a:t>和</a:t>
            </a:r>
            <a:r>
              <a:rPr lang="zh-CN" altLang="en-US" sz="2800" b="1" dirty="0">
                <a:solidFill>
                  <a:srgbClr val="D60E21"/>
                </a:solidFill>
                <a:latin typeface="Arial" panose="020B0604020202020204" pitchFamily="34" charset="0"/>
              </a:rPr>
              <a:t>水</a:t>
            </a:r>
            <a:endParaRPr lang="zh-CN" altLang="en-US" sz="2800" b="1" dirty="0">
              <a:solidFill>
                <a:srgbClr val="D60E21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矩形 25611"/>
          <p:cNvSpPr/>
          <p:nvPr/>
        </p:nvSpPr>
        <p:spPr>
          <a:xfrm>
            <a:off x="2590800" y="4267200"/>
            <a:ext cx="51704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总结全文：这就是</a:t>
            </a:r>
            <a:r>
              <a:rPr lang="zh-CN" altLang="en-US" sz="2800" b="1" dirty="0">
                <a:solidFill>
                  <a:srgbClr val="D60E21"/>
                </a:solidFill>
                <a:latin typeface="Arial" panose="020B0604020202020204" pitchFamily="34" charset="0"/>
              </a:rPr>
              <a:t>冬天的济南</a:t>
            </a:r>
            <a:r>
              <a:rPr lang="zh-CN" altLang="en-US" sz="2800" dirty="0">
                <a:latin typeface="Arial" panose="020B0604020202020204" pitchFamily="34" charset="0"/>
              </a:rPr>
              <a:t>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5613" name="矩形 25612"/>
          <p:cNvSpPr/>
          <p:nvPr/>
        </p:nvSpPr>
        <p:spPr>
          <a:xfrm>
            <a:off x="4114800" y="4724400"/>
            <a:ext cx="35353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呼应开头，深化主题）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25605" grpId="0" bldLvl="0" animBg="1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6145"/>
          <p:cNvSpPr>
            <a:spLocks noGrp="1" noRot="1"/>
          </p:cNvSpPr>
          <p:nvPr>
            <p:ph type="title"/>
          </p:nvPr>
        </p:nvSpPr>
        <p:spPr>
          <a:xfrm>
            <a:off x="0" y="3048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800" b="1" dirty="0">
                <a:solidFill>
                  <a:schemeClr val="tx1"/>
                </a:solidFill>
              </a:rPr>
              <a:t>整体感知</a:t>
            </a:r>
            <a:endParaRPr lang="en-US" altLang="zh-CN" sz="4800" b="1" dirty="0">
              <a:solidFill>
                <a:schemeClr val="tx1"/>
              </a:solidFill>
            </a:endParaRPr>
          </a:p>
        </p:txBody>
      </p:sp>
      <p:sp>
        <p:nvSpPr>
          <p:cNvPr id="6147" name="内容占位符 6146"/>
          <p:cNvSpPr>
            <a:spLocks noGrp="1" noRot="1"/>
          </p:cNvSpPr>
          <p:nvPr>
            <p:ph idx="1"/>
          </p:nvPr>
        </p:nvSpPr>
        <p:spPr>
          <a:xfrm>
            <a:off x="0" y="1524000"/>
            <a:ext cx="9115425" cy="44989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000" b="1" dirty="0"/>
              <a:t>   3</a:t>
            </a:r>
            <a:r>
              <a:rPr lang="zh-CN" altLang="en-US" sz="4000" b="1" dirty="0"/>
              <a:t>、课文表达了作者怎样的思想感情</a:t>
            </a:r>
            <a:r>
              <a:rPr lang="zh-CN" altLang="en-US" sz="4000" b="1" dirty="0">
                <a:ea typeface="楷体_GB2312" pitchFamily="49" charset="-122"/>
              </a:rPr>
              <a:t>？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ea typeface="楷体_GB2312" pitchFamily="49" charset="-122"/>
              </a:rPr>
              <a:t>本文抓住济南冬天</a:t>
            </a:r>
            <a:r>
              <a:rPr lang="zh-CN" altLang="en-US" sz="4000" b="1" u="sng" dirty="0">
                <a:solidFill>
                  <a:srgbClr val="0000FF"/>
                </a:solidFill>
                <a:ea typeface="楷体_GB2312" pitchFamily="49" charset="-122"/>
              </a:rPr>
              <a:t>            </a:t>
            </a:r>
            <a:r>
              <a:rPr lang="zh-CN" altLang="en-US" sz="4000" b="1" dirty="0">
                <a:solidFill>
                  <a:srgbClr val="0000FF"/>
                </a:solidFill>
                <a:ea typeface="楷体_GB2312" pitchFamily="49" charset="-122"/>
              </a:rPr>
              <a:t>的特点，以</a:t>
            </a:r>
            <a:r>
              <a:rPr lang="zh-CN" altLang="en-US" sz="4000" b="1" u="sng" dirty="0">
                <a:solidFill>
                  <a:srgbClr val="0000FF"/>
                </a:solidFill>
                <a:ea typeface="楷体_GB2312" pitchFamily="49" charset="-122"/>
              </a:rPr>
              <a:t>          </a:t>
            </a:r>
            <a:r>
              <a:rPr lang="zh-CN" altLang="en-US" sz="4000" b="1" dirty="0">
                <a:solidFill>
                  <a:srgbClr val="0000FF"/>
                </a:solidFill>
                <a:ea typeface="楷体_GB2312" pitchFamily="49" charset="-122"/>
              </a:rPr>
              <a:t>为主要描写对象，用准确优美的文字，从不同角度描绘了济南冬天独有的美景，</a:t>
            </a:r>
            <a:r>
              <a:rPr lang="zh-CN" altLang="en-US" sz="4000" b="1" u="sng" dirty="0">
                <a:solidFill>
                  <a:srgbClr val="FF0000"/>
                </a:solidFill>
                <a:ea typeface="楷体_GB2312" pitchFamily="49" charset="-122"/>
              </a:rPr>
              <a:t>抒发了作者对</a:t>
            </a:r>
            <a:r>
              <a:rPr lang="zh-CN" altLang="en-US" sz="4000" b="1" u="sng" dirty="0">
                <a:solidFill>
                  <a:srgbClr val="FF0000"/>
                </a:solidFill>
                <a:ea typeface="楷体_GB2312" pitchFamily="49" charset="-122"/>
                <a:sym typeface="Arial" panose="020B0604020202020204" pitchFamily="34" charset="0"/>
              </a:rPr>
              <a:t>祖国大好河山的热爱。</a:t>
            </a:r>
            <a:r>
              <a:rPr lang="zh-CN" altLang="en-US" sz="4000" b="1" u="sng" dirty="0">
                <a:solidFill>
                  <a:srgbClr val="FF0000"/>
                </a:solidFill>
                <a:ea typeface="楷体_GB2312" pitchFamily="49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ea typeface="楷体_GB2312" pitchFamily="49" charset="-122"/>
              </a:rPr>
              <a:t>   </a:t>
            </a:r>
            <a:r>
              <a:rPr lang="zh-CN" altLang="en-US" sz="4000" b="1" dirty="0">
                <a:ea typeface="楷体_GB2312" pitchFamily="49" charset="-122"/>
              </a:rPr>
              <a:t>                                </a:t>
            </a:r>
            <a:endParaRPr lang="zh-CN" altLang="en-US" sz="4400" b="1" dirty="0">
              <a:ea typeface="楷体_GB2312" pitchFamily="49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5791200" y="2133600"/>
            <a:ext cx="1711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温晴”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1981200" y="27432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山水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30721"/>
          <p:cNvSpPr>
            <a:spLocks noGrp="1" noRot="1"/>
          </p:cNvSpPr>
          <p:nvPr>
            <p:ph idx="1"/>
          </p:nvPr>
        </p:nvSpPr>
        <p:spPr>
          <a:xfrm>
            <a:off x="228600" y="908050"/>
            <a:ext cx="8686800" cy="42703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600" b="1" dirty="0"/>
              <a:t>1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济南的冬天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的作者是＿＿，原名＿＿＿＿，字＿＿＿。</a:t>
            </a:r>
            <a:endParaRPr lang="zh-CN" altLang="en-US" sz="3600" b="1" dirty="0"/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en-US" altLang="zh-CN" sz="3600" b="1" dirty="0"/>
              <a:t>2</a:t>
            </a:r>
            <a:r>
              <a:rPr lang="zh-CN" altLang="en-US" sz="3600" b="1" dirty="0"/>
              <a:t>、济南冬天的总特点是＿＿＿＿，作者在文中重点写了济南的＿</a:t>
            </a:r>
            <a:r>
              <a:rPr lang="zh-CN" altLang="en-US" sz="3600" b="1" u="sng" dirty="0"/>
              <a:t>  </a:t>
            </a:r>
            <a:r>
              <a:rPr lang="zh-CN" altLang="en-US" sz="3600" b="1" dirty="0"/>
              <a:t> 和</a:t>
            </a:r>
            <a:r>
              <a:rPr lang="zh-CN" altLang="en-US" sz="3600" b="1" u="sng" dirty="0"/>
              <a:t> ＿ </a:t>
            </a:r>
            <a:r>
              <a:rPr lang="zh-CN" altLang="en-US" sz="3600" b="1" dirty="0"/>
              <a:t>（景物）</a:t>
            </a:r>
            <a:endParaRPr lang="zh-CN" altLang="en-US" sz="3600" b="1" dirty="0"/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en-US" altLang="zh-CN" sz="3600" b="1" dirty="0"/>
              <a:t>3</a:t>
            </a:r>
            <a:r>
              <a:rPr lang="zh-CN" altLang="en-US" sz="3600" b="1" dirty="0"/>
              <a:t>、济南的山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＿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、 </a:t>
            </a:r>
            <a:r>
              <a:rPr lang="zh-CN" altLang="en-US" sz="3600" b="1" u="sng" dirty="0"/>
              <a:t>  </a:t>
            </a:r>
            <a:r>
              <a:rPr lang="zh-CN" altLang="en-US" sz="3600" b="1" dirty="0"/>
              <a:t>＿、</a:t>
            </a:r>
            <a:r>
              <a:rPr lang="zh-CN" altLang="en-US" sz="3600" b="1" u="sng" dirty="0"/>
              <a:t>  </a:t>
            </a:r>
            <a:r>
              <a:rPr lang="zh-CN" altLang="en-US" sz="3600" b="1" dirty="0"/>
              <a:t>＿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，（特征）济南的水＿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、 </a:t>
            </a:r>
            <a:r>
              <a:rPr lang="zh-CN" altLang="en-US" sz="3600" b="1" u="sng" dirty="0"/>
              <a:t>  </a:t>
            </a:r>
            <a:r>
              <a:rPr lang="zh-CN" altLang="en-US" sz="3600" b="1" dirty="0"/>
              <a:t>＿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、</a:t>
            </a:r>
            <a:r>
              <a:rPr lang="zh-CN" altLang="en-US" sz="3600" b="1" u="sng" dirty="0"/>
              <a:t>   </a:t>
            </a:r>
            <a:r>
              <a:rPr lang="zh-CN" altLang="en-US" sz="3600" b="1" dirty="0"/>
              <a:t>＿</a:t>
            </a:r>
            <a:r>
              <a:rPr lang="zh-CN" altLang="en-US" sz="3600" b="1" u="sng" dirty="0"/>
              <a:t> </a:t>
            </a:r>
            <a:r>
              <a:rPr lang="zh-CN" altLang="en-US" sz="3600" b="1" dirty="0"/>
              <a:t>。（特征）</a:t>
            </a:r>
            <a:endParaRPr lang="zh-CN" altLang="en-US" sz="3600" b="1" dirty="0"/>
          </a:p>
        </p:txBody>
      </p:sp>
      <p:sp>
        <p:nvSpPr>
          <p:cNvPr id="20483" name="标题 30722"/>
          <p:cNvSpPr>
            <a:spLocks noGrp="1" noRot="1"/>
          </p:cNvSpPr>
          <p:nvPr>
            <p:ph type="title"/>
          </p:nvPr>
        </p:nvSpPr>
        <p:spPr>
          <a:xfrm>
            <a:off x="2438400" y="-152400"/>
            <a:ext cx="3406775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/>
              <a:t>课堂检测：</a:t>
            </a:r>
            <a:endParaRPr lang="zh-CN" altLang="en-US" b="1" dirty="0"/>
          </a:p>
        </p:txBody>
      </p:sp>
      <p:sp>
        <p:nvSpPr>
          <p:cNvPr id="30724" name="文本框 30723"/>
          <p:cNvSpPr txBox="1"/>
          <p:nvPr/>
        </p:nvSpPr>
        <p:spPr>
          <a:xfrm>
            <a:off x="6324600" y="8382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老舍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533400" y="14478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舒庆春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505200" y="14478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舍予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5715000" y="2667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温晴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3" name="文本框 30732"/>
          <p:cNvSpPr txBox="1"/>
          <p:nvPr/>
        </p:nvSpPr>
        <p:spPr>
          <a:xfrm>
            <a:off x="4267200" y="45720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秀气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5" name="文本框 30734"/>
          <p:cNvSpPr txBox="1"/>
          <p:nvPr/>
        </p:nvSpPr>
        <p:spPr>
          <a:xfrm>
            <a:off x="6629400" y="32766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文本框 30735"/>
          <p:cNvSpPr txBox="1"/>
          <p:nvPr/>
        </p:nvSpPr>
        <p:spPr>
          <a:xfrm>
            <a:off x="3352800" y="4495800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7" name="文本框 30736"/>
          <p:cNvSpPr txBox="1"/>
          <p:nvPr/>
        </p:nvSpPr>
        <p:spPr>
          <a:xfrm>
            <a:off x="5334000" y="32766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8" name="文本框 30737"/>
          <p:cNvSpPr txBox="1"/>
          <p:nvPr/>
        </p:nvSpPr>
        <p:spPr>
          <a:xfrm>
            <a:off x="5486400" y="4572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淡雅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39" name="文本框 30738"/>
          <p:cNvSpPr txBox="1"/>
          <p:nvPr/>
        </p:nvSpPr>
        <p:spPr>
          <a:xfrm>
            <a:off x="5181600" y="51054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0" name="文本框 30739"/>
          <p:cNvSpPr txBox="1"/>
          <p:nvPr/>
        </p:nvSpPr>
        <p:spPr>
          <a:xfrm>
            <a:off x="3733800" y="5105400"/>
            <a:ext cx="53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绿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1" name="文本框 30740"/>
          <p:cNvSpPr txBox="1"/>
          <p:nvPr/>
        </p:nvSpPr>
        <p:spPr>
          <a:xfrm>
            <a:off x="2514600" y="51054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0742" name="文本框 30741"/>
          <p:cNvSpPr txBox="1"/>
          <p:nvPr/>
        </p:nvSpPr>
        <p:spPr>
          <a:xfrm>
            <a:off x="3048000" y="4572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可爱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33" grpId="0"/>
      <p:bldP spid="30735" grpId="0"/>
      <p:bldP spid="30737" grpId="0"/>
      <p:bldP spid="30738" grpId="0"/>
      <p:bldP spid="30739" grpId="0"/>
      <p:bldP spid="30740" grpId="0"/>
      <p:bldP spid="307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7169"/>
          <p:cNvSpPr>
            <a:spLocks noGrp="1" noRot="1"/>
          </p:cNvSpPr>
          <p:nvPr>
            <p:ph type="title"/>
          </p:nvPr>
        </p:nvSpPr>
        <p:spPr>
          <a:xfrm>
            <a:off x="0" y="8382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/>
              <a:t>课堂小结</a:t>
            </a:r>
            <a:endParaRPr lang="zh-CN" altLang="en-US" b="1" dirty="0"/>
          </a:p>
        </p:txBody>
      </p:sp>
      <p:sp>
        <p:nvSpPr>
          <p:cNvPr id="7171" name="内容占位符 7170"/>
          <p:cNvSpPr>
            <a:spLocks noGrp="1" noRot="1"/>
          </p:cNvSpPr>
          <p:nvPr>
            <p:ph idx="1"/>
          </p:nvPr>
        </p:nvSpPr>
        <p:spPr>
          <a:xfrm>
            <a:off x="0" y="1905000"/>
            <a:ext cx="8839200" cy="44989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4000" b="1" dirty="0">
                <a:ea typeface="楷体_GB2312" pitchFamily="49" charset="-122"/>
              </a:rPr>
              <a:t>       </a:t>
            </a:r>
            <a:r>
              <a:rPr lang="zh-CN" altLang="en-US" sz="4000" b="1" dirty="0">
                <a:ea typeface="楷体_GB2312" pitchFamily="49" charset="-122"/>
              </a:rPr>
              <a:t>本文抓住济南冬天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温情</a:t>
            </a:r>
            <a:r>
              <a:rPr lang="zh-CN" altLang="en-US" sz="4000" b="1" dirty="0">
                <a:ea typeface="楷体_GB2312" pitchFamily="49" charset="-122"/>
              </a:rPr>
              <a:t>的特点，以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山</a:t>
            </a:r>
            <a:r>
              <a:rPr lang="zh-CN" altLang="en-US" sz="4000" b="1" dirty="0">
                <a:ea typeface="楷体_GB2312" pitchFamily="49" charset="-122"/>
              </a:rPr>
              <a:t>和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水</a:t>
            </a:r>
            <a:r>
              <a:rPr lang="zh-CN" altLang="en-US" sz="4000" b="1" dirty="0">
                <a:ea typeface="楷体_GB2312" pitchFamily="49" charset="-122"/>
              </a:rPr>
              <a:t>为主要描写对象，用准确优美的文字，从不同角度描绘了济南冬天独有的美景，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抒发了作者对 祖国大好河山的热爱。   </a:t>
            </a:r>
            <a:r>
              <a:rPr lang="zh-CN" altLang="en-US" sz="4000" b="1" dirty="0">
                <a:ea typeface="楷体_GB2312" pitchFamily="49" charset="-122"/>
              </a:rPr>
              <a:t>                                 </a:t>
            </a:r>
            <a:endParaRPr lang="zh-CN" altLang="en-US" sz="4400" b="1" dirty="0">
              <a:ea typeface="楷体_GB2312" pitchFamily="49" charset="-122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28673"/>
          <p:cNvSpPr>
            <a:spLocks noGrp="1"/>
          </p:cNvSpPr>
          <p:nvPr>
            <p:ph type="title"/>
          </p:nvPr>
        </p:nvSpPr>
        <p:spPr>
          <a:xfrm>
            <a:off x="611188" y="-450850"/>
            <a:ext cx="6870700" cy="1592263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b="1" dirty="0"/>
              <a:t>本课小结</a:t>
            </a:r>
            <a:endParaRPr lang="zh-CN" altLang="en-US" b="1" dirty="0"/>
          </a:p>
        </p:txBody>
      </p:sp>
      <p:sp>
        <p:nvSpPr>
          <p:cNvPr id="13315" name="矩形 28674"/>
          <p:cNvSpPr/>
          <p:nvPr/>
        </p:nvSpPr>
        <p:spPr>
          <a:xfrm>
            <a:off x="323850" y="1344613"/>
            <a:ext cx="8604250" cy="5029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布局谋篇:层次井然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标题:“济南的冬天” 表明所写时间、地点的范围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先写: 济南冬天的天气,三组对比 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再写：济南冬天的山景和水景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结束语：这就是冬天的济南 呼应点题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比喻和拟人的写法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           情景交融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宋体" panose="02010600030101010101" pitchFamily="2" charset="-122"/>
              </a:rPr>
              <a:t>            词语的选用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250" y="152400"/>
            <a:ext cx="3257550" cy="912813"/>
          </a:xfrm>
          <a:prstGeom prst="roundRect">
            <a:avLst/>
          </a:prstGeom>
          <a:solidFill>
            <a:srgbClr val="CCFF99"/>
          </a:solidFill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课后习题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参考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答案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838" y="1468438"/>
            <a:ext cx="8564562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一、作者所写的济南的冬天有着怎样的特点？他是通过哪些景物呈现这一特点的？尝试用自己的语言，向你的同学描述这些景物。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400" y="3048000"/>
            <a:ext cx="8769350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济南冬天有着“温晴”的特点，通过小山摇篮图、雪霁初晴图、空灵水晶图来呈现这一特点。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838" y="1225550"/>
            <a:ext cx="8564562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二、济南的冬天在作者的眼中是个“理想的境界”，他为什么会有这样的感受？跟同学做一点儿探究。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838" y="2833688"/>
            <a:ext cx="8769350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济南的冬天是“响晴”的，“一个老城，有山有水，暖和安适”，人们脸上都是带笑的，因此说是一个理想的境界。表达了作者对济南冬天的赞美和喜爱之情。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/>
          <p:nvPr/>
        </p:nvSpPr>
        <p:spPr>
          <a:xfrm>
            <a:off x="138113" y="858838"/>
            <a:ext cx="8834437" cy="456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三、品味下列语句，体会拟人手法的表达效果。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一个老城，有山有水，全在蓝天下很暖和安适地睡着，只等春风来把他们唤醒，这是不是个理想的境界？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这一圈小山在冬天特别可爱，好像是把济南放在一个小摇篮里，它们全安静不动地低声地说：“你们放心吧，这儿准保暖和。”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等到快日落的时候，微黄的阳光斜射在山腰上，那点儿薄雪好像忽然害了羞，微微露出点儿粉色。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138113" y="858838"/>
            <a:ext cx="8834437" cy="1516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1.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一个老城，有山有水，全在蓝天下很暖和安适地睡着，只等春风来把他们唤醒，这是不是个理想的境界？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838200" y="3657600"/>
            <a:ext cx="6858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228600" y="2362200"/>
            <a:ext cx="8229600" cy="2271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       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睡着”“唤醒”都是拟人的写法，将“老城”人格化，使之带有生命的感觉与意味，表现了冬天的济南“暖和安适”的特点。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138113" y="858838"/>
            <a:ext cx="8834437" cy="199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2.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这一圈小山在冬天特别可爱，好像是把济南放在一个小摇篮里，它们全安静不动地低声地说：“你们放心吧，这儿准保暖和。”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5" name="Text Box 3"/>
          <p:cNvSpPr txBox="1"/>
          <p:nvPr/>
        </p:nvSpPr>
        <p:spPr>
          <a:xfrm>
            <a:off x="152400" y="2895600"/>
            <a:ext cx="8839200" cy="2271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       拟人和比喻合用，生动形象地写出了小山如慈母般的温存、体贴、慈祥的特点，充满情趣和活力，表达了作者对济南的山的热爱之情。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内容占位符 40961" descr="laoshe"/>
          <p:cNvPicPr>
            <a:picLocks noGrp="1" noRot="1"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609600"/>
            <a:ext cx="4530725" cy="5715000"/>
          </a:xfrm>
          <a:ln>
            <a:solidFill>
              <a:srgbClr val="993300">
                <a:alpha val="100000"/>
              </a:srgbClr>
            </a:solidFill>
            <a:miter/>
          </a:ln>
        </p:spPr>
      </p:pic>
      <p:sp>
        <p:nvSpPr>
          <p:cNvPr id="9219" name="文本框 40962"/>
          <p:cNvSpPr txBox="1"/>
          <p:nvPr/>
        </p:nvSpPr>
        <p:spPr>
          <a:xfrm>
            <a:off x="4778375" y="685800"/>
            <a:ext cx="4341813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　老舍（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1899—1966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），原名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舒庆春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，字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舍予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。北京人，满族，老舍是他最常用的笔名，现代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作家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。是语言大师，被誉为 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“人民艺术家”。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著名作品有小说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骆驼祥子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四世同堂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》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戏剧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茶馆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、</a:t>
            </a:r>
            <a:r>
              <a:rPr lang="en-US" altLang="zh-CN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u="sng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龙须沟》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等。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0" name="文本框 40963"/>
          <p:cNvSpPr txBox="1"/>
          <p:nvPr/>
        </p:nvSpPr>
        <p:spPr>
          <a:xfrm>
            <a:off x="8061325" y="359727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/>
          <p:nvPr/>
        </p:nvSpPr>
        <p:spPr>
          <a:xfrm>
            <a:off x="138113" y="858838"/>
            <a:ext cx="8834437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3.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等到快日落的时候，微黄的阳光斜射在山腰上，那点儿薄雪好像忽然害了羞，微微露出点儿粉色。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228600" y="2286000"/>
            <a:ext cx="8763000" cy="2271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D60E21"/>
                </a:solidFill>
                <a:latin typeface="Arial" panose="020B0604020202020204" pitchFamily="34" charset="0"/>
              </a:rPr>
              <a:t>      运用拟人的修辞手法，融情于景，生动形象地写出了夕阳斜射下，薄雪害羞的情态美，表达了作者对济南冬天的喜爱和赞美之情。</a:t>
            </a:r>
            <a:endParaRPr lang="zh-CN" altLang="en-US" sz="2800" b="1" dirty="0">
              <a:solidFill>
                <a:srgbClr val="D60E2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838" y="982663"/>
            <a:ext cx="8564562" cy="159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五、借鉴课文的某些写法，就你家乡冬天的风景写一个片段。注意抓住特点来写，不少于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200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字。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8675" name="Rectangle 4"/>
          <p:cNvSpPr/>
          <p:nvPr/>
        </p:nvSpPr>
        <p:spPr>
          <a:xfrm>
            <a:off x="228600" y="2209800"/>
            <a:ext cx="8686800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   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示例：</a:t>
            </a:r>
            <a:r>
              <a:rPr lang="zh-CN" altLang="en-US" sz="2400" b="1" dirty="0">
                <a:latin typeface="Arial" panose="020B0604020202020204" pitchFamily="34" charset="0"/>
              </a:rPr>
              <a:t>清晨，一轮橘红色的旭日从地平线上冉冉升起，给笼罩在氤氲迷雾中的大地涂抹上了一层霞光。虽是冬天，浓重的白霜盖住了草丛、田垛、菜蔬、田间、原野，然而这丝丝缕缕黄灿灿的光亮，驱散了雾障霜凝的朦胧的早晨，尤如穴居久了的生灵凝聚的血液重又活跃起来了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   阴冷了一段时日的冬天，趁着这明媚的亮光，几乎家家户户皆争先恐后洗衣搓被单，翻晒被褥，阳光是有味道的，晚上躺在接受了紫外线曝晒的被窝里，郁香浓烈，连做的梦都是那般的甜。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矩形 2"/>
          <p:cNvSpPr/>
          <p:nvPr/>
        </p:nvSpPr>
        <p:spPr>
          <a:xfrm>
            <a:off x="228600" y="838200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◆生难字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" y="2133600"/>
            <a:ext cx="83661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地毯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着落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一髻儿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宽敞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贮蓄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济南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伦敦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奇迹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看护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水藻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澄清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镶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      )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9538" y="2217738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tǎn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3050" y="2222500"/>
            <a:ext cx="8064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zhuó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26313" y="2192338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5400" y="2819400"/>
            <a:ext cx="962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ǎ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91000" y="2667000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10400" y="2743200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47800" y="3276600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dūn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7200" y="3276600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10400" y="3352800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24000" y="3886200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zǎo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14800" y="3886200"/>
            <a:ext cx="962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53200" y="3886200"/>
            <a:ext cx="962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400" y="26670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00800" y="26670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96000" y="32004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52800" y="32004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14400" y="32004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14400" y="37338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57600" y="37338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72200" y="37338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14400" y="43434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2800" y="42672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96000" y="43434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52800" y="2667000"/>
            <a:ext cx="287338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" dirty="0">
                <a:solidFill>
                  <a:srgbClr val="FF0000"/>
                </a:solidFill>
                <a:latin typeface="Arial" panose="020B0604020202020204" pitchFamily="34" charset="0"/>
              </a:rPr>
              <a:t>●</a:t>
            </a:r>
            <a:endParaRPr lang="zh-CN" altLang="en-US" sz="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1" grpId="0"/>
      <p:bldP spid="3" grpId="0"/>
      <p:bldP spid="4" grpId="0"/>
      <p:bldP spid="10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28674"/>
          <p:cNvSpPr txBox="1"/>
          <p:nvPr/>
        </p:nvSpPr>
        <p:spPr>
          <a:xfrm>
            <a:off x="5486400" y="23622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安静而舒适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1524000" y="914400"/>
            <a:ext cx="434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很晴朗，晴朗无云。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600200" y="23622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很明亮。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1600200" y="4038600"/>
            <a:ext cx="3130550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储存、积存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1752600" y="4800600"/>
            <a:ext cx="7497763" cy="612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灵活而不可捉摸。课文中透明的意思。</a:t>
            </a:r>
            <a:endParaRPr lang="en-US" altLang="zh-CN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2057400" y="5562600"/>
            <a:ext cx="5060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中国画中纯用水墨的画。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296" name="文本框 28681"/>
          <p:cNvSpPr txBox="1"/>
          <p:nvPr/>
        </p:nvSpPr>
        <p:spPr>
          <a:xfrm>
            <a:off x="609600" y="3124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肌肤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297" name="文本框 28682"/>
          <p:cNvSpPr txBox="1"/>
          <p:nvPr/>
        </p:nvSpPr>
        <p:spPr>
          <a:xfrm>
            <a:off x="609600" y="23622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响亮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298" name="文本框 28683"/>
          <p:cNvSpPr txBox="1"/>
          <p:nvPr/>
        </p:nvSpPr>
        <p:spPr>
          <a:xfrm>
            <a:off x="4572000" y="23622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安适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299" name="文本框 28684"/>
          <p:cNvSpPr txBox="1"/>
          <p:nvPr/>
        </p:nvSpPr>
        <p:spPr>
          <a:xfrm>
            <a:off x="609600" y="40386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贮蓄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0" name="文本框 28685"/>
          <p:cNvSpPr txBox="1"/>
          <p:nvPr/>
        </p:nvSpPr>
        <p:spPr>
          <a:xfrm>
            <a:off x="609600" y="48768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空灵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1" name="文本框 28686"/>
          <p:cNvSpPr txBox="1"/>
          <p:nvPr/>
        </p:nvSpPr>
        <p:spPr>
          <a:xfrm>
            <a:off x="609600" y="5562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水墨画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2" name="文本框 28687"/>
          <p:cNvSpPr txBox="1"/>
          <p:nvPr/>
        </p:nvSpPr>
        <p:spPr>
          <a:xfrm>
            <a:off x="4648200" y="32004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秀气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89" name="文本框 28688"/>
          <p:cNvSpPr txBox="1"/>
          <p:nvPr/>
        </p:nvSpPr>
        <p:spPr>
          <a:xfrm>
            <a:off x="5638800" y="32004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美丽而柔弱。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4" name="文本框 28694"/>
          <p:cNvSpPr txBox="1"/>
          <p:nvPr/>
        </p:nvSpPr>
        <p:spPr>
          <a:xfrm>
            <a:off x="609600" y="1600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温晴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96" name="文本框 28695"/>
          <p:cNvSpPr txBox="1"/>
          <p:nvPr/>
        </p:nvSpPr>
        <p:spPr>
          <a:xfrm>
            <a:off x="1447800" y="1600200"/>
            <a:ext cx="670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天气极为晴朗、明亮、温和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6" name="文本框 28696"/>
          <p:cNvSpPr txBox="1"/>
          <p:nvPr/>
        </p:nvSpPr>
        <p:spPr>
          <a:xfrm>
            <a:off x="609600" y="9144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响晴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698" name="文本框 28697"/>
          <p:cNvSpPr txBox="1"/>
          <p:nvPr/>
        </p:nvSpPr>
        <p:spPr>
          <a:xfrm>
            <a:off x="1600200" y="31242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肌肉皮肤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08" name="文本框 28698"/>
          <p:cNvSpPr txBox="1"/>
          <p:nvPr/>
        </p:nvSpPr>
        <p:spPr>
          <a:xfrm>
            <a:off x="4724400" y="41148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澄清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700" name="文本框 28699"/>
          <p:cNvSpPr txBox="1"/>
          <p:nvPr/>
        </p:nvSpPr>
        <p:spPr>
          <a:xfrm>
            <a:off x="5715000" y="41148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清亮、透明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310" name="文本框 28700"/>
          <p:cNvSpPr txBox="1"/>
          <p:nvPr/>
        </p:nvSpPr>
        <p:spPr>
          <a:xfrm>
            <a:off x="609600" y="6278563"/>
            <a:ext cx="1981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D2201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蓝汪汪</a:t>
            </a:r>
            <a:endParaRPr lang="zh-CN" altLang="en-US" sz="3200" b="1" dirty="0">
              <a:solidFill>
                <a:srgbClr val="D2201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8702" name="矩形 28701"/>
          <p:cNvSpPr/>
          <p:nvPr/>
        </p:nvSpPr>
        <p:spPr>
          <a:xfrm>
            <a:off x="1981200" y="6278563"/>
            <a:ext cx="2620963" cy="612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蓝得发亮。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2312" name="矩形 28702"/>
          <p:cNvSpPr/>
          <p:nvPr/>
        </p:nvSpPr>
        <p:spPr>
          <a:xfrm>
            <a:off x="3581400" y="30480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D60E21"/>
                </a:solidFill>
                <a:latin typeface="Arial" panose="020B0604020202020204" pitchFamily="34" charset="0"/>
              </a:rPr>
              <a:t>理解词义</a:t>
            </a:r>
            <a:endParaRPr lang="zh-CN" altLang="en-US" sz="4000" b="1" dirty="0">
              <a:solidFill>
                <a:srgbClr val="D60E2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8" grpId="0"/>
      <p:bldP spid="28679" grpId="0"/>
      <p:bldP spid="28689" grpId="0"/>
      <p:bldP spid="28696" grpId="0"/>
      <p:bldP spid="28698" grpId="0"/>
      <p:bldP spid="287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 noRot="1"/>
          </p:cNvSpPr>
          <p:nvPr>
            <p:ph type="title"/>
          </p:nvPr>
        </p:nvSpPr>
        <p:spPr>
          <a:xfrm>
            <a:off x="0" y="304800"/>
            <a:ext cx="7772400" cy="12192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6000" dirty="0"/>
              <a:t>整体感知</a:t>
            </a:r>
            <a:endParaRPr lang="zh-CN" altLang="en-US" sz="6000" dirty="0"/>
          </a:p>
        </p:txBody>
      </p:sp>
      <p:sp>
        <p:nvSpPr>
          <p:cNvPr id="15363" name="内容占位符 15362"/>
          <p:cNvSpPr>
            <a:spLocks noGrp="1" noRot="1"/>
          </p:cNvSpPr>
          <p:nvPr>
            <p:ph idx="1"/>
          </p:nvPr>
        </p:nvSpPr>
        <p:spPr>
          <a:xfrm>
            <a:off x="457200" y="1600200"/>
            <a:ext cx="8686800" cy="36528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ea typeface="楷体_GB2312" pitchFamily="49" charset="-122"/>
              </a:rPr>
              <a:t>1</a:t>
            </a:r>
            <a:r>
              <a:rPr lang="zh-CN" altLang="en-US" sz="4000" b="1" dirty="0">
                <a:ea typeface="楷体_GB2312" pitchFamily="49" charset="-122"/>
              </a:rPr>
              <a:t>、济南冬天的总体特征是什么？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ea typeface="楷体_GB2312" pitchFamily="49" charset="-122"/>
              </a:rPr>
              <a:t>2</a:t>
            </a:r>
            <a:r>
              <a:rPr lang="zh-CN" altLang="en-US" sz="4000" b="1" dirty="0">
                <a:ea typeface="楷体_GB2312" pitchFamily="49" charset="-122"/>
              </a:rPr>
              <a:t>、课文描绘了济南冬天的哪些景物，这些景物各有何特征？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ea typeface="楷体_GB2312" pitchFamily="49" charset="-122"/>
              </a:rPr>
              <a:t>3</a:t>
            </a:r>
            <a:r>
              <a:rPr lang="zh-CN" altLang="en-US" sz="4000" b="1" dirty="0">
                <a:ea typeface="楷体_GB2312" pitchFamily="49" charset="-122"/>
              </a:rPr>
              <a:t>、课文表达了作者怎样的思想感情？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zh-CN" altLang="en-US" sz="3600" dirty="0">
              <a:solidFill>
                <a:schemeClr val="tx2"/>
              </a:solidFill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None/>
            </a:pPr>
            <a:r>
              <a:rPr lang="zh-CN" altLang="en-US" sz="3600" dirty="0">
                <a:solidFill>
                  <a:schemeClr val="tx2"/>
                </a:solidFill>
                <a:ea typeface="隶书" panose="02010509060101010101" pitchFamily="49" charset="-122"/>
              </a:rPr>
              <a:t>   </a:t>
            </a:r>
            <a:endParaRPr lang="zh-CN" altLang="en-US" sz="3600" dirty="0">
              <a:solidFill>
                <a:schemeClr val="tx2"/>
              </a:solidFill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228600" y="381000"/>
            <a:ext cx="7772400" cy="12192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5400" b="1" dirty="0">
                <a:solidFill>
                  <a:schemeClr val="tx1"/>
                </a:solidFill>
              </a:rPr>
              <a:t>整体感知</a:t>
            </a:r>
            <a:endParaRPr lang="en-US" altLang="zh-CN" sz="5400" b="1" dirty="0">
              <a:solidFill>
                <a:schemeClr val="tx1"/>
              </a:solidFill>
            </a:endParaRPr>
          </a:p>
        </p:txBody>
      </p:sp>
      <p:sp>
        <p:nvSpPr>
          <p:cNvPr id="16387" name="内容占位符 16386"/>
          <p:cNvSpPr>
            <a:spLocks noGrp="1" noRot="1"/>
          </p:cNvSpPr>
          <p:nvPr>
            <p:ph idx="1"/>
          </p:nvPr>
        </p:nvSpPr>
        <p:spPr>
          <a:xfrm>
            <a:off x="990600" y="1676400"/>
            <a:ext cx="8153400" cy="17700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000" b="1" dirty="0">
                <a:ea typeface="楷体_GB2312" pitchFamily="49" charset="-122"/>
              </a:rPr>
              <a:t>1</a:t>
            </a:r>
            <a:r>
              <a:rPr lang="zh-CN" altLang="en-US" sz="4000" b="1" dirty="0">
                <a:ea typeface="楷体_GB2312" pitchFamily="49" charset="-122"/>
              </a:rPr>
              <a:t>、济南冬天的总体特征是什么？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（用本段词句回答）</a:t>
            </a:r>
            <a:endParaRPr lang="zh-CN" altLang="en-US" sz="28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371600" y="3657600"/>
            <a:ext cx="6248400" cy="70167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0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没有风声、响晴、温晴</a:t>
            </a:r>
            <a:endParaRPr kumimoji="0" lang="zh-CN" altLang="en-US" sz="4000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  <p:bldP spid="163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7409"/>
          <p:cNvSpPr>
            <a:spLocks noGrp="1" noRot="1"/>
          </p:cNvSpPr>
          <p:nvPr>
            <p:ph type="title"/>
          </p:nvPr>
        </p:nvSpPr>
        <p:spPr>
          <a:xfrm>
            <a:off x="228600" y="381000"/>
            <a:ext cx="7772400" cy="12192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 dirty="0">
                <a:solidFill>
                  <a:schemeClr val="tx1"/>
                </a:solidFill>
              </a:rPr>
              <a:t>整体感知</a:t>
            </a:r>
            <a:endParaRPr lang="en-US" altLang="zh-CN" b="1" dirty="0">
              <a:solidFill>
                <a:schemeClr val="tx1"/>
              </a:solidFill>
            </a:endParaRPr>
          </a:p>
        </p:txBody>
      </p:sp>
      <p:sp>
        <p:nvSpPr>
          <p:cNvPr id="17411" name="内容占位符 17410"/>
          <p:cNvSpPr>
            <a:spLocks noGrp="1" noRot="1"/>
          </p:cNvSpPr>
          <p:nvPr>
            <p:ph idx="1"/>
          </p:nvPr>
        </p:nvSpPr>
        <p:spPr>
          <a:xfrm>
            <a:off x="381000" y="1447800"/>
            <a:ext cx="8683625" cy="365442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000" b="1" dirty="0">
                <a:ea typeface="隶书" panose="02010509060101010101" pitchFamily="49" charset="-122"/>
              </a:rPr>
              <a:t>2</a:t>
            </a:r>
            <a:r>
              <a:rPr lang="zh-CN" altLang="en-US" sz="4000" b="1" dirty="0">
                <a:ea typeface="隶书" panose="02010509060101010101" pitchFamily="49" charset="-122"/>
              </a:rPr>
              <a:t>、课文描绘了济南冬天的哪些景物？</a:t>
            </a:r>
            <a:endParaRPr lang="zh-CN" altLang="en-US" sz="4000" b="1" dirty="0">
              <a:ea typeface="隶书" panose="0201050906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066800" y="3962400"/>
            <a:ext cx="2263775" cy="579438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2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济南的冬天</a:t>
            </a:r>
            <a:endParaRPr kumimoji="0" lang="zh-CN" altLang="en-US" sz="3200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342" name="左大括号 17414"/>
          <p:cNvSpPr/>
          <p:nvPr/>
        </p:nvSpPr>
        <p:spPr>
          <a:xfrm>
            <a:off x="3505200" y="2743200"/>
            <a:ext cx="533400" cy="3124200"/>
          </a:xfrm>
          <a:prstGeom prst="leftBrace">
            <a:avLst>
              <a:gd name="adj1" fmla="val 48728"/>
              <a:gd name="adj2" fmla="val 50000"/>
            </a:avLst>
          </a:prstGeom>
          <a:noFill/>
          <a:ln w="63500" cap="sq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00" y="2438400"/>
            <a:ext cx="741363" cy="76200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4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山</a:t>
            </a:r>
            <a:endParaRPr kumimoji="0" lang="zh-CN" altLang="en-US" sz="4400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7200" y="5410200"/>
            <a:ext cx="690563" cy="70167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0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水</a:t>
            </a:r>
            <a:endParaRPr kumimoji="0" lang="zh-CN" altLang="en-US" sz="4000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  <p:bldP spid="14342" grpId="0" animBg="1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9458"/>
          <p:cNvSpPr txBox="1"/>
          <p:nvPr/>
        </p:nvSpPr>
        <p:spPr>
          <a:xfrm>
            <a:off x="762000" y="3733800"/>
            <a:ext cx="1252538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宋体" panose="02010600030101010101" pitchFamily="2" charset="-122"/>
              </a:rPr>
              <a:t>山</a:t>
            </a:r>
            <a:r>
              <a:rPr kumimoji="0" lang="en-US" altLang="zh-CN" sz="2800" kern="1200" cap="none" spc="0" normalizeH="0" baseline="0" noProof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宋体" panose="02010600030101010101" pitchFamily="2" charset="-122"/>
              </a:rPr>
              <a:t>(3-5)</a:t>
            </a:r>
            <a:endParaRPr kumimoji="0" lang="en-US" altLang="en-US" sz="2800" kern="1200" cap="none" spc="0" normalizeH="0" baseline="0" noProof="1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460" name="左大括号 19459"/>
          <p:cNvSpPr/>
          <p:nvPr/>
        </p:nvSpPr>
        <p:spPr>
          <a:xfrm>
            <a:off x="2000250" y="3186113"/>
            <a:ext cx="533400" cy="1676400"/>
          </a:xfrm>
          <a:prstGeom prst="leftBrace">
            <a:avLst>
              <a:gd name="adj1" fmla="val 26146"/>
              <a:gd name="adj2" fmla="val 50000"/>
            </a:avLst>
          </a:prstGeom>
          <a:noFill/>
          <a:ln w="50800" cap="sq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2590800" y="2971800"/>
            <a:ext cx="3560763" cy="51752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阳光朗照下的山（</a:t>
            </a: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3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）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2590800" y="3733800"/>
            <a:ext cx="3560763" cy="51752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薄雪覆盖下的山（</a:t>
            </a: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4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）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2609850" y="4540250"/>
            <a:ext cx="2849563" cy="51752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城外的远山（</a:t>
            </a:r>
            <a:r>
              <a:rPr kumimoji="0" lang="en-US" altLang="zh-CN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5</a:t>
            </a: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）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4" name="直接连接符 19463"/>
          <p:cNvSpPr/>
          <p:nvPr/>
        </p:nvSpPr>
        <p:spPr>
          <a:xfrm>
            <a:off x="6096000" y="3276600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5" name="直接连接符 19464"/>
          <p:cNvSpPr/>
          <p:nvPr/>
        </p:nvSpPr>
        <p:spPr>
          <a:xfrm>
            <a:off x="6096000" y="4038600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6" name="直接连接符 19465"/>
          <p:cNvSpPr/>
          <p:nvPr/>
        </p:nvSpPr>
        <p:spPr>
          <a:xfrm>
            <a:off x="6096000" y="4724400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7" name="文本框 19466"/>
          <p:cNvSpPr txBox="1"/>
          <p:nvPr/>
        </p:nvSpPr>
        <p:spPr>
          <a:xfrm>
            <a:off x="6781800" y="3048000"/>
            <a:ext cx="8953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可爱</a:t>
            </a:r>
            <a:endParaRPr kumimoji="0" lang="zh-CN" altLang="en-US" sz="2800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6781800" y="3810000"/>
            <a:ext cx="8953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秀气</a:t>
            </a:r>
            <a:endParaRPr kumimoji="0" lang="zh-CN" altLang="en-US" sz="2800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6781800" y="4495800"/>
            <a:ext cx="8953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淡雅</a:t>
            </a:r>
            <a:endParaRPr kumimoji="0" lang="zh-CN" altLang="en-US" sz="2800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457200" y="769938"/>
            <a:ext cx="8056563" cy="74295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）济南冬天的山有怎样的特点？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/>
      <p:bldP spid="19463" grpId="0"/>
      <p:bldP spid="19467" grpId="0"/>
      <p:bldP spid="19468" grpId="0"/>
      <p:bldP spid="194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20482"/>
          <p:cNvSpPr/>
          <p:nvPr/>
        </p:nvSpPr>
        <p:spPr>
          <a:xfrm>
            <a:off x="806450" y="762000"/>
            <a:ext cx="8056563" cy="74295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）济南冬天的水有怎样的特点？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228600" y="3733800"/>
            <a:ext cx="1427163" cy="51752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水</a:t>
            </a:r>
            <a:r>
              <a:rPr kumimoji="0" lang="zh-CN" altLang="en-US" sz="28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（</a:t>
            </a:r>
            <a:r>
              <a:rPr kumimoji="0" lang="en-US" altLang="zh-CN" sz="28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6</a:t>
            </a:r>
            <a:r>
              <a:rPr kumimoji="0" lang="zh-CN" altLang="en-US" sz="28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）</a:t>
            </a:r>
            <a:endParaRPr kumimoji="0" lang="zh-CN" altLang="en-US" sz="2800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0485" name="左大括号 20484"/>
          <p:cNvSpPr/>
          <p:nvPr/>
        </p:nvSpPr>
        <p:spPr>
          <a:xfrm>
            <a:off x="1441450" y="3062288"/>
            <a:ext cx="457200" cy="1958975"/>
          </a:xfrm>
          <a:prstGeom prst="leftBrace">
            <a:avLst>
              <a:gd name="adj1" fmla="val 35646"/>
              <a:gd name="adj2" fmla="val 50000"/>
            </a:avLst>
          </a:prstGeom>
          <a:noFill/>
          <a:ln w="50800" cap="sq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974850" y="2909888"/>
            <a:ext cx="37401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反在绿萍上冒着点热气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487" name="直接连接符 20486"/>
          <p:cNvSpPr/>
          <p:nvPr/>
        </p:nvSpPr>
        <p:spPr>
          <a:xfrm>
            <a:off x="6403975" y="3214688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88" name="直接连接符 20487"/>
          <p:cNvSpPr/>
          <p:nvPr/>
        </p:nvSpPr>
        <p:spPr>
          <a:xfrm>
            <a:off x="6394450" y="4052888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89" name="直接连接符 20488"/>
          <p:cNvSpPr/>
          <p:nvPr/>
        </p:nvSpPr>
        <p:spPr>
          <a:xfrm>
            <a:off x="6394450" y="4891088"/>
            <a:ext cx="762000" cy="0"/>
          </a:xfrm>
          <a:prstGeom prst="line">
            <a:avLst/>
          </a:prstGeom>
          <a:ln w="38100" cap="sq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90" name="文本框 20489"/>
          <p:cNvSpPr txBox="1"/>
          <p:nvPr/>
        </p:nvSpPr>
        <p:spPr>
          <a:xfrm>
            <a:off x="7226300" y="2924175"/>
            <a:ext cx="5397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暖</a:t>
            </a:r>
            <a:endParaRPr kumimoji="0" lang="zh-CN" altLang="en-US" sz="2800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1974850" y="3762375"/>
            <a:ext cx="44513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把终年贮蓄的绿色全拿出来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1974850" y="4586288"/>
            <a:ext cx="40957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R="0" defTabSz="914400" fontAlgn="ctr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整个的是块空灵的蓝水晶</a:t>
            </a:r>
            <a:endParaRPr kumimoji="0" lang="zh-CN" altLang="en-US" sz="28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7226300" y="3748088"/>
            <a:ext cx="5397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绿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494" name="矩形 20493"/>
          <p:cNvSpPr/>
          <p:nvPr/>
        </p:nvSpPr>
        <p:spPr>
          <a:xfrm>
            <a:off x="7232650" y="4586288"/>
            <a:ext cx="539750" cy="519113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清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  <p:bldP spid="20490" grpId="0"/>
      <p:bldP spid="20491" grpId="0"/>
      <p:bldP spid="20492" grpId="0"/>
      <p:bldP spid="20493" grpId="0"/>
      <p:bldP spid="20494" grpId="0"/>
    </p:bld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2433</Words>
  <Application>WPS 演示</Application>
  <PresentationFormat>全屏显示(4:3)</PresentationFormat>
  <Paragraphs>289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Wingdings 2</vt:lpstr>
      <vt:lpstr>黑体</vt:lpstr>
      <vt:lpstr>Times New Roman</vt:lpstr>
      <vt:lpstr>华文行楷</vt:lpstr>
      <vt:lpstr>楷体_GB2312</vt:lpstr>
      <vt:lpstr>隶书</vt:lpstr>
      <vt:lpstr>微软雅黑</vt:lpstr>
      <vt:lpstr>Arial Unicode MS</vt:lpstr>
      <vt:lpstr>新宋体</vt:lpstr>
      <vt:lpstr>吉祥如意</vt:lpstr>
      <vt:lpstr>PowerPoint 演示文稿</vt:lpstr>
      <vt:lpstr>PowerPoint 演示文稿</vt:lpstr>
      <vt:lpstr>PowerPoint 演示文稿</vt:lpstr>
      <vt:lpstr>PowerPoint 演示文稿</vt:lpstr>
      <vt:lpstr>整体感知</vt:lpstr>
      <vt:lpstr>整体感知</vt:lpstr>
      <vt:lpstr>整体感知</vt:lpstr>
      <vt:lpstr>PowerPoint 演示文稿</vt:lpstr>
      <vt:lpstr>PowerPoint 演示文稿</vt:lpstr>
      <vt:lpstr>理清文章结构、层次</vt:lpstr>
      <vt:lpstr>整体感知</vt:lpstr>
      <vt:lpstr>课堂检测：</vt:lpstr>
      <vt:lpstr>课堂小结</vt:lpstr>
      <vt:lpstr>本课小结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</cp:lastModifiedBy>
  <cp:revision>10</cp:revision>
  <dcterms:created xsi:type="dcterms:W3CDTF">2018-09-10T00:03:00Z</dcterms:created>
  <dcterms:modified xsi:type="dcterms:W3CDTF">2018-09-12T00:28:20Z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