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9"/>
  </p:notes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363" r:id="rId20"/>
    <p:sldId id="277" r:id="rId21"/>
    <p:sldId id="278" r:id="rId22"/>
    <p:sldId id="279" r:id="rId23"/>
    <p:sldId id="280"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7" r:id="rId48"/>
    <p:sldId id="308"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22" r:id="rId62"/>
    <p:sldId id="323" r:id="rId63"/>
    <p:sldId id="324" r:id="rId64"/>
    <p:sldId id="325" r:id="rId65"/>
    <p:sldId id="326" r:id="rId66"/>
    <p:sldId id="327" r:id="rId67"/>
    <p:sldId id="328" r:id="rId68"/>
    <p:sldId id="329" r:id="rId69"/>
    <p:sldId id="330" r:id="rId70"/>
    <p:sldId id="331" r:id="rId71"/>
    <p:sldId id="332" r:id="rId72"/>
    <p:sldId id="333" r:id="rId73"/>
    <p:sldId id="334" r:id="rId74"/>
    <p:sldId id="335" r:id="rId75"/>
    <p:sldId id="336" r:id="rId76"/>
    <p:sldId id="337" r:id="rId77"/>
    <p:sldId id="338" r:id="rId78"/>
    <p:sldId id="339" r:id="rId79"/>
    <p:sldId id="340" r:id="rId80"/>
    <p:sldId id="341" r:id="rId81"/>
    <p:sldId id="342" r:id="rId82"/>
    <p:sldId id="343" r:id="rId83"/>
    <p:sldId id="344" r:id="rId84"/>
    <p:sldId id="346" r:id="rId85"/>
    <p:sldId id="347" r:id="rId86"/>
    <p:sldId id="350" r:id="rId87"/>
    <p:sldId id="351" r:id="rId88"/>
    <p:sldId id="352" r:id="rId89"/>
    <p:sldId id="353" r:id="rId90"/>
    <p:sldId id="354" r:id="rId91"/>
    <p:sldId id="355" r:id="rId92"/>
    <p:sldId id="356" r:id="rId93"/>
    <p:sldId id="357" r:id="rId94"/>
    <p:sldId id="358" r:id="rId95"/>
    <p:sldId id="359" r:id="rId96"/>
    <p:sldId id="360" r:id="rId97"/>
    <p:sldId id="361" r:id="rId98"/>
  </p:sldIdLst>
  <p:sldSz cx="9144000" cy="6840538"/>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p:scale>
          <a:sx n="50" d="100"/>
          <a:sy n="50" d="100"/>
        </p:scale>
        <p:origin x="-2118" y="-60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image" Target="../media/image13.wmf"/><Relationship Id="rId7" Type="http://schemas.openxmlformats.org/officeDocument/2006/relationships/image" Target="../media/image17.wmf"/><Relationship Id="rId2" Type="http://schemas.openxmlformats.org/officeDocument/2006/relationships/image" Target="../media/image12.wmf"/><Relationship Id="rId1" Type="http://schemas.openxmlformats.org/officeDocument/2006/relationships/image" Target="../media/image11.wmf"/><Relationship Id="rId6" Type="http://schemas.openxmlformats.org/officeDocument/2006/relationships/image" Target="../media/image16.wmf"/><Relationship Id="rId5" Type="http://schemas.openxmlformats.org/officeDocument/2006/relationships/image" Target="../media/image15.wmf"/><Relationship Id="rId4" Type="http://schemas.openxmlformats.org/officeDocument/2006/relationships/image" Target="../media/image14.wmf"/><Relationship Id="rId9" Type="http://schemas.openxmlformats.org/officeDocument/2006/relationships/image" Target="../media/image19.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D53CF28-F068-4AF8-802D-86CF5C5327AD}" type="datetimeFigureOut">
              <a:rPr lang="zh-CN" altLang="en-US"/>
              <a:pPr>
                <a:defRPr/>
              </a:pPr>
              <a:t>2016/7/19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E3A77228-1A2B-4552-807B-5CE4B9D5FE3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2"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3"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cSld name="2_标题和内容">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4"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15715" name="Picture 2" descr="C:\Users\Administrator\Desktop\未标题-3.png"/>
          <p:cNvPicPr>
            <a:picLocks noChangeAspect="1" noChangeArrowheads="1"/>
          </p:cNvPicPr>
          <p:nvPr/>
        </p:nvPicPr>
        <p:blipFill>
          <a:blip r:embed="rId7"/>
          <a:srcRect/>
          <a:stretch>
            <a:fillRect/>
          </a:stretch>
        </p:blipFill>
        <p:spPr bwMode="auto">
          <a:xfrm>
            <a:off x="711200" y="222250"/>
            <a:ext cx="642938" cy="3190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77" r:id="rId2"/>
    <p:sldLayoutId id="2147483676" r:id="rId3"/>
    <p:sldLayoutId id="2147483679" r:id="rId4"/>
    <p:sldLayoutId id="2147483675" r:id="rId5"/>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1.xml"/><Relationship Id="rId1" Type="http://schemas.openxmlformats.org/officeDocument/2006/relationships/slideLayout" Target="../slideLayouts/slideLayout5.xml"/><Relationship Id="rId5" Type="http://schemas.openxmlformats.org/officeDocument/2006/relationships/image" Target="../media/image4.jpeg"/><Relationship Id="rId4" Type="http://schemas.openxmlformats.org/officeDocument/2006/relationships/image" Target="../media/image10.jpeg"/></Relationships>
</file>

<file path=ppt/slides/_rels/slide5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oleObject" Target="../embeddings/oleObject9.bin"/><Relationship Id="rId3" Type="http://schemas.openxmlformats.org/officeDocument/2006/relationships/notesSlide" Target="../notesSlides/notesSlide53.xml"/><Relationship Id="rId7" Type="http://schemas.openxmlformats.org/officeDocument/2006/relationships/oleObject" Target="../embeddings/oleObject3.bin"/><Relationship Id="rId12" Type="http://schemas.openxmlformats.org/officeDocument/2006/relationships/oleObject" Target="../embeddings/oleObject8.bin"/><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oleObject" Target="../embeddings/oleObject7.bin"/><Relationship Id="rId5" Type="http://schemas.openxmlformats.org/officeDocument/2006/relationships/oleObject" Target="../embeddings/oleObject1.bin"/><Relationship Id="rId10" Type="http://schemas.openxmlformats.org/officeDocument/2006/relationships/oleObject" Target="../embeddings/oleObject6.bin"/><Relationship Id="rId4" Type="http://schemas.openxmlformats.org/officeDocument/2006/relationships/image" Target="../media/image7.jpeg"/><Relationship Id="rId9" Type="http://schemas.openxmlformats.org/officeDocument/2006/relationships/oleObject" Target="../embeddings/oleObject5.bin"/></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11.bin"/><Relationship Id="rId5" Type="http://schemas.openxmlformats.org/officeDocument/2006/relationships/oleObject" Target="../embeddings/oleObject10.bin"/><Relationship Id="rId4" Type="http://schemas.openxmlformats.org/officeDocument/2006/relationships/image" Target="../media/image4.jpe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7" Type="http://schemas.openxmlformats.org/officeDocument/2006/relationships/oleObject" Target="../embeddings/oleObject14.bin"/><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13.bin"/><Relationship Id="rId5" Type="http://schemas.openxmlformats.org/officeDocument/2006/relationships/oleObject" Target="../embeddings/oleObject12.bin"/><Relationship Id="rId4" Type="http://schemas.openxmlformats.org/officeDocument/2006/relationships/image" Target="../media/image25.jpeg"/></Relationships>
</file>

<file path=ppt/slides/_rels/slide5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4.xml"/><Relationship Id="rId1" Type="http://schemas.openxmlformats.org/officeDocument/2006/relationships/slideLayout" Target="../slideLayouts/slideLayout5.xml"/><Relationship Id="rId4" Type="http://schemas.openxmlformats.org/officeDocument/2006/relationships/image" Target="../media/image4.jpeg"/></Relationships>
</file>

<file path=ppt/slides/_rels/slide8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979613" y="2268538"/>
            <a:ext cx="4752975" cy="655637"/>
          </a:xfrm>
          <a:prstGeom prst="rect">
            <a:avLst/>
          </a:prstGeom>
        </p:spPr>
        <p:txBody>
          <a:bodyPr>
            <a:normAutofit/>
          </a:bodyPr>
          <a:lstStyle/>
          <a:p>
            <a:pPr algn="ctr" fontAlgn="auto">
              <a:spcAft>
                <a:spcPts val="0"/>
              </a:spcAft>
              <a:defRPr/>
            </a:pPr>
            <a:r>
              <a:rPr lang="zh-CN" altLang="en-US" sz="3600" b="1" dirty="0">
                <a:latin typeface="黑体" pitchFamily="2" charset="-122"/>
                <a:ea typeface="黑体" pitchFamily="2" charset="-122"/>
                <a:cs typeface="+mj-cs"/>
              </a:rPr>
              <a:t>课标版  语文</a:t>
            </a:r>
          </a:p>
        </p:txBody>
      </p:sp>
      <p:sp>
        <p:nvSpPr>
          <p:cNvPr id="3" name="标题 1"/>
          <p:cNvSpPr txBox="1">
            <a:spLocks noChangeArrowheads="1"/>
          </p:cNvSpPr>
          <p:nvPr/>
        </p:nvSpPr>
        <p:spPr bwMode="auto">
          <a:xfrm>
            <a:off x="539750" y="4284663"/>
            <a:ext cx="8604250" cy="1978025"/>
          </a:xfrm>
          <a:prstGeom prst="rect">
            <a:avLst/>
          </a:prstGeom>
          <a:noFill/>
          <a:ln w="9525">
            <a:noFill/>
            <a:miter lim="800000"/>
            <a:headEnd/>
            <a:tailEnd/>
          </a:ln>
        </p:spPr>
        <p:txBody>
          <a:bodyPr anchor="ctr"/>
          <a:lstStyle/>
          <a:p>
            <a:pPr algn="ctr" eaLnBrk="0" fontAlgn="auto" latinLnBrk="1" hangingPunct="0">
              <a:lnSpc>
                <a:spcPct val="150000"/>
              </a:lnSpc>
              <a:spcBef>
                <a:spcPts val="0"/>
              </a:spcBef>
              <a:spcAft>
                <a:spcPts val="0"/>
              </a:spcAft>
              <a:defRPr/>
            </a:pPr>
            <a:r>
              <a:rPr lang="zh-CN" altLang="en-US" sz="3200" kern="0" dirty="0">
                <a:solidFill>
                  <a:srgbClr val="000000"/>
                </a:solidFill>
                <a:latin typeface="Times New Roman" pitchFamily="65" charset="-122"/>
                <a:ea typeface="宋体" pitchFamily="65" charset="-122"/>
              </a:rPr>
              <a:t>专题三　语言表达简明、连贯、</a:t>
            </a:r>
            <a:endParaRPr lang="en-US" altLang="zh-CN" sz="3200" kern="0" dirty="0">
              <a:solidFill>
                <a:srgbClr val="000000"/>
              </a:solidFill>
              <a:latin typeface="Times New Roman" pitchFamily="65" charset="-122"/>
              <a:ea typeface="宋体" pitchFamily="65" charset="-122"/>
            </a:endParaRPr>
          </a:p>
          <a:p>
            <a:pPr algn="ctr" eaLnBrk="0" fontAlgn="auto" latinLnBrk="1" hangingPunct="0">
              <a:lnSpc>
                <a:spcPct val="150000"/>
              </a:lnSpc>
              <a:spcBef>
                <a:spcPts val="0"/>
              </a:spcBef>
              <a:spcAft>
                <a:spcPts val="0"/>
              </a:spcAft>
              <a:defRPr/>
            </a:pPr>
            <a:r>
              <a:rPr lang="zh-CN" altLang="en-US" sz="3200" kern="0" dirty="0">
                <a:solidFill>
                  <a:srgbClr val="000000"/>
                </a:solidFill>
                <a:latin typeface="Times New Roman" pitchFamily="65" charset="-122"/>
                <a:ea typeface="宋体" pitchFamily="65" charset="-122"/>
              </a:rPr>
              <a:t>得体、准确、鲜明、生动</a:t>
            </a:r>
            <a:endParaRPr lang="zh-CN" altLang="en-US" sz="3200" dirty="0">
              <a:latin typeface="+mn-lt"/>
              <a:ea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218237"/>
          </a:xfrm>
          <a:prstGeom prst="rect">
            <a:avLst/>
          </a:prstGeom>
          <a:noFill/>
        </p:spPr>
        <p:txBody>
          <a:bodyPr lIns="0" tIns="0" rIns="0" bIns="0">
            <a:spAutoFit/>
          </a:bodyPr>
          <a:lstStyle/>
          <a:p>
            <a:pPr eaLnBrk="0" fontAlgn="auto" latinLnBrk="1" hangingPunct="0">
              <a:spcBef>
                <a:spcPts val="0"/>
              </a:spcBef>
              <a:spcAft>
                <a:spcPts val="0"/>
              </a:spcAft>
              <a:defRPr/>
            </a:pPr>
            <a:r>
              <a:rPr lang="en-US" altLang="zh-CN" sz="2400" dirty="0">
                <a:latin typeface="+mn-lt"/>
                <a:ea typeface="+mn-ea"/>
              </a:rPr>
              <a:t>6.(2013</a:t>
            </a:r>
            <a:r>
              <a:rPr lang="zh-CN" altLang="en-US" sz="2400" dirty="0">
                <a:latin typeface="+mn-lt"/>
                <a:ea typeface="+mn-ea"/>
              </a:rPr>
              <a:t>课标</a:t>
            </a:r>
            <a:r>
              <a:rPr lang="en-US" altLang="zh-CN" sz="2400" dirty="0">
                <a:latin typeface="+mn-lt"/>
                <a:ea typeface="+mn-ea"/>
              </a:rPr>
              <a:t>Ⅱ,15)</a:t>
            </a:r>
            <a:r>
              <a:rPr lang="zh-CN" altLang="en-US" sz="2400" dirty="0">
                <a:latin typeface="+mn-lt"/>
                <a:ea typeface="+mn-ea"/>
              </a:rPr>
              <a:t>依次填入下面一段文字横线处的语句</a:t>
            </a:r>
            <a:r>
              <a:rPr lang="en-US" altLang="zh-CN" sz="2400" dirty="0">
                <a:latin typeface="+mn-lt"/>
                <a:ea typeface="+mn-ea"/>
              </a:rPr>
              <a:t>,</a:t>
            </a:r>
            <a:r>
              <a:rPr lang="zh-CN" altLang="en-US" sz="2400" dirty="0">
                <a:latin typeface="+mn-lt"/>
                <a:ea typeface="+mn-ea"/>
              </a:rPr>
              <a:t>衔接最恰当的一</a:t>
            </a:r>
            <a:br>
              <a:rPr lang="zh-CN" altLang="en-US" sz="2400" dirty="0">
                <a:latin typeface="+mn-lt"/>
                <a:ea typeface="+mn-ea"/>
              </a:rPr>
            </a:br>
            <a:r>
              <a:rPr lang="zh-CN" altLang="en-US" sz="2400" dirty="0">
                <a:latin typeface="+mn-lt"/>
                <a:ea typeface="+mn-ea"/>
              </a:rPr>
              <a:t>组是 </a:t>
            </a:r>
            <a:r>
              <a:rPr lang="en-US" altLang="zh-CN" sz="2400" dirty="0">
                <a:latin typeface="+mn-lt"/>
                <a:ea typeface="+mn-ea"/>
              </a:rPr>
              <a:t>(</a:t>
            </a:r>
            <a:r>
              <a:rPr lang="zh-CN" altLang="en-US" sz="2400" dirty="0">
                <a:latin typeface="+mn-lt"/>
                <a:ea typeface="+mn-ea"/>
              </a:rPr>
              <a:t>　    </a:t>
            </a:r>
            <a:r>
              <a:rPr lang="en-US" altLang="zh-CN" sz="2400" dirty="0">
                <a:latin typeface="+mn-lt"/>
                <a:ea typeface="+mn-ea"/>
              </a:rPr>
              <a:t>)</a:t>
            </a: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在学校的日子里,我没有什么特别的感觉,</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。我默默地注视着学校红色的大门,由衷地感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谢她带给我的一切。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①很多时候你可能觉得今天跟昨天没什么不同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②这时你可能非常留恋过去的日子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③突然发现它写得真好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④你回过头来,其实一切都在改变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⑤不禁哼出一句“月亮的脸偷偷地在改变”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⑥现在要离开这个工作了七年的学校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A.①②④⑤⑥③　　　　　　B.①⑥②⑤③④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C.⑥②⑤①④③　　D.⑥⑤③①④②</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3225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“在学校的日子里”与⑥句中“现在要离开”衔接紧密。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⑤句中“不禁”写出离开学校后的无奈,③句中的“它”应指⑤句中的引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语。与④句中“其实”相对应的应是①句,“改变”和“没什么不同”正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好相反。根据文意,②句中“这时”所指代的应是④句中的“一切都在改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变”。而①④②三句正是对③句中“写得真好”的解释。</a:t>
            </a:r>
            <a:endParaRPr lang="zh-CN" altLang="en-US" dirty="0">
              <a:latin typeface="+mn-lt"/>
              <a:ea typeface="+mn-ea"/>
            </a:endParaRPr>
          </a:p>
        </p:txBody>
      </p:sp>
      <p:pic>
        <p:nvPicPr>
          <p:cNvPr id="28674" name="图片 3" descr="textimage7.jpeg"/>
          <p:cNvPicPr>
            <a:picLocks noChangeAspect="1"/>
          </p:cNvPicPr>
          <p:nvPr/>
        </p:nvPicPr>
        <p:blipFill>
          <a:blip r:embed="rId3"/>
          <a:srcRect/>
          <a:stretch>
            <a:fillRect/>
          </a:stretch>
        </p:blipFill>
        <p:spPr bwMode="auto">
          <a:xfrm>
            <a:off x="500063" y="1271588"/>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en-US" altLang="zh-CN" sz="2012" kern="0" dirty="0">
                <a:solidFill>
                  <a:srgbClr val="000000"/>
                </a:solidFill>
                <a:latin typeface="Times New Roman" pitchFamily="65" charset="-122"/>
                <a:ea typeface="宋体" pitchFamily="65" charset="-122"/>
              </a:rPr>
              <a:t>7.(2015</a:t>
            </a:r>
            <a:r>
              <a:rPr lang="zh-CN" altLang="en-US" sz="2012" kern="0" dirty="0">
                <a:solidFill>
                  <a:srgbClr val="000000"/>
                </a:solidFill>
                <a:latin typeface="Times New Roman" pitchFamily="65" charset="-122"/>
                <a:ea typeface="宋体" pitchFamily="65" charset="-122"/>
              </a:rPr>
              <a:t>课标</a:t>
            </a:r>
            <a:r>
              <a:rPr lang="en-US" altLang="zh-CN" sz="2012" kern="0" dirty="0">
                <a:solidFill>
                  <a:srgbClr val="000000"/>
                </a:solidFill>
                <a:latin typeface="Times New Roman" pitchFamily="65" charset="-122"/>
                <a:ea typeface="宋体" pitchFamily="65" charset="-122"/>
              </a:rPr>
              <a:t>Ⅰ,16)</a:t>
            </a:r>
            <a:r>
              <a:rPr lang="zh-CN" altLang="en-US" sz="2012" kern="0" dirty="0">
                <a:solidFill>
                  <a:srgbClr val="000000"/>
                </a:solidFill>
                <a:latin typeface="Times New Roman" pitchFamily="65" charset="-122"/>
                <a:ea typeface="宋体" pitchFamily="65" charset="-122"/>
              </a:rPr>
              <a:t>在下面一段文字横线处补写恰当的语句</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使整段文字语</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意完整连贯</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内容贴切</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逻辑严密。每处不超过</a:t>
            </a:r>
            <a:r>
              <a:rPr lang="en-US" altLang="zh-CN" sz="2012" kern="0" dirty="0">
                <a:solidFill>
                  <a:srgbClr val="000000"/>
                </a:solidFill>
                <a:latin typeface="Times New Roman" pitchFamily="65" charset="-122"/>
                <a:ea typeface="宋体" pitchFamily="65" charset="-122"/>
              </a:rPr>
              <a:t>15</a:t>
            </a:r>
            <a:r>
              <a:rPr lang="zh-CN" altLang="en-US" sz="2012" kern="0" dirty="0">
                <a:solidFill>
                  <a:srgbClr val="000000"/>
                </a:solidFill>
                <a:latin typeface="Times New Roman" pitchFamily="65" charset="-122"/>
                <a:ea typeface="宋体" pitchFamily="65" charset="-122"/>
              </a:rPr>
              <a:t>个字。</a:t>
            </a:r>
            <a:r>
              <a:rPr lang="en-US" altLang="zh-CN" sz="2012" kern="0" dirty="0">
                <a:solidFill>
                  <a:srgbClr val="000000"/>
                </a:solidFill>
                <a:latin typeface="Times New Roman" pitchFamily="65" charset="-122"/>
                <a:ea typeface="宋体" pitchFamily="65" charset="-122"/>
              </a:rPr>
              <a:t>(5</a:t>
            </a:r>
            <a:r>
              <a:rPr lang="zh-CN" altLang="en-US" sz="2012" kern="0" dirty="0">
                <a:solidFill>
                  <a:srgbClr val="000000"/>
                </a:solidFill>
                <a:latin typeface="Times New Roman" pitchFamily="65" charset="-122"/>
                <a:ea typeface="宋体" pitchFamily="65" charset="-122"/>
              </a:rPr>
              <a:t>分</a:t>
            </a:r>
            <a:r>
              <a:rPr lang="en-US" altLang="zh-CN" sz="2012"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电子商务存在的价值之一,就是通过互联网进行网上购物、网上支付,节省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消费者与商家的时间和空间,①</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,对于工作忙碌的上班族而言,②</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,还易于达到货比三家、快乐购物的目的。在信息多元化的21</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世纪,③</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,完成购物,已经成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为许多消费者的习惯。</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答案　①从而大大提高交易效率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②除了大量节省宝贵时间</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③上网浏览商品信息</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①处要填的内容应是前面内容所产生的结果,要包括消费者和商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家两方面。②处内容上要注意与上句的“工作忙碌”相关联,句式上要注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意与下句的“还”相衔接。③处应与后句的“完成购物”构成承接关系,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形成网上购物的一个连续过程。</a:t>
            </a:r>
            <a:endParaRPr lang="zh-CN" altLang="en-US" dirty="0">
              <a:latin typeface="+mn-lt"/>
              <a:ea typeface="+mn-ea"/>
            </a:endParaRPr>
          </a:p>
        </p:txBody>
      </p:sp>
      <p:pic>
        <p:nvPicPr>
          <p:cNvPr id="32770" name="图片 3" descr="textimage8.jpeg"/>
          <p:cNvPicPr>
            <a:picLocks noChangeAspect="1"/>
          </p:cNvPicPr>
          <p:nvPr/>
        </p:nvPicPr>
        <p:blipFill>
          <a:blip r:embed="rId3"/>
          <a:srcRect/>
          <a:stretch>
            <a:fillRect/>
          </a:stretch>
        </p:blipFill>
        <p:spPr bwMode="auto">
          <a:xfrm>
            <a:off x="642938" y="1276350"/>
            <a:ext cx="180975" cy="190500"/>
          </a:xfrm>
          <a:prstGeom prst="rect">
            <a:avLst/>
          </a:prstGeom>
          <a:noFill/>
          <a:ln w="9525">
            <a:noFill/>
            <a:miter lim="800000"/>
            <a:headEnd/>
            <a:tailEnd/>
          </a:ln>
        </p:spPr>
      </p:pic>
      <p:pic>
        <p:nvPicPr>
          <p:cNvPr id="32771" name="图片 4" descr="textimage9.jpeg"/>
          <p:cNvPicPr>
            <a:picLocks noChangeAspect="1"/>
          </p:cNvPicPr>
          <p:nvPr/>
        </p:nvPicPr>
        <p:blipFill>
          <a:blip r:embed="rId3"/>
          <a:srcRect/>
          <a:stretch>
            <a:fillRect/>
          </a:stretch>
        </p:blipFill>
        <p:spPr bwMode="auto">
          <a:xfrm>
            <a:off x="542925" y="2673350"/>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en-US" altLang="zh-CN" sz="2012" kern="0" dirty="0">
                <a:solidFill>
                  <a:srgbClr val="000000"/>
                </a:solidFill>
                <a:latin typeface="Times New Roman" pitchFamily="65" charset="-122"/>
                <a:ea typeface="宋体" pitchFamily="65" charset="-122"/>
              </a:rPr>
              <a:t>8.(2015</a:t>
            </a:r>
            <a:r>
              <a:rPr lang="zh-CN" altLang="en-US" sz="2012" kern="0" dirty="0">
                <a:solidFill>
                  <a:srgbClr val="000000"/>
                </a:solidFill>
                <a:latin typeface="Times New Roman" pitchFamily="65" charset="-122"/>
                <a:ea typeface="宋体" pitchFamily="65" charset="-122"/>
              </a:rPr>
              <a:t>课标</a:t>
            </a:r>
            <a:r>
              <a:rPr lang="en-US" altLang="zh-CN" sz="2012" kern="0" dirty="0">
                <a:solidFill>
                  <a:srgbClr val="000000"/>
                </a:solidFill>
                <a:latin typeface="Times New Roman" pitchFamily="65" charset="-122"/>
                <a:ea typeface="宋体" pitchFamily="65" charset="-122"/>
              </a:rPr>
              <a:t>Ⅱ,16)</a:t>
            </a:r>
            <a:r>
              <a:rPr lang="zh-CN" altLang="en-US" sz="2012" kern="0" dirty="0">
                <a:solidFill>
                  <a:srgbClr val="000000"/>
                </a:solidFill>
                <a:latin typeface="Times New Roman" pitchFamily="65" charset="-122"/>
                <a:ea typeface="宋体" pitchFamily="65" charset="-122"/>
              </a:rPr>
              <a:t>在下面一段文字横线处补写恰当的语句</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使整段文字语</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意完整连贯</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内容贴切</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逻辑严密。每处不超过</a:t>
            </a:r>
            <a:r>
              <a:rPr lang="en-US" altLang="zh-CN" sz="2012" kern="0" dirty="0">
                <a:solidFill>
                  <a:srgbClr val="000000"/>
                </a:solidFill>
                <a:latin typeface="Times New Roman" pitchFamily="65" charset="-122"/>
                <a:ea typeface="宋体" pitchFamily="65" charset="-122"/>
              </a:rPr>
              <a:t>15</a:t>
            </a:r>
            <a:r>
              <a:rPr lang="zh-CN" altLang="en-US" sz="2012" kern="0" dirty="0">
                <a:solidFill>
                  <a:srgbClr val="000000"/>
                </a:solidFill>
                <a:latin typeface="Times New Roman" pitchFamily="65" charset="-122"/>
                <a:ea typeface="宋体" pitchFamily="65" charset="-122"/>
              </a:rPr>
              <a:t>个字。</a:t>
            </a:r>
            <a:r>
              <a:rPr lang="en-US" altLang="zh-CN" sz="2012" kern="0" dirty="0">
                <a:solidFill>
                  <a:srgbClr val="000000"/>
                </a:solidFill>
                <a:latin typeface="Times New Roman" pitchFamily="65" charset="-122"/>
                <a:ea typeface="宋体" pitchFamily="65" charset="-122"/>
              </a:rPr>
              <a:t>(5</a:t>
            </a:r>
            <a:r>
              <a:rPr lang="zh-CN" altLang="en-US" sz="2012" kern="0" dirty="0">
                <a:solidFill>
                  <a:srgbClr val="000000"/>
                </a:solidFill>
                <a:latin typeface="Times New Roman" pitchFamily="65" charset="-122"/>
                <a:ea typeface="宋体" pitchFamily="65" charset="-122"/>
              </a:rPr>
              <a:t>分</a:t>
            </a:r>
            <a:r>
              <a:rPr lang="en-US" altLang="zh-CN" sz="2012"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读书的目的仅仅是记住书中的内容吗?答案是否定的。①</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。记忆型阅读是我们缺乏想象力的根源之一,因为它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容易导致盲从书本知识,从而失去质疑精神。批判型阅读是一种创造性阅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读,它不追求②</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,而主张激发想象力和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灵感,带着自己的思考,让自己变得更有思想。能通过阅读提出有价值的疑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问,③</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,通过分析根源找到解决问题的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途径和方法,这在泛阅读日益普遍的时候更显得难能可贵。</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4178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0" kern="0" spc="-204" dirty="0">
                <a:solidFill>
                  <a:srgbClr val="000000"/>
                </a:solidFill>
                <a:latin typeface="Times New Roman" pitchFamily="65" charset="-122"/>
                <a:ea typeface="宋体" pitchFamily="65" charset="-122"/>
              </a:rPr>
              <a:t> </a:t>
            </a:r>
            <a:endParaRPr lang="en-US" altLang="zh-CN" sz="2010" kern="0" spc="-204"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2010" kern="0" spc="73" dirty="0">
                <a:solidFill>
                  <a:srgbClr val="000000"/>
                </a:solidFill>
                <a:latin typeface="Times New Roman" pitchFamily="65" charset="-122"/>
                <a:ea typeface="宋体" pitchFamily="65" charset="-122"/>
              </a:rPr>
              <a:t> </a:t>
            </a:r>
            <a:r>
              <a:rPr lang="zh-CN" altLang="en-US" sz="2010" kern="0" dirty="0">
                <a:solidFill>
                  <a:srgbClr val="000000"/>
                </a:solidFill>
                <a:latin typeface="Times New Roman" pitchFamily="65" charset="-122"/>
                <a:ea typeface="宋体" pitchFamily="65" charset="-122"/>
              </a:rPr>
              <a:t>答案　①阅读有记忆型和批判型之分</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2010" kern="0" dirty="0">
                <a:solidFill>
                  <a:srgbClr val="000000"/>
                </a:solidFill>
                <a:latin typeface="Times New Roman" pitchFamily="65" charset="-122"/>
                <a:ea typeface="宋体" pitchFamily="65" charset="-122"/>
              </a:rPr>
              <a:t>②简单的、机械的知识记忆</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2010" kern="0" dirty="0">
                <a:solidFill>
                  <a:srgbClr val="000000"/>
                </a:solidFill>
                <a:latin typeface="Times New Roman" pitchFamily="65" charset="-122"/>
                <a:ea typeface="宋体" pitchFamily="65" charset="-122"/>
              </a:rPr>
              <a:t>③通过质疑找出问题的根源</a:t>
            </a:r>
            <a:endParaRPr lang="en-US" altLang="zh-CN" sz="1629" kern="0" spc="-204"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解析　把握文段思路,①处所填内容要概括下文,从下文看,主要是讲记忆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型阅读和批判型阅读。②处联系上文,上文说批判型阅读是一种创造性阅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读,从“它不追求”可知应从反面来讲,即跟记忆型阅读对比来说。③处注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意前后句式,表述时要衔接自然。</a:t>
            </a:r>
            <a:endParaRPr lang="zh-CN" altLang="en-US" dirty="0">
              <a:latin typeface="+mn-lt"/>
              <a:ea typeface="+mn-ea"/>
            </a:endParaRPr>
          </a:p>
        </p:txBody>
      </p:sp>
      <p:pic>
        <p:nvPicPr>
          <p:cNvPr id="36866" name="图片 3" descr="textimage11.jpeg"/>
          <p:cNvPicPr>
            <a:picLocks noChangeAspect="1"/>
          </p:cNvPicPr>
          <p:nvPr/>
        </p:nvPicPr>
        <p:blipFill>
          <a:blip r:embed="rId3"/>
          <a:srcRect/>
          <a:stretch>
            <a:fillRect/>
          </a:stretch>
        </p:blipFill>
        <p:spPr bwMode="auto">
          <a:xfrm>
            <a:off x="571500" y="1778000"/>
            <a:ext cx="180975" cy="190500"/>
          </a:xfrm>
          <a:prstGeom prst="rect">
            <a:avLst/>
          </a:prstGeom>
          <a:noFill/>
          <a:ln w="9525">
            <a:noFill/>
            <a:miter lim="800000"/>
            <a:headEnd/>
            <a:tailEnd/>
          </a:ln>
        </p:spPr>
      </p:pic>
      <p:pic>
        <p:nvPicPr>
          <p:cNvPr id="36867" name="图片 3" descr="textimage10.jpeg"/>
          <p:cNvPicPr>
            <a:picLocks noChangeAspect="1"/>
          </p:cNvPicPr>
          <p:nvPr/>
        </p:nvPicPr>
        <p:blipFill>
          <a:blip r:embed="rId3"/>
          <a:srcRect/>
          <a:stretch>
            <a:fillRect/>
          </a:stretch>
        </p:blipFill>
        <p:spPr bwMode="auto">
          <a:xfrm>
            <a:off x="609600" y="3178175"/>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en-US" altLang="zh-CN" sz="2012" kern="0" dirty="0">
                <a:solidFill>
                  <a:srgbClr val="000000"/>
                </a:solidFill>
                <a:latin typeface="Times New Roman" pitchFamily="65" charset="-122"/>
                <a:ea typeface="宋体" pitchFamily="65" charset="-122"/>
              </a:rPr>
              <a:t>9.(2014</a:t>
            </a:r>
            <a:r>
              <a:rPr lang="zh-CN" altLang="en-US" sz="2012" kern="0" dirty="0">
                <a:solidFill>
                  <a:srgbClr val="000000"/>
                </a:solidFill>
                <a:latin typeface="Times New Roman" pitchFamily="65" charset="-122"/>
                <a:ea typeface="宋体" pitchFamily="65" charset="-122"/>
              </a:rPr>
              <a:t>课标</a:t>
            </a:r>
            <a:r>
              <a:rPr lang="en-US" altLang="zh-CN" sz="2012" kern="0" dirty="0">
                <a:solidFill>
                  <a:srgbClr val="000000"/>
                </a:solidFill>
                <a:latin typeface="Times New Roman" pitchFamily="65" charset="-122"/>
                <a:ea typeface="宋体" pitchFamily="65" charset="-122"/>
              </a:rPr>
              <a:t>Ⅰ,16)</a:t>
            </a:r>
            <a:r>
              <a:rPr lang="zh-CN" altLang="en-US" sz="2012" kern="0" dirty="0">
                <a:solidFill>
                  <a:srgbClr val="000000"/>
                </a:solidFill>
                <a:latin typeface="Times New Roman" pitchFamily="65" charset="-122"/>
                <a:ea typeface="宋体" pitchFamily="65" charset="-122"/>
              </a:rPr>
              <a:t>在下面一段文字横线处补写恰当的语句</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使整段文字语</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意完整连贯</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内容贴切</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逻辑严密。每处不超过</a:t>
            </a:r>
            <a:r>
              <a:rPr lang="en-US" altLang="zh-CN" sz="2012" kern="0" dirty="0">
                <a:solidFill>
                  <a:srgbClr val="000000"/>
                </a:solidFill>
                <a:latin typeface="Times New Roman" pitchFamily="65" charset="-122"/>
                <a:ea typeface="宋体" pitchFamily="65" charset="-122"/>
              </a:rPr>
              <a:t>15</a:t>
            </a:r>
            <a:r>
              <a:rPr lang="zh-CN" altLang="en-US" sz="2012" kern="0" dirty="0">
                <a:solidFill>
                  <a:srgbClr val="000000"/>
                </a:solidFill>
                <a:latin typeface="Times New Roman" pitchFamily="65" charset="-122"/>
                <a:ea typeface="宋体" pitchFamily="65" charset="-122"/>
              </a:rPr>
              <a:t>个字。</a:t>
            </a:r>
            <a:r>
              <a:rPr lang="en-US" altLang="zh-CN" sz="2012" kern="0" dirty="0">
                <a:solidFill>
                  <a:srgbClr val="000000"/>
                </a:solidFill>
                <a:latin typeface="Times New Roman" pitchFamily="65" charset="-122"/>
                <a:ea typeface="宋体" pitchFamily="65" charset="-122"/>
              </a:rPr>
              <a:t>(5</a:t>
            </a:r>
            <a:r>
              <a:rPr lang="zh-CN" altLang="en-US" sz="2012" kern="0" dirty="0">
                <a:solidFill>
                  <a:srgbClr val="000000"/>
                </a:solidFill>
                <a:latin typeface="Times New Roman" pitchFamily="65" charset="-122"/>
                <a:ea typeface="宋体" pitchFamily="65" charset="-122"/>
              </a:rPr>
              <a:t>分</a:t>
            </a:r>
            <a:r>
              <a:rPr lang="en-US" altLang="zh-CN" sz="2012"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二氧化碳是最主要的大气保温气体之一。大气中的二氧化碳浓度升高会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导致全球变暖,造成天气干旱或旱涝不均,甚至可能造成海洋水位上升,淹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没大量沿海城市,①</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。然而,也有研究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指出,②</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:比如增加的二氧化碳可以给植物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“施肥”,有利于植物的生长。但这必须有个前提,植物还活着!如果土壤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被污染,③</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,我们就失去了这些向大气中释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放氧气的“氧气工厂”和“空气净化器”。</a:t>
            </a:r>
            <a:endParaRPr lang="zh-CN" altLang="en-US" dirty="0">
              <a:latin typeface="+mn-lt"/>
              <a:ea typeface="+mn-ea"/>
            </a:endParaRPr>
          </a:p>
        </p:txBody>
      </p:sp>
      <p:pic>
        <p:nvPicPr>
          <p:cNvPr id="38914" name="图片 3" descr="textimage12.jpeg"/>
          <p:cNvPicPr>
            <a:picLocks noChangeAspect="1"/>
          </p:cNvPicPr>
          <p:nvPr/>
        </p:nvPicPr>
        <p:blipFill>
          <a:blip r:embed="rId3"/>
          <a:srcRect/>
          <a:stretch>
            <a:fillRect/>
          </a:stretch>
        </p:blipFill>
        <p:spPr bwMode="auto">
          <a:xfrm>
            <a:off x="735013" y="4527550"/>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704975"/>
            <a:ext cx="8505825"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①给人类带来巨大的灾难</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②二氧化碳增加会带来好处</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③植物就会生病甚至死亡</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解析　①应填海水淹没大量沿海城市对人类的影响,即会带来巨大的灾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难。②所填的应是对后面的例子进行概括的句子,即二氧化碳增加会带来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好处。③应填土壤被污染的后果,即植物就会生病甚至死亡。</a:t>
            </a:r>
            <a:endParaRPr lang="zh-CN" altLang="en-US" dirty="0">
              <a:latin typeface="+mn-lt"/>
              <a:ea typeface="+mn-ea"/>
            </a:endParaRPr>
          </a:p>
        </p:txBody>
      </p:sp>
      <p:pic>
        <p:nvPicPr>
          <p:cNvPr id="40962" name="图片 3" descr="textimage13.jpeg"/>
          <p:cNvPicPr>
            <a:picLocks noChangeAspect="1"/>
          </p:cNvPicPr>
          <p:nvPr/>
        </p:nvPicPr>
        <p:blipFill>
          <a:blip r:embed="rId3"/>
          <a:srcRect/>
          <a:stretch>
            <a:fillRect/>
          </a:stretch>
        </p:blipFill>
        <p:spPr bwMode="auto">
          <a:xfrm>
            <a:off x="542925" y="1871663"/>
            <a:ext cx="180975" cy="190500"/>
          </a:xfrm>
          <a:prstGeom prst="rect">
            <a:avLst/>
          </a:prstGeom>
          <a:noFill/>
          <a:ln w="9525">
            <a:noFill/>
            <a:miter lim="800000"/>
            <a:headEnd/>
            <a:tailEnd/>
          </a:ln>
        </p:spPr>
      </p:pic>
      <p:pic>
        <p:nvPicPr>
          <p:cNvPr id="40963" name="图片 4" descr="textimage14.jpeg"/>
          <p:cNvPicPr>
            <a:picLocks noChangeAspect="1"/>
          </p:cNvPicPr>
          <p:nvPr/>
        </p:nvPicPr>
        <p:blipFill>
          <a:blip r:embed="rId3"/>
          <a:srcRect/>
          <a:stretch>
            <a:fillRect/>
          </a:stretch>
        </p:blipFill>
        <p:spPr bwMode="auto">
          <a:xfrm>
            <a:off x="571500" y="3248025"/>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en-US" altLang="zh-CN" sz="2012" kern="0" dirty="0">
                <a:solidFill>
                  <a:srgbClr val="000000"/>
                </a:solidFill>
                <a:latin typeface="Times New Roman" pitchFamily="65" charset="-122"/>
                <a:ea typeface="宋体" pitchFamily="65" charset="-122"/>
              </a:rPr>
              <a:t>10.(2014</a:t>
            </a:r>
            <a:r>
              <a:rPr lang="zh-CN" altLang="en-US" sz="2012" kern="0" dirty="0">
                <a:solidFill>
                  <a:srgbClr val="000000"/>
                </a:solidFill>
                <a:latin typeface="Times New Roman" pitchFamily="65" charset="-122"/>
                <a:ea typeface="宋体" pitchFamily="65" charset="-122"/>
              </a:rPr>
              <a:t>课标</a:t>
            </a:r>
            <a:r>
              <a:rPr lang="en-US" altLang="zh-CN" sz="2012" kern="0" dirty="0">
                <a:solidFill>
                  <a:srgbClr val="000000"/>
                </a:solidFill>
                <a:latin typeface="Times New Roman" pitchFamily="65" charset="-122"/>
                <a:ea typeface="宋体" pitchFamily="65" charset="-122"/>
              </a:rPr>
              <a:t>Ⅱ,16)</a:t>
            </a:r>
            <a:r>
              <a:rPr lang="zh-CN" altLang="en-US" sz="2012" kern="0" dirty="0">
                <a:solidFill>
                  <a:srgbClr val="000000"/>
                </a:solidFill>
                <a:latin typeface="Times New Roman" pitchFamily="65" charset="-122"/>
                <a:ea typeface="宋体" pitchFamily="65" charset="-122"/>
              </a:rPr>
              <a:t>在下面一段文字横线处补写恰当的语句</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使整段文字语</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意完整连贯</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内容贴切</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逻辑严密。每处不超过</a:t>
            </a:r>
            <a:r>
              <a:rPr lang="en-US" altLang="zh-CN" sz="2012" kern="0" dirty="0">
                <a:solidFill>
                  <a:srgbClr val="000000"/>
                </a:solidFill>
                <a:latin typeface="Times New Roman" pitchFamily="65" charset="-122"/>
                <a:ea typeface="宋体" pitchFamily="65" charset="-122"/>
              </a:rPr>
              <a:t>12</a:t>
            </a:r>
            <a:r>
              <a:rPr lang="zh-CN" altLang="en-US" sz="2012" kern="0" dirty="0">
                <a:solidFill>
                  <a:srgbClr val="000000"/>
                </a:solidFill>
                <a:latin typeface="Times New Roman" pitchFamily="65" charset="-122"/>
                <a:ea typeface="宋体" pitchFamily="65" charset="-122"/>
              </a:rPr>
              <a:t>个字。</a:t>
            </a:r>
            <a:r>
              <a:rPr lang="en-US" altLang="zh-CN" sz="2012" kern="0" dirty="0">
                <a:solidFill>
                  <a:srgbClr val="000000"/>
                </a:solidFill>
                <a:latin typeface="Times New Roman" pitchFamily="65" charset="-122"/>
                <a:ea typeface="宋体" pitchFamily="65" charset="-122"/>
              </a:rPr>
              <a:t>(5</a:t>
            </a:r>
            <a:r>
              <a:rPr lang="zh-CN" altLang="en-US" sz="2012" kern="0" dirty="0">
                <a:solidFill>
                  <a:srgbClr val="000000"/>
                </a:solidFill>
                <a:latin typeface="Times New Roman" pitchFamily="65" charset="-122"/>
                <a:ea typeface="宋体" pitchFamily="65" charset="-122"/>
              </a:rPr>
              <a:t>分</a:t>
            </a:r>
            <a:r>
              <a:rPr lang="en-US" altLang="zh-CN" sz="2012"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大家都知道</a:t>
            </a:r>
            <a:r>
              <a:rPr lang="en-US" altLang="zh-CN" sz="2012" kern="0" dirty="0">
                <a:solidFill>
                  <a:srgbClr val="000000"/>
                </a:solidFill>
                <a:latin typeface="Times New Roman" pitchFamily="65" charset="-122"/>
                <a:ea typeface="宋体" pitchFamily="65" charset="-122"/>
              </a:rPr>
              <a:t>,①</a:t>
            </a:r>
            <a:r>
              <a:rPr lang="zh-CN" altLang="en-US" sz="2012" u="sng" kern="0" dirty="0">
                <a:solidFill>
                  <a:srgbClr val="000000"/>
                </a:solidFill>
                <a:latin typeface="Times New Roman" pitchFamily="65" charset="-122"/>
                <a:ea typeface="宋体" pitchFamily="65" charset="-122"/>
              </a:rPr>
              <a:t>　　　　　　　　　　    </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倘若呼吸停止</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生命也将终结。</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人体通过呼吸</a:t>
            </a:r>
            <a:r>
              <a:rPr lang="en-US" altLang="zh-CN" sz="2012" kern="0" dirty="0">
                <a:solidFill>
                  <a:srgbClr val="000000"/>
                </a:solidFill>
                <a:latin typeface="Times New Roman" pitchFamily="65" charset="-122"/>
                <a:ea typeface="宋体" pitchFamily="65" charset="-122"/>
              </a:rPr>
              <a:t>,②</a:t>
            </a:r>
            <a:r>
              <a:rPr lang="zh-CN" altLang="en-US" sz="2012" u="sng" kern="0" dirty="0">
                <a:solidFill>
                  <a:srgbClr val="000000"/>
                </a:solidFill>
                <a:latin typeface="Times New Roman" pitchFamily="65" charset="-122"/>
                <a:ea typeface="宋体" pitchFamily="65" charset="-122"/>
              </a:rPr>
              <a:t>    </a:t>
            </a:r>
            <a:r>
              <a:rPr lang="en-US" altLang="zh-CN" sz="2012"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排出二氧化碳。那你可知道土壤也有呼吸</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土壤呼吸和人的呼吸一样</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也</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是一个③</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的过程。</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737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①一个人活着就必须呼吸</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②从大气中吸入氧气</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③吸入氧气释放二氧化碳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①根据后文“倘若呼吸停止,生命也将终结”,可知应填写呼吸对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于人活着的必要性,可补写为“一个人活着就必须呼吸”;②根据前文“人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体通过呼吸”、后文“排出二氧化碳”,可知应填写吸入氧气这一常识,可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补写为“从大气中吸入氧气”;③根据前文“土壤呼吸和人的呼吸一样”,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可补写为“吸入氧气释放二氧化碳”。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11.(2013课标Ⅰ,16)在下面一段文字横线处补写恰当的语句,使整段文字语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意完整连贯,内容贴切,逻辑严密。每处不超过12个字。(6分)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水是植物主要的组成成分,植物体的含水量一般为60%~80%,有的甚至可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达90%以上。①</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45058" name="图片 3" descr="textimage15.jpeg"/>
          <p:cNvPicPr>
            <a:picLocks noChangeAspect="1"/>
          </p:cNvPicPr>
          <p:nvPr/>
        </p:nvPicPr>
        <p:blipFill>
          <a:blip r:embed="rId3"/>
          <a:srcRect/>
          <a:stretch>
            <a:fillRect/>
          </a:stretch>
        </p:blipFill>
        <p:spPr bwMode="auto">
          <a:xfrm>
            <a:off x="500063" y="1276350"/>
            <a:ext cx="180975" cy="190500"/>
          </a:xfrm>
          <a:prstGeom prst="rect">
            <a:avLst/>
          </a:prstGeom>
          <a:noFill/>
          <a:ln w="9525">
            <a:noFill/>
            <a:miter lim="800000"/>
            <a:headEnd/>
            <a:tailEnd/>
          </a:ln>
        </p:spPr>
      </p:pic>
      <p:pic>
        <p:nvPicPr>
          <p:cNvPr id="45059" name="图片 3" descr="textimage15.jpeg"/>
          <p:cNvPicPr>
            <a:picLocks noChangeAspect="1"/>
          </p:cNvPicPr>
          <p:nvPr/>
        </p:nvPicPr>
        <p:blipFill>
          <a:blip r:embed="rId3"/>
          <a:srcRect/>
          <a:stretch>
            <a:fillRect/>
          </a:stretch>
        </p:blipFill>
        <p:spPr bwMode="auto">
          <a:xfrm>
            <a:off x="500063" y="2667000"/>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820" kern="0" spc="14579"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1072"/>
              </a:spcBef>
              <a:spcAft>
                <a:spcPts val="0"/>
              </a:spcAft>
              <a:defRPr/>
            </a:pPr>
            <a:r>
              <a:rPr lang="zh-CN" altLang="en-US" sz="2012" kern="0" dirty="0">
                <a:solidFill>
                  <a:srgbClr val="000000"/>
                </a:solidFill>
                <a:latin typeface="Times New Roman" pitchFamily="65" charset="-122"/>
                <a:ea typeface="宋体" pitchFamily="65" charset="-122"/>
              </a:rPr>
              <a:t>1.(2015课标Ⅰ,15)填入下面一段文字横线处的语句,最恰当的一句是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随着雾霾频发,油品质量对环境的影响引起了人们越来越多的关注。有测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试表明,一些城市空气中PM2.5的20%左右来自机动车尾气,而只要使用符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合新标准的汽油和柴油,</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。有鉴于此,我国将加快推进成品油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质量升级国家专项行动。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A.即使现有汽车不做任何改造,其尾气中相关污染物的排放也能减少10%</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B.汽车尾气中相关污染物的排放就可减少10%,现有汽车的改造并不是必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须的</a:t>
            </a:r>
            <a:endParaRPr lang="zh-CN" altLang="en-US" dirty="0">
              <a:latin typeface="+mn-lt"/>
              <a:ea typeface="+mn-ea"/>
            </a:endParaRPr>
          </a:p>
        </p:txBody>
      </p:sp>
      <p:pic>
        <p:nvPicPr>
          <p:cNvPr id="10242" name="图片 3" descr="textimage1.jpeg"/>
          <p:cNvPicPr>
            <a:picLocks noChangeAspect="1"/>
          </p:cNvPicPr>
          <p:nvPr/>
        </p:nvPicPr>
        <p:blipFill>
          <a:blip r:embed="rId3"/>
          <a:srcRect/>
          <a:stretch>
            <a:fillRect/>
          </a:stretch>
        </p:blipFill>
        <p:spPr bwMode="auto">
          <a:xfrm>
            <a:off x="500063" y="1419225"/>
            <a:ext cx="1368425" cy="384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土壤中的矿物质、氧、二氧化碳等都必须先溶于水后,②</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。水还能维持细胞和组织的紧张度,以利于各种代谢的正常进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行。水是光合作用制造有机物的原料,它还作为反应物参与植物体内很多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生物化学过程。因此,③</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①水是很多物质的溶剂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②才能被植物吸收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③没有水就没有植物的生命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①后语句“矿物质、氧、二氧化碳等都必须先溶于水”,可推知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“水是很多物质的溶剂”。②紧承“溶于水后”,故填“才能被植物吸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收”。“因此”后为总结句,相当于小论点,综上所述,结论即③应填“没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有水就没有植物的生命”。</a:t>
            </a:r>
            <a:endParaRPr lang="zh-CN" altLang="en-US" dirty="0">
              <a:latin typeface="+mn-lt"/>
              <a:ea typeface="+mn-ea"/>
            </a:endParaRPr>
          </a:p>
        </p:txBody>
      </p:sp>
      <p:pic>
        <p:nvPicPr>
          <p:cNvPr id="47106" name="图片 3" descr="textimage16.jpeg"/>
          <p:cNvPicPr>
            <a:picLocks noChangeAspect="1"/>
          </p:cNvPicPr>
          <p:nvPr/>
        </p:nvPicPr>
        <p:blipFill>
          <a:blip r:embed="rId3"/>
          <a:srcRect/>
          <a:stretch>
            <a:fillRect/>
          </a:stretch>
        </p:blipFill>
        <p:spPr bwMode="auto">
          <a:xfrm>
            <a:off x="500063" y="3132138"/>
            <a:ext cx="180975" cy="190500"/>
          </a:xfrm>
          <a:prstGeom prst="rect">
            <a:avLst/>
          </a:prstGeom>
          <a:noFill/>
          <a:ln w="9525">
            <a:noFill/>
            <a:miter lim="800000"/>
            <a:headEnd/>
            <a:tailEnd/>
          </a:ln>
        </p:spPr>
      </p:pic>
      <p:pic>
        <p:nvPicPr>
          <p:cNvPr id="47107" name="图片 4" descr="textimage17.jpeg"/>
          <p:cNvPicPr>
            <a:picLocks noChangeAspect="1"/>
          </p:cNvPicPr>
          <p:nvPr/>
        </p:nvPicPr>
        <p:blipFill>
          <a:blip r:embed="rId3"/>
          <a:srcRect/>
          <a:stretch>
            <a:fillRect/>
          </a:stretch>
        </p:blipFill>
        <p:spPr bwMode="auto">
          <a:xfrm>
            <a:off x="542925" y="4527550"/>
            <a:ext cx="180975" cy="190500"/>
          </a:xfrm>
          <a:prstGeom prst="rect">
            <a:avLst/>
          </a:prstGeom>
          <a:noFill/>
          <a:ln w="9525">
            <a:noFill/>
            <a:miter lim="800000"/>
            <a:headEnd/>
            <a:tailEnd/>
          </a:ln>
        </p:spPr>
      </p:pic>
      <p:sp>
        <p:nvSpPr>
          <p:cNvPr id="5" name="矩形 4"/>
          <p:cNvSpPr/>
          <p:nvPr/>
        </p:nvSpPr>
        <p:spPr>
          <a:xfrm>
            <a:off x="0" y="3062288"/>
            <a:ext cx="9144000" cy="307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12.(2013课标Ⅱ,16)在下面一段文字横线处补写恰当的语句,使整段文字语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意完整连贯,内容贴切,逻辑严密。每处不超过10个字。(6分)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一提到根的作用,可能首先想到①</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。这两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项是绝大多数植物根系的本职工作。然而,进化史上最早出现的根,作用却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并非吸收水分和吸取养料,而是②</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,这种早期类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型的根被称为假根。③</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,是因为在这些根内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部没有运输水分和养料的通道,它仅有的作用就是固定植株。假根将植物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固定在合适的生活环境中,会降低风吹和水流的影响,提高其生存几率。</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365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2010" kern="0" spc="73" dirty="0">
                <a:solidFill>
                  <a:srgbClr val="000000"/>
                </a:solidFill>
                <a:latin typeface="Times New Roman" pitchFamily="65" charset="-122"/>
                <a:ea typeface="宋体" pitchFamily="65" charset="-122"/>
              </a:rPr>
              <a:t> </a:t>
            </a:r>
            <a:r>
              <a:rPr lang="zh-CN" altLang="en-US" sz="2010" kern="0" dirty="0">
                <a:solidFill>
                  <a:srgbClr val="000000"/>
                </a:solidFill>
                <a:latin typeface="Times New Roman" pitchFamily="65" charset="-122"/>
                <a:ea typeface="宋体" pitchFamily="65" charset="-122"/>
              </a:rPr>
              <a:t>答案　①吸收水分和吸取养料</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2010" kern="0" dirty="0">
                <a:solidFill>
                  <a:srgbClr val="000000"/>
                </a:solidFill>
                <a:latin typeface="Times New Roman" pitchFamily="65" charset="-122"/>
                <a:ea typeface="宋体" pitchFamily="65" charset="-122"/>
              </a:rPr>
              <a:t>②固定植株的位置</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2010" kern="0" dirty="0">
                <a:solidFill>
                  <a:srgbClr val="000000"/>
                </a:solidFill>
                <a:latin typeface="Times New Roman" pitchFamily="65" charset="-122"/>
                <a:ea typeface="宋体" pitchFamily="65" charset="-122"/>
              </a:rPr>
              <a:t>③之所以称其为假根</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根据下文“进化史上最早出现的根,作用却并非吸收水分和吸取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养料”一句可知,根的一般作用,即①处应填的语句应是“吸收水分和吸取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养料”。根据下文“它(假根)仅有的作用就是固定植株”一句,可知②处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应填“固定植株的位置”。③处较易补写。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820" kern="0" spc="1457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p:txBody>
      </p:sp>
      <p:pic>
        <p:nvPicPr>
          <p:cNvPr id="51202" name="图片 3" descr="textimage19.jpeg"/>
          <p:cNvPicPr>
            <a:picLocks noChangeAspect="1"/>
          </p:cNvPicPr>
          <p:nvPr/>
        </p:nvPicPr>
        <p:blipFill>
          <a:blip r:embed="rId3"/>
          <a:srcRect/>
          <a:stretch>
            <a:fillRect/>
          </a:stretch>
        </p:blipFill>
        <p:spPr bwMode="auto">
          <a:xfrm>
            <a:off x="557213" y="1724025"/>
            <a:ext cx="180975" cy="190500"/>
          </a:xfrm>
          <a:prstGeom prst="rect">
            <a:avLst/>
          </a:prstGeom>
          <a:noFill/>
          <a:ln w="9525">
            <a:noFill/>
            <a:miter lim="800000"/>
            <a:headEnd/>
            <a:tailEnd/>
          </a:ln>
        </p:spPr>
      </p:pic>
      <p:pic>
        <p:nvPicPr>
          <p:cNvPr id="51203" name="图片 3" descr="textimage18.jpeg"/>
          <p:cNvPicPr>
            <a:picLocks noChangeAspect="1"/>
          </p:cNvPicPr>
          <p:nvPr/>
        </p:nvPicPr>
        <p:blipFill>
          <a:blip r:embed="rId3"/>
          <a:srcRect/>
          <a:stretch>
            <a:fillRect/>
          </a:stretch>
        </p:blipFill>
        <p:spPr bwMode="auto">
          <a:xfrm>
            <a:off x="500063" y="3144838"/>
            <a:ext cx="180975" cy="188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740650" cy="3865563"/>
        </p:xfrm>
        <a:graphic>
          <a:graphicData uri="http://schemas.openxmlformats.org/drawingml/2006/table">
            <a:tbl>
              <a:tblPr/>
              <a:tblGrid>
                <a:gridCol w="3870000"/>
                <a:gridCol w="3870000"/>
              </a:tblGrid>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考纲要求</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语言表达简明、连贯、得体、准确、鲜明、生动,能力层</a:t>
                      </a:r>
                      <a:r>
                        <a:t/>
                      </a:r>
                      <a:br/>
                      <a:r>
                        <a:rPr lang="zh-CN" altLang="en-US" sz="1190" kern="0" dirty="0" smtClean="0">
                          <a:solidFill>
                            <a:srgbClr val="000000"/>
                          </a:solidFill>
                          <a:latin typeface="Times New Roman" pitchFamily="65" charset="-122"/>
                          <a:ea typeface="宋体" pitchFamily="65" charset="-122"/>
                        </a:rPr>
                        <a:t>级为E级(表达应用)。</a:t>
                      </a:r>
                    </a:p>
                  </a:txBody>
                  <a:tcPr marL="45720" marR="45720"/>
                </a:tc>
              </a:tr>
              <a:tr h="317102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考点阐释</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“简明”是指语言简要明白,使对方能够明白无误地理解,</a:t>
                      </a:r>
                      <a:r>
                        <a:rPr dirty="0"/>
                        <a:t/>
                      </a:r>
                      <a:br>
                        <a:rPr dirty="0"/>
                      </a:br>
                      <a:r>
                        <a:rPr lang="zh-CN" altLang="en-US" sz="1190" kern="0" dirty="0" smtClean="0">
                          <a:solidFill>
                            <a:srgbClr val="000000"/>
                          </a:solidFill>
                          <a:latin typeface="Times New Roman" pitchFamily="65" charset="-122"/>
                          <a:ea typeface="宋体" pitchFamily="65" charset="-122"/>
                        </a:rPr>
                        <a:t>不会产生歧义。“连贯”是指语言的表达,要注意句与句</a:t>
                      </a:r>
                      <a:r>
                        <a:rPr dirty="0"/>
                        <a:t/>
                      </a:r>
                      <a:br>
                        <a:rPr dirty="0"/>
                      </a:br>
                      <a:r>
                        <a:rPr lang="zh-CN" altLang="en-US" sz="1190" kern="0" dirty="0" smtClean="0">
                          <a:solidFill>
                            <a:srgbClr val="000000"/>
                          </a:solidFill>
                          <a:latin typeface="Times New Roman" pitchFamily="65" charset="-122"/>
                          <a:ea typeface="宋体" pitchFamily="65" charset="-122"/>
                        </a:rPr>
                        <a:t>之间的组合与衔接,做到话题统一、句序合理、衔接和呼</a:t>
                      </a:r>
                      <a:r>
                        <a:rPr dirty="0"/>
                        <a:t/>
                      </a:r>
                      <a:br>
                        <a:rPr dirty="0"/>
                      </a:br>
                      <a:r>
                        <a:rPr lang="zh-CN" altLang="en-US" sz="1190" kern="0" dirty="0" smtClean="0">
                          <a:solidFill>
                            <a:srgbClr val="000000"/>
                          </a:solidFill>
                          <a:latin typeface="Times New Roman" pitchFamily="65" charset="-122"/>
                          <a:ea typeface="宋体" pitchFamily="65" charset="-122"/>
                        </a:rPr>
                        <a:t>应自然。“得体”是指能够根据交际的语境恰当地使用</a:t>
                      </a:r>
                      <a:r>
                        <a:rPr dirty="0"/>
                        <a:t/>
                      </a:r>
                      <a:br>
                        <a:rPr dirty="0"/>
                      </a:br>
                      <a:r>
                        <a:rPr lang="zh-CN" altLang="en-US" sz="1190" kern="0" dirty="0" smtClean="0">
                          <a:solidFill>
                            <a:srgbClr val="000000"/>
                          </a:solidFill>
                          <a:latin typeface="Times New Roman" pitchFamily="65" charset="-122"/>
                          <a:ea typeface="宋体" pitchFamily="65" charset="-122"/>
                        </a:rPr>
                        <a:t>语言,体现语境和语体的要求。“准确”是指运用词语、</a:t>
                      </a:r>
                      <a:r>
                        <a:rPr dirty="0"/>
                        <a:t/>
                      </a:r>
                      <a:br>
                        <a:rPr dirty="0"/>
                      </a:br>
                      <a:r>
                        <a:rPr lang="zh-CN" altLang="en-US" sz="1190" kern="0" dirty="0" smtClean="0">
                          <a:solidFill>
                            <a:srgbClr val="000000"/>
                          </a:solidFill>
                          <a:latin typeface="Times New Roman" pitchFamily="65" charset="-122"/>
                          <a:ea typeface="宋体" pitchFamily="65" charset="-122"/>
                        </a:rPr>
                        <a:t>选择句式、选择语气等方面完全符合表达的目的。“鲜</a:t>
                      </a:r>
                      <a:r>
                        <a:rPr dirty="0"/>
                        <a:t/>
                      </a:r>
                      <a:br>
                        <a:rPr dirty="0"/>
                      </a:br>
                      <a:r>
                        <a:rPr lang="zh-CN" altLang="en-US" sz="1190" kern="0" dirty="0" smtClean="0">
                          <a:solidFill>
                            <a:srgbClr val="000000"/>
                          </a:solidFill>
                          <a:latin typeface="Times New Roman" pitchFamily="65" charset="-122"/>
                          <a:ea typeface="宋体" pitchFamily="65" charset="-122"/>
                        </a:rPr>
                        <a:t>明”是指色彩(感情色彩、事物的形象色彩)分明,观点明</a:t>
                      </a:r>
                      <a:r>
                        <a:rPr dirty="0"/>
                        <a:t/>
                      </a:r>
                      <a:br>
                        <a:rPr dirty="0"/>
                      </a:br>
                      <a:r>
                        <a:rPr lang="zh-CN" altLang="en-US" sz="1190" kern="0" dirty="0" smtClean="0">
                          <a:solidFill>
                            <a:srgbClr val="000000"/>
                          </a:solidFill>
                          <a:latin typeface="Times New Roman" pitchFamily="65" charset="-122"/>
                          <a:ea typeface="宋体" pitchFamily="65" charset="-122"/>
                        </a:rPr>
                        <a:t>确而不含糊。“生动”是指描绘或表达具体形象可感。</a:t>
                      </a:r>
                      <a:r>
                        <a:rPr dirty="0"/>
                        <a:t/>
                      </a:r>
                      <a:br>
                        <a:rPr dirty="0"/>
                      </a:br>
                      <a:r>
                        <a:rPr lang="zh-CN" altLang="en-US" sz="1190" kern="0" dirty="0" smtClean="0">
                          <a:solidFill>
                            <a:srgbClr val="000000"/>
                          </a:solidFill>
                          <a:latin typeface="Times New Roman" pitchFamily="65" charset="-122"/>
                          <a:ea typeface="宋体" pitchFamily="65" charset="-122"/>
                        </a:rPr>
                        <a:t>“准确、鲜明、生动”既是语言表达的要求,也是语言表</a:t>
                      </a:r>
                      <a:r>
                        <a:rPr dirty="0"/>
                        <a:t/>
                      </a:r>
                      <a:br>
                        <a:rPr dirty="0"/>
                      </a:br>
                      <a:r>
                        <a:rPr lang="zh-CN" altLang="en-US" sz="1190" kern="0" dirty="0" smtClean="0">
                          <a:solidFill>
                            <a:srgbClr val="000000"/>
                          </a:solidFill>
                          <a:latin typeface="Times New Roman" pitchFamily="65" charset="-122"/>
                          <a:ea typeface="宋体" pitchFamily="65" charset="-122"/>
                        </a:rPr>
                        <a:t>达的效果,连同“简明、连贯、得体”有力地说明了本考</a:t>
                      </a:r>
                      <a:r>
                        <a:rPr dirty="0"/>
                        <a:t/>
                      </a:r>
                      <a:br>
                        <a:rPr dirty="0"/>
                      </a:br>
                      <a:r>
                        <a:rPr lang="zh-CN" altLang="en-US" sz="1190" kern="0" dirty="0" smtClean="0">
                          <a:solidFill>
                            <a:srgbClr val="000000"/>
                          </a:solidFill>
                          <a:latin typeface="Times New Roman" pitchFamily="65" charset="-122"/>
                          <a:ea typeface="宋体" pitchFamily="65" charset="-122"/>
                        </a:rPr>
                        <a:t>点考查的综合性。</a:t>
                      </a:r>
                    </a:p>
                  </a:txBody>
                  <a:tcPr marL="45720" marR="45720"/>
                </a:tc>
              </a:tr>
            </a:tbl>
          </a:graphicData>
        </a:graphic>
      </p:graphicFrame>
      <p:pic>
        <p:nvPicPr>
          <p:cNvPr id="53260" name="图片 4" descr="textimage20.jpeg"/>
          <p:cNvPicPr>
            <a:picLocks noChangeAspect="1"/>
          </p:cNvPicPr>
          <p:nvPr/>
        </p:nvPicPr>
        <p:blipFill>
          <a:blip r:embed="rId3"/>
          <a:srcRect/>
          <a:stretch>
            <a:fillRect/>
          </a:stretch>
        </p:blipFill>
        <p:spPr bwMode="auto">
          <a:xfrm>
            <a:off x="566738" y="784225"/>
            <a:ext cx="1647825" cy="461963"/>
          </a:xfrm>
          <a:prstGeom prst="rect">
            <a:avLst/>
          </a:prstGeom>
          <a:noFill/>
          <a:ln w="9525">
            <a:noFill/>
            <a:miter lim="800000"/>
            <a:headEnd/>
            <a:tailEnd/>
          </a:ln>
        </p:spPr>
      </p:pic>
      <p:graphicFrame>
        <p:nvGraphicFramePr>
          <p:cNvPr id="4" name="表格 2"/>
          <p:cNvGraphicFramePr>
            <a:graphicFrameLocks noGrp="1"/>
          </p:cNvGraphicFramePr>
          <p:nvPr/>
        </p:nvGraphicFramePr>
        <p:xfrm>
          <a:off x="720725" y="5135563"/>
          <a:ext cx="7740650" cy="1519237"/>
        </p:xfrm>
        <a:graphic>
          <a:graphicData uri="http://schemas.openxmlformats.org/drawingml/2006/table">
            <a:tbl>
              <a:tblPr/>
              <a:tblGrid>
                <a:gridCol w="3870000"/>
                <a:gridCol w="3870000"/>
              </a:tblGrid>
              <a:tr h="1519920">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考情观察</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近三年来,课标卷对该考点的考查涉及语言表达简明、连</a:t>
                      </a:r>
                      <a:r>
                        <a:rPr dirty="0"/>
                        <a:t/>
                      </a:r>
                      <a:br>
                        <a:rPr dirty="0"/>
                      </a:br>
                      <a:r>
                        <a:rPr lang="zh-CN" altLang="en-US" sz="1190" kern="0" dirty="0" smtClean="0">
                          <a:solidFill>
                            <a:srgbClr val="000000"/>
                          </a:solidFill>
                          <a:latin typeface="Times New Roman" pitchFamily="65" charset="-122"/>
                          <a:ea typeface="宋体" pitchFamily="65" charset="-122"/>
                        </a:rPr>
                        <a:t>贯、准确,没有对语言表达得体、鲜明、生动进行考查。</a:t>
                      </a:r>
                      <a:r>
                        <a:rPr dirty="0"/>
                        <a:t/>
                      </a:r>
                      <a:br>
                        <a:rPr dirty="0"/>
                      </a:br>
                      <a:r>
                        <a:rPr lang="zh-CN" altLang="en-US" sz="1190" kern="0" dirty="0" smtClean="0">
                          <a:solidFill>
                            <a:srgbClr val="000000"/>
                          </a:solidFill>
                          <a:latin typeface="Times New Roman" pitchFamily="65" charset="-122"/>
                          <a:ea typeface="宋体" pitchFamily="65" charset="-122"/>
                        </a:rPr>
                        <a:t>2011年至2014年,课标卷的考查重点是语句排序题和根据</a:t>
                      </a:r>
                      <a:r>
                        <a:rPr dirty="0"/>
                        <a:t/>
                      </a:r>
                      <a:br>
                        <a:rPr dirty="0"/>
                      </a:br>
                      <a:r>
                        <a:rPr lang="zh-CN" altLang="en-US" sz="1190" kern="0" dirty="0" smtClean="0">
                          <a:solidFill>
                            <a:srgbClr val="000000"/>
                          </a:solidFill>
                          <a:latin typeface="Times New Roman" pitchFamily="65" charset="-122"/>
                          <a:ea typeface="宋体" pitchFamily="65" charset="-122"/>
                        </a:rPr>
                        <a:t>语境补写文字题,但2015年用选句入境题替代了以前的语</a:t>
                      </a:r>
                      <a:r>
                        <a:rPr dirty="0"/>
                        <a:t/>
                      </a:r>
                      <a:br>
                        <a:rPr dirty="0"/>
                      </a:br>
                      <a:r>
                        <a:rPr lang="zh-CN" altLang="en-US" sz="1190" kern="0" dirty="0" smtClean="0">
                          <a:solidFill>
                            <a:srgbClr val="000000"/>
                          </a:solidFill>
                          <a:latin typeface="Times New Roman" pitchFamily="65" charset="-122"/>
                          <a:ea typeface="宋体" pitchFamily="65" charset="-122"/>
                        </a:rPr>
                        <a:t>句排序题。</a:t>
                      </a:r>
                    </a:p>
                  </a:txBody>
                  <a:tcPr marL="45720" marR="45720"/>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5900"/>
            <a:ext cx="8505825" cy="3341688"/>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考点一　语言连贯</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“连贯”是指语言的表达,要注意句与句之间的组合与衔接,做到话题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统一、句序合理、衔接和呼应自然,合乎语境。高考“连贯”题备受青睐,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考查形式包括语句排序(要求将一组打乱顺序的句子按一定的逻辑关系重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新排列)、选句入境(要求选择合适的句子填入语段中指定位置)、根据语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境补写文字(要求根据语段中心内容和具体情境在指定的位置上填入合适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的语句)等。</a:t>
            </a:r>
            <a:endParaRPr lang="zh-CN" altLang="en-US" dirty="0">
              <a:latin typeface="+mn-lt"/>
              <a:ea typeface="+mn-ea"/>
            </a:endParaRPr>
          </a:p>
        </p:txBody>
      </p:sp>
      <p:grpSp>
        <p:nvGrpSpPr>
          <p:cNvPr id="55298" name="组合 2"/>
          <p:cNvGrpSpPr>
            <a:grpSpLocks/>
          </p:cNvGrpSpPr>
          <p:nvPr/>
        </p:nvGrpSpPr>
        <p:grpSpPr bwMode="auto">
          <a:xfrm>
            <a:off x="3571875" y="814388"/>
            <a:ext cx="2000250" cy="614362"/>
            <a:chOff x="3571875" y="1314450"/>
            <a:chExt cx="2000250" cy="613584"/>
          </a:xfrm>
        </p:grpSpPr>
        <p:sp>
          <p:nvSpPr>
            <p:cNvPr id="4" name="对角圆角矩形 3"/>
            <p:cNvSpPr/>
            <p:nvPr/>
          </p:nvSpPr>
          <p:spPr>
            <a:xfrm>
              <a:off x="3571875" y="1314450"/>
              <a:ext cx="2000250" cy="561263"/>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55300" name="TextBox 9"/>
            <p:cNvSpPr txBox="1">
              <a:spLocks noChangeArrowheads="1"/>
            </p:cNvSpPr>
            <p:nvPr/>
          </p:nvSpPr>
          <p:spPr bwMode="auto">
            <a:xfrm>
              <a:off x="3638550" y="13432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考点突破</a:t>
              </a:r>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角度一　语句排序</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这种题型是给出一组打乱顺序的句子,要求按一定的逻辑关系重新排列,使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之有序。高考一般采用客观选择题的形式。语句排序要做到前后衔接通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顺,语意畅达,具体来说就是:能调整句与句之间的关系,做到话题统一,能鲜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明地表达一个中心意思;语序合理,衔接紧密妥帖;注意前后呼应。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    (2014江苏,4)在下面一段文字横线处填入语句,衔接最恰当的一项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遥远的箕山,渐渐化成了一幢巨影,遮断了我的视线。</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我在那个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遗址上发掘了很久,但一无所获。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①如果是冬日晴空,从那里可以一直眺望到中岳嵩山齿形的轮廓。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②箕顶宽敞平坦,烟树素淡,悄寂无声。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③而遗址都在下面的河边,那低伏的王城岗上。</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④山势平缓,从山脚慢慢上坡,一阵工夫就可以到达箕顶。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⑤如此空旷,让人略感凄凉。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A.①②④⑤③　　B.①④⑤③②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C.④①③②⑤　　D.④②⑤①③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观察句子之间的逻辑顺序,由“到达箕顶”“箕顶宽敞平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坦”“如此空旷”可知④②⑤相连,③中“而遗址”与后文“我在那个遗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址上发掘了很久”相照应。</a:t>
            </a:r>
            <a:endParaRPr lang="zh-CN" altLang="en-US" dirty="0">
              <a:latin typeface="+mn-lt"/>
              <a:ea typeface="+mn-ea"/>
            </a:endParaRPr>
          </a:p>
        </p:txBody>
      </p:sp>
      <p:pic>
        <p:nvPicPr>
          <p:cNvPr id="59394" name="图片 3" descr="textimage22.jpeg"/>
          <p:cNvPicPr>
            <a:picLocks noChangeAspect="1"/>
          </p:cNvPicPr>
          <p:nvPr/>
        </p:nvPicPr>
        <p:blipFill>
          <a:blip r:embed="rId3"/>
          <a:srcRect/>
          <a:stretch>
            <a:fillRect/>
          </a:stretch>
        </p:blipFill>
        <p:spPr bwMode="auto">
          <a:xfrm>
            <a:off x="1054100" y="3132138"/>
            <a:ext cx="180975" cy="190500"/>
          </a:xfrm>
          <a:prstGeom prst="rect">
            <a:avLst/>
          </a:prstGeom>
          <a:noFill/>
          <a:ln w="9525">
            <a:noFill/>
            <a:miter lim="800000"/>
            <a:headEnd/>
            <a:tailEnd/>
          </a:ln>
        </p:spPr>
      </p:pic>
      <p:sp>
        <p:nvSpPr>
          <p:cNvPr id="4" name="矩形 3"/>
          <p:cNvSpPr/>
          <p:nvPr/>
        </p:nvSpPr>
        <p:spPr>
          <a:xfrm>
            <a:off x="0" y="3071813"/>
            <a:ext cx="9144000" cy="177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319881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语句排序的方法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1.瞻前顾后。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嵌入式的句子,既要“瞻前”,又要“顾后”,只有这样,才能使句子的衔接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紧密,脉络贯通。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2.把握层次。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多个句子的排序,必须首先从大的方面把握其内部层次,然后在同一层次内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调整。如果标点符号已经明确表明了层次,则更要牢牢抓住。</a:t>
            </a:r>
            <a:endParaRPr lang="zh-CN" altLang="en-US" dirty="0">
              <a:latin typeface="+mn-lt"/>
              <a:ea typeface="+mn-ea"/>
            </a:endParaRPr>
          </a:p>
        </p:txBody>
      </p:sp>
      <p:pic>
        <p:nvPicPr>
          <p:cNvPr id="61442" name="图片 3" descr="textimage23.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3.遵循事理。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无论叙事、状物还是说明,在行文时都要遵循事理。叙事要按事情发生的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先后顺序,说明也应按事理的逻辑安排顺序,表述更应符合时间先后、空间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位置、逻辑思维顺序。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4.关注连词、代词。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连词在语句中有强化语意关系的作用,如“也”“但”“而且”等连词引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起的句子常常处在后续位置,这就为我们安排句子的前后顺序提供了一条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线索。</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1.(2015江苏,4)在下面一段文字横线处填入语句,衔接最恰当的一项是</a:t>
            </a:r>
            <a:r>
              <a:rPr lang="zh-CN" altLang="en-US" sz="1574" kern="0" spc="438"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自宋元至明清,清明节除了要祭扫家墓,还要在门楣、窗户上插上柳条。</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①达到人丁兴旺、身体健康的目的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②于是在郊游踏青时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③它便成了人类文化中生命力的象征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④人们企盼将这种生命力转移到自家门庭和家庭成员身上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⑤不会忘记顺便折一些柳条回来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⑥由于柳树最先送来春的消息并且具有旺盛的生殖力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A.⑥③④①②⑤　　　B.②⑤①④⑥③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C.②④⑥③①⑤　　D.⑥④②⑤③①</a:t>
            </a:r>
            <a:endParaRPr lang="zh-CN" altLang="en-US" dirty="0">
              <a:latin typeface="+mn-lt"/>
              <a:ea typeface="+mn-ea"/>
            </a:endParaRPr>
          </a:p>
        </p:txBody>
      </p:sp>
      <p:pic>
        <p:nvPicPr>
          <p:cNvPr id="65538" name="图片 3" descr="textimage24.jpeg"/>
          <p:cNvPicPr>
            <a:picLocks noChangeAspect="1"/>
          </p:cNvPicPr>
          <p:nvPr/>
        </p:nvPicPr>
        <p:blipFill>
          <a:blip r:embed="rId3"/>
          <a:srcRect/>
          <a:stretch>
            <a:fillRect/>
          </a:stretch>
        </p:blipFill>
        <p:spPr bwMode="auto">
          <a:xfrm>
            <a:off x="500063" y="849313"/>
            <a:ext cx="123825" cy="200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C.再加上对现有汽车进行改造,其尾气中相关污染物的排放就将减少10%</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D.不管是否改造现有汽车,其尾气中的相关污染物排放都将减少10%</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　A.“只要使用符合新标准的汽油和柴油</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”用表示必要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条件的复句,强调提高成品油质量的重要作用,不必强调改造汽车。B.强调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的重点是“现有汽车的改造并不是必须的”,与语段重点表达“尾气中相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关污染物的排放能减少10%”的主题游离。C.“再加上对现有汽车进行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改造”与“只要使用符合新标准的汽油和柴油”相矛盾。D.不合事理,如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果改造汽车,污染物的排放将更少。</a:t>
            </a:r>
            <a:endParaRPr lang="zh-CN" altLang="en-US" dirty="0">
              <a:latin typeface="+mn-lt"/>
              <a:ea typeface="+mn-ea"/>
            </a:endParaRPr>
          </a:p>
        </p:txBody>
      </p:sp>
      <p:pic>
        <p:nvPicPr>
          <p:cNvPr id="12290" name="图片 3" descr="textimage2.jpeg"/>
          <p:cNvPicPr>
            <a:picLocks noChangeAspect="1"/>
          </p:cNvPicPr>
          <p:nvPr/>
        </p:nvPicPr>
        <p:blipFill>
          <a:blip r:embed="rId3"/>
          <a:srcRect/>
          <a:stretch>
            <a:fillRect/>
          </a:stretch>
        </p:blipFill>
        <p:spPr bwMode="auto">
          <a:xfrm>
            <a:off x="500063" y="2667000"/>
            <a:ext cx="180975" cy="190500"/>
          </a:xfrm>
          <a:prstGeom prst="rect">
            <a:avLst/>
          </a:prstGeom>
          <a:noFill/>
          <a:ln w="9525">
            <a:noFill/>
            <a:miter lim="800000"/>
            <a:headEnd/>
            <a:tailEnd/>
          </a:ln>
        </p:spPr>
      </p:pic>
      <p:sp>
        <p:nvSpPr>
          <p:cNvPr id="4" name="矩形 3"/>
          <p:cNvSpPr/>
          <p:nvPr/>
        </p:nvSpPr>
        <p:spPr>
          <a:xfrm>
            <a:off x="0" y="2571750"/>
            <a:ext cx="9144000" cy="2778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812925"/>
            <a:ext cx="8505825" cy="23225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　理清材料思路,注意句子之间的关系。⑥直接就柳来谈,与前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文的插柳相照应,作为第一句合适;⑥是因,③是果;③④是由柳报春生发出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来的关于“柳”的象征意义,④中的“这种生命力”指代的是③的内容;①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由柳及人,说明人们折柳的目的;②⑤是进一步讲人们的做法,②是⑤的状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a:t>
            </a:r>
            <a:endParaRPr lang="zh-CN" altLang="en-US" dirty="0">
              <a:latin typeface="+mn-lt"/>
              <a:ea typeface="+mn-ea"/>
            </a:endParaRPr>
          </a:p>
        </p:txBody>
      </p:sp>
      <p:pic>
        <p:nvPicPr>
          <p:cNvPr id="67586" name="图片 3" descr="textimage25.jpeg"/>
          <p:cNvPicPr>
            <a:picLocks noChangeAspect="1"/>
          </p:cNvPicPr>
          <p:nvPr/>
        </p:nvPicPr>
        <p:blipFill>
          <a:blip r:embed="rId3"/>
          <a:srcRect/>
          <a:stretch>
            <a:fillRect/>
          </a:stretch>
        </p:blipFill>
        <p:spPr bwMode="auto">
          <a:xfrm>
            <a:off x="525463" y="1946275"/>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25463"/>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en-US" altLang="zh-CN" sz="2012" kern="0" dirty="0">
                <a:solidFill>
                  <a:srgbClr val="000000"/>
                </a:solidFill>
                <a:latin typeface="Times New Roman" pitchFamily="65" charset="-122"/>
                <a:ea typeface="宋体" pitchFamily="65" charset="-122"/>
              </a:rPr>
              <a:t>2.(2015</a:t>
            </a:r>
            <a:r>
              <a:rPr lang="zh-CN" altLang="en-US" sz="2012" kern="0" dirty="0">
                <a:solidFill>
                  <a:srgbClr val="000000"/>
                </a:solidFill>
                <a:latin typeface="Times New Roman" pitchFamily="65" charset="-122"/>
                <a:ea typeface="宋体" pitchFamily="65" charset="-122"/>
              </a:rPr>
              <a:t>重庆</a:t>
            </a:r>
            <a:r>
              <a:rPr lang="en-US" altLang="zh-CN" sz="2012" kern="0" dirty="0">
                <a:solidFill>
                  <a:srgbClr val="000000"/>
                </a:solidFill>
                <a:latin typeface="Times New Roman" pitchFamily="65" charset="-122"/>
                <a:ea typeface="宋体" pitchFamily="65" charset="-122"/>
              </a:rPr>
              <a:t>,3)</a:t>
            </a:r>
            <a:r>
              <a:rPr lang="zh-CN" altLang="en-US" sz="2012" kern="0" dirty="0">
                <a:solidFill>
                  <a:srgbClr val="000000"/>
                </a:solidFill>
                <a:latin typeface="Times New Roman" pitchFamily="65" charset="-122"/>
                <a:ea typeface="宋体" pitchFamily="65" charset="-122"/>
              </a:rPr>
              <a:t>依次填入下面一段文字横线处的语句</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前后衔接最为恰当的</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一组是</a:t>
            </a:r>
            <a:r>
              <a:rPr lang="zh-CN" altLang="en-US" sz="1574" kern="0" spc="438" dirty="0">
                <a:solidFill>
                  <a:srgbClr val="000000"/>
                </a:solidFill>
                <a:latin typeface="Times New Roman" pitchFamily="65" charset="-122"/>
                <a:ea typeface="宋体" pitchFamily="65" charset="-122"/>
              </a:rPr>
              <a:t> </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　    </a:t>
            </a:r>
            <a:r>
              <a:rPr lang="en-US" altLang="zh-CN" sz="2012"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中国人民抗日战争的胜利,充分证明了中国共产党是救亡图存、实现民族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复兴的核心力量。今天,我们纪念抗日战争胜利70周年,就是要</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。铭记这段历史,是因为它的惨烈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悲壮与不屈抗争应当成为中华民族的集体记忆,更是希望从中汲取沉痛的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历史教训,获得开创未来的精神力量。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①永远铭记参加抗日战争的老战士、抗日将领、爱国人士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②永远铭记支援和帮助了中国抗战的外国政府和国际友人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③永远铭记惨遭日本侵略者杀戮的死难同胞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④永远铭记为抗战胜利建立了功勋的海内外中华儿女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⑤永远铭记在抗日战争中英勇战斗、为国捐躯的烈士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A.⑤③④②①　　　　B.①②④⑤③            </a:t>
            </a:r>
            <a:r>
              <a:rPr lang="zh-CN" altLang="en-US" kern="0" dirty="0">
                <a:solidFill>
                  <a:srgbClr val="000000"/>
                </a:solidFill>
                <a:latin typeface="Times New Roman" pitchFamily="65" charset="-122"/>
                <a:ea typeface="宋体" pitchFamily="65" charset="-122"/>
              </a:rPr>
              <a:t>C.③⑤①④②　　  D.④③②①⑤</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2347913"/>
            <a:ext cx="8505825" cy="9286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围绕“铭记”进行分析,思考的顺序应该是:先死难者,再生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存者;先无辜者,再保卫者;先战斗主体,再外围支援;先中国,再外国。</a:t>
            </a:r>
            <a:endParaRPr lang="zh-CN" altLang="en-US" dirty="0">
              <a:latin typeface="+mn-lt"/>
              <a:ea typeface="+mn-ea"/>
            </a:endParaRPr>
          </a:p>
        </p:txBody>
      </p:sp>
      <p:pic>
        <p:nvPicPr>
          <p:cNvPr id="71682" name="图片 3" descr="textimage26.jpeg"/>
          <p:cNvPicPr>
            <a:picLocks noChangeAspect="1"/>
          </p:cNvPicPr>
          <p:nvPr/>
        </p:nvPicPr>
        <p:blipFill>
          <a:blip r:embed="rId3"/>
          <a:srcRect/>
          <a:stretch>
            <a:fillRect/>
          </a:stretch>
        </p:blipFill>
        <p:spPr bwMode="auto">
          <a:xfrm>
            <a:off x="500063" y="2490788"/>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角度二　选句入境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选句入境是为了使表达更加规范、准确、生动。高考考查这一题型,通常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与选用句式结合在一起考查。从汉语的表达上来说,不同的句式可以收到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不同的表达效果,但不同的句式之间往往又会有一些细微的区别,如上下文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的连贯、内容的准确性,文章的感染力、表达的清晰等。选句入境往往就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是对这些细微区别的考查。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　填入下面一段文字横线处的语句,最恰当的一项是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每逢春节等中华传统节日,“舞龙”都是一个备受欢迎的节目。</a:t>
            </a:r>
            <a:r>
              <a:rPr lang="zh-CN" altLang="en-US" sz="2012" u="sng" kern="0" dirty="0">
                <a:solidFill>
                  <a:srgbClr val="000000"/>
                </a:solidFill>
                <a:latin typeface="Times New Roman" pitchFamily="65" charset="-122"/>
                <a:ea typeface="宋体" pitchFamily="65" charset="-122"/>
              </a:rPr>
              <a:t>　　    </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。可以说,不论天涯海角,凡是华人聚集的地方,都能看到“龙”的身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A.中华儿女都是“龙的传人”,中国人在海外被称为“唐人”</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B.“龙”是中华民族的图腾,中华儿女都是“龙的传人”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C.“龙”是中华民族的图腾,中华儿女都是炎黄子孙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D.中国人都是“龙的传人”,中国皇帝都称“真龙天子”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通读文段可知,文段的陈述对象是“龙”,所以排除A、D</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两项。比较B、C两项,B项的后半句是“中华儿女都是‘龙的传人’”,与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文段保持一致,故应选B项。</a:t>
            </a:r>
            <a:endParaRPr lang="zh-CN" altLang="en-US">
              <a:latin typeface="+mn-lt"/>
              <a:ea typeface="+mn-ea"/>
            </a:endParaRPr>
          </a:p>
        </p:txBody>
      </p:sp>
      <p:pic>
        <p:nvPicPr>
          <p:cNvPr id="75778" name="图片 3" descr="textimage27.jpeg"/>
          <p:cNvPicPr>
            <a:picLocks noChangeAspect="1"/>
          </p:cNvPicPr>
          <p:nvPr/>
        </p:nvPicPr>
        <p:blipFill>
          <a:blip r:embed="rId3"/>
          <a:srcRect/>
          <a:stretch>
            <a:fillRect/>
          </a:stretch>
        </p:blipFill>
        <p:spPr bwMode="auto">
          <a:xfrm>
            <a:off x="1054100" y="2667000"/>
            <a:ext cx="180975" cy="190500"/>
          </a:xfrm>
          <a:prstGeom prst="rect">
            <a:avLst/>
          </a:prstGeom>
          <a:noFill/>
          <a:ln w="9525">
            <a:noFill/>
            <a:miter lim="800000"/>
            <a:headEnd/>
            <a:tailEnd/>
          </a:ln>
        </p:spPr>
      </p:pic>
      <p:sp>
        <p:nvSpPr>
          <p:cNvPr id="4" name="矩形 3"/>
          <p:cNvSpPr/>
          <p:nvPr/>
        </p:nvSpPr>
        <p:spPr>
          <a:xfrm>
            <a:off x="0" y="2571750"/>
            <a:ext cx="9144000" cy="177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选句入境要遵循以下原则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1.保持陈述对象的一致,注意前后照应,使语意连贯。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2.体现语意重点,使之适合语境中语意重点的需要。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3.保持感情、语气的一致,使之与语境的感情、语气协调一致。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选句入境的一般步骤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1.审清题目要求,要弄清题目要求的是保持上下文的连贯,还是突出强调某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个信息,以便思考时更有针对性。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2.认真阅读分析所给材料,体味语意,把握材料主旨,明确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表述角度。</a:t>
            </a:r>
            <a:endParaRPr lang="zh-CN" altLang="en-US" dirty="0">
              <a:latin typeface="+mn-lt"/>
              <a:ea typeface="+mn-ea"/>
            </a:endParaRPr>
          </a:p>
        </p:txBody>
      </p:sp>
      <p:pic>
        <p:nvPicPr>
          <p:cNvPr id="77826" name="图片 3" descr="textimage28.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3.根据语境的需要选用适当的句式。</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(1)语意表达的需要。如果要使表述角度一致,就要选用陈述主体一致的句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子;如果要用对偶或排比的修辞手法,就要选用结构一致的句子。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(2)情感表达的需要。如果要抒发强烈的感情,就要选用感叹句、排比句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等;如果要委婉地表达感情,可选用双重否定句。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(3)语意连贯的需要。为了使语意连贯,常选用话题一致、句式一致、前后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呼应的句子。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1.填入下面一段文字横线处的语句,最恰当的一项是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崖壁下有几处坟地,坟前立着的石碑许多已经破碎,字迹模糊;枯水季节,伏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在江里的石头有的已经露出水面,周围一片寂静。</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A.一列青黛崭削的石壁夹江高矗,被夕阳烘炙成一道五彩的屏障</a:t>
            </a:r>
            <a:endParaRPr lang="zh-CN" altLang="en-US" dirty="0">
              <a:latin typeface="+mn-lt"/>
              <a:ea typeface="+mn-ea"/>
            </a:endParaRPr>
          </a:p>
        </p:txBody>
      </p:sp>
      <p:pic>
        <p:nvPicPr>
          <p:cNvPr id="79874" name="图片 3" descr="textimage29.jpeg"/>
          <p:cNvPicPr>
            <a:picLocks noChangeAspect="1"/>
          </p:cNvPicPr>
          <p:nvPr/>
        </p:nvPicPr>
        <p:blipFill>
          <a:blip r:embed="rId3"/>
          <a:srcRect/>
          <a:stretch>
            <a:fillRect/>
          </a:stretch>
        </p:blipFill>
        <p:spPr bwMode="auto">
          <a:xfrm>
            <a:off x="542925" y="4135438"/>
            <a:ext cx="123825" cy="200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B.没有太阳,天气相当冷,藤萝叶子多已萎落,显得这一带崖壁十分瘦削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C.在夕阳的照射下,枯草和落叶闪着不定的光,崖壁像一道巨大的屏风,矗立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在江对岸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D.一行白帆闪着透明的羽翼,从下游上来;山门半掩,一道阳光射在对岸的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峭壁上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语段的感情基调冷寂荒凉,而B项所选景物及其特征与此协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调一致。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2.填入下面一段文字中横线处的语句,最恰当的一项是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最美的感觉当然就在这深巷里。我喜欢它两边各式各样的古屋和老墙。</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我尤其喜欢站在这任意横斜的深巷里失去方向的感觉。</a:t>
            </a:r>
            <a:endParaRPr lang="zh-CN" altLang="en-US" dirty="0">
              <a:latin typeface="+mn-lt"/>
              <a:ea typeface="+mn-ea"/>
            </a:endParaRPr>
          </a:p>
        </p:txBody>
      </p:sp>
      <p:pic>
        <p:nvPicPr>
          <p:cNvPr id="81922" name="图片 3" descr="textimage30.jpeg"/>
          <p:cNvPicPr>
            <a:picLocks noChangeAspect="1"/>
          </p:cNvPicPr>
          <p:nvPr/>
        </p:nvPicPr>
        <p:blipFill>
          <a:blip r:embed="rId3"/>
          <a:srcRect/>
          <a:stretch>
            <a:fillRect/>
          </a:stretch>
        </p:blipFill>
        <p:spPr bwMode="auto">
          <a:xfrm>
            <a:off x="500063" y="3597275"/>
            <a:ext cx="180975" cy="190500"/>
          </a:xfrm>
          <a:prstGeom prst="rect">
            <a:avLst/>
          </a:prstGeom>
          <a:noFill/>
          <a:ln w="9525">
            <a:noFill/>
            <a:miter lim="800000"/>
            <a:headEnd/>
            <a:tailEnd/>
          </a:ln>
        </p:spPr>
      </p:pic>
      <p:sp>
        <p:nvSpPr>
          <p:cNvPr id="4" name="矩形 3"/>
          <p:cNvSpPr/>
          <p:nvPr/>
        </p:nvSpPr>
        <p:spPr>
          <a:xfrm>
            <a:off x="0" y="3492500"/>
            <a:ext cx="9144000" cy="857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A.喜欢它随地势起伏的坡度,喜欢它们年深日久之后前仰后合的样子,喜欢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忽然从老城里边奔涌出来的一大丛绿蔓或生气盈盈的花朵,喜欢被踩得坑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坑洼洼的硌脚的石头路面。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B.喜欢它随地势起伏的坡度,喜欢它们年深日久之后前仰后合的样子,喜欢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被踩得坑坑洼洼的硌脚的石头路面,喜欢忽然从老城里边奔涌出来的一大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丛绿蔓或生气盈盈的花朵。</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C.喜欢它们年深日久之后前仰后合的样子,喜欢它随地势起伏的坡度,喜欢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被踩得坑坑洼洼的硌脚的石头路面,喜欢忽然从老城里边奔涌出来的一大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丛绿蔓或生气盈盈的花朵。</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352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D.喜欢它们年深日久之后前仰后合的样子,喜欢它随地势起伏的坡度,喜欢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忽然从老城里边奔涌出来的一大丛绿蔓或生气盈盈的花朵,喜欢被踩得坑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坑洼洼的硌脚的石头路面。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先明确选项中的“它们”指的是“古屋和老墙”,所以横线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处所填语句应以“它们”为陈述对象,排除A、B两项;然后接着分析,按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“坡度—路面—花朵”的顺序描写更为合理,故应选C项。</a:t>
            </a:r>
            <a:endParaRPr lang="zh-CN" altLang="en-US" dirty="0">
              <a:latin typeface="+mn-lt"/>
              <a:ea typeface="+mn-ea"/>
            </a:endParaRPr>
          </a:p>
        </p:txBody>
      </p:sp>
      <p:pic>
        <p:nvPicPr>
          <p:cNvPr id="86018" name="图片 3" descr="textimage31.jpeg"/>
          <p:cNvPicPr>
            <a:picLocks noChangeAspect="1"/>
          </p:cNvPicPr>
          <p:nvPr/>
        </p:nvPicPr>
        <p:blipFill>
          <a:blip r:embed="rId3"/>
          <a:srcRect/>
          <a:stretch>
            <a:fillRect/>
          </a:stretch>
        </p:blipFill>
        <p:spPr bwMode="auto">
          <a:xfrm>
            <a:off x="500063" y="2667000"/>
            <a:ext cx="180975" cy="190500"/>
          </a:xfrm>
          <a:prstGeom prst="rect">
            <a:avLst/>
          </a:prstGeom>
          <a:noFill/>
          <a:ln w="9525">
            <a:noFill/>
            <a:miter lim="800000"/>
            <a:headEnd/>
            <a:tailEnd/>
          </a:ln>
        </p:spPr>
      </p:pic>
      <p:sp>
        <p:nvSpPr>
          <p:cNvPr id="4" name="矩形 3"/>
          <p:cNvSpPr/>
          <p:nvPr/>
        </p:nvSpPr>
        <p:spPr>
          <a:xfrm>
            <a:off x="-214313" y="2540000"/>
            <a:ext cx="9144001" cy="177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2.(2015课标Ⅱ,15)填入下面一段文字横线处的语句,最恰当的一句是(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辣,我们都不陌生,很多人无辣不欢甚至吃辣上瘾。这是因为辣椒素等辣味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物质刺激舌头、口腔的神经末梢时,会在大脑中形成类似灼烧的感觉,机体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就反射性地出现心跳加速、唾液及汗液分泌增多等现象,</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啡肽又促进多巴胺的分泌,多巴胺能在短时间内令人高度兴奋,带来“辣椒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素快感”,慢慢地我们吃辣就上瘾了。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A.大脑在这些兴奋性的刺激下把内啡肽释放出来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B.内啡肽因这些兴奋性的刺激而被大脑释放出来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C.这些兴奋性的刺激使大脑释放出内啡肽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D.这些兴奋性的刺激使大脑把内啡肽释放出来</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793875"/>
            <a:ext cx="8505825" cy="22701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角度三　根据语境补写文字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这种题型一般要求根据语段中心内容和具体情境在指定的位置填入合适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的话语,使之上下贯通。解答这种题,一是注意内容要受整个文段的主题和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内容的限制,二是语言要和上下文语境一脉贯通。要做到这两点,必须深入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分析内容,牢牢把握语境。</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9577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典例3　补写句子,要求所补写的句子内容贴切、语意连贯。(6分)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中国人的吃喝绝对是一种文化,今天我们就来对此进行一番文化自省。作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为个人,我就不大能节制吃喝:因为当过知青,有过饥渴难耐的体验,所以只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要有机会就期盼“好好撮一顿”。①</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:有人振振有词地找到“文化根据”,说是凡农耕、游牧民族的后代都遗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传着一种“饥渴因子”,一旦②</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,就容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易放开肚量胡吃海喝。作为民族,我们也不大注意节制吃喝:侵吞公款要判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刑,公款吃喝却很容易被宽容,于是,山珍海味满桌,多高级的红酒皆能一饮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而尽,直让外宾目瞪口呆。舌尖上的浪费,不可小看。无论个人、群体、民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族,若想匡民风,清世风,③</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答案　①作为群体,我们也不大能节制吃喝</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②吃喝不受约束(只要指出合理条件即可) ③不妨从狠刹吃喝风做起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①可据上文“作为个人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”和下文“作为民族</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”推断。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②应据下文“就容易放开肚量胡吃海喝”推断,要和下文紧密衔接。③应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据上文作者对“吃喝文化”的观点态度准确表述,并与上文“匡民风,清世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风”衔接。虽无字数限制,仍应力求简洁。</a:t>
            </a:r>
            <a:endParaRPr lang="zh-CN" altLang="en-US" dirty="0">
              <a:latin typeface="+mn-lt"/>
              <a:ea typeface="+mn-ea"/>
            </a:endParaRPr>
          </a:p>
        </p:txBody>
      </p:sp>
      <p:pic>
        <p:nvPicPr>
          <p:cNvPr id="92162" name="图片 3" descr="textimage33.jpeg"/>
          <p:cNvPicPr>
            <a:picLocks noChangeAspect="1"/>
          </p:cNvPicPr>
          <p:nvPr/>
        </p:nvPicPr>
        <p:blipFill>
          <a:blip r:embed="rId3"/>
          <a:srcRect/>
          <a:stretch>
            <a:fillRect/>
          </a:stretch>
        </p:blipFill>
        <p:spPr bwMode="auto">
          <a:xfrm>
            <a:off x="542925" y="2205038"/>
            <a:ext cx="180975" cy="190500"/>
          </a:xfrm>
          <a:prstGeom prst="rect">
            <a:avLst/>
          </a:prstGeom>
          <a:noFill/>
          <a:ln w="9525">
            <a:noFill/>
            <a:miter lim="800000"/>
            <a:headEnd/>
            <a:tailEnd/>
          </a:ln>
        </p:spPr>
      </p:pic>
      <p:pic>
        <p:nvPicPr>
          <p:cNvPr id="92163" name="图片 3" descr="textimage32.jpeg"/>
          <p:cNvPicPr>
            <a:picLocks noChangeAspect="1"/>
          </p:cNvPicPr>
          <p:nvPr/>
        </p:nvPicPr>
        <p:blipFill>
          <a:blip r:embed="rId3"/>
          <a:srcRect/>
          <a:stretch>
            <a:fillRect/>
          </a:stretch>
        </p:blipFill>
        <p:spPr bwMode="auto">
          <a:xfrm>
            <a:off x="557213" y="1295400"/>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50593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根据语境补写文字的方法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1.把握材料的表达方式。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不同的表达方式组成的语段,在衔接上有着不同的特点。比如叙事类,主要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通过事件的过程衔接;论述类,主要通过观点、论据衔接;抒情类,主要通过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情感的变化衔接;描写类,主要通过时间、空间等衔接;说明类,主要通过说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明对象的特征等衔接。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2.把握横线前后的相关内容。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衔接包括两部分:一是与前文的,要延续前文的内容进行描述、解说等;二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是与后文的,要概括、引出下文的内容等。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3.填写的语句要简洁、准确。</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把握了要填写的具体内容后,还要斟酌填写的语句的准确性等。</a:t>
            </a:r>
            <a:endParaRPr lang="zh-CN" altLang="en-US" dirty="0">
              <a:latin typeface="+mn-lt"/>
              <a:ea typeface="+mn-ea"/>
            </a:endParaRPr>
          </a:p>
        </p:txBody>
      </p:sp>
      <p:pic>
        <p:nvPicPr>
          <p:cNvPr id="94210" name="图片 3" descr="textimage34.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1.(2015河北石家庄二模)在下面一段文字横线处补写恰当的语句,使整段文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字语意完整连贯,内容贴切,逻辑严密。每处不超过15个字。(6分)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华罗庚曾经说过,读书的真功夫在于“既能把薄的书读成厚的,又能把厚的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书读成薄的”,这番对读书的独到见解,耐人寻味。从取向上说,①</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,“读厚”则偏重于求宽度。从方法上说,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“读薄”需要开掘、“蒸馏”,②</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深入了解一个民族的重要途径,就是在把书“读薄”的同时,把书“读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厚”。读书是一门学问、一门艺术,其真谛和要义唯在于:③</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。如此循环往复,则境界全出。</a:t>
            </a:r>
            <a:endParaRPr lang="zh-CN" altLang="en-US" dirty="0">
              <a:latin typeface="+mn-lt"/>
              <a:ea typeface="+mn-ea"/>
            </a:endParaRPr>
          </a:p>
        </p:txBody>
      </p:sp>
      <p:pic>
        <p:nvPicPr>
          <p:cNvPr id="96258" name="图片 3" descr="textimage35.jpeg"/>
          <p:cNvPicPr>
            <a:picLocks noChangeAspect="1"/>
          </p:cNvPicPr>
          <p:nvPr/>
        </p:nvPicPr>
        <p:blipFill>
          <a:blip r:embed="rId3"/>
          <a:srcRect/>
          <a:stretch>
            <a:fillRect/>
          </a:stretch>
        </p:blipFill>
        <p:spPr bwMode="auto">
          <a:xfrm>
            <a:off x="500063" y="1276350"/>
            <a:ext cx="123825" cy="200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3225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①“读薄”偏重于求深度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②“读厚”则需要拓展、杂糅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③由“薄”而“厚”,再由“厚”而“薄”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①可据下文“‘读厚’则偏重于求宽度”推断;②可据上文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“‘读薄’需要</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”推断;③应是对上文的总结。</a:t>
            </a:r>
            <a:endParaRPr lang="zh-CN" altLang="en-US" dirty="0">
              <a:latin typeface="+mn-lt"/>
              <a:ea typeface="+mn-ea"/>
            </a:endParaRPr>
          </a:p>
        </p:txBody>
      </p:sp>
      <p:pic>
        <p:nvPicPr>
          <p:cNvPr id="98306" name="图片 3" descr="textimage36.jpeg"/>
          <p:cNvPicPr>
            <a:picLocks noChangeAspect="1"/>
          </p:cNvPicPr>
          <p:nvPr/>
        </p:nvPicPr>
        <p:blipFill>
          <a:blip r:embed="rId3"/>
          <a:srcRect/>
          <a:stretch>
            <a:fillRect/>
          </a:stretch>
        </p:blipFill>
        <p:spPr bwMode="auto">
          <a:xfrm>
            <a:off x="533400" y="1271588"/>
            <a:ext cx="180975" cy="190500"/>
          </a:xfrm>
          <a:prstGeom prst="rect">
            <a:avLst/>
          </a:prstGeom>
          <a:noFill/>
          <a:ln w="9525">
            <a:noFill/>
            <a:miter lim="800000"/>
            <a:headEnd/>
            <a:tailEnd/>
          </a:ln>
        </p:spPr>
      </p:pic>
      <p:pic>
        <p:nvPicPr>
          <p:cNvPr id="98307" name="图片 4" descr="textimage37.jpeg"/>
          <p:cNvPicPr>
            <a:picLocks noChangeAspect="1"/>
          </p:cNvPicPr>
          <p:nvPr/>
        </p:nvPicPr>
        <p:blipFill>
          <a:blip r:embed="rId3"/>
          <a:srcRect/>
          <a:stretch>
            <a:fillRect/>
          </a:stretch>
        </p:blipFill>
        <p:spPr bwMode="auto">
          <a:xfrm>
            <a:off x="542925" y="2667000"/>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3563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en-US" altLang="zh-CN" sz="2012" kern="0" dirty="0">
                <a:solidFill>
                  <a:srgbClr val="000000"/>
                </a:solidFill>
                <a:latin typeface="Times New Roman" pitchFamily="65" charset="-122"/>
                <a:ea typeface="宋体" pitchFamily="65" charset="-122"/>
              </a:rPr>
              <a:t>2.(2015</a:t>
            </a:r>
            <a:r>
              <a:rPr lang="zh-CN" altLang="en-US" sz="2012" kern="0" dirty="0">
                <a:solidFill>
                  <a:srgbClr val="000000"/>
                </a:solidFill>
                <a:latin typeface="Times New Roman" pitchFamily="65" charset="-122"/>
                <a:ea typeface="宋体" pitchFamily="65" charset="-122"/>
              </a:rPr>
              <a:t>山西四校二联</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在下面一段文字横线处补写恰当的语句</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使整段文字</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语意完整连贯</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内容贴切</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逻辑严密。每处不超过</a:t>
            </a:r>
            <a:r>
              <a:rPr lang="en-US" altLang="zh-CN" sz="2012" kern="0" dirty="0">
                <a:solidFill>
                  <a:srgbClr val="000000"/>
                </a:solidFill>
                <a:latin typeface="Times New Roman" pitchFamily="65" charset="-122"/>
                <a:ea typeface="宋体" pitchFamily="65" charset="-122"/>
              </a:rPr>
              <a:t>10</a:t>
            </a:r>
            <a:r>
              <a:rPr lang="zh-CN" altLang="en-US" sz="2012" kern="0" dirty="0">
                <a:solidFill>
                  <a:srgbClr val="000000"/>
                </a:solidFill>
                <a:latin typeface="Times New Roman" pitchFamily="65" charset="-122"/>
                <a:ea typeface="宋体" pitchFamily="65" charset="-122"/>
              </a:rPr>
              <a:t>字。</a:t>
            </a:r>
            <a:r>
              <a:rPr lang="en-US" altLang="zh-CN" sz="2012" kern="0" dirty="0">
                <a:solidFill>
                  <a:srgbClr val="000000"/>
                </a:solidFill>
                <a:latin typeface="Times New Roman" pitchFamily="65" charset="-122"/>
                <a:ea typeface="宋体" pitchFamily="65" charset="-122"/>
              </a:rPr>
              <a:t>(6</a:t>
            </a:r>
            <a:r>
              <a:rPr lang="zh-CN" altLang="en-US" sz="2012" kern="0" dirty="0">
                <a:solidFill>
                  <a:srgbClr val="000000"/>
                </a:solidFill>
                <a:latin typeface="Times New Roman" pitchFamily="65" charset="-122"/>
                <a:ea typeface="宋体" pitchFamily="65" charset="-122"/>
              </a:rPr>
              <a:t>分</a:t>
            </a:r>
            <a:r>
              <a:rPr lang="en-US" altLang="zh-CN" sz="2012"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山水画意境的产生,有赖于思想感情。①</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,又与对客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观事物认识的深度有关。要深入全面地认识对象,②</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,长期观察。齐白石画虾,就是在长期观察中,在不断表现的过程中,对虾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的认识才逐渐深入了,也只有对事物的认识全面了,达到“全马在胸”“胸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有成竹”“白纸对青天”“造化在手”的程度,才能把握对象的精神实质,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赋予对象以生命。③</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,就一定画不出好画。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①而思想感情的产生      ②必须身临其境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③对客观事物不熟悉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要结合上下文的语境和句式等综合考虑。①由“有赖于思想感</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情”确定填“思想感情的产生”</a:t>
            </a:r>
            <a:r>
              <a:rPr lang="en-US" altLang="zh-CN" kern="0" dirty="0">
                <a:solidFill>
                  <a:srgbClr val="000000"/>
                </a:solidFill>
                <a:latin typeface="Times New Roman" pitchFamily="65" charset="-122"/>
                <a:ea typeface="宋体" pitchFamily="65" charset="-122"/>
              </a:rPr>
              <a:t>;②</a:t>
            </a:r>
            <a:r>
              <a:rPr lang="zh-CN" altLang="en-US" kern="0" dirty="0">
                <a:solidFill>
                  <a:srgbClr val="000000"/>
                </a:solidFill>
                <a:latin typeface="Times New Roman" pitchFamily="65" charset="-122"/>
                <a:ea typeface="宋体" pitchFamily="65" charset="-122"/>
              </a:rPr>
              <a:t>由“要</a:t>
            </a:r>
            <a:r>
              <a:rPr lang="en-US" altLang="zh-CN"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”确定填“就</a:t>
            </a:r>
            <a:r>
              <a:rPr lang="en-US" altLang="zh-CN"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”或</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“必须</a:t>
            </a:r>
            <a:r>
              <a:rPr lang="en-US" altLang="zh-CN"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a:t>
            </a:r>
            <a:r>
              <a:rPr lang="en-US" altLang="zh-CN" kern="0" dirty="0">
                <a:solidFill>
                  <a:srgbClr val="000000"/>
                </a:solidFill>
                <a:latin typeface="Times New Roman" pitchFamily="65" charset="-122"/>
                <a:ea typeface="宋体" pitchFamily="65" charset="-122"/>
              </a:rPr>
              <a:t>;③</a:t>
            </a:r>
            <a:r>
              <a:rPr lang="zh-CN" altLang="en-US" kern="0" dirty="0">
                <a:solidFill>
                  <a:srgbClr val="000000"/>
                </a:solidFill>
                <a:latin typeface="Times New Roman" pitchFamily="65" charset="-122"/>
                <a:ea typeface="宋体" pitchFamily="65" charset="-122"/>
              </a:rPr>
              <a:t>由“一定画不出好画”确定填“对客观事物不熟悉”。</a:t>
            </a:r>
            <a:endParaRPr lang="zh-CN" altLang="en-US" dirty="0">
              <a:latin typeface="+mn-lt"/>
              <a:ea typeface="+mn-ea"/>
            </a:endParaRPr>
          </a:p>
          <a:p>
            <a:pPr eaLnBrk="0" fontAlgn="auto" latinLnBrk="1" hangingPunct="0">
              <a:lnSpc>
                <a:spcPct val="150000"/>
              </a:lnSpc>
              <a:spcBef>
                <a:spcPts val="0"/>
              </a:spcBef>
              <a:spcAft>
                <a:spcPts val="0"/>
              </a:spcAft>
              <a:defRPr/>
            </a:pPr>
            <a:endParaRPr lang="zh-CN" altLang="en-US" dirty="0">
              <a:latin typeface="+mn-lt"/>
              <a:ea typeface="+mn-ea"/>
            </a:endParaRPr>
          </a:p>
        </p:txBody>
      </p:sp>
      <p:pic>
        <p:nvPicPr>
          <p:cNvPr id="100354" name="图片 3" descr="textimage38.jpeg"/>
          <p:cNvPicPr>
            <a:picLocks noChangeAspect="1"/>
          </p:cNvPicPr>
          <p:nvPr/>
        </p:nvPicPr>
        <p:blipFill>
          <a:blip r:embed="rId3"/>
          <a:srcRect/>
          <a:stretch>
            <a:fillRect/>
          </a:stretch>
        </p:blipFill>
        <p:spPr bwMode="auto">
          <a:xfrm>
            <a:off x="496888" y="4462463"/>
            <a:ext cx="180975" cy="190500"/>
          </a:xfrm>
          <a:prstGeom prst="rect">
            <a:avLst/>
          </a:prstGeom>
          <a:noFill/>
          <a:ln w="9525">
            <a:noFill/>
            <a:miter lim="800000"/>
            <a:headEnd/>
            <a:tailEnd/>
          </a:ln>
        </p:spPr>
      </p:pic>
      <p:pic>
        <p:nvPicPr>
          <p:cNvPr id="100355" name="图片 4" descr="textimage39.jpeg"/>
          <p:cNvPicPr>
            <a:picLocks noChangeAspect="1"/>
          </p:cNvPicPr>
          <p:nvPr/>
        </p:nvPicPr>
        <p:blipFill>
          <a:blip r:embed="rId3"/>
          <a:srcRect/>
          <a:stretch>
            <a:fillRect/>
          </a:stretch>
        </p:blipFill>
        <p:spPr bwMode="auto">
          <a:xfrm>
            <a:off x="485775" y="5402263"/>
            <a:ext cx="180975" cy="190500"/>
          </a:xfrm>
          <a:prstGeom prst="rect">
            <a:avLst/>
          </a:prstGeom>
          <a:noFill/>
          <a:ln w="9525">
            <a:noFill/>
            <a:miter lim="800000"/>
            <a:headEnd/>
            <a:tailEnd/>
          </a:ln>
        </p:spPr>
      </p:pic>
      <p:sp>
        <p:nvSpPr>
          <p:cNvPr id="5" name="矩形 4"/>
          <p:cNvSpPr/>
          <p:nvPr/>
        </p:nvSpPr>
        <p:spPr>
          <a:xfrm>
            <a:off x="0" y="4421188"/>
            <a:ext cx="9144000" cy="2143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语言连贯需要遵循八大原则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1.话题统一原则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所谓话题统一,是指一个语段中,无论是分句之间还是句子之间,都要联系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紧密,围绕固定的中心,集中表现一个话题,主要表现为陈述对象前后一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致、中心句和论证句一致。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2.意境统一原则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对于写景的复句或语段,要注意意境统一,要分析景物、情调、写法的特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点。景物有远近、动静的不同,色彩有鲜明、暗淡的区别,气氛有热烈、冷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清之分,视角有高低、俯仰之异,如果不注意这些差别,就不容易选出衔接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恰当的续句来。</a:t>
            </a:r>
            <a:endParaRPr lang="zh-CN" altLang="en-US" dirty="0">
              <a:latin typeface="+mn-lt"/>
              <a:ea typeface="+mn-ea"/>
            </a:endParaRPr>
          </a:p>
        </p:txBody>
      </p:sp>
      <p:pic>
        <p:nvPicPr>
          <p:cNvPr id="102402" name="图片 3" descr="textimage40.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3.事理统一原则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所谓事理统一,就是语段在表达某种意思时,不能违背客观事实或情理。上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下句之间也不能在事理上出现裂痕,否则,语句就衔接不上。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4.色彩相配原则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所谓色彩相配,是指在语段中,所选用的词语或句子在感情色彩和语体色彩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上必须前后一致,与整体和谐匹配。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5.合乎语法原则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所谓合乎语法,就是语句在结构上要符合语法规则,上下句要在语法上通畅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连贯。</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6.语序顺畅原则</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所谓语序顺畅,就是要求句子在排列上符合时间、空间、逻辑顺序,不能颠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倒错乱。句序安排有一定的原则:或以人们的认识规律为序,由表及里,由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浅入深,由感性到理性;或以空间的先后为序,从上到下,从左到右,从外到内;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或以时间的先后为序;或以主次为序。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7.前后照应原则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所谓前后照应,就是上下句在意义上彼此呼应,或在句式上保持一致。包括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问句与答句的照应、上下句词语的照应、前后句式的照应。</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737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“这些兴奋性的刺激”承接上文“类似灼烧的感觉”“心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跳加速”“唾液及汗液分泌增多”,“内啡肽”与下文“内啡肽</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泌”衔接。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3.(2014课标Ⅰ,15)依次填入下面一段文字横线处的语句,衔接最恰当的一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组是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中国珠算是以算盘为工具进行数字计算的一种方法,借助算盘和口诀,通过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人手指拨动算珠,就可以完成高难度计算。</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。2013年12月4日,“中国珠算”被正式列入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联合国教科文组织人类非物质文化遗产名录。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①即便是不识字的人也能熟练掌握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②珠算算盘结构简单,操作方便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③包含了珠算的所有秘密</a:t>
            </a:r>
            <a:endParaRPr lang="zh-CN" altLang="en-US" dirty="0">
              <a:latin typeface="+mn-lt"/>
              <a:ea typeface="+mn-ea"/>
            </a:endParaRPr>
          </a:p>
        </p:txBody>
      </p:sp>
      <p:pic>
        <p:nvPicPr>
          <p:cNvPr id="16386" name="图片 3" descr="textimage3.jpeg"/>
          <p:cNvPicPr>
            <a:picLocks noChangeAspect="1"/>
          </p:cNvPicPr>
          <p:nvPr/>
        </p:nvPicPr>
        <p:blipFill>
          <a:blip r:embed="rId3"/>
          <a:srcRect/>
          <a:stretch>
            <a:fillRect/>
          </a:stretch>
        </p:blipFill>
        <p:spPr bwMode="auto">
          <a:xfrm>
            <a:off x="500063" y="1276350"/>
            <a:ext cx="180975" cy="190500"/>
          </a:xfrm>
          <a:prstGeom prst="rect">
            <a:avLst/>
          </a:prstGeom>
          <a:noFill/>
          <a:ln w="9525">
            <a:noFill/>
            <a:miter lim="800000"/>
            <a:headEnd/>
            <a:tailEnd/>
          </a:ln>
        </p:spPr>
      </p:pic>
      <p:sp>
        <p:nvSpPr>
          <p:cNvPr id="4" name="矩形 3"/>
          <p:cNvSpPr/>
          <p:nvPr/>
        </p:nvSpPr>
        <p:spPr>
          <a:xfrm>
            <a:off x="0" y="704850"/>
            <a:ext cx="9144000" cy="177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8052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8.首尾相接原则</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所谓首尾相接,就是下句的头和上句的尾用词相同或基本相同。在一段话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中,一般说来,要保持陈述对象、叙述角度一致,但是有时为了强调突出某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一对象,或为更好地说明事物间的关系,需改变陈述对象,才能符合表达意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图。</a:t>
            </a:r>
            <a:endParaRPr lang="zh-CN" altLang="en-US" dirty="0">
              <a:latin typeface="+mn-lt"/>
              <a:ea typeface="+mn-ea"/>
            </a:endParaRPr>
          </a:p>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考点二　语言简明</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语言表达“简明”,要求通过删除多余语句、消除歧义等方式,达到表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意简洁明确的目的。</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下面一段文字中加线的词语</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有的必须删去</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有的不能删去。请把它</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们找出来</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将序号分别写在横线上。</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夏天到了,人们喜欢吃一些生冷①</a:t>
            </a:r>
            <a:r>
              <a:rPr lang="zh-CN" altLang="en-US" sz="2012" u="sng" kern="0" dirty="0">
                <a:solidFill>
                  <a:srgbClr val="000000"/>
                </a:solidFill>
                <a:latin typeface="Times New Roman" pitchFamily="65" charset="-122"/>
                <a:ea typeface="宋体" pitchFamily="65" charset="-122"/>
              </a:rPr>
              <a:t>的</a:t>
            </a:r>
            <a:r>
              <a:rPr lang="zh-CN" altLang="en-US" sz="2012" kern="0" dirty="0">
                <a:solidFill>
                  <a:srgbClr val="000000"/>
                </a:solidFill>
                <a:latin typeface="Times New Roman" pitchFamily="65" charset="-122"/>
                <a:ea typeface="宋体" pitchFamily="65" charset="-122"/>
              </a:rPr>
              <a:t>食品,外出就餐②</a:t>
            </a:r>
            <a:r>
              <a:rPr lang="zh-CN" altLang="en-US" sz="2012" u="sng" kern="0" dirty="0">
                <a:solidFill>
                  <a:srgbClr val="000000"/>
                </a:solidFill>
                <a:latin typeface="Times New Roman" pitchFamily="65" charset="-122"/>
                <a:ea typeface="宋体" pitchFamily="65" charset="-122"/>
              </a:rPr>
              <a:t>的</a:t>
            </a:r>
            <a:r>
              <a:rPr lang="zh-CN" altLang="en-US" sz="2012" kern="0" dirty="0">
                <a:solidFill>
                  <a:srgbClr val="000000"/>
                </a:solidFill>
                <a:latin typeface="Times New Roman" pitchFamily="65" charset="-122"/>
                <a:ea typeface="宋体" pitchFamily="65" charset="-122"/>
              </a:rPr>
              <a:t>频率③</a:t>
            </a:r>
            <a:r>
              <a:rPr lang="zh-CN" altLang="en-US" sz="2012" u="sng" kern="0" dirty="0">
                <a:solidFill>
                  <a:srgbClr val="000000"/>
                </a:solidFill>
                <a:latin typeface="Times New Roman" pitchFamily="65" charset="-122"/>
                <a:ea typeface="宋体" pitchFamily="65" charset="-122"/>
              </a:rPr>
              <a:t>也</a:t>
            </a:r>
            <a:r>
              <a:rPr lang="zh-CN" altLang="en-US" sz="2012" kern="0" dirty="0">
                <a:solidFill>
                  <a:srgbClr val="000000"/>
                </a:solidFill>
                <a:latin typeface="Times New Roman" pitchFamily="65" charset="-122"/>
                <a:ea typeface="宋体" pitchFamily="65" charset="-122"/>
              </a:rPr>
              <a:t>高了,④</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这</a:t>
            </a:r>
            <a:r>
              <a:rPr lang="zh-CN" altLang="en-US" sz="2012" kern="0" dirty="0">
                <a:solidFill>
                  <a:srgbClr val="000000"/>
                </a:solidFill>
                <a:latin typeface="Times New Roman" pitchFamily="65" charset="-122"/>
                <a:ea typeface="宋体" pitchFamily="65" charset="-122"/>
              </a:rPr>
              <a:t>都⑤</a:t>
            </a:r>
            <a:r>
              <a:rPr lang="zh-CN" altLang="en-US" sz="2012" u="sng" kern="0" dirty="0">
                <a:solidFill>
                  <a:srgbClr val="000000"/>
                </a:solidFill>
                <a:latin typeface="Times New Roman" pitchFamily="65" charset="-122"/>
                <a:ea typeface="宋体" pitchFamily="65" charset="-122"/>
              </a:rPr>
              <a:t>将</a:t>
            </a:r>
            <a:r>
              <a:rPr lang="zh-CN" altLang="en-US" sz="2012" kern="0" dirty="0">
                <a:solidFill>
                  <a:srgbClr val="000000"/>
                </a:solidFill>
                <a:latin typeface="Times New Roman" pitchFamily="65" charset="-122"/>
                <a:ea typeface="宋体" pitchFamily="65" charset="-122"/>
              </a:rPr>
              <a:t>给肠道传染病⑥</a:t>
            </a:r>
            <a:r>
              <a:rPr lang="zh-CN" altLang="en-US" sz="2012" u="sng" kern="0" dirty="0">
                <a:solidFill>
                  <a:srgbClr val="000000"/>
                </a:solidFill>
                <a:latin typeface="Times New Roman" pitchFamily="65" charset="-122"/>
                <a:ea typeface="宋体" pitchFamily="65" charset="-122"/>
              </a:rPr>
              <a:t>的</a:t>
            </a:r>
            <a:r>
              <a:rPr lang="zh-CN" altLang="en-US" sz="2012" kern="0" dirty="0">
                <a:solidFill>
                  <a:srgbClr val="000000"/>
                </a:solidFill>
                <a:latin typeface="Times New Roman" pitchFamily="65" charset="-122"/>
                <a:ea typeface="宋体" pitchFamily="65" charset="-122"/>
              </a:rPr>
              <a:t>发生埋下了隐患。某市的一项专题调查显示: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79%⑦</a:t>
            </a:r>
            <a:r>
              <a:rPr lang="zh-CN" altLang="en-US" sz="2012" u="sng" kern="0" dirty="0">
                <a:solidFill>
                  <a:srgbClr val="000000"/>
                </a:solidFill>
                <a:latin typeface="Times New Roman" pitchFamily="65" charset="-122"/>
                <a:ea typeface="宋体" pitchFamily="65" charset="-122"/>
              </a:rPr>
              <a:t>的</a:t>
            </a:r>
            <a:r>
              <a:rPr lang="zh-CN" altLang="en-US" sz="2012" kern="0" dirty="0">
                <a:solidFill>
                  <a:srgbClr val="000000"/>
                </a:solidFill>
                <a:latin typeface="Times New Roman" pitchFamily="65" charset="-122"/>
                <a:ea typeface="宋体" pitchFamily="65" charset="-122"/>
              </a:rPr>
              <a:t>痢疾患者有⑧</a:t>
            </a:r>
            <a:r>
              <a:rPr lang="zh-CN" altLang="en-US" sz="2012" u="sng" kern="0" dirty="0">
                <a:solidFill>
                  <a:srgbClr val="000000"/>
                </a:solidFill>
                <a:latin typeface="Times New Roman" pitchFamily="65" charset="-122"/>
                <a:ea typeface="宋体" pitchFamily="65" charset="-122"/>
              </a:rPr>
              <a:t>过</a:t>
            </a:r>
            <a:r>
              <a:rPr lang="zh-CN" altLang="en-US" sz="2012" kern="0" dirty="0">
                <a:solidFill>
                  <a:srgbClr val="000000"/>
                </a:solidFill>
                <a:latin typeface="Times New Roman" pitchFamily="65" charset="-122"/>
                <a:ea typeface="宋体" pitchFamily="65" charset="-122"/>
              </a:rPr>
              <a:t>不洁饮食史,他们食用⑨</a:t>
            </a:r>
            <a:r>
              <a:rPr lang="zh-CN" altLang="en-US" sz="2012" u="sng" kern="0" dirty="0">
                <a:solidFill>
                  <a:srgbClr val="000000"/>
                </a:solidFill>
                <a:latin typeface="Times New Roman" pitchFamily="65" charset="-122"/>
                <a:ea typeface="宋体" pitchFamily="65" charset="-122"/>
              </a:rPr>
              <a:t>的</a:t>
            </a:r>
            <a:r>
              <a:rPr lang="zh-CN" altLang="en-US" sz="2012" kern="0" dirty="0">
                <a:solidFill>
                  <a:srgbClr val="000000"/>
                </a:solidFill>
                <a:latin typeface="Times New Roman" pitchFamily="65" charset="-122"/>
                <a:ea typeface="宋体" pitchFamily="65" charset="-122"/>
              </a:rPr>
              <a:t>不洁物多为不干净</a:t>
            </a:r>
            <a:r>
              <a:rPr lang="zh-CN" altLang="en-US" sz="1645" kern="0" spc="529"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的</a:t>
            </a:r>
            <a:r>
              <a:rPr lang="zh-CN" altLang="en-US" sz="2012" kern="0" dirty="0">
                <a:solidFill>
                  <a:srgbClr val="000000"/>
                </a:solidFill>
                <a:latin typeface="Times New Roman" pitchFamily="65" charset="-122"/>
                <a:ea typeface="宋体" pitchFamily="65" charset="-122"/>
              </a:rPr>
              <a:t>熟食、冷荤或剩米饭等;从饮食地点看,51%的患者曾在外就餐,13%</a:t>
            </a:r>
            <a:r>
              <a:rPr lang="zh-CN" altLang="en-US" sz="1645" kern="0" spc="529" dirty="0">
                <a:solidFill>
                  <a:srgbClr val="000000"/>
                </a:solidFill>
                <a:latin typeface="Times New Roman" pitchFamily="65" charset="-122"/>
                <a:ea typeface="宋体" pitchFamily="65" charset="-122"/>
              </a:rPr>
              <a:t> </a:t>
            </a:r>
            <a:r>
              <a:rPr lang="zh-CN" altLang="en-US" sz="2012" u="sng" kern="0" dirty="0">
                <a:solidFill>
                  <a:srgbClr val="000000"/>
                </a:solidFill>
                <a:latin typeface="Times New Roman" pitchFamily="65" charset="-122"/>
                <a:ea typeface="宋体" pitchFamily="65" charset="-122"/>
              </a:rPr>
              <a:t>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有野炊经历。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(1)必须删去的是:</a:t>
            </a:r>
            <a:r>
              <a:rPr lang="zh-CN" altLang="en-US" sz="2012" u="sng"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(2)不能删去的是:</a:t>
            </a:r>
            <a:r>
              <a:rPr lang="zh-CN" altLang="en-US" sz="2012" u="sng"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134" kern="0" spc="29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(1)⑤</a:t>
            </a:r>
            <a:r>
              <a:rPr lang="zh-CN" altLang="en-US" sz="1645" kern="0" spc="52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(2)③④⑥⑦⑨⑩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删去多余的词语是“简”的最起码要求,但也不能为“简”而害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“明”,所以该保留的词语还要保留。</a:t>
            </a:r>
            <a:endParaRPr lang="zh-CN" altLang="en-US" dirty="0">
              <a:latin typeface="+mn-lt"/>
              <a:ea typeface="+mn-ea"/>
            </a:endParaRPr>
          </a:p>
        </p:txBody>
      </p:sp>
      <p:pic>
        <p:nvPicPr>
          <p:cNvPr id="110594" name="图片 3" descr="textimage41.jpeg"/>
          <p:cNvPicPr>
            <a:picLocks noChangeAspect="1"/>
          </p:cNvPicPr>
          <p:nvPr/>
        </p:nvPicPr>
        <p:blipFill>
          <a:blip r:embed="rId3"/>
          <a:srcRect/>
          <a:stretch>
            <a:fillRect/>
          </a:stretch>
        </p:blipFill>
        <p:spPr bwMode="auto">
          <a:xfrm>
            <a:off x="8232775" y="1873250"/>
            <a:ext cx="276225" cy="276225"/>
          </a:xfrm>
          <a:prstGeom prst="rect">
            <a:avLst/>
          </a:prstGeom>
          <a:noFill/>
          <a:ln w="9525">
            <a:noFill/>
            <a:miter lim="800000"/>
            <a:headEnd/>
            <a:tailEnd/>
          </a:ln>
        </p:spPr>
      </p:pic>
      <p:pic>
        <p:nvPicPr>
          <p:cNvPr id="110595" name="图片 4" descr="textimage42.jpeg"/>
          <p:cNvPicPr>
            <a:picLocks noChangeAspect="1"/>
          </p:cNvPicPr>
          <p:nvPr/>
        </p:nvPicPr>
        <p:blipFill>
          <a:blip r:embed="rId4"/>
          <a:srcRect/>
          <a:stretch>
            <a:fillRect/>
          </a:stretch>
        </p:blipFill>
        <p:spPr bwMode="auto">
          <a:xfrm>
            <a:off x="8069263" y="2338388"/>
            <a:ext cx="276225" cy="276225"/>
          </a:xfrm>
          <a:prstGeom prst="rect">
            <a:avLst/>
          </a:prstGeom>
          <a:noFill/>
          <a:ln w="9525">
            <a:noFill/>
            <a:miter lim="800000"/>
            <a:headEnd/>
            <a:tailEnd/>
          </a:ln>
        </p:spPr>
      </p:pic>
      <p:pic>
        <p:nvPicPr>
          <p:cNvPr id="110596" name="图片 5" descr="textimage43.jpeg"/>
          <p:cNvPicPr>
            <a:picLocks noChangeAspect="1"/>
          </p:cNvPicPr>
          <p:nvPr/>
        </p:nvPicPr>
        <p:blipFill>
          <a:blip r:embed="rId5"/>
          <a:srcRect/>
          <a:stretch>
            <a:fillRect/>
          </a:stretch>
        </p:blipFill>
        <p:spPr bwMode="auto">
          <a:xfrm>
            <a:off x="542925" y="5122863"/>
            <a:ext cx="180975" cy="190500"/>
          </a:xfrm>
          <a:prstGeom prst="rect">
            <a:avLst/>
          </a:prstGeom>
          <a:noFill/>
          <a:ln w="9525">
            <a:noFill/>
            <a:miter lim="800000"/>
            <a:headEnd/>
            <a:tailEnd/>
          </a:ln>
        </p:spPr>
      </p:pic>
      <p:pic>
        <p:nvPicPr>
          <p:cNvPr id="110597" name="图片 6" descr="textimage44.jpeg"/>
          <p:cNvPicPr>
            <a:picLocks noChangeAspect="1"/>
          </p:cNvPicPr>
          <p:nvPr/>
        </p:nvPicPr>
        <p:blipFill>
          <a:blip r:embed="rId4"/>
          <a:srcRect/>
          <a:stretch>
            <a:fillRect/>
          </a:stretch>
        </p:blipFill>
        <p:spPr bwMode="auto">
          <a:xfrm>
            <a:off x="2044700" y="4198938"/>
            <a:ext cx="276225" cy="276225"/>
          </a:xfrm>
          <a:prstGeom prst="rect">
            <a:avLst/>
          </a:prstGeom>
          <a:noFill/>
          <a:ln w="9525">
            <a:noFill/>
            <a:miter lim="800000"/>
            <a:headEnd/>
            <a:tailEnd/>
          </a:ln>
        </p:spPr>
      </p:pic>
      <p:pic>
        <p:nvPicPr>
          <p:cNvPr id="110598" name="图片 7" descr="textimage45.jpeg"/>
          <p:cNvPicPr>
            <a:picLocks noChangeAspect="1"/>
          </p:cNvPicPr>
          <p:nvPr/>
        </p:nvPicPr>
        <p:blipFill>
          <a:blip r:embed="rId5"/>
          <a:srcRect/>
          <a:stretch>
            <a:fillRect/>
          </a:stretch>
        </p:blipFill>
        <p:spPr bwMode="auto">
          <a:xfrm>
            <a:off x="542925" y="5588000"/>
            <a:ext cx="180975" cy="190500"/>
          </a:xfrm>
          <a:prstGeom prst="rect">
            <a:avLst/>
          </a:prstGeom>
          <a:noFill/>
          <a:ln w="9525">
            <a:noFill/>
            <a:miter lim="800000"/>
            <a:headEnd/>
            <a:tailEnd/>
          </a:ln>
        </p:spPr>
      </p:pic>
      <p:sp>
        <p:nvSpPr>
          <p:cNvPr id="8" name="矩形 7"/>
          <p:cNvSpPr/>
          <p:nvPr/>
        </p:nvSpPr>
        <p:spPr>
          <a:xfrm>
            <a:off x="0" y="4992688"/>
            <a:ext cx="9144000" cy="1776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语言简明“二看”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1.看语段中是否有意义相同重复使用的词语。如果有,根据表意的实际情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况,考虑这些重复是否有必要,删去后是否影响表达效果或能否用其他词语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代替。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2.看语段是否做到了表意明确。特别要注意多重定语中定语的位置是否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恰当,状语的位置是否恰当;助词“的”的使用是否多余;“和”“跟”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“同”等类词语的词性在本语言环境中是否固定;承前或蒙后省略了主语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的语句是否会产生歧义;一个语句做不同的停顿,是否会有不同的意思。</a:t>
            </a:r>
            <a:endParaRPr lang="zh-CN" altLang="en-US">
              <a:latin typeface="+mn-lt"/>
              <a:ea typeface="+mn-ea"/>
            </a:endParaRPr>
          </a:p>
        </p:txBody>
      </p:sp>
      <p:pic>
        <p:nvPicPr>
          <p:cNvPr id="112642" name="图片 3" descr="textimage46.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403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1.(2015山东,18)阅读下面一段文字,完成后面的题目。(4分)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中国的茶俗以大众化为主流,茶馆茶客盈门,就</a:t>
            </a:r>
            <a:r>
              <a:rPr lang="zh-CN" altLang="en-US" sz="2265" kern="0" spc="155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足以说明这一点;而文人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雅士在饮茶上另有讲究。历来的研究者在饮茶著述中,</a:t>
            </a:r>
            <a:r>
              <a:rPr lang="zh-CN" altLang="en-US" sz="2265" kern="0" spc="155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试图教给人们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一种优雅的饮茶方式</a:t>
            </a:r>
            <a:r>
              <a:rPr lang="zh-CN" altLang="en-US" sz="2137" kern="0" spc="-11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即茶舍要雅致,茶叶需上品,入茶</a:t>
            </a:r>
            <a:r>
              <a:rPr lang="zh-CN" altLang="en-US" sz="2232" kern="0" spc="-13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水最好是甘洌的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泉水</a:t>
            </a:r>
            <a:r>
              <a:rPr lang="zh-CN" altLang="en-US" sz="2265" kern="0" spc="-24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主宾身份情趣要相宜,或有诗文唱和、书画助兴</a:t>
            </a:r>
            <a:r>
              <a:rPr lang="zh-CN" altLang="en-US" sz="2265" kern="0" spc="-24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或会心赏鉴;</a:t>
            </a:r>
            <a:r>
              <a:rPr lang="zh-CN" altLang="en-US" sz="2218" kern="0" spc="1606"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主宾不解茶道和饮茶时佐以荤食;茶舍布置混乱</a:t>
            </a:r>
            <a:r>
              <a:rPr lang="zh-CN" altLang="en-US" sz="2265" kern="0" spc="-24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茶具粗劣,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265" kern="0" spc="883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(1)为了表达简明,画线的词语有两处应该删除,序号分别是</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和</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(2)画线的标点有两处错误,序号分别是</a:t>
            </a:r>
            <a:r>
              <a:rPr lang="zh-CN" altLang="en-US" u="sng" kern="0"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和</a:t>
            </a:r>
            <a:r>
              <a:rPr lang="zh-CN" altLang="en-US" u="sng" kern="0"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1036" name="图片 3" descr="textimage47.jpeg"/>
          <p:cNvPicPr>
            <a:picLocks noChangeAspect="1"/>
          </p:cNvPicPr>
          <p:nvPr/>
        </p:nvPicPr>
        <p:blipFill>
          <a:blip r:embed="rId4"/>
          <a:srcRect/>
          <a:stretch>
            <a:fillRect/>
          </a:stretch>
        </p:blipFill>
        <p:spPr bwMode="auto">
          <a:xfrm>
            <a:off x="500063" y="1290638"/>
            <a:ext cx="123825" cy="200025"/>
          </a:xfrm>
          <a:prstGeom prst="rect">
            <a:avLst/>
          </a:prstGeom>
          <a:noFill/>
          <a:ln w="9525">
            <a:noFill/>
            <a:miter lim="800000"/>
            <a:headEnd/>
            <a:tailEnd/>
          </a:ln>
        </p:spPr>
      </p:pic>
      <p:graphicFrame>
        <p:nvGraphicFramePr>
          <p:cNvPr id="1026" name="Object 2"/>
          <p:cNvGraphicFramePr>
            <a:graphicFrameLocks noChangeAspect="1"/>
          </p:cNvGraphicFramePr>
          <p:nvPr/>
        </p:nvGraphicFramePr>
        <p:xfrm>
          <a:off x="5527675" y="2217738"/>
          <a:ext cx="485775" cy="457200"/>
        </p:xfrm>
        <a:graphic>
          <a:graphicData uri="http://schemas.openxmlformats.org/presentationml/2006/ole">
            <p:oleObj spid="_x0000_s1026" name="Equation" r:id="rId5" imgW="489600" imgH="460800" progId="">
              <p:embed/>
            </p:oleObj>
          </a:graphicData>
        </a:graphic>
      </p:graphicFrame>
      <p:graphicFrame>
        <p:nvGraphicFramePr>
          <p:cNvPr id="1027" name="Object 3"/>
          <p:cNvGraphicFramePr>
            <a:graphicFrameLocks noChangeAspect="1"/>
          </p:cNvGraphicFramePr>
          <p:nvPr/>
        </p:nvGraphicFramePr>
        <p:xfrm>
          <a:off x="6486525" y="2720975"/>
          <a:ext cx="485775" cy="457200"/>
        </p:xfrm>
        <a:graphic>
          <a:graphicData uri="http://schemas.openxmlformats.org/presentationml/2006/ole">
            <p:oleObj spid="_x0000_s1027" name="Equation" r:id="rId6" imgW="489600" imgH="460800" progId="">
              <p:embed/>
            </p:oleObj>
          </a:graphicData>
        </a:graphic>
      </p:graphicFrame>
      <p:graphicFrame>
        <p:nvGraphicFramePr>
          <p:cNvPr id="1028" name="Object 4"/>
          <p:cNvGraphicFramePr>
            <a:graphicFrameLocks noChangeAspect="1"/>
          </p:cNvGraphicFramePr>
          <p:nvPr/>
        </p:nvGraphicFramePr>
        <p:xfrm>
          <a:off x="2843213" y="3225800"/>
          <a:ext cx="257175" cy="428625"/>
        </p:xfrm>
        <a:graphic>
          <a:graphicData uri="http://schemas.openxmlformats.org/presentationml/2006/ole">
            <p:oleObj spid="_x0000_s1028" name="Equation" r:id="rId7" imgW="259200" imgH="432000" progId="">
              <p:embed/>
            </p:oleObj>
          </a:graphicData>
        </a:graphic>
      </p:graphicFrame>
      <p:graphicFrame>
        <p:nvGraphicFramePr>
          <p:cNvPr id="1029" name="Object 5"/>
          <p:cNvGraphicFramePr>
            <a:graphicFrameLocks noChangeAspect="1"/>
          </p:cNvGraphicFramePr>
          <p:nvPr/>
        </p:nvGraphicFramePr>
        <p:xfrm>
          <a:off x="6551613" y="3217863"/>
          <a:ext cx="266700" cy="447675"/>
        </p:xfrm>
        <a:graphic>
          <a:graphicData uri="http://schemas.openxmlformats.org/presentationml/2006/ole">
            <p:oleObj spid="_x0000_s1029" name="Equation" r:id="rId8" imgW="268800" imgH="451200" progId="">
              <p:embed/>
            </p:oleObj>
          </a:graphicData>
        </a:graphic>
      </p:graphicFrame>
      <p:graphicFrame>
        <p:nvGraphicFramePr>
          <p:cNvPr id="1030" name="Object 6"/>
          <p:cNvGraphicFramePr>
            <a:graphicFrameLocks noChangeAspect="1"/>
          </p:cNvGraphicFramePr>
          <p:nvPr/>
        </p:nvGraphicFramePr>
        <p:xfrm>
          <a:off x="1054100" y="3735388"/>
          <a:ext cx="257175" cy="457200"/>
        </p:xfrm>
        <a:graphic>
          <a:graphicData uri="http://schemas.openxmlformats.org/presentationml/2006/ole">
            <p:oleObj spid="_x0000_s1030" name="Equation" r:id="rId9" imgW="259200" imgH="460800" progId="">
              <p:embed/>
            </p:oleObj>
          </a:graphicData>
        </a:graphic>
      </p:graphicFrame>
      <p:graphicFrame>
        <p:nvGraphicFramePr>
          <p:cNvPr id="1031" name="Object 7"/>
          <p:cNvGraphicFramePr>
            <a:graphicFrameLocks noChangeAspect="1"/>
          </p:cNvGraphicFramePr>
          <p:nvPr/>
        </p:nvGraphicFramePr>
        <p:xfrm>
          <a:off x="6488113" y="3735388"/>
          <a:ext cx="257175" cy="457200"/>
        </p:xfrm>
        <a:graphic>
          <a:graphicData uri="http://schemas.openxmlformats.org/presentationml/2006/ole">
            <p:oleObj spid="_x0000_s1031" name="Equation" r:id="rId10" imgW="259200" imgH="460800" progId="">
              <p:embed/>
            </p:oleObj>
          </a:graphicData>
        </a:graphic>
      </p:graphicFrame>
      <p:graphicFrame>
        <p:nvGraphicFramePr>
          <p:cNvPr id="1032" name="Object 8"/>
          <p:cNvGraphicFramePr>
            <a:graphicFrameLocks noChangeAspect="1"/>
          </p:cNvGraphicFramePr>
          <p:nvPr/>
        </p:nvGraphicFramePr>
        <p:xfrm>
          <a:off x="8094663" y="3727450"/>
          <a:ext cx="485775" cy="447675"/>
        </p:xfrm>
        <a:graphic>
          <a:graphicData uri="http://schemas.openxmlformats.org/presentationml/2006/ole">
            <p:oleObj spid="_x0000_s1032" name="Equation" r:id="rId11" imgW="489600" imgH="451200" progId="">
              <p:embed/>
            </p:oleObj>
          </a:graphicData>
        </a:graphic>
      </p:graphicFrame>
      <p:graphicFrame>
        <p:nvGraphicFramePr>
          <p:cNvPr id="1033" name="Object 9"/>
          <p:cNvGraphicFramePr>
            <a:graphicFrameLocks noChangeAspect="1"/>
          </p:cNvGraphicFramePr>
          <p:nvPr/>
        </p:nvGraphicFramePr>
        <p:xfrm>
          <a:off x="5726113" y="4238625"/>
          <a:ext cx="254000" cy="450850"/>
        </p:xfrm>
        <a:graphic>
          <a:graphicData uri="http://schemas.openxmlformats.org/presentationml/2006/ole">
            <p:oleObj spid="_x0000_s1033" name="Equation" r:id="rId12" imgW="259200" imgH="460800" progId="">
              <p:embed/>
            </p:oleObj>
          </a:graphicData>
        </a:graphic>
      </p:graphicFrame>
      <p:graphicFrame>
        <p:nvGraphicFramePr>
          <p:cNvPr id="1034" name="Object 10"/>
          <p:cNvGraphicFramePr>
            <a:graphicFrameLocks noChangeAspect="1"/>
          </p:cNvGraphicFramePr>
          <p:nvPr/>
        </p:nvGraphicFramePr>
        <p:xfrm>
          <a:off x="542925" y="4735513"/>
          <a:ext cx="1368425" cy="444500"/>
        </p:xfrm>
        <a:graphic>
          <a:graphicData uri="http://schemas.openxmlformats.org/presentationml/2006/ole">
            <p:oleObj spid="_x0000_s1034" name="Equation" r:id="rId13" imgW="1420800" imgH="460800" progId="">
              <p:embed/>
            </p:oleObj>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238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(1)①　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(2)③　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(1)①“完全”与“足以”重复,删去“完全”。②句子的主语是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“研究者”,此处用“他们”来指代显得累赘。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(2)“冒号”与“即”功能相同,应将冒号改为逗号。⑥所在句子是四个并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列分句中的第二分句,第二分句中又有小并列,分句内的并列用顿号,所以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⑥处的分号应改为逗号。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2.(2015重庆,20)阅读下边一段文字,按要求答题。(5分)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a:t>
            </a:r>
            <a:r>
              <a:rPr lang="zh-CN" altLang="en-US" sz="2218" kern="0" spc="340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山谷里,有一处高数千尺的断崖,崖上有一株小小的百合,</a:t>
            </a:r>
            <a:r>
              <a:rPr lang="zh-CN" altLang="en-US" sz="2265" kern="0" spc="335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长</a:t>
            </a:r>
            <a:endParaRPr lang="zh-CN" altLang="en-US" dirty="0">
              <a:latin typeface="+mn-lt"/>
              <a:ea typeface="+mn-ea"/>
            </a:endParaRPr>
          </a:p>
        </p:txBody>
      </p:sp>
      <p:pic>
        <p:nvPicPr>
          <p:cNvPr id="2053" name="图片 3" descr="textimage48.jpeg"/>
          <p:cNvPicPr>
            <a:picLocks noChangeAspect="1"/>
          </p:cNvPicPr>
          <p:nvPr/>
        </p:nvPicPr>
        <p:blipFill>
          <a:blip r:embed="rId4"/>
          <a:srcRect/>
          <a:stretch>
            <a:fillRect/>
          </a:stretch>
        </p:blipFill>
        <p:spPr bwMode="auto">
          <a:xfrm>
            <a:off x="477838" y="1276350"/>
            <a:ext cx="180975" cy="190500"/>
          </a:xfrm>
          <a:prstGeom prst="rect">
            <a:avLst/>
          </a:prstGeom>
          <a:noFill/>
          <a:ln w="9525">
            <a:noFill/>
            <a:miter lim="800000"/>
            <a:headEnd/>
            <a:tailEnd/>
          </a:ln>
        </p:spPr>
      </p:pic>
      <p:pic>
        <p:nvPicPr>
          <p:cNvPr id="2054" name="图片 4" descr="textimage49.jpeg"/>
          <p:cNvPicPr>
            <a:picLocks noChangeAspect="1"/>
          </p:cNvPicPr>
          <p:nvPr/>
        </p:nvPicPr>
        <p:blipFill>
          <a:blip r:embed="rId4"/>
          <a:srcRect/>
          <a:stretch>
            <a:fillRect/>
          </a:stretch>
        </p:blipFill>
        <p:spPr bwMode="auto">
          <a:xfrm>
            <a:off x="461963" y="2208213"/>
            <a:ext cx="180975" cy="190500"/>
          </a:xfrm>
          <a:prstGeom prst="rect">
            <a:avLst/>
          </a:prstGeom>
          <a:noFill/>
          <a:ln w="9525">
            <a:noFill/>
            <a:miter lim="800000"/>
            <a:headEnd/>
            <a:tailEnd/>
          </a:ln>
        </p:spPr>
      </p:pic>
      <p:graphicFrame>
        <p:nvGraphicFramePr>
          <p:cNvPr id="2050" name="Object 2"/>
          <p:cNvGraphicFramePr>
            <a:graphicFrameLocks noChangeAspect="1"/>
          </p:cNvGraphicFramePr>
          <p:nvPr/>
        </p:nvGraphicFramePr>
        <p:xfrm>
          <a:off x="798513" y="4992688"/>
          <a:ext cx="714375" cy="447675"/>
        </p:xfrm>
        <a:graphic>
          <a:graphicData uri="http://schemas.openxmlformats.org/presentationml/2006/ole">
            <p:oleObj spid="_x0000_s2050" name="Equation" r:id="rId5" imgW="720000" imgH="451200" progId="">
              <p:embed/>
            </p:oleObj>
          </a:graphicData>
        </a:graphic>
      </p:graphicFrame>
      <p:graphicFrame>
        <p:nvGraphicFramePr>
          <p:cNvPr id="2051" name="Object 3"/>
          <p:cNvGraphicFramePr>
            <a:graphicFrameLocks noChangeAspect="1"/>
          </p:cNvGraphicFramePr>
          <p:nvPr/>
        </p:nvGraphicFramePr>
        <p:xfrm>
          <a:off x="7500938" y="4992688"/>
          <a:ext cx="714375" cy="457200"/>
        </p:xfrm>
        <a:graphic>
          <a:graphicData uri="http://schemas.openxmlformats.org/presentationml/2006/ole">
            <p:oleObj spid="_x0000_s2051" name="Equation" r:id="rId6" imgW="720000" imgH="460800" progId="">
              <p:embed/>
            </p:oleObj>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得和野草一模一样,但它知道自己并不是野草。它心里有一个</a:t>
            </a:r>
            <a:r>
              <a:rPr lang="zh-CN" altLang="en-US" sz="2354" kern="0" spc="297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念头: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“我是百合,不是野草。</a:t>
            </a:r>
            <a:r>
              <a:rPr lang="zh-CN" altLang="en-US" sz="2298" kern="0" spc="1901"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能证明这一点的,就是开出美丽的花朵。”百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合深深地扎根,努力地吸收水分和阳光,终于结出了第一个花苞。百合很高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兴,</a:t>
            </a:r>
            <a:r>
              <a:rPr lang="zh-CN" altLang="en-US" sz="2265" kern="0" spc="328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杂草却很不屑,七嘴八舌地嘲讽道:“你别费力气了,即使你真的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能开花,在这</a:t>
            </a:r>
            <a:r>
              <a:rPr lang="zh-CN" altLang="en-US" sz="2265" kern="0" spc="335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荒郊野外,不也是没人欣赏吗?”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百合说:“我会开花,</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。”有一天,百合终于开花了,那洁白成为断崖上最美丽的颜色。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(1)请在横线处补写一句话。要求:①既能回应野草的嘲讽,又能表现百合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坚定的信念;②不少于20字,不多于25字。(2分)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(2)文中①②③④⑤⑥处,有三处多余,这三处是</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。(3分)</a:t>
            </a:r>
            <a:endParaRPr lang="zh-CN" altLang="en-US" dirty="0">
              <a:latin typeface="+mn-lt"/>
              <a:ea typeface="+mn-ea"/>
            </a:endParaRPr>
          </a:p>
        </p:txBody>
      </p:sp>
      <p:pic>
        <p:nvPicPr>
          <p:cNvPr id="3078" name="图片 3" descr="textimage50.jpeg"/>
          <p:cNvPicPr>
            <a:picLocks noChangeAspect="1"/>
          </p:cNvPicPr>
          <p:nvPr/>
        </p:nvPicPr>
        <p:blipFill>
          <a:blip r:embed="rId4"/>
          <a:srcRect/>
          <a:stretch>
            <a:fillRect/>
          </a:stretch>
        </p:blipFill>
        <p:spPr bwMode="auto">
          <a:xfrm>
            <a:off x="3163888" y="1708150"/>
            <a:ext cx="533400" cy="466725"/>
          </a:xfrm>
          <a:prstGeom prst="rect">
            <a:avLst/>
          </a:prstGeom>
          <a:noFill/>
          <a:ln w="9525">
            <a:noFill/>
            <a:miter lim="800000"/>
            <a:headEnd/>
            <a:tailEnd/>
          </a:ln>
        </p:spPr>
      </p:pic>
      <p:graphicFrame>
        <p:nvGraphicFramePr>
          <p:cNvPr id="3074" name="Object 2"/>
          <p:cNvGraphicFramePr>
            <a:graphicFrameLocks noChangeAspect="1"/>
          </p:cNvGraphicFramePr>
          <p:nvPr/>
        </p:nvGraphicFramePr>
        <p:xfrm>
          <a:off x="7253288" y="1289050"/>
          <a:ext cx="676275" cy="457200"/>
        </p:xfrm>
        <a:graphic>
          <a:graphicData uri="http://schemas.openxmlformats.org/presentationml/2006/ole">
            <p:oleObj spid="_x0000_s3074" name="Equation" r:id="rId5" imgW="681600" imgH="460800" progId="">
              <p:embed/>
            </p:oleObj>
          </a:graphicData>
        </a:graphic>
      </p:graphicFrame>
      <p:graphicFrame>
        <p:nvGraphicFramePr>
          <p:cNvPr id="3075" name="Object 3"/>
          <p:cNvGraphicFramePr>
            <a:graphicFrameLocks noChangeAspect="1"/>
          </p:cNvGraphicFramePr>
          <p:nvPr/>
        </p:nvGraphicFramePr>
        <p:xfrm>
          <a:off x="863600" y="2792413"/>
          <a:ext cx="704850" cy="457200"/>
        </p:xfrm>
        <a:graphic>
          <a:graphicData uri="http://schemas.openxmlformats.org/presentationml/2006/ole">
            <p:oleObj spid="_x0000_s3075" name="Equation" r:id="rId6" imgW="710400" imgH="460800" progId="">
              <p:embed/>
            </p:oleObj>
          </a:graphicData>
        </a:graphic>
      </p:graphicFrame>
      <p:graphicFrame>
        <p:nvGraphicFramePr>
          <p:cNvPr id="3076" name="Object 4"/>
          <p:cNvGraphicFramePr>
            <a:graphicFrameLocks noChangeAspect="1"/>
          </p:cNvGraphicFramePr>
          <p:nvPr/>
        </p:nvGraphicFramePr>
        <p:xfrm>
          <a:off x="1885950" y="3295650"/>
          <a:ext cx="711200" cy="455613"/>
        </p:xfrm>
        <a:graphic>
          <a:graphicData uri="http://schemas.openxmlformats.org/presentationml/2006/ole">
            <p:oleObj spid="_x0000_s3076" name="Equation" r:id="rId7" imgW="720000" imgH="460800" progId="">
              <p:embed/>
            </p:oleObj>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(1)(示例)这正是体现我价值的地方,不管有没有人欣赏我都要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(2)②③⑥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(1)回应“嘲讽”,可以用揭示自我价值、暗示自己有超出对方的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优势的语言表达;表现坚定的信念,则可以用执着的、不为外界所左右的语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言表达。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(2)②处可以承前省略,用上反倒显得不简洁;③处“内在的”与“心里”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重复;⑥“荒郊野外”本来就是“偏僻”的。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3.从下列句子中,先剔除两个与段意无关的句子,再将剩下的四个句子组合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成语意连贯的一段话。(只填序号)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①若要想将对称从艺术中除去,那你就先将它从大自然中剔除尽吧。</a:t>
            </a:r>
            <a:endParaRPr lang="zh-CN" altLang="en-US" dirty="0">
              <a:latin typeface="+mn-lt"/>
              <a:ea typeface="+mn-ea"/>
            </a:endParaRPr>
          </a:p>
        </p:txBody>
      </p:sp>
      <p:pic>
        <p:nvPicPr>
          <p:cNvPr id="123906" name="图片 3" descr="textimage51.jpeg"/>
          <p:cNvPicPr>
            <a:picLocks noChangeAspect="1"/>
          </p:cNvPicPr>
          <p:nvPr/>
        </p:nvPicPr>
        <p:blipFill>
          <a:blip r:embed="rId3"/>
          <a:srcRect/>
          <a:stretch>
            <a:fillRect/>
          </a:stretch>
        </p:blipFill>
        <p:spPr bwMode="auto">
          <a:xfrm>
            <a:off x="519113" y="1276350"/>
            <a:ext cx="180975" cy="190500"/>
          </a:xfrm>
          <a:prstGeom prst="rect">
            <a:avLst/>
          </a:prstGeom>
          <a:noFill/>
          <a:ln w="9525">
            <a:noFill/>
            <a:miter lim="800000"/>
            <a:headEnd/>
            <a:tailEnd/>
          </a:ln>
        </p:spPr>
      </p:pic>
      <p:pic>
        <p:nvPicPr>
          <p:cNvPr id="123907" name="图片 4" descr="textimage52.jpeg"/>
          <p:cNvPicPr>
            <a:picLocks noChangeAspect="1"/>
          </p:cNvPicPr>
          <p:nvPr/>
        </p:nvPicPr>
        <p:blipFill>
          <a:blip r:embed="rId3"/>
          <a:srcRect/>
          <a:stretch>
            <a:fillRect/>
          </a:stretch>
        </p:blipFill>
        <p:spPr bwMode="auto">
          <a:xfrm>
            <a:off x="542925" y="2667000"/>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②事实上,莎士比亚就像所有真正伟大的诗人一样,无可争辩地应当获得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“酷似创造”这个赞语。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③这种对称普遍存在:生与死、善与恶、公正与偏狭、天使与魔鬼、规矩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与变形、伟大与渺小</a:t>
            </a:r>
            <a:r>
              <a:rPr lang="zh-CN" altLang="en-US" sz="2012" kern="0" dirty="0">
                <a:solidFill>
                  <a:srgbClr val="000000"/>
                </a:solidFill>
                <a:latin typeface="黑体"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④莎士比亚的对称普遍存在于他的作品中,无处不有,俯拾即是。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⑤天才与红宝石一样,都有着双重反光,双重折射。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⑥正是基于这些人世间遍存的冲突,这些在自然中最为基本的正反,画家伦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特朗才构成了他的明暗,雕塑家比拉内斯才创造了他的曲线。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剔除的句子是:</a:t>
            </a:r>
            <a:r>
              <a:rPr lang="zh-CN" altLang="en-US" sz="2012" u="sng"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剩余句子组成的语段的顺序是:</a:t>
            </a:r>
            <a:r>
              <a:rPr lang="zh-CN" altLang="en-US" sz="2012" u="sng" kern="0" dirty="0">
                <a:solidFill>
                  <a:srgbClr val="000000"/>
                </a:solidFill>
                <a:latin typeface="Times New Roman" pitchFamily="65" charset="-122"/>
                <a:ea typeface="宋体" pitchFamily="65" charset="-122"/>
              </a:rPr>
              <a:t>    </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347663"/>
            <a:ext cx="8505825" cy="62182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答案　剔除的句子是:②⑤</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剩余句子组成的语段的顺序是:④③⑥①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全段讲“对称”“人世间遍存的冲突”“自然中的正反”,②⑤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句与此无关,故删去。③⑥句中的“这种”“这些”显然是承上的,所以不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会是第一句;③句中的“这种对称”承④句中的“莎士比亚的对称”,而⑥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句中的“这些人世间遍存的冲突”是承③句中的“生与死、善与恶、公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正与偏狭</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a:t>
            </a:r>
            <a:endParaRPr lang="zh-CN" altLang="en-US" dirty="0">
              <a:latin typeface="+mn-lt"/>
              <a:ea typeface="+mn-ea"/>
            </a:endParaRPr>
          </a:p>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考点三　语言得体</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语言表达“得体”是指能够根据语境和语体特点恰当地使用语言,即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用语能根据表达的目的、对象、场合、方式的差异来调整,与语境保持和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谐一致,分寸得当。语言表达得体是比语言表达简明、连贯更高一层的要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求。</a:t>
            </a:r>
            <a:endParaRPr lang="zh-CN" altLang="en-US" dirty="0">
              <a:latin typeface="+mn-lt"/>
              <a:ea typeface="+mn-ea"/>
            </a:endParaRPr>
          </a:p>
        </p:txBody>
      </p:sp>
      <p:pic>
        <p:nvPicPr>
          <p:cNvPr id="128002" name="图片 3" descr="textimage54.jpeg"/>
          <p:cNvPicPr>
            <a:picLocks noChangeAspect="1"/>
          </p:cNvPicPr>
          <p:nvPr/>
        </p:nvPicPr>
        <p:blipFill>
          <a:blip r:embed="rId3"/>
          <a:srcRect/>
          <a:stretch>
            <a:fillRect/>
          </a:stretch>
        </p:blipFill>
        <p:spPr bwMode="auto">
          <a:xfrm>
            <a:off x="500063" y="1054100"/>
            <a:ext cx="180975" cy="190500"/>
          </a:xfrm>
          <a:prstGeom prst="rect">
            <a:avLst/>
          </a:prstGeom>
          <a:noFill/>
          <a:ln w="9525">
            <a:noFill/>
            <a:miter lim="800000"/>
            <a:headEnd/>
            <a:tailEnd/>
          </a:ln>
        </p:spPr>
      </p:pic>
      <p:pic>
        <p:nvPicPr>
          <p:cNvPr id="128003" name="图片 3" descr="textimage53.jpeg"/>
          <p:cNvPicPr>
            <a:picLocks noChangeAspect="1"/>
          </p:cNvPicPr>
          <p:nvPr/>
        </p:nvPicPr>
        <p:blipFill>
          <a:blip r:embed="rId3"/>
          <a:srcRect/>
          <a:stretch>
            <a:fillRect/>
          </a:stretch>
        </p:blipFill>
        <p:spPr bwMode="auto">
          <a:xfrm>
            <a:off x="500063" y="1992313"/>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(2014江苏,3)下列交际用语使用</a:t>
            </a:r>
            <a:r>
              <a:rPr lang="zh-CN" altLang="en-US" sz="2012" u="sng" kern="0" dirty="0">
                <a:solidFill>
                  <a:srgbClr val="000000"/>
                </a:solidFill>
                <a:latin typeface="Times New Roman" pitchFamily="65" charset="-122"/>
                <a:ea typeface="宋体" pitchFamily="65" charset="-122"/>
              </a:rPr>
              <a:t>不得体</a:t>
            </a:r>
            <a:r>
              <a:rPr lang="zh-CN" altLang="en-US" sz="2012" kern="0" dirty="0">
                <a:solidFill>
                  <a:srgbClr val="000000"/>
                </a:solidFill>
                <a:latin typeface="Times New Roman" pitchFamily="65" charset="-122"/>
                <a:ea typeface="宋体" pitchFamily="65" charset="-122"/>
              </a:rPr>
              <a:t>的一项是(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A.涂鸦之作,不足当先生一哂,如蒙赐正,小子不胜感激!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B.欣闻敝校百年校庆,本人忝为校友,因事不能躬临为歉!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C.吉日良辰,花好月圆,恭祝一对璧人并蒂同心、白首偕老!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D.家母古稀之庆,承蒙各位亲友光临,略备薄酒,敬答厚意!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“敝”是谦辞,用于向别人称跟自己有关的事物。“敝校”应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改为“母校”。</a:t>
            </a:r>
            <a:endParaRPr lang="zh-CN" altLang="en-US">
              <a:latin typeface="+mn-lt"/>
              <a:ea typeface="+mn-ea"/>
            </a:endParaRPr>
          </a:p>
        </p:txBody>
      </p:sp>
      <p:pic>
        <p:nvPicPr>
          <p:cNvPr id="130050" name="图片 3" descr="textimage55.jpeg"/>
          <p:cNvPicPr>
            <a:picLocks noChangeAspect="1"/>
          </p:cNvPicPr>
          <p:nvPr/>
        </p:nvPicPr>
        <p:blipFill>
          <a:blip r:embed="rId3"/>
          <a:srcRect/>
          <a:stretch>
            <a:fillRect/>
          </a:stretch>
        </p:blipFill>
        <p:spPr bwMode="auto">
          <a:xfrm>
            <a:off x="542925" y="3597275"/>
            <a:ext cx="180975" cy="190500"/>
          </a:xfrm>
          <a:prstGeom prst="rect">
            <a:avLst/>
          </a:prstGeom>
          <a:noFill/>
          <a:ln w="9525">
            <a:noFill/>
            <a:miter lim="800000"/>
            <a:headEnd/>
            <a:tailEnd/>
          </a:ln>
        </p:spPr>
      </p:pic>
      <p:sp>
        <p:nvSpPr>
          <p:cNvPr id="4" name="矩形 3"/>
          <p:cNvSpPr/>
          <p:nvPr/>
        </p:nvSpPr>
        <p:spPr>
          <a:xfrm>
            <a:off x="0" y="3500438"/>
            <a:ext cx="9144000" cy="177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④蕴含了坐标几何的原理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⑤用珠算运算,无论速度还是准确率都可以跟电子计算器媲美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⑥珠算口诀则是一套完整的韵味诗歌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A.②③⑥④⑤①　　B.②④⑥③①⑤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C.⑤①②⑥③④　　D.⑤②③⑥④①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从前文“借助算盘和口诀”可以看出,下文应是对“算盘”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和“口诀”的对应解释,②④主要说明算盘的结构及原理,⑥③①是对“珠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算口诀”的解释,⑤是算盘和口诀融合运算的效果,放在最后。</a:t>
            </a:r>
            <a:endParaRPr lang="zh-CN" altLang="en-US" dirty="0">
              <a:latin typeface="+mn-lt"/>
              <a:ea typeface="+mn-ea"/>
            </a:endParaRPr>
          </a:p>
        </p:txBody>
      </p:sp>
      <p:pic>
        <p:nvPicPr>
          <p:cNvPr id="18434" name="图片 3" descr="textimage4.jpeg"/>
          <p:cNvPicPr>
            <a:picLocks noChangeAspect="1"/>
          </p:cNvPicPr>
          <p:nvPr/>
        </p:nvPicPr>
        <p:blipFill>
          <a:blip r:embed="rId3"/>
          <a:srcRect/>
          <a:stretch>
            <a:fillRect/>
          </a:stretch>
        </p:blipFill>
        <p:spPr bwMode="auto">
          <a:xfrm>
            <a:off x="500063" y="3563938"/>
            <a:ext cx="180975" cy="190500"/>
          </a:xfrm>
          <a:prstGeom prst="rect">
            <a:avLst/>
          </a:prstGeom>
          <a:noFill/>
          <a:ln w="9525">
            <a:noFill/>
            <a:miter lim="800000"/>
            <a:headEnd/>
            <a:tailEnd/>
          </a:ln>
        </p:spPr>
      </p:pic>
      <p:sp>
        <p:nvSpPr>
          <p:cNvPr id="4" name="矩形 3"/>
          <p:cNvSpPr/>
          <p:nvPr/>
        </p:nvSpPr>
        <p:spPr>
          <a:xfrm>
            <a:off x="0" y="3429000"/>
            <a:ext cx="9144000" cy="17764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9625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语言得体“六看”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1.看对象,审尊卑长幼是否得体,改换敬谦辞,做到敬谦辞使用不错位。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2.看场合,审氛围是否合适,到什么山唱什么歌,改逆情悖理的语句为顺情顺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理的语句。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3.看感情,审褒贬误用词,改换褒贬词语,该褒不贬,该贬不褒。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4.看语体,审不伦不类、文白不得体,该用口语用口语,该用书面语用书面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5.看劝诫语,审有无人文关怀,改粗俗浅陋语为温情关怀语。</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6.</a:t>
            </a:r>
            <a:r>
              <a:rPr lang="zh-CN" altLang="en-US" kern="0" dirty="0">
                <a:solidFill>
                  <a:srgbClr val="000000"/>
                </a:solidFill>
                <a:latin typeface="Times New Roman" pitchFamily="65" charset="-122"/>
                <a:ea typeface="宋体" pitchFamily="65" charset="-122"/>
              </a:rPr>
              <a:t>看文体。不同的文体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尤其是各种应用文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其格式、内容侧重点及语体色</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彩各不相同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如书信和通知的格式不同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寻物启事和招领启事的内容不同</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公文事务与文艺语体不同。</a:t>
            </a:r>
            <a:endParaRPr lang="zh-CN" altLang="en-US" dirty="0">
              <a:latin typeface="+mn-lt"/>
              <a:ea typeface="+mn-ea"/>
            </a:endParaRPr>
          </a:p>
        </p:txBody>
      </p:sp>
      <p:pic>
        <p:nvPicPr>
          <p:cNvPr id="132098" name="图片 3" descr="textimage56.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1.(2014北京,6)日常交际中,“得体”是语言表达的一项基本要求。完成①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②题。(4分)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①下文是一份请柬中的四句话,其中表述</a:t>
            </a:r>
            <a:r>
              <a:rPr lang="zh-CN" altLang="en-US" sz="2012" u="sng" kern="0" dirty="0">
                <a:solidFill>
                  <a:srgbClr val="000000"/>
                </a:solidFill>
                <a:latin typeface="Times New Roman" pitchFamily="65" charset="-122"/>
                <a:ea typeface="宋体" pitchFamily="65" charset="-122"/>
              </a:rPr>
              <a:t>不得体</a:t>
            </a:r>
            <a:r>
              <a:rPr lang="zh-CN" altLang="en-US" sz="2012" kern="0" dirty="0">
                <a:solidFill>
                  <a:srgbClr val="000000"/>
                </a:solidFill>
                <a:latin typeface="Times New Roman" pitchFamily="65" charset="-122"/>
                <a:ea typeface="宋体" pitchFamily="65" charset="-122"/>
              </a:rPr>
              <a:t>的一句是(2分)(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(甲)我校文学社定于本月18日晚7点在学校礼堂举行“民俗文化报告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会”。(乙)您是著名民俗专家,对民俗文化的研究造诣颇深。(丙)今诚挚邀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请您莅临会议,为我社民俗文化活动的开展做出认真的指导。(丁)敬请届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时光临。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A.(甲)　　B.(乙)　　C.(丙)　　D.(丁)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②午宴上,某中学生遇到父母的朋友劝酒,下列回应得体的一项是(2分)</a:t>
            </a:r>
            <a:r>
              <a:rPr lang="zh-CN" altLang="en-US" sz="1574" kern="0" spc="438"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p:txBody>
      </p:sp>
      <p:pic>
        <p:nvPicPr>
          <p:cNvPr id="134146" name="图片 3" descr="textimage57.jpeg"/>
          <p:cNvPicPr>
            <a:picLocks noChangeAspect="1"/>
          </p:cNvPicPr>
          <p:nvPr/>
        </p:nvPicPr>
        <p:blipFill>
          <a:blip r:embed="rId3"/>
          <a:srcRect/>
          <a:stretch>
            <a:fillRect/>
          </a:stretch>
        </p:blipFill>
        <p:spPr bwMode="auto">
          <a:xfrm>
            <a:off x="542925" y="1266825"/>
            <a:ext cx="123825" cy="200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A.下午还有两门考试呢,别劝了,行不?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B.谢谢足下,家父从来不准许我喝酒。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C.不喝,不喝。中学生不是不能喝酒吗?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D.谢谢,谢谢!我年龄还小,不能喝酒。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①C　②D</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①“为我社民俗文化活动的开展做出认真的指导”表述不得体,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邀请的是民俗专家,就不能说“做出认真的指导”。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②首先要表示感谢,其次要表明“年龄还小”这个理由。A.没有表示感谢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的敬辞。B.“足下”是对朋友的尊称(多用于书信),此处使用不当;“不准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许”语气较强硬,不委婉,不得体。C.反问句表达感情生硬,不得体。</a:t>
            </a:r>
            <a:endParaRPr lang="zh-CN" altLang="en-US" dirty="0">
              <a:latin typeface="+mn-lt"/>
              <a:ea typeface="+mn-ea"/>
            </a:endParaRPr>
          </a:p>
        </p:txBody>
      </p:sp>
      <p:pic>
        <p:nvPicPr>
          <p:cNvPr id="136194" name="图片 3" descr="textimage58.jpeg"/>
          <p:cNvPicPr>
            <a:picLocks noChangeAspect="1"/>
          </p:cNvPicPr>
          <p:nvPr/>
        </p:nvPicPr>
        <p:blipFill>
          <a:blip r:embed="rId3"/>
          <a:srcRect/>
          <a:stretch>
            <a:fillRect/>
          </a:stretch>
        </p:blipFill>
        <p:spPr bwMode="auto">
          <a:xfrm>
            <a:off x="500063" y="3132138"/>
            <a:ext cx="180975" cy="190500"/>
          </a:xfrm>
          <a:prstGeom prst="rect">
            <a:avLst/>
          </a:prstGeom>
          <a:noFill/>
          <a:ln w="9525">
            <a:noFill/>
            <a:miter lim="800000"/>
            <a:headEnd/>
            <a:tailEnd/>
          </a:ln>
        </p:spPr>
      </p:pic>
      <p:pic>
        <p:nvPicPr>
          <p:cNvPr id="136195" name="图片 4" descr="textimage59.jpeg"/>
          <p:cNvPicPr>
            <a:picLocks noChangeAspect="1"/>
          </p:cNvPicPr>
          <p:nvPr/>
        </p:nvPicPr>
        <p:blipFill>
          <a:blip r:embed="rId3"/>
          <a:srcRect/>
          <a:stretch>
            <a:fillRect/>
          </a:stretch>
        </p:blipFill>
        <p:spPr bwMode="auto">
          <a:xfrm>
            <a:off x="542925" y="3597275"/>
            <a:ext cx="180975" cy="190500"/>
          </a:xfrm>
          <a:prstGeom prst="rect">
            <a:avLst/>
          </a:prstGeom>
          <a:noFill/>
          <a:ln w="9525">
            <a:noFill/>
            <a:miter lim="800000"/>
            <a:headEnd/>
            <a:tailEnd/>
          </a:ln>
        </p:spPr>
      </p:pic>
      <p:sp>
        <p:nvSpPr>
          <p:cNvPr id="5" name="矩形 4"/>
          <p:cNvSpPr/>
          <p:nvPr/>
        </p:nvSpPr>
        <p:spPr>
          <a:xfrm>
            <a:off x="0" y="2990850"/>
            <a:ext cx="9144000" cy="2859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2.下列选项是四则“遗失启事”的主要内容,其中表达通顺、得体的一项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A.本人昨日在体育馆遗失一副红色羽毛球拍,您若及时联系鄙人,不胜感激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B.昨日本人不慎丢失《随想录》一书于阅览室,期盼拾得者璧还原物,谢谢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C.本人昨日在图书馆不慎丢失黑框眼镜一副,希望拾到者与我联系,不胜感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D.昨日本人遗失饭卡于学校饮食服务中心,恳请拾者高抬贵手交还,万分感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激。</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4547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A.“不胜感激之至”成分赘余,应删去“之至”;“鄙人”虽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为谦辞,但书面色彩浓,放在“遗失启事”中不妥。B.“璧还”一词为敬辞,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用于自己归还他人物件或辞谢赠品,此处为希望他人送还,不合语境。D.</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“高抬贵手”多用于请求对方饶恕或通融,用在此语境中不合“遗失启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事”之意。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3.以下是小张在收到郑先生著作后回信的正文,其中有使用不得体的词语,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请找出并修改。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您寄奉的大作已收到。过目后,深感对我的论文写作有些许帮助,定当惠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存。感激之情,无以言表,他日光临贵府,当面致谢。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“寄奉”改为“惠赐”;“过目”改为“拜读”;“些许”改为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“莫大”;“惠存”改为“珍藏”;“光临”改为“前往”。</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1100" kern="0" spc="73"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解析　要注意词语谦敬色彩、使用对象以及程度的不同;应表现出自己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出语的谦卑和对“郑先生”的尊重。</a:t>
            </a:r>
            <a:endParaRPr lang="zh-CN" altLang="en-US" dirty="0">
              <a:latin typeface="+mn-lt"/>
              <a:ea typeface="+mn-ea"/>
            </a:endParaRPr>
          </a:p>
          <a:p>
            <a:pPr eaLnBrk="0" fontAlgn="auto" latinLnBrk="1" hangingPunct="0">
              <a:lnSpc>
                <a:spcPct val="150000"/>
              </a:lnSpc>
              <a:spcBef>
                <a:spcPts val="0"/>
              </a:spcBef>
              <a:spcAft>
                <a:spcPts val="0"/>
              </a:spcAft>
              <a:defRPr/>
            </a:pPr>
            <a:endParaRPr lang="zh-CN" altLang="en-US" dirty="0">
              <a:latin typeface="+mn-lt"/>
              <a:ea typeface="+mn-ea"/>
            </a:endParaRPr>
          </a:p>
        </p:txBody>
      </p:sp>
      <p:pic>
        <p:nvPicPr>
          <p:cNvPr id="140290" name="图片 3" descr="textimage60.jpeg"/>
          <p:cNvPicPr>
            <a:picLocks noChangeAspect="1"/>
          </p:cNvPicPr>
          <p:nvPr/>
        </p:nvPicPr>
        <p:blipFill>
          <a:blip r:embed="rId3"/>
          <a:srcRect/>
          <a:stretch>
            <a:fillRect/>
          </a:stretch>
        </p:blipFill>
        <p:spPr bwMode="auto">
          <a:xfrm>
            <a:off x="500063" y="768350"/>
            <a:ext cx="180975" cy="190500"/>
          </a:xfrm>
          <a:prstGeom prst="rect">
            <a:avLst/>
          </a:prstGeom>
          <a:noFill/>
          <a:ln w="9525">
            <a:noFill/>
            <a:miter lim="800000"/>
            <a:headEnd/>
            <a:tailEnd/>
          </a:ln>
        </p:spPr>
      </p:pic>
      <p:pic>
        <p:nvPicPr>
          <p:cNvPr id="140291" name="图片 4" descr="textimage61.jpeg"/>
          <p:cNvPicPr>
            <a:picLocks noChangeAspect="1"/>
          </p:cNvPicPr>
          <p:nvPr/>
        </p:nvPicPr>
        <p:blipFill>
          <a:blip r:embed="rId3"/>
          <a:srcRect/>
          <a:stretch>
            <a:fillRect/>
          </a:stretch>
        </p:blipFill>
        <p:spPr bwMode="auto">
          <a:xfrm>
            <a:off x="500063" y="4919663"/>
            <a:ext cx="180975" cy="190500"/>
          </a:xfrm>
          <a:prstGeom prst="rect">
            <a:avLst/>
          </a:prstGeom>
          <a:noFill/>
          <a:ln w="9525">
            <a:noFill/>
            <a:miter lim="800000"/>
            <a:headEnd/>
            <a:tailEnd/>
          </a:ln>
        </p:spPr>
      </p:pic>
      <p:pic>
        <p:nvPicPr>
          <p:cNvPr id="140292" name="图片 3" descr="textimage62.jpeg"/>
          <p:cNvPicPr>
            <a:picLocks noChangeAspect="1"/>
          </p:cNvPicPr>
          <p:nvPr/>
        </p:nvPicPr>
        <p:blipFill>
          <a:blip r:embed="rId3"/>
          <a:srcRect/>
          <a:stretch>
            <a:fillRect/>
          </a:stretch>
        </p:blipFill>
        <p:spPr bwMode="auto">
          <a:xfrm>
            <a:off x="514350" y="5835650"/>
            <a:ext cx="180975" cy="190500"/>
          </a:xfrm>
          <a:prstGeom prst="rect">
            <a:avLst/>
          </a:prstGeom>
          <a:noFill/>
          <a:ln w="9525">
            <a:noFill/>
            <a:miter lim="800000"/>
            <a:headEnd/>
            <a:tailEnd/>
          </a:ln>
        </p:spPr>
      </p:pic>
      <p:sp>
        <p:nvSpPr>
          <p:cNvPr id="6" name="矩形 5"/>
          <p:cNvSpPr/>
          <p:nvPr/>
        </p:nvSpPr>
        <p:spPr>
          <a:xfrm>
            <a:off x="0" y="4849813"/>
            <a:ext cx="9144000" cy="1776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341688"/>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考点四　语言准确</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语言表达“准确”,是指在正确理解文意、句意的基础上,把握句段的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关键信息、内容要点、中心思想,按照题目的要求,使词语运用、句式选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择、语气选择等方面完全符合表达要求。“准确”在语言运用试题的各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种题型中均有考查。包括所用语言符合特定的情境,符合特定的身份地位,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正确地运用谦尊称呼,准确表达褒贬感情,准确表达喜怒哀乐的心理状态,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正确使用口语、书面语,准确表达范围大小、程度深浅等。</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下面的一段文字中</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有四处用语不当</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请你指出来并加以修改</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使之</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鲜明准确。</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中国药监局发出紧急通知:齐齐哈尔第二制药公司生产的“亮菌甲素注射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液”在临床上出现了一定的不良反应,已导致9人死亡。全国各医院应该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查封、扣压齐齐哈尔第二制药公司生产的全部药品,必须停用齐齐哈尔第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二制药公司的产品。对某些商人只为金钱利益而不大理会患者生命的行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为,我们予以批评。对死者家属,我们表示深切的慰问。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改为</a:t>
            </a:r>
            <a:r>
              <a:rPr lang="zh-CN" altLang="en-US" sz="2012" u="sng"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改为</a:t>
            </a:r>
            <a:r>
              <a:rPr lang="zh-CN" altLang="en-US" sz="2012" u="sng"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改为</a:t>
            </a:r>
            <a:r>
              <a:rPr lang="zh-CN" altLang="en-US" sz="2012" u="sng"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改为</a:t>
            </a:r>
            <a:r>
              <a:rPr lang="zh-CN" altLang="en-US" sz="2012" u="sng" kern="0" dirty="0">
                <a:solidFill>
                  <a:srgbClr val="000000"/>
                </a:solidFill>
                <a:latin typeface="Times New Roman" pitchFamily="65" charset="-122"/>
                <a:ea typeface="宋体" pitchFamily="65" charset="-122"/>
              </a:rPr>
              <a:t>　　　    </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①“一定的”　“严重的”</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②“停用”　“停止销售使用”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③“不大理会”　“不顾”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④“批评”　“谴责”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“出现了一定的不良反应”中“一定的”不能准确表达事态的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严重程度(已导致9人死亡);“停用齐齐哈尔第二制药公司的产品”中“停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用”也是欠准确的,只是“停用”,没有抓住问题的源头,只有抓住“销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售”和“使用”两个环节,才能根除“亮菌甲素注射液”带来的危害。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“不大理会”和“批评”分量太轻,态度也欠鲜明。</a:t>
            </a:r>
            <a:endParaRPr lang="zh-CN" altLang="en-US" dirty="0">
              <a:latin typeface="+mn-lt"/>
              <a:ea typeface="+mn-ea"/>
            </a:endParaRPr>
          </a:p>
        </p:txBody>
      </p:sp>
      <p:pic>
        <p:nvPicPr>
          <p:cNvPr id="146434" name="图片 3" descr="textimage64.jpeg"/>
          <p:cNvPicPr>
            <a:picLocks noChangeAspect="1"/>
          </p:cNvPicPr>
          <p:nvPr/>
        </p:nvPicPr>
        <p:blipFill>
          <a:blip r:embed="rId3"/>
          <a:srcRect/>
          <a:stretch>
            <a:fillRect/>
          </a:stretch>
        </p:blipFill>
        <p:spPr bwMode="auto">
          <a:xfrm>
            <a:off x="500063" y="1276350"/>
            <a:ext cx="180975" cy="190500"/>
          </a:xfrm>
          <a:prstGeom prst="rect">
            <a:avLst/>
          </a:prstGeom>
          <a:noFill/>
          <a:ln w="9525">
            <a:noFill/>
            <a:miter lim="800000"/>
            <a:headEnd/>
            <a:tailEnd/>
          </a:ln>
        </p:spPr>
      </p:pic>
      <p:pic>
        <p:nvPicPr>
          <p:cNvPr id="146435" name="图片 3" descr="textimage63.jpeg"/>
          <p:cNvPicPr>
            <a:picLocks noChangeAspect="1"/>
          </p:cNvPicPr>
          <p:nvPr/>
        </p:nvPicPr>
        <p:blipFill>
          <a:blip r:embed="rId3"/>
          <a:srcRect/>
          <a:stretch>
            <a:fillRect/>
          </a:stretch>
        </p:blipFill>
        <p:spPr bwMode="auto">
          <a:xfrm>
            <a:off x="500063" y="3133725"/>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语言准确“三抓手”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1.认真辨析词义。辨析词义要从以下几个方面着手:一看词义范围的大小,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二看词义的轻重,三看词的使用对象,四看词的感情色彩,五看词的搭配习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2.注意语法规范。注意语法规范要从三个方面着手:一是用词要规范,二是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语序要顺畅,三是句子要完整。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3.适当添加修饰性或限制性词语,准确表达作者的本意。</a:t>
            </a:r>
            <a:endParaRPr lang="zh-CN" altLang="en-US">
              <a:latin typeface="+mn-lt"/>
              <a:ea typeface="+mn-ea"/>
            </a:endParaRPr>
          </a:p>
        </p:txBody>
      </p:sp>
      <p:pic>
        <p:nvPicPr>
          <p:cNvPr id="148482" name="图片 3" descr="textimage65.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1.(2014大纲,19)下面这段文字有五处用词不当,请指出并改正,使文段语言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得体,逻辑严密。(5分)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他领导的机器人创新团队获得一等奖的事情传来,我顷刻止不住流下了眼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泪。在完成这个项目的过程中,他们遇到过许多技术难关,就在前天还出现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了突发情况,预想当天要完成的综合性运行检验无法进行。但整个团队通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宵鏖战,用力攻坚,终于解决了问题。我为他们的成功而骄傲,更为他们面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对难点的坚韧不拔的精神而感动。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②</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③</a:t>
            </a:r>
            <a:r>
              <a:rPr lang="zh-CN" altLang="en-US" sz="2012" u="sng"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⑤</a:t>
            </a:r>
            <a:r>
              <a:rPr lang="zh-CN" altLang="en-US" sz="2012" u="sng" kern="0" dirty="0">
                <a:solidFill>
                  <a:srgbClr val="000000"/>
                </a:solidFill>
                <a:latin typeface="Times New Roman" pitchFamily="65" charset="-122"/>
                <a:ea typeface="宋体" pitchFamily="65" charset="-122"/>
              </a:rPr>
              <a:t>　　　　　    </a:t>
            </a:r>
            <a:endParaRPr lang="zh-CN" altLang="en-US" dirty="0">
              <a:latin typeface="+mn-lt"/>
              <a:ea typeface="+mn-ea"/>
            </a:endParaRPr>
          </a:p>
        </p:txBody>
      </p:sp>
      <p:pic>
        <p:nvPicPr>
          <p:cNvPr id="150530" name="图片 3" descr="textimage66.jpeg"/>
          <p:cNvPicPr>
            <a:picLocks noChangeAspect="1"/>
          </p:cNvPicPr>
          <p:nvPr/>
        </p:nvPicPr>
        <p:blipFill>
          <a:blip r:embed="rId3"/>
          <a:srcRect/>
          <a:stretch>
            <a:fillRect/>
          </a:stretch>
        </p:blipFill>
        <p:spPr bwMode="auto">
          <a:xfrm>
            <a:off x="542925" y="1266825"/>
            <a:ext cx="123825" cy="200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864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en-US" altLang="zh-CN" sz="2012" kern="0" dirty="0">
                <a:solidFill>
                  <a:srgbClr val="000000"/>
                </a:solidFill>
                <a:latin typeface="Times New Roman" pitchFamily="65" charset="-122"/>
                <a:ea typeface="宋体" pitchFamily="65" charset="-122"/>
              </a:rPr>
              <a:t>4.(2014</a:t>
            </a:r>
            <a:r>
              <a:rPr lang="zh-CN" altLang="en-US" sz="2012" kern="0" dirty="0">
                <a:solidFill>
                  <a:srgbClr val="000000"/>
                </a:solidFill>
                <a:latin typeface="Times New Roman" pitchFamily="65" charset="-122"/>
                <a:ea typeface="宋体" pitchFamily="65" charset="-122"/>
              </a:rPr>
              <a:t>课标</a:t>
            </a:r>
            <a:r>
              <a:rPr lang="en-US" altLang="zh-CN" sz="2012" kern="0" dirty="0">
                <a:solidFill>
                  <a:srgbClr val="000000"/>
                </a:solidFill>
                <a:latin typeface="Times New Roman" pitchFamily="65" charset="-122"/>
                <a:ea typeface="宋体" pitchFamily="65" charset="-122"/>
              </a:rPr>
              <a:t>Ⅱ,15)</a:t>
            </a:r>
            <a:r>
              <a:rPr lang="zh-CN" altLang="en-US" sz="2012" kern="0" dirty="0">
                <a:solidFill>
                  <a:srgbClr val="000000"/>
                </a:solidFill>
                <a:latin typeface="Times New Roman" pitchFamily="65" charset="-122"/>
                <a:ea typeface="宋体" pitchFamily="65" charset="-122"/>
              </a:rPr>
              <a:t>依次填入下面一段文字横线处的语句</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衔接最恰当的一</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组是</a:t>
            </a:r>
            <a:r>
              <a:rPr lang="zh-CN" altLang="en-US" sz="1574" kern="0" spc="438" dirty="0">
                <a:solidFill>
                  <a:srgbClr val="000000"/>
                </a:solidFill>
                <a:latin typeface="Times New Roman" pitchFamily="65" charset="-122"/>
                <a:ea typeface="宋体" pitchFamily="65" charset="-122"/>
              </a:rPr>
              <a:t> </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　    </a:t>
            </a:r>
            <a:r>
              <a:rPr lang="en-US" altLang="zh-CN" sz="2012"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马是中国人喜爱的动物,是人类最早驯养的家畜之一,是极其温顺又充满野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性魅力的动物。</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,马已经成为力量与神行的代表。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①还让人们有了敬马王、打马球、赛马等习俗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②对人们生活的各个方面都产生了重大影响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③它帮人们种地运货,和人们一起南征北战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④作为六畜之首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⑤马是人类的朋友和伴侣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⑥千里马、老马识途等故事也十分深入人心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A.③②④①⑤⑥　　B.③⑥①④⑤②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C.⑤③②⑥①④　　D.⑤④②③①⑥</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①“事情”改为“喜讯”　②“顷刻”改为“顿时”</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③“预想”改为“原本”　④“用力”改为“努力”　⑤“难点”改为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“困难”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解题前要注意题干中的几个关键信息:“五处”,这是数量;“用词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不当”,这是判断的标准;“指出并改正”,这是答题的方法;“语言得体,逻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辑严密”,这是答题的方向和要求。答题时要注意语境、语体风格和语言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习惯。</a:t>
            </a:r>
            <a:endParaRPr lang="zh-CN" altLang="en-US" dirty="0">
              <a:latin typeface="+mn-lt"/>
              <a:ea typeface="+mn-ea"/>
            </a:endParaRPr>
          </a:p>
        </p:txBody>
      </p:sp>
      <p:pic>
        <p:nvPicPr>
          <p:cNvPr id="152578" name="图片 3" descr="textimage68.jpeg"/>
          <p:cNvPicPr>
            <a:picLocks noChangeAspect="1"/>
          </p:cNvPicPr>
          <p:nvPr/>
        </p:nvPicPr>
        <p:blipFill>
          <a:blip r:embed="rId3"/>
          <a:srcRect/>
          <a:stretch>
            <a:fillRect/>
          </a:stretch>
        </p:blipFill>
        <p:spPr bwMode="auto">
          <a:xfrm>
            <a:off x="481013" y="2657475"/>
            <a:ext cx="180975" cy="190500"/>
          </a:xfrm>
          <a:prstGeom prst="rect">
            <a:avLst/>
          </a:prstGeom>
          <a:noFill/>
          <a:ln w="9525">
            <a:noFill/>
            <a:miter lim="800000"/>
            <a:headEnd/>
            <a:tailEnd/>
          </a:ln>
        </p:spPr>
      </p:pic>
      <p:pic>
        <p:nvPicPr>
          <p:cNvPr id="152579" name="图片 4" descr="textimage67.jpeg"/>
          <p:cNvPicPr>
            <a:picLocks noChangeAspect="1"/>
          </p:cNvPicPr>
          <p:nvPr/>
        </p:nvPicPr>
        <p:blipFill>
          <a:blip r:embed="rId3"/>
          <a:srcRect/>
          <a:stretch>
            <a:fillRect/>
          </a:stretch>
        </p:blipFill>
        <p:spPr bwMode="auto">
          <a:xfrm>
            <a:off x="533400" y="1276350"/>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2.下面语段中画线的词语,使用不恰当的一项是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成也国亡,败也国亡。越王勾践会稽山败于夫差,两年时间,勾践</a:t>
            </a:r>
            <a:r>
              <a:rPr lang="zh-CN" altLang="en-US" sz="2012" u="sng" kern="0" dirty="0">
                <a:solidFill>
                  <a:srgbClr val="000000"/>
                </a:solidFill>
                <a:latin typeface="Times New Roman" pitchFamily="65" charset="-122"/>
                <a:ea typeface="宋体" pitchFamily="65" charset="-122"/>
              </a:rPr>
              <a:t>含污忍垢</a:t>
            </a:r>
            <a:r>
              <a:rPr lang="zh-CN" altLang="en-US" sz="2012" kern="0" dirty="0">
                <a:solidFill>
                  <a:srgbClr val="000000"/>
                </a:solidFill>
                <a:latin typeface="Times New Roman" pitchFamily="65" charset="-122"/>
                <a:ea typeface="宋体" pitchFamily="65" charset="-122"/>
              </a:rPr>
              <a:t>,</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居石屋为夫差精心养马,甚至亲尝夫差粪便识其病情,赚得夫差信任。归国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后,卧薪尝胆,亲近百姓,</a:t>
            </a:r>
            <a:r>
              <a:rPr lang="zh-CN" altLang="en-US" sz="2012" u="sng" kern="0" dirty="0">
                <a:solidFill>
                  <a:srgbClr val="000000"/>
                </a:solidFill>
                <a:latin typeface="Times New Roman" pitchFamily="65" charset="-122"/>
                <a:ea typeface="宋体" pitchFamily="65" charset="-122"/>
              </a:rPr>
              <a:t>拉帮结派</a:t>
            </a:r>
            <a:r>
              <a:rPr lang="zh-CN" altLang="en-US" sz="2012" kern="0" dirty="0">
                <a:solidFill>
                  <a:srgbClr val="000000"/>
                </a:solidFill>
                <a:latin typeface="Times New Roman" pitchFamily="65" charset="-122"/>
                <a:ea typeface="宋体" pitchFamily="65" charset="-122"/>
              </a:rPr>
              <a:t>,日夜操劳,</a:t>
            </a:r>
            <a:r>
              <a:rPr lang="zh-CN" altLang="en-US" sz="2012" u="sng" kern="0" dirty="0">
                <a:solidFill>
                  <a:srgbClr val="000000"/>
                </a:solidFill>
                <a:latin typeface="Times New Roman" pitchFamily="65" charset="-122"/>
                <a:ea typeface="宋体" pitchFamily="65" charset="-122"/>
              </a:rPr>
              <a:t>寝食不安</a:t>
            </a:r>
            <a:r>
              <a:rPr lang="zh-CN" altLang="en-US" sz="2012" kern="0" dirty="0">
                <a:solidFill>
                  <a:srgbClr val="000000"/>
                </a:solidFill>
                <a:latin typeface="Times New Roman" pitchFamily="65" charset="-122"/>
                <a:ea typeface="宋体" pitchFamily="65" charset="-122"/>
              </a:rPr>
              <a:t>,完成了十年生聚,十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年教训,宝剑一挥,兵民争先,终于洗雪大辱,灭亡吴国,成就了一方霸业。勾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践集复国兴邦智慧与归附人心才情于一身,倒是因国亡国复而</a:t>
            </a:r>
            <a:r>
              <a:rPr lang="zh-CN" altLang="en-US" sz="2012" u="sng" kern="0" dirty="0">
                <a:solidFill>
                  <a:srgbClr val="000000"/>
                </a:solidFill>
                <a:latin typeface="Times New Roman" pitchFamily="65" charset="-122"/>
                <a:ea typeface="宋体" pitchFamily="65" charset="-122"/>
              </a:rPr>
              <a:t>名垂青史</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A.含污忍垢　　　　　B.拉帮结派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C.寝食不安　　　　　D.名垂青史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A.含污忍垢:忍受屈辱。B.拉帮结派:组织帮派,搞小集团活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动。不合语境。C.寝食不安:睡不好觉,吃不好饭。形容十分忧虑担心的样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子。D.名垂青史:好的名声和事迹载入史籍永远流传。</a:t>
            </a:r>
            <a:endParaRPr lang="zh-CN" altLang="en-US" dirty="0">
              <a:latin typeface="+mn-lt"/>
              <a:ea typeface="+mn-ea"/>
            </a:endParaRPr>
          </a:p>
        </p:txBody>
      </p:sp>
      <p:pic>
        <p:nvPicPr>
          <p:cNvPr id="154626" name="图片 3" descr="textimage69.jpeg"/>
          <p:cNvPicPr>
            <a:picLocks noChangeAspect="1"/>
          </p:cNvPicPr>
          <p:nvPr/>
        </p:nvPicPr>
        <p:blipFill>
          <a:blip r:embed="rId3"/>
          <a:srcRect/>
          <a:stretch>
            <a:fillRect/>
          </a:stretch>
        </p:blipFill>
        <p:spPr bwMode="auto">
          <a:xfrm>
            <a:off x="500063" y="4959350"/>
            <a:ext cx="180975" cy="190500"/>
          </a:xfrm>
          <a:prstGeom prst="rect">
            <a:avLst/>
          </a:prstGeom>
          <a:noFill/>
          <a:ln w="9525">
            <a:noFill/>
            <a:miter lim="800000"/>
            <a:headEnd/>
            <a:tailEnd/>
          </a:ln>
        </p:spPr>
      </p:pic>
      <p:sp>
        <p:nvSpPr>
          <p:cNvPr id="4" name="矩形 3"/>
          <p:cNvSpPr/>
          <p:nvPr/>
        </p:nvSpPr>
        <p:spPr>
          <a:xfrm>
            <a:off x="0" y="4921250"/>
            <a:ext cx="9144000" cy="17764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664200"/>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考点五　语言鲜明</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“鲜明”,是指色彩分明,观点明确。表达的观点要明确而不含糊,表达的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色彩(语体色彩、感情色彩、事物的形象色彩)要分明。简而言之,“鲜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明”就是要明确合理地表情达意。本考点一般出现在概括、修改病句、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拟写广告词、拟写邀请信、劝告勉励、请托拒绝、致辞以及演讲稿等需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要表明观点态度的试题中,或出现在描绘场景,仿写、扩写、改写语句的试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阅读下面两则材料,回答问题。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材料一    我曾在夏令营中见到一个中学生给大家发自己的名片,上面有她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的各种头衔和所获荣誉,如学生会副主席、某报小记者、市三好学生、某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大赛一等奖等,她通过这种方式向大家介绍自己,令夏令营的成员们刮目相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看,印象深刻。</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材料二    在一所中学的高二年级,笔者对四个班的学生进行了调查,统计数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字显示,被卷入名片交换热旋风的人数比例是相当高的,占30%以上;其中有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一个班级,全班48名学生,居然有17名学生曾与同学交换过名片,占全班人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数的35%以上。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(1)用一句话概括以上材料的内容。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(2)你对中学生使用名片有何看法?请简述。</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t>
            </a:r>
            <a:r>
              <a:rPr lang="en-US" altLang="zh-CN" sz="2012" kern="0" dirty="0">
                <a:solidFill>
                  <a:srgbClr val="000000"/>
                </a:solidFill>
                <a:latin typeface="Times New Roman" pitchFamily="65" charset="-122"/>
                <a:ea typeface="宋体" pitchFamily="65" charset="-122"/>
              </a:rPr>
              <a:t>(1)</a:t>
            </a:r>
            <a:r>
              <a:rPr lang="zh-CN" altLang="en-US" sz="2012" kern="0" dirty="0">
                <a:solidFill>
                  <a:srgbClr val="000000"/>
                </a:solidFill>
                <a:latin typeface="Times New Roman" pitchFamily="65" charset="-122"/>
                <a:ea typeface="宋体" pitchFamily="65" charset="-122"/>
              </a:rPr>
              <a:t>名片热正在中学生中悄然兴起。</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意思对即可</a:t>
            </a:r>
            <a:r>
              <a:rPr lang="en-US" altLang="zh-CN" sz="2012"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en-US" altLang="zh-CN" sz="2012" kern="0" dirty="0">
                <a:solidFill>
                  <a:srgbClr val="000000"/>
                </a:solidFill>
                <a:latin typeface="Times New Roman" pitchFamily="65" charset="-122"/>
                <a:ea typeface="宋体" pitchFamily="65" charset="-122"/>
              </a:rPr>
              <a:t>(2)(</a:t>
            </a:r>
            <a:r>
              <a:rPr lang="zh-CN" altLang="en-US" sz="2012" kern="0" dirty="0">
                <a:solidFill>
                  <a:srgbClr val="000000"/>
                </a:solidFill>
                <a:latin typeface="Times New Roman" pitchFamily="65" charset="-122"/>
                <a:ea typeface="宋体" pitchFamily="65" charset="-122"/>
              </a:rPr>
              <a:t>示例</a:t>
            </a:r>
            <a:r>
              <a:rPr lang="en-US" altLang="zh-CN" sz="2012" kern="0" dirty="0">
                <a:solidFill>
                  <a:srgbClr val="000000"/>
                </a:solidFill>
                <a:latin typeface="Times New Roman" pitchFamily="65" charset="-122"/>
                <a:ea typeface="宋体" pitchFamily="65" charset="-122"/>
              </a:rPr>
              <a:t>1)</a:t>
            </a:r>
            <a:r>
              <a:rPr lang="zh-CN" altLang="en-US" sz="2012" kern="0" dirty="0">
                <a:solidFill>
                  <a:srgbClr val="000000"/>
                </a:solidFill>
                <a:latin typeface="Times New Roman" pitchFamily="65" charset="-122"/>
                <a:ea typeface="宋体" pitchFamily="65" charset="-122"/>
              </a:rPr>
              <a:t>中学生使用名片无可非议。名片作为一种人与人之间交往的工</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具</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能简明而直接地向别人介绍自己。学生迟早要进入社会</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应学会运用各</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种方式积极地表现自己</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推荐自己。</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(示例2)中学生使用名片为时尚早。中学生的交际范围有限,所接触的人多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是自己熟悉的,无须通过名片介绍。另外,过早地使用名片,也会助长孩子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的虚荣心,不利于中学生的健康成长。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(1)概括材料首先做到准确把握材料核心内容——中学生在校园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使用名片,然后组织答案。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(2)注意观点要指向两则材料所体现的共同话题,做到观点鲜明,分析合乎情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理。</a:t>
            </a:r>
            <a:endParaRPr lang="zh-CN" altLang="en-US" dirty="0">
              <a:latin typeface="+mn-lt"/>
              <a:ea typeface="+mn-ea"/>
            </a:endParaRPr>
          </a:p>
        </p:txBody>
      </p:sp>
      <p:pic>
        <p:nvPicPr>
          <p:cNvPr id="160770" name="图片 3" descr="textimage71.jpeg"/>
          <p:cNvPicPr>
            <a:picLocks noChangeAspect="1"/>
          </p:cNvPicPr>
          <p:nvPr/>
        </p:nvPicPr>
        <p:blipFill>
          <a:blip r:embed="rId3"/>
          <a:srcRect/>
          <a:stretch>
            <a:fillRect/>
          </a:stretch>
        </p:blipFill>
        <p:spPr bwMode="auto">
          <a:xfrm>
            <a:off x="500063" y="4492625"/>
            <a:ext cx="180975" cy="190500"/>
          </a:xfrm>
          <a:prstGeom prst="rect">
            <a:avLst/>
          </a:prstGeom>
          <a:noFill/>
          <a:ln w="9525">
            <a:noFill/>
            <a:miter lim="800000"/>
            <a:headEnd/>
            <a:tailEnd/>
          </a:ln>
        </p:spPr>
      </p:pic>
      <p:pic>
        <p:nvPicPr>
          <p:cNvPr id="160771" name="图片 3" descr="textimage70.jpeg"/>
          <p:cNvPicPr>
            <a:picLocks noChangeAspect="1"/>
          </p:cNvPicPr>
          <p:nvPr/>
        </p:nvPicPr>
        <p:blipFill>
          <a:blip r:embed="rId3"/>
          <a:srcRect/>
          <a:stretch>
            <a:fillRect/>
          </a:stretch>
        </p:blipFill>
        <p:spPr bwMode="auto">
          <a:xfrm>
            <a:off x="500063" y="1276350"/>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语言鲜明“二要”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1.要精心选择形容词和动词。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因为形容词和动词是说明事物的性质和程度的,最易表现作者的思想倾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2.要注意句式的变换。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一定的句式表露一定的感情,句式变了,句意也会产生新的变化。如陈述句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多了,则易呆板,恰当地使用反诘、排比、对偶,则能增强语言的鲜明感。</a:t>
            </a:r>
            <a:endParaRPr lang="zh-CN" altLang="en-US">
              <a:latin typeface="+mn-lt"/>
              <a:ea typeface="+mn-ea"/>
            </a:endParaRPr>
          </a:p>
        </p:txBody>
      </p:sp>
      <p:pic>
        <p:nvPicPr>
          <p:cNvPr id="162818" name="图片 3" descr="textimage72.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1.(2015福建,19)阅读下面材料,按要求答题。(5分)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我们为什么要过生日?班主任在主题班会上提出这个问题时,同学们做出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了不同的回答: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“当然是为了庆祝自己又长大了一岁。”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“我觉得应该是为了感谢母亲给了我们生命。”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“我认为是与朋友分享自己生日的快乐。”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对同学们过生日的缘由各不相同这一现象,你有什么看法?请简要阐述。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(要求:表达简明连贯,言之成理。120字左右)</a:t>
            </a:r>
            <a:endParaRPr lang="zh-CN" altLang="en-US">
              <a:latin typeface="+mn-lt"/>
              <a:ea typeface="+mn-ea"/>
            </a:endParaRPr>
          </a:p>
        </p:txBody>
      </p:sp>
      <p:pic>
        <p:nvPicPr>
          <p:cNvPr id="164866" name="图片 3" descr="textimage73.jpeg"/>
          <p:cNvPicPr>
            <a:picLocks noChangeAspect="1"/>
          </p:cNvPicPr>
          <p:nvPr/>
        </p:nvPicPr>
        <p:blipFill>
          <a:blip r:embed="rId3"/>
          <a:srcRect/>
          <a:stretch>
            <a:fillRect/>
          </a:stretch>
        </p:blipFill>
        <p:spPr bwMode="auto">
          <a:xfrm>
            <a:off x="542925" y="1266825"/>
            <a:ext cx="123825" cy="200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(示例)同学们对“为什么要过生日”有多种回答是正常的现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象。因为每一位同学的家庭背景、成长经历和生活观念不尽相同,因而过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生日的缘由会产生差异。庆祝自己长大,感谢母亲,与朋友分享快乐,身处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多元时代的学生有多样的想法,这是可以理解的,应该肯定。(其他答案,言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之成理即可)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解答本题时,要审清题目,“这一现象”是指“同学们过生日的缘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由各不相同”,而不是“过生日”。在谈看法时,要有观点和分析,能言之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成理;表达上要符合简明连贯的要求。</a:t>
            </a:r>
            <a:endParaRPr lang="zh-CN" altLang="en-US" dirty="0">
              <a:latin typeface="+mn-lt"/>
              <a:ea typeface="+mn-ea"/>
            </a:endParaRPr>
          </a:p>
        </p:txBody>
      </p:sp>
      <p:pic>
        <p:nvPicPr>
          <p:cNvPr id="166914" name="图片 3" descr="textimage74.jpeg"/>
          <p:cNvPicPr>
            <a:picLocks noChangeAspect="1"/>
          </p:cNvPicPr>
          <p:nvPr/>
        </p:nvPicPr>
        <p:blipFill>
          <a:blip r:embed="rId3"/>
          <a:srcRect/>
          <a:stretch>
            <a:fillRect/>
          </a:stretch>
        </p:blipFill>
        <p:spPr bwMode="auto">
          <a:xfrm>
            <a:off x="533400" y="1287463"/>
            <a:ext cx="180975" cy="190500"/>
          </a:xfrm>
          <a:prstGeom prst="rect">
            <a:avLst/>
          </a:prstGeom>
          <a:noFill/>
          <a:ln w="9525">
            <a:noFill/>
            <a:miter lim="800000"/>
            <a:headEnd/>
            <a:tailEnd/>
          </a:ln>
        </p:spPr>
      </p:pic>
      <p:pic>
        <p:nvPicPr>
          <p:cNvPr id="166915" name="图片 4" descr="textimage75.jpeg"/>
          <p:cNvPicPr>
            <a:picLocks noChangeAspect="1"/>
          </p:cNvPicPr>
          <p:nvPr/>
        </p:nvPicPr>
        <p:blipFill>
          <a:blip r:embed="rId3"/>
          <a:srcRect/>
          <a:stretch>
            <a:fillRect/>
          </a:stretch>
        </p:blipFill>
        <p:spPr bwMode="auto">
          <a:xfrm>
            <a:off x="542925" y="3597275"/>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2.(2014福建,19)阅读下面的材料,完成后面的题目。(7分)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渔民在夜间先用灯光诱集趋光性鱼类,然后围捕,称“光诱围网捕捞”。这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种科学的捕鱼方法,渔获量高。有些渔民运用这种方法,拿网眼极小的密网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围捕,连筷子粗细的、硬币大小的幼鱼,都统统捞了上来。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用密网进行光诱围捕,你对此有什么看法?请简要阐述。(要求:表达简明连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贯,言之成理。150字左右)</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15950"/>
            <a:ext cx="8505825" cy="60912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900" kern="0" spc="73" dirty="0">
                <a:solidFill>
                  <a:srgbClr val="000000"/>
                </a:solidFill>
                <a:latin typeface="Times New Roman" pitchFamily="65" charset="-122"/>
                <a:ea typeface="宋体" pitchFamily="65" charset="-122"/>
              </a:rPr>
              <a:t> </a:t>
            </a:r>
            <a:r>
              <a:rPr lang="zh-CN" altLang="en-US" sz="1900" kern="0" dirty="0">
                <a:solidFill>
                  <a:srgbClr val="000000"/>
                </a:solidFill>
                <a:latin typeface="Times New Roman" pitchFamily="65" charset="-122"/>
                <a:ea typeface="宋体" pitchFamily="65" charset="-122"/>
              </a:rPr>
              <a:t>答案    </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示例</a:t>
            </a:r>
            <a:r>
              <a:rPr lang="en-US" altLang="zh-CN" sz="1900" kern="0" dirty="0">
                <a:solidFill>
                  <a:srgbClr val="000000"/>
                </a:solidFill>
                <a:latin typeface="Times New Roman" pitchFamily="65" charset="-122"/>
                <a:ea typeface="宋体" pitchFamily="65" charset="-122"/>
              </a:rPr>
              <a:t>1)</a:t>
            </a:r>
            <a:r>
              <a:rPr lang="zh-CN" altLang="en-US" sz="1900" kern="0" dirty="0">
                <a:solidFill>
                  <a:srgbClr val="000000"/>
                </a:solidFill>
                <a:latin typeface="Times New Roman" pitchFamily="65" charset="-122"/>
                <a:ea typeface="宋体" pitchFamily="65" charset="-122"/>
              </a:rPr>
              <a:t>这种“密网光诱围捕”的做法是违背科学精神的。科学</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技术是一柄双刃剑</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不同的目的</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不同的价值取向</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其结果大相径庭。“光</a:t>
            </a:r>
            <a:r>
              <a:rPr lang="zh-CN" altLang="en-US" sz="1900" dirty="0">
                <a:latin typeface="+mn-lt"/>
                <a:ea typeface="+mn-ea"/>
              </a:rPr>
              <a:t/>
            </a:r>
            <a:br>
              <a:rPr lang="zh-CN" altLang="en-US" sz="1900" dirty="0">
                <a:latin typeface="+mn-lt"/>
                <a:ea typeface="+mn-ea"/>
              </a:rPr>
            </a:br>
            <a:r>
              <a:rPr lang="zh-CN" altLang="en-US" sz="1900" kern="0" dirty="0">
                <a:solidFill>
                  <a:srgbClr val="000000"/>
                </a:solidFill>
                <a:latin typeface="Times New Roman" pitchFamily="65" charset="-122"/>
                <a:ea typeface="宋体" pitchFamily="65" charset="-122"/>
              </a:rPr>
              <a:t>诱围捕”原本是提高渔获量的科学方法</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但由于利益的驱动</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一切“向钱</a:t>
            </a:r>
            <a:r>
              <a:rPr lang="zh-CN" altLang="en-US" sz="1900" dirty="0">
                <a:latin typeface="+mn-lt"/>
                <a:ea typeface="+mn-ea"/>
              </a:rPr>
              <a:t/>
            </a:r>
            <a:br>
              <a:rPr lang="zh-CN" altLang="en-US" sz="1900" dirty="0">
                <a:latin typeface="+mn-lt"/>
                <a:ea typeface="+mn-ea"/>
              </a:rPr>
            </a:br>
            <a:r>
              <a:rPr lang="zh-CN" altLang="en-US" sz="1900" kern="0" dirty="0">
                <a:solidFill>
                  <a:srgbClr val="000000"/>
                </a:solidFill>
                <a:latin typeface="Times New Roman" pitchFamily="65" charset="-122"/>
                <a:ea typeface="宋体" pitchFamily="65" charset="-122"/>
              </a:rPr>
              <a:t>看”</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使用“密网”围捕</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将会使我们的渔业资源受到毁灭性的破坏。我们</a:t>
            </a:r>
            <a:r>
              <a:rPr lang="zh-CN" altLang="en-US" sz="1900" dirty="0">
                <a:latin typeface="+mn-lt"/>
                <a:ea typeface="+mn-ea"/>
              </a:rPr>
              <a:t/>
            </a:r>
            <a:br>
              <a:rPr lang="zh-CN" altLang="en-US" sz="1900" dirty="0">
                <a:latin typeface="+mn-lt"/>
                <a:ea typeface="+mn-ea"/>
              </a:rPr>
            </a:br>
            <a:r>
              <a:rPr lang="zh-CN" altLang="en-US" sz="1900" kern="0" dirty="0">
                <a:solidFill>
                  <a:srgbClr val="000000"/>
                </a:solidFill>
                <a:latin typeface="Times New Roman" pitchFamily="65" charset="-122"/>
                <a:ea typeface="宋体" pitchFamily="65" charset="-122"/>
              </a:rPr>
              <a:t>要加强正确价值观的引导</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遵循科学精神</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合理地利用科学技术。</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(示例2)这种唯利是图的做法,是对渔业资源的毁灭性破坏。为了眼前的利</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益用密网进行光诱围捕,致使鱼子鱼孙都被赶尽杀绝,中国近海无鱼可捕已</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不是耸人听闻的事。我们的古人尚且知道“数罟不入洿池,鱼鳖不可胜</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食”的道理,作为现代文明人的我们更应该具备长远眼光,为自己、为子孙</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后代着想,制止这种杀鸡取卵的做法,保护自然资源。</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(看法合理2分,表达简明、连贯5分。其他答案,言之成理即可)</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spc="73" dirty="0">
                <a:solidFill>
                  <a:srgbClr val="000000"/>
                </a:solidFill>
                <a:latin typeface="Times New Roman" pitchFamily="65" charset="-122"/>
                <a:ea typeface="宋体" pitchFamily="65" charset="-122"/>
              </a:rPr>
              <a:t> </a:t>
            </a:r>
            <a:r>
              <a:rPr lang="zh-CN" altLang="en-US" sz="1900" kern="0" dirty="0">
                <a:solidFill>
                  <a:srgbClr val="000000"/>
                </a:solidFill>
                <a:latin typeface="Times New Roman" pitchFamily="65" charset="-122"/>
                <a:ea typeface="宋体" pitchFamily="65" charset="-122"/>
              </a:rPr>
              <a:t>解析　材料的后半段陈述渔民用网眼极小的密网捕鱼,将幼鱼都捞上来</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了的行为,出题者的态度倾向明显是批评的。解答时先明确态度,对此种行</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为进行判断,然后陈述理由,提供正确的解决矛盾的方法。</a:t>
            </a:r>
            <a:endParaRPr lang="zh-CN" altLang="en-US" sz="1900" dirty="0">
              <a:latin typeface="+mn-lt"/>
              <a:ea typeface="+mn-ea"/>
            </a:endParaRPr>
          </a:p>
        </p:txBody>
      </p:sp>
      <p:pic>
        <p:nvPicPr>
          <p:cNvPr id="171010" name="图片 3" descr="textimage77.jpeg"/>
          <p:cNvPicPr>
            <a:picLocks noChangeAspect="1"/>
          </p:cNvPicPr>
          <p:nvPr/>
        </p:nvPicPr>
        <p:blipFill>
          <a:blip r:embed="rId3"/>
          <a:srcRect/>
          <a:stretch>
            <a:fillRect/>
          </a:stretch>
        </p:blipFill>
        <p:spPr bwMode="auto">
          <a:xfrm>
            <a:off x="590550" y="5549900"/>
            <a:ext cx="180975" cy="190500"/>
          </a:xfrm>
          <a:prstGeom prst="rect">
            <a:avLst/>
          </a:prstGeom>
          <a:noFill/>
          <a:ln w="9525">
            <a:noFill/>
            <a:miter lim="800000"/>
            <a:headEnd/>
            <a:tailEnd/>
          </a:ln>
        </p:spPr>
      </p:pic>
      <p:pic>
        <p:nvPicPr>
          <p:cNvPr id="171011" name="图片 3" descr="textimage76.jpeg"/>
          <p:cNvPicPr>
            <a:picLocks noChangeAspect="1"/>
          </p:cNvPicPr>
          <p:nvPr/>
        </p:nvPicPr>
        <p:blipFill>
          <a:blip r:embed="rId3"/>
          <a:srcRect/>
          <a:stretch>
            <a:fillRect/>
          </a:stretch>
        </p:blipFill>
        <p:spPr bwMode="auto">
          <a:xfrm>
            <a:off x="590550" y="747713"/>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⑤为总领句,②包含了①③⑥的内容;根据关联词关系,应先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③后①,而⑥与最后一句联系更紧密。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5.(2013课标Ⅰ,15)依次填入下面一段文字横线处的语句,衔接最恰当的一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组是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当代艺术博物馆近日举办名为“风物”的展览,展出了几位画家、摄影师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的作品。</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,能启发我们发现身边的奇景和诗意。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①因此无论多么微不足道的事物都可变成艺术主题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②展出的作品大都体现出用细节带出重点的风格特点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③彰显出艺术独具的神奇力量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④作品展示的都是他们在美国南部腹地、新西兰北岛旅行时留下的记录</a:t>
            </a:r>
            <a:endParaRPr lang="zh-CN" altLang="en-US" dirty="0">
              <a:latin typeface="+mn-lt"/>
              <a:ea typeface="+mn-ea"/>
            </a:endParaRPr>
          </a:p>
        </p:txBody>
      </p:sp>
      <p:pic>
        <p:nvPicPr>
          <p:cNvPr id="22530" name="图片 3" descr="textimage5.jpeg"/>
          <p:cNvPicPr>
            <a:picLocks noChangeAspect="1"/>
          </p:cNvPicPr>
          <p:nvPr/>
        </p:nvPicPr>
        <p:blipFill>
          <a:blip r:embed="rId3"/>
          <a:srcRect/>
          <a:stretch>
            <a:fillRect/>
          </a:stretch>
        </p:blipFill>
        <p:spPr bwMode="auto">
          <a:xfrm>
            <a:off x="500063" y="1271588"/>
            <a:ext cx="180975" cy="190500"/>
          </a:xfrm>
          <a:prstGeom prst="rect">
            <a:avLst/>
          </a:prstGeom>
          <a:noFill/>
          <a:ln w="9525">
            <a:noFill/>
            <a:miter lim="800000"/>
            <a:headEnd/>
            <a:tailEnd/>
          </a:ln>
        </p:spPr>
      </p:pic>
      <p:sp>
        <p:nvSpPr>
          <p:cNvPr id="4" name="矩形 3"/>
          <p:cNvSpPr/>
          <p:nvPr/>
        </p:nvSpPr>
        <p:spPr>
          <a:xfrm>
            <a:off x="0" y="633413"/>
            <a:ext cx="9144000" cy="14208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3.(2013湖北,20)有媒体统计了诺贝尔文学奖得主莫言与作家郭敬明2012年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度的作品总销量,发现前者的总销量远低于后者。中国社会科学院发布的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《中国文情报告(2012—2013)》显示,2012年度小说类图书的销量冠军仍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然是郭敬明的作品。你如何看待这种现象?请简要点评。要求:①观点明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确;②语言表达简明、得体;③字数不超过30字。(4分)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(示例1)两位作家的读者群体不同,不能也不应在销量上简单比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(示例2)销量与作品的文学价值不能画等号,这两位作家各有千秋。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解答本题的关键是从销量、作者的身份特点出发。</a:t>
            </a:r>
            <a:endParaRPr lang="zh-CN" altLang="en-US" dirty="0">
              <a:latin typeface="+mn-lt"/>
              <a:ea typeface="+mn-ea"/>
            </a:endParaRPr>
          </a:p>
        </p:txBody>
      </p:sp>
      <p:pic>
        <p:nvPicPr>
          <p:cNvPr id="173058" name="图片 3" descr="textimage78.jpeg"/>
          <p:cNvPicPr>
            <a:picLocks noChangeAspect="1"/>
          </p:cNvPicPr>
          <p:nvPr/>
        </p:nvPicPr>
        <p:blipFill>
          <a:blip r:embed="rId3"/>
          <a:srcRect/>
          <a:stretch>
            <a:fillRect/>
          </a:stretch>
        </p:blipFill>
        <p:spPr bwMode="auto">
          <a:xfrm>
            <a:off x="500063" y="3597275"/>
            <a:ext cx="180975" cy="190500"/>
          </a:xfrm>
          <a:prstGeom prst="rect">
            <a:avLst/>
          </a:prstGeom>
          <a:noFill/>
          <a:ln w="9525">
            <a:noFill/>
            <a:miter lim="800000"/>
            <a:headEnd/>
            <a:tailEnd/>
          </a:ln>
        </p:spPr>
      </p:pic>
      <p:pic>
        <p:nvPicPr>
          <p:cNvPr id="173059" name="图片 4" descr="textimage79.jpeg"/>
          <p:cNvPicPr>
            <a:picLocks noChangeAspect="1"/>
          </p:cNvPicPr>
          <p:nvPr/>
        </p:nvPicPr>
        <p:blipFill>
          <a:blip r:embed="rId3"/>
          <a:srcRect/>
          <a:stretch>
            <a:fillRect/>
          </a:stretch>
        </p:blipFill>
        <p:spPr bwMode="auto">
          <a:xfrm>
            <a:off x="542925" y="4992688"/>
            <a:ext cx="180975" cy="190500"/>
          </a:xfrm>
          <a:prstGeom prst="rect">
            <a:avLst/>
          </a:prstGeom>
          <a:noFill/>
          <a:ln w="9525">
            <a:noFill/>
            <a:miter lim="800000"/>
            <a:headEnd/>
            <a:tailEnd/>
          </a:ln>
        </p:spPr>
      </p:pic>
      <p:sp>
        <p:nvSpPr>
          <p:cNvPr id="5" name="矩形 4"/>
          <p:cNvSpPr/>
          <p:nvPr/>
        </p:nvSpPr>
        <p:spPr>
          <a:xfrm>
            <a:off x="0" y="3500438"/>
            <a:ext cx="9144000" cy="177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99063"/>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考点六　语言生动</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语言表达“生动”就是表达能充分调动人们的形象思维,使表达具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体、形象、可感。生动往往是以准确、鲜明为前提的。有时做到了准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确、鲜明,也就做到了生动感人,而离开了准确、鲜明去片面追求生动,就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会给人矫揉造作、华而不实之感。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说明文的语言往往简洁直白,但缺乏吸引力,请运用一定的修辞手法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续写下面一段文字,使其语言形象、生动,富有表现力。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几千年来,他们注意草木荣枯、候鸟去来等自然现象与气候之间的关系,并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据此安排农事活动,鸟语花香、秋山红叶都是大自然的语言。杏花开了,就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好像是在告诉他们赶快耕地;</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(示例)桃花开了　又好像是在暗示他们赶快播种　布谷鸟开始唱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歌　就好像是告诉他们该收割了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使语言生动、形象的方法之一就是恰当运用修辞手法,如比喻、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拟人等,续写时要注意前后的提示,以及“杏花开了,就好像是在告诉他们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赶快耕地”的示例。</a:t>
            </a:r>
            <a:endParaRPr lang="zh-CN" altLang="en-US" dirty="0">
              <a:latin typeface="+mn-lt"/>
              <a:ea typeface="+mn-ea"/>
            </a:endParaRPr>
          </a:p>
        </p:txBody>
      </p:sp>
      <p:pic>
        <p:nvPicPr>
          <p:cNvPr id="177154" name="图片 3" descr="textimage80.jpeg"/>
          <p:cNvPicPr>
            <a:picLocks noChangeAspect="1"/>
          </p:cNvPicPr>
          <p:nvPr/>
        </p:nvPicPr>
        <p:blipFill>
          <a:blip r:embed="rId3"/>
          <a:srcRect/>
          <a:stretch>
            <a:fillRect/>
          </a:stretch>
        </p:blipFill>
        <p:spPr bwMode="auto">
          <a:xfrm>
            <a:off x="542925" y="1300163"/>
            <a:ext cx="180975" cy="190500"/>
          </a:xfrm>
          <a:prstGeom prst="rect">
            <a:avLst/>
          </a:prstGeom>
          <a:noFill/>
          <a:ln w="9525">
            <a:noFill/>
            <a:miter lim="800000"/>
            <a:headEnd/>
            <a:tailEnd/>
          </a:ln>
        </p:spPr>
      </p:pic>
      <p:pic>
        <p:nvPicPr>
          <p:cNvPr id="177155" name="图片 4" descr="textimage81.jpeg"/>
          <p:cNvPicPr>
            <a:picLocks noChangeAspect="1"/>
          </p:cNvPicPr>
          <p:nvPr/>
        </p:nvPicPr>
        <p:blipFill>
          <a:blip r:embed="rId3"/>
          <a:srcRect/>
          <a:stretch>
            <a:fillRect/>
          </a:stretch>
        </p:blipFill>
        <p:spPr bwMode="auto">
          <a:xfrm>
            <a:off x="542925" y="2201863"/>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50117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语言生动“五法”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1.注意语言的形象性。语言的形象性主要表现在恰当运用修辞上,特别是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比喻、拟人和夸张等修辞手法的运用。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2.注意语言的音乐性。语言的音乐性主要表现在声调的和谐和语言的节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奏感上。用词造句时,首先要搭配好声调的平仄,其次要搭配好句式,使常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用句式、特殊句式、外来句式、古代句式、长句短句、陈述句与疑问句,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参差错落,交错穿插,就可使语言富于音乐性。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3.恰当使用动词、形容词,从形、声、色等方面对事物进行形象的描摹,给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人以身临其境之感。</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4.有幽默感。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5.有新鲜感。</a:t>
            </a:r>
            <a:endParaRPr lang="zh-CN" altLang="en-US" dirty="0">
              <a:latin typeface="+mn-lt"/>
              <a:ea typeface="+mn-ea"/>
            </a:endParaRPr>
          </a:p>
        </p:txBody>
      </p:sp>
      <p:pic>
        <p:nvPicPr>
          <p:cNvPr id="179202" name="图片 3" descr="textimage82.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1.(2015安徽,20)某校拟开展以“自然·青春·团队”为主题的郊游活动,全校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同学将以班级为单位参与。请撰写本班活动标语。要求:紧扣主题,语言鲜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明、生动,至少使用一种修辞手法,不超过16字。(5分)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(示例1)郊游放飞青春梦,合作凝聚团队魂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(示例2)让我们在自然中放飞青春的梦想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注意题目要求,紧扣活动主题“自然·青春·团队”,在撰写的标语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里要有能体现这三个关键词的因素。一般使用或比喻或拟人或排比的修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辞手法,即可达到语言鲜明、生动的目的。注意字数限制。</a:t>
            </a:r>
            <a:endParaRPr lang="zh-CN" altLang="en-US" dirty="0">
              <a:latin typeface="+mn-lt"/>
              <a:ea typeface="+mn-ea"/>
            </a:endParaRPr>
          </a:p>
        </p:txBody>
      </p:sp>
      <p:pic>
        <p:nvPicPr>
          <p:cNvPr id="181250" name="图片 3" descr="textimage83.jpeg"/>
          <p:cNvPicPr>
            <a:picLocks noChangeAspect="1"/>
          </p:cNvPicPr>
          <p:nvPr/>
        </p:nvPicPr>
        <p:blipFill>
          <a:blip r:embed="rId3"/>
          <a:srcRect/>
          <a:stretch>
            <a:fillRect/>
          </a:stretch>
        </p:blipFill>
        <p:spPr bwMode="auto">
          <a:xfrm>
            <a:off x="542925" y="1266825"/>
            <a:ext cx="123825" cy="200025"/>
          </a:xfrm>
          <a:prstGeom prst="rect">
            <a:avLst/>
          </a:prstGeom>
          <a:noFill/>
          <a:ln w="9525">
            <a:noFill/>
            <a:miter lim="800000"/>
            <a:headEnd/>
            <a:tailEnd/>
          </a:ln>
        </p:spPr>
      </p:pic>
      <p:pic>
        <p:nvPicPr>
          <p:cNvPr id="181251" name="图片 4" descr="textimage84.jpeg"/>
          <p:cNvPicPr>
            <a:picLocks noChangeAspect="1"/>
          </p:cNvPicPr>
          <p:nvPr/>
        </p:nvPicPr>
        <p:blipFill>
          <a:blip r:embed="rId4"/>
          <a:srcRect/>
          <a:stretch>
            <a:fillRect/>
          </a:stretch>
        </p:blipFill>
        <p:spPr bwMode="auto">
          <a:xfrm>
            <a:off x="500063" y="3132138"/>
            <a:ext cx="180975" cy="190500"/>
          </a:xfrm>
          <a:prstGeom prst="rect">
            <a:avLst/>
          </a:prstGeom>
          <a:noFill/>
          <a:ln w="9525">
            <a:noFill/>
            <a:miter lim="800000"/>
            <a:headEnd/>
            <a:tailEnd/>
          </a:ln>
        </p:spPr>
      </p:pic>
      <p:pic>
        <p:nvPicPr>
          <p:cNvPr id="181252" name="图片 5" descr="textimage85.jpeg"/>
          <p:cNvPicPr>
            <a:picLocks noChangeAspect="1"/>
          </p:cNvPicPr>
          <p:nvPr/>
        </p:nvPicPr>
        <p:blipFill>
          <a:blip r:embed="rId4"/>
          <a:srcRect/>
          <a:stretch>
            <a:fillRect/>
          </a:stretch>
        </p:blipFill>
        <p:spPr bwMode="auto">
          <a:xfrm>
            <a:off x="542925" y="4062413"/>
            <a:ext cx="180975" cy="190500"/>
          </a:xfrm>
          <a:prstGeom prst="rect">
            <a:avLst/>
          </a:prstGeom>
          <a:noFill/>
          <a:ln w="9525">
            <a:noFill/>
            <a:miter lim="800000"/>
            <a:headEnd/>
            <a:tailEnd/>
          </a:ln>
        </p:spPr>
      </p:pic>
      <p:sp>
        <p:nvSpPr>
          <p:cNvPr id="6" name="矩形 5"/>
          <p:cNvSpPr/>
          <p:nvPr/>
        </p:nvSpPr>
        <p:spPr>
          <a:xfrm>
            <a:off x="0" y="3062288"/>
            <a:ext cx="9144000" cy="2573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8625" y="490538"/>
            <a:ext cx="8504238" cy="64055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2.有一条关于“幸福”的微博,内容如下:</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在一片火红的夕阳下,遥远的小山包上,坐着两位老人,他们的脸上刻着岁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月的痕迹,头发渲染了时间的颜色,可是他们的手却紧紧地握在了一起,互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相依靠着,彼此会意地一笑。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你在生活中有类似的见闻吗?请你也写一条关于“幸福”的微博,要求:(1)</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得少于60字;(2)要有细节;(3)至少用到一种修辞手法。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(示例1)修鞋工在快乐地鼓捣着那台有点破旧的补鞋机,嘀嘀嗒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嗒响个不停,仿佛优美的旋律在流淌,即使从早到晚一桩生意都没有,他也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总是眼睛笑眯眯地眯成一条缝。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(示例2)一位三十岁左右的少妇,静静地坐在草地上织毛衣,线和针在她纤细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白嫩的手指间欢快穿梭,这种穿梭,明显不同于熙熙攘攘的人群或者首尾相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继的车队形成的那种。</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1100" kern="0" spc="73"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解析　完成此题要注意主题必须是幸福,有细节描写,至少运用一种修辞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手法,语言连贯。另外,此题不作仿句方面的要求。</a:t>
            </a:r>
            <a:endParaRPr lang="zh-CN" altLang="en-US" dirty="0">
              <a:latin typeface="+mn-lt"/>
              <a:ea typeface="+mn-ea"/>
            </a:endParaRPr>
          </a:p>
        </p:txBody>
      </p:sp>
      <p:pic>
        <p:nvPicPr>
          <p:cNvPr id="183298" name="图片 3" descr="textimage86.jpeg"/>
          <p:cNvPicPr>
            <a:picLocks noChangeAspect="1"/>
          </p:cNvPicPr>
          <p:nvPr/>
        </p:nvPicPr>
        <p:blipFill>
          <a:blip r:embed="rId3"/>
          <a:srcRect/>
          <a:stretch>
            <a:fillRect/>
          </a:stretch>
        </p:blipFill>
        <p:spPr bwMode="auto">
          <a:xfrm>
            <a:off x="428625" y="3373438"/>
            <a:ext cx="180975" cy="190500"/>
          </a:xfrm>
          <a:prstGeom prst="rect">
            <a:avLst/>
          </a:prstGeom>
          <a:noFill/>
          <a:ln w="9525">
            <a:noFill/>
            <a:miter lim="800000"/>
            <a:headEnd/>
            <a:tailEnd/>
          </a:ln>
        </p:spPr>
      </p:pic>
      <p:pic>
        <p:nvPicPr>
          <p:cNvPr id="183299" name="图片 3" descr="textimage87.jpeg"/>
          <p:cNvPicPr>
            <a:picLocks noChangeAspect="1"/>
          </p:cNvPicPr>
          <p:nvPr/>
        </p:nvPicPr>
        <p:blipFill>
          <a:blip r:embed="rId3"/>
          <a:srcRect/>
          <a:stretch>
            <a:fillRect/>
          </a:stretch>
        </p:blipFill>
        <p:spPr bwMode="auto">
          <a:xfrm>
            <a:off x="338138" y="6126163"/>
            <a:ext cx="180975" cy="190500"/>
          </a:xfrm>
          <a:prstGeom prst="rect">
            <a:avLst/>
          </a:prstGeom>
          <a:noFill/>
          <a:ln w="9525">
            <a:noFill/>
            <a:miter lim="800000"/>
            <a:headEnd/>
            <a:tailEnd/>
          </a:ln>
        </p:spPr>
      </p:pic>
      <p:sp>
        <p:nvSpPr>
          <p:cNvPr id="5" name="矩形 4"/>
          <p:cNvSpPr/>
          <p:nvPr/>
        </p:nvSpPr>
        <p:spPr>
          <a:xfrm>
            <a:off x="0" y="3276600"/>
            <a:ext cx="9144000" cy="35639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5450" y="2128838"/>
            <a:ext cx="8504238" cy="18589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我国素有“礼仪之邦”的称号,这礼仪往往表现在日常交往的口头用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语与书信用语方面。与人交往,中国人注重自谦,即使自己是个有身份的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人,也得降低自己的身份;对待他人要恭敬,即使对方在某方面有不足,也应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以礼相待。下面列举一些常见词语的归类情况供同学们复习之用。</a:t>
            </a:r>
            <a:endParaRPr lang="zh-CN" altLang="en-US" dirty="0">
              <a:latin typeface="+mn-lt"/>
              <a:ea typeface="+mn-ea"/>
            </a:endParaRPr>
          </a:p>
        </p:txBody>
      </p:sp>
      <p:grpSp>
        <p:nvGrpSpPr>
          <p:cNvPr id="185346" name="组合 5"/>
          <p:cNvGrpSpPr>
            <a:grpSpLocks/>
          </p:cNvGrpSpPr>
          <p:nvPr/>
        </p:nvGrpSpPr>
        <p:grpSpPr bwMode="auto">
          <a:xfrm>
            <a:off x="3143250" y="1247775"/>
            <a:ext cx="2000250" cy="600075"/>
            <a:chOff x="3571875" y="1314450"/>
            <a:chExt cx="2000250" cy="600884"/>
          </a:xfrm>
        </p:grpSpPr>
        <p:sp>
          <p:nvSpPr>
            <p:cNvPr id="7" name="对角圆角矩形 6"/>
            <p:cNvSpPr/>
            <p:nvPr/>
          </p:nvSpPr>
          <p:spPr>
            <a:xfrm>
              <a:off x="3571875" y="1314450"/>
              <a:ext cx="2000250" cy="562733"/>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185348" name="TextBox 7"/>
            <p:cNvSpPr txBox="1">
              <a:spLocks noChangeArrowheads="1"/>
            </p:cNvSpPr>
            <p:nvPr/>
          </p:nvSpPr>
          <p:spPr bwMode="auto">
            <a:xfrm>
              <a:off x="3638550" y="13305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知识清单</a:t>
              </a:r>
            </a:p>
          </p:txBody>
        </p:sp>
      </p:gr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2576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谦辞类</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1.鄙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在与别人说话时,说自己或与自己相关的事物,往往在某些词前加上“鄙”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字,以表达说话人的谦虚。如鄙人(称自己)、鄙意(称自己的意见)、鄙见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(称自己的见解)。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在与别人说话时,称自己或与自己相关的事物,有时在某些词前加上“敝”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字,以示谦虚。如敝人(在别人面前谦称自己)、敝姓(称自己的姓)、敝校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(称自己的学校)、敝处(称自己所处的地方或自己的家)。</a:t>
            </a:r>
            <a:endParaRPr lang="zh-CN" altLang="en-US" dirty="0">
              <a:latin typeface="+mn-lt"/>
              <a:ea typeface="+mn-ea"/>
            </a:endParaRPr>
          </a:p>
        </p:txBody>
      </p:sp>
      <p:pic>
        <p:nvPicPr>
          <p:cNvPr id="187394" name="图片 3" descr="textimage89.jpeg"/>
          <p:cNvPicPr>
            <a:picLocks noChangeAspect="1"/>
          </p:cNvPicPr>
          <p:nvPr/>
        </p:nvPicPr>
        <p:blipFill>
          <a:blip r:embed="rId3"/>
          <a:srcRect/>
          <a:stretch>
            <a:fillRect/>
          </a:stretch>
        </p:blipFill>
        <p:spPr bwMode="auto">
          <a:xfrm>
            <a:off x="692150" y="1225550"/>
            <a:ext cx="1236663" cy="376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3.薄</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与人交往时,谦称与自己相关的事物,有时可以在某些词前加上“薄”字。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如薄酒(称自己待客的酒)、薄技(称自己的技艺)、薄礼(称自己送的礼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物)、薄面(为人求情时谦称自己的情面)。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向他人有所请求时,在某些行为动词前加上“敢”字,表示自己的冒昧。如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敢问(冒昧地询问)、敢请(冒昧地请求)、敢烦(冒昧地麻烦)。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同别人说话时,谦称自己的事物,有时在某些表事物的词前加上“贱”字。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如贱姓(说自己的姓)、贱内(“内”指内人,即自己的妻子,在早期的白话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中,有人在别人面前这样谦称自己的妻子)、贱事(古人称自己的私事)。</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6.忝与同行或他人说话时,在某些动词前加上“忝”字,表示自己的行为可能是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辱没了他人,自己觉得有愧。如忝列(自己有愧被列入或处在其中)、忝在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(有愧处在其中)、忝任(有愧地担任)。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与他人说话时,有时称自己或与自己有关的人与事,常用一些带有“小”字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的词。如小弟(男性在朋友面前谦称自己)、小儿(称自己的儿子)、小女(称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自己的女儿)、小可(过去白话中常用于称自己)、小人(称自己)、小生(青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年读书人称自己)、小店(对别人称自己的店铺)、小照(称自己的照片)。</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⑤内容从自然环境、建筑、各类标志,到人物、室内布置,覆盖面很广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⑥而且带有叙事意味,每件作品都像日常世界的一个短篇故事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A.②⑥⑤④③①　　B.②③①④⑤⑥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C.④⑤②①⑥③　　D.④⑥⑤①③②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在读懂语段的前提下,按逻辑关系判断。据上文“作品”一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词可知,②和④与其衔接最紧密,④陈述作品内容,②总结作品特点,先介绍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内容,再说特点,故④在②前;据事理逻辑又可以确定⑤紧挨④,由此可确定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答案。</a:t>
            </a:r>
            <a:endParaRPr lang="zh-CN" altLang="en-US" dirty="0">
              <a:latin typeface="+mn-lt"/>
              <a:ea typeface="+mn-ea"/>
            </a:endParaRPr>
          </a:p>
        </p:txBody>
      </p:sp>
      <p:pic>
        <p:nvPicPr>
          <p:cNvPr id="24578" name="图片 3" descr="textimage6.jpeg"/>
          <p:cNvPicPr>
            <a:picLocks noChangeAspect="1"/>
          </p:cNvPicPr>
          <p:nvPr/>
        </p:nvPicPr>
        <p:blipFill>
          <a:blip r:embed="rId3"/>
          <a:srcRect/>
          <a:stretch>
            <a:fillRect/>
          </a:stretch>
        </p:blipFill>
        <p:spPr bwMode="auto">
          <a:xfrm>
            <a:off x="500063" y="3132138"/>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8.拙</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有时说自己的书或文章等,在某一名词前加上“拙”字,以示说话的谦虚。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如拙著(称自己的著作)、拙作(称自己的作品)、拙笔(称自己的文章或书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画)、拙见(称自己的见解)、拙荆(古人称自己的妻子)。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这个字常用于说自己,表示在别人面前说话的谦虚。如愚兄(在比自己小的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人前谦称自己)、愚见(谦称自己的见解)、愚以为(谦说自己认为)。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在他人面前谦称自己家中辈分高或年纪比较大的亲人。如家父、家君、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家严、家尊(称自己的父亲),家母、家慈(称自己的母亲),家兄(称自己的哥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哥),家姐(称自己的姐姐)。</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在他人面前谦称自己家中辈分低或年纪小的亲人。如舍弟(称自己的弟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弟)、舍妹(称自己的妹妹)、舍侄(称自己的侄子)。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用于谦称自己或与自己相关的东西。如老粗(谦称自己没文化)、老朽(老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年人谦称自己)、老脸(年纪大的人在别人面前说自己的面子)、老身(老年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妇女称自己)。</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722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敬辞类</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1.拜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用于自己的动作,表示对对方的敬重。如拜读(阅读对方的文章)、拜访(访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问对方)、拜见(求见对方)、拜识(结识对方)、拜托(托对方办事)、拜会(会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见对方)、拜谢(感谢对方)、拜望(探望对方)、拜辞(辞别对方)、拜贺(祝贺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对方)、拜服(佩服对方)。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用于别人(多是长辈或上级)对自己的行动,表示对对方的敬重。如垂爱(在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书信中说对方对自己的爱护)、垂青(说别人对自己的重视)、垂问(说别人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对自己的询问,又说“垂询”)、垂念(说别人对自己的思念)。</a:t>
            </a:r>
            <a:endParaRPr lang="zh-CN" altLang="en-US" dirty="0">
              <a:latin typeface="+mn-lt"/>
              <a:ea typeface="+mn-ea"/>
            </a:endParaRPr>
          </a:p>
        </p:txBody>
      </p:sp>
      <p:pic>
        <p:nvPicPr>
          <p:cNvPr id="197634" name="图片 3" descr="textimage90.jpeg"/>
          <p:cNvPicPr>
            <a:picLocks noChangeAspect="1"/>
          </p:cNvPicPr>
          <p:nvPr/>
        </p:nvPicPr>
        <p:blipFill>
          <a:blip r:embed="rId3"/>
          <a:srcRect/>
          <a:stretch>
            <a:fillRect/>
          </a:stretch>
        </p:blipFill>
        <p:spPr bwMode="auto">
          <a:xfrm>
            <a:off x="692150" y="1225550"/>
            <a:ext cx="1236663" cy="376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3.大</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称对方或与对方有关的事物。如大伯(敬称年长的男人)、大哥(敬称年纪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与自己相仿的男人)、大姐(敬称女性朋友或熟人)、大妈(尊称年长的妇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女)、大爷(尊称年长的男人)、大人(在书信中称长辈)、大驾(敬称对方)、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大名(称对方的名字)、大庆(称老年人的寿辰)、大作(称对方的作品)、大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札(称对方的书信)。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用于对方或与对方有关的事物。如芳龄(称对方的年龄,对方应是年轻女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子)、芳邻(称对方的邻居)、芳名(称对方的名字,对方应是年轻女子)。</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5.奉</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用于自己的动作涉及对方。如奉达(告诉、表达)、奉复(回复)、奉告(告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诉)、奉还(归还)、奉陪(陪伴)、奉劝(劝告)、奉送(赠送)、奉迎(迎接)、奉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托(托对方办事)。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在公文书信中用来称对方对自己的行动。如俯察(称对方或上级对自己的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理解)、俯就(用于请对方同意担任职务)、俯念(称对方或上级体念)、俯允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(称对方或上级允许)。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称与对方相关的事物。如高见(称对方的见解)、高就(称对方离开原来的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职位就任较高的职位)、高龄(称老人的年龄)、高寿(多用于问老人的年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龄)、高足(称呼别人的学生)、高论(称对方发表的意见)。</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用于说对方的来临。如光顾(多是商家说顾客的来到)、光临(称客人的到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称与对方有关的事物。如贵干(问对方要做什么)、贵庚(问对方的年龄)、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贵姓(问对方的姓氏)、贵恙(称对方的病)、贵子(称对方的儿子)、贵国(称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对方的国家)、贵校(称对方的学校)。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表示恭敬地对待对方。如恭贺(祝贺)、恭候(等候)、恭请(邀请)、恭迎(迎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接)、恭喜(祝贺对方的喜事)。</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11.华</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称与对方有关的事物。如华诞(称对方的生日)、华堂(称对方的房屋)、华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翰(称对方的书信)。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用于自己的行动涉及别人。如敬告(告诉)、敬贺(祝贺)、敬候(等候)、敬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请(请)、敬佩(佩服)、敬谢不敏(表示推辞做某件事的客气话)。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用于对方对待自己的行为动作。如惠存(多用于送人照片、书籍等纪念品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时所题的上款,意思是请保存)、惠临(说对方到自己这里来)、惠顾(多用于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商店对顾客,说顾客的到来)、惠允(指对方允许自己人做某事)、惠赠(指对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方赠予财物)。</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39763" y="615950"/>
            <a:ext cx="8504237" cy="60912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14.贤</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用于称平辈或晚辈。如贤弟(称自己的弟弟或比自己年龄小的男子)、贤侄</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(称侄子)。</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15.屈</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用于说对方的行动。如屈驾(用于邀请人,意思是委屈大驾)、屈就(用于请</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人担任职务)、屈居(委屈地处于比较低的地位)、屈尊(降低身份俯就)。</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16.雅</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用于说对方的情意或行动。如雅意(称对方的情意或意见)、雅正(用于把</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自己的诗文书画等送给对方时,请对方指教)。</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17.玉</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用于说对方的身体或行动。如玉体(说对方的身体)、玉音(在书信中,称对</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方的书信或言辞)、玉照(说对方的照片)、玉成(感谢对方的成全)。</a:t>
            </a:r>
            <a:endParaRPr lang="en-US" altLang="zh-CN" sz="1900"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此外</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还有一些带谦敬色彩的词语</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如</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久仰、赐教、指正、止步、留步、</a:t>
            </a:r>
            <a:r>
              <a:rPr lang="zh-CN" altLang="en-US" sz="1900" dirty="0">
                <a:latin typeface="+mn-lt"/>
                <a:ea typeface="+mn-ea"/>
              </a:rPr>
              <a:t/>
            </a:r>
            <a:br>
              <a:rPr lang="zh-CN" altLang="en-US" sz="1900" dirty="0">
                <a:latin typeface="+mn-lt"/>
                <a:ea typeface="+mn-ea"/>
              </a:rPr>
            </a:br>
            <a:r>
              <a:rPr lang="zh-CN" altLang="en-US" sz="1900" kern="0" dirty="0">
                <a:solidFill>
                  <a:srgbClr val="000000"/>
                </a:solidFill>
                <a:latin typeface="Times New Roman" pitchFamily="65" charset="-122"/>
                <a:ea typeface="宋体" pitchFamily="65" charset="-122"/>
              </a:rPr>
              <a:t>笑纳、包涵、斧正、璧还、鼎力等。</a:t>
            </a:r>
            <a:endParaRPr lang="zh-CN" altLang="en-US" sz="1900" dirty="0">
              <a:latin typeface="+mn-lt"/>
              <a:ea typeface="+mn-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46</TotalTime>
  <Words>17120</Words>
  <PresentationFormat>自定义</PresentationFormat>
  <Paragraphs>546</Paragraphs>
  <Slides>97</Slides>
  <Notes>97</Notes>
  <HiddenSlides>0</HiddenSlides>
  <MMClips>0</MMClips>
  <ScaleCrop>false</ScaleCrop>
  <HeadingPairs>
    <vt:vector size="8" baseType="variant">
      <vt:variant>
        <vt:lpstr>已用的字体</vt:lpstr>
      </vt:variant>
      <vt:variant>
        <vt:i4>5</vt:i4>
      </vt:variant>
      <vt:variant>
        <vt:lpstr>演示文稿设计模板</vt:lpstr>
      </vt:variant>
      <vt:variant>
        <vt:i4>3</vt:i4>
      </vt:variant>
      <vt:variant>
        <vt:lpstr>嵌入 OLE 服务器</vt:lpstr>
      </vt:variant>
      <vt:variant>
        <vt:i4>1</vt:i4>
      </vt:variant>
      <vt:variant>
        <vt:lpstr>幻灯片标题</vt:lpstr>
      </vt:variant>
      <vt:variant>
        <vt:i4>97</vt:i4>
      </vt:variant>
    </vt:vector>
  </HeadingPairs>
  <TitlesOfParts>
    <vt:vector size="106" baseType="lpstr">
      <vt:lpstr>Arial</vt:lpstr>
      <vt:lpstr>宋体</vt:lpstr>
      <vt:lpstr>Calibri</vt:lpstr>
      <vt:lpstr>黑体</vt:lpstr>
      <vt:lpstr>Times New Roman</vt:lpstr>
      <vt:lpstr>主题1</vt:lpstr>
      <vt:lpstr>主题1</vt:lpstr>
      <vt:lpstr>主题1</vt:lpstr>
      <vt:lpstr>Equation</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Windows 用户</cp:lastModifiedBy>
  <cp:revision>153</cp:revision>
  <dcterms:modified xsi:type="dcterms:W3CDTF">2016-07-19T03:26:10Z</dcterms:modified>
</cp:coreProperties>
</file>