
<file path=[Content_Types].xml><?xml version="1.0" encoding="utf-8"?>
<Types xmlns="http://schemas.openxmlformats.org/package/2006/content-types">
  <Default Extension="jpeg" ContentType="image/jpeg"/>
  <Default Extension="JPG" ContentType="image/.jp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1"/>
  </p:handoutMasterIdLst>
  <p:sldIdLst>
    <p:sldId id="256" r:id="rId3"/>
    <p:sldId id="362" r:id="rId5"/>
    <p:sldId id="296" r:id="rId6"/>
    <p:sldId id="544" r:id="rId7"/>
    <p:sldId id="334" r:id="rId8"/>
    <p:sldId id="412" r:id="rId9"/>
    <p:sldId id="337" r:id="rId10"/>
    <p:sldId id="414" r:id="rId11"/>
    <p:sldId id="415" r:id="rId12"/>
    <p:sldId id="465" r:id="rId13"/>
    <p:sldId id="375" r:id="rId14"/>
    <p:sldId id="518" r:id="rId15"/>
    <p:sldId id="519" r:id="rId16"/>
    <p:sldId id="493" r:id="rId17"/>
    <p:sldId id="626" r:id="rId18"/>
    <p:sldId id="627" r:id="rId19"/>
    <p:sldId id="628" r:id="rId20"/>
    <p:sldId id="629" r:id="rId21"/>
    <p:sldId id="630" r:id="rId22"/>
    <p:sldId id="631" r:id="rId23"/>
    <p:sldId id="550" r:id="rId24"/>
    <p:sldId id="552" r:id="rId25"/>
    <p:sldId id="553" r:id="rId26"/>
    <p:sldId id="554" r:id="rId27"/>
    <p:sldId id="365" r:id="rId28"/>
    <p:sldId id="367" r:id="rId29"/>
    <p:sldId id="625" r:id="rId30"/>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007370"/>
    <a:srgbClr val="FBE5D6"/>
    <a:srgbClr val="009999"/>
    <a:srgbClr val="4F855D"/>
    <a:srgbClr val="B2B2B2"/>
    <a:srgbClr val="202020"/>
    <a:srgbClr val="323232"/>
    <a:srgbClr val="CC33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90" d="100"/>
          <a:sy n="90" d="100"/>
        </p:scale>
        <p:origin x="-288" y="-108"/>
      </p:cViewPr>
      <p:guideLst>
        <p:guide orient="horz" pos="2149"/>
        <p:guide pos="3811"/>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幻灯片图像占位符 1"/>
          <p:cNvSpPr>
            <a:spLocks noGrp="1" noRot="1" noTextEdit="1"/>
          </p:cNvSpPr>
          <p:nvPr>
            <p:ph type="sldImg"/>
          </p:nvPr>
        </p:nvSpPr>
        <p:spPr>
          <a:ln>
            <a:solidFill>
              <a:srgbClr val="000000"/>
            </a:solidFill>
            <a:miter/>
          </a:ln>
        </p:spPr>
      </p:sp>
      <p:sp>
        <p:nvSpPr>
          <p:cNvPr id="13314" name="文本占位符 2"/>
          <p:cNvSpPr>
            <a:spLocks noGrp="1"/>
          </p:cNvSpPr>
          <p:nvPr>
            <p:ph type="body"/>
          </p:nvPr>
        </p:nvSpPr>
        <p:spPr>
          <a:noFill/>
          <a:ln>
            <a:noFill/>
          </a:ln>
        </p:spPr>
        <p:txBody>
          <a:bodyPr wrap="square" lIns="91440" tIns="45720" rIns="91440" bIns="45720" anchor="t"/>
          <a:p>
            <a:pPr lvl="0" eaLnBrk="1" hangingPunct="1"/>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Tahoma" panose="020B060403050404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1.png"/><Relationship Id="rId14" Type="http://schemas.openxmlformats.org/officeDocument/2006/relationships/tags" Target="../tags/tag3.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21590" y="-635"/>
            <a:ext cx="12210415" cy="6888480"/>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pic>
        <p:nvPicPr>
          <p:cNvPr id="15" name="图片 14" descr="LOGO"/>
          <p:cNvPicPr>
            <a:picLocks noChangeAspect="1"/>
          </p:cNvPicPr>
          <p:nvPr userDrawn="1"/>
        </p:nvPicPr>
        <p:blipFill>
          <a:blip r:embed="rId15" cstate="screen"/>
          <a:stretch>
            <a:fillRect/>
          </a:stretch>
        </p:blipFill>
        <p:spPr>
          <a:xfrm>
            <a:off x="10455275" y="123190"/>
            <a:ext cx="1513205" cy="458470"/>
          </a:xfrm>
          <a:prstGeom prst="rect">
            <a:avLst/>
          </a:prstGeom>
        </p:spPr>
      </p:pic>
      <p:grpSp>
        <p:nvGrpSpPr>
          <p:cNvPr id="8" name="组合 7"/>
          <p:cNvGrpSpPr/>
          <p:nvPr userDrawn="1"/>
        </p:nvGrpSpPr>
        <p:grpSpPr>
          <a:xfrm>
            <a:off x="-24765" y="6691630"/>
            <a:ext cx="12212955" cy="195580"/>
            <a:chOff x="-22" y="7904"/>
            <a:chExt cx="14533" cy="308"/>
          </a:xfrm>
        </p:grpSpPr>
        <p:sp>
          <p:nvSpPr>
            <p:cNvPr id="9" name="矩形 8"/>
            <p:cNvSpPr/>
            <p:nvPr userDrawn="1"/>
          </p:nvSpPr>
          <p:spPr>
            <a:xfrm>
              <a:off x="-22" y="7904"/>
              <a:ext cx="10915" cy="309"/>
            </a:xfrm>
            <a:prstGeom prst="rect">
              <a:avLst/>
            </a:prstGeom>
            <a:solidFill>
              <a:srgbClr val="007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9457" y="7904"/>
              <a:ext cx="5055" cy="30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wm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 name="文本框 5"/>
          <p:cNvSpPr txBox="1"/>
          <p:nvPr/>
        </p:nvSpPr>
        <p:spPr>
          <a:xfrm>
            <a:off x="3801179" y="2149076"/>
            <a:ext cx="4291195" cy="1014730"/>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en-US" sz="6000" b="1" dirty="0" smtClean="0">
                <a:ln w="28575">
                  <a:noFill/>
                </a:ln>
                <a:solidFill>
                  <a:schemeClr val="bg2">
                    <a:lumMod val="25000"/>
                  </a:schemeClr>
                </a:solidFill>
                <a:latin typeface="思源黑体 CN Bold" panose="020B0800000000000000" charset="-122"/>
                <a:ea typeface="思源黑体 CN Bold" panose="020B0800000000000000" charset="-122"/>
              </a:rPr>
              <a:t>6</a:t>
            </a:r>
            <a:r>
              <a:rPr lang="zh-CN" altLang="en-US" sz="6000" b="1" dirty="0" smtClean="0">
                <a:ln w="28575">
                  <a:noFill/>
                </a:ln>
                <a:solidFill>
                  <a:schemeClr val="bg2">
                    <a:lumMod val="25000"/>
                  </a:schemeClr>
                </a:solidFill>
                <a:latin typeface="思源黑体 CN Bold" panose="020B0800000000000000" charset="-122"/>
                <a:ea typeface="思源黑体 CN Bold" panose="020B0800000000000000" charset="-122"/>
              </a:rPr>
              <a:t>老山界</a:t>
            </a:r>
            <a:endParaRPr sz="6000" b="1" dirty="0" smtClean="0">
              <a:ln w="28575">
                <a:noFill/>
              </a:ln>
              <a:solidFill>
                <a:schemeClr val="bg2">
                  <a:lumMod val="25000"/>
                </a:schemeClr>
              </a:solidFill>
              <a:latin typeface="思源黑体 CN Bold" panose="020B0800000000000000" charset="-122"/>
              <a:ea typeface="思源黑体 CN Bold" panose="020B0800000000000000" charset="-122"/>
            </a:endParaRPr>
          </a:p>
        </p:txBody>
      </p:sp>
      <p:sp>
        <p:nvSpPr>
          <p:cNvPr id="5" name="文本框 4"/>
          <p:cNvSpPr txBox="1"/>
          <p:nvPr/>
        </p:nvSpPr>
        <p:spPr>
          <a:xfrm>
            <a:off x="5990590" y="3384550"/>
            <a:ext cx="1915160" cy="706755"/>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zh-CN" altLang="en-US" sz="4000" b="1" dirty="0">
                <a:ln w="28575">
                  <a:noFill/>
                </a:ln>
                <a:solidFill>
                  <a:schemeClr val="bg2">
                    <a:lumMod val="25000"/>
                  </a:schemeClr>
                </a:solidFill>
                <a:latin typeface="宋体" panose="02010600030101010101" pitchFamily="2" charset="-122"/>
                <a:ea typeface="宋体" panose="02010600030101010101" pitchFamily="2" charset="-122"/>
              </a:rPr>
              <a:t>陆定一</a:t>
            </a:r>
            <a:endParaRPr lang="zh-CN" altLang="en-US" sz="4000" b="1" dirty="0" smtClean="0">
              <a:ln w="28575">
                <a:noFill/>
              </a:ln>
              <a:solidFill>
                <a:schemeClr val="bg2">
                  <a:lumMod val="25000"/>
                </a:schemeClr>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1100735" y="1478501"/>
            <a:ext cx="10434083" cy="645160"/>
          </a:xfrm>
          <a:prstGeom prst="rect">
            <a:avLst/>
          </a:prstGeom>
        </p:spPr>
        <p:txBody>
          <a:bodyPr wrap="square">
            <a:spAutoFit/>
          </a:bodyPr>
          <a:lstStyle/>
          <a:p>
            <a:pPr algn="just" fontAlgn="auto">
              <a:lnSpc>
                <a:spcPct val="100000"/>
              </a:lnSpc>
            </a:pPr>
            <a:r>
              <a:rPr lang="zh-CN" altLang="zh-CN" sz="3600" b="1" dirty="0">
                <a:latin typeface="宋体" panose="02010600030101010101" pitchFamily="2" charset="-122"/>
                <a:ea typeface="宋体" panose="02010600030101010101" pitchFamily="2" charset="-122"/>
              </a:rPr>
              <a:t>你体会到红军怎样的精神？</a:t>
            </a:r>
            <a:endParaRPr lang="zh-CN" altLang="zh-CN" sz="3600" b="1" dirty="0">
              <a:latin typeface="宋体" panose="02010600030101010101" pitchFamily="2" charset="-122"/>
              <a:ea typeface="宋体" panose="02010600030101010101" pitchFamily="2" charset="-122"/>
            </a:endParaRPr>
          </a:p>
        </p:txBody>
      </p:sp>
      <p:sp>
        <p:nvSpPr>
          <p:cNvPr id="3" name="矩形 2"/>
          <p:cNvSpPr/>
          <p:nvPr/>
        </p:nvSpPr>
        <p:spPr>
          <a:xfrm>
            <a:off x="1100455" y="2595245"/>
            <a:ext cx="8974455" cy="1322070"/>
          </a:xfrm>
          <a:prstGeom prst="rect">
            <a:avLst/>
          </a:prstGeom>
        </p:spPr>
        <p:txBody>
          <a:bodyPr wrap="square">
            <a:spAutoFit/>
          </a:bodyPr>
          <a:lstStyle/>
          <a:p>
            <a:pPr algn="l"/>
            <a:r>
              <a:rPr lang="en-US" altLang="zh-CN" sz="4000" b="1" dirty="0">
                <a:solidFill>
                  <a:srgbClr val="FF3300"/>
                </a:solidFill>
                <a:latin typeface="新宋体" panose="02010609030101010101" pitchFamily="49" charset="-122"/>
                <a:ea typeface="新宋体" panose="02010609030101010101" pitchFamily="49" charset="-122"/>
              </a:rPr>
              <a:t>    </a:t>
            </a:r>
            <a:r>
              <a:rPr lang="zh-CN" altLang="zh-CN" sz="4000" b="1" dirty="0">
                <a:solidFill>
                  <a:srgbClr val="FF3300"/>
                </a:solidFill>
                <a:latin typeface="新宋体" panose="02010609030101010101" pitchFamily="49" charset="-122"/>
                <a:ea typeface="新宋体" panose="02010609030101010101" pitchFamily="49" charset="-122"/>
              </a:rPr>
              <a:t>不怕困难、艰苦奋斗的坚强意志和大无畏的革命乐观主义精神</a:t>
            </a:r>
            <a:r>
              <a:rPr lang="zh-CN" altLang="zh-CN" sz="3600" b="1" dirty="0">
                <a:solidFill>
                  <a:schemeClr val="accent1">
                    <a:lumMod val="75000"/>
                  </a:schemeClr>
                </a:solidFill>
                <a:latin typeface="新宋体" panose="02010609030101010101" pitchFamily="49" charset="-122"/>
                <a:ea typeface="新宋体" panose="02010609030101010101" pitchFamily="49" charset="-122"/>
              </a:rPr>
              <a:t>。</a:t>
            </a:r>
            <a:endParaRPr lang="zh-CN" altLang="zh-CN" sz="3600" b="1" dirty="0">
              <a:solidFill>
                <a:schemeClr val="accent1">
                  <a:lumMod val="75000"/>
                </a:schemeClr>
              </a:solidFill>
              <a:latin typeface="新宋体" panose="02010609030101010101" pitchFamily="49" charset="-122"/>
              <a:ea typeface="新宋体"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987493" y="546979"/>
            <a:ext cx="2792615" cy="713740"/>
            <a:chOff x="2371" y="690"/>
            <a:chExt cx="3471" cy="1124"/>
          </a:xfrm>
        </p:grpSpPr>
        <p:sp>
          <p:nvSpPr>
            <p:cNvPr id="3"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4"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板书设计</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5" name="矩形 4"/>
          <p:cNvSpPr/>
          <p:nvPr/>
        </p:nvSpPr>
        <p:spPr>
          <a:xfrm>
            <a:off x="2485813" y="1903252"/>
            <a:ext cx="5043542" cy="267652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a:lnSpc>
                <a:spcPct val="150000"/>
              </a:lnSpc>
            </a:pPr>
            <a:r>
              <a:rPr lang="zh-CN" altLang="zh-CN" sz="2800" b="1" dirty="0" smtClean="0">
                <a:latin typeface="新宋体" panose="02010609030101010101" pitchFamily="49" charset="-122"/>
                <a:ea typeface="新宋体" panose="02010609030101010101" pitchFamily="49" charset="-122"/>
              </a:rPr>
              <a:t>走</a:t>
            </a:r>
            <a:r>
              <a:rPr lang="zh-CN" altLang="zh-CN" sz="2800" b="1" dirty="0">
                <a:latin typeface="新宋体" panose="02010609030101010101" pitchFamily="49" charset="-122"/>
                <a:ea typeface="新宋体" panose="02010609030101010101" pitchFamily="49" charset="-122"/>
              </a:rPr>
              <a:t>路难：打趣鼓劲，奋勇登山 </a:t>
            </a:r>
            <a:endParaRPr lang="zh-CN" altLang="zh-CN" sz="2800" b="1" dirty="0">
              <a:latin typeface="新宋体" panose="02010609030101010101" pitchFamily="49" charset="-122"/>
              <a:ea typeface="新宋体" panose="02010609030101010101" pitchFamily="49" charset="-122"/>
            </a:endParaRPr>
          </a:p>
          <a:p>
            <a:pPr>
              <a:lnSpc>
                <a:spcPct val="150000"/>
              </a:lnSpc>
            </a:pPr>
            <a:r>
              <a:rPr lang="zh-CN" altLang="zh-CN" sz="2800" b="1" dirty="0">
                <a:latin typeface="新宋体" panose="02010609030101010101" pitchFamily="49" charset="-122"/>
                <a:ea typeface="新宋体" panose="02010609030101010101" pitchFamily="49" charset="-122"/>
              </a:rPr>
              <a:t>睡觉难：酣然入梦，观赏夜</a:t>
            </a:r>
            <a:r>
              <a:rPr lang="zh-CN" altLang="zh-CN" sz="2800" b="1" dirty="0" smtClean="0">
                <a:latin typeface="新宋体" panose="02010609030101010101" pitchFamily="49" charset="-122"/>
                <a:ea typeface="新宋体" panose="02010609030101010101" pitchFamily="49" charset="-122"/>
              </a:rPr>
              <a:t>景</a:t>
            </a:r>
            <a:endParaRPr lang="zh-CN" altLang="zh-CN" sz="2800" b="1" dirty="0">
              <a:latin typeface="新宋体" panose="02010609030101010101" pitchFamily="49" charset="-122"/>
              <a:ea typeface="新宋体" panose="02010609030101010101" pitchFamily="49" charset="-122"/>
            </a:endParaRPr>
          </a:p>
          <a:p>
            <a:pPr>
              <a:lnSpc>
                <a:spcPct val="150000"/>
              </a:lnSpc>
            </a:pPr>
            <a:r>
              <a:rPr lang="zh-CN" altLang="zh-CN" sz="2800" b="1" dirty="0">
                <a:latin typeface="新宋体" panose="02010609030101010101" pitchFamily="49" charset="-122"/>
                <a:ea typeface="新宋体" panose="02010609030101010101" pitchFamily="49" charset="-122"/>
              </a:rPr>
              <a:t>吃饭难：鼓足勇气，继续前进</a:t>
            </a:r>
            <a:endParaRPr lang="zh-CN" altLang="zh-CN" sz="2800" b="1" dirty="0">
              <a:latin typeface="新宋体" panose="02010609030101010101" pitchFamily="49" charset="-122"/>
              <a:ea typeface="新宋体" panose="02010609030101010101" pitchFamily="49" charset="-122"/>
            </a:endParaRPr>
          </a:p>
          <a:p>
            <a:pPr>
              <a:lnSpc>
                <a:spcPct val="150000"/>
              </a:lnSpc>
            </a:pPr>
            <a:r>
              <a:rPr lang="zh-CN" altLang="zh-CN" sz="2800" b="1" dirty="0">
                <a:latin typeface="新宋体" panose="02010609030101010101" pitchFamily="49" charset="-122"/>
                <a:ea typeface="新宋体" panose="02010609030101010101" pitchFamily="49" charset="-122"/>
              </a:rPr>
              <a:t>处境难：毫不畏惧，嘲笑敌机 </a:t>
            </a:r>
            <a:endParaRPr lang="zh-CN" altLang="zh-CN" sz="2800" b="1" dirty="0">
              <a:latin typeface="新宋体" panose="02010609030101010101" pitchFamily="49" charset="-122"/>
              <a:ea typeface="新宋体" panose="02010609030101010101" pitchFamily="49" charset="-122"/>
            </a:endParaRPr>
          </a:p>
        </p:txBody>
      </p:sp>
      <p:sp>
        <p:nvSpPr>
          <p:cNvPr id="6" name="矩形 5"/>
          <p:cNvSpPr/>
          <p:nvPr/>
        </p:nvSpPr>
        <p:spPr>
          <a:xfrm>
            <a:off x="786372" y="2971279"/>
            <a:ext cx="1415772" cy="58477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a:spAutoFit/>
          </a:bodyPr>
          <a:lstStyle/>
          <a:p>
            <a:r>
              <a:rPr lang="zh-CN" altLang="zh-CN" sz="3200" b="1" dirty="0">
                <a:latin typeface="宋体" panose="02010600030101010101" pitchFamily="2" charset="-122"/>
                <a:ea typeface="宋体" panose="02010600030101010101" pitchFamily="2" charset="-122"/>
              </a:rPr>
              <a:t>老山界</a:t>
            </a:r>
            <a:endParaRPr lang="zh-CN" altLang="en-US" sz="3200" b="1" dirty="0">
              <a:latin typeface="宋体" panose="02010600030101010101" pitchFamily="2" charset="-122"/>
              <a:ea typeface="宋体" panose="02010600030101010101" pitchFamily="2" charset="-122"/>
            </a:endParaRPr>
          </a:p>
        </p:txBody>
      </p:sp>
      <p:sp>
        <p:nvSpPr>
          <p:cNvPr id="7" name="矩形 6"/>
          <p:cNvSpPr/>
          <p:nvPr/>
        </p:nvSpPr>
        <p:spPr>
          <a:xfrm>
            <a:off x="7950445" y="2709669"/>
            <a:ext cx="3430747" cy="52322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a:spAutoFit/>
          </a:bodyPr>
          <a:lstStyle/>
          <a:p>
            <a:r>
              <a:rPr lang="zh-CN" altLang="zh-CN" sz="2800" b="1" dirty="0">
                <a:solidFill>
                  <a:schemeClr val="bg1"/>
                </a:solidFill>
                <a:latin typeface="新宋体" panose="02010609030101010101" pitchFamily="49" charset="-122"/>
                <a:ea typeface="新宋体" panose="02010609030101010101" pitchFamily="49" charset="-122"/>
              </a:rPr>
              <a:t>艰苦奋斗的坚强意志</a:t>
            </a:r>
            <a:endParaRPr lang="zh-CN" altLang="zh-CN" sz="2800" b="1" dirty="0">
              <a:solidFill>
                <a:schemeClr val="bg1"/>
              </a:solidFill>
              <a:latin typeface="新宋体" panose="02010609030101010101" pitchFamily="49" charset="-122"/>
              <a:ea typeface="新宋体" panose="02010609030101010101" pitchFamily="49" charset="-122"/>
            </a:endParaRPr>
          </a:p>
        </p:txBody>
      </p:sp>
      <p:sp>
        <p:nvSpPr>
          <p:cNvPr id="8" name="矩形 7"/>
          <p:cNvSpPr/>
          <p:nvPr/>
        </p:nvSpPr>
        <p:spPr>
          <a:xfrm>
            <a:off x="7947736" y="3281621"/>
            <a:ext cx="3070071" cy="52322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a:spAutoFit/>
          </a:bodyPr>
          <a:lstStyle/>
          <a:p>
            <a:r>
              <a:rPr lang="zh-CN" altLang="zh-CN" sz="2800" b="1" dirty="0">
                <a:solidFill>
                  <a:schemeClr val="bg1"/>
                </a:solidFill>
                <a:latin typeface="新宋体" panose="02010609030101010101" pitchFamily="49" charset="-122"/>
                <a:ea typeface="新宋体" panose="02010609030101010101" pitchFamily="49" charset="-122"/>
              </a:rPr>
              <a:t>革命乐观主义精神</a:t>
            </a:r>
            <a:endParaRPr lang="zh-CN" altLang="zh-CN" sz="2800" b="1" dirty="0">
              <a:solidFill>
                <a:schemeClr val="bg1"/>
              </a:solidFill>
              <a:latin typeface="新宋体" panose="02010609030101010101" pitchFamily="49" charset="-122"/>
              <a:ea typeface="新宋体" panose="02010609030101010101" pitchFamily="49" charset="-122"/>
            </a:endParaRPr>
          </a:p>
        </p:txBody>
      </p:sp>
      <p:sp>
        <p:nvSpPr>
          <p:cNvPr id="9" name="左大括号 8"/>
          <p:cNvSpPr/>
          <p:nvPr/>
        </p:nvSpPr>
        <p:spPr>
          <a:xfrm>
            <a:off x="2202144" y="1818167"/>
            <a:ext cx="283669" cy="289205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10" name="右大括号 9"/>
          <p:cNvSpPr/>
          <p:nvPr/>
        </p:nvSpPr>
        <p:spPr>
          <a:xfrm>
            <a:off x="7453423" y="1818167"/>
            <a:ext cx="386656" cy="2892056"/>
          </a:xfrm>
          <a:prstGeom prst="righ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80">
                                          <p:stCondLst>
                                            <p:cond delay="0"/>
                                          </p:stCondLst>
                                        </p:cTn>
                                        <p:tgtEl>
                                          <p:spTgt spid="6"/>
                                        </p:tgtEl>
                                      </p:cBhvr>
                                    </p:animEffect>
                                    <p:anim calcmode="lin" valueType="num">
                                      <p:cBhvr>
                                        <p:cTn id="19"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4" dur="26">
                                          <p:stCondLst>
                                            <p:cond delay="650"/>
                                          </p:stCondLst>
                                        </p:cTn>
                                        <p:tgtEl>
                                          <p:spTgt spid="6"/>
                                        </p:tgtEl>
                                      </p:cBhvr>
                                      <p:to x="100000" y="60000"/>
                                    </p:animScale>
                                    <p:animScale>
                                      <p:cBhvr>
                                        <p:cTn id="25" dur="166" decel="50000">
                                          <p:stCondLst>
                                            <p:cond delay="676"/>
                                          </p:stCondLst>
                                        </p:cTn>
                                        <p:tgtEl>
                                          <p:spTgt spid="6"/>
                                        </p:tgtEl>
                                      </p:cBhvr>
                                      <p:to x="100000" y="100000"/>
                                    </p:animScale>
                                    <p:animScale>
                                      <p:cBhvr>
                                        <p:cTn id="26" dur="26">
                                          <p:stCondLst>
                                            <p:cond delay="1312"/>
                                          </p:stCondLst>
                                        </p:cTn>
                                        <p:tgtEl>
                                          <p:spTgt spid="6"/>
                                        </p:tgtEl>
                                      </p:cBhvr>
                                      <p:to x="100000" y="80000"/>
                                    </p:animScale>
                                    <p:animScale>
                                      <p:cBhvr>
                                        <p:cTn id="27" dur="166" decel="50000">
                                          <p:stCondLst>
                                            <p:cond delay="1338"/>
                                          </p:stCondLst>
                                        </p:cTn>
                                        <p:tgtEl>
                                          <p:spTgt spid="6"/>
                                        </p:tgtEl>
                                      </p:cBhvr>
                                      <p:to x="100000" y="100000"/>
                                    </p:animScale>
                                    <p:animScale>
                                      <p:cBhvr>
                                        <p:cTn id="28" dur="26">
                                          <p:stCondLst>
                                            <p:cond delay="1642"/>
                                          </p:stCondLst>
                                        </p:cTn>
                                        <p:tgtEl>
                                          <p:spTgt spid="6"/>
                                        </p:tgtEl>
                                      </p:cBhvr>
                                      <p:to x="100000" y="90000"/>
                                    </p:animScale>
                                    <p:animScale>
                                      <p:cBhvr>
                                        <p:cTn id="29" dur="166" decel="50000">
                                          <p:stCondLst>
                                            <p:cond delay="1668"/>
                                          </p:stCondLst>
                                        </p:cTn>
                                        <p:tgtEl>
                                          <p:spTgt spid="6"/>
                                        </p:tgtEl>
                                      </p:cBhvr>
                                      <p:to x="100000" y="100000"/>
                                    </p:animScale>
                                    <p:animScale>
                                      <p:cBhvr>
                                        <p:cTn id="30" dur="26">
                                          <p:stCondLst>
                                            <p:cond delay="1808"/>
                                          </p:stCondLst>
                                        </p:cTn>
                                        <p:tgtEl>
                                          <p:spTgt spid="6"/>
                                        </p:tgtEl>
                                      </p:cBhvr>
                                      <p:to x="100000" y="95000"/>
                                    </p:animScale>
                                    <p:animScale>
                                      <p:cBhvr>
                                        <p:cTn id="31" dur="166" decel="50000">
                                          <p:stCondLst>
                                            <p:cond delay="1834"/>
                                          </p:stCondLst>
                                        </p:cTn>
                                        <p:tgtEl>
                                          <p:spTgt spid="6"/>
                                        </p:tgtEl>
                                      </p:cBhvr>
                                      <p:to x="100000" y="100000"/>
                                    </p:animScale>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5"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2000"/>
                                        <p:tgtEl>
                                          <p:spTgt spid="7"/>
                                        </p:tgtEl>
                                      </p:cBhvr>
                                    </p:animEffect>
                                    <p:anim calcmode="lin" valueType="num">
                                      <p:cBhvr>
                                        <p:cTn id="44" dur="2000" fill="hold"/>
                                        <p:tgtEl>
                                          <p:spTgt spid="7"/>
                                        </p:tgtEl>
                                        <p:attrNameLst>
                                          <p:attrName>ppt_w</p:attrName>
                                        </p:attrNameLst>
                                      </p:cBhvr>
                                      <p:tavLst>
                                        <p:tav tm="0" fmla="#ppt_w*sin(2.5*pi*$)">
                                          <p:val>
                                            <p:fltVal val="0"/>
                                          </p:val>
                                        </p:tav>
                                        <p:tav tm="100000">
                                          <p:val>
                                            <p:fltVal val="1"/>
                                          </p:val>
                                        </p:tav>
                                      </p:tavLst>
                                    </p:anim>
                                    <p:anim calcmode="lin" valueType="num">
                                      <p:cBhvr>
                                        <p:cTn id="45" dur="2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45" presetClass="entr" presetSubtype="0"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2000"/>
                                        <p:tgtEl>
                                          <p:spTgt spid="8"/>
                                        </p:tgtEl>
                                      </p:cBhvr>
                                    </p:animEffect>
                                    <p:anim calcmode="lin" valueType="num">
                                      <p:cBhvr>
                                        <p:cTn id="51" dur="2000" fill="hold"/>
                                        <p:tgtEl>
                                          <p:spTgt spid="8"/>
                                        </p:tgtEl>
                                        <p:attrNameLst>
                                          <p:attrName>ppt_w</p:attrName>
                                        </p:attrNameLst>
                                      </p:cBhvr>
                                      <p:tavLst>
                                        <p:tav tm="0" fmla="#ppt_w*sin(2.5*pi*$)">
                                          <p:val>
                                            <p:fltVal val="0"/>
                                          </p:val>
                                        </p:tav>
                                        <p:tav tm="100000">
                                          <p:val>
                                            <p:fltVal val="1"/>
                                          </p:val>
                                        </p:tav>
                                      </p:tavLst>
                                    </p:anim>
                                    <p:anim calcmode="lin" valueType="num">
                                      <p:cBhvr>
                                        <p:cTn id="52"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9457" name="Rectangle 1"/>
          <p:cNvSpPr/>
          <p:nvPr/>
        </p:nvSpPr>
        <p:spPr>
          <a:xfrm>
            <a:off x="619125" y="1125855"/>
            <a:ext cx="10618470" cy="1568450"/>
          </a:xfrm>
          <a:prstGeom prst="rect">
            <a:avLst/>
          </a:prstGeom>
          <a:noFill/>
          <a:ln w="9525">
            <a:noFill/>
          </a:ln>
        </p:spPr>
        <p:txBody>
          <a:bodyPr wrap="square" anchor="ctr">
            <a:spAutoFit/>
          </a:bodyPr>
          <a:p>
            <a:pPr>
              <a:lnSpc>
                <a:spcPct val="100000"/>
              </a:lnSpc>
            </a:pPr>
            <a:r>
              <a:rPr lang="en-US" altLang="zh-CN" sz="3200" b="1" dirty="0">
                <a:latin typeface="宋体" panose="02010600030101010101" pitchFamily="2" charset="-122"/>
                <a:ea typeface="宋体" panose="02010600030101010101" pitchFamily="2" charset="-122"/>
              </a:rPr>
              <a:t>2.</a:t>
            </a:r>
            <a:r>
              <a:rPr lang="zh-CN" altLang="en-US" sz="3200" b="1" dirty="0">
                <a:latin typeface="宋体" panose="02010600030101010101" pitchFamily="2" charset="-122"/>
                <a:ea typeface="宋体" panose="02010600030101010101" pitchFamily="2" charset="-122"/>
              </a:rPr>
              <a:t>任务三：</a:t>
            </a:r>
            <a:r>
              <a:rPr lang="zh-CN" altLang="zh-CN" sz="3200" b="1" dirty="0">
                <a:latin typeface="宋体" panose="02010600030101010101" pitchFamily="2" charset="-122"/>
                <a:ea typeface="宋体" panose="02010600030101010101" pitchFamily="2" charset="-122"/>
              </a:rPr>
              <a:t>描写景物不仅能丰富文章内容</a:t>
            </a:r>
            <a:r>
              <a:rPr lang="en-US" altLang="zh-CN" sz="3200" b="1">
                <a:ea typeface="SimSun-ExtB" panose="02010609060101010101" charset="-122"/>
                <a:sym typeface="宋体" panose="02010600030101010101" pitchFamily="2" charset="-122"/>
              </a:rPr>
              <a:t>,</a:t>
            </a:r>
            <a:r>
              <a:rPr lang="zh-CN" altLang="zh-CN" sz="3200" b="1" dirty="0">
                <a:latin typeface="宋体" panose="02010600030101010101" pitchFamily="2" charset="-122"/>
                <a:ea typeface="宋体" panose="02010600030101010101" pitchFamily="2" charset="-122"/>
              </a:rPr>
              <a:t>还能生动地</a:t>
            </a:r>
            <a:r>
              <a:rPr lang="zh-CN" altLang="zh-CN" sz="3200" b="1" dirty="0">
                <a:solidFill>
                  <a:srgbClr val="FF5050"/>
                </a:solidFill>
                <a:latin typeface="宋体" panose="02010600030101010101" pitchFamily="2" charset="-122"/>
                <a:ea typeface="宋体" panose="02010600030101010101" pitchFamily="2" charset="-122"/>
              </a:rPr>
              <a:t>表现人物的情感和精神</a:t>
            </a:r>
            <a:r>
              <a:rPr lang="zh-CN" altLang="zh-CN" sz="3200" b="1" dirty="0">
                <a:latin typeface="宋体" panose="02010600030101010101" pitchFamily="2" charset="-122"/>
                <a:ea typeface="宋体" panose="02010600030101010101" pitchFamily="2" charset="-122"/>
              </a:rPr>
              <a:t>。细读</a:t>
            </a:r>
            <a:r>
              <a:rPr lang="zh-CN" altLang="en-US" sz="3200" b="1" dirty="0">
                <a:latin typeface="宋体" panose="02010600030101010101" pitchFamily="2" charset="-122"/>
                <a:ea typeface="宋体" panose="02010600030101010101" pitchFamily="2" charset="-122"/>
              </a:rPr>
              <a:t>课</a:t>
            </a:r>
            <a:r>
              <a:rPr lang="zh-CN" altLang="zh-CN" sz="3200" b="1" dirty="0">
                <a:latin typeface="宋体" panose="02010600030101010101" pitchFamily="2" charset="-122"/>
                <a:ea typeface="宋体" panose="02010600030101010101" pitchFamily="2" charset="-122"/>
              </a:rPr>
              <a:t>文中的景物描写</a:t>
            </a:r>
            <a:r>
              <a:rPr lang="en-US" altLang="zh-CN" sz="3200" b="1">
                <a:ea typeface="SimSun-ExtB" panose="02010609060101010101" charset="-122"/>
                <a:sym typeface="宋体" panose="02010600030101010101" pitchFamily="2" charset="-122"/>
              </a:rPr>
              <a:t>,</a:t>
            </a:r>
            <a:r>
              <a:rPr lang="zh-CN" altLang="zh-CN" sz="3200" b="1" dirty="0">
                <a:latin typeface="宋体" panose="02010600030101010101" pitchFamily="2" charset="-122"/>
                <a:ea typeface="宋体" panose="02010600030101010101" pitchFamily="2" charset="-122"/>
              </a:rPr>
              <a:t>将第</a:t>
            </a:r>
            <a:r>
              <a:rPr lang="zh-CN" altLang="en-US" sz="3200" b="1" dirty="0">
                <a:latin typeface="宋体" panose="02010600030101010101" pitchFamily="2" charset="-122"/>
                <a:ea typeface="宋体" panose="02010600030101010101" pitchFamily="2" charset="-122"/>
              </a:rPr>
              <a:t>④</a:t>
            </a:r>
            <a:r>
              <a:rPr lang="zh-CN" altLang="zh-CN" sz="3200" b="1" dirty="0">
                <a:latin typeface="宋体" panose="02010600030101010101" pitchFamily="2" charset="-122"/>
                <a:ea typeface="宋体" panose="02010600030101010101" pitchFamily="2" charset="-122"/>
              </a:rPr>
              <a:t>点补充完整</a:t>
            </a:r>
            <a:r>
              <a:rPr lang="en-US" altLang="zh-CN" sz="3200" b="1">
                <a:ea typeface="SimSun-ExtB" panose="02010609060101010101" charset="-122"/>
                <a:sym typeface="宋体" panose="02010600030101010101" pitchFamily="2" charset="-122"/>
              </a:rPr>
              <a:t>,</a:t>
            </a:r>
            <a:r>
              <a:rPr lang="zh-CN" altLang="zh-CN" sz="3200" b="1" dirty="0">
                <a:latin typeface="宋体" panose="02010600030101010101" pitchFamily="2" charset="-122"/>
                <a:ea typeface="宋体" panose="02010600030101010101" pitchFamily="2" charset="-122"/>
              </a:rPr>
              <a:t>然后参考示例</a:t>
            </a:r>
            <a:r>
              <a:rPr lang="en-US" altLang="zh-CN" sz="3200" b="1">
                <a:ea typeface="SimSun-ExtB" panose="02010609060101010101" charset="-122"/>
                <a:sym typeface="宋体" panose="02010600030101010101" pitchFamily="2" charset="-122"/>
              </a:rPr>
              <a:t>,</a:t>
            </a:r>
            <a:r>
              <a:rPr lang="zh-CN" altLang="zh-CN" sz="3200" b="1" dirty="0">
                <a:latin typeface="宋体" panose="02010600030101010101" pitchFamily="2" charset="-122"/>
                <a:ea typeface="宋体" panose="02010600030101010101" pitchFamily="2" charset="-122"/>
              </a:rPr>
              <a:t>选择其中的两处进行批注。</a:t>
            </a:r>
            <a:endParaRPr lang="en-US" altLang="zh-CN" sz="3200" b="1">
              <a:latin typeface="宋体" panose="02010600030101010101" pitchFamily="2" charset="-122"/>
              <a:ea typeface="宋体" panose="02010600030101010101" pitchFamily="2" charset="-122"/>
            </a:endParaRPr>
          </a:p>
        </p:txBody>
      </p:sp>
      <p:sp>
        <p:nvSpPr>
          <p:cNvPr id="13314" name="矩形 35845"/>
          <p:cNvSpPr/>
          <p:nvPr/>
        </p:nvSpPr>
        <p:spPr>
          <a:xfrm>
            <a:off x="954405" y="2694305"/>
            <a:ext cx="10477500" cy="3479800"/>
          </a:xfrm>
          <a:prstGeom prst="rect">
            <a:avLst/>
          </a:prstGeom>
          <a:noFill/>
          <a:ln w="9525">
            <a:noFill/>
          </a:ln>
        </p:spPr>
        <p:txBody>
          <a:bodyPr wrap="square" anchor="t">
            <a:spAutoFit/>
          </a:bodyPr>
          <a:p>
            <a:pPr fontAlgn="base">
              <a:lnSpc>
                <a:spcPct val="105000"/>
              </a:lnSpc>
            </a:pPr>
            <a:r>
              <a:rPr lang="en-US" altLang="zh-CN" sz="3000" b="1" strike="noStrike" noProof="1" dirty="0">
                <a:latin typeface="Arial" panose="020B0604020202020204" pitchFamily="34" charset="0"/>
                <a:ea typeface="宋体" panose="02010600030101010101" pitchFamily="2" charset="-122"/>
                <a:cs typeface="+mn-cs"/>
              </a:rPr>
              <a:t>【</a:t>
            </a:r>
            <a:r>
              <a:rPr lang="zh-CN" altLang="en-US" sz="3000" b="1" strike="noStrike" noProof="1" dirty="0">
                <a:latin typeface="Arial" panose="020B0604020202020204" pitchFamily="34" charset="0"/>
                <a:ea typeface="宋体" panose="02010600030101010101" pitchFamily="2" charset="-122"/>
                <a:cs typeface="+mn-cs"/>
              </a:rPr>
              <a:t>提示</a:t>
            </a:r>
            <a:r>
              <a:rPr lang="en-US" altLang="zh-CN" sz="3000" b="1" strike="noStrike" noProof="1" dirty="0">
                <a:latin typeface="Arial" panose="020B0604020202020204" pitchFamily="34" charset="0"/>
                <a:ea typeface="宋体" panose="02010600030101010101" pitchFamily="2" charset="-122"/>
                <a:cs typeface="+mn-cs"/>
              </a:rPr>
              <a:t>】</a:t>
            </a:r>
            <a:endParaRPr lang="en-US" altLang="zh-CN" sz="3000" b="1" strike="noStrike" noProof="1" dirty="0">
              <a:latin typeface="Arial" panose="020B0604020202020204" pitchFamily="34" charset="0"/>
              <a:ea typeface="宋体" panose="02010600030101010101" pitchFamily="2" charset="-122"/>
            </a:endParaRPr>
          </a:p>
          <a:p>
            <a:pPr fontAlgn="base">
              <a:lnSpc>
                <a:spcPct val="105000"/>
              </a:lnSpc>
            </a:pPr>
            <a:r>
              <a:rPr lang="en-US" altLang="zh-CN" sz="3000" b="1" strike="noStrike" noProof="1" dirty="0">
                <a:latin typeface="Arial" panose="020B0604020202020204" pitchFamily="34" charset="0"/>
                <a:ea typeface="宋体" panose="02010600030101010101" pitchFamily="2" charset="-122"/>
                <a:cs typeface="+mn-cs"/>
              </a:rPr>
              <a:t>①</a:t>
            </a:r>
            <a:r>
              <a:rPr lang="zh-CN" altLang="en-US" sz="3000" b="1" strike="noStrike" noProof="1" dirty="0">
                <a:latin typeface="Arial" panose="020B0604020202020204" pitchFamily="34" charset="0"/>
                <a:ea typeface="宋体" panose="02010600030101010101" pitchFamily="2" charset="-122"/>
                <a:cs typeface="+mn-cs"/>
              </a:rPr>
              <a:t>第一处</a:t>
            </a:r>
            <a:r>
              <a:rPr lang="en-US" altLang="zh-CN" sz="3000" b="1" strike="noStrike" noProof="1" dirty="0">
                <a:latin typeface="Arial" panose="020B0604020202020204" pitchFamily="34" charset="0"/>
                <a:ea typeface="宋体" panose="02010600030101010101" pitchFamily="2" charset="-122"/>
                <a:cs typeface="+mn-cs"/>
              </a:rPr>
              <a:t>“</a:t>
            </a:r>
            <a:r>
              <a:rPr lang="zh-CN" altLang="en-US" sz="3000" b="1" strike="noStrike" noProof="1" dirty="0">
                <a:latin typeface="Arial" panose="020B0604020202020204" pitchFamily="34" charset="0"/>
                <a:ea typeface="宋体" panose="02010600030101010101" pitchFamily="2" charset="-122"/>
                <a:cs typeface="+mn-cs"/>
              </a:rPr>
              <a:t>之</a:t>
            </a:r>
            <a:r>
              <a:rPr lang="en-US" altLang="zh-CN" sz="3000" b="1" strike="noStrike" noProof="1" dirty="0">
                <a:latin typeface="Arial" panose="020B0604020202020204" pitchFamily="34" charset="0"/>
                <a:ea typeface="宋体" panose="02010600030101010101" pitchFamily="2" charset="-122"/>
                <a:cs typeface="+mn-cs"/>
              </a:rPr>
              <a:t>”</a:t>
            </a:r>
            <a:r>
              <a:rPr lang="zh-CN" altLang="en-US" sz="3000" b="1" strike="noStrike" noProof="1" dirty="0">
                <a:latin typeface="Arial" panose="020B0604020202020204" pitchFamily="34" charset="0"/>
                <a:ea typeface="宋体" panose="02010600030101010101" pitchFamily="2" charset="-122"/>
                <a:cs typeface="+mn-cs"/>
              </a:rPr>
              <a:t>字形的火把</a:t>
            </a:r>
            <a:r>
              <a:rPr lang="en-US" altLang="zh-CN" sz="3000" strike="noStrike" noProof="1" dirty="0">
                <a:latin typeface="Arial" panose="020B0604020202020204" pitchFamily="34" charset="0"/>
                <a:ea typeface="宋体" panose="02010600030101010101" pitchFamily="2" charset="-122"/>
                <a:cs typeface="+mn-cs"/>
              </a:rPr>
              <a:t>——</a:t>
            </a:r>
            <a:r>
              <a:rPr lang="en-US" altLang="zh-CN" sz="3000" b="1" strike="noStrike" noProof="1" dirty="0">
                <a:latin typeface="Arial" panose="020B0604020202020204" pitchFamily="34" charset="0"/>
                <a:ea typeface="宋体" panose="02010600030101010101" pitchFamily="2" charset="-122"/>
                <a:cs typeface="+mn-cs"/>
              </a:rPr>
              <a:t>“</a:t>
            </a:r>
            <a:r>
              <a:rPr lang="zh-CN" altLang="en-US" sz="3000" b="1" strike="noStrike" noProof="1" dirty="0">
                <a:latin typeface="Arial" panose="020B0604020202020204" pitchFamily="34" charset="0"/>
                <a:ea typeface="宋体" panose="02010600030101010101" pitchFamily="2" charset="-122"/>
                <a:cs typeface="+mn-cs"/>
              </a:rPr>
              <a:t>满天都是星光</a:t>
            </a:r>
            <a:r>
              <a:rPr lang="en-US" altLang="zh-CN" sz="3000" b="1" strike="noStrike" noProof="1" dirty="0">
                <a:latin typeface="Arial" panose="020B0604020202020204" pitchFamily="34" charset="0"/>
                <a:ea typeface="宋体" panose="02010600030101010101" pitchFamily="2" charset="-122"/>
                <a:cs typeface="+mn-cs"/>
              </a:rPr>
              <a:t>······</a:t>
            </a:r>
            <a:r>
              <a:rPr lang="zh-CN" altLang="en-US" sz="3000" b="1" strike="noStrike" noProof="1" dirty="0">
                <a:latin typeface="Arial" panose="020B0604020202020204" pitchFamily="34" charset="0"/>
                <a:ea typeface="宋体" panose="02010600030101010101" pitchFamily="2" charset="-122"/>
                <a:cs typeface="+mn-cs"/>
              </a:rPr>
              <a:t>这真是我生平没见过的奇观。</a:t>
            </a:r>
            <a:r>
              <a:rPr lang="en-US" altLang="zh-CN" sz="3000" b="1" dirty="0">
                <a:latin typeface="Arial" panose="020B0604020202020204" pitchFamily="34" charset="0"/>
                <a:ea typeface="宋体" panose="02010600030101010101" pitchFamily="2" charset="-122"/>
                <a:sym typeface="+mn-ea"/>
              </a:rPr>
              <a:t>”</a:t>
            </a:r>
            <a:endParaRPr lang="zh-CN" altLang="en-US" sz="3000" b="1" strike="noStrike" noProof="1" dirty="0">
              <a:latin typeface="Arial" panose="020B0604020202020204" pitchFamily="34" charset="0"/>
              <a:ea typeface="宋体" panose="02010600030101010101" pitchFamily="2" charset="-122"/>
            </a:endParaRPr>
          </a:p>
          <a:p>
            <a:pPr fontAlgn="base">
              <a:lnSpc>
                <a:spcPct val="105000"/>
              </a:lnSpc>
            </a:pPr>
            <a:r>
              <a:rPr lang="en-US" altLang="en-US" sz="3000" b="1" strike="noStrike" noProof="1" dirty="0">
                <a:latin typeface="Arial" panose="020B0604020202020204" pitchFamily="34" charset="0"/>
                <a:ea typeface="宋体" panose="02010600030101010101" pitchFamily="2" charset="-122"/>
                <a:cs typeface="+mn-cs"/>
              </a:rPr>
              <a:t>②</a:t>
            </a:r>
            <a:r>
              <a:rPr lang="zh-CN" altLang="en-US" sz="3000" b="1" strike="noStrike" noProof="1" dirty="0">
                <a:latin typeface="Arial" panose="020B0604020202020204" pitchFamily="34" charset="0"/>
                <a:ea typeface="宋体" panose="02010600030101010101" pitchFamily="2" charset="-122"/>
                <a:cs typeface="+mn-cs"/>
              </a:rPr>
              <a:t>第二处</a:t>
            </a:r>
            <a:r>
              <a:rPr lang="en-US" altLang="zh-CN" sz="3000" b="1" strike="noStrike" noProof="1" dirty="0">
                <a:latin typeface="Arial" panose="020B0604020202020204" pitchFamily="34" charset="0"/>
                <a:ea typeface="宋体" panose="02010600030101010101" pitchFamily="2" charset="-122"/>
                <a:cs typeface="+mn-cs"/>
              </a:rPr>
              <a:t>“</a:t>
            </a:r>
            <a:r>
              <a:rPr lang="zh-CN" altLang="en-US" sz="3000" b="1" strike="noStrike" noProof="1" dirty="0">
                <a:latin typeface="Arial" panose="020B0604020202020204" pitchFamily="34" charset="0"/>
                <a:ea typeface="宋体" panose="02010600030101010101" pitchFamily="2" charset="-122"/>
                <a:cs typeface="+mn-cs"/>
              </a:rPr>
              <a:t>之</a:t>
            </a:r>
            <a:r>
              <a:rPr lang="en-US" altLang="zh-CN" sz="3000" b="1" strike="noStrike" noProof="1" dirty="0">
                <a:latin typeface="Arial" panose="020B0604020202020204" pitchFamily="34" charset="0"/>
                <a:ea typeface="宋体" panose="02010600030101010101" pitchFamily="2" charset="-122"/>
                <a:cs typeface="+mn-cs"/>
              </a:rPr>
              <a:t>”</a:t>
            </a:r>
            <a:r>
              <a:rPr lang="zh-CN" altLang="en-US" sz="3000" b="1" strike="noStrike" noProof="1" dirty="0">
                <a:latin typeface="Arial" panose="020B0604020202020204" pitchFamily="34" charset="0"/>
                <a:ea typeface="宋体" panose="02010600030101010101" pitchFamily="2" charset="-122"/>
                <a:cs typeface="+mn-cs"/>
              </a:rPr>
              <a:t>字形的火把</a:t>
            </a:r>
            <a:r>
              <a:rPr lang="en-US" altLang="zh-CN" sz="3000" strike="noStrike" noProof="1" dirty="0">
                <a:latin typeface="Arial" panose="020B0604020202020204" pitchFamily="34" charset="0"/>
                <a:ea typeface="宋体" panose="02010600030101010101" pitchFamily="2" charset="-122"/>
                <a:cs typeface="+mn-cs"/>
              </a:rPr>
              <a:t>——</a:t>
            </a:r>
            <a:r>
              <a:rPr lang="zh-CN" altLang="en-US" sz="3000" b="1" strike="noStrike" noProof="1" dirty="0">
                <a:latin typeface="Arial" panose="020B0604020202020204" pitchFamily="34" charset="0"/>
                <a:ea typeface="宋体" panose="02010600030101010101" pitchFamily="2" charset="-122"/>
                <a:cs typeface="+mn-cs"/>
              </a:rPr>
              <a:t> </a:t>
            </a:r>
            <a:r>
              <a:rPr lang="en-US" altLang="zh-CN" sz="3000" b="1" strike="noStrike" noProof="1" dirty="0">
                <a:latin typeface="Arial" panose="020B0604020202020204" pitchFamily="34" charset="0"/>
                <a:ea typeface="宋体" panose="02010600030101010101" pitchFamily="2" charset="-122"/>
                <a:cs typeface="+mn-cs"/>
              </a:rPr>
              <a:t>“</a:t>
            </a:r>
            <a:r>
              <a:rPr lang="zh-CN" altLang="en-US" sz="3000" b="1" strike="noStrike" noProof="1" dirty="0">
                <a:latin typeface="Arial" panose="020B0604020202020204" pitchFamily="34" charset="0"/>
                <a:ea typeface="宋体" panose="02010600030101010101" pitchFamily="2" charset="-122"/>
                <a:cs typeface="+mn-cs"/>
              </a:rPr>
              <a:t>在</a:t>
            </a:r>
            <a:r>
              <a:rPr lang="zh-CN" altLang="en-US" sz="3000" b="1" strike="noStrike" noProof="1" dirty="0">
                <a:solidFill>
                  <a:schemeClr val="tx1"/>
                </a:solidFill>
                <a:uFillTx/>
                <a:latin typeface="Arial" panose="020B0604020202020204" pitchFamily="34" charset="0"/>
                <a:ea typeface="SimSun-ExtB" panose="02010609060101010101" charset="-122"/>
                <a:cs typeface="+mn-cs"/>
              </a:rPr>
              <a:t>‘</a:t>
            </a:r>
            <a:r>
              <a:rPr lang="zh-CN" altLang="en-US" sz="3000" b="1" strike="noStrike" noProof="1" dirty="0">
                <a:latin typeface="Arial" panose="020B0604020202020204" pitchFamily="34" charset="0"/>
                <a:ea typeface="宋体" panose="02010600030101010101" pitchFamily="2" charset="-122"/>
                <a:cs typeface="+mn-cs"/>
              </a:rPr>
              <a:t>之</a:t>
            </a:r>
            <a:r>
              <a:rPr lang="zh-CN" altLang="en-US" sz="3000" b="1" strike="noStrike" noProof="1" dirty="0">
                <a:solidFill>
                  <a:schemeClr val="tx1"/>
                </a:solidFill>
                <a:uFillTx/>
                <a:latin typeface="Arial" panose="020B0604020202020204" pitchFamily="34" charset="0"/>
                <a:ea typeface="SimSun-ExtB" panose="02010609060101010101" charset="-122"/>
                <a:cs typeface="+mn-cs"/>
              </a:rPr>
              <a:t>’</a:t>
            </a:r>
            <a:r>
              <a:rPr lang="zh-CN" altLang="en-US" sz="3000" b="1" strike="noStrike" noProof="1" dirty="0">
                <a:latin typeface="Arial" panose="020B0604020202020204" pitchFamily="34" charset="0"/>
                <a:ea typeface="宋体" panose="02010600030101010101" pitchFamily="2" charset="-122"/>
                <a:cs typeface="+mn-cs"/>
              </a:rPr>
              <a:t>字拐的路上一步一步地上去</a:t>
            </a:r>
            <a:r>
              <a:rPr lang="en-US" altLang="zh-CN" sz="3000" b="1" strike="noStrike" noProof="1" dirty="0">
                <a:latin typeface="Arial" panose="020B0604020202020204" pitchFamily="34" charset="0"/>
                <a:ea typeface="宋体" panose="02010600030101010101" pitchFamily="2" charset="-122"/>
                <a:cs typeface="+mn-cs"/>
              </a:rPr>
              <a:t>······</a:t>
            </a:r>
            <a:r>
              <a:rPr lang="zh-CN" altLang="en-US" sz="3000" b="1" strike="noStrike" noProof="1" dirty="0">
                <a:latin typeface="Arial" panose="020B0604020202020204" pitchFamily="34" charset="0"/>
                <a:ea typeface="宋体" panose="02010600030101010101" pitchFamily="2" charset="-122"/>
                <a:cs typeface="+mn-cs"/>
              </a:rPr>
              <a:t>就在脚底下。</a:t>
            </a:r>
            <a:r>
              <a:rPr lang="en-US" altLang="zh-CN" sz="3000" b="1" dirty="0">
                <a:latin typeface="Arial" panose="020B0604020202020204" pitchFamily="34" charset="0"/>
                <a:ea typeface="宋体" panose="02010600030101010101" pitchFamily="2" charset="-122"/>
                <a:sym typeface="+mn-ea"/>
              </a:rPr>
              <a:t>”</a:t>
            </a:r>
            <a:endParaRPr lang="zh-CN" altLang="en-US" sz="3000" b="1" strike="noStrike" noProof="1" dirty="0">
              <a:latin typeface="Arial" panose="020B0604020202020204" pitchFamily="34" charset="0"/>
              <a:ea typeface="宋体" panose="02010600030101010101" pitchFamily="2" charset="-122"/>
            </a:endParaRPr>
          </a:p>
          <a:p>
            <a:pPr fontAlgn="base">
              <a:lnSpc>
                <a:spcPct val="105000"/>
              </a:lnSpc>
            </a:pPr>
            <a:r>
              <a:rPr lang="en-US" altLang="en-US" sz="3000" b="1" strike="noStrike" noProof="1" dirty="0">
                <a:latin typeface="Arial" panose="020B0604020202020204" pitchFamily="34" charset="0"/>
                <a:ea typeface="宋体" panose="02010600030101010101" pitchFamily="2" charset="-122"/>
                <a:cs typeface="+mn-cs"/>
              </a:rPr>
              <a:t>③</a:t>
            </a:r>
            <a:r>
              <a:rPr lang="zh-CN" altLang="en-US" sz="3000" b="1" strike="noStrike" noProof="1" dirty="0">
                <a:latin typeface="Arial" panose="020B0604020202020204" pitchFamily="34" charset="0"/>
                <a:ea typeface="宋体" panose="02010600030101010101" pitchFamily="2" charset="-122"/>
                <a:cs typeface="+mn-cs"/>
              </a:rPr>
              <a:t>寂静的半夜山景</a:t>
            </a:r>
            <a:r>
              <a:rPr lang="en-US" altLang="zh-CN" sz="3000" strike="noStrike" noProof="1" dirty="0">
                <a:latin typeface="Arial" panose="020B0604020202020204" pitchFamily="34" charset="0"/>
                <a:ea typeface="宋体" panose="02010600030101010101" pitchFamily="2" charset="-122"/>
                <a:cs typeface="+mn-cs"/>
              </a:rPr>
              <a:t>——</a:t>
            </a:r>
            <a:r>
              <a:rPr lang="zh-CN" altLang="en-US" sz="3000" b="1" strike="noStrike" noProof="1" dirty="0">
                <a:latin typeface="Arial" panose="020B0604020202020204" pitchFamily="34" charset="0"/>
                <a:ea typeface="宋体" panose="02010600030101010101" pitchFamily="2" charset="-122"/>
                <a:cs typeface="+mn-cs"/>
              </a:rPr>
              <a:t> </a:t>
            </a:r>
            <a:r>
              <a:rPr lang="en-US" altLang="zh-CN" sz="3000" b="1" strike="noStrike" noProof="1" dirty="0">
                <a:latin typeface="Arial" panose="020B0604020202020204" pitchFamily="34" charset="0"/>
                <a:ea typeface="宋体" panose="02010600030101010101" pitchFamily="2" charset="-122"/>
                <a:cs typeface="+mn-cs"/>
              </a:rPr>
              <a:t>“</a:t>
            </a:r>
            <a:r>
              <a:rPr lang="zh-CN" altLang="en-US" sz="3000" b="1" strike="noStrike" noProof="1" dirty="0">
                <a:latin typeface="Arial" panose="020B0604020202020204" pitchFamily="34" charset="0"/>
                <a:ea typeface="宋体" panose="02010600030101010101" pitchFamily="2" charset="-122"/>
                <a:cs typeface="+mn-cs"/>
              </a:rPr>
              <a:t>天上闪烁的星星好像黑色幕上缀着的宝石</a:t>
            </a:r>
            <a:r>
              <a:rPr lang="en-US" altLang="zh-CN" sz="3000" b="1" strike="noStrike" noProof="1" dirty="0">
                <a:latin typeface="Arial" panose="020B0604020202020204" pitchFamily="34" charset="0"/>
                <a:ea typeface="宋体" panose="02010600030101010101" pitchFamily="2" charset="-122"/>
                <a:cs typeface="+mn-cs"/>
              </a:rPr>
              <a:t>······</a:t>
            </a:r>
            <a:r>
              <a:rPr lang="zh-CN" altLang="en-US" sz="3000" b="1" strike="noStrike" noProof="1" dirty="0">
                <a:latin typeface="Arial" panose="020B0604020202020204" pitchFamily="34" charset="0"/>
                <a:ea typeface="宋体" panose="02010600030101010101" pitchFamily="2" charset="-122"/>
                <a:cs typeface="+mn-cs"/>
              </a:rPr>
              <a:t>像波涛在澎湃。</a:t>
            </a:r>
            <a:r>
              <a:rPr lang="en-US" altLang="zh-CN" sz="3000" b="1" dirty="0">
                <a:latin typeface="Arial" panose="020B0604020202020204" pitchFamily="34" charset="0"/>
                <a:ea typeface="宋体" panose="02010600030101010101" pitchFamily="2" charset="-122"/>
                <a:sym typeface="+mn-ea"/>
              </a:rPr>
              <a:t>”</a:t>
            </a:r>
            <a:endParaRPr lang="zh-CN" altLang="en-US" sz="3000" b="1" strike="noStrike" noProof="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aphicFrame>
        <p:nvGraphicFramePr>
          <p:cNvPr id="2" name="表格 1"/>
          <p:cNvGraphicFramePr/>
          <p:nvPr>
            <p:custDataLst>
              <p:tags r:id="rId1"/>
            </p:custDataLst>
          </p:nvPr>
        </p:nvGraphicFramePr>
        <p:xfrm>
          <a:off x="127000" y="265430"/>
          <a:ext cx="11936730" cy="5140325"/>
        </p:xfrm>
        <a:graphic>
          <a:graphicData uri="http://schemas.openxmlformats.org/drawingml/2006/table">
            <a:tbl>
              <a:tblPr firstRow="1" bandRow="1">
                <a:tableStyleId>{5C22544A-7EE6-4342-B048-85BDC9FD1C3A}</a:tableStyleId>
              </a:tblPr>
              <a:tblGrid>
                <a:gridCol w="4294505"/>
                <a:gridCol w="4215765"/>
                <a:gridCol w="3426460"/>
              </a:tblGrid>
              <a:tr h="626110">
                <a:tc>
                  <a:txBody>
                    <a:bodyPr/>
                    <a:p>
                      <a:pPr algn="ctr">
                        <a:buNone/>
                      </a:pPr>
                      <a:r>
                        <a:rPr lang="zh-CN" altLang="en-US" sz="3200">
                          <a:solidFill>
                            <a:schemeClr val="bg2"/>
                          </a:solidFill>
                          <a:uFillTx/>
                        </a:rPr>
                        <a:t>写景句</a:t>
                      </a:r>
                      <a:endParaRPr lang="zh-CN" altLang="en-US" sz="3200">
                        <a:solidFill>
                          <a:schemeClr val="bg2"/>
                        </a:solidFill>
                        <a:uFillTx/>
                      </a:endParaRPr>
                    </a:p>
                  </a:txBody>
                  <a:tcPr/>
                </a:tc>
                <a:tc>
                  <a:txBody>
                    <a:bodyPr/>
                    <a:p>
                      <a:pPr algn="ctr">
                        <a:buNone/>
                      </a:pPr>
                      <a:r>
                        <a:rPr lang="zh-CN" altLang="en-US" sz="3200">
                          <a:solidFill>
                            <a:schemeClr val="bg2"/>
                          </a:solidFill>
                          <a:uFillTx/>
                        </a:rPr>
                        <a:t>写景内容</a:t>
                      </a:r>
                      <a:endParaRPr lang="zh-CN" altLang="en-US" sz="3200">
                        <a:solidFill>
                          <a:schemeClr val="bg2"/>
                        </a:solidFill>
                        <a:uFillTx/>
                      </a:endParaRPr>
                    </a:p>
                  </a:txBody>
                  <a:tcPr/>
                </a:tc>
                <a:tc>
                  <a:txBody>
                    <a:bodyPr/>
                    <a:p>
                      <a:pPr algn="ctr">
                        <a:buNone/>
                      </a:pPr>
                      <a:r>
                        <a:rPr lang="zh-CN" altLang="en-US" sz="3200">
                          <a:solidFill>
                            <a:schemeClr val="bg2"/>
                          </a:solidFill>
                          <a:uFillTx/>
                        </a:rPr>
                        <a:t>红军情感和精神</a:t>
                      </a:r>
                      <a:endParaRPr lang="zh-CN" altLang="en-US" sz="3200">
                        <a:solidFill>
                          <a:schemeClr val="bg2"/>
                        </a:solidFill>
                        <a:uFillTx/>
                      </a:endParaRPr>
                    </a:p>
                  </a:txBody>
                  <a:tcPr/>
                </a:tc>
              </a:tr>
              <a:tr h="923290">
                <a:tc>
                  <a:txBody>
                    <a:bodyPr/>
                    <a:p>
                      <a:pPr>
                        <a:buNone/>
                      </a:pP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满天都是星光</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这真是我生平没见过的奇观。</a:t>
                      </a:r>
                      <a:endParaRPr lang="zh-CN" altLang="en-US" sz="2800"/>
                    </a:p>
                  </a:txBody>
                  <a:tcPr/>
                </a:tc>
                <a:tc>
                  <a:txBody>
                    <a:bodyPr/>
                    <a:p>
                      <a:pPr>
                        <a:buNone/>
                      </a:pP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一幅</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星夜行军图</a:t>
                      </a:r>
                      <a:r>
                        <a:rPr lang="en-US" altLang="zh-CN" sz="2800" b="1">
                          <a:ea typeface="SimSun-ExtB" panose="02010609060101010101"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火光与星光相接</a:t>
                      </a:r>
                      <a:r>
                        <a:rPr lang="en-US" altLang="zh-CN" sz="2800" b="1">
                          <a:ea typeface="SimSun-ExtB" panose="02010609060101010101"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暗示了</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山势陡峭</a:t>
                      </a:r>
                      <a:r>
                        <a:rPr lang="zh-CN" altLang="en-US" sz="2800" b="1">
                          <a:ea typeface="SimSun-ExtB" panose="02010609060101010101" charset="-122"/>
                          <a:sym typeface="宋体" panose="02010600030101010101" pitchFamily="2" charset="-122"/>
                        </a:rPr>
                        <a:t>。</a:t>
                      </a:r>
                      <a:endParaRPr lang="zh-CN" altLang="en-US" sz="2800" b="1">
                        <a:ea typeface="SimSun-ExtB" panose="02010609060101010101" charset="-122"/>
                        <a:sym typeface="宋体" panose="02010600030101010101" pitchFamily="2" charset="-122"/>
                      </a:endParaRPr>
                    </a:p>
                  </a:txBody>
                  <a:tcPr/>
                </a:tc>
                <a:tc>
                  <a:txBody>
                    <a:bodyPr/>
                    <a:p>
                      <a:pPr>
                        <a:buNone/>
                      </a:pP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有说有笑</a:t>
                      </a:r>
                      <a:r>
                        <a:rPr lang="en-US" altLang="zh-CN" sz="2800" b="1">
                          <a:ea typeface="SimSun-ExtB" panose="02010609060101010101"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互相鼓励</a:t>
                      </a:r>
                      <a:r>
                        <a:rPr lang="en-US" altLang="zh-CN" sz="2800" b="1">
                          <a:ea typeface="SimSun-ExtB" panose="02010609060101010101" charset="-122"/>
                          <a:sym typeface="宋体" panose="02010600030101010101" pitchFamily="2" charset="-122"/>
                        </a:rPr>
                        <a:t>,</a:t>
                      </a:r>
                      <a:r>
                        <a:rPr lang="zh-CN" altLang="en-US" sz="2800" b="1">
                          <a:ea typeface="SimSun-ExtB" panose="02010609060101010101" charset="-122"/>
                          <a:sym typeface="宋体" panose="02010600030101010101" pitchFamily="2" charset="-122"/>
                        </a:rPr>
                        <a:t>表现了</a:t>
                      </a:r>
                      <a:r>
                        <a:rPr lang="zh-CN" altLang="en-US" sz="2800" b="1">
                          <a:solidFill>
                            <a:srgbClr val="FF0000"/>
                          </a:solidFill>
                          <a:ea typeface="SimSun-ExtB" panose="02010609060101010101" charset="-122"/>
                          <a:sym typeface="宋体" panose="02010600030101010101" pitchFamily="2" charset="-122"/>
                        </a:rPr>
                        <a:t>不</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畏艰险</a:t>
                      </a:r>
                      <a:endParaRPr lang="zh-CN" altLang="en-US" sz="2800"/>
                    </a:p>
                  </a:txBody>
                  <a:tcPr/>
                </a:tc>
              </a:tr>
              <a:tr h="944880">
                <a:tc>
                  <a:txBody>
                    <a:bodyPr/>
                    <a:p>
                      <a:pPr>
                        <a:buNone/>
                      </a:pPr>
                      <a:r>
                        <a:rPr lang="zh-CN" altLang="en-US" sz="2800" b="1" dirty="0">
                          <a:latin typeface="Arial" panose="020B0604020202020204" pitchFamily="34" charset="0"/>
                          <a:ea typeface="宋体" panose="02010600030101010101" pitchFamily="2" charset="-122"/>
                          <a:sym typeface="+mn-ea"/>
                        </a:rPr>
                        <a:t>在</a:t>
                      </a:r>
                      <a:r>
                        <a:rPr lang="en-US" altLang="zh-CN" sz="2800" b="1" dirty="0">
                          <a:latin typeface="Arial" panose="020B0604020202020204" pitchFamily="34" charset="0"/>
                          <a:ea typeface="宋体" panose="02010600030101010101" pitchFamily="2" charset="-122"/>
                          <a:sym typeface="+mn-ea"/>
                        </a:rPr>
                        <a:t>“</a:t>
                      </a:r>
                      <a:r>
                        <a:rPr lang="zh-CN" altLang="en-US" sz="2800" b="1" dirty="0">
                          <a:latin typeface="Arial" panose="020B0604020202020204" pitchFamily="34" charset="0"/>
                          <a:ea typeface="宋体" panose="02010600030101010101" pitchFamily="2" charset="-122"/>
                          <a:sym typeface="+mn-ea"/>
                        </a:rPr>
                        <a:t>之</a:t>
                      </a:r>
                      <a:r>
                        <a:rPr lang="en-US" altLang="zh-CN" sz="2800" b="1" dirty="0">
                          <a:latin typeface="Arial" panose="020B0604020202020204" pitchFamily="34" charset="0"/>
                          <a:ea typeface="宋体" panose="02010600030101010101" pitchFamily="2" charset="-122"/>
                          <a:sym typeface="+mn-ea"/>
                        </a:rPr>
                        <a:t>”</a:t>
                      </a:r>
                      <a:r>
                        <a:rPr lang="zh-CN" altLang="en-US" sz="2800" b="1" dirty="0">
                          <a:latin typeface="Arial" panose="020B0604020202020204" pitchFamily="34" charset="0"/>
                          <a:ea typeface="宋体" panose="02010600030101010101" pitchFamily="2" charset="-122"/>
                          <a:sym typeface="+mn-ea"/>
                        </a:rPr>
                        <a:t>字拐的路上一步一步地上去</a:t>
                      </a:r>
                      <a:r>
                        <a:rPr lang="en-US" altLang="zh-CN" sz="2800" b="1" dirty="0">
                          <a:latin typeface="Arial" panose="020B0604020202020204" pitchFamily="34" charset="0"/>
                          <a:ea typeface="宋体" panose="02010600030101010101" pitchFamily="2" charset="-122"/>
                          <a:sym typeface="+mn-ea"/>
                        </a:rPr>
                        <a:t>······</a:t>
                      </a:r>
                      <a:r>
                        <a:rPr lang="zh-CN" altLang="en-US" sz="2800" b="1" dirty="0">
                          <a:latin typeface="Arial" panose="020B0604020202020204" pitchFamily="34" charset="0"/>
                          <a:ea typeface="宋体" panose="02010600030101010101" pitchFamily="2" charset="-122"/>
                          <a:sym typeface="+mn-ea"/>
                        </a:rPr>
                        <a:t>就在脚底下。</a:t>
                      </a:r>
                      <a:endParaRPr lang="zh-CN" altLang="en-US" sz="2800"/>
                    </a:p>
                  </a:txBody>
                  <a:tcPr/>
                </a:tc>
                <a:tc>
                  <a:txBody>
                    <a:bodyPr/>
                    <a:p>
                      <a:pPr>
                        <a:buNone/>
                      </a:pPr>
                      <a:endParaRPr lang="zh-CN" altLang="en-US"/>
                    </a:p>
                  </a:txBody>
                  <a:tcPr/>
                </a:tc>
                <a:tc>
                  <a:txBody>
                    <a:bodyPr/>
                    <a:p>
                      <a:pPr>
                        <a:buNone/>
                      </a:pPr>
                      <a:endParaRPr lang="zh-CN" altLang="en-US"/>
                    </a:p>
                  </a:txBody>
                  <a:tcPr/>
                </a:tc>
              </a:tr>
              <a:tr h="1360170">
                <a:tc>
                  <a:txBody>
                    <a:bodyPr/>
                    <a:p>
                      <a:pPr>
                        <a:buNone/>
                      </a:pPr>
                      <a:r>
                        <a:rPr lang="zh-CN" altLang="en-US" sz="2800" b="1" dirty="0">
                          <a:solidFill>
                            <a:schemeClr val="tx1"/>
                          </a:solidFill>
                          <a:uFillTx/>
                          <a:latin typeface="Arial" panose="020B0604020202020204" pitchFamily="34" charset="0"/>
                          <a:ea typeface="宋体" panose="02010600030101010101" pitchFamily="2" charset="-122"/>
                          <a:sym typeface="+mn-ea"/>
                        </a:rPr>
                        <a:t>天上闪烁的星星好像黑色幕上缀着的宝石</a:t>
                      </a:r>
                      <a:r>
                        <a:rPr lang="en-US" altLang="zh-CN" sz="2800" b="1" dirty="0">
                          <a:solidFill>
                            <a:schemeClr val="tx1"/>
                          </a:solidFill>
                          <a:uFillTx/>
                          <a:latin typeface="Arial" panose="020B0604020202020204" pitchFamily="34" charset="0"/>
                          <a:ea typeface="宋体" panose="02010600030101010101" pitchFamily="2" charset="-122"/>
                          <a:sym typeface="+mn-ea"/>
                        </a:rPr>
                        <a:t>······</a:t>
                      </a:r>
                      <a:r>
                        <a:rPr lang="zh-CN" altLang="en-US" sz="2800" b="1" dirty="0">
                          <a:solidFill>
                            <a:schemeClr val="tx1"/>
                          </a:solidFill>
                          <a:uFillTx/>
                          <a:latin typeface="Arial" panose="020B0604020202020204" pitchFamily="34" charset="0"/>
                          <a:ea typeface="宋体" panose="02010600030101010101" pitchFamily="2" charset="-122"/>
                          <a:sym typeface="+mn-ea"/>
                        </a:rPr>
                        <a:t>像波涛在澎湃。</a:t>
                      </a:r>
                      <a:endParaRPr lang="zh-CN" altLang="en-US" sz="2800" b="1" dirty="0">
                        <a:solidFill>
                          <a:schemeClr val="tx1"/>
                        </a:solidFill>
                        <a:uFillTx/>
                        <a:latin typeface="Arial" panose="020B0604020202020204" pitchFamily="34" charset="0"/>
                        <a:ea typeface="宋体" panose="02010600030101010101" pitchFamily="2" charset="-122"/>
                        <a:sym typeface="+mn-ea"/>
                      </a:endParaRPr>
                    </a:p>
                  </a:txBody>
                  <a:tcPr/>
                </a:tc>
                <a:tc>
                  <a:txBody>
                    <a:bodyPr/>
                    <a:p>
                      <a:pPr>
                        <a:buNone/>
                      </a:pPr>
                      <a:endParaRPr lang="zh-CN" altLang="en-US"/>
                    </a:p>
                  </a:txBody>
                  <a:tcPr/>
                </a:tc>
                <a:tc>
                  <a:txBody>
                    <a:bodyPr/>
                    <a:p>
                      <a:pPr>
                        <a:buNone/>
                      </a:pPr>
                      <a:endParaRPr lang="zh-CN" altLang="en-US"/>
                    </a:p>
                  </a:txBody>
                  <a:tcPr/>
                </a:tc>
              </a:tr>
              <a:tr h="1252855">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r>
            </a:tbl>
          </a:graphicData>
        </a:graphic>
      </p:graphicFrame>
      <p:sp>
        <p:nvSpPr>
          <p:cNvPr id="3" name="文本框 2"/>
          <p:cNvSpPr txBox="1"/>
          <p:nvPr/>
        </p:nvSpPr>
        <p:spPr>
          <a:xfrm>
            <a:off x="4408170" y="1842135"/>
            <a:ext cx="4238625" cy="953135"/>
          </a:xfrm>
          <a:prstGeom prst="rect">
            <a:avLst/>
          </a:prstGeom>
          <a:noFill/>
        </p:spPr>
        <p:txBody>
          <a:bodyPr wrap="square" rtlCol="0" anchor="t">
            <a:spAutoFit/>
          </a:bodyPr>
          <a:p>
            <a:r>
              <a:rPr lang="zh-CN" altLang="en-US" sz="2800" b="1" dirty="0">
                <a:latin typeface="Arial" panose="020B0604020202020204" pitchFamily="34" charset="0"/>
                <a:ea typeface="宋体" panose="02010600030101010101" pitchFamily="2" charset="-122"/>
                <a:sym typeface="+mn-ea"/>
              </a:rPr>
              <a:t>向上向下看到的火把的景象</a:t>
            </a:r>
            <a:r>
              <a:rPr lang="en-US" altLang="zh-CN" sz="2800" b="1">
                <a:ea typeface="SimSun-ExtB" panose="02010609060101010101" charset="-122"/>
                <a:sym typeface="宋体" panose="02010600030101010101" pitchFamily="2" charset="-122"/>
              </a:rPr>
              <a:t>,</a:t>
            </a:r>
            <a:r>
              <a:rPr lang="zh-CN" altLang="en-US" sz="2800" b="1" dirty="0">
                <a:latin typeface="Arial" panose="020B0604020202020204" pitchFamily="34" charset="0"/>
                <a:ea typeface="宋体" panose="02010600030101010101" pitchFamily="2" charset="-122"/>
                <a:sym typeface="+mn-ea"/>
              </a:rPr>
              <a:t>形象地表现了</a:t>
            </a:r>
            <a:r>
              <a:rPr lang="zh-CN" altLang="en-US" sz="2800" b="1" dirty="0">
                <a:solidFill>
                  <a:srgbClr val="FF0000"/>
                </a:solidFill>
                <a:latin typeface="Arial" panose="020B0604020202020204" pitchFamily="34" charset="0"/>
                <a:ea typeface="宋体" panose="02010600030101010101" pitchFamily="2" charset="-122"/>
                <a:sym typeface="+mn-ea"/>
              </a:rPr>
              <a:t>山路陡峭</a:t>
            </a:r>
            <a:r>
              <a:rPr lang="zh-CN" altLang="en-US" sz="2800" b="1">
                <a:ea typeface="SimSun-ExtB" panose="02010609060101010101" charset="-122"/>
                <a:sym typeface="宋体" panose="02010600030101010101" pitchFamily="2" charset="-122"/>
              </a:rPr>
              <a:t>。</a:t>
            </a:r>
            <a:endParaRPr lang="zh-CN" altLang="en-US" sz="2800" b="1">
              <a:ea typeface="SimSun-ExtB" panose="02010609060101010101" charset="-122"/>
              <a:sym typeface="宋体" panose="02010600030101010101" pitchFamily="2" charset="-122"/>
            </a:endParaRPr>
          </a:p>
        </p:txBody>
      </p:sp>
      <p:sp>
        <p:nvSpPr>
          <p:cNvPr id="15368" name="矩形 15367"/>
          <p:cNvSpPr/>
          <p:nvPr/>
        </p:nvSpPr>
        <p:spPr>
          <a:xfrm>
            <a:off x="8646795" y="1842135"/>
            <a:ext cx="3545840" cy="953135"/>
          </a:xfrm>
          <a:prstGeom prst="rect">
            <a:avLst/>
          </a:prstGeom>
          <a:noFill/>
          <a:ln w="9525">
            <a:noFill/>
          </a:ln>
        </p:spPr>
        <p:txBody>
          <a:bodyPr wrap="square" anchor="t">
            <a:spAutoFit/>
          </a:bodyPr>
          <a:p>
            <a:pPr fontAlgn="base"/>
            <a:r>
              <a:rPr lang="zh-CN" altLang="en-US" sz="2800" b="1" strike="noStrike" noProof="1" dirty="0">
                <a:solidFill>
                  <a:srgbClr val="FF0000"/>
                </a:solidFill>
                <a:latin typeface="Arial" panose="020B0604020202020204" pitchFamily="34" charset="0"/>
                <a:ea typeface="宋体" panose="02010600030101010101" pitchFamily="2" charset="-122"/>
                <a:cs typeface="+mn-cs"/>
              </a:rPr>
              <a:t>不怕困难、坚强勇敢的大无畏精神</a:t>
            </a:r>
            <a:endParaRPr lang="zh-CN" altLang="en-US" sz="2800" b="1" strike="noStrike" noProof="1" dirty="0">
              <a:latin typeface="Arial" panose="020B0604020202020204" pitchFamily="34" charset="0"/>
              <a:ea typeface="宋体" panose="02010600030101010101" pitchFamily="2" charset="-122"/>
            </a:endParaRPr>
          </a:p>
        </p:txBody>
      </p:sp>
      <p:sp>
        <p:nvSpPr>
          <p:cNvPr id="4" name="文本框 3"/>
          <p:cNvSpPr txBox="1"/>
          <p:nvPr/>
        </p:nvSpPr>
        <p:spPr>
          <a:xfrm>
            <a:off x="4408170" y="2795270"/>
            <a:ext cx="4238625" cy="1383665"/>
          </a:xfrm>
          <a:prstGeom prst="rect">
            <a:avLst/>
          </a:prstGeom>
          <a:noFill/>
        </p:spPr>
        <p:txBody>
          <a:bodyPr wrap="square" rtlCol="0" anchor="t">
            <a:spAutoFit/>
          </a:bodyPr>
          <a:p>
            <a:pPr algn="l"/>
            <a:r>
              <a:rPr lang="zh-CN" altLang="en-US" sz="2800" b="1" dirty="0">
                <a:solidFill>
                  <a:srgbClr val="FF0000"/>
                </a:solidFill>
                <a:latin typeface="宋体" panose="02010600030101010101" pitchFamily="2" charset="-122"/>
                <a:ea typeface="宋体" panose="02010600030101010101" pitchFamily="2" charset="-122"/>
                <a:sym typeface="+mn-ea"/>
              </a:rPr>
              <a:t>声响的起伏变换</a:t>
            </a:r>
            <a:r>
              <a:rPr lang="en-US" altLang="zh-CN" sz="2800" b="1">
                <a:ea typeface="SimSun-ExtB" panose="02010609060101010101"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sym typeface="+mn-ea"/>
              </a:rPr>
              <a:t>形象地写了人困倦时</a:t>
            </a:r>
            <a:r>
              <a:rPr lang="zh-CN" altLang="en-US" sz="2800" b="1" dirty="0">
                <a:solidFill>
                  <a:srgbClr val="FF0000"/>
                </a:solidFill>
                <a:latin typeface="宋体" panose="02010600030101010101" pitchFamily="2" charset="-122"/>
                <a:ea typeface="宋体" panose="02010600030101010101" pitchFamily="2" charset="-122"/>
                <a:sym typeface="+mn-ea"/>
              </a:rPr>
              <a:t>耳边的声音似有非有、朦胧变化的情景</a:t>
            </a:r>
            <a:r>
              <a:rPr lang="zh-CN" altLang="en-US" sz="2800" b="1" dirty="0">
                <a:latin typeface="宋体" panose="02010600030101010101" pitchFamily="2" charset="-122"/>
                <a:ea typeface="宋体" panose="02010600030101010101" pitchFamily="2" charset="-122"/>
                <a:sym typeface="+mn-ea"/>
              </a:rPr>
              <a:t>。</a:t>
            </a:r>
            <a:endParaRPr lang="zh-CN" altLang="en-US" sz="2800">
              <a:latin typeface="宋体" panose="02010600030101010101" pitchFamily="2" charset="-122"/>
              <a:ea typeface="宋体" panose="02010600030101010101" pitchFamily="2" charset="-122"/>
            </a:endParaRPr>
          </a:p>
        </p:txBody>
      </p:sp>
      <p:sp>
        <p:nvSpPr>
          <p:cNvPr id="5" name="文本框 4"/>
          <p:cNvSpPr txBox="1"/>
          <p:nvPr/>
        </p:nvSpPr>
        <p:spPr>
          <a:xfrm>
            <a:off x="8648700" y="2795270"/>
            <a:ext cx="3543935" cy="1383665"/>
          </a:xfrm>
          <a:prstGeom prst="rect">
            <a:avLst/>
          </a:prstGeom>
          <a:noFill/>
        </p:spPr>
        <p:txBody>
          <a:bodyPr wrap="square" rtlCol="0" anchor="t">
            <a:spAutoFit/>
          </a:bodyPr>
          <a:p>
            <a:pPr algn="l"/>
            <a:r>
              <a:rPr lang="zh-CN" altLang="en-US" sz="2800" b="1" dirty="0">
                <a:solidFill>
                  <a:srgbClr val="FF0000"/>
                </a:solidFill>
                <a:latin typeface="宋体" panose="02010600030101010101" pitchFamily="2" charset="-122"/>
                <a:ea typeface="宋体" panose="02010600030101010101" pitchFamily="2" charset="-122"/>
                <a:sym typeface="+mn-ea"/>
              </a:rPr>
              <a:t>处境艰苦</a:t>
            </a:r>
            <a:r>
              <a:rPr lang="en-US" altLang="zh-CN" sz="2800" b="1">
                <a:ea typeface="SimSun-ExtB" panose="02010609060101010101" charset="-122"/>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sym typeface="+mn-ea"/>
              </a:rPr>
              <a:t>对美好生活的向往是其前进的动力</a:t>
            </a:r>
            <a:r>
              <a:rPr lang="en-US" altLang="zh-CN" sz="2800" b="1">
                <a:ea typeface="SimSun-ExtB" panose="02010609060101010101" charset="-122"/>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sym typeface="+mn-ea"/>
              </a:rPr>
              <a:t>革命乐观主义精神</a:t>
            </a:r>
            <a:endParaRPr lang="zh-CN" altLang="en-US" sz="2800">
              <a:latin typeface="宋体" panose="02010600030101010101" pitchFamily="2" charset="-122"/>
              <a:ea typeface="宋体" panose="02010600030101010101" pitchFamily="2" charset="-122"/>
            </a:endParaRPr>
          </a:p>
        </p:txBody>
      </p:sp>
      <p:sp>
        <p:nvSpPr>
          <p:cNvPr id="6" name="文本框 5"/>
          <p:cNvSpPr txBox="1"/>
          <p:nvPr/>
        </p:nvSpPr>
        <p:spPr>
          <a:xfrm>
            <a:off x="126365" y="4102735"/>
            <a:ext cx="4429760" cy="1383665"/>
          </a:xfrm>
          <a:prstGeom prst="rect">
            <a:avLst/>
          </a:prstGeom>
          <a:noFill/>
        </p:spPr>
        <p:txBody>
          <a:bodyPr wrap="square" rtlCol="0" anchor="t">
            <a:spAutoFit/>
          </a:bodyPr>
          <a:p>
            <a:r>
              <a:rPr lang="en-US" altLang="en-US" sz="2800" b="1">
                <a:latin typeface="宋体" panose="02010600030101010101" pitchFamily="2" charset="-122"/>
                <a:ea typeface="宋体" panose="02010600030101010101" pitchFamily="2" charset="-122"/>
                <a:cs typeface="宋体" panose="02010600030101010101" pitchFamily="2" charset="-122"/>
                <a:sym typeface="+mn-ea"/>
              </a:rPr>
              <a:t>④</a:t>
            </a: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路上有几处景致很好</a:t>
            </a:r>
            <a:endParaRPr lang="zh-CN" altLang="en-US" sz="2800" b="1" dirty="0">
              <a:latin typeface="宋体" panose="02010600030101010101" pitchFamily="2" charset="-122"/>
              <a:ea typeface="宋体" panose="02010600030101010101" pitchFamily="2" charset="-122"/>
              <a:cs typeface="宋体" panose="02010600030101010101" pitchFamily="2" charset="-122"/>
              <a:sym typeface="+mn-ea"/>
            </a:endParaRPr>
          </a:p>
          <a:p>
            <a:r>
              <a:rPr lang="en-US" altLang="zh-CN" sz="2800" b="1" dirty="0">
                <a:latin typeface="Arial" panose="020B0604020202020204" pitchFamily="34" charset="0"/>
                <a:ea typeface="宋体" panose="02010600030101010101" pitchFamily="2" charset="-122"/>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清得透底（</a:t>
            </a:r>
            <a:r>
              <a:rPr lang="en-US" altLang="zh-CN" sz="2800" b="1" dirty="0">
                <a:latin typeface="Arial" panose="020B0604020202020204" pitchFamily="34" charset="0"/>
                <a:ea typeface="宋体" panose="02010600030101010101" pitchFamily="2" charset="-122"/>
                <a:sym typeface="+mn-ea"/>
              </a:rPr>
              <a:t>清澈透底的泉水</a:t>
            </a:r>
            <a:r>
              <a:rPr lang="zh-CN" altLang="en-US" sz="2800" b="1" dirty="0">
                <a:latin typeface="Arial" panose="020B0604020202020204" pitchFamily="34" charset="0"/>
                <a:ea typeface="宋体" panose="02010600030101010101" pitchFamily="2" charset="-122"/>
                <a:sym typeface="+mn-ea"/>
              </a:rPr>
              <a:t>）。</a:t>
            </a:r>
            <a:endParaRPr lang="zh-CN" altLang="en-US" sz="2800" b="1" dirty="0">
              <a:latin typeface="Arial" panose="020B0604020202020204" pitchFamily="34" charset="0"/>
              <a:ea typeface="宋体" panose="02010600030101010101" pitchFamily="2" charset="-122"/>
              <a:sym typeface="+mn-ea"/>
            </a:endParaRPr>
          </a:p>
        </p:txBody>
      </p:sp>
      <p:sp>
        <p:nvSpPr>
          <p:cNvPr id="7" name="文本框 6"/>
          <p:cNvSpPr txBox="1"/>
          <p:nvPr/>
        </p:nvSpPr>
        <p:spPr>
          <a:xfrm>
            <a:off x="4408170" y="4102735"/>
            <a:ext cx="4321810" cy="953135"/>
          </a:xfrm>
          <a:prstGeom prst="rect">
            <a:avLst/>
          </a:prstGeom>
          <a:noFill/>
        </p:spPr>
        <p:txBody>
          <a:bodyPr wrap="square" rtlCol="0" anchor="t">
            <a:spAutoFit/>
          </a:bodyPr>
          <a:p>
            <a:r>
              <a:rPr lang="zh-CN" altLang="en-US" sz="2800" b="1" dirty="0">
                <a:latin typeface="宋体" panose="02010600030101010101" pitchFamily="2" charset="-122"/>
                <a:ea typeface="宋体" panose="02010600030101010101" pitchFamily="2" charset="-122"/>
                <a:sym typeface="+mn-ea"/>
              </a:rPr>
              <a:t>路上的</a:t>
            </a:r>
            <a:r>
              <a:rPr lang="zh-CN" altLang="en-US" sz="2800" b="1" dirty="0">
                <a:solidFill>
                  <a:srgbClr val="FF0000"/>
                </a:solidFill>
                <a:latin typeface="宋体" panose="02010600030101010101" pitchFamily="2" charset="-122"/>
                <a:ea typeface="宋体" panose="02010600030101010101" pitchFamily="2" charset="-122"/>
                <a:sym typeface="+mn-ea"/>
              </a:rPr>
              <a:t>景色明朗清新</a:t>
            </a:r>
            <a:r>
              <a:rPr lang="en-US" altLang="zh-CN" sz="2800" b="1">
                <a:ea typeface="SimSun-ExtB" panose="02010609060101010101"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sym typeface="+mn-ea"/>
              </a:rPr>
              <a:t>展现了一种</a:t>
            </a:r>
            <a:r>
              <a:rPr lang="zh-CN" altLang="en-US" sz="2800" b="1" dirty="0">
                <a:solidFill>
                  <a:srgbClr val="FF0000"/>
                </a:solidFill>
                <a:latin typeface="宋体" panose="02010600030101010101" pitchFamily="2" charset="-122"/>
                <a:ea typeface="宋体" panose="02010600030101010101" pitchFamily="2" charset="-122"/>
                <a:sym typeface="+mn-ea"/>
              </a:rPr>
              <a:t>前景光明的意境</a:t>
            </a:r>
            <a:r>
              <a:rPr lang="zh-CN" altLang="en-US" sz="2800" b="1" dirty="0">
                <a:latin typeface="宋体" panose="02010600030101010101" pitchFamily="2" charset="-122"/>
                <a:ea typeface="宋体" panose="02010600030101010101" pitchFamily="2" charset="-122"/>
                <a:sym typeface="+mn-ea"/>
              </a:rPr>
              <a:t>。</a:t>
            </a:r>
            <a:endParaRPr lang="zh-CN" altLang="en-US" sz="2800">
              <a:latin typeface="宋体" panose="02010600030101010101" pitchFamily="2" charset="-122"/>
              <a:ea typeface="宋体" panose="02010600030101010101" pitchFamily="2" charset="-122"/>
            </a:endParaRPr>
          </a:p>
        </p:txBody>
      </p:sp>
      <p:sp>
        <p:nvSpPr>
          <p:cNvPr id="36867" name="矩形 36866"/>
          <p:cNvSpPr/>
          <p:nvPr/>
        </p:nvSpPr>
        <p:spPr>
          <a:xfrm>
            <a:off x="8648700" y="4178935"/>
            <a:ext cx="3415665" cy="953135"/>
          </a:xfrm>
          <a:prstGeom prst="rect">
            <a:avLst/>
          </a:prstGeom>
          <a:noFill/>
          <a:ln w="9525">
            <a:noFill/>
          </a:ln>
        </p:spPr>
        <p:txBody>
          <a:bodyPr wrap="square">
            <a:spAutoFit/>
          </a:bodyPr>
          <a:p>
            <a:r>
              <a:rPr lang="zh-CN" altLang="en-US" sz="2800" b="1" dirty="0">
                <a:solidFill>
                  <a:srgbClr val="FF0000"/>
                </a:solidFill>
                <a:uFillTx/>
                <a:latin typeface="宋体" panose="02010600030101010101" pitchFamily="2" charset="-122"/>
                <a:ea typeface="宋体" panose="02010600030101010101" pitchFamily="2" charset="-122"/>
              </a:rPr>
              <a:t>克服困难后欢畅、轻松的心情</a:t>
            </a:r>
            <a:endParaRPr lang="zh-CN" altLang="en-US" sz="2800" b="1" dirty="0">
              <a:solidFill>
                <a:srgbClr val="FF0000"/>
              </a:solidFill>
              <a:uFillTx/>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68"/>
                                        </p:tgtEl>
                                        <p:attrNameLst>
                                          <p:attrName>style.visibility</p:attrName>
                                        </p:attrNameLst>
                                      </p:cBhvr>
                                      <p:to>
                                        <p:strVal val="visible"/>
                                      </p:to>
                                    </p:set>
                                    <p:anim calcmode="lin" valueType="num">
                                      <p:cBhvr additive="base">
                                        <p:cTn id="13" dur="500" fill="hold"/>
                                        <p:tgtEl>
                                          <p:spTgt spid="15368"/>
                                        </p:tgtEl>
                                        <p:attrNameLst>
                                          <p:attrName>ppt_x</p:attrName>
                                        </p:attrNameLst>
                                      </p:cBhvr>
                                      <p:tavLst>
                                        <p:tav tm="0">
                                          <p:val>
                                            <p:strVal val="#ppt_x"/>
                                          </p:val>
                                        </p:tav>
                                        <p:tav tm="100000">
                                          <p:val>
                                            <p:strVal val="#ppt_x"/>
                                          </p:val>
                                        </p:tav>
                                      </p:tavLst>
                                    </p:anim>
                                    <p:anim calcmode="lin" valueType="num">
                                      <p:cBhvr additive="base">
                                        <p:cTn id="14" dur="500" fill="hold"/>
                                        <p:tgtEl>
                                          <p:spTgt spid="1536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6867"/>
                                        </p:tgtEl>
                                        <p:attrNameLst>
                                          <p:attrName>style.visibility</p:attrName>
                                        </p:attrNameLst>
                                      </p:cBhvr>
                                      <p:to>
                                        <p:strVal val="visible"/>
                                      </p:to>
                                    </p:set>
                                    <p:anim calcmode="lin" valueType="num">
                                      <p:cBhvr additive="base">
                                        <p:cTn id="43" dur="500" fill="hold"/>
                                        <p:tgtEl>
                                          <p:spTgt spid="36867"/>
                                        </p:tgtEl>
                                        <p:attrNameLst>
                                          <p:attrName>ppt_x</p:attrName>
                                        </p:attrNameLst>
                                      </p:cBhvr>
                                      <p:tavLst>
                                        <p:tav tm="0">
                                          <p:val>
                                            <p:strVal val="#ppt_x"/>
                                          </p:val>
                                        </p:tav>
                                        <p:tav tm="100000">
                                          <p:val>
                                            <p:strVal val="#ppt_x"/>
                                          </p:val>
                                        </p:tav>
                                      </p:tavLst>
                                    </p:anim>
                                    <p:anim calcmode="lin" valueType="num">
                                      <p:cBhvr additive="base">
                                        <p:cTn id="44" dur="500" fill="hold"/>
                                        <p:tgtEl>
                                          <p:spTgt spid="368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368" grpId="0"/>
      <p:bldP spid="4" grpId="0"/>
      <p:bldP spid="6" grpId="0"/>
      <p:bldP spid="7" grpId="0"/>
      <p:bldP spid="36867"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81231" y="2357428"/>
            <a:ext cx="10515600" cy="1325563"/>
          </a:xfrm>
        </p:spPr>
        <p:txBody>
          <a:bodyPr>
            <a:normAutofit/>
          </a:bodyPr>
          <a:lstStyle/>
          <a:p>
            <a:r>
              <a:rPr lang="zh-CN" altLang="en-US" sz="6600" dirty="0" smtClean="0">
                <a:effectLst/>
                <a:latin typeface="黑体" panose="02010609060101010101" charset="-122"/>
                <a:ea typeface="黑体" panose="02010609060101010101" charset="-122"/>
              </a:rPr>
              <a:t>第二课时</a:t>
            </a:r>
            <a:endParaRPr lang="zh-CN" altLang="en-US" sz="6600" dirty="0">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3314" name="Text Box 4"/>
          <p:cNvSpPr txBox="1">
            <a:spLocks noChangeArrowheads="1"/>
          </p:cNvSpPr>
          <p:nvPr/>
        </p:nvSpPr>
        <p:spPr bwMode="auto">
          <a:xfrm>
            <a:off x="878205" y="1176020"/>
            <a:ext cx="932434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b="1" dirty="0" smtClean="0">
                <a:latin typeface="宋体" panose="02010600030101010101" pitchFamily="2" charset="-122"/>
                <a:ea typeface="宋体" panose="02010600030101010101" pitchFamily="2" charset="-122"/>
              </a:rPr>
              <a:t>精</a:t>
            </a:r>
            <a:r>
              <a:rPr lang="zh-CN" altLang="en-US" sz="3200" b="1" dirty="0">
                <a:latin typeface="宋体" panose="02010600030101010101" pitchFamily="2" charset="-122"/>
                <a:ea typeface="宋体" panose="02010600030101010101" pitchFamily="2" charset="-122"/>
              </a:rPr>
              <a:t>彩</a:t>
            </a:r>
            <a:r>
              <a:rPr lang="zh-CN" altLang="en-US" sz="3200" b="1" dirty="0">
                <a:latin typeface="宋体" panose="02010600030101010101" pitchFamily="2" charset="-122"/>
                <a:sym typeface="+mn-ea"/>
              </a:rPr>
              <a:t>景物描写</a:t>
            </a:r>
            <a:r>
              <a:rPr lang="zh-CN" altLang="en-US" sz="3200" b="1" dirty="0">
                <a:latin typeface="宋体" panose="02010600030101010101" pitchFamily="2" charset="-122"/>
                <a:ea typeface="宋体" panose="02010600030101010101" pitchFamily="2" charset="-122"/>
              </a:rPr>
              <a:t>欣赏（第</a:t>
            </a:r>
            <a:r>
              <a:rPr lang="en-US" altLang="zh-CN" sz="3200" b="1" dirty="0">
                <a:latin typeface="宋体" panose="02010600030101010101" pitchFamily="2" charset="-122"/>
                <a:ea typeface="宋体" panose="02010600030101010101" pitchFamily="2" charset="-122"/>
              </a:rPr>
              <a:t>22</a:t>
            </a:r>
            <a:r>
              <a:rPr lang="zh-CN" altLang="en-US" sz="3200" b="1" dirty="0">
                <a:latin typeface="宋体" panose="02010600030101010101" pitchFamily="2" charset="-122"/>
                <a:ea typeface="宋体" panose="02010600030101010101" pitchFamily="2" charset="-122"/>
              </a:rPr>
              <a:t>段</a:t>
            </a:r>
            <a:r>
              <a:rPr lang="zh-CN" altLang="en-US" sz="3200" b="1" dirty="0">
                <a:latin typeface="宋体" panose="02010600030101010101" pitchFamily="2" charset="-122"/>
                <a:sym typeface="+mn-ea"/>
              </a:rPr>
              <a:t>半夜醒来观赏夜景</a:t>
            </a:r>
            <a:r>
              <a:rPr lang="zh-CN" altLang="en-US" sz="3200" b="1" dirty="0">
                <a:latin typeface="宋体" panose="02010600030101010101" pitchFamily="2" charset="-122"/>
                <a:ea typeface="宋体" panose="02010600030101010101" pitchFamily="2" charset="-122"/>
              </a:rPr>
              <a:t>）</a:t>
            </a:r>
            <a:endParaRPr lang="zh-CN" altLang="en-US" sz="3200" b="1" dirty="0">
              <a:latin typeface="宋体" panose="02010600030101010101" pitchFamily="2" charset="-122"/>
              <a:ea typeface="宋体" panose="02010600030101010101" pitchFamily="2" charset="-122"/>
            </a:endParaRPr>
          </a:p>
        </p:txBody>
      </p:sp>
      <p:sp>
        <p:nvSpPr>
          <p:cNvPr id="13316" name="Text Box 6"/>
          <p:cNvSpPr txBox="1">
            <a:spLocks noChangeArrowheads="1"/>
          </p:cNvSpPr>
          <p:nvPr/>
        </p:nvSpPr>
        <p:spPr bwMode="auto">
          <a:xfrm>
            <a:off x="878416" y="1759615"/>
            <a:ext cx="10752667" cy="1722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b="1" dirty="0">
                <a:solidFill>
                  <a:schemeClr val="tx1"/>
                </a:solidFill>
                <a:latin typeface="新宋体" panose="02010609030101010101" pitchFamily="49" charset="-122"/>
                <a:ea typeface="新宋体" panose="02010609030101010101" pitchFamily="49" charset="-122"/>
              </a:rPr>
              <a:t>（</a:t>
            </a:r>
            <a:r>
              <a:rPr lang="en-US" altLang="zh-CN" sz="3200" b="1" dirty="0">
                <a:solidFill>
                  <a:schemeClr val="tx1"/>
                </a:solidFill>
                <a:latin typeface="新宋体" panose="02010609030101010101" pitchFamily="49" charset="-122"/>
                <a:ea typeface="新宋体" panose="02010609030101010101" pitchFamily="49" charset="-122"/>
              </a:rPr>
              <a:t>1</a:t>
            </a:r>
            <a:r>
              <a:rPr lang="zh-CN" altLang="en-US" sz="3200" b="1" dirty="0">
                <a:solidFill>
                  <a:schemeClr val="tx1"/>
                </a:solidFill>
                <a:latin typeface="新宋体" panose="02010609030101010101" pitchFamily="49" charset="-122"/>
                <a:ea typeface="新宋体" panose="02010609030101010101" pitchFamily="49" charset="-122"/>
              </a:rPr>
              <a:t>）</a:t>
            </a:r>
            <a:r>
              <a:rPr lang="en-US" altLang="zh-CN" sz="3200" b="1" dirty="0">
                <a:solidFill>
                  <a:schemeClr val="tx1"/>
                </a:solidFill>
                <a:latin typeface="Arial" panose="020B0604020202020204" pitchFamily="34" charset="0"/>
                <a:ea typeface="新宋体" panose="02010609030101010101" pitchFamily="49" charset="-122"/>
                <a:cs typeface="Arial" panose="020B0604020202020204" pitchFamily="34" charset="0"/>
              </a:rPr>
              <a:t>“</a:t>
            </a:r>
            <a:r>
              <a:rPr lang="zh-CN" altLang="en-US" sz="3200" b="1" dirty="0">
                <a:solidFill>
                  <a:schemeClr val="tx1"/>
                </a:solidFill>
                <a:latin typeface="Arial" panose="020B0604020202020204" pitchFamily="34" charset="0"/>
                <a:ea typeface="新宋体" panose="02010609030101010101" pitchFamily="49" charset="-122"/>
                <a:cs typeface="Arial" panose="020B0604020202020204" pitchFamily="34" charset="0"/>
              </a:rPr>
              <a:t>见</a:t>
            </a:r>
            <a:r>
              <a:rPr lang="en-US" altLang="zh-CN" sz="3200" b="1" dirty="0">
                <a:solidFill>
                  <a:schemeClr val="tx1"/>
                </a:solidFill>
                <a:latin typeface="Arial" panose="020B0604020202020204" pitchFamily="34" charset="0"/>
                <a:ea typeface="新宋体" panose="02010609030101010101" pitchFamily="49" charset="-122"/>
                <a:cs typeface="Arial" panose="020B0604020202020204" pitchFamily="34" charset="0"/>
              </a:rPr>
              <a:t>”</a:t>
            </a:r>
            <a:r>
              <a:rPr lang="zh-CN" altLang="en-US" sz="3200" b="1" dirty="0">
                <a:solidFill>
                  <a:schemeClr val="tx1"/>
                </a:solidFill>
                <a:latin typeface="新宋体" panose="02010609030101010101" pitchFamily="49" charset="-122"/>
                <a:ea typeface="新宋体" panose="02010609030101010101" pitchFamily="49" charset="-122"/>
              </a:rPr>
              <a:t>主要描写了哪些景物？以什么为序？</a:t>
            </a:r>
            <a:endParaRPr lang="zh-CN" altLang="en-US" sz="2800" b="1" dirty="0">
              <a:solidFill>
                <a:schemeClr val="accent1">
                  <a:lumMod val="75000"/>
                </a:schemeClr>
              </a:solidFill>
              <a:latin typeface="新宋体" panose="02010609030101010101" pitchFamily="49" charset="-122"/>
              <a:ea typeface="新宋体" panose="02010609030101010101" pitchFamily="49" charset="-122"/>
            </a:endParaRPr>
          </a:p>
          <a:p>
            <a:pPr eaLnBrk="1" hangingPunct="1">
              <a:spcBef>
                <a:spcPct val="50000"/>
              </a:spcBef>
            </a:pPr>
            <a:r>
              <a:rPr lang="zh-CN" altLang="en-US" sz="2800" b="1" dirty="0">
                <a:solidFill>
                  <a:schemeClr val="accent1">
                    <a:lumMod val="75000"/>
                  </a:schemeClr>
                </a:solidFill>
                <a:latin typeface="新宋体" panose="02010609030101010101" pitchFamily="49" charset="-122"/>
                <a:ea typeface="新宋体" panose="02010609030101010101" pitchFamily="49" charset="-122"/>
              </a:rPr>
              <a:t>                                                            </a:t>
            </a:r>
            <a:r>
              <a:rPr lang="zh-CN" altLang="en-US" sz="3200" b="1" dirty="0">
                <a:solidFill>
                  <a:schemeClr val="tx1"/>
                </a:solidFill>
                <a:latin typeface="新宋体" panose="02010609030101010101" pitchFamily="49" charset="-122"/>
                <a:ea typeface="新宋体" panose="02010609030101010101" pitchFamily="49" charset="-122"/>
              </a:rPr>
              <a:t>（</a:t>
            </a:r>
            <a:r>
              <a:rPr lang="en-US" altLang="zh-CN" sz="3200" b="1" dirty="0">
                <a:solidFill>
                  <a:schemeClr val="tx1"/>
                </a:solidFill>
                <a:latin typeface="新宋体" panose="02010609030101010101" pitchFamily="49" charset="-122"/>
                <a:ea typeface="新宋体" panose="02010609030101010101" pitchFamily="49" charset="-122"/>
              </a:rPr>
              <a:t>2</a:t>
            </a:r>
            <a:r>
              <a:rPr lang="zh-CN" altLang="en-US" sz="3200" b="1" dirty="0">
                <a:solidFill>
                  <a:schemeClr val="tx1"/>
                </a:solidFill>
                <a:latin typeface="新宋体" panose="02010609030101010101" pitchFamily="49" charset="-122"/>
                <a:ea typeface="新宋体" panose="02010609030101010101" pitchFamily="49" charset="-122"/>
              </a:rPr>
              <a:t>）用了哪些修辞手法？有什么作用？</a:t>
            </a:r>
            <a:r>
              <a:rPr lang="zh-CN" altLang="en-US" sz="2800" b="1" dirty="0">
                <a:solidFill>
                  <a:schemeClr val="accent1">
                    <a:lumMod val="75000"/>
                  </a:schemeClr>
                </a:solidFill>
                <a:latin typeface="新宋体" panose="02010609030101010101" pitchFamily="49" charset="-122"/>
                <a:ea typeface="新宋体" panose="02010609030101010101" pitchFamily="49" charset="-122"/>
              </a:rPr>
              <a:t> </a:t>
            </a:r>
            <a:endParaRPr lang="zh-CN" altLang="en-US" sz="2800" b="1" dirty="0">
              <a:solidFill>
                <a:schemeClr val="accent1">
                  <a:lumMod val="75000"/>
                </a:schemeClr>
              </a:solidFill>
              <a:latin typeface="新宋体" panose="02010609030101010101" pitchFamily="49" charset="-122"/>
              <a:ea typeface="新宋体" panose="02010609030101010101" pitchFamily="49" charset="-122"/>
            </a:endParaRPr>
          </a:p>
        </p:txBody>
      </p:sp>
      <p:sp>
        <p:nvSpPr>
          <p:cNvPr id="48136" name="Text Box 8"/>
          <p:cNvSpPr txBox="1">
            <a:spLocks noChangeArrowheads="1"/>
          </p:cNvSpPr>
          <p:nvPr/>
        </p:nvSpPr>
        <p:spPr bwMode="auto">
          <a:xfrm>
            <a:off x="1425575" y="2298065"/>
            <a:ext cx="934085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b="1" dirty="0" smtClean="0">
                <a:solidFill>
                  <a:srgbClr val="FF3300"/>
                </a:solidFill>
                <a:effectLst/>
                <a:latin typeface="新宋体" panose="02010609030101010101" pitchFamily="49" charset="-122"/>
                <a:ea typeface="新宋体" panose="02010609030101010101" pitchFamily="49" charset="-122"/>
              </a:rPr>
              <a:t>星</a:t>
            </a:r>
            <a:r>
              <a:rPr lang="zh-CN" altLang="en-US" sz="3200" b="1" dirty="0">
                <a:solidFill>
                  <a:srgbClr val="FF3300"/>
                </a:solidFill>
                <a:effectLst/>
                <a:latin typeface="新宋体" panose="02010609030101010101" pitchFamily="49" charset="-122"/>
                <a:ea typeface="新宋体" panose="02010609030101010101" pitchFamily="49" charset="-122"/>
              </a:rPr>
              <a:t>星、山峰、四周的山、山谷；自上而下</a:t>
            </a:r>
            <a:r>
              <a:rPr lang="en-US" altLang="zh-CN" sz="3600" b="1">
                <a:latin typeface="+mn-lt"/>
                <a:ea typeface="SimSun-ExtB" panose="02010609060101010101" charset="-122"/>
                <a:sym typeface="宋体" panose="02010600030101010101" pitchFamily="2" charset="-122"/>
              </a:rPr>
              <a:t>,</a:t>
            </a:r>
            <a:r>
              <a:rPr lang="zh-CN" altLang="en-US" sz="3200" b="1" dirty="0">
                <a:solidFill>
                  <a:srgbClr val="FF3300"/>
                </a:solidFill>
                <a:effectLst/>
                <a:latin typeface="新宋体" panose="02010609030101010101" pitchFamily="49" charset="-122"/>
                <a:ea typeface="新宋体" panose="02010609030101010101" pitchFamily="49" charset="-122"/>
              </a:rPr>
              <a:t>由远及近</a:t>
            </a:r>
            <a:endParaRPr lang="zh-CN" altLang="en-US" sz="3200" b="1" dirty="0">
              <a:solidFill>
                <a:srgbClr val="FF3300"/>
              </a:solidFill>
              <a:effectLst/>
              <a:latin typeface="新宋体" panose="02010609030101010101" pitchFamily="49" charset="-122"/>
              <a:ea typeface="新宋体" panose="02010609030101010101" pitchFamily="49" charset="-122"/>
            </a:endParaRPr>
          </a:p>
        </p:txBody>
      </p:sp>
      <p:sp>
        <p:nvSpPr>
          <p:cNvPr id="48137" name="Text Box 9"/>
          <p:cNvSpPr txBox="1">
            <a:spLocks noChangeArrowheads="1"/>
          </p:cNvSpPr>
          <p:nvPr/>
        </p:nvSpPr>
        <p:spPr bwMode="auto">
          <a:xfrm>
            <a:off x="1271905" y="3403600"/>
            <a:ext cx="964755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b="1" dirty="0" smtClean="0">
                <a:solidFill>
                  <a:srgbClr val="FF0000"/>
                </a:solidFill>
                <a:effectLst/>
                <a:latin typeface="新宋体" panose="02010609030101010101" pitchFamily="49" charset="-122"/>
                <a:ea typeface="新宋体" panose="02010609030101010101" pitchFamily="49" charset="-122"/>
              </a:rPr>
              <a:t>比喻、排比：</a:t>
            </a:r>
            <a:r>
              <a:rPr lang="zh-CN" altLang="en-US" sz="3200" b="1" dirty="0" smtClean="0">
                <a:solidFill>
                  <a:schemeClr val="tx1"/>
                </a:solidFill>
                <a:effectLst/>
                <a:latin typeface="新宋体" panose="02010609030101010101" pitchFamily="49" charset="-122"/>
                <a:ea typeface="新宋体" panose="02010609030101010101" pitchFamily="49" charset="-122"/>
              </a:rPr>
              <a:t>把</a:t>
            </a:r>
            <a:r>
              <a:rPr lang="en-US" altLang="zh-CN" sz="3200" b="1" dirty="0" smtClean="0">
                <a:solidFill>
                  <a:schemeClr val="tx1"/>
                </a:solidFill>
                <a:effectLst/>
                <a:latin typeface="Arial" panose="020B0604020202020204" pitchFamily="34" charset="0"/>
                <a:ea typeface="新宋体" panose="02010609030101010101" pitchFamily="49" charset="-122"/>
                <a:cs typeface="Arial" panose="020B0604020202020204" pitchFamily="34" charset="0"/>
              </a:rPr>
              <a:t>“</a:t>
            </a:r>
            <a:r>
              <a:rPr lang="zh-CN" altLang="en-US" sz="3200" b="1" dirty="0" smtClean="0">
                <a:solidFill>
                  <a:schemeClr val="tx1"/>
                </a:solidFill>
                <a:effectLst/>
                <a:latin typeface="Arial" panose="020B0604020202020204" pitchFamily="34" charset="0"/>
                <a:ea typeface="新宋体" panose="02010609030101010101" pitchFamily="49" charset="-122"/>
                <a:cs typeface="Arial" panose="020B0604020202020204" pitchFamily="34" charset="0"/>
              </a:rPr>
              <a:t>星星</a:t>
            </a:r>
            <a:r>
              <a:rPr lang="en-US" altLang="zh-CN" sz="3200" b="1" dirty="0" smtClean="0">
                <a:solidFill>
                  <a:schemeClr val="tx1"/>
                </a:solidFill>
                <a:effectLst/>
                <a:latin typeface="Arial" panose="020B0604020202020204" pitchFamily="34" charset="0"/>
                <a:ea typeface="新宋体" panose="02010609030101010101" pitchFamily="49" charset="-122"/>
                <a:cs typeface="Arial" panose="020B0604020202020204" pitchFamily="34" charset="0"/>
              </a:rPr>
              <a:t>”</a:t>
            </a:r>
            <a:r>
              <a:rPr lang="zh-CN" altLang="en-US" sz="3200" b="1" dirty="0" smtClean="0">
                <a:solidFill>
                  <a:schemeClr val="tx1"/>
                </a:solidFill>
                <a:effectLst/>
                <a:latin typeface="Arial" panose="020B0604020202020204" pitchFamily="34" charset="0"/>
                <a:ea typeface="新宋体" panose="02010609030101010101" pitchFamily="49" charset="-122"/>
                <a:cs typeface="Arial" panose="020B0604020202020204" pitchFamily="34" charset="0"/>
              </a:rPr>
              <a:t>比作宝石（</a:t>
            </a:r>
            <a:r>
              <a:rPr lang="zh-CN" altLang="en-US" sz="3200" b="1" dirty="0" smtClean="0">
                <a:solidFill>
                  <a:srgbClr val="FF3300"/>
                </a:solidFill>
                <a:effectLst/>
                <a:latin typeface="Arial" panose="020B0604020202020204" pitchFamily="34" charset="0"/>
                <a:ea typeface="新宋体" panose="02010609030101010101" pitchFamily="49" charset="-122"/>
                <a:cs typeface="Arial" panose="020B0604020202020204" pitchFamily="34" charset="0"/>
              </a:rPr>
              <a:t>形象而美丽</a:t>
            </a:r>
            <a:r>
              <a:rPr lang="zh-CN" altLang="en-US" sz="3200" b="1" dirty="0" smtClean="0">
                <a:solidFill>
                  <a:schemeClr val="tx1"/>
                </a:solidFill>
                <a:effectLst/>
                <a:latin typeface="Arial" panose="020B0604020202020204" pitchFamily="34" charset="0"/>
                <a:ea typeface="新宋体" panose="02010609030101010101" pitchFamily="49" charset="-122"/>
                <a:cs typeface="Arial" panose="020B0604020202020204" pitchFamily="34" charset="0"/>
              </a:rPr>
              <a:t>）； </a:t>
            </a:r>
            <a:r>
              <a:rPr lang="zh-CN" altLang="en-US" sz="3200" b="1" dirty="0" smtClean="0">
                <a:effectLst/>
                <a:latin typeface="新宋体" panose="02010609030101010101" pitchFamily="49" charset="-122"/>
                <a:ea typeface="新宋体" panose="02010609030101010101" pitchFamily="49" charset="-122"/>
                <a:sym typeface="+mn-ea"/>
              </a:rPr>
              <a:t>把</a:t>
            </a:r>
            <a:r>
              <a:rPr lang="en-US" altLang="zh-CN" sz="3200" b="1" dirty="0" smtClean="0">
                <a:effectLst/>
                <a:latin typeface="Arial" panose="020B0604020202020204" pitchFamily="34" charset="0"/>
                <a:ea typeface="新宋体" panose="02010609030101010101" pitchFamily="49" charset="-122"/>
                <a:cs typeface="Arial" panose="020B0604020202020204" pitchFamily="34" charset="0"/>
                <a:sym typeface="+mn-ea"/>
              </a:rPr>
              <a:t>“</a:t>
            </a:r>
            <a:r>
              <a:rPr lang="zh-CN" altLang="en-US" sz="3200" b="1" dirty="0" smtClean="0">
                <a:effectLst/>
                <a:latin typeface="Arial" panose="020B0604020202020204" pitchFamily="34" charset="0"/>
                <a:ea typeface="新宋体" panose="02010609030101010101" pitchFamily="49" charset="-122"/>
                <a:cs typeface="Arial" panose="020B0604020202020204" pitchFamily="34" charset="0"/>
                <a:sym typeface="+mn-ea"/>
              </a:rPr>
              <a:t>山峰</a:t>
            </a:r>
            <a:r>
              <a:rPr lang="en-US" altLang="zh-CN" sz="3200" b="1" dirty="0" smtClean="0">
                <a:effectLst/>
                <a:latin typeface="Arial" panose="020B0604020202020204" pitchFamily="34" charset="0"/>
                <a:ea typeface="新宋体" panose="02010609030101010101" pitchFamily="49" charset="-122"/>
                <a:cs typeface="Arial" panose="020B0604020202020204" pitchFamily="34" charset="0"/>
                <a:sym typeface="+mn-ea"/>
              </a:rPr>
              <a:t>”</a:t>
            </a:r>
            <a:r>
              <a:rPr lang="zh-CN" altLang="en-US" sz="3200" b="1" dirty="0" smtClean="0">
                <a:effectLst/>
                <a:latin typeface="Arial" panose="020B0604020202020204" pitchFamily="34" charset="0"/>
                <a:ea typeface="新宋体" panose="02010609030101010101" pitchFamily="49" charset="-122"/>
                <a:cs typeface="Arial" panose="020B0604020202020204" pitchFamily="34" charset="0"/>
                <a:sym typeface="+mn-ea"/>
              </a:rPr>
              <a:t>比作巨人（</a:t>
            </a:r>
            <a:r>
              <a:rPr lang="zh-CN" altLang="en-US" sz="3200" b="1" dirty="0" smtClean="0">
                <a:solidFill>
                  <a:srgbClr val="FF3300"/>
                </a:solidFill>
                <a:effectLst/>
                <a:latin typeface="Arial" panose="020B0604020202020204" pitchFamily="34" charset="0"/>
                <a:ea typeface="新宋体" panose="02010609030101010101" pitchFamily="49" charset="-122"/>
                <a:cs typeface="Arial" panose="020B0604020202020204" pitchFamily="34" charset="0"/>
                <a:sym typeface="+mn-ea"/>
              </a:rPr>
              <a:t>山势险峻</a:t>
            </a:r>
            <a:r>
              <a:rPr lang="zh-CN" altLang="en-US" sz="3200" b="1" dirty="0" smtClean="0">
                <a:effectLst/>
                <a:latin typeface="Arial" panose="020B0604020202020204" pitchFamily="34" charset="0"/>
                <a:ea typeface="新宋体" panose="02010609030101010101" pitchFamily="49" charset="-122"/>
                <a:cs typeface="Arial" panose="020B0604020202020204" pitchFamily="34" charset="0"/>
                <a:sym typeface="+mn-ea"/>
              </a:rPr>
              <a:t>）；</a:t>
            </a:r>
            <a:r>
              <a:rPr lang="zh-CN" altLang="en-US" sz="3200" b="1" dirty="0" smtClean="0">
                <a:effectLst/>
                <a:latin typeface="新宋体" panose="02010609030101010101" pitchFamily="49" charset="-122"/>
                <a:ea typeface="新宋体" panose="02010609030101010101" pitchFamily="49" charset="-122"/>
                <a:sym typeface="+mn-ea"/>
              </a:rPr>
              <a:t>把</a:t>
            </a:r>
            <a:r>
              <a:rPr lang="en-US" altLang="zh-CN" sz="3200" b="1" dirty="0" smtClean="0">
                <a:effectLst/>
                <a:latin typeface="Arial" panose="020B0604020202020204" pitchFamily="34" charset="0"/>
                <a:ea typeface="新宋体" panose="02010609030101010101" pitchFamily="49" charset="-122"/>
                <a:cs typeface="Arial" panose="020B0604020202020204" pitchFamily="34" charset="0"/>
                <a:sym typeface="+mn-ea"/>
              </a:rPr>
              <a:t>“</a:t>
            </a:r>
            <a:r>
              <a:rPr lang="zh-CN" altLang="en-US" sz="3200" b="1" dirty="0" smtClean="0">
                <a:effectLst/>
                <a:latin typeface="Arial" panose="020B0604020202020204" pitchFamily="34" charset="0"/>
                <a:ea typeface="新宋体" panose="02010609030101010101" pitchFamily="49" charset="-122"/>
                <a:cs typeface="Arial" panose="020B0604020202020204" pitchFamily="34" charset="0"/>
                <a:sym typeface="+mn-ea"/>
              </a:rPr>
              <a:t>山谷</a:t>
            </a:r>
            <a:r>
              <a:rPr lang="en-US" altLang="zh-CN" sz="3200" b="1" dirty="0" smtClean="0">
                <a:effectLst/>
                <a:latin typeface="Arial" panose="020B0604020202020204" pitchFamily="34" charset="0"/>
                <a:ea typeface="新宋体" panose="02010609030101010101" pitchFamily="49" charset="-122"/>
                <a:cs typeface="Arial" panose="020B0604020202020204" pitchFamily="34" charset="0"/>
                <a:sym typeface="+mn-ea"/>
              </a:rPr>
              <a:t>”</a:t>
            </a:r>
            <a:r>
              <a:rPr lang="zh-CN" altLang="en-US" sz="3200" b="1" dirty="0" smtClean="0">
                <a:effectLst/>
                <a:latin typeface="Arial" panose="020B0604020202020204" pitchFamily="34" charset="0"/>
                <a:ea typeface="新宋体" panose="02010609030101010101" pitchFamily="49" charset="-122"/>
                <a:cs typeface="Arial" panose="020B0604020202020204" pitchFamily="34" charset="0"/>
                <a:sym typeface="+mn-ea"/>
              </a:rPr>
              <a:t>比作井（</a:t>
            </a:r>
            <a:r>
              <a:rPr lang="zh-CN" altLang="en-US" sz="3200" b="1" dirty="0" smtClean="0">
                <a:solidFill>
                  <a:srgbClr val="FF3300"/>
                </a:solidFill>
                <a:effectLst/>
                <a:latin typeface="Arial" panose="020B0604020202020204" pitchFamily="34" charset="0"/>
                <a:ea typeface="新宋体" panose="02010609030101010101" pitchFamily="49" charset="-122"/>
                <a:cs typeface="Arial" panose="020B0604020202020204" pitchFamily="34" charset="0"/>
                <a:sym typeface="+mn-ea"/>
              </a:rPr>
              <a:t>红军的艰难处境</a:t>
            </a:r>
            <a:r>
              <a:rPr lang="zh-CN" altLang="en-US" sz="3200" b="1" dirty="0" smtClean="0">
                <a:effectLst/>
                <a:latin typeface="Arial" panose="020B0604020202020204" pitchFamily="34" charset="0"/>
                <a:ea typeface="新宋体" panose="02010609030101010101" pitchFamily="49" charset="-122"/>
                <a:cs typeface="Arial" panose="020B0604020202020204" pitchFamily="34" charset="0"/>
                <a:sym typeface="+mn-ea"/>
              </a:rPr>
              <a:t>）；</a:t>
            </a:r>
            <a:endParaRPr lang="zh-CN" altLang="en-US" sz="3200" b="1" dirty="0" smtClean="0">
              <a:solidFill>
                <a:schemeClr val="tx1"/>
              </a:solidFill>
              <a:effectLst/>
              <a:latin typeface="Arial" panose="020B0604020202020204" pitchFamily="34" charset="0"/>
              <a:ea typeface="新宋体" panose="02010609030101010101" pitchFamily="49" charset="-122"/>
              <a:cs typeface="Arial" panose="020B0604020202020204" pitchFamily="34" charset="0"/>
            </a:endParaRPr>
          </a:p>
        </p:txBody>
      </p:sp>
      <p:sp>
        <p:nvSpPr>
          <p:cNvPr id="3" name="矩形 2"/>
          <p:cNvSpPr/>
          <p:nvPr/>
        </p:nvSpPr>
        <p:spPr>
          <a:xfrm>
            <a:off x="1228725" y="4972050"/>
            <a:ext cx="10402570" cy="1076325"/>
          </a:xfrm>
          <a:prstGeom prst="rect">
            <a:avLst/>
          </a:prstGeom>
        </p:spPr>
        <p:txBody>
          <a:bodyPr wrap="square">
            <a:spAutoFit/>
          </a:bodyPr>
          <a:p>
            <a:r>
              <a:rPr lang="zh-CN" altLang="zh-CN" sz="3200" b="1" dirty="0">
                <a:solidFill>
                  <a:srgbClr val="FF3300"/>
                </a:solidFill>
                <a:latin typeface="新宋体" panose="02010609030101010101" pitchFamily="49" charset="-122"/>
                <a:ea typeface="新宋体" panose="02010609030101010101" pitchFamily="49" charset="-122"/>
              </a:rPr>
              <a:t>比喻形象生动地描绘了自然环境庄严、奇伟的特点</a:t>
            </a:r>
            <a:r>
              <a:rPr lang="en-US" altLang="zh-CN" sz="3200" b="1">
                <a:ea typeface="SimSun-ExtB" panose="02010609060101010101" charset="-122"/>
                <a:sym typeface="宋体" panose="02010600030101010101" pitchFamily="2" charset="-122"/>
              </a:rPr>
              <a:t>,</a:t>
            </a:r>
            <a:r>
              <a:rPr lang="zh-CN" altLang="zh-CN" sz="3200" b="1" dirty="0">
                <a:solidFill>
                  <a:srgbClr val="FF3300"/>
                </a:solidFill>
                <a:latin typeface="新宋体" panose="02010609030101010101" pitchFamily="49" charset="-122"/>
                <a:ea typeface="新宋体" panose="02010609030101010101" pitchFamily="49" charset="-122"/>
              </a:rPr>
              <a:t>表现了红军的革命乐观精神和高尚情趣</a:t>
            </a:r>
            <a:r>
              <a:rPr lang="zh-CN" altLang="zh-CN" sz="3200" b="1" dirty="0">
                <a:solidFill>
                  <a:schemeClr val="accent1">
                    <a:lumMod val="75000"/>
                  </a:schemeClr>
                </a:solidFill>
                <a:latin typeface="新宋体" panose="02010609030101010101" pitchFamily="49" charset="-122"/>
                <a:ea typeface="新宋体" panose="02010609030101010101" pitchFamily="49" charset="-122"/>
              </a:rPr>
              <a:t>。</a:t>
            </a:r>
            <a:endParaRPr lang="zh-CN" altLang="zh-CN" sz="3200" b="1" dirty="0">
              <a:solidFill>
                <a:schemeClr val="accent1">
                  <a:lumMod val="75000"/>
                </a:schemeClr>
              </a:solidFill>
              <a:latin typeface="新宋体" panose="02010609030101010101" pitchFamily="49" charset="-122"/>
              <a:ea typeface="新宋体" panose="02010609030101010101" pitchFamily="49" charset="-122"/>
            </a:endParaRPr>
          </a:p>
        </p:txBody>
      </p:sp>
      <p:grpSp>
        <p:nvGrpSpPr>
          <p:cNvPr id="5" name="组合 4"/>
          <p:cNvGrpSpPr/>
          <p:nvPr/>
        </p:nvGrpSpPr>
        <p:grpSpPr>
          <a:xfrm>
            <a:off x="391234" y="326287"/>
            <a:ext cx="2892056" cy="713740"/>
            <a:chOff x="2371" y="690"/>
            <a:chExt cx="3471" cy="1124"/>
          </a:xfrm>
        </p:grpSpPr>
        <p:sp>
          <p:nvSpPr>
            <p:cNvPr id="6"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景物描写</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barn(inVertical)">
                                      <p:cBhvr>
                                        <p:cTn id="7" dur="500"/>
                                        <p:tgtEl>
                                          <p:spTgt spid="1331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48136"/>
                                        </p:tgtEl>
                                        <p:attrNameLst>
                                          <p:attrName>style.visibility</p:attrName>
                                        </p:attrNameLst>
                                      </p:cBhvr>
                                      <p:to>
                                        <p:strVal val="visible"/>
                                      </p:to>
                                    </p:set>
                                    <p:animEffect transition="in" filter="wheel(1)">
                                      <p:cBhvr>
                                        <p:cTn id="12" dur="2000"/>
                                        <p:tgtEl>
                                          <p:spTgt spid="4813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48137"/>
                                        </p:tgtEl>
                                        <p:attrNameLst>
                                          <p:attrName>style.visibility</p:attrName>
                                        </p:attrNameLst>
                                      </p:cBhvr>
                                      <p:to>
                                        <p:strVal val="visible"/>
                                      </p:to>
                                    </p:set>
                                    <p:animEffect transition="in" filter="wheel(1)">
                                      <p:cBhvr>
                                        <p:cTn id="17" dur="2000"/>
                                        <p:tgtEl>
                                          <p:spTgt spid="48137"/>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1000" fill="hold"/>
                                        <p:tgtEl>
                                          <p:spTgt spid="3"/>
                                        </p:tgtEl>
                                        <p:attrNameLst>
                                          <p:attrName>ppt_w</p:attrName>
                                        </p:attrNameLst>
                                      </p:cBhvr>
                                      <p:tavLst>
                                        <p:tav tm="0">
                                          <p:val>
                                            <p:fltVal val="0"/>
                                          </p:val>
                                        </p:tav>
                                        <p:tav tm="100000">
                                          <p:val>
                                            <p:strVal val="#ppt_w"/>
                                          </p:val>
                                        </p:tav>
                                      </p:tavLst>
                                    </p:anim>
                                    <p:anim calcmode="lin" valueType="num">
                                      <p:cBhvr>
                                        <p:cTn id="23" dur="1000" fill="hold"/>
                                        <p:tgtEl>
                                          <p:spTgt spid="3"/>
                                        </p:tgtEl>
                                        <p:attrNameLst>
                                          <p:attrName>ppt_h</p:attrName>
                                        </p:attrNameLst>
                                      </p:cBhvr>
                                      <p:tavLst>
                                        <p:tav tm="0">
                                          <p:val>
                                            <p:fltVal val="0"/>
                                          </p:val>
                                        </p:tav>
                                        <p:tav tm="100000">
                                          <p:val>
                                            <p:strVal val="#ppt_h"/>
                                          </p:val>
                                        </p:tav>
                                      </p:tavLst>
                                    </p:anim>
                                    <p:anim calcmode="lin" valueType="num">
                                      <p:cBhvr>
                                        <p:cTn id="24" dur="1000" fill="hold"/>
                                        <p:tgtEl>
                                          <p:spTgt spid="3"/>
                                        </p:tgtEl>
                                        <p:attrNameLst>
                                          <p:attrName>style.rotation</p:attrName>
                                        </p:attrNameLst>
                                      </p:cBhvr>
                                      <p:tavLst>
                                        <p:tav tm="0">
                                          <p:val>
                                            <p:fltVal val="90"/>
                                          </p:val>
                                        </p:tav>
                                        <p:tav tm="100000">
                                          <p:val>
                                            <p:fltVal val="0"/>
                                          </p:val>
                                        </p:tav>
                                      </p:tavLst>
                                    </p:anim>
                                    <p:animEffect transition="in" filter="fade">
                                      <p:cBhvr>
                                        <p:cTn id="2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48136" grpId="0"/>
      <p:bldP spid="48137"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3316" name="Text Box 6"/>
          <p:cNvSpPr txBox="1">
            <a:spLocks noChangeArrowheads="1"/>
          </p:cNvSpPr>
          <p:nvPr/>
        </p:nvSpPr>
        <p:spPr bwMode="auto">
          <a:xfrm>
            <a:off x="588010" y="641985"/>
            <a:ext cx="1101598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b="1" dirty="0">
                <a:solidFill>
                  <a:schemeClr val="tx1"/>
                </a:solidFill>
                <a:latin typeface="新宋体" panose="02010609030101010101" pitchFamily="49" charset="-122"/>
                <a:ea typeface="新宋体" panose="02010609030101010101" pitchFamily="49" charset="-122"/>
              </a:rPr>
              <a:t>（</a:t>
            </a:r>
            <a:r>
              <a:rPr lang="en-US" altLang="zh-CN" sz="3200" b="1" dirty="0">
                <a:solidFill>
                  <a:schemeClr val="tx1"/>
                </a:solidFill>
                <a:latin typeface="新宋体" panose="02010609030101010101" pitchFamily="49" charset="-122"/>
                <a:ea typeface="新宋体" panose="02010609030101010101" pitchFamily="49" charset="-122"/>
              </a:rPr>
              <a:t>3</a:t>
            </a:r>
            <a:r>
              <a:rPr lang="zh-CN" altLang="en-US" sz="3200" b="1" dirty="0">
                <a:solidFill>
                  <a:schemeClr val="tx1"/>
                </a:solidFill>
                <a:latin typeface="新宋体" panose="02010609030101010101" pitchFamily="49" charset="-122"/>
                <a:ea typeface="新宋体" panose="02010609030101010101" pitchFamily="49" charset="-122"/>
              </a:rPr>
              <a:t>）作者除了从视觉写所见</a:t>
            </a:r>
            <a:r>
              <a:rPr lang="en-US" altLang="zh-CN" sz="3200" b="1">
                <a:ea typeface="SimSun-ExtB" panose="02010609060101010101" charset="-122"/>
                <a:sym typeface="宋体" panose="02010600030101010101" pitchFamily="2" charset="-122"/>
              </a:rPr>
              <a:t>,</a:t>
            </a:r>
            <a:r>
              <a:rPr lang="zh-CN" altLang="en-US" sz="3200" b="1" dirty="0">
                <a:solidFill>
                  <a:schemeClr val="tx1"/>
                </a:solidFill>
                <a:latin typeface="新宋体" panose="02010609030101010101" pitchFamily="49" charset="-122"/>
                <a:ea typeface="新宋体" panose="02010609030101010101" pitchFamily="49" charset="-122"/>
              </a:rPr>
              <a:t>还从听觉方面写所</a:t>
            </a:r>
            <a:r>
              <a:rPr lang="en-US" altLang="zh-CN" sz="3200" b="1" dirty="0">
                <a:latin typeface="Arial" panose="020B0604020202020204" pitchFamily="34" charset="0"/>
                <a:ea typeface="新宋体" panose="02010609030101010101" pitchFamily="49" charset="-122"/>
                <a:cs typeface="Arial" panose="020B0604020202020204" pitchFamily="34" charset="0"/>
                <a:sym typeface="+mn-ea"/>
              </a:rPr>
              <a:t>“</a:t>
            </a:r>
            <a:r>
              <a:rPr lang="zh-CN" altLang="en-US" sz="3200" b="1" dirty="0">
                <a:latin typeface="Arial" panose="020B0604020202020204" pitchFamily="34" charset="0"/>
                <a:ea typeface="新宋体" panose="02010609030101010101" pitchFamily="49" charset="-122"/>
                <a:cs typeface="Arial" panose="020B0604020202020204" pitchFamily="34" charset="0"/>
                <a:sym typeface="+mn-ea"/>
              </a:rPr>
              <a:t>闻</a:t>
            </a:r>
            <a:r>
              <a:rPr lang="en-US" altLang="zh-CN" sz="3200" b="1" dirty="0">
                <a:latin typeface="Arial" panose="020B0604020202020204" pitchFamily="34" charset="0"/>
                <a:ea typeface="新宋体" panose="02010609030101010101" pitchFamily="49" charset="-122"/>
                <a:cs typeface="Arial" panose="020B0604020202020204" pitchFamily="34" charset="0"/>
                <a:sym typeface="+mn-ea"/>
              </a:rPr>
              <a:t>”</a:t>
            </a:r>
            <a:r>
              <a:rPr lang="en-US" altLang="zh-CN" sz="3200" b="1">
                <a:ea typeface="SimSun-ExtB" panose="02010609060101010101" charset="-122"/>
                <a:sym typeface="宋体" panose="02010600030101010101" pitchFamily="2" charset="-122"/>
              </a:rPr>
              <a:t>,</a:t>
            </a:r>
            <a:r>
              <a:rPr lang="zh-CN" altLang="en-US" sz="3200" b="1" dirty="0">
                <a:solidFill>
                  <a:schemeClr val="tx1"/>
                </a:solidFill>
                <a:latin typeface="新宋体" panose="02010609030101010101" pitchFamily="49" charset="-122"/>
                <a:ea typeface="新宋体" panose="02010609030101010101" pitchFamily="49" charset="-122"/>
              </a:rPr>
              <a:t>思考：作者是从哪些方面来写所听到的声响的？</a:t>
            </a:r>
            <a:r>
              <a:rPr lang="zh-CN" altLang="en-US" sz="2800" b="1" dirty="0">
                <a:solidFill>
                  <a:schemeClr val="accent1">
                    <a:lumMod val="75000"/>
                  </a:schemeClr>
                </a:solidFill>
                <a:latin typeface="新宋体" panose="02010609030101010101" pitchFamily="49" charset="-122"/>
                <a:ea typeface="新宋体" panose="02010609030101010101" pitchFamily="49" charset="-122"/>
              </a:rPr>
              <a:t> </a:t>
            </a:r>
            <a:endParaRPr lang="zh-CN" altLang="en-US" sz="2800" b="1" dirty="0">
              <a:solidFill>
                <a:schemeClr val="accent1">
                  <a:lumMod val="75000"/>
                </a:schemeClr>
              </a:solidFill>
              <a:latin typeface="新宋体" panose="02010609030101010101" pitchFamily="49" charset="-122"/>
              <a:ea typeface="新宋体" panose="02010609030101010101" pitchFamily="49" charset="-122"/>
            </a:endParaRPr>
          </a:p>
        </p:txBody>
      </p:sp>
      <p:sp>
        <p:nvSpPr>
          <p:cNvPr id="15363" name="矩形 9"/>
          <p:cNvSpPr>
            <a:spLocks noChangeArrowheads="1"/>
          </p:cNvSpPr>
          <p:nvPr/>
        </p:nvSpPr>
        <p:spPr bwMode="auto">
          <a:xfrm>
            <a:off x="588224" y="1649414"/>
            <a:ext cx="10455594" cy="1614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a:lnSpc>
                <a:spcPct val="110000"/>
              </a:lnSpc>
            </a:pPr>
            <a:r>
              <a:rPr lang="zh-CN" altLang="en-US" sz="2800" b="1" dirty="0">
                <a:ea typeface="华文新魏" panose="02010800040101010101" pitchFamily="2" charset="-122"/>
              </a:rPr>
              <a:t>  </a:t>
            </a:r>
            <a:r>
              <a:rPr lang="zh-CN" altLang="en-US" sz="2800" b="1" dirty="0">
                <a:latin typeface="宋体" panose="02010600030101010101" pitchFamily="2" charset="-122"/>
                <a:ea typeface="宋体" panose="02010600030101010101" pitchFamily="2" charset="-122"/>
              </a:rPr>
              <a:t>   </a:t>
            </a:r>
            <a:r>
              <a:rPr lang="zh-CN" altLang="en-US" sz="3000" b="1" dirty="0">
                <a:latin typeface="宋体" panose="02010600030101010101" pitchFamily="2" charset="-122"/>
                <a:ea typeface="宋体" panose="02010600030101010101" pitchFamily="2" charset="-122"/>
              </a:rPr>
              <a:t>耳朵里有不可捉摸的声响</a:t>
            </a:r>
            <a:r>
              <a:rPr lang="en-US" altLang="zh-CN" sz="3000" b="1">
                <a:ea typeface="SimSun-ExtB" panose="02010609060101010101" charset="-122"/>
                <a:sym typeface="宋体" panose="02010600030101010101" pitchFamily="2" charset="-122"/>
              </a:rPr>
              <a:t>,</a:t>
            </a:r>
            <a:r>
              <a:rPr lang="zh-CN" altLang="en-US" sz="3000" b="1" dirty="0">
                <a:solidFill>
                  <a:schemeClr val="tx1"/>
                </a:solidFill>
                <a:uFillTx/>
                <a:latin typeface="宋体" panose="02010600030101010101" pitchFamily="2" charset="-122"/>
                <a:ea typeface="宋体" panose="02010600030101010101" pitchFamily="2" charset="-122"/>
              </a:rPr>
              <a:t>极远的又是极近的</a:t>
            </a:r>
            <a:r>
              <a:rPr lang="en-US" altLang="zh-CN" sz="3000" b="1">
                <a:ea typeface="SimSun-ExtB" panose="02010609060101010101" charset="-122"/>
                <a:sym typeface="宋体" panose="02010600030101010101" pitchFamily="2" charset="-122"/>
              </a:rPr>
              <a:t>,</a:t>
            </a:r>
            <a:r>
              <a:rPr lang="zh-CN" altLang="en-US" sz="3000" b="1" dirty="0">
                <a:solidFill>
                  <a:schemeClr val="tx1"/>
                </a:solidFill>
                <a:uFillTx/>
                <a:latin typeface="宋体" panose="02010600030101010101" pitchFamily="2" charset="-122"/>
                <a:ea typeface="宋体" panose="02010600030101010101" pitchFamily="2" charset="-122"/>
              </a:rPr>
              <a:t>极洪大的又是极细切的</a:t>
            </a:r>
            <a:r>
              <a:rPr lang="en-US" altLang="zh-CN" sz="3000" b="1">
                <a:ea typeface="SimSun-ExtB" panose="02010609060101010101" charset="-122"/>
                <a:sym typeface="宋体" panose="02010600030101010101" pitchFamily="2" charset="-122"/>
              </a:rPr>
              <a:t>,</a:t>
            </a:r>
            <a:r>
              <a:rPr lang="zh-CN" altLang="en-US" sz="3000" b="1" dirty="0">
                <a:solidFill>
                  <a:schemeClr val="tx1"/>
                </a:solidFill>
                <a:uFillTx/>
                <a:latin typeface="宋体" panose="02010600030101010101" pitchFamily="2" charset="-122"/>
                <a:ea typeface="宋体" panose="02010600030101010101" pitchFamily="2" charset="-122"/>
              </a:rPr>
              <a:t>像春蚕在咀嚼桑叶</a:t>
            </a:r>
            <a:r>
              <a:rPr lang="en-US" altLang="zh-CN" sz="3000" b="1">
                <a:ea typeface="SimSun-ExtB" panose="02010609060101010101" charset="-122"/>
                <a:sym typeface="宋体" panose="02010600030101010101" pitchFamily="2" charset="-122"/>
              </a:rPr>
              <a:t>,</a:t>
            </a:r>
            <a:r>
              <a:rPr lang="zh-CN" altLang="en-US" sz="3000" b="1" dirty="0">
                <a:solidFill>
                  <a:schemeClr val="tx1"/>
                </a:solidFill>
                <a:uFillTx/>
                <a:latin typeface="宋体" panose="02010600030101010101" pitchFamily="2" charset="-122"/>
                <a:ea typeface="宋体" panose="02010600030101010101" pitchFamily="2" charset="-122"/>
              </a:rPr>
              <a:t>像野马在平原上奔驰</a:t>
            </a:r>
            <a:r>
              <a:rPr lang="en-US" altLang="zh-CN" sz="3000" b="1">
                <a:ea typeface="SimSun-ExtB" panose="02010609060101010101" charset="-122"/>
                <a:sym typeface="宋体" panose="02010600030101010101" pitchFamily="2" charset="-122"/>
              </a:rPr>
              <a:t>,</a:t>
            </a:r>
            <a:r>
              <a:rPr lang="zh-CN" altLang="en-US" sz="3000" b="1" dirty="0">
                <a:solidFill>
                  <a:schemeClr val="tx1"/>
                </a:solidFill>
                <a:uFillTx/>
                <a:latin typeface="宋体" panose="02010600030101010101" pitchFamily="2" charset="-122"/>
                <a:ea typeface="宋体" panose="02010600030101010101" pitchFamily="2" charset="-122"/>
              </a:rPr>
              <a:t>像山泉在呜咽</a:t>
            </a:r>
            <a:r>
              <a:rPr lang="en-US" altLang="zh-CN" sz="3000" b="1">
                <a:ea typeface="SimSun-ExtB" panose="02010609060101010101" charset="-122"/>
                <a:sym typeface="宋体" panose="02010600030101010101" pitchFamily="2" charset="-122"/>
              </a:rPr>
              <a:t>,</a:t>
            </a:r>
            <a:r>
              <a:rPr lang="zh-CN" altLang="en-US" sz="3000" b="1" dirty="0">
                <a:solidFill>
                  <a:schemeClr val="tx1"/>
                </a:solidFill>
                <a:uFillTx/>
                <a:latin typeface="宋体" panose="02010600030101010101" pitchFamily="2" charset="-122"/>
                <a:ea typeface="宋体" panose="02010600030101010101" pitchFamily="2" charset="-122"/>
              </a:rPr>
              <a:t>像波涛在澎湃。</a:t>
            </a:r>
            <a:endParaRPr lang="zh-CN" altLang="en-US" sz="3000" b="1" dirty="0">
              <a:solidFill>
                <a:schemeClr val="tx1"/>
              </a:solidFill>
              <a:uFillTx/>
              <a:latin typeface="宋体" panose="02010600030101010101" pitchFamily="2" charset="-122"/>
              <a:ea typeface="宋体" panose="02010600030101010101" pitchFamily="2" charset="-122"/>
            </a:endParaRPr>
          </a:p>
        </p:txBody>
      </p:sp>
      <p:sp>
        <p:nvSpPr>
          <p:cNvPr id="2" name="矩形 12"/>
          <p:cNvSpPr>
            <a:spLocks noChangeArrowheads="1"/>
          </p:cNvSpPr>
          <p:nvPr/>
        </p:nvSpPr>
        <p:spPr bwMode="auto">
          <a:xfrm>
            <a:off x="695325" y="3264535"/>
            <a:ext cx="1034859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a:r>
              <a:rPr lang="zh-CN" altLang="en-US" sz="2800" b="1" dirty="0">
                <a:solidFill>
                  <a:srgbClr val="FF3300"/>
                </a:solidFill>
                <a:latin typeface="新宋体" panose="02010609030101010101" pitchFamily="49" charset="-122"/>
                <a:ea typeface="新宋体" panose="02010609030101010101" pitchFamily="49" charset="-122"/>
              </a:rPr>
              <a:t>   </a:t>
            </a:r>
            <a:r>
              <a:rPr lang="zh-CN" altLang="en-US" sz="3000" b="1" dirty="0">
                <a:solidFill>
                  <a:srgbClr val="FF3300"/>
                </a:solidFill>
                <a:latin typeface="新宋体" panose="02010609030101010101" pitchFamily="49" charset="-122"/>
                <a:ea typeface="新宋体" panose="02010609030101010101" pitchFamily="49" charset="-122"/>
              </a:rPr>
              <a:t>用</a:t>
            </a:r>
            <a:r>
              <a:rPr lang="zh-CN" altLang="en-US" sz="3000" b="1" dirty="0">
                <a:solidFill>
                  <a:srgbClr val="FF3300"/>
                </a:solidFill>
                <a:uFillTx/>
                <a:latin typeface="新宋体" panose="02010609030101010101" pitchFamily="49" charset="-122"/>
                <a:ea typeface="新宋体" panose="02010609030101010101" pitchFamily="49" charset="-122"/>
              </a:rPr>
              <a:t>排比句</a:t>
            </a:r>
            <a:r>
              <a:rPr lang="en-US" altLang="zh-CN" sz="3000" b="1">
                <a:ea typeface="SimSun-ExtB" panose="02010609060101010101" charset="-122"/>
                <a:sym typeface="宋体" panose="02010600030101010101" pitchFamily="2" charset="-122"/>
              </a:rPr>
              <a:t>,</a:t>
            </a:r>
            <a:r>
              <a:rPr lang="zh-CN" altLang="en-US" sz="3000" b="1">
                <a:ea typeface="SimSun-ExtB" panose="02010609060101010101" charset="-122"/>
                <a:sym typeface="宋体" panose="02010600030101010101" pitchFamily="2" charset="-122"/>
              </a:rPr>
              <a:t>从不同角度写出了声音的变化</a:t>
            </a:r>
            <a:r>
              <a:rPr lang="en-US" altLang="zh-CN" sz="3000" b="1">
                <a:ea typeface="SimSun-ExtB" panose="02010609060101010101" charset="-122"/>
                <a:sym typeface="宋体" panose="02010600030101010101" pitchFamily="2" charset="-122"/>
              </a:rPr>
              <a:t>,</a:t>
            </a:r>
            <a:r>
              <a:rPr lang="zh-CN" altLang="en-US" sz="3000" b="1">
                <a:ea typeface="SimSun-ExtB" panose="02010609060101010101" charset="-122"/>
                <a:sym typeface="宋体" panose="02010600030101010101" pitchFamily="2" charset="-122"/>
              </a:rPr>
              <a:t>“春蚕咀嚼桑叶”比喻战士们轻细的话语声</a:t>
            </a:r>
            <a:r>
              <a:rPr lang="en-US" altLang="zh-CN" sz="3000" b="1">
                <a:ea typeface="SimSun-ExtB" panose="02010609060101010101" charset="-122"/>
                <a:sym typeface="宋体" panose="02010600030101010101" pitchFamily="2" charset="-122"/>
              </a:rPr>
              <a:t>,</a:t>
            </a:r>
            <a:r>
              <a:rPr lang="zh-CN" altLang="en-US" sz="3000" b="1">
                <a:ea typeface="SimSun-ExtB" panose="02010609060101010101" charset="-122"/>
                <a:sym typeface="宋体" panose="02010600030101010101" pitchFamily="2" charset="-122"/>
              </a:rPr>
              <a:t>“野马奔驰”比喻寒风之大</a:t>
            </a:r>
            <a:r>
              <a:rPr lang="en-US" altLang="zh-CN" sz="3000" b="1">
                <a:ea typeface="SimSun-ExtB" panose="02010609060101010101" charset="-122"/>
                <a:sym typeface="宋体" panose="02010600030101010101" pitchFamily="2" charset="-122"/>
              </a:rPr>
              <a:t>,</a:t>
            </a:r>
            <a:r>
              <a:rPr lang="zh-CN" altLang="en-US" sz="3000" b="1">
                <a:ea typeface="SimSun-ExtB" panose="02010609060101010101" charset="-122"/>
                <a:sym typeface="宋体" panose="02010600030101010101" pitchFamily="2" charset="-122"/>
              </a:rPr>
              <a:t>“山泉呜咽”用拟人手法喻泉声</a:t>
            </a:r>
            <a:r>
              <a:rPr lang="en-US" altLang="zh-CN" sz="3000" b="1">
                <a:ea typeface="SimSun-ExtB" panose="02010609060101010101" charset="-122"/>
                <a:sym typeface="宋体" panose="02010600030101010101" pitchFamily="2" charset="-122"/>
              </a:rPr>
              <a:t>,</a:t>
            </a:r>
            <a:r>
              <a:rPr lang="zh-CN" altLang="en-US" sz="3000" b="1">
                <a:ea typeface="SimSun-ExtB" panose="02010609060101010101" charset="-122"/>
                <a:sym typeface="宋体" panose="02010600030101010101" pitchFamily="2" charset="-122"/>
              </a:rPr>
              <a:t>暗指山势崎岖</a:t>
            </a:r>
            <a:r>
              <a:rPr lang="en-US" altLang="zh-CN" sz="3000" b="1">
                <a:ea typeface="SimSun-ExtB" panose="02010609060101010101" charset="-122"/>
                <a:sym typeface="宋体" panose="02010600030101010101" pitchFamily="2" charset="-122"/>
              </a:rPr>
              <a:t>,</a:t>
            </a:r>
            <a:r>
              <a:rPr lang="zh-CN" altLang="en-US" sz="3000" b="1">
                <a:ea typeface="SimSun-ExtB" panose="02010609060101010101" charset="-122"/>
                <a:sym typeface="宋体" panose="02010600030101010101" pitchFamily="2" charset="-122"/>
              </a:rPr>
              <a:t>“波涛澎湃”形容林木被风刮动的声音。</a:t>
            </a:r>
            <a:endParaRPr lang="zh-CN" altLang="en-US" sz="3000" b="1" dirty="0">
              <a:solidFill>
                <a:srgbClr val="FF3300"/>
              </a:solidFill>
              <a:uFillTx/>
              <a:latin typeface="新宋体" panose="02010609030101010101" pitchFamily="49" charset="-122"/>
              <a:ea typeface="新宋体" panose="02010609030101010101" pitchFamily="49" charset="-122"/>
            </a:endParaRPr>
          </a:p>
        </p:txBody>
      </p:sp>
      <p:sp>
        <p:nvSpPr>
          <p:cNvPr id="3" name="矩形 12"/>
          <p:cNvSpPr>
            <a:spLocks noChangeArrowheads="1"/>
          </p:cNvSpPr>
          <p:nvPr/>
        </p:nvSpPr>
        <p:spPr bwMode="auto">
          <a:xfrm>
            <a:off x="608965" y="5120005"/>
            <a:ext cx="10434955"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a:r>
              <a:rPr lang="zh-CN" altLang="en-US" sz="2800" b="1" dirty="0">
                <a:solidFill>
                  <a:srgbClr val="FF3300"/>
                </a:solidFill>
                <a:latin typeface="新宋体" panose="02010609030101010101" pitchFamily="49" charset="-122"/>
                <a:ea typeface="新宋体" panose="02010609030101010101" pitchFamily="49" charset="-122"/>
              </a:rPr>
              <a:t>   </a:t>
            </a:r>
            <a:r>
              <a:rPr lang="en-US" altLang="zh-CN" sz="2800" b="1" dirty="0">
                <a:solidFill>
                  <a:srgbClr val="FF3300"/>
                </a:solidFill>
                <a:latin typeface="新宋体" panose="02010609030101010101" pitchFamily="49" charset="-122"/>
                <a:ea typeface="新宋体" panose="02010609030101010101" pitchFamily="49" charset="-122"/>
              </a:rPr>
              <a:t> </a:t>
            </a:r>
            <a:r>
              <a:rPr lang="zh-CN" altLang="en-US" sz="2800" b="1" dirty="0">
                <a:solidFill>
                  <a:srgbClr val="FF3300"/>
                </a:solidFill>
                <a:latin typeface="新宋体" panose="02010609030101010101" pitchFamily="49" charset="-122"/>
                <a:ea typeface="新宋体" panose="02010609030101010101" pitchFamily="49" charset="-122"/>
              </a:rPr>
              <a:t>比喻</a:t>
            </a:r>
            <a:r>
              <a:rPr lang="zh-CN" altLang="en-US" sz="3000" b="1">
                <a:solidFill>
                  <a:srgbClr val="FF3300"/>
                </a:solidFill>
                <a:ea typeface="SimSun-ExtB" panose="02010609060101010101" charset="-122"/>
                <a:sym typeface="宋体" panose="02010600030101010101" pitchFamily="2" charset="-122"/>
              </a:rPr>
              <a:t>声音轻小</a:t>
            </a:r>
            <a:r>
              <a:rPr lang="zh-CN" altLang="en-US" sz="3000" b="1">
                <a:solidFill>
                  <a:schemeClr val="tx1"/>
                </a:solidFill>
                <a:ea typeface="SimSun-ExtB" panose="02010609060101010101" charset="-122"/>
                <a:sym typeface="宋体" panose="02010600030101010101" pitchFamily="2" charset="-122"/>
              </a:rPr>
              <a:t>的</a:t>
            </a:r>
            <a:r>
              <a:rPr lang="zh-CN" altLang="en-US" sz="3000" b="1">
                <a:ea typeface="SimSun-ExtB" panose="02010609060101010101" charset="-122"/>
                <a:sym typeface="宋体" panose="02010600030101010101" pitchFamily="2" charset="-122"/>
              </a:rPr>
              <a:t>时候</a:t>
            </a:r>
            <a:r>
              <a:rPr lang="en-US" altLang="zh-CN" sz="3000" b="1">
                <a:ea typeface="SimSun-ExtB" panose="02010609060101010101" charset="-122"/>
                <a:sym typeface="宋体" panose="02010600030101010101" pitchFamily="2" charset="-122"/>
              </a:rPr>
              <a:t>,</a:t>
            </a:r>
            <a:r>
              <a:rPr lang="zh-CN" altLang="en-US" sz="3000" b="1">
                <a:ea typeface="SimSun-ExtB" panose="02010609060101010101" charset="-122"/>
                <a:sym typeface="宋体" panose="02010600030101010101" pitchFamily="2" charset="-122"/>
              </a:rPr>
              <a:t>用</a:t>
            </a:r>
            <a:r>
              <a:rPr lang="en-US" altLang="zh-CN" sz="3000" b="1">
                <a:ea typeface="SimSun-ExtB" panose="02010609060101010101" charset="-122"/>
                <a:sym typeface="宋体" panose="02010600030101010101" pitchFamily="2" charset="-122"/>
              </a:rPr>
              <a:t>“</a:t>
            </a:r>
            <a:r>
              <a:rPr lang="zh-CN" altLang="en-US" sz="3000" b="1" dirty="0">
                <a:uFillTx/>
                <a:latin typeface="宋体" panose="02010600030101010101" pitchFamily="2" charset="-122"/>
                <a:ea typeface="宋体" panose="02010600030101010101" pitchFamily="2" charset="-122"/>
                <a:sym typeface="+mn-ea"/>
              </a:rPr>
              <a:t>春蚕在咀嚼桑叶</a:t>
            </a:r>
            <a:r>
              <a:rPr lang="en-US" altLang="zh-CN" sz="3000" b="1">
                <a:ea typeface="SimSun-ExtB" panose="02010609060101010101" charset="-122"/>
                <a:sym typeface="宋体" panose="02010600030101010101" pitchFamily="2" charset="-122"/>
              </a:rPr>
              <a:t>”,“</a:t>
            </a:r>
            <a:r>
              <a:rPr lang="zh-CN" altLang="en-US" sz="3000" b="1" dirty="0">
                <a:uFillTx/>
                <a:latin typeface="宋体" panose="02010600030101010101" pitchFamily="2" charset="-122"/>
                <a:ea typeface="宋体" panose="02010600030101010101" pitchFamily="2" charset="-122"/>
                <a:sym typeface="+mn-ea"/>
              </a:rPr>
              <a:t>山泉在呜咽</a:t>
            </a:r>
            <a:r>
              <a:rPr lang="en-US" altLang="zh-CN" sz="3000" b="1">
                <a:ea typeface="SimSun-ExtB" panose="02010609060101010101" charset="-122"/>
                <a:sym typeface="宋体" panose="02010600030101010101" pitchFamily="2" charset="-122"/>
              </a:rPr>
              <a:t>”</a:t>
            </a:r>
            <a:r>
              <a:rPr lang="zh-CN" altLang="en-US" sz="3000" b="1">
                <a:ea typeface="SimSun-ExtB" panose="02010609060101010101" charset="-122"/>
                <a:sym typeface="宋体" panose="02010600030101010101" pitchFamily="2" charset="-122"/>
              </a:rPr>
              <a:t>。</a:t>
            </a:r>
            <a:endParaRPr lang="zh-CN" altLang="en-US" sz="3000" b="1" dirty="0">
              <a:solidFill>
                <a:srgbClr val="FF3300"/>
              </a:solidFill>
              <a:uFillTx/>
              <a:latin typeface="新宋体" panose="02010609030101010101" pitchFamily="49" charset="-122"/>
              <a:ea typeface="新宋体" panose="02010609030101010101" pitchFamily="49" charset="-122"/>
            </a:endParaRPr>
          </a:p>
        </p:txBody>
      </p:sp>
      <p:sp>
        <p:nvSpPr>
          <p:cNvPr id="5" name="矩形 12"/>
          <p:cNvSpPr>
            <a:spLocks noChangeArrowheads="1"/>
          </p:cNvSpPr>
          <p:nvPr/>
        </p:nvSpPr>
        <p:spPr bwMode="auto">
          <a:xfrm>
            <a:off x="775970" y="5673090"/>
            <a:ext cx="10908665"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a:r>
              <a:rPr lang="zh-CN" altLang="en-US" sz="2800" b="1" dirty="0">
                <a:solidFill>
                  <a:srgbClr val="FF3300"/>
                </a:solidFill>
                <a:latin typeface="新宋体" panose="02010609030101010101" pitchFamily="49" charset="-122"/>
                <a:ea typeface="新宋体" panose="02010609030101010101" pitchFamily="49" charset="-122"/>
              </a:rPr>
              <a:t>   比喻</a:t>
            </a:r>
            <a:r>
              <a:rPr lang="zh-CN" altLang="en-US" sz="3000" b="1">
                <a:solidFill>
                  <a:srgbClr val="FF3300"/>
                </a:solidFill>
                <a:ea typeface="SimSun-ExtB" panose="02010609060101010101" charset="-122"/>
                <a:sym typeface="宋体" panose="02010600030101010101" pitchFamily="2" charset="-122"/>
              </a:rPr>
              <a:t>声音洪大</a:t>
            </a:r>
            <a:r>
              <a:rPr lang="zh-CN" altLang="en-US" sz="3000" b="1">
                <a:ea typeface="SimSun-ExtB" panose="02010609060101010101" charset="-122"/>
                <a:sym typeface="宋体" panose="02010600030101010101" pitchFamily="2" charset="-122"/>
              </a:rPr>
              <a:t>的时候</a:t>
            </a:r>
            <a:r>
              <a:rPr lang="en-US" altLang="zh-CN" sz="3000" b="1">
                <a:ea typeface="SimSun-ExtB" panose="02010609060101010101" charset="-122"/>
                <a:sym typeface="宋体" panose="02010600030101010101" pitchFamily="2" charset="-122"/>
              </a:rPr>
              <a:t>,</a:t>
            </a:r>
            <a:r>
              <a:rPr lang="zh-CN" altLang="en-US" sz="3000" b="1">
                <a:ea typeface="SimSun-ExtB" panose="02010609060101010101" charset="-122"/>
                <a:sym typeface="宋体" panose="02010600030101010101" pitchFamily="2" charset="-122"/>
              </a:rPr>
              <a:t>用</a:t>
            </a:r>
            <a:r>
              <a:rPr lang="en-US" altLang="zh-CN" sz="3000" b="1">
                <a:ea typeface="SimSun-ExtB" panose="02010609060101010101" charset="-122"/>
                <a:sym typeface="宋体" panose="02010600030101010101" pitchFamily="2" charset="-122"/>
              </a:rPr>
              <a:t>“</a:t>
            </a:r>
            <a:r>
              <a:rPr lang="zh-CN" altLang="en-US" sz="3000" b="1" dirty="0">
                <a:uFillTx/>
                <a:latin typeface="宋体" panose="02010600030101010101" pitchFamily="2" charset="-122"/>
                <a:ea typeface="宋体" panose="02010600030101010101" pitchFamily="2" charset="-122"/>
                <a:sym typeface="+mn-ea"/>
              </a:rPr>
              <a:t>野马在平原上奔驰</a:t>
            </a:r>
            <a:r>
              <a:rPr lang="en-US" altLang="zh-CN" sz="3000" b="1">
                <a:ea typeface="SimSun-ExtB" panose="02010609060101010101" charset="-122"/>
                <a:sym typeface="宋体" panose="02010600030101010101" pitchFamily="2" charset="-122"/>
              </a:rPr>
              <a:t>”,“</a:t>
            </a:r>
            <a:r>
              <a:rPr lang="zh-CN" altLang="en-US" sz="3000" b="1" dirty="0">
                <a:uFillTx/>
                <a:latin typeface="宋体" panose="02010600030101010101" pitchFamily="2" charset="-122"/>
                <a:ea typeface="宋体" panose="02010600030101010101" pitchFamily="2" charset="-122"/>
                <a:sym typeface="+mn-ea"/>
              </a:rPr>
              <a:t>波涛在澎湃</a:t>
            </a:r>
            <a:r>
              <a:rPr lang="en-US" altLang="zh-CN" sz="3000" b="1">
                <a:ea typeface="SimSun-ExtB" panose="02010609060101010101" charset="-122"/>
                <a:sym typeface="宋体" panose="02010600030101010101" pitchFamily="2" charset="-122"/>
              </a:rPr>
              <a:t>”</a:t>
            </a:r>
            <a:r>
              <a:rPr lang="zh-CN" altLang="en-US" sz="3000" b="1">
                <a:ea typeface="SimSun-ExtB" panose="02010609060101010101" charset="-122"/>
                <a:sym typeface="宋体" panose="02010600030101010101" pitchFamily="2" charset="-122"/>
              </a:rPr>
              <a:t>。</a:t>
            </a:r>
            <a:endParaRPr lang="zh-CN" altLang="en-US" sz="3000" b="1" dirty="0">
              <a:solidFill>
                <a:srgbClr val="FF3300"/>
              </a:solidFill>
              <a:uFillTx/>
              <a:latin typeface="新宋体" panose="02010609030101010101" pitchFamily="49" charset="-122"/>
              <a:ea typeface="新宋体"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additive="base">
                                        <p:cTn id="7" dur="500" fill="hold"/>
                                        <p:tgtEl>
                                          <p:spTgt spid="15363"/>
                                        </p:tgtEl>
                                        <p:attrNameLst>
                                          <p:attrName>ppt_x</p:attrName>
                                        </p:attrNameLst>
                                      </p:cBhvr>
                                      <p:tavLst>
                                        <p:tav tm="0">
                                          <p:val>
                                            <p:strVal val="#ppt_x"/>
                                          </p:val>
                                        </p:tav>
                                        <p:tav tm="100000">
                                          <p:val>
                                            <p:strVal val="#ppt_x"/>
                                          </p:val>
                                        </p:tav>
                                      </p:tavLst>
                                    </p:anim>
                                    <p:anim calcmode="lin" valueType="num">
                                      <p:cBhvr additive="base">
                                        <p:cTn id="8"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2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heel(1)">
                                      <p:cBhvr>
                                        <p:cTn id="18" dur="2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heel(1)">
                                      <p:cBhvr>
                                        <p:cTn id="2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2" grpId="0"/>
      <p:bldP spid="3"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5362" name="Text Box 7"/>
          <p:cNvSpPr txBox="1">
            <a:spLocks noChangeArrowheads="1"/>
          </p:cNvSpPr>
          <p:nvPr/>
        </p:nvSpPr>
        <p:spPr bwMode="auto">
          <a:xfrm>
            <a:off x="1422400" y="4495800"/>
            <a:ext cx="99568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endParaRPr lang="zh-CN" altLang="en-US" sz="4400"/>
          </a:p>
        </p:txBody>
      </p:sp>
      <p:sp>
        <p:nvSpPr>
          <p:cNvPr id="14338" name="Text Box 5"/>
          <p:cNvSpPr txBox="1">
            <a:spLocks noChangeArrowheads="1"/>
          </p:cNvSpPr>
          <p:nvPr/>
        </p:nvSpPr>
        <p:spPr bwMode="auto">
          <a:xfrm>
            <a:off x="766234" y="416782"/>
            <a:ext cx="10659533"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50000"/>
              </a:spcBef>
            </a:pPr>
            <a:r>
              <a:rPr lang="zh-CN" altLang="en-US" sz="3200" b="1" dirty="0" smtClean="0">
                <a:latin typeface="宋体" panose="02010600030101010101" pitchFamily="2" charset="-122"/>
                <a:ea typeface="宋体" panose="02010600030101010101" pitchFamily="2" charset="-122"/>
              </a:rPr>
              <a:t>（</a:t>
            </a:r>
            <a:r>
              <a:rPr lang="en-US" altLang="zh-CN" sz="3200" b="1" dirty="0">
                <a:latin typeface="宋体" panose="02010600030101010101" pitchFamily="2" charset="-122"/>
                <a:ea typeface="宋体" panose="02010600030101010101" pitchFamily="2" charset="-122"/>
              </a:rPr>
              <a:t>4</a:t>
            </a:r>
            <a:r>
              <a:rPr lang="zh-CN" altLang="en-US" sz="3200" b="1" dirty="0">
                <a:latin typeface="宋体" panose="02010600030101010101" pitchFamily="2" charset="-122"/>
                <a:ea typeface="宋体" panose="02010600030101010101" pitchFamily="2" charset="-122"/>
              </a:rPr>
              <a:t>）这些声响突出了夜的什么特点？</a:t>
            </a:r>
            <a:endParaRPr lang="zh-CN" altLang="en-US" sz="3200" b="1" dirty="0">
              <a:latin typeface="宋体" panose="02010600030101010101" pitchFamily="2" charset="-122"/>
              <a:ea typeface="宋体" panose="02010600030101010101" pitchFamily="2" charset="-122"/>
            </a:endParaRPr>
          </a:p>
          <a:p>
            <a:pPr eaLnBrk="1" hangingPunct="1">
              <a:lnSpc>
                <a:spcPct val="150000"/>
              </a:lnSpc>
              <a:spcBef>
                <a:spcPct val="50000"/>
              </a:spcBef>
            </a:pPr>
            <a:r>
              <a:rPr lang="zh-CN" altLang="en-US" sz="3200" b="1" dirty="0">
                <a:latin typeface="宋体" panose="02010600030101010101" pitchFamily="2" charset="-122"/>
                <a:ea typeface="宋体" panose="02010600030101010101" pitchFamily="2" charset="-122"/>
              </a:rPr>
              <a:t>（</a:t>
            </a:r>
            <a:r>
              <a:rPr lang="en-US" altLang="zh-CN" sz="3200" b="1" dirty="0">
                <a:latin typeface="宋体" panose="02010600030101010101" pitchFamily="2" charset="-122"/>
                <a:ea typeface="宋体" panose="02010600030101010101" pitchFamily="2" charset="-122"/>
              </a:rPr>
              <a:t>5</a:t>
            </a:r>
            <a:r>
              <a:rPr lang="zh-CN" altLang="en-US" sz="3200" b="1" dirty="0">
                <a:latin typeface="宋体" panose="02010600030101010101" pitchFamily="2" charset="-122"/>
                <a:ea typeface="宋体" panose="02010600030101010101" pitchFamily="2" charset="-122"/>
              </a:rPr>
              <a:t>）作者描写的各种</a:t>
            </a:r>
            <a:r>
              <a:rPr lang="en-US" altLang="zh-CN" sz="3200" b="1" dirty="0">
                <a:latin typeface="Arial" panose="020B0604020202020204" pitchFamily="34" charset="0"/>
                <a:ea typeface="新宋体" panose="02010609030101010101" pitchFamily="49" charset="-122"/>
                <a:cs typeface="Arial" panose="020B0604020202020204" pitchFamily="34" charset="0"/>
                <a:sym typeface="+mn-ea"/>
              </a:rPr>
              <a:t>“</a:t>
            </a:r>
            <a:r>
              <a:rPr lang="zh-CN" altLang="en-US" sz="3200" b="1" dirty="0">
                <a:latin typeface="Arial" panose="020B0604020202020204" pitchFamily="34" charset="0"/>
                <a:cs typeface="Arial" panose="020B0604020202020204" pitchFamily="34" charset="0"/>
                <a:sym typeface="+mn-ea"/>
              </a:rPr>
              <a:t>声响</a:t>
            </a:r>
            <a:r>
              <a:rPr lang="en-US" altLang="zh-CN" sz="3200" b="1" dirty="0">
                <a:latin typeface="Arial" panose="020B0604020202020204" pitchFamily="34" charset="0"/>
                <a:ea typeface="新宋体" panose="02010609030101010101" pitchFamily="49" charset="-122"/>
                <a:cs typeface="Arial" panose="020B0604020202020204" pitchFamily="34" charset="0"/>
                <a:sym typeface="+mn-ea"/>
              </a:rPr>
              <a:t>”</a:t>
            </a:r>
            <a:r>
              <a:rPr lang="zh-CN" altLang="en-US" sz="3200" b="1" dirty="0">
                <a:latin typeface="宋体" panose="02010600030101010101" pitchFamily="2" charset="-122"/>
                <a:ea typeface="宋体" panose="02010600030101010101" pitchFamily="2" charset="-122"/>
              </a:rPr>
              <a:t>与夜的特点自相矛盾吗？ </a:t>
            </a:r>
            <a:br>
              <a:rPr lang="zh-CN" altLang="en-US" sz="3200" b="1" dirty="0">
                <a:latin typeface="宋体" panose="02010600030101010101" pitchFamily="2" charset="-122"/>
                <a:ea typeface="宋体" panose="02010600030101010101" pitchFamily="2" charset="-122"/>
              </a:rPr>
            </a:br>
            <a:endParaRPr lang="zh-CN" altLang="en-US" sz="3200" b="1" dirty="0">
              <a:latin typeface="宋体" panose="02010600030101010101" pitchFamily="2" charset="-122"/>
              <a:ea typeface="宋体" panose="02010600030101010101" pitchFamily="2" charset="-122"/>
            </a:endParaRPr>
          </a:p>
          <a:p>
            <a:pPr eaLnBrk="1" hangingPunct="1">
              <a:lnSpc>
                <a:spcPct val="150000"/>
              </a:lnSpc>
              <a:spcBef>
                <a:spcPct val="50000"/>
              </a:spcBef>
            </a:pPr>
            <a:endParaRPr lang="zh-CN" altLang="en-US" sz="3200" b="1" dirty="0">
              <a:latin typeface="宋体" panose="02010600030101010101" pitchFamily="2" charset="-122"/>
              <a:sym typeface="+mn-ea"/>
            </a:endParaRPr>
          </a:p>
          <a:p>
            <a:pPr eaLnBrk="1" hangingPunct="1">
              <a:lnSpc>
                <a:spcPct val="150000"/>
              </a:lnSpc>
              <a:spcBef>
                <a:spcPct val="50000"/>
              </a:spcBef>
            </a:pPr>
            <a:endParaRPr lang="zh-CN" altLang="en-US" sz="3200" b="1" dirty="0">
              <a:latin typeface="宋体" panose="02010600030101010101" pitchFamily="2" charset="-122"/>
              <a:ea typeface="宋体" panose="02010600030101010101" pitchFamily="2" charset="-122"/>
            </a:endParaRPr>
          </a:p>
        </p:txBody>
      </p:sp>
      <p:sp>
        <p:nvSpPr>
          <p:cNvPr id="15364" name="矩形 12"/>
          <p:cNvSpPr>
            <a:spLocks noChangeArrowheads="1"/>
          </p:cNvSpPr>
          <p:nvPr/>
        </p:nvSpPr>
        <p:spPr bwMode="auto">
          <a:xfrm>
            <a:off x="1874520" y="1078865"/>
            <a:ext cx="185293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a:r>
              <a:rPr lang="en-US" altLang="zh-CN" sz="3000" b="1" dirty="0">
                <a:solidFill>
                  <a:srgbClr val="FF3300"/>
                </a:solidFill>
                <a:latin typeface="新宋体" panose="02010609030101010101" pitchFamily="49" charset="-122"/>
                <a:ea typeface="新宋体" panose="02010609030101010101" pitchFamily="49" charset="-122"/>
              </a:rPr>
              <a:t> </a:t>
            </a:r>
            <a:r>
              <a:rPr lang="zh-CN" altLang="en-US" sz="3000" b="1" dirty="0">
                <a:solidFill>
                  <a:srgbClr val="FF3300"/>
                </a:solidFill>
                <a:latin typeface="新宋体" panose="02010609030101010101" pitchFamily="49" charset="-122"/>
                <a:ea typeface="新宋体" panose="02010609030101010101" pitchFamily="49" charset="-122"/>
              </a:rPr>
              <a:t>寂静</a:t>
            </a:r>
            <a:r>
              <a:rPr lang="zh-CN" altLang="en-US" sz="3000" b="1" dirty="0">
                <a:solidFill>
                  <a:srgbClr val="FF3300"/>
                </a:solidFill>
                <a:uFillTx/>
                <a:latin typeface="新宋体" panose="02010609030101010101" pitchFamily="49" charset="-122"/>
                <a:ea typeface="新宋体" panose="02010609030101010101" pitchFamily="49" charset="-122"/>
              </a:rPr>
              <a:t>。</a:t>
            </a:r>
            <a:endParaRPr lang="zh-CN" altLang="en-US" sz="3000" b="1" dirty="0">
              <a:solidFill>
                <a:srgbClr val="FF3300"/>
              </a:solidFill>
              <a:uFillTx/>
              <a:latin typeface="新宋体" panose="02010609030101010101" pitchFamily="49" charset="-122"/>
              <a:ea typeface="新宋体" panose="02010609030101010101" pitchFamily="49" charset="-122"/>
            </a:endParaRPr>
          </a:p>
        </p:txBody>
      </p:sp>
      <p:sp>
        <p:nvSpPr>
          <p:cNvPr id="2" name="文本框 1"/>
          <p:cNvSpPr txBox="1"/>
          <p:nvPr/>
        </p:nvSpPr>
        <p:spPr>
          <a:xfrm>
            <a:off x="1036320" y="2110105"/>
            <a:ext cx="9567545" cy="3322955"/>
          </a:xfrm>
          <a:prstGeom prst="rect">
            <a:avLst/>
          </a:prstGeom>
          <a:noFill/>
        </p:spPr>
        <p:txBody>
          <a:bodyPr wrap="square" rtlCol="0" anchor="t">
            <a:spAutoFit/>
          </a:bodyPr>
          <a:p>
            <a:r>
              <a:rPr lang="en-US" altLang="zh-CN" sz="3000" b="1">
                <a:solidFill>
                  <a:srgbClr val="FF3300"/>
                </a:solidFill>
                <a:latin typeface="宋体" panose="02010600030101010101" pitchFamily="2" charset="-122"/>
                <a:ea typeface="宋体" panose="02010600030101010101" pitchFamily="2" charset="-122"/>
                <a:cs typeface="宋体" panose="02010600030101010101" pitchFamily="2" charset="-122"/>
              </a:rPr>
              <a:t>    </a:t>
            </a:r>
            <a:r>
              <a:rPr lang="zh-CN" altLang="en-US" sz="3000" b="1">
                <a:solidFill>
                  <a:srgbClr val="FF3300"/>
                </a:solidFill>
                <a:latin typeface="宋体" panose="02010600030101010101" pitchFamily="2" charset="-122"/>
                <a:ea typeface="宋体" panose="02010600030101010101" pitchFamily="2" charset="-122"/>
                <a:cs typeface="宋体" panose="02010600030101010101" pitchFamily="2" charset="-122"/>
              </a:rPr>
              <a:t>不矛盾。采用以声写静的手法</a:t>
            </a:r>
            <a:r>
              <a:rPr lang="en-US" altLang="zh-CN" sz="3000" b="1">
                <a:ea typeface="SimSun-ExtB" panose="02010609060101010101" charset="-122"/>
                <a:sym typeface="宋体" panose="02010600030101010101" pitchFamily="2" charset="-122"/>
              </a:rPr>
              <a:t>,</a:t>
            </a:r>
            <a:r>
              <a:rPr lang="zh-CN" altLang="en-US" sz="3000" b="1">
                <a:solidFill>
                  <a:srgbClr val="FF3300"/>
                </a:solidFill>
                <a:latin typeface="宋体" panose="02010600030101010101" pitchFamily="2" charset="-122"/>
                <a:ea typeface="宋体" panose="02010600030101010101" pitchFamily="2" charset="-122"/>
                <a:cs typeface="宋体" panose="02010600030101010101" pitchFamily="2" charset="-122"/>
              </a:rPr>
              <a:t>写一个极度疲劳的人冻醒后又欲入睡</a:t>
            </a:r>
            <a:r>
              <a:rPr lang="en-US" altLang="zh-CN" sz="3000" b="1">
                <a:ea typeface="SimSun-ExtB" panose="02010609060101010101" charset="-122"/>
                <a:sym typeface="宋体" panose="02010600030101010101" pitchFamily="2" charset="-122"/>
              </a:rPr>
              <a:t>,</a:t>
            </a:r>
            <a:r>
              <a:rPr lang="zh-CN" altLang="en-US" sz="3000" b="1">
                <a:solidFill>
                  <a:srgbClr val="FF3300"/>
                </a:solidFill>
                <a:latin typeface="宋体" panose="02010600030101010101" pitchFamily="2" charset="-122"/>
                <a:ea typeface="宋体" panose="02010600030101010101" pitchFamily="2" charset="-122"/>
                <a:cs typeface="宋体" panose="02010600030101010101" pitchFamily="2" charset="-122"/>
              </a:rPr>
              <a:t>在恍惚迷离中听到的难以名状的声音。用</a:t>
            </a:r>
            <a:r>
              <a:rPr lang="zh-CN" altLang="en-US" sz="3000" b="1">
                <a:solidFill>
                  <a:srgbClr val="323232"/>
                </a:solidFill>
                <a:uFillTx/>
                <a:latin typeface="Arial" panose="020B0604020202020204" pitchFamily="34" charset="0"/>
                <a:ea typeface="SimSun-ExtB" panose="02010609060101010101" charset="-122"/>
                <a:cs typeface="宋体" panose="02010600030101010101" pitchFamily="2" charset="-122"/>
              </a:rPr>
              <a:t>“远</a:t>
            </a:r>
            <a:r>
              <a:rPr lang="en-US" altLang="zh-CN" sz="3000">
                <a:solidFill>
                  <a:srgbClr val="323232"/>
                </a:solidFill>
                <a:uFillTx/>
                <a:latin typeface="Arial" panose="020B0604020202020204" pitchFamily="34" charset="0"/>
                <a:ea typeface="SimSun-ExtB" panose="02010609060101010101" charset="-122"/>
                <a:cs typeface="宋体" panose="02010600030101010101" pitchFamily="2" charset="-122"/>
              </a:rPr>
              <a:t>—</a:t>
            </a:r>
            <a:r>
              <a:rPr lang="zh-CN" altLang="en-US" sz="3000" b="1">
                <a:solidFill>
                  <a:srgbClr val="323232"/>
                </a:solidFill>
                <a:uFillTx/>
                <a:latin typeface="Arial" panose="020B0604020202020204" pitchFamily="34" charset="0"/>
                <a:ea typeface="SimSun-ExtB" panose="02010609060101010101" charset="-122"/>
                <a:cs typeface="宋体" panose="02010600030101010101" pitchFamily="2" charset="-122"/>
              </a:rPr>
              <a:t>近、洪大</a:t>
            </a:r>
            <a:r>
              <a:rPr lang="en-US" altLang="zh-CN" sz="3000">
                <a:solidFill>
                  <a:srgbClr val="323232"/>
                </a:solidFill>
                <a:uFillTx/>
                <a:latin typeface="Arial" panose="020B0604020202020204" pitchFamily="34" charset="0"/>
                <a:ea typeface="SimSun-ExtB" panose="02010609060101010101" charset="-122"/>
                <a:cs typeface="宋体" panose="02010600030101010101" pitchFamily="2" charset="-122"/>
              </a:rPr>
              <a:t>—</a:t>
            </a:r>
            <a:r>
              <a:rPr lang="zh-CN" altLang="en-US" sz="3000" b="1">
                <a:solidFill>
                  <a:srgbClr val="323232"/>
                </a:solidFill>
                <a:uFillTx/>
                <a:latin typeface="Arial" panose="020B0604020202020204" pitchFamily="34" charset="0"/>
                <a:ea typeface="SimSun-ExtB" panose="02010609060101010101" charset="-122"/>
                <a:cs typeface="宋体" panose="02010600030101010101" pitchFamily="2" charset="-122"/>
              </a:rPr>
              <a:t>细切”</a:t>
            </a:r>
            <a:r>
              <a:rPr lang="zh-CN" altLang="en-US" sz="3000" b="1">
                <a:solidFill>
                  <a:srgbClr val="FF3300"/>
                </a:solidFill>
                <a:latin typeface="宋体" panose="02010600030101010101" pitchFamily="2" charset="-122"/>
                <a:ea typeface="宋体" panose="02010600030101010101" pitchFamily="2" charset="-122"/>
                <a:cs typeface="宋体" panose="02010600030101010101" pitchFamily="2" charset="-122"/>
              </a:rPr>
              <a:t>两组反义词</a:t>
            </a:r>
            <a:r>
              <a:rPr lang="en-US" altLang="zh-CN" sz="3000" b="1">
                <a:ea typeface="SimSun-ExtB" panose="02010609060101010101" charset="-122"/>
                <a:sym typeface="宋体" panose="02010600030101010101" pitchFamily="2" charset="-122"/>
              </a:rPr>
              <a:t>,</a:t>
            </a:r>
            <a:r>
              <a:rPr lang="zh-CN" altLang="en-US" sz="3000" b="1">
                <a:solidFill>
                  <a:srgbClr val="FF3300"/>
                </a:solidFill>
                <a:latin typeface="宋体" panose="02010600030101010101" pitchFamily="2" charset="-122"/>
                <a:ea typeface="宋体" panose="02010600030101010101" pitchFamily="2" charset="-122"/>
                <a:cs typeface="宋体" panose="02010600030101010101" pitchFamily="2" charset="-122"/>
                <a:sym typeface="+mn-ea"/>
              </a:rPr>
              <a:t>四个比喻句</a:t>
            </a:r>
            <a:r>
              <a:rPr lang="en-US" altLang="zh-CN" sz="3000" b="1">
                <a:ea typeface="SimSun-ExtB" panose="02010609060101010101" charset="-122"/>
                <a:sym typeface="宋体" panose="02010600030101010101" pitchFamily="2" charset="-122"/>
              </a:rPr>
              <a:t>,</a:t>
            </a:r>
            <a:r>
              <a:rPr lang="zh-CN" altLang="en-US" sz="3000" b="1">
                <a:ea typeface="SimSun-ExtB" panose="02010609060101010101" charset="-122"/>
                <a:sym typeface="宋体" panose="02010600030101010101" pitchFamily="2" charset="-122"/>
              </a:rPr>
              <a:t>一组</a:t>
            </a:r>
            <a:r>
              <a:rPr lang="zh-CN" altLang="en-US" sz="3000" b="1">
                <a:solidFill>
                  <a:srgbClr val="FF3300"/>
                </a:solidFill>
                <a:latin typeface="宋体" panose="02010600030101010101" pitchFamily="2" charset="-122"/>
                <a:ea typeface="宋体" panose="02010600030101010101" pitchFamily="2" charset="-122"/>
                <a:cs typeface="宋体" panose="02010600030101010101" pitchFamily="2" charset="-122"/>
              </a:rPr>
              <a:t>以动物作比</a:t>
            </a:r>
            <a:r>
              <a:rPr lang="en-US" altLang="zh-CN" sz="3000" b="1">
                <a:ea typeface="SimSun-ExtB" panose="02010609060101010101" charset="-122"/>
                <a:sym typeface="宋体" panose="02010600030101010101" pitchFamily="2" charset="-122"/>
              </a:rPr>
              <a:t>,</a:t>
            </a:r>
            <a:r>
              <a:rPr lang="zh-CN" altLang="en-US" sz="3000" b="1">
                <a:ea typeface="SimSun-ExtB" panose="02010609060101010101" charset="-122"/>
                <a:sym typeface="宋体" panose="02010600030101010101" pitchFamily="2" charset="-122"/>
              </a:rPr>
              <a:t>一组</a:t>
            </a:r>
            <a:r>
              <a:rPr lang="zh-CN" altLang="en-US" sz="3000" b="1">
                <a:solidFill>
                  <a:srgbClr val="FF3300"/>
                </a:solidFill>
                <a:latin typeface="宋体" panose="02010600030101010101" pitchFamily="2" charset="-122"/>
                <a:ea typeface="宋体" panose="02010600030101010101" pitchFamily="2" charset="-122"/>
                <a:cs typeface="宋体" panose="02010600030101010101" pitchFamily="2" charset="-122"/>
                <a:sym typeface="+mn-ea"/>
              </a:rPr>
              <a:t>以水流作比</a:t>
            </a:r>
            <a:r>
              <a:rPr lang="en-US" altLang="zh-CN" sz="3000" b="1">
                <a:ea typeface="SimSun-ExtB" panose="02010609060101010101" charset="-122"/>
                <a:sym typeface="宋体" panose="02010600030101010101" pitchFamily="2" charset="-122"/>
              </a:rPr>
              <a:t>,</a:t>
            </a:r>
            <a:r>
              <a:rPr lang="zh-CN" altLang="en-US" sz="3000" b="1">
                <a:solidFill>
                  <a:srgbClr val="FF3300"/>
                </a:solidFill>
                <a:latin typeface="宋体" panose="02010600030101010101" pitchFamily="2" charset="-122"/>
                <a:ea typeface="宋体" panose="02010600030101010101" pitchFamily="2" charset="-122"/>
                <a:cs typeface="宋体" panose="02010600030101010101" pitchFamily="2" charset="-122"/>
              </a:rPr>
              <a:t>显示出夜半时分声响的起伏变幻。</a:t>
            </a:r>
            <a:r>
              <a:rPr lang="zh-CN" altLang="en-US" sz="3000" b="1">
                <a:solidFill>
                  <a:srgbClr val="323232"/>
                </a:solidFill>
                <a:uFillTx/>
                <a:latin typeface="Arial" panose="020B0604020202020204" pitchFamily="34" charset="0"/>
                <a:ea typeface="SimSun-ExtB" panose="02010609060101010101" charset="-122"/>
                <a:cs typeface="宋体" panose="02010600030101010101" pitchFamily="2" charset="-122"/>
              </a:rPr>
              <a:t>“春蚕、野马、山泉，波涛”</a:t>
            </a:r>
            <a:r>
              <a:rPr lang="zh-CN" altLang="en-US" sz="3000" b="1">
                <a:solidFill>
                  <a:srgbClr val="FF3300"/>
                </a:solidFill>
                <a:latin typeface="宋体" panose="02010600030101010101" pitchFamily="2" charset="-122"/>
                <a:ea typeface="宋体" panose="02010600030101010101" pitchFamily="2" charset="-122"/>
                <a:cs typeface="宋体" panose="02010600030101010101" pitchFamily="2" charset="-122"/>
              </a:rPr>
              <a:t>四种形象</a:t>
            </a:r>
            <a:r>
              <a:rPr lang="en-US" altLang="zh-CN" sz="3000" b="1">
                <a:ea typeface="SimSun-ExtB" panose="02010609060101010101" charset="-122"/>
                <a:sym typeface="宋体" panose="02010600030101010101" pitchFamily="2" charset="-122"/>
              </a:rPr>
              <a:t>,</a:t>
            </a:r>
            <a:r>
              <a:rPr lang="zh-CN" altLang="en-US" sz="3000" b="1">
                <a:solidFill>
                  <a:srgbClr val="FF3300"/>
                </a:solidFill>
                <a:latin typeface="宋体" panose="02010600030101010101" pitchFamily="2" charset="-122"/>
                <a:ea typeface="宋体" panose="02010600030101010101" pitchFamily="2" charset="-122"/>
                <a:cs typeface="宋体" panose="02010600030101010101" pitchFamily="2" charset="-122"/>
              </a:rPr>
              <a:t>想象新奇</a:t>
            </a:r>
            <a:r>
              <a:rPr lang="en-US" altLang="zh-CN" sz="3000" b="1">
                <a:ea typeface="SimSun-ExtB" panose="02010609060101010101" charset="-122"/>
                <a:sym typeface="宋体" panose="02010600030101010101" pitchFamily="2" charset="-122"/>
              </a:rPr>
              <a:t>,</a:t>
            </a:r>
            <a:r>
              <a:rPr lang="zh-CN" altLang="en-US" sz="3000" b="1">
                <a:solidFill>
                  <a:srgbClr val="FF3300"/>
                </a:solidFill>
                <a:latin typeface="宋体" panose="02010600030101010101" pitchFamily="2" charset="-122"/>
                <a:ea typeface="宋体" panose="02010600030101010101" pitchFamily="2" charset="-122"/>
                <a:cs typeface="宋体" panose="02010600030101010101" pitchFamily="2" charset="-122"/>
              </a:rPr>
              <a:t>使听觉效果转化为一幅幅的视觉画面（通感）</a:t>
            </a:r>
            <a:r>
              <a:rPr lang="en-US" altLang="zh-CN" sz="3000" b="1">
                <a:ea typeface="SimSun-ExtB" panose="02010609060101010101" charset="-122"/>
                <a:sym typeface="宋体" panose="02010600030101010101" pitchFamily="2" charset="-122"/>
              </a:rPr>
              <a:t>,</a:t>
            </a:r>
            <a:r>
              <a:rPr lang="zh-CN" altLang="en-US" sz="3000" b="1">
                <a:solidFill>
                  <a:srgbClr val="FF3300"/>
                </a:solidFill>
                <a:latin typeface="宋体" panose="02010600030101010101" pitchFamily="2" charset="-122"/>
                <a:ea typeface="宋体" panose="02010600030101010101" pitchFamily="2" charset="-122"/>
                <a:cs typeface="宋体" panose="02010600030101010101" pitchFamily="2" charset="-122"/>
              </a:rPr>
              <a:t>写出了夜半深山的静谧、红军夜宿的艰苦</a:t>
            </a:r>
            <a:r>
              <a:rPr lang="zh-CN" altLang="en-US" sz="3000" b="1">
                <a:ea typeface="SimSun-ExtB" panose="02010609060101010101" charset="-122"/>
                <a:sym typeface="宋体" panose="02010600030101010101" pitchFamily="2" charset="-122"/>
              </a:rPr>
              <a:t>和</a:t>
            </a:r>
            <a:r>
              <a:rPr lang="zh-CN" altLang="en-US" sz="3000" b="1">
                <a:solidFill>
                  <a:srgbClr val="FF3300"/>
                </a:solidFill>
                <a:latin typeface="宋体" panose="02010600030101010101" pitchFamily="2" charset="-122"/>
                <a:ea typeface="宋体" panose="02010600030101010101" pitchFamily="2" charset="-122"/>
                <a:cs typeface="宋体" panose="02010600030101010101" pitchFamily="2" charset="-122"/>
              </a:rPr>
              <a:t>乐观的情趣。</a:t>
            </a:r>
            <a:endParaRPr lang="zh-CN" altLang="en-US" sz="3000" b="1">
              <a:solidFill>
                <a:srgbClr val="FF33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circle(in)">
                                      <p:cBhvr>
                                        <p:cTn id="7" dur="20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5364"/>
                                        </p:tgtEl>
                                        <p:attrNameLst>
                                          <p:attrName>style.visibility</p:attrName>
                                        </p:attrNameLst>
                                      </p:cBhvr>
                                      <p:to>
                                        <p:strVal val="visible"/>
                                      </p:to>
                                    </p:set>
                                    <p:animEffect transition="in" filter="wheel(1)">
                                      <p:cBhvr>
                                        <p:cTn id="12" dur="20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536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4338" name="Text Box 5"/>
          <p:cNvSpPr txBox="1">
            <a:spLocks noChangeArrowheads="1"/>
          </p:cNvSpPr>
          <p:nvPr/>
        </p:nvSpPr>
        <p:spPr bwMode="auto">
          <a:xfrm>
            <a:off x="766234" y="1198467"/>
            <a:ext cx="10659533"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50000"/>
              </a:spcBef>
            </a:pPr>
            <a:r>
              <a:rPr lang="zh-CN" altLang="en-US" sz="3200" b="1" dirty="0">
                <a:latin typeface="宋体" panose="02010600030101010101" pitchFamily="2" charset="-122"/>
                <a:ea typeface="宋体" panose="02010600030101010101" pitchFamily="2" charset="-122"/>
              </a:rPr>
              <a:t>（</a:t>
            </a:r>
            <a:r>
              <a:rPr lang="en-US" altLang="zh-CN" sz="3200" b="1" dirty="0">
                <a:latin typeface="宋体" panose="02010600030101010101" pitchFamily="2" charset="-122"/>
                <a:ea typeface="宋体" panose="02010600030101010101" pitchFamily="2" charset="-122"/>
              </a:rPr>
              <a:t>6</a:t>
            </a:r>
            <a:r>
              <a:rPr lang="zh-CN" altLang="en-US" sz="3200" b="1" dirty="0">
                <a:latin typeface="宋体" panose="02010600030101010101" pitchFamily="2" charset="-122"/>
                <a:ea typeface="宋体" panose="02010600030101010101" pitchFamily="2" charset="-122"/>
              </a:rPr>
              <a:t>）这段景物描写对表现中心思想有何作用？</a:t>
            </a:r>
            <a:endParaRPr lang="zh-CN" altLang="en-US" sz="3200" b="1" dirty="0">
              <a:latin typeface="宋体" panose="02010600030101010101" pitchFamily="2" charset="-122"/>
              <a:ea typeface="宋体" panose="02010600030101010101" pitchFamily="2" charset="-122"/>
            </a:endParaRPr>
          </a:p>
        </p:txBody>
      </p:sp>
      <p:sp>
        <p:nvSpPr>
          <p:cNvPr id="14340" name="Text Box 7"/>
          <p:cNvSpPr txBox="1">
            <a:spLocks noChangeArrowheads="1"/>
          </p:cNvSpPr>
          <p:nvPr/>
        </p:nvSpPr>
        <p:spPr bwMode="auto">
          <a:xfrm>
            <a:off x="1422400" y="4495800"/>
            <a:ext cx="99568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endParaRPr lang="zh-CN" altLang="en-US" sz="4400"/>
          </a:p>
        </p:txBody>
      </p:sp>
      <p:sp>
        <p:nvSpPr>
          <p:cNvPr id="49161" name="Text Box 9"/>
          <p:cNvSpPr txBox="1">
            <a:spLocks noChangeArrowheads="1"/>
          </p:cNvSpPr>
          <p:nvPr/>
        </p:nvSpPr>
        <p:spPr bwMode="auto">
          <a:xfrm>
            <a:off x="1026160" y="2028190"/>
            <a:ext cx="981075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3000" b="1" dirty="0">
                <a:solidFill>
                  <a:srgbClr val="FF3300"/>
                </a:solidFill>
                <a:effectLst/>
                <a:latin typeface="新宋体" panose="02010609030101010101" pitchFamily="49" charset="-122"/>
                <a:ea typeface="新宋体" panose="02010609030101010101" pitchFamily="49" charset="-122"/>
              </a:rPr>
              <a:t>    </a:t>
            </a:r>
            <a:r>
              <a:rPr lang="zh-CN" altLang="en-US" sz="3000" b="1" dirty="0">
                <a:solidFill>
                  <a:srgbClr val="FF3300"/>
                </a:solidFill>
                <a:effectLst/>
                <a:latin typeface="新宋体" panose="02010609030101010101" pitchFamily="49" charset="-122"/>
                <a:ea typeface="新宋体" panose="02010609030101010101" pitchFamily="49" charset="-122"/>
              </a:rPr>
              <a:t>寒气逼人</a:t>
            </a:r>
            <a:r>
              <a:rPr lang="en-US" altLang="zh-CN" sz="3000" b="1">
                <a:latin typeface="+mn-lt"/>
                <a:ea typeface="SimSun-ExtB" panose="02010609060101010101" charset="-122"/>
                <a:cs typeface="+mn-lt"/>
                <a:sym typeface="宋体" panose="02010600030101010101" pitchFamily="2" charset="-122"/>
              </a:rPr>
              <a:t>,</a:t>
            </a:r>
            <a:r>
              <a:rPr lang="zh-CN" altLang="en-US" sz="3000" b="1" dirty="0">
                <a:solidFill>
                  <a:srgbClr val="FF3300"/>
                </a:solidFill>
                <a:effectLst/>
                <a:latin typeface="新宋体" panose="02010609030101010101" pitchFamily="49" charset="-122"/>
                <a:ea typeface="新宋体" panose="02010609030101010101" pitchFamily="49" charset="-122"/>
              </a:rPr>
              <a:t>刺入肌骨</a:t>
            </a:r>
            <a:r>
              <a:rPr lang="en-US" altLang="zh-CN" sz="3000" b="1">
                <a:latin typeface="+mn-lt"/>
                <a:ea typeface="SimSun-ExtB" panose="02010609060101010101" charset="-122"/>
                <a:cs typeface="+mn-lt"/>
                <a:sym typeface="宋体" panose="02010600030101010101" pitchFamily="2" charset="-122"/>
              </a:rPr>
              <a:t>,</a:t>
            </a:r>
            <a:r>
              <a:rPr lang="zh-CN" altLang="en-US" sz="3000" b="1" dirty="0">
                <a:solidFill>
                  <a:srgbClr val="FF3300"/>
                </a:solidFill>
                <a:effectLst/>
                <a:latin typeface="新宋体" panose="02010609030101010101" pitchFamily="49" charset="-122"/>
                <a:ea typeface="新宋体" panose="02010609030101010101" pitchFamily="49" charset="-122"/>
              </a:rPr>
              <a:t>浑身打战</a:t>
            </a:r>
            <a:r>
              <a:rPr lang="en-US" altLang="zh-CN" sz="3000" b="1">
                <a:latin typeface="+mn-lt"/>
                <a:ea typeface="SimSun-ExtB" panose="02010609060101010101" charset="-122"/>
                <a:cs typeface="+mn-lt"/>
                <a:sym typeface="宋体" panose="02010600030101010101" pitchFamily="2" charset="-122"/>
              </a:rPr>
              <a:t>,</a:t>
            </a:r>
            <a:r>
              <a:rPr lang="zh-CN" altLang="en-US" sz="3000" b="1" dirty="0">
                <a:solidFill>
                  <a:srgbClr val="FF3300"/>
                </a:solidFill>
                <a:effectLst/>
                <a:latin typeface="新宋体" panose="02010609030101010101" pitchFamily="49" charset="-122"/>
                <a:ea typeface="新宋体" panose="02010609030101010101" pitchFamily="49" charset="-122"/>
              </a:rPr>
              <a:t>而红军战士却能平心静气地欣赏眼前景、细听耳边声</a:t>
            </a:r>
            <a:r>
              <a:rPr lang="en-US" altLang="zh-CN" sz="3000" b="1">
                <a:latin typeface="+mn-lt"/>
                <a:ea typeface="SimSun-ExtB" panose="02010609060101010101" charset="-122"/>
                <a:cs typeface="+mn-lt"/>
                <a:sym typeface="宋体" panose="02010600030101010101" pitchFamily="2" charset="-122"/>
              </a:rPr>
              <a:t>,</a:t>
            </a:r>
            <a:r>
              <a:rPr lang="zh-CN" altLang="en-US" sz="3000" b="1" dirty="0">
                <a:solidFill>
                  <a:srgbClr val="FF3300"/>
                </a:solidFill>
                <a:effectLst/>
                <a:latin typeface="新宋体" panose="02010609030101010101" pitchFamily="49" charset="-122"/>
                <a:ea typeface="新宋体" panose="02010609030101010101" pitchFamily="49" charset="-122"/>
              </a:rPr>
              <a:t>表现了红军战士的镇定与豪迈。这是对坚强意志和革命乐观精神的形象刻画。</a:t>
            </a:r>
            <a:endParaRPr lang="zh-CN" altLang="en-US" sz="3000" b="1" dirty="0">
              <a:solidFill>
                <a:srgbClr val="FF3300"/>
              </a:solidFill>
              <a:effectLst/>
              <a:latin typeface="新宋体" panose="02010609030101010101" pitchFamily="49" charset="-122"/>
              <a:ea typeface="新宋体"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circle(in)">
                                      <p:cBhvr>
                                        <p:cTn id="7" dur="20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9161"/>
                                        </p:tgtEl>
                                        <p:attrNameLst>
                                          <p:attrName>style.visibility</p:attrName>
                                        </p:attrNameLst>
                                      </p:cBhvr>
                                      <p:to>
                                        <p:strVal val="visible"/>
                                      </p:to>
                                    </p:set>
                                    <p:animEffect transition="in" filter="blinds(horizontal)">
                                      <p:cBhvr>
                                        <p:cTn id="12" dur="500"/>
                                        <p:tgtEl>
                                          <p:spTgt spid="49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49161"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7891" name="Text Box 3"/>
          <p:cNvSpPr txBox="1"/>
          <p:nvPr/>
        </p:nvSpPr>
        <p:spPr>
          <a:xfrm>
            <a:off x="873760" y="684530"/>
            <a:ext cx="10782300" cy="5507990"/>
          </a:xfrm>
          <a:prstGeom prst="rect">
            <a:avLst/>
          </a:prstGeom>
          <a:noFill/>
          <a:ln w="9525">
            <a:noFill/>
          </a:ln>
        </p:spPr>
        <p:txBody>
          <a:bodyPr wrap="square" anchor="t" anchorCtr="0">
            <a:spAutoFit/>
          </a:bodyPr>
          <a:p>
            <a:r>
              <a:rPr lang="zh-CN" altLang="en-US" sz="3200" b="1" dirty="0">
                <a:latin typeface="宋体" panose="02010600030101010101" pitchFamily="2" charset="-122"/>
                <a:ea typeface="宋体" panose="02010600030101010101" pitchFamily="2" charset="-122"/>
                <a:cs typeface="宋体" panose="02010600030101010101" pitchFamily="2" charset="-122"/>
              </a:rPr>
              <a:t>赏析方法指导：</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r>
              <a:rPr lang="zh-CN" altLang="en-US" sz="3200" b="1" dirty="0">
                <a:latin typeface="宋体" panose="02010600030101010101" pitchFamily="2" charset="-122"/>
                <a:ea typeface="宋体" panose="02010600030101010101" pitchFamily="2" charset="-122"/>
                <a:cs typeface="宋体" panose="02010600030101010101" pitchFamily="2" charset="-122"/>
              </a:rPr>
              <a:t>①</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扣词语</a:t>
            </a:r>
            <a:r>
              <a:rPr lang="zh-CN" altLang="en-US" sz="3200" b="1" dirty="0">
                <a:latin typeface="宋体" panose="02010600030101010101" pitchFamily="2" charset="-122"/>
                <a:ea typeface="宋体" panose="02010600030101010101" pitchFamily="2" charset="-122"/>
                <a:cs typeface="宋体" panose="02010600030101010101" pitchFamily="2" charset="-122"/>
              </a:rPr>
              <a:t>：生动传神的</a:t>
            </a:r>
            <a:r>
              <a:rPr lang="zh-CN" altLang="en-US" sz="3200" b="1" dirty="0">
                <a:solidFill>
                  <a:srgbClr val="2D12F2"/>
                </a:solidFill>
                <a:latin typeface="宋体" panose="02010600030101010101" pitchFamily="2" charset="-122"/>
                <a:ea typeface="宋体" panose="02010600030101010101" pitchFamily="2" charset="-122"/>
                <a:cs typeface="宋体" panose="02010600030101010101" pitchFamily="2" charset="-122"/>
              </a:rPr>
              <a:t>动词</a:t>
            </a:r>
            <a:r>
              <a:rPr lang="zh-CN" altLang="en-US" sz="3200" b="1" dirty="0">
                <a:latin typeface="宋体" panose="02010600030101010101" pitchFamily="2" charset="-122"/>
                <a:ea typeface="宋体" panose="02010600030101010101" pitchFamily="2" charset="-122"/>
                <a:cs typeface="宋体" panose="02010600030101010101" pitchFamily="2" charset="-122"/>
              </a:rPr>
              <a:t>、富有表现力的</a:t>
            </a:r>
            <a:r>
              <a:rPr lang="zh-CN" altLang="en-US" sz="3200" b="1" dirty="0">
                <a:solidFill>
                  <a:srgbClr val="2D12F2"/>
                </a:solidFill>
                <a:latin typeface="宋体" panose="02010600030101010101" pitchFamily="2" charset="-122"/>
                <a:ea typeface="宋体" panose="02010600030101010101" pitchFamily="2" charset="-122"/>
                <a:cs typeface="宋体" panose="02010600030101010101" pitchFamily="2" charset="-122"/>
              </a:rPr>
              <a:t>形容词</a:t>
            </a:r>
            <a:r>
              <a:rPr lang="zh-CN" altLang="en-US" sz="3200" b="1" dirty="0">
                <a:latin typeface="宋体" panose="02010600030101010101" pitchFamily="2" charset="-122"/>
                <a:ea typeface="宋体" panose="02010600030101010101" pitchFamily="2" charset="-122"/>
                <a:cs typeface="宋体" panose="02010600030101010101" pitchFamily="2" charset="-122"/>
              </a:rPr>
              <a:t>。</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a:p>
            <a:r>
              <a:rPr lang="zh-CN" altLang="en-US" sz="3200" b="1" dirty="0">
                <a:solidFill>
                  <a:schemeClr val="tx1"/>
                </a:solidFill>
                <a:uFillTx/>
                <a:latin typeface="Arial" panose="020B0604020202020204" pitchFamily="34" charset="0"/>
                <a:ea typeface="SimSun-ExtB" panose="02010609060101010101" charset="-122"/>
                <a:cs typeface="Arial" panose="020B0604020202020204" pitchFamily="34" charset="0"/>
              </a:rPr>
              <a:t>如</a:t>
            </a:r>
            <a:r>
              <a:rPr lang="zh-CN" altLang="en-US" sz="3200" b="1" dirty="0">
                <a:solidFill>
                  <a:srgbClr val="FF0000"/>
                </a:solidFill>
                <a:uFillTx/>
                <a:latin typeface="Arial" panose="020B0604020202020204" pitchFamily="34" charset="0"/>
                <a:ea typeface="SimSun-ExtB" panose="02010609060101010101" charset="-122"/>
                <a:cs typeface="Arial" panose="020B0604020202020204" pitchFamily="34" charset="0"/>
              </a:rPr>
              <a:t>“缀”</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字传神又具立体感</a:t>
            </a:r>
            <a:r>
              <a:rPr lang="en-US" altLang="zh-CN" sz="3200" b="1">
                <a:ea typeface="SimSun-ExtB" panose="02010609060101010101"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好像人工装点在夜幕上面</a:t>
            </a:r>
            <a:r>
              <a:rPr lang="en-US" altLang="zh-CN" sz="3200" b="1">
                <a:ea typeface="SimSun-ExtB" panose="02010609060101010101" charset="-122"/>
                <a:sym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突出夜之深、景之美</a:t>
            </a:r>
            <a:r>
              <a:rPr lang="en-US" altLang="zh-CN" sz="3200" b="1">
                <a:ea typeface="SimSun-ExtB" panose="02010609060101010101" charset="-122"/>
                <a:sym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表现乐观精神</a:t>
            </a:r>
            <a:r>
              <a:rPr lang="zh-CN" altLang="en-US" sz="3200" b="1" dirty="0">
                <a:latin typeface="宋体" panose="02010600030101010101" pitchFamily="2" charset="-122"/>
                <a:ea typeface="宋体" panose="02010600030101010101" pitchFamily="2" charset="-122"/>
                <a:cs typeface="宋体" panose="02010600030101010101" pitchFamily="2" charset="-122"/>
              </a:rPr>
              <a:t>和</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感受自然景色的丰富情感</a:t>
            </a:r>
            <a:r>
              <a:rPr lang="zh-CN" altLang="en-US" sz="3200" b="1" dirty="0">
                <a:latin typeface="宋体" panose="02010600030101010101" pitchFamily="2" charset="-122"/>
                <a:ea typeface="宋体" panose="02010600030101010101" pitchFamily="2" charset="-122"/>
                <a:cs typeface="宋体" panose="02010600030101010101" pitchFamily="2" charset="-122"/>
              </a:rPr>
              <a:t>；</a:t>
            </a:r>
            <a:r>
              <a:rPr lang="zh-CN" altLang="en-US" sz="3200" b="1" dirty="0">
                <a:solidFill>
                  <a:srgbClr val="FF0000"/>
                </a:solidFill>
                <a:uFillTx/>
                <a:latin typeface="Arial" panose="020B0604020202020204" pitchFamily="34" charset="0"/>
                <a:ea typeface="SimSun-ExtB" panose="02010609060101010101" charset="-122"/>
                <a:cs typeface="Arial" panose="020B0604020202020204" pitchFamily="34" charset="0"/>
                <a:sym typeface="+mn-ea"/>
              </a:rPr>
              <a:t>“</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矗立</a:t>
            </a:r>
            <a:r>
              <a:rPr lang="zh-CN" altLang="en-US" sz="3200" b="1" dirty="0">
                <a:solidFill>
                  <a:srgbClr val="FF0000"/>
                </a:solidFill>
                <a:uFillTx/>
                <a:latin typeface="Arial" panose="020B0604020202020204" pitchFamily="34" charset="0"/>
                <a:ea typeface="SimSun-ExtB" panose="02010609060101010101" charset="-122"/>
                <a:cs typeface="Arial" panose="020B0604020202020204" pitchFamily="34" charset="0"/>
                <a:sym typeface="+mn-ea"/>
              </a:rPr>
              <a:t>”</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形象地说明困难像拦路虎阻挡在面前</a:t>
            </a:r>
            <a:r>
              <a:rPr lang="en-US" altLang="zh-CN" sz="3200" b="1">
                <a:ea typeface="SimSun-ExtB" panose="02010609060101010101"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但是高耸的老山界阻挡不了红军北上抗日的决心</a:t>
            </a:r>
            <a:r>
              <a:rPr lang="en-US" altLang="zh-CN" sz="3200" b="1">
                <a:ea typeface="SimSun-ExtB" panose="02010609060101010101"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也改变不了他们必胜的信念。</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a:p>
            <a:r>
              <a:rPr lang="zh-CN" altLang="en-US" sz="3200" b="1" dirty="0">
                <a:latin typeface="宋体" panose="02010600030101010101" pitchFamily="2" charset="-122"/>
                <a:ea typeface="宋体" panose="02010600030101010101" pitchFamily="2" charset="-122"/>
                <a:cs typeface="宋体" panose="02010600030101010101" pitchFamily="2" charset="-122"/>
              </a:rPr>
              <a:t>②</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抓修辞</a:t>
            </a:r>
            <a:r>
              <a:rPr lang="zh-CN" altLang="en-US" sz="3200" b="1" dirty="0">
                <a:latin typeface="宋体" panose="02010600030101010101" pitchFamily="2" charset="-122"/>
                <a:ea typeface="宋体" panose="02010600030101010101" pitchFamily="2" charset="-122"/>
                <a:cs typeface="宋体" panose="02010600030101010101" pitchFamily="2" charset="-122"/>
              </a:rPr>
              <a:t>：生动形象的</a:t>
            </a:r>
            <a:r>
              <a:rPr lang="zh-CN" altLang="en-US" sz="3200" b="1" dirty="0">
                <a:solidFill>
                  <a:srgbClr val="2D12F2"/>
                </a:solidFill>
                <a:latin typeface="宋体" panose="02010600030101010101" pitchFamily="2" charset="-122"/>
                <a:ea typeface="宋体" panose="02010600030101010101" pitchFamily="2" charset="-122"/>
                <a:cs typeface="宋体" panose="02010600030101010101" pitchFamily="2" charset="-122"/>
              </a:rPr>
              <a:t>比喻</a:t>
            </a:r>
            <a:r>
              <a:rPr lang="zh-CN" altLang="en-US" sz="3200" b="1" dirty="0">
                <a:solidFill>
                  <a:srgbClr val="2D12F2"/>
                </a:solidFill>
                <a:latin typeface="宋体" panose="02010600030101010101" pitchFamily="2" charset="-122"/>
                <a:ea typeface="宋体" panose="02010600030101010101" pitchFamily="2" charset="-122"/>
                <a:cs typeface="宋体" panose="02010600030101010101" pitchFamily="2" charset="-122"/>
              </a:rPr>
              <a:t>、拟人</a:t>
            </a:r>
            <a:r>
              <a:rPr lang="zh-CN" altLang="en-US" sz="3200" b="1" dirty="0">
                <a:latin typeface="宋体" panose="02010600030101010101" pitchFamily="2" charset="-122"/>
                <a:ea typeface="宋体" panose="02010600030101010101" pitchFamily="2" charset="-122"/>
                <a:cs typeface="宋体" panose="02010600030101010101" pitchFamily="2" charset="-122"/>
              </a:rPr>
              <a:t>等修辞手法。</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a:p>
            <a:r>
              <a:rPr lang="zh-CN" altLang="en-US" sz="3200" b="1" dirty="0">
                <a:latin typeface="宋体" panose="02010600030101010101" pitchFamily="2" charset="-122"/>
                <a:ea typeface="宋体" panose="02010600030101010101" pitchFamily="2" charset="-122"/>
                <a:cs typeface="宋体" panose="02010600030101010101" pitchFamily="2" charset="-122"/>
              </a:rPr>
              <a:t>③</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找角度</a:t>
            </a:r>
            <a:r>
              <a:rPr lang="zh-CN" altLang="en-US" sz="3200" b="1" dirty="0">
                <a:latin typeface="宋体" panose="02010600030101010101" pitchFamily="2" charset="-122"/>
                <a:ea typeface="宋体" panose="02010600030101010101" pitchFamily="2" charset="-122"/>
                <a:cs typeface="宋体" panose="02010600030101010101" pitchFamily="2" charset="-122"/>
              </a:rPr>
              <a:t>：从</a:t>
            </a:r>
            <a:r>
              <a:rPr lang="zh-CN" altLang="en-US" sz="3200" b="1" dirty="0">
                <a:solidFill>
                  <a:srgbClr val="2D12F2"/>
                </a:solidFill>
                <a:latin typeface="宋体" panose="02010600030101010101" pitchFamily="2" charset="-122"/>
                <a:ea typeface="宋体" panose="02010600030101010101" pitchFamily="2" charset="-122"/>
                <a:cs typeface="宋体" panose="02010600030101010101" pitchFamily="2" charset="-122"/>
              </a:rPr>
              <a:t>哪一角度（</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视听味嗅触觉</a:t>
            </a:r>
            <a:r>
              <a:rPr lang="zh-CN" altLang="en-US" sz="3200" b="1" dirty="0">
                <a:solidFill>
                  <a:srgbClr val="2D12F2"/>
                </a:solidFill>
                <a:latin typeface="宋体" panose="02010600030101010101" pitchFamily="2" charset="-122"/>
                <a:ea typeface="宋体" panose="02010600030101010101" pitchFamily="2" charset="-122"/>
                <a:cs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表现的。</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a:p>
            <a:r>
              <a:rPr lang="zh-CN" altLang="en-US" sz="3200" b="1" dirty="0">
                <a:latin typeface="宋体" panose="02010600030101010101" pitchFamily="2" charset="-122"/>
                <a:ea typeface="宋体" panose="02010600030101010101" pitchFamily="2" charset="-122"/>
                <a:cs typeface="宋体" panose="02010600030101010101" pitchFamily="2" charset="-122"/>
              </a:rPr>
              <a:t>④</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析内容</a:t>
            </a:r>
            <a:r>
              <a:rPr lang="zh-CN" altLang="en-US" sz="3200" b="1" dirty="0">
                <a:latin typeface="宋体" panose="02010600030101010101" pitchFamily="2" charset="-122"/>
                <a:ea typeface="宋体" panose="02010600030101010101" pitchFamily="2" charset="-122"/>
                <a:cs typeface="宋体" panose="02010600030101010101" pitchFamily="2" charset="-122"/>
              </a:rPr>
              <a:t>：表现了写作对象的</a:t>
            </a:r>
            <a:r>
              <a:rPr lang="zh-CN" altLang="en-US" sz="3200" b="1" dirty="0">
                <a:solidFill>
                  <a:srgbClr val="2D12F2"/>
                </a:solidFill>
                <a:latin typeface="宋体" panose="02010600030101010101" pitchFamily="2" charset="-122"/>
                <a:ea typeface="宋体" panose="02010600030101010101" pitchFamily="2" charset="-122"/>
                <a:cs typeface="宋体" panose="02010600030101010101" pitchFamily="2" charset="-122"/>
              </a:rPr>
              <a:t>什么特点</a:t>
            </a:r>
            <a:r>
              <a:rPr lang="zh-CN" altLang="en-US" sz="3200" b="1" dirty="0">
                <a:latin typeface="宋体" panose="02010600030101010101" pitchFamily="2" charset="-122"/>
                <a:ea typeface="宋体" panose="02010600030101010101" pitchFamily="2" charset="-122"/>
                <a:cs typeface="宋体" panose="02010600030101010101" pitchFamily="2" charset="-122"/>
              </a:rPr>
              <a:t>。</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a:p>
            <a:r>
              <a:rPr lang="zh-CN" altLang="en-US" sz="3200" b="1" dirty="0">
                <a:latin typeface="宋体" panose="02010600030101010101" pitchFamily="2" charset="-122"/>
                <a:ea typeface="宋体" panose="02010600030101010101" pitchFamily="2" charset="-122"/>
                <a:cs typeface="宋体" panose="02010600030101010101" pitchFamily="2" charset="-122"/>
              </a:rPr>
              <a:t>⑤</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悟情感</a:t>
            </a:r>
            <a:r>
              <a:rPr lang="zh-CN" altLang="en-US" sz="3200" b="1" dirty="0">
                <a:latin typeface="宋体" panose="02010600030101010101" pitchFamily="2" charset="-122"/>
                <a:ea typeface="宋体" panose="02010600030101010101" pitchFamily="2" charset="-122"/>
                <a:cs typeface="宋体" panose="02010600030101010101" pitchFamily="2" charset="-122"/>
              </a:rPr>
              <a:t>。表现出作者</a:t>
            </a:r>
            <a:r>
              <a:rPr lang="zh-CN" altLang="en-US" sz="3200" b="1" dirty="0">
                <a:solidFill>
                  <a:srgbClr val="2D12F2"/>
                </a:solidFill>
                <a:latin typeface="宋体" panose="02010600030101010101" pitchFamily="2" charset="-122"/>
                <a:ea typeface="宋体" panose="02010600030101010101" pitchFamily="2" charset="-122"/>
                <a:cs typeface="宋体" panose="02010600030101010101" pitchFamily="2" charset="-122"/>
              </a:rPr>
              <a:t>怎样的感情</a:t>
            </a:r>
            <a:r>
              <a:rPr lang="zh-CN" altLang="en-US" sz="3200" b="1" dirty="0">
                <a:latin typeface="宋体" panose="02010600030101010101" pitchFamily="2" charset="-122"/>
                <a:ea typeface="宋体" panose="02010600030101010101" pitchFamily="2" charset="-122"/>
                <a:cs typeface="宋体" panose="02010600030101010101" pitchFamily="2" charset="-122"/>
              </a:rPr>
              <a:t>。</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7891">
                                            <p:txEl>
                                              <p:pRg st="1" end="1"/>
                                            </p:txEl>
                                          </p:spTgt>
                                        </p:tgtEl>
                                        <p:attrNameLst>
                                          <p:attrName>style.visibility</p:attrName>
                                        </p:attrNameLst>
                                      </p:cBhvr>
                                      <p:to>
                                        <p:strVal val="visible"/>
                                      </p:to>
                                    </p:set>
                                    <p:anim calcmode="lin" valueType="num">
                                      <p:cBhvr additive="base">
                                        <p:cTn id="7" dur="500" fill="hold"/>
                                        <p:tgtEl>
                                          <p:spTgt spid="3789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8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7891">
                                            <p:txEl>
                                              <p:pRg st="2" end="2"/>
                                            </p:txEl>
                                          </p:spTgt>
                                        </p:tgtEl>
                                        <p:attrNameLst>
                                          <p:attrName>style.visibility</p:attrName>
                                        </p:attrNameLst>
                                      </p:cBhvr>
                                      <p:to>
                                        <p:strVal val="visible"/>
                                      </p:to>
                                    </p:set>
                                    <p:anim calcmode="lin" valueType="num">
                                      <p:cBhvr additive="base">
                                        <p:cTn id="13" dur="500" fill="hold"/>
                                        <p:tgtEl>
                                          <p:spTgt spid="3789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78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7891">
                                            <p:txEl>
                                              <p:pRg st="3" end="3"/>
                                            </p:txEl>
                                          </p:spTgt>
                                        </p:tgtEl>
                                        <p:attrNameLst>
                                          <p:attrName>style.visibility</p:attrName>
                                        </p:attrNameLst>
                                      </p:cBhvr>
                                      <p:to>
                                        <p:strVal val="visible"/>
                                      </p:to>
                                    </p:set>
                                    <p:anim calcmode="lin" valueType="num">
                                      <p:cBhvr additive="base">
                                        <p:cTn id="19" dur="500" fill="hold"/>
                                        <p:tgtEl>
                                          <p:spTgt spid="3789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789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7891">
                                            <p:txEl>
                                              <p:pRg st="4" end="4"/>
                                            </p:txEl>
                                          </p:spTgt>
                                        </p:tgtEl>
                                        <p:attrNameLst>
                                          <p:attrName>style.visibility</p:attrName>
                                        </p:attrNameLst>
                                      </p:cBhvr>
                                      <p:to>
                                        <p:strVal val="visible"/>
                                      </p:to>
                                    </p:set>
                                    <p:anim calcmode="lin" valueType="num">
                                      <p:cBhvr additive="base">
                                        <p:cTn id="25" dur="500" fill="hold"/>
                                        <p:tgtEl>
                                          <p:spTgt spid="37891">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789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7891">
                                            <p:txEl>
                                              <p:pRg st="5" end="5"/>
                                            </p:txEl>
                                          </p:spTgt>
                                        </p:tgtEl>
                                        <p:attrNameLst>
                                          <p:attrName>style.visibility</p:attrName>
                                        </p:attrNameLst>
                                      </p:cBhvr>
                                      <p:to>
                                        <p:strVal val="visible"/>
                                      </p:to>
                                    </p:set>
                                    <p:anim calcmode="lin" valueType="num">
                                      <p:cBhvr additive="base">
                                        <p:cTn id="31" dur="500" fill="hold"/>
                                        <p:tgtEl>
                                          <p:spTgt spid="37891">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789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7891">
                                            <p:txEl>
                                              <p:pRg st="6" end="6"/>
                                            </p:txEl>
                                          </p:spTgt>
                                        </p:tgtEl>
                                        <p:attrNameLst>
                                          <p:attrName>style.visibility</p:attrName>
                                        </p:attrNameLst>
                                      </p:cBhvr>
                                      <p:to>
                                        <p:strVal val="visible"/>
                                      </p:to>
                                    </p:set>
                                    <p:anim calcmode="lin" valueType="num">
                                      <p:cBhvr additive="base">
                                        <p:cTn id="37" dur="500" fill="hold"/>
                                        <p:tgtEl>
                                          <p:spTgt spid="37891">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789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4" name="组合 3"/>
          <p:cNvGrpSpPr/>
          <p:nvPr/>
        </p:nvGrpSpPr>
        <p:grpSpPr>
          <a:xfrm>
            <a:off x="701749" y="626642"/>
            <a:ext cx="2892056"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激情导入</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7" name="矩形 6"/>
          <p:cNvSpPr/>
          <p:nvPr/>
        </p:nvSpPr>
        <p:spPr>
          <a:xfrm>
            <a:off x="691117" y="1469230"/>
            <a:ext cx="6096000" cy="40309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just"/>
            <a:r>
              <a:rPr lang="en-US" altLang="zh-CN" sz="2800" b="1" dirty="0" smtClean="0">
                <a:latin typeface="宋体" panose="02010600030101010101" pitchFamily="2" charset="-122"/>
                <a:ea typeface="宋体" panose="02010600030101010101" pitchFamily="2" charset="-122"/>
              </a:rPr>
              <a:t>    </a:t>
            </a:r>
            <a:r>
              <a:rPr lang="zh-CN" altLang="zh-CN" sz="2800" b="1" dirty="0" smtClean="0">
                <a:latin typeface="宋体" panose="02010600030101010101" pitchFamily="2" charset="-122"/>
                <a:ea typeface="宋体" panose="02010600030101010101" pitchFamily="2" charset="-122"/>
              </a:rPr>
              <a:t>毛</a:t>
            </a:r>
            <a:r>
              <a:rPr lang="zh-CN" altLang="zh-CN" sz="2800" b="1" dirty="0">
                <a:latin typeface="宋体" panose="02010600030101010101" pitchFamily="2" charset="-122"/>
                <a:ea typeface="宋体" panose="02010600030101010101" pitchFamily="2" charset="-122"/>
              </a:rPr>
              <a:t>泽东的诗《七律·长征》中</a:t>
            </a:r>
            <a:r>
              <a:rPr lang="en-US" altLang="zh-CN" sz="2800" b="1">
                <a:ea typeface="SimSun-ExtB" panose="02010609060101010101" charset="-122"/>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讲到了雄伟险峻的五岭</a:t>
            </a:r>
            <a:r>
              <a:rPr lang="en-US" altLang="zh-CN" sz="2800" b="1">
                <a:ea typeface="SimSun-ExtB" panose="02010609060101010101" charset="-122"/>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五岭里面有一座山岭叫越城岭</a:t>
            </a:r>
            <a:r>
              <a:rPr lang="en-US" altLang="zh-CN" sz="2800" b="1">
                <a:ea typeface="SimSun-ExtB" panose="02010609060101010101" charset="-122"/>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这座山悬崖峭壁</a:t>
            </a:r>
            <a:r>
              <a:rPr lang="en-US" altLang="zh-CN" sz="2800" b="1">
                <a:ea typeface="SimSun-ExtB" panose="02010609060101010101" charset="-122"/>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十分险峻</a:t>
            </a:r>
            <a:r>
              <a:rPr lang="en-US" altLang="zh-CN" sz="2800" b="1">
                <a:ea typeface="SimSun-ExtB" panose="02010609060101010101" charset="-122"/>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是五岭中最险的一座山</a:t>
            </a:r>
            <a:r>
              <a:rPr lang="en-US" altLang="zh-CN" sz="2800" b="1">
                <a:ea typeface="SimSun-ExtB" panose="02010609060101010101" charset="-122"/>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也是红军翻过的第一座难走的山</a:t>
            </a:r>
            <a:r>
              <a:rPr lang="en-US" altLang="zh-CN" sz="2800" b="1">
                <a:ea typeface="SimSun-ExtB" panose="02010609060101010101" charset="-122"/>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它也被称为</a:t>
            </a:r>
            <a:r>
              <a:rPr lang="zh-CN" altLang="zh-CN" sz="3200" b="1" dirty="0">
                <a:solidFill>
                  <a:srgbClr val="FFFF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老山界</a:t>
            </a:r>
            <a:r>
              <a:rPr lang="zh-CN" altLang="zh-CN" sz="2800" b="1" dirty="0">
                <a:latin typeface="宋体" panose="02010600030101010101" pitchFamily="2" charset="-122"/>
                <a:ea typeface="宋体" panose="02010600030101010101" pitchFamily="2" charset="-122"/>
              </a:rPr>
              <a:t>。红军战士是怎样翻越这座难翻的山的呢？今天我们就一起听听亲身经历过这次翻山战斗的一位老红军的讲述吧。</a:t>
            </a:r>
            <a:endParaRPr lang="zh-CN" altLang="zh-CN" b="1" dirty="0">
              <a:latin typeface="宋体" panose="02010600030101010101" pitchFamily="2" charset="-122"/>
              <a:ea typeface="宋体" panose="02010600030101010101" pitchFamily="2" charset="-122"/>
            </a:endParaRPr>
          </a:p>
        </p:txBody>
      </p:sp>
      <p:pic>
        <p:nvPicPr>
          <p:cNvPr id="8"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011208" y="1469230"/>
            <a:ext cx="4338696" cy="4175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7650" name="标题 27649"/>
          <p:cNvSpPr>
            <a:spLocks noGrp="1"/>
          </p:cNvSpPr>
          <p:nvPr>
            <p:ph type="title"/>
          </p:nvPr>
        </p:nvSpPr>
        <p:spPr>
          <a:xfrm>
            <a:off x="2711450" y="1052513"/>
            <a:ext cx="5292725" cy="768350"/>
          </a:xfrm>
        </p:spPr>
        <p:txBody>
          <a:bodyPr anchor="b" anchorCtr="0"/>
          <a:p>
            <a:pPr marL="0" marR="0" indent="0" algn="l" defTabSz="914400" rtl="0" eaLnBrk="0" fontAlgn="base" latinLnBrk="0" hangingPunct="0">
              <a:lnSpc>
                <a:spcPct val="100000"/>
              </a:lnSpc>
              <a:spcBef>
                <a:spcPct val="0"/>
              </a:spcBef>
              <a:spcAft>
                <a:spcPct val="0"/>
              </a:spcAft>
              <a:buClrTx/>
              <a:buSzTx/>
              <a:buFontTx/>
              <a:buNone/>
            </a:pPr>
            <a:r>
              <a:rPr kumimoji="0" lang="zh-CN" altLang="en-US" sz="3200" b="1" i="0" u="none" strike="noStrike" kern="0" cap="all" spc="0" normalizeH="0" baseline="0" noProof="1" dirty="0">
                <a:solidFill>
                  <a:schemeClr val="tx1"/>
                </a:solidFill>
                <a:effectLst/>
                <a:latin typeface="宋体" panose="02010600030101010101" pitchFamily="2" charset="-122"/>
                <a:ea typeface="宋体" panose="02010600030101010101" pitchFamily="2" charset="-122"/>
                <a:cs typeface="+mj-cs"/>
              </a:rPr>
              <a:t>赏析景物描写的表达效果：</a:t>
            </a:r>
            <a:endParaRPr kumimoji="0" lang="zh-CN" altLang="en-US" sz="3200" b="1" i="0" u="none" strike="noStrike" kern="0" cap="all" spc="0" normalizeH="0" baseline="0" noProof="1" dirty="0">
              <a:solidFill>
                <a:schemeClr val="tx1"/>
              </a:solidFill>
              <a:effectLst/>
              <a:latin typeface="宋体" panose="02010600030101010101" pitchFamily="2" charset="-122"/>
              <a:ea typeface="宋体" panose="02010600030101010101" pitchFamily="2" charset="-122"/>
              <a:cs typeface="+mj-cs"/>
            </a:endParaRPr>
          </a:p>
        </p:txBody>
      </p:sp>
      <p:sp>
        <p:nvSpPr>
          <p:cNvPr id="27651" name="文本占位符 27650"/>
          <p:cNvSpPr>
            <a:spLocks noGrp="1"/>
          </p:cNvSpPr>
          <p:nvPr>
            <p:ph type="body" idx="1"/>
          </p:nvPr>
        </p:nvSpPr>
        <p:spPr>
          <a:xfrm>
            <a:off x="798830" y="2060575"/>
            <a:ext cx="10983595" cy="3229610"/>
          </a:xfrm>
        </p:spPr>
        <p:txBody>
          <a:bodyPr anchor="t" anchorCtr="0">
            <a:normAutofit lnSpcReduction="10000"/>
          </a:bodyPr>
          <a:p>
            <a:pPr marL="342900" indent="-342900" algn="ctr">
              <a:buSzPct val="60000"/>
            </a:pPr>
            <a:r>
              <a:rPr lang="zh-CN" altLang="en-US" sz="3200" b="1" dirty="0">
                <a:latin typeface="宋体" panose="02010600030101010101" pitchFamily="2" charset="-122"/>
                <a:ea typeface="宋体" panose="02010600030101010101" pitchFamily="2" charset="-122"/>
                <a:cs typeface="宋体" panose="02010600030101010101" pitchFamily="2" charset="-122"/>
              </a:rPr>
              <a:t>小贴士</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a:p>
            <a:pPr marL="342900" indent="-342900">
              <a:buSzPct val="60000"/>
              <a:buFont typeface="Wingdings" panose="05000000000000000000" pitchFamily="2" charset="2"/>
              <a:buChar char="n"/>
            </a:pPr>
            <a:r>
              <a:rPr lang="zh-CN" altLang="en-US" sz="3200" b="1" dirty="0">
                <a:latin typeface="宋体" panose="02010600030101010101" pitchFamily="2" charset="-122"/>
                <a:ea typeface="宋体" panose="02010600030101010101" pitchFamily="2" charset="-122"/>
                <a:cs typeface="宋体" panose="02010600030101010101" pitchFamily="2" charset="-122"/>
              </a:rPr>
              <a:t>景中有序</a:t>
            </a:r>
            <a:r>
              <a:rPr lang="en-US" altLang="zh-CN" sz="3200">
                <a:latin typeface="宋体" panose="02010600030101010101" pitchFamily="2" charset="-122"/>
                <a:ea typeface="宋体" panose="02010600030101010101" pitchFamily="2" charset="-122"/>
                <a:cs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选好</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观察角度</a:t>
            </a:r>
            <a:r>
              <a:rPr lang="en-US" altLang="zh-CN" sz="3200" b="1">
                <a:ea typeface="SimSun-ExtB" panose="02010609060101010101"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安排好</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描写顺序</a:t>
            </a:r>
            <a:r>
              <a:rPr lang="zh-CN" altLang="en-US" sz="3200" b="1" dirty="0">
                <a:latin typeface="宋体" panose="02010600030101010101" pitchFamily="2" charset="-122"/>
                <a:ea typeface="宋体" panose="02010600030101010101" pitchFamily="2" charset="-122"/>
                <a:cs typeface="宋体" panose="02010600030101010101" pitchFamily="2" charset="-122"/>
              </a:rPr>
              <a:t>：如</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移步换景、由远而近</a:t>
            </a:r>
            <a:r>
              <a:rPr lang="zh-CN" altLang="en-US" sz="3200" b="1" dirty="0">
                <a:latin typeface="宋体" panose="02010600030101010101" pitchFamily="2" charset="-122"/>
                <a:ea typeface="宋体" panose="02010600030101010101" pitchFamily="2" charset="-122"/>
                <a:cs typeface="宋体" panose="02010600030101010101" pitchFamily="2" charset="-122"/>
              </a:rPr>
              <a:t>等。</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a:p>
            <a:pPr marL="342900" indent="-342900">
              <a:buSzPct val="60000"/>
              <a:buFont typeface="Wingdings" panose="05000000000000000000" pitchFamily="2" charset="2"/>
              <a:buChar char="n"/>
            </a:pPr>
            <a:r>
              <a:rPr lang="zh-CN" altLang="en-US" sz="3200" b="1" dirty="0">
                <a:latin typeface="宋体" panose="02010600030101010101" pitchFamily="2" charset="-122"/>
                <a:ea typeface="宋体" panose="02010600030101010101" pitchFamily="2" charset="-122"/>
                <a:cs typeface="宋体" panose="02010600030101010101" pitchFamily="2" charset="-122"/>
              </a:rPr>
              <a:t>景中有物</a:t>
            </a:r>
            <a:r>
              <a:rPr lang="en-US" altLang="zh-CN" sz="3200">
                <a:latin typeface="宋体" panose="02010600030101010101" pitchFamily="2" charset="-122"/>
                <a:ea typeface="宋体" panose="02010600030101010101" pitchFamily="2" charset="-122"/>
                <a:cs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抓住</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景物特征</a:t>
            </a:r>
            <a:r>
              <a:rPr lang="en-US" altLang="zh-CN" sz="3200" b="1">
                <a:ea typeface="SimSun-ExtB" panose="02010609060101010101"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巧用多种</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修辞方法</a:t>
            </a:r>
            <a:r>
              <a:rPr lang="zh-CN" altLang="en-US" sz="3200" b="1" dirty="0">
                <a:latin typeface="宋体" panose="02010600030101010101" pitchFamily="2" charset="-122"/>
                <a:ea typeface="宋体" panose="02010600030101010101" pitchFamily="2" charset="-122"/>
                <a:cs typeface="宋体" panose="02010600030101010101" pitchFamily="2" charset="-122"/>
              </a:rPr>
              <a:t>。</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a:p>
            <a:pPr marL="342900" indent="-342900">
              <a:buSzPct val="60000"/>
              <a:buFont typeface="Wingdings" panose="05000000000000000000" pitchFamily="2" charset="2"/>
              <a:buChar char="n"/>
            </a:pPr>
            <a:r>
              <a:rPr lang="zh-CN" altLang="en-US" sz="3200" b="1" dirty="0">
                <a:latin typeface="宋体" panose="02010600030101010101" pitchFamily="2" charset="-122"/>
                <a:ea typeface="宋体" panose="02010600030101010101" pitchFamily="2" charset="-122"/>
                <a:cs typeface="宋体" panose="02010600030101010101" pitchFamily="2" charset="-122"/>
              </a:rPr>
              <a:t>景中有变</a:t>
            </a:r>
            <a:r>
              <a:rPr lang="en-US" altLang="zh-CN" sz="3200">
                <a:latin typeface="宋体" panose="02010600030101010101" pitchFamily="2" charset="-122"/>
                <a:ea typeface="宋体" panose="02010600030101010101" pitchFamily="2" charset="-122"/>
                <a:cs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感官互动、动静结合、虚实相生</a:t>
            </a:r>
            <a:r>
              <a:rPr lang="zh-CN" altLang="en-US" sz="3200" b="1" dirty="0">
                <a:latin typeface="宋体" panose="02010600030101010101" pitchFamily="2" charset="-122"/>
                <a:ea typeface="宋体" panose="02010600030101010101" pitchFamily="2" charset="-122"/>
                <a:cs typeface="宋体" panose="02010600030101010101" pitchFamily="2" charset="-122"/>
              </a:rPr>
              <a:t>。</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a:p>
            <a:pPr marL="342900" indent="-342900">
              <a:buSzPct val="60000"/>
              <a:buFont typeface="Wingdings" panose="05000000000000000000" pitchFamily="2" charset="2"/>
              <a:buChar char="n"/>
            </a:pPr>
            <a:r>
              <a:rPr lang="zh-CN" altLang="en-US" sz="3200" b="1" dirty="0">
                <a:latin typeface="宋体" panose="02010600030101010101" pitchFamily="2" charset="-122"/>
                <a:ea typeface="宋体" panose="02010600030101010101" pitchFamily="2" charset="-122"/>
                <a:cs typeface="宋体" panose="02010600030101010101" pitchFamily="2" charset="-122"/>
              </a:rPr>
              <a:t>景中有情</a:t>
            </a:r>
            <a:r>
              <a:rPr lang="en-US" altLang="zh-CN" sz="3200">
                <a:latin typeface="宋体" panose="02010600030101010101" pitchFamily="2" charset="-122"/>
                <a:ea typeface="宋体" panose="02010600030101010101" pitchFamily="2" charset="-122"/>
                <a:cs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在描写过程中穿插</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抒情议论</a:t>
            </a:r>
            <a:r>
              <a:rPr lang="en-US" altLang="zh-CN" sz="3200" b="1">
                <a:ea typeface="SimSun-ExtB" panose="02010609060101010101"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流露</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作者情感</a:t>
            </a:r>
            <a:r>
              <a:rPr lang="zh-CN" altLang="en-US" sz="3200" b="1" dirty="0">
                <a:latin typeface="宋体" panose="02010600030101010101" pitchFamily="2" charset="-122"/>
                <a:ea typeface="宋体" panose="02010600030101010101" pitchFamily="2" charset="-122"/>
                <a:cs typeface="宋体" panose="02010600030101010101" pitchFamily="2" charset="-122"/>
              </a:rPr>
              <a:t>。</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additive="base">
                                        <p:cTn id="7" dur="500" fill="hold"/>
                                        <p:tgtEl>
                                          <p:spTgt spid="27650"/>
                                        </p:tgtEl>
                                        <p:attrNameLst>
                                          <p:attrName>ppt_x</p:attrName>
                                        </p:attrNameLst>
                                      </p:cBhvr>
                                      <p:tavLst>
                                        <p:tav tm="0">
                                          <p:val>
                                            <p:strVal val="#ppt_x"/>
                                          </p:val>
                                        </p:tav>
                                        <p:tav tm="100000">
                                          <p:val>
                                            <p:strVal val="#ppt_x"/>
                                          </p:val>
                                        </p:tav>
                                      </p:tavLst>
                                    </p:anim>
                                    <p:anim calcmode="lin" valueType="num">
                                      <p:cBhvr additive="base">
                                        <p:cTn id="8" dur="500" fill="hold"/>
                                        <p:tgtEl>
                                          <p:spTgt spid="276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651">
                                            <p:txEl>
                                              <p:charRg st="0" end="4"/>
                                            </p:txEl>
                                          </p:spTgt>
                                        </p:tgtEl>
                                        <p:attrNameLst>
                                          <p:attrName>style.visibility</p:attrName>
                                        </p:attrNameLst>
                                      </p:cBhvr>
                                      <p:to>
                                        <p:strVal val="visible"/>
                                      </p:to>
                                    </p:set>
                                    <p:anim calcmode="lin" valueType="num">
                                      <p:cBhvr additive="base">
                                        <p:cTn id="13" dur="500" fill="hold"/>
                                        <p:tgtEl>
                                          <p:spTgt spid="27651">
                                            <p:txEl>
                                              <p:charRg st="0"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7651">
                                            <p:txEl>
                                              <p:charRg st="0"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651">
                                            <p:txEl>
                                              <p:charRg st="4" end="38"/>
                                            </p:txEl>
                                          </p:spTgt>
                                        </p:tgtEl>
                                        <p:attrNameLst>
                                          <p:attrName>style.visibility</p:attrName>
                                        </p:attrNameLst>
                                      </p:cBhvr>
                                      <p:to>
                                        <p:strVal val="visible"/>
                                      </p:to>
                                    </p:set>
                                    <p:anim calcmode="lin" valueType="num">
                                      <p:cBhvr additive="base">
                                        <p:cTn id="19" dur="500" fill="hold"/>
                                        <p:tgtEl>
                                          <p:spTgt spid="27651">
                                            <p:txEl>
                                              <p:charRg st="4" end="3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651">
                                            <p:txEl>
                                              <p:charRg st="4" end="38"/>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7651">
                                            <p:txEl>
                                              <p:charRg st="38" end="61"/>
                                            </p:txEl>
                                          </p:spTgt>
                                        </p:tgtEl>
                                        <p:attrNameLst>
                                          <p:attrName>style.visibility</p:attrName>
                                        </p:attrNameLst>
                                      </p:cBhvr>
                                      <p:to>
                                        <p:strVal val="visible"/>
                                      </p:to>
                                    </p:set>
                                    <p:anim calcmode="lin" valueType="num">
                                      <p:cBhvr additive="base">
                                        <p:cTn id="25" dur="500" fill="hold"/>
                                        <p:tgtEl>
                                          <p:spTgt spid="27651">
                                            <p:txEl>
                                              <p:charRg st="38" end="6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7651">
                                            <p:txEl>
                                              <p:charRg st="38" end="6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7651">
                                            <p:txEl>
                                              <p:charRg st="61" end="83"/>
                                            </p:txEl>
                                          </p:spTgt>
                                        </p:tgtEl>
                                        <p:attrNameLst>
                                          <p:attrName>style.visibility</p:attrName>
                                        </p:attrNameLst>
                                      </p:cBhvr>
                                      <p:to>
                                        <p:strVal val="visible"/>
                                      </p:to>
                                    </p:set>
                                    <p:anim calcmode="lin" valueType="num">
                                      <p:cBhvr additive="base">
                                        <p:cTn id="31" dur="500" fill="hold"/>
                                        <p:tgtEl>
                                          <p:spTgt spid="27651">
                                            <p:txEl>
                                              <p:charRg st="61" end="8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7651">
                                            <p:txEl>
                                              <p:charRg st="61" end="8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7651">
                                            <p:txEl>
                                              <p:charRg st="83" end="110"/>
                                            </p:txEl>
                                          </p:spTgt>
                                        </p:tgtEl>
                                        <p:attrNameLst>
                                          <p:attrName>style.visibility</p:attrName>
                                        </p:attrNameLst>
                                      </p:cBhvr>
                                      <p:to>
                                        <p:strVal val="visible"/>
                                      </p:to>
                                    </p:set>
                                    <p:anim calcmode="lin" valueType="num">
                                      <p:cBhvr additive="base">
                                        <p:cTn id="37" dur="500" fill="hold"/>
                                        <p:tgtEl>
                                          <p:spTgt spid="27651">
                                            <p:txEl>
                                              <p:charRg st="83" end="1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7651">
                                            <p:txEl>
                                              <p:charRg st="83" end="1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1"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4337" name="Text Box 2"/>
          <p:cNvSpPr txBox="1"/>
          <p:nvPr/>
        </p:nvSpPr>
        <p:spPr>
          <a:xfrm>
            <a:off x="1107440" y="2060575"/>
            <a:ext cx="9203690" cy="1863090"/>
          </a:xfrm>
          <a:prstGeom prst="rect">
            <a:avLst/>
          </a:prstGeom>
          <a:noFill/>
          <a:ln w="9525">
            <a:noFill/>
          </a:ln>
        </p:spPr>
        <p:txBody>
          <a:bodyPr wrap="square">
            <a:spAutoFit/>
          </a:bodyPr>
          <a:p>
            <a:pPr>
              <a:lnSpc>
                <a:spcPct val="120000"/>
              </a:lnSpc>
              <a:spcBef>
                <a:spcPct val="50000"/>
              </a:spcBef>
            </a:pPr>
            <a:r>
              <a:rPr lang="en-US" altLang="zh-CN" sz="3200" b="1">
                <a:latin typeface="宋体" panose="02010600030101010101" pitchFamily="2" charset="-122"/>
              </a:rPr>
              <a:t>1.</a:t>
            </a:r>
            <a:r>
              <a:rPr lang="en-US" altLang="zh-CN" sz="3200" b="1">
                <a:latin typeface="宋体" panose="02010600030101010101" pitchFamily="2" charset="-122"/>
                <a:ea typeface="宋体" panose="02010600030101010101" pitchFamily="2" charset="-122"/>
                <a:cs typeface="宋体" panose="02010600030101010101" pitchFamily="2" charset="-122"/>
              </a:rPr>
              <a:t>这是一家瑶民</a:t>
            </a:r>
            <a:r>
              <a:rPr lang="en-US" altLang="zh-CN" sz="3200" b="1">
                <a:ea typeface="SimSun-ExtB" panose="02010609060101010101" charset="-122"/>
                <a:cs typeface="+mn-lt"/>
                <a:sym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住着母女二人；男人大概是因为听到过队伍</a:t>
            </a:r>
            <a:r>
              <a:rPr lang="en-US" altLang="zh-CN" sz="3200" b="1">
                <a:ea typeface="SimSun-ExtB" panose="02010609060101010101" charset="-122"/>
                <a:cs typeface="+mn-lt"/>
                <a:sym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照着习惯</a:t>
            </a:r>
            <a:r>
              <a:rPr lang="en-US" altLang="zh-CN" sz="3200" b="1">
                <a:ea typeface="SimSun-ExtB" panose="02010609060101010101" charset="-122"/>
                <a:cs typeface="+mn-lt"/>
                <a:sym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到什么地方去躲起来了。             （</a:t>
            </a:r>
            <a:r>
              <a:rPr lang="en-US" altLang="zh-CN" sz="3200" b="1" err="1">
                <a:latin typeface="宋体" panose="02010600030101010101" pitchFamily="2" charset="-122"/>
                <a:ea typeface="宋体" panose="02010600030101010101" pitchFamily="2" charset="-122"/>
                <a:cs typeface="宋体" panose="02010600030101010101" pitchFamily="2" charset="-122"/>
              </a:rPr>
              <a:t>从</a:t>
            </a:r>
            <a:r>
              <a:rPr lang="zh-CN" altLang="en-US" sz="3200" b="1" dirty="0">
                <a:latin typeface="Arial" panose="020B0604020202020204" pitchFamily="34" charset="0"/>
                <a:ea typeface="SimSun-ExtB" panose="02010609060101010101" charset="-122"/>
                <a:sym typeface="+mn-ea"/>
              </a:rPr>
              <a:t>“</a:t>
            </a:r>
            <a:r>
              <a:rPr lang="en-US" altLang="zh-CN" sz="3200" b="1" err="1">
                <a:latin typeface="宋体" panose="02010600030101010101" pitchFamily="2" charset="-122"/>
                <a:ea typeface="宋体" panose="02010600030101010101" pitchFamily="2" charset="-122"/>
                <a:cs typeface="宋体" panose="02010600030101010101" pitchFamily="2" charset="-122"/>
              </a:rPr>
              <a:t>照着习惯</a:t>
            </a:r>
            <a:r>
              <a:rPr lang="zh-CN" altLang="en-US" sz="3200" b="1" dirty="0">
                <a:latin typeface="Arial" panose="020B0604020202020204" pitchFamily="34" charset="0"/>
                <a:ea typeface="SimSun-ExtB" panose="02010609060101010101" charset="-122"/>
                <a:sym typeface="+mn-ea"/>
              </a:rPr>
              <a:t>”</a:t>
            </a:r>
            <a:r>
              <a:rPr lang="en-US" altLang="zh-CN" sz="3200" b="1" err="1">
                <a:latin typeface="宋体" panose="02010600030101010101" pitchFamily="2" charset="-122"/>
                <a:ea typeface="宋体" panose="02010600030101010101" pitchFamily="2" charset="-122"/>
                <a:cs typeface="宋体" panose="02010600030101010101" pitchFamily="2" charset="-122"/>
              </a:rPr>
              <a:t>和</a:t>
            </a:r>
            <a:r>
              <a:rPr lang="zh-CN" altLang="en-US" sz="3200" b="1" dirty="0">
                <a:latin typeface="Arial" panose="020B0604020202020204" pitchFamily="34" charset="0"/>
                <a:ea typeface="SimSun-ExtB" panose="02010609060101010101" charset="-122"/>
                <a:sym typeface="+mn-ea"/>
              </a:rPr>
              <a:t>“</a:t>
            </a:r>
            <a:r>
              <a:rPr lang="en-US" altLang="zh-CN" sz="3200" b="1" err="1">
                <a:latin typeface="宋体" panose="02010600030101010101" pitchFamily="2" charset="-122"/>
                <a:ea typeface="宋体" panose="02010600030101010101" pitchFamily="2" charset="-122"/>
                <a:cs typeface="宋体" panose="02010600030101010101" pitchFamily="2" charset="-122"/>
              </a:rPr>
              <a:t>躲</a:t>
            </a:r>
            <a:r>
              <a:rPr lang="zh-CN" altLang="en-US" sz="3200" b="1" dirty="0">
                <a:latin typeface="Arial" panose="020B0604020202020204" pitchFamily="34" charset="0"/>
                <a:ea typeface="SimSun-ExtB" panose="02010609060101010101" charset="-122"/>
                <a:sym typeface="+mn-ea"/>
              </a:rPr>
              <a:t>”</a:t>
            </a:r>
            <a:r>
              <a:rPr lang="en-US" altLang="zh-CN" sz="3200" b="1">
                <a:ea typeface="SimSun-ExtB" panose="02010609060101010101" charset="-122"/>
                <a:cs typeface="+mn-lt"/>
                <a:sym typeface="宋体" panose="02010600030101010101" pitchFamily="2" charset="-122"/>
              </a:rPr>
              <a:t>,</a:t>
            </a:r>
            <a:r>
              <a:rPr lang="en-US" altLang="zh-CN" sz="3200" b="1" err="1">
                <a:latin typeface="宋体" panose="02010600030101010101" pitchFamily="2" charset="-122"/>
                <a:ea typeface="宋体" panose="02010600030101010101" pitchFamily="2" charset="-122"/>
                <a:cs typeface="宋体" panose="02010600030101010101" pitchFamily="2" charset="-122"/>
              </a:rPr>
              <a:t>你读出了什么</a:t>
            </a:r>
            <a:r>
              <a:rPr lang="en-US" altLang="zh-CN"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p:txBody>
      </p:sp>
      <p:sp>
        <p:nvSpPr>
          <p:cNvPr id="17411" name="Text Box 4"/>
          <p:cNvSpPr txBox="1"/>
          <p:nvPr/>
        </p:nvSpPr>
        <p:spPr>
          <a:xfrm>
            <a:off x="1200785" y="4014470"/>
            <a:ext cx="8559800" cy="1568450"/>
          </a:xfrm>
          <a:prstGeom prst="rect">
            <a:avLst/>
          </a:prstGeom>
          <a:noFill/>
          <a:ln w="9525">
            <a:noFill/>
          </a:ln>
        </p:spPr>
        <p:txBody>
          <a:bodyPr wrap="square">
            <a:spAutoFit/>
          </a:bodyPr>
          <a:p>
            <a:pPr>
              <a:spcBef>
                <a:spcPct val="50000"/>
              </a:spcBef>
            </a:pPr>
            <a:r>
              <a:rPr lang="zh-CN" altLang="en-US" sz="3200" b="1" dirty="0">
                <a:solidFill>
                  <a:srgbClr val="0000FF"/>
                </a:solidFill>
                <a:latin typeface="Arial" panose="020B0604020202020204" pitchFamily="34" charset="0"/>
                <a:ea typeface="华文楷体" panose="02010600040101010101" pitchFamily="2" charset="-122"/>
              </a:rPr>
              <a:t>     </a:t>
            </a:r>
            <a:r>
              <a:rPr lang="en-US" altLang="zh-CN" sz="3200" b="1" dirty="0">
                <a:solidFill>
                  <a:srgbClr val="0000FF"/>
                </a:solidFill>
                <a:latin typeface="Arial" panose="020B0604020202020204" pitchFamily="34" charset="0"/>
                <a:ea typeface="华文楷体" panose="02010600040101010101" pitchFamily="2" charset="-122"/>
              </a:rPr>
              <a:t>  </a:t>
            </a:r>
            <a:r>
              <a:rPr lang="zh-CN" altLang="en-US" sz="3200" b="1" dirty="0">
                <a:solidFill>
                  <a:schemeClr val="tx1"/>
                </a:solidFill>
                <a:latin typeface="宋体" panose="02010600030101010101" pitchFamily="2" charset="-122"/>
                <a:ea typeface="宋体" panose="02010600030101010101" pitchFamily="2" charset="-122"/>
                <a:cs typeface="宋体" panose="02010600030101010101" pitchFamily="2" charset="-122"/>
              </a:rPr>
              <a:t>看出了</a:t>
            </a:r>
            <a:r>
              <a:rPr lang="zh-CN" altLang="en-US" sz="3200" b="1" dirty="0">
                <a:solidFill>
                  <a:srgbClr val="FF3300"/>
                </a:solidFill>
                <a:latin typeface="宋体" panose="02010600030101010101" pitchFamily="2" charset="-122"/>
                <a:ea typeface="宋体" panose="02010600030101010101" pitchFamily="2" charset="-122"/>
                <a:cs typeface="宋体" panose="02010600030101010101" pitchFamily="2" charset="-122"/>
              </a:rPr>
              <a:t>军阀对老百姓的欺压</a:t>
            </a:r>
            <a:r>
              <a:rPr lang="zh-CN" altLang="en-US" sz="3200" b="1" dirty="0">
                <a:solidFill>
                  <a:schemeClr val="tx1"/>
                </a:solidFill>
                <a:latin typeface="宋体" panose="02010600030101010101" pitchFamily="2" charset="-122"/>
                <a:ea typeface="宋体" panose="02010600030101010101" pitchFamily="2" charset="-122"/>
                <a:cs typeface="宋体" panose="02010600030101010101" pitchFamily="2" charset="-122"/>
              </a:rPr>
              <a:t>。瑶民男主人不知道经过的队伍是红军</a:t>
            </a:r>
            <a:r>
              <a:rPr lang="en-US" altLang="zh-CN" sz="3200" b="1">
                <a:ea typeface="SimSun-ExtB" panose="02010609060101010101" charset="-122"/>
                <a:sym typeface="宋体" panose="02010600030101010101" pitchFamily="2" charset="-122"/>
              </a:rPr>
              <a:t>,</a:t>
            </a:r>
            <a:r>
              <a:rPr lang="zh-CN" altLang="en-US" sz="3200" b="1">
                <a:ea typeface="SimSun-ExtB" panose="02010609060101010101" charset="-122"/>
                <a:sym typeface="宋体" panose="02010600030101010101" pitchFamily="2" charset="-122"/>
              </a:rPr>
              <a:t>还以为是以前的军阀部队</a:t>
            </a:r>
            <a:r>
              <a:rPr lang="en-US" altLang="zh-CN" sz="3200" b="1">
                <a:ea typeface="SimSun-ExtB" panose="02010609060101010101" charset="-122"/>
                <a:sym typeface="宋体" panose="02010600030101010101" pitchFamily="2" charset="-122"/>
              </a:rPr>
              <a:t>,</a:t>
            </a:r>
            <a:r>
              <a:rPr lang="zh-CN" altLang="en-US" sz="3200" b="1">
                <a:ea typeface="SimSun-ExtB" panose="02010609060101010101" charset="-122"/>
                <a:sym typeface="宋体" panose="02010600030101010101" pitchFamily="2" charset="-122"/>
              </a:rPr>
              <a:t>所以躲起来。</a:t>
            </a:r>
            <a:endParaRPr lang="zh-CN" altLang="en-US" sz="32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pSp>
        <p:nvGrpSpPr>
          <p:cNvPr id="5" name="组合 4"/>
          <p:cNvGrpSpPr/>
          <p:nvPr/>
        </p:nvGrpSpPr>
        <p:grpSpPr>
          <a:xfrm>
            <a:off x="391234" y="326287"/>
            <a:ext cx="2892056" cy="713740"/>
            <a:chOff x="2371" y="690"/>
            <a:chExt cx="3471" cy="1124"/>
          </a:xfrm>
        </p:grpSpPr>
        <p:sp>
          <p:nvSpPr>
            <p:cNvPr id="6"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品味语言</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p:cTn id="7" dur="1000" fill="hold"/>
                                        <p:tgtEl>
                                          <p:spTgt spid="17411"/>
                                        </p:tgtEl>
                                        <p:attrNameLst>
                                          <p:attrName>ppt_w</p:attrName>
                                        </p:attrNameLst>
                                      </p:cBhvr>
                                      <p:tavLst>
                                        <p:tav tm="0">
                                          <p:val>
                                            <p:fltVal val="0.000000"/>
                                          </p:val>
                                        </p:tav>
                                        <p:tav tm="100000">
                                          <p:val>
                                            <p:strVal val="#ppt_w"/>
                                          </p:val>
                                        </p:tav>
                                      </p:tavLst>
                                    </p:anim>
                                    <p:anim calcmode="lin" valueType="num">
                                      <p:cBhvr>
                                        <p:cTn id="8" dur="1000" fill="hold"/>
                                        <p:tgtEl>
                                          <p:spTgt spid="17411"/>
                                        </p:tgtEl>
                                        <p:attrNameLst>
                                          <p:attrName>ppt_h</p:attrName>
                                        </p:attrNameLst>
                                      </p:cBhvr>
                                      <p:tavLst>
                                        <p:tav tm="0">
                                          <p:val>
                                            <p:fltVal val="0.000000"/>
                                          </p:val>
                                        </p:tav>
                                        <p:tav tm="100000">
                                          <p:val>
                                            <p:strVal val="#ppt_h"/>
                                          </p:val>
                                        </p:tav>
                                      </p:tavLst>
                                    </p:anim>
                                    <p:anim calcmode="lin" valueType="num">
                                      <p:cBhvr>
                                        <p:cTn id="9" dur="1000" fill="hold"/>
                                        <p:tgtEl>
                                          <p:spTgt spid="17411"/>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17411"/>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6385" name="Text Box 2"/>
          <p:cNvSpPr txBox="1"/>
          <p:nvPr/>
        </p:nvSpPr>
        <p:spPr>
          <a:xfrm>
            <a:off x="1109980" y="688975"/>
            <a:ext cx="9972040" cy="2355850"/>
          </a:xfrm>
          <a:prstGeom prst="rect">
            <a:avLst/>
          </a:prstGeom>
          <a:noFill/>
          <a:ln w="9525">
            <a:noFill/>
          </a:ln>
        </p:spPr>
        <p:txBody>
          <a:bodyPr wrap="square">
            <a:spAutoFit/>
          </a:bodyPr>
          <a:p>
            <a:pPr>
              <a:lnSpc>
                <a:spcPct val="115000"/>
              </a:lnSpc>
              <a:spcBef>
                <a:spcPct val="50000"/>
              </a:spcBef>
            </a:pPr>
            <a:r>
              <a:rPr lang="en-US" altLang="zh-CN" sz="3200" b="1">
                <a:latin typeface="宋体" panose="02010600030101010101" pitchFamily="2" charset="-122"/>
              </a:rPr>
              <a:t>2.</a:t>
            </a:r>
            <a:r>
              <a:rPr lang="en-US" altLang="zh-CN" sz="3200" b="1">
                <a:latin typeface="宋体" panose="02010600030101010101" pitchFamily="2" charset="-122"/>
                <a:ea typeface="宋体" panose="02010600030101010101" pitchFamily="2" charset="-122"/>
                <a:cs typeface="宋体" panose="02010600030101010101" pitchFamily="2" charset="-122"/>
              </a:rPr>
              <a:t>满天都是星光</a:t>
            </a:r>
            <a:r>
              <a:rPr lang="en-US" altLang="zh-CN" sz="3200" b="1">
                <a:ea typeface="SimSun-ExtB" panose="02010609060101010101" charset="-122"/>
                <a:cs typeface="+mn-lt"/>
                <a:sym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火把也亮起来了。从山脚向上望</a:t>
            </a:r>
            <a:r>
              <a:rPr lang="en-US" altLang="zh-CN" sz="3200" b="1">
                <a:ea typeface="SimSun-ExtB" panose="02010609060101010101" charset="-122"/>
                <a:cs typeface="+mn-lt"/>
                <a:sym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只见火把排成许多</a:t>
            </a:r>
            <a:r>
              <a:rPr lang="zh-CN" altLang="en-US" sz="3200" b="1" dirty="0">
                <a:latin typeface="Arial" panose="020B0604020202020204" pitchFamily="34" charset="0"/>
                <a:ea typeface="SimSun-ExtB" panose="02010609060101010101" charset="-122"/>
                <a:sym typeface="+mn-ea"/>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之</a:t>
            </a:r>
            <a:r>
              <a:rPr lang="zh-CN" altLang="en-US" sz="3200" b="1" dirty="0">
                <a:latin typeface="Arial" panose="020B0604020202020204" pitchFamily="34" charset="0"/>
                <a:ea typeface="SimSun-ExtB" panose="02010609060101010101" charset="-122"/>
                <a:sym typeface="+mn-ea"/>
              </a:rPr>
              <a:t>”</a:t>
            </a:r>
            <a:r>
              <a:rPr lang="en-US" altLang="zh-CN" sz="3200" b="1" err="1">
                <a:latin typeface="宋体" panose="02010600030101010101" pitchFamily="2" charset="-122"/>
                <a:ea typeface="宋体" panose="02010600030101010101" pitchFamily="2" charset="-122"/>
                <a:cs typeface="宋体" panose="02010600030101010101" pitchFamily="2" charset="-122"/>
              </a:rPr>
              <a:t>字形。一直连到天上</a:t>
            </a:r>
            <a:r>
              <a:rPr lang="en-US" altLang="zh-CN" sz="3200" b="1">
                <a:ea typeface="SimSun-ExtB" panose="02010609060101010101" charset="-122"/>
                <a:cs typeface="+mn-lt"/>
                <a:sym typeface="宋体" panose="02010600030101010101" pitchFamily="2" charset="-122"/>
              </a:rPr>
              <a:t>,</a:t>
            </a:r>
            <a:r>
              <a:rPr lang="en-US" altLang="zh-CN" sz="3200" b="1" err="1">
                <a:latin typeface="宋体" panose="02010600030101010101" pitchFamily="2" charset="-122"/>
                <a:ea typeface="宋体" panose="02010600030101010101" pitchFamily="2" charset="-122"/>
                <a:cs typeface="宋体" panose="02010600030101010101" pitchFamily="2" charset="-122"/>
              </a:rPr>
              <a:t>跟星光接起来</a:t>
            </a:r>
            <a:r>
              <a:rPr lang="en-US" altLang="zh-CN" sz="3200" b="1">
                <a:ea typeface="SimSun-ExtB" panose="02010609060101010101" charset="-122"/>
                <a:cs typeface="+mn-lt"/>
                <a:sym typeface="宋体" panose="02010600030101010101" pitchFamily="2" charset="-122"/>
              </a:rPr>
              <a:t>,</a:t>
            </a:r>
            <a:r>
              <a:rPr lang="en-US" altLang="zh-CN" sz="3200" b="1" err="1">
                <a:latin typeface="宋体" panose="02010600030101010101" pitchFamily="2" charset="-122"/>
                <a:ea typeface="宋体" panose="02010600030101010101" pitchFamily="2" charset="-122"/>
                <a:cs typeface="宋体" panose="02010600030101010101" pitchFamily="2" charset="-122"/>
              </a:rPr>
              <a:t>分不出是火把还是星星。这真是我生平没见过的奇观</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dirty="0">
                <a:latin typeface="Arial" panose="020B0604020202020204" pitchFamily="34" charset="0"/>
                <a:ea typeface="SimSun-ExtB" panose="02010609060101010101" charset="-122"/>
                <a:sym typeface="+mn-ea"/>
              </a:rPr>
              <a:t>“</a:t>
            </a:r>
            <a:r>
              <a:rPr lang="en-US" altLang="zh-CN" sz="3200" b="1" err="1">
                <a:latin typeface="宋体" panose="02010600030101010101" pitchFamily="2" charset="-122"/>
                <a:ea typeface="宋体" panose="02010600030101010101" pitchFamily="2" charset="-122"/>
                <a:cs typeface="宋体" panose="02010600030101010101" pitchFamily="2" charset="-122"/>
              </a:rPr>
              <a:t>奇观</a:t>
            </a:r>
            <a:r>
              <a:rPr lang="zh-CN" altLang="en-US" sz="3200" b="1" dirty="0">
                <a:latin typeface="Arial" panose="020B0604020202020204" pitchFamily="34" charset="0"/>
                <a:ea typeface="SimSun-ExtB" panose="02010609060101010101" charset="-122"/>
                <a:sym typeface="+mn-ea"/>
              </a:rPr>
              <a:t>”</a:t>
            </a:r>
            <a:r>
              <a:rPr lang="en-US" altLang="zh-CN" sz="3200" b="1" err="1">
                <a:latin typeface="宋体" panose="02010600030101010101" pitchFamily="2" charset="-122"/>
                <a:ea typeface="宋体" panose="02010600030101010101" pitchFamily="2" charset="-122"/>
                <a:cs typeface="宋体" panose="02010600030101010101" pitchFamily="2" charset="-122"/>
              </a:rPr>
              <a:t>奇在哪里</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dirty="0">
                <a:latin typeface="Arial" panose="020B0604020202020204" pitchFamily="34" charset="0"/>
                <a:ea typeface="SimSun-ExtB" panose="02010609060101010101" charset="-122"/>
                <a:sym typeface="+mn-ea"/>
              </a:rPr>
              <a:t>“</a:t>
            </a:r>
            <a:r>
              <a:rPr lang="en-US" altLang="zh-CN" sz="3200" b="1" err="1">
                <a:latin typeface="宋体" panose="02010600030101010101" pitchFamily="2" charset="-122"/>
                <a:ea typeface="宋体" panose="02010600030101010101" pitchFamily="2" charset="-122"/>
                <a:cs typeface="宋体" panose="02010600030101010101" pitchFamily="2" charset="-122"/>
              </a:rPr>
              <a:t>奇观</a:t>
            </a:r>
            <a:r>
              <a:rPr lang="zh-CN" altLang="en-US" sz="3200" b="1" dirty="0">
                <a:latin typeface="Arial" panose="020B0604020202020204" pitchFamily="34" charset="0"/>
                <a:ea typeface="SimSun-ExtB" panose="02010609060101010101" charset="-122"/>
                <a:sym typeface="+mn-ea"/>
              </a:rPr>
              <a:t>”</a:t>
            </a:r>
            <a:r>
              <a:rPr lang="en-US" altLang="zh-CN" sz="3200" b="1" err="1">
                <a:latin typeface="宋体" panose="02010600030101010101" pitchFamily="2" charset="-122"/>
                <a:ea typeface="宋体" panose="02010600030101010101" pitchFamily="2" charset="-122"/>
                <a:cs typeface="宋体" panose="02010600030101010101" pitchFamily="2" charset="-122"/>
              </a:rPr>
              <a:t>一词蕴含着怎样的情感</a:t>
            </a:r>
            <a:r>
              <a:rPr lang="en-US" altLang="zh-CN"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p:txBody>
      </p:sp>
      <p:sp>
        <p:nvSpPr>
          <p:cNvPr id="20483" name="矩形 2"/>
          <p:cNvSpPr>
            <a:spLocks noChangeArrowheads="1"/>
          </p:cNvSpPr>
          <p:nvPr/>
        </p:nvSpPr>
        <p:spPr bwMode="auto">
          <a:xfrm>
            <a:off x="1207135" y="3044825"/>
            <a:ext cx="9777095" cy="3046095"/>
          </a:xfrm>
          <a:prstGeom prst="rect">
            <a:avLst/>
          </a:prstGeom>
          <a:noFill/>
          <a:ln w="9525">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1"/>
          </a:lnRef>
          <a:fillRef idx="1">
            <a:schemeClr val="lt1"/>
          </a:fillRef>
          <a:effectRef idx="0">
            <a:schemeClr val="accent1"/>
          </a:effectRef>
          <a:fontRef idx="minor">
            <a:schemeClr val="dk1"/>
          </a:fontRef>
        </p:style>
        <p:txBody>
          <a:bodyPr wrap="square">
            <a:spAutoFit/>
          </a:bodyPr>
          <a:p>
            <a:pPr algn="just"/>
            <a:r>
              <a:rPr lang="zh-CN" altLang="en-US" sz="3200" b="1" dirty="0">
                <a:solidFill>
                  <a:srgbClr val="FF3300"/>
                </a:solidFill>
                <a:latin typeface="新宋体" panose="02010609030101010101" pitchFamily="49" charset="-122"/>
                <a:ea typeface="新宋体" panose="02010609030101010101" pitchFamily="49" charset="-122"/>
              </a:rPr>
              <a:t>    </a:t>
            </a:r>
            <a:r>
              <a:rPr lang="zh-CN" altLang="en-US" sz="3200" b="1" dirty="0">
                <a:uFillTx/>
                <a:latin typeface="Arial" panose="020B0604020202020204" pitchFamily="34" charset="0"/>
                <a:ea typeface="SimSun-ExtB" panose="02010609060101010101" charset="-122"/>
                <a:cs typeface="Arial" panose="020B0604020202020204" pitchFamily="34" charset="0"/>
                <a:sym typeface="+mn-ea"/>
              </a:rPr>
              <a:t>“</a:t>
            </a:r>
            <a:r>
              <a:rPr lang="zh-CN" altLang="en-US" sz="3200" b="1" dirty="0">
                <a:latin typeface="宋体" panose="02010600030101010101" pitchFamily="2" charset="-122"/>
                <a:ea typeface="宋体" panose="02010600030101010101" pitchFamily="2" charset="-122"/>
                <a:sym typeface="+mn-ea"/>
              </a:rPr>
              <a:t>奇观</a:t>
            </a:r>
            <a:r>
              <a:rPr lang="zh-CN" altLang="en-US" sz="3200" b="1" dirty="0">
                <a:uFillTx/>
                <a:latin typeface="Arial" panose="020B0604020202020204" pitchFamily="34" charset="0"/>
                <a:ea typeface="SimSun-ExtB" panose="02010609060101010101" charset="-122"/>
                <a:cs typeface="Arial" panose="020B0604020202020204" pitchFamily="34" charset="0"/>
                <a:sym typeface="+mn-ea"/>
              </a:rPr>
              <a:t>”</a:t>
            </a:r>
            <a:r>
              <a:rPr lang="zh-CN" altLang="en-US" sz="3200" b="1" dirty="0">
                <a:solidFill>
                  <a:srgbClr val="FF0000"/>
                </a:solidFill>
                <a:latin typeface="Arial" panose="020B0604020202020204" pitchFamily="34" charset="0"/>
                <a:ea typeface="新宋体" panose="02010609030101010101" pitchFamily="49" charset="-122"/>
                <a:cs typeface="Arial" panose="020B0604020202020204" pitchFamily="34" charset="0"/>
              </a:rPr>
              <a:t>奇在火把与星光相接</a:t>
            </a:r>
            <a:r>
              <a:rPr lang="en-US" altLang="zh-CN" sz="3200" b="1">
                <a:solidFill>
                  <a:srgbClr val="FF0000"/>
                </a:solidFill>
                <a:ea typeface="SimSun-ExtB" panose="02010609060101010101" charset="-122"/>
                <a:sym typeface="宋体" panose="02010600030101010101" pitchFamily="2" charset="-122"/>
              </a:rPr>
              <a:t>,</a:t>
            </a:r>
            <a:r>
              <a:rPr lang="zh-CN" altLang="en-US" sz="3200" b="1">
                <a:solidFill>
                  <a:srgbClr val="FF0000"/>
                </a:solidFill>
                <a:ea typeface="SimSun-ExtB" panose="02010609060101010101" charset="-122"/>
                <a:sym typeface="宋体" panose="02010600030101010101" pitchFamily="2" charset="-122"/>
              </a:rPr>
              <a:t>以</a:t>
            </a:r>
            <a:r>
              <a:rPr lang="en-US" altLang="zh-CN"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许多</a:t>
            </a:r>
            <a:r>
              <a:rPr lang="zh-CN" altLang="en-US" sz="3200" b="1" dirty="0">
                <a:solidFill>
                  <a:srgbClr val="FF0000"/>
                </a:solidFill>
                <a:latin typeface="Arial" panose="020B0604020202020204" pitchFamily="34" charset="0"/>
                <a:ea typeface="SimSun-ExtB" panose="02010609060101010101" charset="-122"/>
                <a:sym typeface="+mn-ea"/>
              </a:rPr>
              <a:t>“</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之</a:t>
            </a:r>
            <a:r>
              <a:rPr lang="zh-CN" altLang="en-US" sz="3200" b="1" dirty="0">
                <a:solidFill>
                  <a:srgbClr val="FF0000"/>
                </a:solidFill>
                <a:latin typeface="Arial" panose="020B0604020202020204" pitchFamily="34" charset="0"/>
                <a:ea typeface="SimSun-ExtB" panose="02010609060101010101" charset="-122"/>
                <a:sym typeface="+mn-ea"/>
              </a:rPr>
              <a:t>”</a:t>
            </a:r>
            <a:r>
              <a:rPr lang="en-US" altLang="zh-CN" sz="3200" b="1" err="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字形</a:t>
            </a:r>
            <a:r>
              <a:rPr lang="en-US" altLang="zh-CN"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从山脚</a:t>
            </a:r>
            <a:r>
              <a:rPr lang="en-US" altLang="zh-CN" sz="3200" b="1" err="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一直连到天上</a:t>
            </a:r>
            <a:r>
              <a:rPr lang="en-US" altLang="zh-CN" sz="3200" b="1">
                <a:solidFill>
                  <a:srgbClr val="FF0000"/>
                </a:solidFill>
                <a:ea typeface="SimSun-ExtB" panose="02010609060101010101" charset="-122"/>
                <a:cs typeface="+mn-lt"/>
                <a:sym typeface="宋体" panose="02010600030101010101" pitchFamily="2" charset="-122"/>
              </a:rPr>
              <a:t>,</a:t>
            </a:r>
            <a:r>
              <a:rPr lang="en-US" altLang="zh-CN" sz="3200" b="1">
                <a:solidFill>
                  <a:srgbClr val="FF0000"/>
                </a:solidFill>
                <a:ea typeface="SimSun-ExtB" panose="02010609060101010101" charset="-122"/>
                <a:sym typeface="宋体" panose="02010600030101010101" pitchFamily="2" charset="-122"/>
              </a:rPr>
              <a:t>景象壮观</a:t>
            </a:r>
            <a:r>
              <a:rPr lang="zh-CN" altLang="en-US" sz="3200" b="1">
                <a:solidFill>
                  <a:srgbClr val="FF0000"/>
                </a:solidFill>
                <a:ea typeface="SimSun-ExtB" panose="02010609060101010101" charset="-122"/>
                <a:sym typeface="宋体" panose="02010600030101010101" pitchFamily="2" charset="-122"/>
              </a:rPr>
              <a:t>、浪漫</a:t>
            </a:r>
            <a:r>
              <a:rPr lang="zh-CN" altLang="en-US" sz="3200" b="1" dirty="0">
                <a:solidFill>
                  <a:schemeClr val="tx1"/>
                </a:solidFill>
                <a:latin typeface="Arial" panose="020B0604020202020204" pitchFamily="34" charset="0"/>
                <a:ea typeface="新宋体" panose="02010609030101010101" pitchFamily="49" charset="-122"/>
                <a:cs typeface="Arial" panose="020B0604020202020204" pitchFamily="34" charset="0"/>
              </a:rPr>
              <a:t>。</a:t>
            </a:r>
            <a:r>
              <a:rPr lang="zh-CN" altLang="en-US" sz="3200" b="1" dirty="0">
                <a:solidFill>
                  <a:schemeClr val="tx1"/>
                </a:solidFill>
                <a:uFillTx/>
                <a:latin typeface="Arial" panose="020B0604020202020204" pitchFamily="34" charset="0"/>
                <a:ea typeface="SimSun-ExtB" panose="02010609060101010101" charset="-122"/>
              </a:rPr>
              <a:t>“奇观”准确又形象地写出了</a:t>
            </a:r>
            <a:r>
              <a:rPr lang="zh-CN" altLang="en-US" sz="3200" b="1" dirty="0">
                <a:solidFill>
                  <a:srgbClr val="FF0000"/>
                </a:solidFill>
                <a:uFillTx/>
                <a:latin typeface="Arial" panose="020B0604020202020204" pitchFamily="34" charset="0"/>
                <a:ea typeface="SimSun-ExtB" panose="02010609060101010101" charset="-122"/>
              </a:rPr>
              <a:t>山路的陡峭</a:t>
            </a:r>
            <a:r>
              <a:rPr lang="en-US" altLang="zh-CN" sz="3200" b="1">
                <a:solidFill>
                  <a:schemeClr val="tx1"/>
                </a:solidFill>
                <a:ea typeface="SimSun-ExtB" panose="02010609060101010101" charset="-122"/>
                <a:sym typeface="宋体" panose="02010600030101010101" pitchFamily="2" charset="-122"/>
              </a:rPr>
              <a:t>,</a:t>
            </a:r>
            <a:r>
              <a:rPr lang="zh-CN" altLang="en-US" sz="3200" b="1" dirty="0">
                <a:solidFill>
                  <a:schemeClr val="tx1"/>
                </a:solidFill>
                <a:uFillTx/>
                <a:latin typeface="Arial" panose="020B0604020202020204" pitchFamily="34" charset="0"/>
                <a:ea typeface="SimSun-ExtB" panose="02010609060101010101" charset="-122"/>
              </a:rPr>
              <a:t>反映出</a:t>
            </a:r>
            <a:r>
              <a:rPr lang="zh-CN" altLang="en-US" sz="3200" b="1" dirty="0">
                <a:solidFill>
                  <a:srgbClr val="FF0000"/>
                </a:solidFill>
                <a:uFillTx/>
                <a:latin typeface="Arial" panose="020B0604020202020204" pitchFamily="34" charset="0"/>
                <a:ea typeface="SimSun-ExtB" panose="02010609060101010101" charset="-122"/>
              </a:rPr>
              <a:t>红军丝毫没有被艰险吓倒</a:t>
            </a:r>
            <a:r>
              <a:rPr lang="zh-CN" altLang="en-US" sz="3200" b="1" dirty="0">
                <a:solidFill>
                  <a:schemeClr val="tx1"/>
                </a:solidFill>
                <a:uFillTx/>
                <a:latin typeface="Arial" panose="020B0604020202020204" pitchFamily="34" charset="0"/>
                <a:ea typeface="SimSun-ExtB" panose="02010609060101010101" charset="-122"/>
              </a:rPr>
              <a:t>。</a:t>
            </a:r>
            <a:r>
              <a:rPr lang="zh-CN" altLang="en-US" sz="3200" b="1" dirty="0">
                <a:solidFill>
                  <a:schemeClr val="tx1"/>
                </a:solidFill>
                <a:uFillTx/>
                <a:latin typeface="Arial" panose="020B0604020202020204" pitchFamily="34" charset="0"/>
                <a:ea typeface="SimSun-ExtB" panose="02010609060101010101" charset="-122"/>
                <a:sym typeface="+mn-ea"/>
              </a:rPr>
              <a:t>“奇观”不仅</a:t>
            </a:r>
            <a:r>
              <a:rPr lang="zh-CN" altLang="en-US" sz="3200" b="1" dirty="0">
                <a:solidFill>
                  <a:srgbClr val="FF0000"/>
                </a:solidFill>
                <a:uFillTx/>
                <a:latin typeface="Arial" panose="020B0604020202020204" pitchFamily="34" charset="0"/>
                <a:ea typeface="SimSun-ExtB" panose="02010609060101010101" charset="-122"/>
                <a:sym typeface="+mn-ea"/>
              </a:rPr>
              <a:t>指眼前之景</a:t>
            </a:r>
            <a:r>
              <a:rPr lang="en-US" altLang="zh-CN" sz="3200" b="1">
                <a:solidFill>
                  <a:srgbClr val="FF0000"/>
                </a:solidFill>
                <a:ea typeface="SimSun-ExtB" panose="02010609060101010101" charset="-122"/>
                <a:sym typeface="宋体" panose="02010600030101010101" pitchFamily="2" charset="-122"/>
              </a:rPr>
              <a:t>,</a:t>
            </a:r>
            <a:r>
              <a:rPr lang="zh-CN" altLang="en-US" sz="3200" b="1">
                <a:solidFill>
                  <a:srgbClr val="FF0000"/>
                </a:solidFill>
                <a:ea typeface="SimSun-ExtB" panose="02010609060101010101" charset="-122"/>
                <a:sym typeface="宋体" panose="02010600030101010101" pitchFamily="2" charset="-122"/>
              </a:rPr>
              <a:t>更指长征这一伟大业绩</a:t>
            </a:r>
            <a:r>
              <a:rPr lang="en-US" altLang="zh-CN" sz="3200" b="1">
                <a:solidFill>
                  <a:schemeClr val="tx1"/>
                </a:solidFill>
                <a:ea typeface="SimSun-ExtB" panose="02010609060101010101" charset="-122"/>
                <a:sym typeface="宋体" panose="02010600030101010101" pitchFamily="2" charset="-122"/>
              </a:rPr>
              <a:t>,</a:t>
            </a:r>
            <a:r>
              <a:rPr lang="zh-CN" altLang="en-US" sz="3200" b="1">
                <a:solidFill>
                  <a:srgbClr val="FF0000"/>
                </a:solidFill>
                <a:ea typeface="SimSun-ExtB" panose="02010609060101010101" charset="-122"/>
                <a:sym typeface="宋体" panose="02010600030101010101" pitchFamily="2" charset="-122"/>
              </a:rPr>
              <a:t>指具有革命英雄主义精神的红军队伍</a:t>
            </a:r>
            <a:r>
              <a:rPr lang="zh-CN" altLang="en-US" sz="3200" b="1">
                <a:solidFill>
                  <a:schemeClr val="tx1"/>
                </a:solidFill>
                <a:ea typeface="SimSun-ExtB" panose="02010609060101010101" charset="-122"/>
                <a:sym typeface="宋体" panose="02010600030101010101" pitchFamily="2" charset="-122"/>
              </a:rPr>
              <a:t>。</a:t>
            </a:r>
            <a:r>
              <a:rPr lang="zh-CN" altLang="en-US" sz="3200" b="1" dirty="0">
                <a:solidFill>
                  <a:schemeClr val="tx1"/>
                </a:solidFill>
                <a:latin typeface="Arial" panose="020B0604020202020204" pitchFamily="34" charset="0"/>
                <a:ea typeface="SimSun-ExtB" panose="02010609060101010101" charset="-122"/>
                <a:sym typeface="+mn-ea"/>
              </a:rPr>
              <a:t>“</a:t>
            </a:r>
            <a:r>
              <a:rPr lang="en-US" altLang="zh-CN" sz="3200" b="1" err="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奇观</a:t>
            </a:r>
            <a:r>
              <a:rPr lang="zh-CN" altLang="en-US" sz="3200" b="1" dirty="0">
                <a:solidFill>
                  <a:schemeClr val="tx1"/>
                </a:solidFill>
                <a:latin typeface="Arial" panose="020B0604020202020204" pitchFamily="34" charset="0"/>
                <a:ea typeface="SimSun-ExtB" panose="02010609060101010101" charset="-122"/>
                <a:sym typeface="+mn-ea"/>
              </a:rPr>
              <a:t>”</a:t>
            </a:r>
            <a:r>
              <a:rPr lang="en-US" altLang="zh-CN" sz="3200" b="1" err="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蕴含着</a:t>
            </a:r>
            <a:r>
              <a:rPr lang="zh-CN" altLang="en-US" sz="3200" b="1" dirty="0">
                <a:solidFill>
                  <a:srgbClr val="FF3300"/>
                </a:solidFill>
                <a:latin typeface="新宋体" panose="02010609030101010101" pitchFamily="49" charset="-122"/>
                <a:ea typeface="新宋体" panose="02010609030101010101" pitchFamily="49" charset="-122"/>
              </a:rPr>
              <a:t>作者的</a:t>
            </a:r>
            <a:r>
              <a:rPr lang="zh-CN" altLang="en-US" sz="3200" b="1" dirty="0">
                <a:solidFill>
                  <a:srgbClr val="FF0000"/>
                </a:solidFill>
                <a:latin typeface="隶书" panose="02010509060101010101" pitchFamily="49" charset="-122"/>
                <a:ea typeface="楷体" panose="02010609060101010101" pitchFamily="49" charset="-122"/>
                <a:sym typeface="+mn-ea"/>
              </a:rPr>
              <a:t>革命乐观主义精神和对红军的赞叹之情</a:t>
            </a:r>
            <a:r>
              <a:rPr lang="zh-CN" altLang="en-US" sz="3200" b="1" dirty="0">
                <a:solidFill>
                  <a:srgbClr val="FF0000"/>
                </a:solidFill>
                <a:latin typeface="新宋体" panose="02010609030101010101" pitchFamily="49" charset="-122"/>
                <a:ea typeface="新宋体" panose="02010609030101010101" pitchFamily="49" charset="-122"/>
              </a:rPr>
              <a:t>。</a:t>
            </a:r>
            <a:endParaRPr lang="zh-CN" altLang="en-US" sz="3200" dirty="0">
              <a:latin typeface="新宋体" panose="02010609030101010101" pitchFamily="49" charset="-122"/>
              <a:ea typeface="新宋体" panose="0201060903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p:cTn id="7" dur="1000" fill="hold"/>
                                        <p:tgtEl>
                                          <p:spTgt spid="20483"/>
                                        </p:tgtEl>
                                        <p:attrNameLst>
                                          <p:attrName>ppt_w</p:attrName>
                                        </p:attrNameLst>
                                      </p:cBhvr>
                                      <p:tavLst>
                                        <p:tav tm="0">
                                          <p:val>
                                            <p:fltVal val="0"/>
                                          </p:val>
                                        </p:tav>
                                        <p:tav tm="100000">
                                          <p:val>
                                            <p:strVal val="#ppt_w"/>
                                          </p:val>
                                        </p:tav>
                                      </p:tavLst>
                                    </p:anim>
                                    <p:anim calcmode="lin" valueType="num">
                                      <p:cBhvr>
                                        <p:cTn id="8" dur="1000" fill="hold"/>
                                        <p:tgtEl>
                                          <p:spTgt spid="20483"/>
                                        </p:tgtEl>
                                        <p:attrNameLst>
                                          <p:attrName>ppt_h</p:attrName>
                                        </p:attrNameLst>
                                      </p:cBhvr>
                                      <p:tavLst>
                                        <p:tav tm="0">
                                          <p:val>
                                            <p:fltVal val="0"/>
                                          </p:val>
                                        </p:tav>
                                        <p:tav tm="100000">
                                          <p:val>
                                            <p:strVal val="#ppt_h"/>
                                          </p:val>
                                        </p:tav>
                                      </p:tavLst>
                                    </p:anim>
                                    <p:anim calcmode="lin" valueType="num">
                                      <p:cBhvr>
                                        <p:cTn id="9" dur="1000" fill="hold"/>
                                        <p:tgtEl>
                                          <p:spTgt spid="20483"/>
                                        </p:tgtEl>
                                        <p:attrNameLst>
                                          <p:attrName>style.rotation</p:attrName>
                                        </p:attrNameLst>
                                      </p:cBhvr>
                                      <p:tavLst>
                                        <p:tav tm="0">
                                          <p:val>
                                            <p:fltVal val="90"/>
                                          </p:val>
                                        </p:tav>
                                        <p:tav tm="100000">
                                          <p:val>
                                            <p:fltVal val="0"/>
                                          </p:val>
                                        </p:tav>
                                      </p:tavLst>
                                    </p:anim>
                                    <p:animEffect transition="in" filter="fade">
                                      <p:cBhvr>
                                        <p:cTn id="10" dur="1000"/>
                                        <p:tgtEl>
                                          <p:spTgt spid="20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7410" name="Text Box 3"/>
          <p:cNvSpPr txBox="1"/>
          <p:nvPr/>
        </p:nvSpPr>
        <p:spPr>
          <a:xfrm>
            <a:off x="1021715" y="1125855"/>
            <a:ext cx="9848215" cy="1568450"/>
          </a:xfrm>
          <a:prstGeom prst="rect">
            <a:avLst/>
          </a:prstGeom>
          <a:noFill/>
          <a:ln w="9525">
            <a:noFill/>
          </a:ln>
        </p:spPr>
        <p:txBody>
          <a:bodyPr wrap="square">
            <a:spAutoFit/>
          </a:bodyPr>
          <a:p>
            <a:pPr>
              <a:lnSpc>
                <a:spcPct val="100000"/>
              </a:lnSpc>
              <a:spcBef>
                <a:spcPct val="50000"/>
              </a:spcBef>
            </a:pPr>
            <a:r>
              <a:rPr lang="en-US" altLang="zh-CN" sz="3200" b="1">
                <a:latin typeface="宋体" panose="02010600030101010101" pitchFamily="2" charset="-122"/>
              </a:rPr>
              <a:t>3.</a:t>
            </a:r>
            <a:r>
              <a:rPr lang="zh-CN" altLang="en-US" sz="3200" b="1" dirty="0">
                <a:latin typeface="宋体" panose="02010600030101010101" pitchFamily="2" charset="-122"/>
                <a:ea typeface="宋体" panose="02010600030101010101" pitchFamily="2" charset="-122"/>
                <a:cs typeface="宋体" panose="02010600030101010101" pitchFamily="2" charset="-122"/>
              </a:rPr>
              <a:t>远远地还听见敌人飞机的叹息</a:t>
            </a:r>
            <a:r>
              <a:rPr lang="en-US" altLang="zh-CN" sz="3200" b="1">
                <a:ea typeface="SimSun-ExtB" panose="02010609060101010101" charset="-122"/>
                <a:cs typeface="+mn-lt"/>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大概是在叹息自己的命运：为什么不到抗日的战线上去显显身手呢？ </a:t>
            </a:r>
            <a:r>
              <a:rPr lang="en-US" altLang="zh-CN" sz="3200" b="1" dirty="0">
                <a:latin typeface="宋体" panose="02010600030101010101" pitchFamily="2" charset="-122"/>
                <a:ea typeface="宋体" panose="02010600030101010101" pitchFamily="2" charset="-122"/>
                <a:cs typeface="宋体" panose="02010600030101010101" pitchFamily="2" charset="-122"/>
              </a:rPr>
              <a:t>                        </a:t>
            </a:r>
            <a:r>
              <a:rPr lang="zh-CN" altLang="en-US" sz="3200" b="1" dirty="0">
                <a:latin typeface="宋体" panose="02010600030101010101" pitchFamily="2" charset="-122"/>
                <a:ea typeface="宋体" panose="02010600030101010101" pitchFamily="2" charset="-122"/>
                <a:cs typeface="宋体" panose="02010600030101010101" pitchFamily="2" charset="-122"/>
              </a:rPr>
              <a:t>（这句话有什么含义？）</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p:txBody>
      </p:sp>
      <p:sp>
        <p:nvSpPr>
          <p:cNvPr id="31746" name="Rectangle 2"/>
          <p:cNvSpPr>
            <a:spLocks noChangeArrowheads="1"/>
          </p:cNvSpPr>
          <p:nvPr/>
        </p:nvSpPr>
        <p:spPr bwMode="auto">
          <a:xfrm>
            <a:off x="1159510" y="2781935"/>
            <a:ext cx="957199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a:lnSpc>
                <a:spcPct val="100000"/>
              </a:lnSpc>
              <a:spcBef>
                <a:spcPct val="50000"/>
              </a:spcBef>
            </a:pPr>
            <a:r>
              <a:rPr lang="zh-CN" altLang="en-US" sz="3200" b="1" dirty="0">
                <a:solidFill>
                  <a:srgbClr val="0000CC"/>
                </a:solidFill>
                <a:latin typeface="新宋体" panose="02010609030101010101" pitchFamily="49" charset="-122"/>
                <a:ea typeface="新宋体" panose="02010609030101010101" pitchFamily="49" charset="-122"/>
              </a:rPr>
              <a:t>    </a:t>
            </a:r>
            <a:r>
              <a:rPr lang="zh-CN" altLang="en-US" sz="3200" b="1" dirty="0">
                <a:solidFill>
                  <a:schemeClr val="tx1"/>
                </a:solidFill>
                <a:latin typeface="宋体" panose="02010600030101010101" pitchFamily="2" charset="-122"/>
                <a:ea typeface="宋体" panose="02010600030101010101" pitchFamily="2" charset="-122"/>
                <a:cs typeface="宋体" panose="02010600030101010101" pitchFamily="2" charset="-122"/>
              </a:rPr>
              <a:t>用</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拟人</a:t>
            </a:r>
            <a:r>
              <a:rPr lang="zh-CN" altLang="en-US" sz="3200" b="1" dirty="0">
                <a:solidFill>
                  <a:schemeClr val="tx1"/>
                </a:solidFill>
                <a:latin typeface="宋体" panose="02010600030101010101" pitchFamily="2" charset="-122"/>
                <a:ea typeface="宋体" panose="02010600030101010101" pitchFamily="2" charset="-122"/>
                <a:cs typeface="宋体" panose="02010600030101010101" pitchFamily="2" charset="-122"/>
              </a:rPr>
              <a:t>的手法</a:t>
            </a:r>
            <a:r>
              <a:rPr lang="en-US" altLang="zh-CN" sz="3200" b="1">
                <a:ea typeface="SimSun-ExtB" panose="02010609060101010101" charset="-122"/>
                <a:sym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嘲讽</a:t>
            </a:r>
            <a:r>
              <a:rPr lang="zh-CN" altLang="en-US" sz="3200" b="1" dirty="0">
                <a:solidFill>
                  <a:schemeClr val="tx1"/>
                </a:solidFill>
                <a:latin typeface="宋体" panose="02010600030101010101" pitchFamily="2" charset="-122"/>
                <a:ea typeface="宋体" panose="02010600030101010101" pitchFamily="2" charset="-122"/>
                <a:cs typeface="宋体" panose="02010600030101010101" pitchFamily="2" charset="-122"/>
              </a:rPr>
              <a:t>国民党反动派在民族危亡的关头</a:t>
            </a:r>
            <a:r>
              <a:rPr lang="en-US" altLang="zh-CN" sz="3200" b="1">
                <a:ea typeface="SimSun-ExtB" panose="02010609060101010101" charset="-122"/>
                <a:sym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不去抗日</a:t>
            </a:r>
            <a:r>
              <a:rPr lang="en-US" altLang="zh-CN" sz="3200" b="1">
                <a:solidFill>
                  <a:srgbClr val="FF0000"/>
                </a:solidFill>
                <a:ea typeface="SimSun-ExtB" panose="02010609060101010101" charset="-122"/>
                <a:sym typeface="宋体" panose="02010600030101010101" pitchFamily="2" charset="-122"/>
              </a:rPr>
              <a:t>,</a:t>
            </a:r>
            <a:r>
              <a:rPr lang="zh-CN" altLang="en-US" sz="3200" b="1">
                <a:solidFill>
                  <a:srgbClr val="FF0000"/>
                </a:solidFill>
                <a:ea typeface="SimSun-ExtB" panose="02010609060101010101" charset="-122"/>
                <a:sym typeface="宋体" panose="02010600030101010101" pitchFamily="2" charset="-122"/>
              </a:rPr>
              <a:t>却专门对付红军</a:t>
            </a:r>
            <a:r>
              <a:rPr lang="en-US" altLang="zh-CN" sz="3200" b="1">
                <a:ea typeface="SimSun-ExtB" panose="02010609060101010101" charset="-122"/>
                <a:sym typeface="宋体" panose="02010600030101010101" pitchFamily="2" charset="-122"/>
              </a:rPr>
              <a:t>,</a:t>
            </a:r>
            <a:r>
              <a:rPr lang="zh-CN" altLang="en-US" sz="3200" b="1" dirty="0">
                <a:solidFill>
                  <a:schemeClr val="tx1"/>
                </a:solidFill>
                <a:latin typeface="宋体" panose="02010600030101010101" pitchFamily="2" charset="-122"/>
                <a:ea typeface="宋体" panose="02010600030101010101" pitchFamily="2" charset="-122"/>
                <a:cs typeface="宋体" panose="02010600030101010101" pitchFamily="2" charset="-122"/>
              </a:rPr>
              <a:t>这种反动行径违背了广大人民的意愿</a:t>
            </a:r>
            <a:r>
              <a:rPr lang="zh-CN" altLang="en-US" sz="32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32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barn(outHorizontal)">
                                      <p:cBhvr>
                                        <p:cTn id="7" dur="5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1986" name="Rectangle 2"/>
          <p:cNvSpPr/>
          <p:nvPr/>
        </p:nvSpPr>
        <p:spPr>
          <a:xfrm>
            <a:off x="1864995" y="2497455"/>
            <a:ext cx="8141970" cy="1863090"/>
          </a:xfrm>
          <a:prstGeom prst="rect">
            <a:avLst/>
          </a:prstGeom>
          <a:noFill/>
          <a:ln w="9525">
            <a:noFill/>
          </a:ln>
        </p:spPr>
        <p:txBody>
          <a:bodyPr wrap="square" anchor="t">
            <a:spAutoFit/>
          </a:bodyPr>
          <a:p>
            <a:pPr fontAlgn="base">
              <a:lnSpc>
                <a:spcPct val="120000"/>
              </a:lnSpc>
              <a:spcBef>
                <a:spcPct val="50000"/>
              </a:spcBef>
            </a:pPr>
            <a:r>
              <a:rPr lang="zh-CN" altLang="en-US" sz="2800" b="1" strike="noStrike" noProof="1" dirty="0">
                <a:solidFill>
                  <a:srgbClr val="0000CC"/>
                </a:solidFill>
                <a:latin typeface="Arial" panose="020B0604020202020204" pitchFamily="34" charset="0"/>
                <a:ea typeface="宋体" panose="02010600030101010101" pitchFamily="2" charset="-122"/>
                <a:cs typeface="+mn-cs"/>
              </a:rPr>
              <a:t>      </a:t>
            </a:r>
            <a:r>
              <a:rPr lang="zh-CN" altLang="en-US" sz="3200" b="1" strike="noStrike" noProof="1" dirty="0">
                <a:solidFill>
                  <a:srgbClr val="0000CC"/>
                </a:solidFill>
                <a:latin typeface="Arial" panose="020B0604020202020204" pitchFamily="34" charset="0"/>
                <a:ea typeface="宋体" panose="02010600030101010101" pitchFamily="2" charset="-122"/>
                <a:cs typeface="+mn-cs"/>
              </a:rPr>
              <a:t> </a:t>
            </a:r>
            <a:r>
              <a:rPr lang="en-US" altLang="zh-CN" sz="3200" b="1" strike="noStrike" noProof="1" dirty="0">
                <a:solidFill>
                  <a:srgbClr val="0000CC"/>
                </a:solidFill>
                <a:latin typeface="Arial" panose="020B0604020202020204" pitchFamily="34" charset="0"/>
                <a:ea typeface="宋体" panose="02010600030101010101" pitchFamily="2" charset="-122"/>
                <a:cs typeface="+mn-cs"/>
              </a:rPr>
              <a:t> </a:t>
            </a:r>
            <a:r>
              <a:rPr lang="zh-CN" altLang="en-US" sz="3200" b="1" strike="noStrike" noProof="1" dirty="0">
                <a:uFillTx/>
                <a:latin typeface="SimSun-ExtB" panose="02010609060101010101" charset="-122"/>
                <a:ea typeface="SimSun-ExtB" panose="02010609060101010101" charset="-122"/>
                <a:cs typeface="+mn-cs"/>
                <a:sym typeface="+mn-ea"/>
              </a:rPr>
              <a:t>“</a:t>
            </a:r>
            <a:r>
              <a:rPr lang="zh-CN" altLang="en-US" sz="3200" b="1" strike="noStrike" noProof="1" dirty="0">
                <a:latin typeface="宋体" panose="02010600030101010101" pitchFamily="2" charset="-122"/>
                <a:ea typeface="宋体" panose="02010600030101010101" pitchFamily="2" charset="-122"/>
                <a:cs typeface="+mn-cs"/>
                <a:sym typeface="+mn-ea"/>
              </a:rPr>
              <a:t>笨重</a:t>
            </a:r>
            <a:r>
              <a:rPr lang="zh-CN" altLang="en-US" sz="3200" b="1" strike="noStrike" noProof="1" dirty="0">
                <a:uFillTx/>
                <a:latin typeface="SimSun-ExtB" panose="02010609060101010101" charset="-122"/>
                <a:ea typeface="SimSun-ExtB" panose="02010609060101010101" charset="-122"/>
                <a:cs typeface="+mn-cs"/>
                <a:sym typeface="+mn-ea"/>
              </a:rPr>
              <a:t>”</a:t>
            </a:r>
            <a:r>
              <a:rPr lang="zh-CN" altLang="en-US" sz="3200" b="1" strike="noStrike" noProof="1" dirty="0">
                <a:latin typeface="Arial" panose="020B0604020202020204" pitchFamily="34" charset="0"/>
                <a:ea typeface="宋体" panose="02010600030101010101" pitchFamily="2" charset="-122"/>
                <a:cs typeface="+mn-cs"/>
              </a:rPr>
              <a:t>一词表明翻越老山界的红军部队不是轻装行军</a:t>
            </a:r>
            <a:r>
              <a:rPr lang="en-US" altLang="zh-CN" sz="3200" b="1">
                <a:ea typeface="SimSun-ExtB" panose="02010609060101010101" charset="-122"/>
                <a:sym typeface="宋体" panose="02010600030101010101" pitchFamily="2" charset="-122"/>
              </a:rPr>
              <a:t>,</a:t>
            </a:r>
            <a:r>
              <a:rPr lang="zh-CN" altLang="en-US" sz="3200" b="1" strike="noStrike" noProof="1" dirty="0">
                <a:latin typeface="Arial" panose="020B0604020202020204" pitchFamily="34" charset="0"/>
                <a:ea typeface="宋体" panose="02010600030101010101" pitchFamily="2" charset="-122"/>
                <a:cs typeface="+mn-cs"/>
              </a:rPr>
              <a:t>队伍里有伤病员、马匹、装备等</a:t>
            </a:r>
            <a:r>
              <a:rPr lang="en-US" altLang="zh-CN" sz="3200" b="1">
                <a:ea typeface="SimSun-ExtB" panose="02010609060101010101" charset="-122"/>
                <a:sym typeface="宋体" panose="02010600030101010101" pitchFamily="2" charset="-122"/>
              </a:rPr>
              <a:t>,</a:t>
            </a:r>
            <a:r>
              <a:rPr lang="zh-CN" altLang="en-US" sz="3200" b="1" strike="noStrike" noProof="1" dirty="0">
                <a:latin typeface="Arial" panose="020B0604020202020204" pitchFamily="34" charset="0"/>
                <a:ea typeface="宋体" panose="02010600030101010101" pitchFamily="2" charset="-122"/>
                <a:cs typeface="+mn-cs"/>
              </a:rPr>
              <a:t>由此更</a:t>
            </a:r>
            <a:r>
              <a:rPr lang="zh-CN" altLang="en-US" sz="3200" b="1" strike="noStrike" noProof="1" dirty="0">
                <a:solidFill>
                  <a:srgbClr val="FF0000"/>
                </a:solidFill>
                <a:latin typeface="宋体" panose="02010600030101010101" pitchFamily="2" charset="-122"/>
                <a:ea typeface="宋体" panose="02010600030101010101" pitchFamily="2" charset="-122"/>
                <a:cs typeface="+mn-cs"/>
              </a:rPr>
              <a:t>突出了红军的坚强意志和英勇精神</a:t>
            </a:r>
            <a:r>
              <a:rPr lang="zh-CN" altLang="en-US" sz="3200" b="1" strike="noStrike" noProof="1" dirty="0">
                <a:latin typeface="Arial" panose="020B0604020202020204" pitchFamily="34" charset="0"/>
                <a:ea typeface="宋体" panose="02010600030101010101" pitchFamily="2" charset="-122"/>
                <a:cs typeface="+mn-cs"/>
              </a:rPr>
              <a:t>。</a:t>
            </a:r>
            <a:endParaRPr lang="zh-CN" altLang="en-US" sz="3200" b="1" strike="noStrike" noProof="1" dirty="0">
              <a:latin typeface="Arial" panose="020B0604020202020204" pitchFamily="34" charset="0"/>
              <a:ea typeface="宋体" panose="02010600030101010101" pitchFamily="2" charset="-122"/>
            </a:endParaRPr>
          </a:p>
        </p:txBody>
      </p:sp>
      <p:sp>
        <p:nvSpPr>
          <p:cNvPr id="18434" name="Text Box 3"/>
          <p:cNvSpPr txBox="1"/>
          <p:nvPr/>
        </p:nvSpPr>
        <p:spPr>
          <a:xfrm>
            <a:off x="1752600" y="1174115"/>
            <a:ext cx="8686165" cy="1272540"/>
          </a:xfrm>
          <a:prstGeom prst="rect">
            <a:avLst/>
          </a:prstGeom>
          <a:noFill/>
          <a:ln w="9525">
            <a:noFill/>
          </a:ln>
        </p:spPr>
        <p:txBody>
          <a:bodyPr wrap="square">
            <a:spAutoFit/>
          </a:bodyPr>
          <a:p>
            <a:pPr>
              <a:lnSpc>
                <a:spcPct val="120000"/>
              </a:lnSpc>
              <a:spcBef>
                <a:spcPct val="50000"/>
              </a:spcBef>
            </a:pPr>
            <a:r>
              <a:rPr lang="en-US" altLang="zh-CN" sz="3200" b="1">
                <a:latin typeface="宋体" panose="02010600030101010101" pitchFamily="2" charset="-122"/>
                <a:ea typeface="宋体" panose="02010600030101010101" pitchFamily="2" charset="-122"/>
                <a:cs typeface="宋体" panose="02010600030101010101" pitchFamily="2" charset="-122"/>
              </a:rPr>
              <a:t>4.</a:t>
            </a:r>
            <a:r>
              <a:rPr lang="zh-CN" altLang="en-US" sz="3200" b="1" dirty="0">
                <a:latin typeface="宋体" panose="02010600030101010101" pitchFamily="2" charset="-122"/>
                <a:ea typeface="宋体" panose="02010600030101010101" pitchFamily="2" charset="-122"/>
                <a:cs typeface="宋体" panose="02010600030101010101" pitchFamily="2" charset="-122"/>
              </a:rPr>
              <a:t>难翻的老山界被我们这样笨重的队伍战胜了。  （如何理解</a:t>
            </a:r>
            <a:r>
              <a:rPr lang="zh-CN" altLang="en-US" sz="3200" b="1" dirty="0">
                <a:uFillTx/>
                <a:latin typeface="Arial" panose="020B0604020202020204" pitchFamily="34" charset="0"/>
                <a:ea typeface="SimSun-ExtB" panose="02010609060101010101" charset="-122"/>
                <a:cs typeface="Arial" panose="020B0604020202020204" pitchFamily="34" charset="0"/>
                <a:sym typeface="+mn-ea"/>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笨重</a:t>
            </a:r>
            <a:r>
              <a:rPr lang="zh-CN" altLang="en-US" sz="3200" b="1" dirty="0">
                <a:latin typeface="Arial" panose="020B0604020202020204" pitchFamily="34" charset="0"/>
                <a:ea typeface="SimSun-ExtB" panose="02010609060101010101" charset="-122"/>
                <a:sym typeface="+mn-ea"/>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的意思？）</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barn(outHorizontal)">
                                      <p:cBhvr>
                                        <p:cTn id="7" dur="500"/>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701749" y="390217"/>
            <a:ext cx="2892056" cy="713740"/>
            <a:chOff x="2371" y="690"/>
            <a:chExt cx="3471" cy="1124"/>
          </a:xfrm>
        </p:grpSpPr>
        <p:sp>
          <p:nvSpPr>
            <p:cNvPr id="3"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4"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smtClean="0">
                  <a:solidFill>
                    <a:schemeClr val="bg1"/>
                  </a:solidFill>
                  <a:latin typeface="思源宋体 CN SemiBold" panose="02020600000000000000" charset="-122"/>
                  <a:ea typeface="思源宋体 CN SemiBold" panose="02020600000000000000" charset="-122"/>
                </a:rPr>
                <a:t>板书</a:t>
              </a:r>
              <a:r>
                <a:rPr lang="zh-CN" altLang="en-US" sz="3200" b="1" dirty="0">
                  <a:solidFill>
                    <a:schemeClr val="bg1"/>
                  </a:solidFill>
                  <a:latin typeface="思源宋体 CN SemiBold" panose="02020600000000000000" charset="-122"/>
                  <a:ea typeface="思源宋体 CN SemiBold" panose="02020600000000000000" charset="-122"/>
                </a:rPr>
                <a:t>设计</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5" name="矩形 4"/>
          <p:cNvSpPr/>
          <p:nvPr/>
        </p:nvSpPr>
        <p:spPr>
          <a:xfrm>
            <a:off x="2525254" y="1269057"/>
            <a:ext cx="2529860" cy="523220"/>
          </a:xfrm>
          <a:prstGeom prst="rect">
            <a:avLst/>
          </a:prstGeom>
        </p:spPr>
        <p:txBody>
          <a:bodyPr wrap="none">
            <a:spAutoFit/>
          </a:bodyPr>
          <a:lstStyle/>
          <a:p>
            <a:r>
              <a:rPr lang="zh-CN" altLang="en-US" sz="2800" b="1" dirty="0">
                <a:solidFill>
                  <a:schemeClr val="tx1"/>
                </a:solidFill>
                <a:latin typeface="新宋体" panose="02010609030101010101" pitchFamily="49" charset="-122"/>
                <a:ea typeface="新宋体" panose="02010609030101010101" pitchFamily="49" charset="-122"/>
              </a:rPr>
              <a:t>决定翻</a:t>
            </a:r>
            <a:r>
              <a:rPr lang="zh-CN" altLang="en-US" sz="2800" b="1" dirty="0" smtClean="0">
                <a:solidFill>
                  <a:schemeClr val="tx1"/>
                </a:solidFill>
                <a:latin typeface="新宋体" panose="02010609030101010101" pitchFamily="49" charset="-122"/>
                <a:ea typeface="新宋体" panose="02010609030101010101" pitchFamily="49" charset="-122"/>
              </a:rPr>
              <a:t>山（</a:t>
            </a:r>
            <a:r>
              <a:rPr lang="en-US" altLang="zh-CN" sz="2800" b="1" dirty="0" smtClean="0">
                <a:solidFill>
                  <a:schemeClr val="tx1"/>
                </a:solidFill>
                <a:latin typeface="新宋体" panose="02010609030101010101" pitchFamily="49" charset="-122"/>
                <a:ea typeface="新宋体" panose="02010609030101010101" pitchFamily="49" charset="-122"/>
              </a:rPr>
              <a:t>1</a:t>
            </a:r>
            <a:r>
              <a:rPr lang="zh-CN" altLang="en-US" sz="2800" b="1" dirty="0" smtClean="0">
                <a:solidFill>
                  <a:schemeClr val="tx1"/>
                </a:solidFill>
                <a:latin typeface="新宋体" panose="02010609030101010101" pitchFamily="49" charset="-122"/>
                <a:ea typeface="新宋体" panose="02010609030101010101" pitchFamily="49" charset="-122"/>
              </a:rPr>
              <a:t>）</a:t>
            </a:r>
            <a:endParaRPr lang="zh-CN" altLang="en-US" sz="2800" b="1" dirty="0" smtClean="0">
              <a:solidFill>
                <a:schemeClr val="tx1"/>
              </a:solidFill>
              <a:latin typeface="新宋体" panose="02010609030101010101" pitchFamily="49" charset="-122"/>
              <a:ea typeface="新宋体" panose="02010609030101010101" pitchFamily="49" charset="-122"/>
            </a:endParaRPr>
          </a:p>
        </p:txBody>
      </p:sp>
      <p:sp>
        <p:nvSpPr>
          <p:cNvPr id="6" name="矩形 5"/>
          <p:cNvSpPr/>
          <p:nvPr/>
        </p:nvSpPr>
        <p:spPr>
          <a:xfrm>
            <a:off x="2572320" y="3002343"/>
            <a:ext cx="3073277" cy="523220"/>
          </a:xfrm>
          <a:prstGeom prst="rect">
            <a:avLst/>
          </a:prstGeom>
        </p:spPr>
        <p:txBody>
          <a:bodyPr wrap="none">
            <a:spAutoFit/>
          </a:bodyPr>
          <a:lstStyle/>
          <a:p>
            <a:r>
              <a:rPr lang="zh-CN" altLang="en-US" sz="2800" b="1" dirty="0">
                <a:solidFill>
                  <a:schemeClr val="tx1"/>
                </a:solidFill>
                <a:latin typeface="新宋体" panose="02010609030101010101" pitchFamily="49" charset="-122"/>
                <a:ea typeface="新宋体" panose="02010609030101010101" pitchFamily="49" charset="-122"/>
              </a:rPr>
              <a:t>翻山经</a:t>
            </a:r>
            <a:r>
              <a:rPr lang="zh-CN" altLang="en-US" sz="2800" b="1" dirty="0" smtClean="0">
                <a:solidFill>
                  <a:schemeClr val="tx1"/>
                </a:solidFill>
                <a:latin typeface="新宋体" panose="02010609030101010101" pitchFamily="49" charset="-122"/>
                <a:ea typeface="新宋体" panose="02010609030101010101" pitchFamily="49" charset="-122"/>
              </a:rPr>
              <a:t>过（</a:t>
            </a:r>
            <a:r>
              <a:rPr lang="en-US" altLang="zh-CN" sz="2800" b="1" dirty="0" smtClean="0">
                <a:solidFill>
                  <a:schemeClr val="tx1"/>
                </a:solidFill>
                <a:latin typeface="新宋体" panose="02010609030101010101" pitchFamily="49" charset="-122"/>
                <a:ea typeface="新宋体" panose="02010609030101010101" pitchFamily="49" charset="-122"/>
              </a:rPr>
              <a:t>2-32</a:t>
            </a:r>
            <a:r>
              <a:rPr lang="zh-CN" altLang="en-US" sz="2800" b="1" dirty="0" smtClean="0">
                <a:solidFill>
                  <a:schemeClr val="tx1"/>
                </a:solidFill>
                <a:latin typeface="新宋体" panose="02010609030101010101" pitchFamily="49" charset="-122"/>
                <a:ea typeface="新宋体" panose="02010609030101010101" pitchFamily="49" charset="-122"/>
              </a:rPr>
              <a:t>）</a:t>
            </a:r>
            <a:endParaRPr lang="zh-CN" altLang="en-US" sz="2800" b="1" dirty="0" smtClean="0">
              <a:solidFill>
                <a:schemeClr val="tx1"/>
              </a:solidFill>
              <a:latin typeface="新宋体" panose="02010609030101010101" pitchFamily="49" charset="-122"/>
              <a:ea typeface="新宋体" panose="02010609030101010101" pitchFamily="49" charset="-122"/>
            </a:endParaRPr>
          </a:p>
        </p:txBody>
      </p:sp>
      <p:sp>
        <p:nvSpPr>
          <p:cNvPr id="7" name="矩形 6"/>
          <p:cNvSpPr/>
          <p:nvPr/>
        </p:nvSpPr>
        <p:spPr>
          <a:xfrm>
            <a:off x="2612148" y="5350488"/>
            <a:ext cx="2710999" cy="523220"/>
          </a:xfrm>
          <a:prstGeom prst="rect">
            <a:avLst/>
          </a:prstGeom>
        </p:spPr>
        <p:txBody>
          <a:bodyPr wrap="none">
            <a:spAutoFit/>
          </a:bodyPr>
          <a:lstStyle/>
          <a:p>
            <a:r>
              <a:rPr lang="zh-CN" altLang="en-US" sz="2800" b="1" dirty="0">
                <a:solidFill>
                  <a:schemeClr val="tx1"/>
                </a:solidFill>
                <a:latin typeface="新宋体" panose="02010609030101010101" pitchFamily="49" charset="-122"/>
                <a:ea typeface="新宋体" panose="02010609030101010101" pitchFamily="49" charset="-122"/>
              </a:rPr>
              <a:t>翻山之</a:t>
            </a:r>
            <a:r>
              <a:rPr lang="zh-CN" altLang="en-US" sz="2800" b="1" dirty="0" smtClean="0">
                <a:solidFill>
                  <a:schemeClr val="tx1"/>
                </a:solidFill>
                <a:latin typeface="新宋体" panose="02010609030101010101" pitchFamily="49" charset="-122"/>
                <a:ea typeface="新宋体" panose="02010609030101010101" pitchFamily="49" charset="-122"/>
              </a:rPr>
              <a:t>后（</a:t>
            </a:r>
            <a:r>
              <a:rPr lang="en-US" altLang="zh-CN" sz="2800" b="1" dirty="0" smtClean="0">
                <a:solidFill>
                  <a:schemeClr val="tx1"/>
                </a:solidFill>
                <a:latin typeface="新宋体" panose="02010609030101010101" pitchFamily="49" charset="-122"/>
                <a:ea typeface="新宋体" panose="02010609030101010101" pitchFamily="49" charset="-122"/>
              </a:rPr>
              <a:t>33</a:t>
            </a:r>
            <a:r>
              <a:rPr lang="zh-CN" altLang="en-US" sz="2800" b="1" dirty="0" smtClean="0">
                <a:solidFill>
                  <a:schemeClr val="tx1"/>
                </a:solidFill>
                <a:latin typeface="新宋体" panose="02010609030101010101" pitchFamily="49" charset="-122"/>
                <a:ea typeface="新宋体" panose="02010609030101010101" pitchFamily="49" charset="-122"/>
              </a:rPr>
              <a:t>）</a:t>
            </a:r>
            <a:endParaRPr lang="zh-CN" altLang="en-US" sz="2800" b="1" dirty="0" smtClean="0">
              <a:solidFill>
                <a:schemeClr val="tx1"/>
              </a:solidFill>
              <a:latin typeface="新宋体" panose="02010609030101010101" pitchFamily="49" charset="-122"/>
              <a:ea typeface="新宋体" panose="02010609030101010101" pitchFamily="49" charset="-122"/>
            </a:endParaRPr>
          </a:p>
        </p:txBody>
      </p:sp>
      <p:sp>
        <p:nvSpPr>
          <p:cNvPr id="8" name="矩形 7"/>
          <p:cNvSpPr/>
          <p:nvPr/>
        </p:nvSpPr>
        <p:spPr>
          <a:xfrm>
            <a:off x="842129" y="3395977"/>
            <a:ext cx="1420582" cy="584775"/>
          </a:xfrm>
          <a:prstGeom prst="rect">
            <a:avLst/>
          </a:prstGeom>
        </p:spPr>
        <p:txBody>
          <a:bodyPr wrap="none">
            <a:spAutoFit/>
          </a:bodyPr>
          <a:lstStyle/>
          <a:p>
            <a:r>
              <a:rPr lang="zh-CN" altLang="en-US" sz="3200" b="1" dirty="0">
                <a:latin typeface="新宋体" panose="02010609030101010101" pitchFamily="49" charset="-122"/>
                <a:ea typeface="新宋体" panose="02010609030101010101" pitchFamily="49" charset="-122"/>
              </a:rPr>
              <a:t>老山界</a:t>
            </a:r>
            <a:endParaRPr lang="zh-CN" altLang="en-US" sz="3200" dirty="0"/>
          </a:p>
        </p:txBody>
      </p:sp>
      <p:sp>
        <p:nvSpPr>
          <p:cNvPr id="9" name="矩形 8"/>
          <p:cNvSpPr/>
          <p:nvPr/>
        </p:nvSpPr>
        <p:spPr>
          <a:xfrm>
            <a:off x="5739215" y="1269057"/>
            <a:ext cx="3499485" cy="521970"/>
          </a:xfrm>
          <a:prstGeom prst="rect">
            <a:avLst/>
          </a:prstGeom>
        </p:spPr>
        <p:txBody>
          <a:bodyPr wrap="none">
            <a:spAutoFit/>
          </a:bodyPr>
          <a:lstStyle/>
          <a:p>
            <a:pPr algn="l"/>
            <a:r>
              <a:rPr lang="zh-CN" altLang="en-US" sz="2800" b="1" dirty="0">
                <a:solidFill>
                  <a:schemeClr val="tx1"/>
                </a:solidFill>
                <a:latin typeface="新宋体" panose="02010609030101010101" pitchFamily="49" charset="-122"/>
                <a:ea typeface="新宋体" panose="02010609030101010101" pitchFamily="49" charset="-122"/>
              </a:rPr>
              <a:t>开篇点</a:t>
            </a:r>
            <a:r>
              <a:rPr lang="zh-CN" altLang="en-US" sz="2800" b="1" dirty="0" smtClean="0">
                <a:solidFill>
                  <a:schemeClr val="tx1"/>
                </a:solidFill>
                <a:latin typeface="新宋体" panose="02010609030101010101" pitchFamily="49" charset="-122"/>
                <a:ea typeface="新宋体" panose="02010609030101010101" pitchFamily="49" charset="-122"/>
              </a:rPr>
              <a:t>题</a:t>
            </a:r>
            <a:r>
              <a:rPr lang="en-US" altLang="zh-CN" sz="2800" b="1">
                <a:solidFill>
                  <a:schemeClr val="tx1"/>
                </a:solidFill>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dirty="0" smtClean="0">
                <a:solidFill>
                  <a:schemeClr val="tx1"/>
                </a:solidFill>
                <a:latin typeface="新宋体" panose="02010609030101010101" pitchFamily="49" charset="-122"/>
                <a:ea typeface="新宋体" panose="02010609030101010101" pitchFamily="49" charset="-122"/>
              </a:rPr>
              <a:t>简介老山界</a:t>
            </a:r>
            <a:endParaRPr lang="zh-CN" altLang="en-US" sz="2800" b="1" dirty="0" smtClean="0">
              <a:solidFill>
                <a:schemeClr val="tx1"/>
              </a:solidFill>
              <a:latin typeface="新宋体" panose="02010609030101010101" pitchFamily="49" charset="-122"/>
              <a:ea typeface="新宋体" panose="02010609030101010101" pitchFamily="49" charset="-122"/>
            </a:endParaRPr>
          </a:p>
        </p:txBody>
      </p:sp>
      <p:sp>
        <p:nvSpPr>
          <p:cNvPr id="10" name="矩形 9"/>
          <p:cNvSpPr/>
          <p:nvPr/>
        </p:nvSpPr>
        <p:spPr>
          <a:xfrm>
            <a:off x="7929846" y="2128398"/>
            <a:ext cx="1255395" cy="521970"/>
          </a:xfrm>
          <a:prstGeom prst="rect">
            <a:avLst/>
          </a:prstGeom>
        </p:spPr>
        <p:txBody>
          <a:bodyPr wrap="none">
            <a:spAutoFit/>
          </a:bodyPr>
          <a:lstStyle/>
          <a:p>
            <a:r>
              <a:rPr lang="zh-CN" altLang="en-US" sz="2800" b="1" dirty="0">
                <a:solidFill>
                  <a:schemeClr val="tx1"/>
                </a:solidFill>
                <a:latin typeface="新宋体" panose="02010609030101010101" pitchFamily="49" charset="-122"/>
                <a:ea typeface="新宋体" panose="02010609030101010101" pitchFamily="49" charset="-122"/>
              </a:rPr>
              <a:t>走路难</a:t>
            </a:r>
            <a:endParaRPr lang="zh-CN" altLang="en-US" sz="2800" b="1" dirty="0">
              <a:solidFill>
                <a:schemeClr val="tx1"/>
              </a:solidFill>
              <a:latin typeface="新宋体" panose="02010609030101010101" pitchFamily="49" charset="-122"/>
              <a:ea typeface="新宋体" panose="02010609030101010101" pitchFamily="49" charset="-122"/>
            </a:endParaRPr>
          </a:p>
        </p:txBody>
      </p:sp>
      <p:sp>
        <p:nvSpPr>
          <p:cNvPr id="11" name="矩形 10"/>
          <p:cNvSpPr/>
          <p:nvPr/>
        </p:nvSpPr>
        <p:spPr>
          <a:xfrm>
            <a:off x="7933618" y="2949702"/>
            <a:ext cx="1266693" cy="523220"/>
          </a:xfrm>
          <a:prstGeom prst="rect">
            <a:avLst/>
          </a:prstGeom>
        </p:spPr>
        <p:txBody>
          <a:bodyPr wrap="none">
            <a:spAutoFit/>
          </a:bodyPr>
          <a:lstStyle/>
          <a:p>
            <a:r>
              <a:rPr lang="zh-CN" altLang="en-US" sz="2800" b="1" dirty="0">
                <a:solidFill>
                  <a:schemeClr val="tx1"/>
                </a:solidFill>
                <a:latin typeface="新宋体" panose="02010609030101010101" pitchFamily="49" charset="-122"/>
                <a:ea typeface="新宋体" panose="02010609030101010101" pitchFamily="49" charset="-122"/>
              </a:rPr>
              <a:t>睡觉难</a:t>
            </a:r>
            <a:endParaRPr lang="zh-CN" altLang="en-US" sz="2800" b="1" dirty="0">
              <a:solidFill>
                <a:schemeClr val="tx1"/>
              </a:solidFill>
              <a:latin typeface="新宋体" panose="02010609030101010101" pitchFamily="49" charset="-122"/>
              <a:ea typeface="新宋体" panose="02010609030101010101" pitchFamily="49" charset="-122"/>
            </a:endParaRPr>
          </a:p>
        </p:txBody>
      </p:sp>
      <p:sp>
        <p:nvSpPr>
          <p:cNvPr id="12" name="矩形 11"/>
          <p:cNvSpPr/>
          <p:nvPr/>
        </p:nvSpPr>
        <p:spPr>
          <a:xfrm>
            <a:off x="7991077" y="3817100"/>
            <a:ext cx="1266693" cy="523220"/>
          </a:xfrm>
          <a:prstGeom prst="rect">
            <a:avLst/>
          </a:prstGeom>
        </p:spPr>
        <p:txBody>
          <a:bodyPr wrap="none">
            <a:spAutoFit/>
          </a:bodyPr>
          <a:lstStyle/>
          <a:p>
            <a:r>
              <a:rPr lang="zh-CN" altLang="en-US" sz="2800" b="1" dirty="0">
                <a:solidFill>
                  <a:schemeClr val="tx1"/>
                </a:solidFill>
                <a:latin typeface="新宋体" panose="02010609030101010101" pitchFamily="49" charset="-122"/>
                <a:ea typeface="新宋体" panose="02010609030101010101" pitchFamily="49" charset="-122"/>
              </a:rPr>
              <a:t>吃饭难</a:t>
            </a:r>
            <a:endParaRPr lang="zh-CN" altLang="en-US" sz="2800" b="1" dirty="0">
              <a:solidFill>
                <a:schemeClr val="tx1"/>
              </a:solidFill>
              <a:latin typeface="新宋体" panose="02010609030101010101" pitchFamily="49" charset="-122"/>
              <a:ea typeface="新宋体" panose="02010609030101010101" pitchFamily="49" charset="-122"/>
            </a:endParaRPr>
          </a:p>
        </p:txBody>
      </p:sp>
      <p:sp>
        <p:nvSpPr>
          <p:cNvPr id="13" name="矩形 12"/>
          <p:cNvSpPr/>
          <p:nvPr/>
        </p:nvSpPr>
        <p:spPr>
          <a:xfrm>
            <a:off x="7971841" y="4696698"/>
            <a:ext cx="1266693" cy="523220"/>
          </a:xfrm>
          <a:prstGeom prst="rect">
            <a:avLst/>
          </a:prstGeom>
        </p:spPr>
        <p:txBody>
          <a:bodyPr wrap="none">
            <a:spAutoFit/>
          </a:bodyPr>
          <a:lstStyle/>
          <a:p>
            <a:r>
              <a:rPr lang="zh-CN" altLang="en-US" sz="2800" b="1" dirty="0">
                <a:solidFill>
                  <a:schemeClr val="tx1"/>
                </a:solidFill>
                <a:latin typeface="新宋体" panose="02010609030101010101" pitchFamily="49" charset="-122"/>
                <a:ea typeface="新宋体" panose="02010609030101010101" pitchFamily="49" charset="-122"/>
              </a:rPr>
              <a:t>处境难</a:t>
            </a:r>
            <a:endParaRPr lang="zh-CN" altLang="en-US" sz="2800" b="1" dirty="0">
              <a:solidFill>
                <a:schemeClr val="tx1"/>
              </a:solidFill>
              <a:latin typeface="新宋体" panose="02010609030101010101" pitchFamily="49" charset="-122"/>
              <a:ea typeface="新宋体" panose="02010609030101010101" pitchFamily="49" charset="-122"/>
            </a:endParaRPr>
          </a:p>
        </p:txBody>
      </p:sp>
      <p:sp>
        <p:nvSpPr>
          <p:cNvPr id="14" name="矩形 13"/>
          <p:cNvSpPr/>
          <p:nvPr/>
        </p:nvSpPr>
        <p:spPr>
          <a:xfrm>
            <a:off x="9649159" y="3467046"/>
            <a:ext cx="1627369" cy="954107"/>
          </a:xfrm>
          <a:prstGeom prst="rect">
            <a:avLst/>
          </a:prstGeom>
        </p:spPr>
        <p:txBody>
          <a:bodyPr wrap="none">
            <a:spAutoFit/>
          </a:bodyPr>
          <a:lstStyle/>
          <a:p>
            <a:r>
              <a:rPr lang="zh-CN" altLang="en-US" sz="2800" b="1" dirty="0">
                <a:solidFill>
                  <a:srgbClr val="FF3300"/>
                </a:solidFill>
                <a:latin typeface="新宋体" panose="02010609030101010101" pitchFamily="49" charset="-122"/>
                <a:ea typeface="新宋体" panose="02010609030101010101" pitchFamily="49" charset="-122"/>
              </a:rPr>
              <a:t>坚强意</a:t>
            </a:r>
            <a:r>
              <a:rPr lang="zh-CN" altLang="en-US" sz="2800" b="1" dirty="0" smtClean="0">
                <a:solidFill>
                  <a:srgbClr val="FF3300"/>
                </a:solidFill>
                <a:latin typeface="新宋体" panose="02010609030101010101" pitchFamily="49" charset="-122"/>
                <a:ea typeface="新宋体" panose="02010609030101010101" pitchFamily="49" charset="-122"/>
              </a:rPr>
              <a:t>志</a:t>
            </a:r>
            <a:endParaRPr lang="en-US" altLang="zh-CN" sz="2800" b="1" dirty="0" smtClean="0">
              <a:solidFill>
                <a:srgbClr val="FF3300"/>
              </a:solidFill>
              <a:latin typeface="新宋体" panose="02010609030101010101" pitchFamily="49" charset="-122"/>
              <a:ea typeface="新宋体" panose="02010609030101010101" pitchFamily="49" charset="-122"/>
            </a:endParaRPr>
          </a:p>
          <a:p>
            <a:r>
              <a:rPr lang="zh-CN" altLang="en-US" sz="2800" b="1" dirty="0">
                <a:solidFill>
                  <a:srgbClr val="FF3300"/>
                </a:solidFill>
                <a:latin typeface="新宋体" panose="02010609030101010101" pitchFamily="49" charset="-122"/>
                <a:ea typeface="新宋体" panose="02010609030101010101" pitchFamily="49" charset="-122"/>
              </a:rPr>
              <a:t>乐观精神</a:t>
            </a:r>
            <a:endParaRPr lang="zh-CN" altLang="en-US" sz="2800" b="1" dirty="0">
              <a:solidFill>
                <a:srgbClr val="FF3300"/>
              </a:solidFill>
              <a:latin typeface="新宋体" panose="02010609030101010101" pitchFamily="49" charset="-122"/>
              <a:ea typeface="新宋体" panose="02010609030101010101" pitchFamily="49" charset="-122"/>
            </a:endParaRPr>
          </a:p>
        </p:txBody>
      </p:sp>
      <p:sp>
        <p:nvSpPr>
          <p:cNvPr id="15" name="矩形 14"/>
          <p:cNvSpPr/>
          <p:nvPr/>
        </p:nvSpPr>
        <p:spPr>
          <a:xfrm>
            <a:off x="6022283" y="1853240"/>
            <a:ext cx="1612900" cy="3538220"/>
          </a:xfrm>
          <a:prstGeom prst="rect">
            <a:avLst/>
          </a:prstGeom>
        </p:spPr>
        <p:txBody>
          <a:bodyPr wrap="none">
            <a:spAutoFit/>
          </a:bodyPr>
          <a:lstStyle/>
          <a:p>
            <a:pPr algn="l"/>
            <a:r>
              <a:rPr lang="zh-CN" altLang="en-US" sz="2800" b="1" dirty="0">
                <a:latin typeface="新宋体" panose="02010609030101010101" pitchFamily="49" charset="-122"/>
                <a:ea typeface="新宋体" panose="02010609030101010101" pitchFamily="49" charset="-122"/>
                <a:sym typeface="+mn-ea"/>
              </a:rPr>
              <a:t>山路</a:t>
            </a:r>
            <a:r>
              <a:rPr lang="zh-CN" altLang="en-US" sz="2800" b="1" dirty="0" smtClean="0">
                <a:latin typeface="新宋体" panose="02010609030101010101" pitchFamily="49" charset="-122"/>
                <a:ea typeface="新宋体" panose="02010609030101010101" pitchFamily="49" charset="-122"/>
                <a:sym typeface="+mn-ea"/>
              </a:rPr>
              <a:t>险峻</a:t>
            </a:r>
            <a:endParaRPr lang="zh-CN" altLang="en-US" sz="2800" b="1" dirty="0" smtClean="0">
              <a:latin typeface="新宋体" panose="02010609030101010101" pitchFamily="49" charset="-122"/>
              <a:ea typeface="新宋体" panose="02010609030101010101" pitchFamily="49" charset="-122"/>
              <a:sym typeface="+mn-ea"/>
            </a:endParaRPr>
          </a:p>
          <a:p>
            <a:pPr algn="l"/>
            <a:r>
              <a:rPr lang="zh-CN" altLang="en-US" sz="2800" b="1" dirty="0">
                <a:solidFill>
                  <a:schemeClr val="tx1"/>
                </a:solidFill>
                <a:latin typeface="新宋体" panose="02010609030101010101" pitchFamily="49" charset="-122"/>
                <a:ea typeface="新宋体" panose="02010609030101010101" pitchFamily="49" charset="-122"/>
              </a:rPr>
              <a:t>悬崖峭</a:t>
            </a:r>
            <a:r>
              <a:rPr lang="zh-CN" altLang="en-US" sz="2800" b="1" dirty="0" smtClean="0">
                <a:solidFill>
                  <a:schemeClr val="tx1"/>
                </a:solidFill>
                <a:latin typeface="新宋体" panose="02010609030101010101" pitchFamily="49" charset="-122"/>
                <a:ea typeface="新宋体" panose="02010609030101010101" pitchFamily="49" charset="-122"/>
              </a:rPr>
              <a:t>壁</a:t>
            </a:r>
            <a:endParaRPr lang="en-US" altLang="zh-CN" sz="2800" b="1" dirty="0" smtClean="0">
              <a:solidFill>
                <a:schemeClr val="tx1"/>
              </a:solidFill>
              <a:latin typeface="新宋体" panose="02010609030101010101" pitchFamily="49" charset="-122"/>
              <a:ea typeface="新宋体" panose="02010609030101010101" pitchFamily="49" charset="-122"/>
            </a:endParaRPr>
          </a:p>
          <a:p>
            <a:pPr algn="l"/>
            <a:r>
              <a:rPr lang="zh-CN" altLang="en-US" sz="2800" b="1" dirty="0">
                <a:solidFill>
                  <a:schemeClr val="tx1"/>
                </a:solidFill>
                <a:latin typeface="新宋体" panose="02010609030101010101" pitchFamily="49" charset="-122"/>
                <a:ea typeface="新宋体" panose="02010609030101010101" pitchFamily="49" charset="-122"/>
              </a:rPr>
              <a:t>路</a:t>
            </a:r>
            <a:r>
              <a:rPr lang="zh-CN" altLang="en-US" sz="2800" b="1" dirty="0" smtClean="0">
                <a:solidFill>
                  <a:schemeClr val="tx1"/>
                </a:solidFill>
                <a:latin typeface="新宋体" panose="02010609030101010101" pitchFamily="49" charset="-122"/>
                <a:ea typeface="新宋体" panose="02010609030101010101" pitchFamily="49" charset="-122"/>
              </a:rPr>
              <a:t>窄不平</a:t>
            </a:r>
            <a:endParaRPr lang="en-US" altLang="zh-CN" sz="2800" b="1" dirty="0" smtClean="0">
              <a:solidFill>
                <a:schemeClr val="tx1"/>
              </a:solidFill>
              <a:latin typeface="新宋体" panose="02010609030101010101" pitchFamily="49" charset="-122"/>
              <a:ea typeface="新宋体" panose="02010609030101010101" pitchFamily="49" charset="-122"/>
            </a:endParaRPr>
          </a:p>
          <a:p>
            <a:pPr algn="l"/>
            <a:r>
              <a:rPr lang="zh-CN" altLang="en-US" sz="2800" b="1" dirty="0" smtClean="0">
                <a:solidFill>
                  <a:schemeClr val="tx1"/>
                </a:solidFill>
                <a:latin typeface="新宋体" panose="02010609030101010101" pitchFamily="49" charset="-122"/>
                <a:ea typeface="新宋体" panose="02010609030101010101" pitchFamily="49" charset="-122"/>
              </a:rPr>
              <a:t>寒气逼人</a:t>
            </a:r>
            <a:endParaRPr lang="en-US" altLang="zh-CN" sz="2800" b="1" dirty="0" smtClean="0">
              <a:solidFill>
                <a:schemeClr val="tx1"/>
              </a:solidFill>
              <a:latin typeface="新宋体" panose="02010609030101010101" pitchFamily="49" charset="-122"/>
              <a:ea typeface="新宋体" panose="02010609030101010101" pitchFamily="49" charset="-122"/>
            </a:endParaRPr>
          </a:p>
          <a:p>
            <a:pPr algn="l"/>
            <a:r>
              <a:rPr lang="zh-CN" altLang="en-US" sz="2800" b="1" dirty="0">
                <a:solidFill>
                  <a:schemeClr val="tx1"/>
                </a:solidFill>
                <a:latin typeface="新宋体" panose="02010609030101010101" pitchFamily="49" charset="-122"/>
                <a:ea typeface="新宋体" panose="02010609030101010101" pitchFamily="49" charset="-122"/>
              </a:rPr>
              <a:t>粮食</a:t>
            </a:r>
            <a:r>
              <a:rPr lang="zh-CN" altLang="en-US" sz="2800" b="1" dirty="0" smtClean="0">
                <a:solidFill>
                  <a:schemeClr val="tx1"/>
                </a:solidFill>
                <a:latin typeface="新宋体" panose="02010609030101010101" pitchFamily="49" charset="-122"/>
                <a:ea typeface="新宋体" panose="02010609030101010101" pitchFamily="49" charset="-122"/>
              </a:rPr>
              <a:t>缺乏</a:t>
            </a:r>
            <a:endParaRPr lang="en-US" altLang="zh-CN" sz="2800" b="1" dirty="0" smtClean="0">
              <a:solidFill>
                <a:schemeClr val="tx1"/>
              </a:solidFill>
              <a:latin typeface="新宋体" panose="02010609030101010101" pitchFamily="49" charset="-122"/>
              <a:ea typeface="新宋体" panose="02010609030101010101" pitchFamily="49" charset="-122"/>
            </a:endParaRPr>
          </a:p>
          <a:p>
            <a:pPr algn="l"/>
            <a:r>
              <a:rPr lang="zh-CN" altLang="en-US" sz="2800" b="1" dirty="0">
                <a:solidFill>
                  <a:schemeClr val="tx1"/>
                </a:solidFill>
                <a:latin typeface="新宋体" panose="02010609030101010101" pitchFamily="49" charset="-122"/>
                <a:ea typeface="新宋体" panose="02010609030101010101" pitchFamily="49" charset="-122"/>
              </a:rPr>
              <a:t>肚子饥</a:t>
            </a:r>
            <a:r>
              <a:rPr lang="zh-CN" altLang="en-US" sz="2800" b="1" dirty="0" smtClean="0">
                <a:solidFill>
                  <a:schemeClr val="tx1"/>
                </a:solidFill>
                <a:latin typeface="新宋体" panose="02010609030101010101" pitchFamily="49" charset="-122"/>
                <a:ea typeface="新宋体" panose="02010609030101010101" pitchFamily="49" charset="-122"/>
              </a:rPr>
              <a:t>饿</a:t>
            </a:r>
            <a:endParaRPr lang="en-US" altLang="zh-CN" sz="2800" b="1" dirty="0" smtClean="0">
              <a:solidFill>
                <a:schemeClr val="tx1"/>
              </a:solidFill>
              <a:latin typeface="新宋体" panose="02010609030101010101" pitchFamily="49" charset="-122"/>
              <a:ea typeface="新宋体" panose="02010609030101010101" pitchFamily="49" charset="-122"/>
            </a:endParaRPr>
          </a:p>
          <a:p>
            <a:pPr algn="l"/>
            <a:r>
              <a:rPr lang="zh-CN" altLang="en-US" sz="2800" b="1" dirty="0">
                <a:solidFill>
                  <a:schemeClr val="tx1"/>
                </a:solidFill>
                <a:latin typeface="新宋体" panose="02010609030101010101" pitchFamily="49" charset="-122"/>
                <a:ea typeface="新宋体" panose="02010609030101010101" pitchFamily="49" charset="-122"/>
              </a:rPr>
              <a:t>敌人追击</a:t>
            </a:r>
            <a:endParaRPr lang="zh-CN" altLang="en-US" sz="2800" b="1" dirty="0">
              <a:solidFill>
                <a:schemeClr val="tx1"/>
              </a:solidFill>
              <a:latin typeface="新宋体" panose="02010609030101010101" pitchFamily="49" charset="-122"/>
              <a:ea typeface="新宋体" panose="02010609030101010101" pitchFamily="49" charset="-122"/>
            </a:endParaRPr>
          </a:p>
          <a:p>
            <a:pPr algn="l"/>
            <a:r>
              <a:rPr lang="zh-CN" altLang="en-US" sz="2800" b="1" dirty="0">
                <a:solidFill>
                  <a:schemeClr val="tx1"/>
                </a:solidFill>
                <a:latin typeface="新宋体" panose="02010609030101010101" pitchFamily="49" charset="-122"/>
                <a:ea typeface="新宋体" panose="02010609030101010101" pitchFamily="49" charset="-122"/>
              </a:rPr>
              <a:t>设备笨重</a:t>
            </a:r>
            <a:endParaRPr lang="zh-CN" altLang="en-US" sz="2800" b="1" dirty="0">
              <a:solidFill>
                <a:schemeClr val="tx1"/>
              </a:solidFill>
              <a:latin typeface="新宋体" panose="02010609030101010101" pitchFamily="49" charset="-122"/>
              <a:ea typeface="新宋体" panose="02010609030101010101" pitchFamily="49" charset="-122"/>
            </a:endParaRPr>
          </a:p>
        </p:txBody>
      </p:sp>
      <p:sp>
        <p:nvSpPr>
          <p:cNvPr id="16" name="矩形 15"/>
          <p:cNvSpPr/>
          <p:nvPr/>
        </p:nvSpPr>
        <p:spPr>
          <a:xfrm>
            <a:off x="6117510" y="5392670"/>
            <a:ext cx="2326005" cy="521970"/>
          </a:xfrm>
          <a:prstGeom prst="rect">
            <a:avLst/>
          </a:prstGeom>
        </p:spPr>
        <p:txBody>
          <a:bodyPr wrap="none">
            <a:spAutoFit/>
          </a:bodyPr>
          <a:lstStyle/>
          <a:p>
            <a:r>
              <a:rPr lang="zh-CN" altLang="en-US" sz="2800" b="1" dirty="0">
                <a:solidFill>
                  <a:schemeClr val="tx1"/>
                </a:solidFill>
                <a:latin typeface="新宋体" panose="02010609030101010101" pitchFamily="49" charset="-122"/>
                <a:ea typeface="新宋体" panose="02010609030101010101" pitchFamily="49" charset="-122"/>
              </a:rPr>
              <a:t>困</a:t>
            </a:r>
            <a:r>
              <a:rPr lang="zh-CN" altLang="en-US" sz="2800" b="1" dirty="0" smtClean="0">
                <a:solidFill>
                  <a:schemeClr val="tx1"/>
                </a:solidFill>
                <a:latin typeface="新宋体" panose="02010609030101010101" pitchFamily="49" charset="-122"/>
                <a:ea typeface="新宋体" panose="02010609030101010101" pitchFamily="49" charset="-122"/>
              </a:rPr>
              <a:t>难</a:t>
            </a:r>
            <a:r>
              <a:rPr lang="zh-CN" altLang="en-US" sz="2800" b="1" dirty="0" smtClean="0">
                <a:solidFill>
                  <a:schemeClr val="tx1"/>
                </a:solidFill>
                <a:uFillTx/>
                <a:latin typeface="Arial" panose="020B0604020202020204" pitchFamily="34" charset="0"/>
                <a:ea typeface="SimSun-ExtB" panose="02010609060101010101" charset="-122"/>
                <a:cs typeface="Arial" panose="020B0604020202020204" pitchFamily="34" charset="0"/>
              </a:rPr>
              <a:t>“小的很”</a:t>
            </a:r>
            <a:endParaRPr lang="zh-CN" altLang="en-US" sz="2800" b="1" dirty="0" smtClean="0">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
        <p:nvSpPr>
          <p:cNvPr id="17" name="矩形 16"/>
          <p:cNvSpPr/>
          <p:nvPr/>
        </p:nvSpPr>
        <p:spPr>
          <a:xfrm>
            <a:off x="5995531" y="5875480"/>
            <a:ext cx="3141980" cy="521970"/>
          </a:xfrm>
          <a:prstGeom prst="rect">
            <a:avLst/>
          </a:prstGeom>
        </p:spPr>
        <p:txBody>
          <a:bodyPr wrap="none">
            <a:spAutoFit/>
          </a:bodyPr>
          <a:lstStyle/>
          <a:p>
            <a:pPr algn="l"/>
            <a:r>
              <a:rPr lang="zh-CN" altLang="en-US" sz="2800" b="1" dirty="0">
                <a:solidFill>
                  <a:schemeClr val="tx1"/>
                </a:solidFill>
                <a:latin typeface="新宋体" panose="02010609030101010101" pitchFamily="49" charset="-122"/>
                <a:ea typeface="新宋体" panose="02010609030101010101" pitchFamily="49" charset="-122"/>
              </a:rPr>
              <a:t>呼应开</a:t>
            </a:r>
            <a:r>
              <a:rPr lang="zh-CN" altLang="en-US" sz="2800" b="1" dirty="0" smtClean="0">
                <a:solidFill>
                  <a:schemeClr val="tx1"/>
                </a:solidFill>
                <a:latin typeface="新宋体" panose="02010609030101010101" pitchFamily="49" charset="-122"/>
                <a:ea typeface="新宋体" panose="02010609030101010101" pitchFamily="49" charset="-122"/>
              </a:rPr>
              <a:t>头</a:t>
            </a:r>
            <a:r>
              <a:rPr lang="en-US" altLang="zh-CN" sz="2800" b="1">
                <a:solidFill>
                  <a:schemeClr val="tx1"/>
                </a:solidFill>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dirty="0" smtClean="0">
                <a:solidFill>
                  <a:schemeClr val="tx1"/>
                </a:solidFill>
                <a:latin typeface="新宋体" panose="02010609030101010101" pitchFamily="49" charset="-122"/>
                <a:ea typeface="新宋体" panose="02010609030101010101" pitchFamily="49" charset="-122"/>
              </a:rPr>
              <a:t>深化中心</a:t>
            </a:r>
            <a:endParaRPr lang="zh-CN" altLang="en-US" sz="2800" b="1" dirty="0" smtClean="0">
              <a:solidFill>
                <a:schemeClr val="tx1"/>
              </a:solidFill>
              <a:latin typeface="新宋体" panose="02010609030101010101" pitchFamily="49" charset="-122"/>
              <a:ea typeface="新宋体" panose="02010609030101010101" pitchFamily="49" charset="-122"/>
            </a:endParaRPr>
          </a:p>
        </p:txBody>
      </p:sp>
      <p:sp>
        <p:nvSpPr>
          <p:cNvPr id="18" name="左大括号 17"/>
          <p:cNvSpPr/>
          <p:nvPr/>
        </p:nvSpPr>
        <p:spPr>
          <a:xfrm>
            <a:off x="2262710" y="1288131"/>
            <a:ext cx="262544" cy="492942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19" name="燕尾形箭头 18"/>
          <p:cNvSpPr/>
          <p:nvPr/>
        </p:nvSpPr>
        <p:spPr>
          <a:xfrm>
            <a:off x="4953001" y="1406071"/>
            <a:ext cx="738378" cy="14367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左大括号 19"/>
          <p:cNvSpPr/>
          <p:nvPr/>
        </p:nvSpPr>
        <p:spPr>
          <a:xfrm>
            <a:off x="5645597" y="1950356"/>
            <a:ext cx="189146" cy="340013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21" name="右大括号 20"/>
          <p:cNvSpPr/>
          <p:nvPr/>
        </p:nvSpPr>
        <p:spPr>
          <a:xfrm>
            <a:off x="7649652" y="1948568"/>
            <a:ext cx="155448" cy="785561"/>
          </a:xfrm>
          <a:prstGeom prst="righ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22" name="右大括号 21"/>
          <p:cNvSpPr/>
          <p:nvPr/>
        </p:nvSpPr>
        <p:spPr>
          <a:xfrm>
            <a:off x="7649653" y="2821214"/>
            <a:ext cx="176018" cy="704349"/>
          </a:xfrm>
          <a:prstGeom prst="righ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23" name="右大括号 22"/>
          <p:cNvSpPr/>
          <p:nvPr/>
        </p:nvSpPr>
        <p:spPr>
          <a:xfrm>
            <a:off x="7617039" y="3736156"/>
            <a:ext cx="241332" cy="685108"/>
          </a:xfrm>
          <a:prstGeom prst="righ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24" name="右大括号 23"/>
          <p:cNvSpPr/>
          <p:nvPr/>
        </p:nvSpPr>
        <p:spPr>
          <a:xfrm>
            <a:off x="7634927" y="4565888"/>
            <a:ext cx="233172" cy="784599"/>
          </a:xfrm>
          <a:prstGeom prst="righ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25" name="右箭头 24"/>
          <p:cNvSpPr/>
          <p:nvPr/>
        </p:nvSpPr>
        <p:spPr>
          <a:xfrm>
            <a:off x="5156392" y="5561809"/>
            <a:ext cx="865891" cy="93831"/>
          </a:xfrm>
          <a:prstGeom prst="rightArrow">
            <a:avLst>
              <a:gd name="adj1" fmla="val 10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右大括号 25"/>
          <p:cNvSpPr/>
          <p:nvPr/>
        </p:nvSpPr>
        <p:spPr>
          <a:xfrm>
            <a:off x="9257756" y="1269080"/>
            <a:ext cx="391884" cy="5104695"/>
          </a:xfrm>
          <a:prstGeom prst="righ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ircle(in)">
                                      <p:cBhvr>
                                        <p:cTn id="13" dur="20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down)">
                                      <p:cBhvr>
                                        <p:cTn id="18" dur="580">
                                          <p:stCondLst>
                                            <p:cond delay="0"/>
                                          </p:stCondLst>
                                        </p:cTn>
                                        <p:tgtEl>
                                          <p:spTgt spid="19"/>
                                        </p:tgtEl>
                                      </p:cBhvr>
                                    </p:animEffect>
                                    <p:anim calcmode="lin" valueType="num">
                                      <p:cBhvr>
                                        <p:cTn id="19"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24" dur="26">
                                          <p:stCondLst>
                                            <p:cond delay="650"/>
                                          </p:stCondLst>
                                        </p:cTn>
                                        <p:tgtEl>
                                          <p:spTgt spid="19"/>
                                        </p:tgtEl>
                                      </p:cBhvr>
                                      <p:to x="100000" y="60000"/>
                                    </p:animScale>
                                    <p:animScale>
                                      <p:cBhvr>
                                        <p:cTn id="25" dur="166" decel="50000">
                                          <p:stCondLst>
                                            <p:cond delay="676"/>
                                          </p:stCondLst>
                                        </p:cTn>
                                        <p:tgtEl>
                                          <p:spTgt spid="19"/>
                                        </p:tgtEl>
                                      </p:cBhvr>
                                      <p:to x="100000" y="100000"/>
                                    </p:animScale>
                                    <p:animScale>
                                      <p:cBhvr>
                                        <p:cTn id="26" dur="26">
                                          <p:stCondLst>
                                            <p:cond delay="1312"/>
                                          </p:stCondLst>
                                        </p:cTn>
                                        <p:tgtEl>
                                          <p:spTgt spid="19"/>
                                        </p:tgtEl>
                                      </p:cBhvr>
                                      <p:to x="100000" y="80000"/>
                                    </p:animScale>
                                    <p:animScale>
                                      <p:cBhvr>
                                        <p:cTn id="27" dur="166" decel="50000">
                                          <p:stCondLst>
                                            <p:cond delay="1338"/>
                                          </p:stCondLst>
                                        </p:cTn>
                                        <p:tgtEl>
                                          <p:spTgt spid="19"/>
                                        </p:tgtEl>
                                      </p:cBhvr>
                                      <p:to x="100000" y="100000"/>
                                    </p:animScale>
                                    <p:animScale>
                                      <p:cBhvr>
                                        <p:cTn id="28" dur="26">
                                          <p:stCondLst>
                                            <p:cond delay="1642"/>
                                          </p:stCondLst>
                                        </p:cTn>
                                        <p:tgtEl>
                                          <p:spTgt spid="19"/>
                                        </p:tgtEl>
                                      </p:cBhvr>
                                      <p:to x="100000" y="90000"/>
                                    </p:animScale>
                                    <p:animScale>
                                      <p:cBhvr>
                                        <p:cTn id="29" dur="166" decel="50000">
                                          <p:stCondLst>
                                            <p:cond delay="1668"/>
                                          </p:stCondLst>
                                        </p:cTn>
                                        <p:tgtEl>
                                          <p:spTgt spid="19"/>
                                        </p:tgtEl>
                                      </p:cBhvr>
                                      <p:to x="100000" y="100000"/>
                                    </p:animScale>
                                    <p:animScale>
                                      <p:cBhvr>
                                        <p:cTn id="30" dur="26">
                                          <p:stCondLst>
                                            <p:cond delay="1808"/>
                                          </p:stCondLst>
                                        </p:cTn>
                                        <p:tgtEl>
                                          <p:spTgt spid="19"/>
                                        </p:tgtEl>
                                      </p:cBhvr>
                                      <p:to x="100000" y="95000"/>
                                    </p:animScale>
                                    <p:animScale>
                                      <p:cBhvr>
                                        <p:cTn id="31" dur="166" decel="50000">
                                          <p:stCondLst>
                                            <p:cond delay="1834"/>
                                          </p:stCondLst>
                                        </p:cTn>
                                        <p:tgtEl>
                                          <p:spTgt spid="19"/>
                                        </p:tgtEl>
                                      </p:cBhvr>
                                      <p:to x="100000" y="100000"/>
                                    </p:animScale>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circle(in)">
                                      <p:cBhvr>
                                        <p:cTn id="42" dur="20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1000"/>
                                        <p:tgtEl>
                                          <p:spTgt spid="20"/>
                                        </p:tgtEl>
                                      </p:cBhvr>
                                    </p:animEffect>
                                    <p:anim calcmode="lin" valueType="num">
                                      <p:cBhvr>
                                        <p:cTn id="48" dur="1000" fill="hold"/>
                                        <p:tgtEl>
                                          <p:spTgt spid="20"/>
                                        </p:tgtEl>
                                        <p:attrNameLst>
                                          <p:attrName>ppt_x</p:attrName>
                                        </p:attrNameLst>
                                      </p:cBhvr>
                                      <p:tavLst>
                                        <p:tav tm="0">
                                          <p:val>
                                            <p:strVal val="#ppt_x"/>
                                          </p:val>
                                        </p:tav>
                                        <p:tav tm="100000">
                                          <p:val>
                                            <p:strVal val="#ppt_x"/>
                                          </p:val>
                                        </p:tav>
                                      </p:tavLst>
                                    </p:anim>
                                    <p:anim calcmode="lin" valueType="num">
                                      <p:cBhvr>
                                        <p:cTn id="4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barn(inVertical)">
                                      <p:cBhvr>
                                        <p:cTn id="54" dur="500"/>
                                        <p:tgtEl>
                                          <p:spTgt spid="21"/>
                                        </p:tgtEl>
                                      </p:cBhvr>
                                    </p:animEffect>
                                  </p:childTnLst>
                                </p:cTn>
                              </p:par>
                            </p:childTnLst>
                          </p:cTn>
                        </p:par>
                      </p:childTnLst>
                    </p:cTn>
                  </p:par>
                  <p:par>
                    <p:cTn id="55" fill="hold">
                      <p:stCondLst>
                        <p:cond delay="indefinite"/>
                      </p:stCondLst>
                      <p:childTnLst>
                        <p:par>
                          <p:cTn id="56" fill="hold">
                            <p:stCondLst>
                              <p:cond delay="0"/>
                            </p:stCondLst>
                            <p:childTnLst>
                              <p:par>
                                <p:cTn id="57" presetID="26" presetClass="entr" presetSubtype="0" fill="hold" grpId="0" nodeType="click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down)">
                                      <p:cBhvr>
                                        <p:cTn id="59" dur="580">
                                          <p:stCondLst>
                                            <p:cond delay="0"/>
                                          </p:stCondLst>
                                        </p:cTn>
                                        <p:tgtEl>
                                          <p:spTgt spid="10"/>
                                        </p:tgtEl>
                                      </p:cBhvr>
                                    </p:animEffect>
                                    <p:anim calcmode="lin" valueType="num">
                                      <p:cBhvr>
                                        <p:cTn id="6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65" dur="26">
                                          <p:stCondLst>
                                            <p:cond delay="650"/>
                                          </p:stCondLst>
                                        </p:cTn>
                                        <p:tgtEl>
                                          <p:spTgt spid="10"/>
                                        </p:tgtEl>
                                      </p:cBhvr>
                                      <p:to x="100000" y="60000"/>
                                    </p:animScale>
                                    <p:animScale>
                                      <p:cBhvr>
                                        <p:cTn id="66" dur="166" decel="50000">
                                          <p:stCondLst>
                                            <p:cond delay="676"/>
                                          </p:stCondLst>
                                        </p:cTn>
                                        <p:tgtEl>
                                          <p:spTgt spid="10"/>
                                        </p:tgtEl>
                                      </p:cBhvr>
                                      <p:to x="100000" y="100000"/>
                                    </p:animScale>
                                    <p:animScale>
                                      <p:cBhvr>
                                        <p:cTn id="67" dur="26">
                                          <p:stCondLst>
                                            <p:cond delay="1312"/>
                                          </p:stCondLst>
                                        </p:cTn>
                                        <p:tgtEl>
                                          <p:spTgt spid="10"/>
                                        </p:tgtEl>
                                      </p:cBhvr>
                                      <p:to x="100000" y="80000"/>
                                    </p:animScale>
                                    <p:animScale>
                                      <p:cBhvr>
                                        <p:cTn id="68" dur="166" decel="50000">
                                          <p:stCondLst>
                                            <p:cond delay="1338"/>
                                          </p:stCondLst>
                                        </p:cTn>
                                        <p:tgtEl>
                                          <p:spTgt spid="10"/>
                                        </p:tgtEl>
                                      </p:cBhvr>
                                      <p:to x="100000" y="100000"/>
                                    </p:animScale>
                                    <p:animScale>
                                      <p:cBhvr>
                                        <p:cTn id="69" dur="26">
                                          <p:stCondLst>
                                            <p:cond delay="1642"/>
                                          </p:stCondLst>
                                        </p:cTn>
                                        <p:tgtEl>
                                          <p:spTgt spid="10"/>
                                        </p:tgtEl>
                                      </p:cBhvr>
                                      <p:to x="100000" y="90000"/>
                                    </p:animScale>
                                    <p:animScale>
                                      <p:cBhvr>
                                        <p:cTn id="70" dur="166" decel="50000">
                                          <p:stCondLst>
                                            <p:cond delay="1668"/>
                                          </p:stCondLst>
                                        </p:cTn>
                                        <p:tgtEl>
                                          <p:spTgt spid="10"/>
                                        </p:tgtEl>
                                      </p:cBhvr>
                                      <p:to x="100000" y="100000"/>
                                    </p:animScale>
                                    <p:animScale>
                                      <p:cBhvr>
                                        <p:cTn id="71" dur="26">
                                          <p:stCondLst>
                                            <p:cond delay="1808"/>
                                          </p:stCondLst>
                                        </p:cTn>
                                        <p:tgtEl>
                                          <p:spTgt spid="10"/>
                                        </p:tgtEl>
                                      </p:cBhvr>
                                      <p:to x="100000" y="95000"/>
                                    </p:animScale>
                                    <p:animScale>
                                      <p:cBhvr>
                                        <p:cTn id="72" dur="166" decel="50000">
                                          <p:stCondLst>
                                            <p:cond delay="1834"/>
                                          </p:stCondLst>
                                        </p:cTn>
                                        <p:tgtEl>
                                          <p:spTgt spid="10"/>
                                        </p:tgtEl>
                                      </p:cBhvr>
                                      <p:to x="100000" y="100000"/>
                                    </p:animScale>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grpId="0"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barn(inVertical)">
                                      <p:cBhvr>
                                        <p:cTn id="77" dur="500"/>
                                        <p:tgtEl>
                                          <p:spTgt spid="22"/>
                                        </p:tgtEl>
                                      </p:cBhvr>
                                    </p:animEffect>
                                  </p:childTnLst>
                                </p:cTn>
                              </p:par>
                            </p:childTnLst>
                          </p:cTn>
                        </p:par>
                      </p:childTnLst>
                    </p:cTn>
                  </p:par>
                  <p:par>
                    <p:cTn id="78" fill="hold">
                      <p:stCondLst>
                        <p:cond delay="indefinite"/>
                      </p:stCondLst>
                      <p:childTnLst>
                        <p:par>
                          <p:cTn id="79" fill="hold">
                            <p:stCondLst>
                              <p:cond delay="0"/>
                            </p:stCondLst>
                            <p:childTnLst>
                              <p:par>
                                <p:cTn id="80" presetID="26" presetClass="entr" presetSubtype="0" fill="hold" grpId="0" nodeType="click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wipe(down)">
                                      <p:cBhvr>
                                        <p:cTn id="82" dur="580">
                                          <p:stCondLst>
                                            <p:cond delay="0"/>
                                          </p:stCondLst>
                                        </p:cTn>
                                        <p:tgtEl>
                                          <p:spTgt spid="11"/>
                                        </p:tgtEl>
                                      </p:cBhvr>
                                    </p:animEffect>
                                    <p:anim calcmode="lin" valueType="num">
                                      <p:cBhvr>
                                        <p:cTn id="83"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84"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85"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86"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87"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88" dur="26">
                                          <p:stCondLst>
                                            <p:cond delay="650"/>
                                          </p:stCondLst>
                                        </p:cTn>
                                        <p:tgtEl>
                                          <p:spTgt spid="11"/>
                                        </p:tgtEl>
                                      </p:cBhvr>
                                      <p:to x="100000" y="60000"/>
                                    </p:animScale>
                                    <p:animScale>
                                      <p:cBhvr>
                                        <p:cTn id="89" dur="166" decel="50000">
                                          <p:stCondLst>
                                            <p:cond delay="676"/>
                                          </p:stCondLst>
                                        </p:cTn>
                                        <p:tgtEl>
                                          <p:spTgt spid="11"/>
                                        </p:tgtEl>
                                      </p:cBhvr>
                                      <p:to x="100000" y="100000"/>
                                    </p:animScale>
                                    <p:animScale>
                                      <p:cBhvr>
                                        <p:cTn id="90" dur="26">
                                          <p:stCondLst>
                                            <p:cond delay="1312"/>
                                          </p:stCondLst>
                                        </p:cTn>
                                        <p:tgtEl>
                                          <p:spTgt spid="11"/>
                                        </p:tgtEl>
                                      </p:cBhvr>
                                      <p:to x="100000" y="80000"/>
                                    </p:animScale>
                                    <p:animScale>
                                      <p:cBhvr>
                                        <p:cTn id="91" dur="166" decel="50000">
                                          <p:stCondLst>
                                            <p:cond delay="1338"/>
                                          </p:stCondLst>
                                        </p:cTn>
                                        <p:tgtEl>
                                          <p:spTgt spid="11"/>
                                        </p:tgtEl>
                                      </p:cBhvr>
                                      <p:to x="100000" y="100000"/>
                                    </p:animScale>
                                    <p:animScale>
                                      <p:cBhvr>
                                        <p:cTn id="92" dur="26">
                                          <p:stCondLst>
                                            <p:cond delay="1642"/>
                                          </p:stCondLst>
                                        </p:cTn>
                                        <p:tgtEl>
                                          <p:spTgt spid="11"/>
                                        </p:tgtEl>
                                      </p:cBhvr>
                                      <p:to x="100000" y="90000"/>
                                    </p:animScale>
                                    <p:animScale>
                                      <p:cBhvr>
                                        <p:cTn id="93" dur="166" decel="50000">
                                          <p:stCondLst>
                                            <p:cond delay="1668"/>
                                          </p:stCondLst>
                                        </p:cTn>
                                        <p:tgtEl>
                                          <p:spTgt spid="11"/>
                                        </p:tgtEl>
                                      </p:cBhvr>
                                      <p:to x="100000" y="100000"/>
                                    </p:animScale>
                                    <p:animScale>
                                      <p:cBhvr>
                                        <p:cTn id="94" dur="26">
                                          <p:stCondLst>
                                            <p:cond delay="1808"/>
                                          </p:stCondLst>
                                        </p:cTn>
                                        <p:tgtEl>
                                          <p:spTgt spid="11"/>
                                        </p:tgtEl>
                                      </p:cBhvr>
                                      <p:to x="100000" y="95000"/>
                                    </p:animScale>
                                    <p:animScale>
                                      <p:cBhvr>
                                        <p:cTn id="95" dur="166" decel="50000">
                                          <p:stCondLst>
                                            <p:cond delay="1834"/>
                                          </p:stCondLst>
                                        </p:cTn>
                                        <p:tgtEl>
                                          <p:spTgt spid="11"/>
                                        </p:tgtEl>
                                      </p:cBhvr>
                                      <p:to x="100000" y="100000"/>
                                    </p:animScale>
                                  </p:childTnLst>
                                </p:cTn>
                              </p:par>
                            </p:childTnLst>
                          </p:cTn>
                        </p:par>
                      </p:childTnLst>
                    </p:cTn>
                  </p:par>
                  <p:par>
                    <p:cTn id="96" fill="hold">
                      <p:stCondLst>
                        <p:cond delay="indefinite"/>
                      </p:stCondLst>
                      <p:childTnLst>
                        <p:par>
                          <p:cTn id="97" fill="hold">
                            <p:stCondLst>
                              <p:cond delay="0"/>
                            </p:stCondLst>
                            <p:childTnLst>
                              <p:par>
                                <p:cTn id="98" presetID="16" presetClass="entr" presetSubtype="21" fill="hold" grpId="0" nodeType="clickEffect">
                                  <p:stCondLst>
                                    <p:cond delay="0"/>
                                  </p:stCondLst>
                                  <p:childTnLst>
                                    <p:set>
                                      <p:cBhvr>
                                        <p:cTn id="99" dur="1" fill="hold">
                                          <p:stCondLst>
                                            <p:cond delay="0"/>
                                          </p:stCondLst>
                                        </p:cTn>
                                        <p:tgtEl>
                                          <p:spTgt spid="23"/>
                                        </p:tgtEl>
                                        <p:attrNameLst>
                                          <p:attrName>style.visibility</p:attrName>
                                        </p:attrNameLst>
                                      </p:cBhvr>
                                      <p:to>
                                        <p:strVal val="visible"/>
                                      </p:to>
                                    </p:set>
                                    <p:animEffect transition="in" filter="barn(inVertical)">
                                      <p:cBhvr>
                                        <p:cTn id="100" dur="500"/>
                                        <p:tgtEl>
                                          <p:spTgt spid="23"/>
                                        </p:tgtEl>
                                      </p:cBhvr>
                                    </p:animEffect>
                                  </p:childTnLst>
                                </p:cTn>
                              </p:par>
                            </p:childTnLst>
                          </p:cTn>
                        </p:par>
                      </p:childTnLst>
                    </p:cTn>
                  </p:par>
                  <p:par>
                    <p:cTn id="101" fill="hold">
                      <p:stCondLst>
                        <p:cond delay="indefinite"/>
                      </p:stCondLst>
                      <p:childTnLst>
                        <p:par>
                          <p:cTn id="102" fill="hold">
                            <p:stCondLst>
                              <p:cond delay="0"/>
                            </p:stCondLst>
                            <p:childTnLst>
                              <p:par>
                                <p:cTn id="103" presetID="26" presetClass="entr" presetSubtype="0" fill="hold" grpId="0" nodeType="clickEffect">
                                  <p:stCondLst>
                                    <p:cond delay="0"/>
                                  </p:stCondLst>
                                  <p:childTnLst>
                                    <p:set>
                                      <p:cBhvr>
                                        <p:cTn id="104" dur="1" fill="hold">
                                          <p:stCondLst>
                                            <p:cond delay="0"/>
                                          </p:stCondLst>
                                        </p:cTn>
                                        <p:tgtEl>
                                          <p:spTgt spid="12"/>
                                        </p:tgtEl>
                                        <p:attrNameLst>
                                          <p:attrName>style.visibility</p:attrName>
                                        </p:attrNameLst>
                                      </p:cBhvr>
                                      <p:to>
                                        <p:strVal val="visible"/>
                                      </p:to>
                                    </p:set>
                                    <p:animEffect transition="in" filter="wipe(down)">
                                      <p:cBhvr>
                                        <p:cTn id="105" dur="580">
                                          <p:stCondLst>
                                            <p:cond delay="0"/>
                                          </p:stCondLst>
                                        </p:cTn>
                                        <p:tgtEl>
                                          <p:spTgt spid="12"/>
                                        </p:tgtEl>
                                      </p:cBhvr>
                                    </p:animEffect>
                                    <p:anim calcmode="lin" valueType="num">
                                      <p:cBhvr>
                                        <p:cTn id="106"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07"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8"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09"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10"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11" dur="26">
                                          <p:stCondLst>
                                            <p:cond delay="650"/>
                                          </p:stCondLst>
                                        </p:cTn>
                                        <p:tgtEl>
                                          <p:spTgt spid="12"/>
                                        </p:tgtEl>
                                      </p:cBhvr>
                                      <p:to x="100000" y="60000"/>
                                    </p:animScale>
                                    <p:animScale>
                                      <p:cBhvr>
                                        <p:cTn id="112" dur="166" decel="50000">
                                          <p:stCondLst>
                                            <p:cond delay="676"/>
                                          </p:stCondLst>
                                        </p:cTn>
                                        <p:tgtEl>
                                          <p:spTgt spid="12"/>
                                        </p:tgtEl>
                                      </p:cBhvr>
                                      <p:to x="100000" y="100000"/>
                                    </p:animScale>
                                    <p:animScale>
                                      <p:cBhvr>
                                        <p:cTn id="113" dur="26">
                                          <p:stCondLst>
                                            <p:cond delay="1312"/>
                                          </p:stCondLst>
                                        </p:cTn>
                                        <p:tgtEl>
                                          <p:spTgt spid="12"/>
                                        </p:tgtEl>
                                      </p:cBhvr>
                                      <p:to x="100000" y="80000"/>
                                    </p:animScale>
                                    <p:animScale>
                                      <p:cBhvr>
                                        <p:cTn id="114" dur="166" decel="50000">
                                          <p:stCondLst>
                                            <p:cond delay="1338"/>
                                          </p:stCondLst>
                                        </p:cTn>
                                        <p:tgtEl>
                                          <p:spTgt spid="12"/>
                                        </p:tgtEl>
                                      </p:cBhvr>
                                      <p:to x="100000" y="100000"/>
                                    </p:animScale>
                                    <p:animScale>
                                      <p:cBhvr>
                                        <p:cTn id="115" dur="26">
                                          <p:stCondLst>
                                            <p:cond delay="1642"/>
                                          </p:stCondLst>
                                        </p:cTn>
                                        <p:tgtEl>
                                          <p:spTgt spid="12"/>
                                        </p:tgtEl>
                                      </p:cBhvr>
                                      <p:to x="100000" y="90000"/>
                                    </p:animScale>
                                    <p:animScale>
                                      <p:cBhvr>
                                        <p:cTn id="116" dur="166" decel="50000">
                                          <p:stCondLst>
                                            <p:cond delay="1668"/>
                                          </p:stCondLst>
                                        </p:cTn>
                                        <p:tgtEl>
                                          <p:spTgt spid="12"/>
                                        </p:tgtEl>
                                      </p:cBhvr>
                                      <p:to x="100000" y="100000"/>
                                    </p:animScale>
                                    <p:animScale>
                                      <p:cBhvr>
                                        <p:cTn id="117" dur="26">
                                          <p:stCondLst>
                                            <p:cond delay="1808"/>
                                          </p:stCondLst>
                                        </p:cTn>
                                        <p:tgtEl>
                                          <p:spTgt spid="12"/>
                                        </p:tgtEl>
                                      </p:cBhvr>
                                      <p:to x="100000" y="95000"/>
                                    </p:animScale>
                                    <p:animScale>
                                      <p:cBhvr>
                                        <p:cTn id="118" dur="166" decel="50000">
                                          <p:stCondLst>
                                            <p:cond delay="1834"/>
                                          </p:stCondLst>
                                        </p:cTn>
                                        <p:tgtEl>
                                          <p:spTgt spid="12"/>
                                        </p:tgtEl>
                                      </p:cBhvr>
                                      <p:to x="100000" y="100000"/>
                                    </p:animScale>
                                  </p:childTnLst>
                                </p:cTn>
                              </p:par>
                            </p:childTnLst>
                          </p:cTn>
                        </p:par>
                      </p:childTnLst>
                    </p:cTn>
                  </p:par>
                  <p:par>
                    <p:cTn id="119" fill="hold">
                      <p:stCondLst>
                        <p:cond delay="indefinite"/>
                      </p:stCondLst>
                      <p:childTnLst>
                        <p:par>
                          <p:cTn id="120" fill="hold">
                            <p:stCondLst>
                              <p:cond delay="0"/>
                            </p:stCondLst>
                            <p:childTnLst>
                              <p:par>
                                <p:cTn id="121" presetID="22" presetClass="entr" presetSubtype="4" fill="hold" grpId="0" nodeType="clickEffect">
                                  <p:stCondLst>
                                    <p:cond delay="0"/>
                                  </p:stCondLst>
                                  <p:childTnLst>
                                    <p:set>
                                      <p:cBhvr>
                                        <p:cTn id="122" dur="1" fill="hold">
                                          <p:stCondLst>
                                            <p:cond delay="0"/>
                                          </p:stCondLst>
                                        </p:cTn>
                                        <p:tgtEl>
                                          <p:spTgt spid="24"/>
                                        </p:tgtEl>
                                        <p:attrNameLst>
                                          <p:attrName>style.visibility</p:attrName>
                                        </p:attrNameLst>
                                      </p:cBhvr>
                                      <p:to>
                                        <p:strVal val="visible"/>
                                      </p:to>
                                    </p:set>
                                    <p:animEffect transition="in" filter="wipe(down)">
                                      <p:cBhvr>
                                        <p:cTn id="123" dur="500"/>
                                        <p:tgtEl>
                                          <p:spTgt spid="24"/>
                                        </p:tgtEl>
                                      </p:cBhvr>
                                    </p:animEffect>
                                  </p:childTnLst>
                                </p:cTn>
                              </p:par>
                            </p:childTnLst>
                          </p:cTn>
                        </p:par>
                      </p:childTnLst>
                    </p:cTn>
                  </p:par>
                  <p:par>
                    <p:cTn id="124" fill="hold">
                      <p:stCondLst>
                        <p:cond delay="indefinite"/>
                      </p:stCondLst>
                      <p:childTnLst>
                        <p:par>
                          <p:cTn id="125" fill="hold">
                            <p:stCondLst>
                              <p:cond delay="0"/>
                            </p:stCondLst>
                            <p:childTnLst>
                              <p:par>
                                <p:cTn id="126" presetID="26" presetClass="entr" presetSubtype="0" fill="hold" grpId="0" nodeType="clickEffect">
                                  <p:stCondLst>
                                    <p:cond delay="0"/>
                                  </p:stCondLst>
                                  <p:childTnLst>
                                    <p:set>
                                      <p:cBhvr>
                                        <p:cTn id="127" dur="1" fill="hold">
                                          <p:stCondLst>
                                            <p:cond delay="0"/>
                                          </p:stCondLst>
                                        </p:cTn>
                                        <p:tgtEl>
                                          <p:spTgt spid="13"/>
                                        </p:tgtEl>
                                        <p:attrNameLst>
                                          <p:attrName>style.visibility</p:attrName>
                                        </p:attrNameLst>
                                      </p:cBhvr>
                                      <p:to>
                                        <p:strVal val="visible"/>
                                      </p:to>
                                    </p:set>
                                    <p:animEffect transition="in" filter="wipe(down)">
                                      <p:cBhvr>
                                        <p:cTn id="128" dur="580">
                                          <p:stCondLst>
                                            <p:cond delay="0"/>
                                          </p:stCondLst>
                                        </p:cTn>
                                        <p:tgtEl>
                                          <p:spTgt spid="13"/>
                                        </p:tgtEl>
                                      </p:cBhvr>
                                    </p:animEffect>
                                    <p:anim calcmode="lin" valueType="num">
                                      <p:cBhvr>
                                        <p:cTn id="129"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30"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31"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32"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33"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34" dur="26">
                                          <p:stCondLst>
                                            <p:cond delay="650"/>
                                          </p:stCondLst>
                                        </p:cTn>
                                        <p:tgtEl>
                                          <p:spTgt spid="13"/>
                                        </p:tgtEl>
                                      </p:cBhvr>
                                      <p:to x="100000" y="60000"/>
                                    </p:animScale>
                                    <p:animScale>
                                      <p:cBhvr>
                                        <p:cTn id="135" dur="166" decel="50000">
                                          <p:stCondLst>
                                            <p:cond delay="676"/>
                                          </p:stCondLst>
                                        </p:cTn>
                                        <p:tgtEl>
                                          <p:spTgt spid="13"/>
                                        </p:tgtEl>
                                      </p:cBhvr>
                                      <p:to x="100000" y="100000"/>
                                    </p:animScale>
                                    <p:animScale>
                                      <p:cBhvr>
                                        <p:cTn id="136" dur="26">
                                          <p:stCondLst>
                                            <p:cond delay="1312"/>
                                          </p:stCondLst>
                                        </p:cTn>
                                        <p:tgtEl>
                                          <p:spTgt spid="13"/>
                                        </p:tgtEl>
                                      </p:cBhvr>
                                      <p:to x="100000" y="80000"/>
                                    </p:animScale>
                                    <p:animScale>
                                      <p:cBhvr>
                                        <p:cTn id="137" dur="166" decel="50000">
                                          <p:stCondLst>
                                            <p:cond delay="1338"/>
                                          </p:stCondLst>
                                        </p:cTn>
                                        <p:tgtEl>
                                          <p:spTgt spid="13"/>
                                        </p:tgtEl>
                                      </p:cBhvr>
                                      <p:to x="100000" y="100000"/>
                                    </p:animScale>
                                    <p:animScale>
                                      <p:cBhvr>
                                        <p:cTn id="138" dur="26">
                                          <p:stCondLst>
                                            <p:cond delay="1642"/>
                                          </p:stCondLst>
                                        </p:cTn>
                                        <p:tgtEl>
                                          <p:spTgt spid="13"/>
                                        </p:tgtEl>
                                      </p:cBhvr>
                                      <p:to x="100000" y="90000"/>
                                    </p:animScale>
                                    <p:animScale>
                                      <p:cBhvr>
                                        <p:cTn id="139" dur="166" decel="50000">
                                          <p:stCondLst>
                                            <p:cond delay="1668"/>
                                          </p:stCondLst>
                                        </p:cTn>
                                        <p:tgtEl>
                                          <p:spTgt spid="13"/>
                                        </p:tgtEl>
                                      </p:cBhvr>
                                      <p:to x="100000" y="100000"/>
                                    </p:animScale>
                                    <p:animScale>
                                      <p:cBhvr>
                                        <p:cTn id="140" dur="26">
                                          <p:stCondLst>
                                            <p:cond delay="1808"/>
                                          </p:stCondLst>
                                        </p:cTn>
                                        <p:tgtEl>
                                          <p:spTgt spid="13"/>
                                        </p:tgtEl>
                                      </p:cBhvr>
                                      <p:to x="100000" y="95000"/>
                                    </p:animScale>
                                    <p:animScale>
                                      <p:cBhvr>
                                        <p:cTn id="141" dur="166" decel="50000">
                                          <p:stCondLst>
                                            <p:cond delay="1834"/>
                                          </p:stCondLst>
                                        </p:cTn>
                                        <p:tgtEl>
                                          <p:spTgt spid="13"/>
                                        </p:tgtEl>
                                      </p:cBhvr>
                                      <p:to x="100000" y="100000"/>
                                    </p:animScale>
                                  </p:childTnLst>
                                </p:cTn>
                              </p:par>
                            </p:childTnLst>
                          </p:cTn>
                        </p:par>
                      </p:childTnLst>
                    </p:cTn>
                  </p:par>
                  <p:par>
                    <p:cTn id="142" fill="hold">
                      <p:stCondLst>
                        <p:cond delay="indefinite"/>
                      </p:stCondLst>
                      <p:childTnLst>
                        <p:par>
                          <p:cTn id="143" fill="hold">
                            <p:stCondLst>
                              <p:cond delay="0"/>
                            </p:stCondLst>
                            <p:childTnLst>
                              <p:par>
                                <p:cTn id="144" presetID="2" presetClass="entr" presetSubtype="4" fill="hold" grpId="0" nodeType="clickEffect">
                                  <p:stCondLst>
                                    <p:cond delay="0"/>
                                  </p:stCondLst>
                                  <p:childTnLst>
                                    <p:set>
                                      <p:cBhvr>
                                        <p:cTn id="145" dur="1" fill="hold">
                                          <p:stCondLst>
                                            <p:cond delay="0"/>
                                          </p:stCondLst>
                                        </p:cTn>
                                        <p:tgtEl>
                                          <p:spTgt spid="7"/>
                                        </p:tgtEl>
                                        <p:attrNameLst>
                                          <p:attrName>style.visibility</p:attrName>
                                        </p:attrNameLst>
                                      </p:cBhvr>
                                      <p:to>
                                        <p:strVal val="visible"/>
                                      </p:to>
                                    </p:set>
                                    <p:anim calcmode="lin" valueType="num">
                                      <p:cBhvr additive="base">
                                        <p:cTn id="146" dur="500" fill="hold"/>
                                        <p:tgtEl>
                                          <p:spTgt spid="7"/>
                                        </p:tgtEl>
                                        <p:attrNameLst>
                                          <p:attrName>ppt_x</p:attrName>
                                        </p:attrNameLst>
                                      </p:cBhvr>
                                      <p:tavLst>
                                        <p:tav tm="0">
                                          <p:val>
                                            <p:strVal val="#ppt_x"/>
                                          </p:val>
                                        </p:tav>
                                        <p:tav tm="100000">
                                          <p:val>
                                            <p:strVal val="#ppt_x"/>
                                          </p:val>
                                        </p:tav>
                                      </p:tavLst>
                                    </p:anim>
                                    <p:anim calcmode="lin" valueType="num">
                                      <p:cBhvr additive="base">
                                        <p:cTn id="14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8" fill="hold">
                      <p:stCondLst>
                        <p:cond delay="indefinite"/>
                      </p:stCondLst>
                      <p:childTnLst>
                        <p:par>
                          <p:cTn id="149" fill="hold">
                            <p:stCondLst>
                              <p:cond delay="0"/>
                            </p:stCondLst>
                            <p:childTnLst>
                              <p:par>
                                <p:cTn id="150" presetID="21" presetClass="entr" presetSubtype="1" fill="hold" grpId="0" nodeType="clickEffect">
                                  <p:stCondLst>
                                    <p:cond delay="0"/>
                                  </p:stCondLst>
                                  <p:childTnLst>
                                    <p:set>
                                      <p:cBhvr>
                                        <p:cTn id="151" dur="1" fill="hold">
                                          <p:stCondLst>
                                            <p:cond delay="0"/>
                                          </p:stCondLst>
                                        </p:cTn>
                                        <p:tgtEl>
                                          <p:spTgt spid="16"/>
                                        </p:tgtEl>
                                        <p:attrNameLst>
                                          <p:attrName>style.visibility</p:attrName>
                                        </p:attrNameLst>
                                      </p:cBhvr>
                                      <p:to>
                                        <p:strVal val="visible"/>
                                      </p:to>
                                    </p:set>
                                    <p:animEffect transition="in" filter="wheel(1)">
                                      <p:cBhvr>
                                        <p:cTn id="152" dur="2000"/>
                                        <p:tgtEl>
                                          <p:spTgt spid="16"/>
                                        </p:tgtEl>
                                      </p:cBhvr>
                                    </p:animEffect>
                                  </p:childTnLst>
                                </p:cTn>
                              </p:par>
                            </p:childTnLst>
                          </p:cTn>
                        </p:par>
                      </p:childTnLst>
                    </p:cTn>
                  </p:par>
                  <p:par>
                    <p:cTn id="153" fill="hold">
                      <p:stCondLst>
                        <p:cond delay="indefinite"/>
                      </p:stCondLst>
                      <p:childTnLst>
                        <p:par>
                          <p:cTn id="154" fill="hold">
                            <p:stCondLst>
                              <p:cond delay="0"/>
                            </p:stCondLst>
                            <p:childTnLst>
                              <p:par>
                                <p:cTn id="155" presetID="6" presetClass="entr" presetSubtype="16" fill="hold" grpId="0" nodeType="clickEffect">
                                  <p:stCondLst>
                                    <p:cond delay="0"/>
                                  </p:stCondLst>
                                  <p:childTnLst>
                                    <p:set>
                                      <p:cBhvr>
                                        <p:cTn id="156" dur="1" fill="hold">
                                          <p:stCondLst>
                                            <p:cond delay="0"/>
                                          </p:stCondLst>
                                        </p:cTn>
                                        <p:tgtEl>
                                          <p:spTgt spid="17"/>
                                        </p:tgtEl>
                                        <p:attrNameLst>
                                          <p:attrName>style.visibility</p:attrName>
                                        </p:attrNameLst>
                                      </p:cBhvr>
                                      <p:to>
                                        <p:strVal val="visible"/>
                                      </p:to>
                                    </p:set>
                                    <p:animEffect transition="in" filter="circle(in)">
                                      <p:cBhvr>
                                        <p:cTn id="157" dur="2000"/>
                                        <p:tgtEl>
                                          <p:spTgt spid="17"/>
                                        </p:tgtEl>
                                      </p:cBhvr>
                                    </p:animEffect>
                                  </p:childTnLst>
                                </p:cTn>
                              </p:par>
                            </p:childTnLst>
                          </p:cTn>
                        </p:par>
                      </p:childTnLst>
                    </p:cTn>
                  </p:par>
                  <p:par>
                    <p:cTn id="158" fill="hold">
                      <p:stCondLst>
                        <p:cond delay="indefinite"/>
                      </p:stCondLst>
                      <p:childTnLst>
                        <p:par>
                          <p:cTn id="159" fill="hold">
                            <p:stCondLst>
                              <p:cond delay="0"/>
                            </p:stCondLst>
                            <p:childTnLst>
                              <p:par>
                                <p:cTn id="160" presetID="42" presetClass="entr" presetSubtype="0" fill="hold" grpId="0" nodeType="clickEffect">
                                  <p:stCondLst>
                                    <p:cond delay="0"/>
                                  </p:stCondLst>
                                  <p:childTnLst>
                                    <p:set>
                                      <p:cBhvr>
                                        <p:cTn id="161" dur="1" fill="hold">
                                          <p:stCondLst>
                                            <p:cond delay="0"/>
                                          </p:stCondLst>
                                        </p:cTn>
                                        <p:tgtEl>
                                          <p:spTgt spid="25"/>
                                        </p:tgtEl>
                                        <p:attrNameLst>
                                          <p:attrName>style.visibility</p:attrName>
                                        </p:attrNameLst>
                                      </p:cBhvr>
                                      <p:to>
                                        <p:strVal val="visible"/>
                                      </p:to>
                                    </p:set>
                                    <p:animEffect transition="in" filter="fade">
                                      <p:cBhvr>
                                        <p:cTn id="162" dur="1000"/>
                                        <p:tgtEl>
                                          <p:spTgt spid="25"/>
                                        </p:tgtEl>
                                      </p:cBhvr>
                                    </p:animEffect>
                                    <p:anim calcmode="lin" valueType="num">
                                      <p:cBhvr>
                                        <p:cTn id="163" dur="1000" fill="hold"/>
                                        <p:tgtEl>
                                          <p:spTgt spid="25"/>
                                        </p:tgtEl>
                                        <p:attrNameLst>
                                          <p:attrName>ppt_x</p:attrName>
                                        </p:attrNameLst>
                                      </p:cBhvr>
                                      <p:tavLst>
                                        <p:tav tm="0">
                                          <p:val>
                                            <p:strVal val="#ppt_x"/>
                                          </p:val>
                                        </p:tav>
                                        <p:tav tm="100000">
                                          <p:val>
                                            <p:strVal val="#ppt_x"/>
                                          </p:val>
                                        </p:tav>
                                      </p:tavLst>
                                    </p:anim>
                                    <p:anim calcmode="lin" valueType="num">
                                      <p:cBhvr>
                                        <p:cTn id="16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4" fill="hold" grpId="0" nodeType="clickEffect">
                                  <p:stCondLst>
                                    <p:cond delay="0"/>
                                  </p:stCondLst>
                                  <p:childTnLst>
                                    <p:set>
                                      <p:cBhvr>
                                        <p:cTn id="168" dur="1" fill="hold">
                                          <p:stCondLst>
                                            <p:cond delay="0"/>
                                          </p:stCondLst>
                                        </p:cTn>
                                        <p:tgtEl>
                                          <p:spTgt spid="18"/>
                                        </p:tgtEl>
                                        <p:attrNameLst>
                                          <p:attrName>style.visibility</p:attrName>
                                        </p:attrNameLst>
                                      </p:cBhvr>
                                      <p:to>
                                        <p:strVal val="visible"/>
                                      </p:to>
                                    </p:set>
                                    <p:anim calcmode="lin" valueType="num">
                                      <p:cBhvr additive="base">
                                        <p:cTn id="169" dur="500" fill="hold"/>
                                        <p:tgtEl>
                                          <p:spTgt spid="18"/>
                                        </p:tgtEl>
                                        <p:attrNameLst>
                                          <p:attrName>ppt_x</p:attrName>
                                        </p:attrNameLst>
                                      </p:cBhvr>
                                      <p:tavLst>
                                        <p:tav tm="0">
                                          <p:val>
                                            <p:strVal val="#ppt_x"/>
                                          </p:val>
                                        </p:tav>
                                        <p:tav tm="100000">
                                          <p:val>
                                            <p:strVal val="#ppt_x"/>
                                          </p:val>
                                        </p:tav>
                                      </p:tavLst>
                                    </p:anim>
                                    <p:anim calcmode="lin" valueType="num">
                                      <p:cBhvr additive="base">
                                        <p:cTn id="17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45" presetClass="entr" presetSubtype="0" fill="hold" grpId="0" nodeType="clickEffect">
                                  <p:stCondLst>
                                    <p:cond delay="0"/>
                                  </p:stCondLst>
                                  <p:childTnLst>
                                    <p:set>
                                      <p:cBhvr>
                                        <p:cTn id="174" dur="1" fill="hold">
                                          <p:stCondLst>
                                            <p:cond delay="0"/>
                                          </p:stCondLst>
                                        </p:cTn>
                                        <p:tgtEl>
                                          <p:spTgt spid="8"/>
                                        </p:tgtEl>
                                        <p:attrNameLst>
                                          <p:attrName>style.visibility</p:attrName>
                                        </p:attrNameLst>
                                      </p:cBhvr>
                                      <p:to>
                                        <p:strVal val="visible"/>
                                      </p:to>
                                    </p:set>
                                    <p:animEffect transition="in" filter="fade">
                                      <p:cBhvr>
                                        <p:cTn id="175" dur="2000"/>
                                        <p:tgtEl>
                                          <p:spTgt spid="8"/>
                                        </p:tgtEl>
                                      </p:cBhvr>
                                    </p:animEffect>
                                    <p:anim calcmode="lin" valueType="num">
                                      <p:cBhvr>
                                        <p:cTn id="176" dur="2000" fill="hold"/>
                                        <p:tgtEl>
                                          <p:spTgt spid="8"/>
                                        </p:tgtEl>
                                        <p:attrNameLst>
                                          <p:attrName>ppt_w</p:attrName>
                                        </p:attrNameLst>
                                      </p:cBhvr>
                                      <p:tavLst>
                                        <p:tav tm="0" fmla="#ppt_w*sin(2.5*pi*$)">
                                          <p:val>
                                            <p:fltVal val="0"/>
                                          </p:val>
                                        </p:tav>
                                        <p:tav tm="100000">
                                          <p:val>
                                            <p:fltVal val="1"/>
                                          </p:val>
                                        </p:tav>
                                      </p:tavLst>
                                    </p:anim>
                                    <p:anim calcmode="lin" valueType="num">
                                      <p:cBhvr>
                                        <p:cTn id="177" dur="20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178" fill="hold">
                      <p:stCondLst>
                        <p:cond delay="indefinite"/>
                      </p:stCondLst>
                      <p:childTnLst>
                        <p:par>
                          <p:cTn id="179" fill="hold">
                            <p:stCondLst>
                              <p:cond delay="0"/>
                            </p:stCondLst>
                            <p:childTnLst>
                              <p:par>
                                <p:cTn id="180" presetID="2" presetClass="entr" presetSubtype="4" fill="hold" grpId="0" nodeType="clickEffect">
                                  <p:stCondLst>
                                    <p:cond delay="0"/>
                                  </p:stCondLst>
                                  <p:childTnLst>
                                    <p:set>
                                      <p:cBhvr>
                                        <p:cTn id="181" dur="1" fill="hold">
                                          <p:stCondLst>
                                            <p:cond delay="0"/>
                                          </p:stCondLst>
                                        </p:cTn>
                                        <p:tgtEl>
                                          <p:spTgt spid="26"/>
                                        </p:tgtEl>
                                        <p:attrNameLst>
                                          <p:attrName>style.visibility</p:attrName>
                                        </p:attrNameLst>
                                      </p:cBhvr>
                                      <p:to>
                                        <p:strVal val="visible"/>
                                      </p:to>
                                    </p:set>
                                    <p:anim calcmode="lin" valueType="num">
                                      <p:cBhvr additive="base">
                                        <p:cTn id="182" dur="500" fill="hold"/>
                                        <p:tgtEl>
                                          <p:spTgt spid="26"/>
                                        </p:tgtEl>
                                        <p:attrNameLst>
                                          <p:attrName>ppt_x</p:attrName>
                                        </p:attrNameLst>
                                      </p:cBhvr>
                                      <p:tavLst>
                                        <p:tav tm="0">
                                          <p:val>
                                            <p:strVal val="#ppt_x"/>
                                          </p:val>
                                        </p:tav>
                                        <p:tav tm="100000">
                                          <p:val>
                                            <p:strVal val="#ppt_x"/>
                                          </p:val>
                                        </p:tav>
                                      </p:tavLst>
                                    </p:anim>
                                    <p:anim calcmode="lin" valueType="num">
                                      <p:cBhvr additive="base">
                                        <p:cTn id="18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84" fill="hold">
                      <p:stCondLst>
                        <p:cond delay="indefinite"/>
                      </p:stCondLst>
                      <p:childTnLst>
                        <p:par>
                          <p:cTn id="185" fill="hold">
                            <p:stCondLst>
                              <p:cond delay="0"/>
                            </p:stCondLst>
                            <p:childTnLst>
                              <p:par>
                                <p:cTn id="186" presetID="31" presetClass="entr" presetSubtype="0" fill="hold" grpId="0" nodeType="clickEffect">
                                  <p:stCondLst>
                                    <p:cond delay="0"/>
                                  </p:stCondLst>
                                  <p:childTnLst>
                                    <p:set>
                                      <p:cBhvr>
                                        <p:cTn id="187" dur="1" fill="hold">
                                          <p:stCondLst>
                                            <p:cond delay="0"/>
                                          </p:stCondLst>
                                        </p:cTn>
                                        <p:tgtEl>
                                          <p:spTgt spid="14"/>
                                        </p:tgtEl>
                                        <p:attrNameLst>
                                          <p:attrName>style.visibility</p:attrName>
                                        </p:attrNameLst>
                                      </p:cBhvr>
                                      <p:to>
                                        <p:strVal val="visible"/>
                                      </p:to>
                                    </p:set>
                                    <p:anim calcmode="lin" valueType="num">
                                      <p:cBhvr>
                                        <p:cTn id="188" dur="1000" fill="hold"/>
                                        <p:tgtEl>
                                          <p:spTgt spid="14"/>
                                        </p:tgtEl>
                                        <p:attrNameLst>
                                          <p:attrName>ppt_w</p:attrName>
                                        </p:attrNameLst>
                                      </p:cBhvr>
                                      <p:tavLst>
                                        <p:tav tm="0">
                                          <p:val>
                                            <p:fltVal val="0"/>
                                          </p:val>
                                        </p:tav>
                                        <p:tav tm="100000">
                                          <p:val>
                                            <p:strVal val="#ppt_w"/>
                                          </p:val>
                                        </p:tav>
                                      </p:tavLst>
                                    </p:anim>
                                    <p:anim calcmode="lin" valueType="num">
                                      <p:cBhvr>
                                        <p:cTn id="189" dur="1000" fill="hold"/>
                                        <p:tgtEl>
                                          <p:spTgt spid="14"/>
                                        </p:tgtEl>
                                        <p:attrNameLst>
                                          <p:attrName>ppt_h</p:attrName>
                                        </p:attrNameLst>
                                      </p:cBhvr>
                                      <p:tavLst>
                                        <p:tav tm="0">
                                          <p:val>
                                            <p:fltVal val="0"/>
                                          </p:val>
                                        </p:tav>
                                        <p:tav tm="100000">
                                          <p:val>
                                            <p:strVal val="#ppt_h"/>
                                          </p:val>
                                        </p:tav>
                                      </p:tavLst>
                                    </p:anim>
                                    <p:anim calcmode="lin" valueType="num">
                                      <p:cBhvr>
                                        <p:cTn id="190" dur="1000" fill="hold"/>
                                        <p:tgtEl>
                                          <p:spTgt spid="14"/>
                                        </p:tgtEl>
                                        <p:attrNameLst>
                                          <p:attrName>style.rotation</p:attrName>
                                        </p:attrNameLst>
                                      </p:cBhvr>
                                      <p:tavLst>
                                        <p:tav tm="0">
                                          <p:val>
                                            <p:fltVal val="90"/>
                                          </p:val>
                                        </p:tav>
                                        <p:tav tm="100000">
                                          <p:val>
                                            <p:fltVal val="0"/>
                                          </p:val>
                                        </p:tav>
                                      </p:tavLst>
                                    </p:anim>
                                    <p:animEffect transition="in" filter="fade">
                                      <p:cBhvr>
                                        <p:cTn id="19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P spid="17" grpId="0"/>
      <p:bldP spid="18" grpId="0" bldLvl="0" animBg="1"/>
      <p:bldP spid="19" grpId="0" bldLvl="0" animBg="1"/>
      <p:bldP spid="20" grpId="0" bldLvl="0" animBg="1"/>
      <p:bldP spid="21" grpId="0" bldLvl="0" animBg="1"/>
      <p:bldP spid="22" grpId="0" bldLvl="0" animBg="1"/>
      <p:bldP spid="23" grpId="0" bldLvl="0" animBg="1"/>
      <p:bldP spid="24" grpId="0" bldLvl="0" animBg="1"/>
      <p:bldP spid="25" grpId="0" bldLvl="0" animBg="1"/>
      <p:bldP spid="26"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701749" y="626642"/>
            <a:ext cx="2892056" cy="713740"/>
            <a:chOff x="2371" y="690"/>
            <a:chExt cx="3471" cy="1124"/>
          </a:xfrm>
        </p:grpSpPr>
        <p:sp>
          <p:nvSpPr>
            <p:cNvPr id="3"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4"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主题归纳</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37891" name="Text Box 3"/>
          <p:cNvSpPr txBox="1"/>
          <p:nvPr/>
        </p:nvSpPr>
        <p:spPr>
          <a:xfrm>
            <a:off x="1155700" y="2028825"/>
            <a:ext cx="9580880" cy="2595880"/>
          </a:xfrm>
          <a:prstGeom prst="rect">
            <a:avLst/>
          </a:prstGeom>
          <a:noFill/>
          <a:ln w="9525">
            <a:noFill/>
          </a:ln>
        </p:spPr>
        <p:txBody>
          <a:bodyPr wrap="square" anchor="t" anchorCtr="0">
            <a:spAutoFit/>
          </a:bodyPr>
          <a:p>
            <a:pPr>
              <a:lnSpc>
                <a:spcPct val="110000"/>
              </a:lnSpc>
              <a:spcBef>
                <a:spcPts val="50"/>
              </a:spcBef>
            </a:pPr>
            <a:r>
              <a:rPr lang="zh-CN" altLang="en-US" sz="4000" b="1" dirty="0">
                <a:latin typeface="Arial" panose="020B0604020202020204" pitchFamily="34" charset="0"/>
                <a:ea typeface="宋体" panose="02010600030101010101" pitchFamily="2" charset="-122"/>
              </a:rPr>
              <a:t>       </a:t>
            </a:r>
            <a:r>
              <a:rPr lang="zh-CN" altLang="en-US" sz="3600" b="1" dirty="0">
                <a:latin typeface="宋体" panose="02010600030101010101" pitchFamily="2" charset="-122"/>
                <a:ea typeface="宋体" panose="02010600030101010101" pitchFamily="2" charset="-122"/>
              </a:rPr>
              <a:t>本文具体记叙了长征途中红军翻越老山界的</a:t>
            </a:r>
            <a:r>
              <a:rPr lang="zh-CN" altLang="en-US" sz="3600" b="1" dirty="0">
                <a:solidFill>
                  <a:srgbClr val="FF3300"/>
                </a:solidFill>
                <a:latin typeface="宋体" panose="02010600030101010101" pitchFamily="2" charset="-122"/>
                <a:ea typeface="宋体" panose="02010600030101010101" pitchFamily="2" charset="-122"/>
              </a:rPr>
              <a:t>全过程</a:t>
            </a:r>
            <a:r>
              <a:rPr lang="en-US" altLang="zh-CN" sz="3600" b="1">
                <a:ea typeface="SimSun-ExtB" panose="02010609060101010101" charset="-122"/>
                <a:sym typeface="宋体" panose="02010600030101010101" pitchFamily="2" charset="-122"/>
              </a:rPr>
              <a:t>,</a:t>
            </a:r>
            <a:r>
              <a:rPr lang="zh-CN" altLang="en-US" sz="3600" b="1" dirty="0">
                <a:latin typeface="宋体" panose="02010600030101010101" pitchFamily="2" charset="-122"/>
                <a:ea typeface="宋体" panose="02010600030101010101" pitchFamily="2" charset="-122"/>
              </a:rPr>
              <a:t>表现了中国工农红军</a:t>
            </a:r>
            <a:r>
              <a:rPr lang="zh-CN" altLang="en-US" sz="3600" b="1" dirty="0">
                <a:solidFill>
                  <a:srgbClr val="FF3300"/>
                </a:solidFill>
                <a:latin typeface="宋体" panose="02010600030101010101" pitchFamily="2" charset="-122"/>
                <a:ea typeface="宋体" panose="02010600030101010101" pitchFamily="2" charset="-122"/>
              </a:rPr>
              <a:t>不畏艰难险阻</a:t>
            </a:r>
            <a:r>
              <a:rPr lang="en-US" altLang="zh-CN" sz="3600" b="1">
                <a:ea typeface="SimSun-ExtB" panose="02010609060101010101" charset="-122"/>
                <a:sym typeface="宋体" panose="02010600030101010101" pitchFamily="2" charset="-122"/>
              </a:rPr>
              <a:t>,</a:t>
            </a:r>
            <a:r>
              <a:rPr lang="zh-CN" altLang="en-US" sz="3600" b="1" dirty="0">
                <a:solidFill>
                  <a:srgbClr val="FF3300"/>
                </a:solidFill>
                <a:latin typeface="宋体" panose="02010600030101010101" pitchFamily="2" charset="-122"/>
                <a:ea typeface="宋体" panose="02010600030101010101" pitchFamily="2" charset="-122"/>
              </a:rPr>
              <a:t>大无畏的英雄气概</a:t>
            </a:r>
            <a:r>
              <a:rPr lang="en-US" altLang="zh-CN" sz="3600" b="1">
                <a:ea typeface="SimSun-ExtB" panose="02010609060101010101" charset="-122"/>
                <a:sym typeface="宋体" panose="02010600030101010101" pitchFamily="2" charset="-122"/>
              </a:rPr>
              <a:t>,</a:t>
            </a:r>
            <a:r>
              <a:rPr lang="zh-CN" altLang="en-US" sz="3600" b="1" dirty="0">
                <a:solidFill>
                  <a:srgbClr val="FF3300"/>
                </a:solidFill>
                <a:latin typeface="宋体" panose="02010600030101010101" pitchFamily="2" charset="-122"/>
                <a:ea typeface="宋体" panose="02010600030101010101" pitchFamily="2" charset="-122"/>
              </a:rPr>
              <a:t>英勇顽强的斗志和革命乐观主义精神</a:t>
            </a:r>
            <a:r>
              <a:rPr lang="zh-CN" altLang="en-US" sz="3600" b="1" dirty="0">
                <a:latin typeface="宋体" panose="02010600030101010101" pitchFamily="2" charset="-122"/>
                <a:ea typeface="宋体" panose="02010600030101010101" pitchFamily="2" charset="-122"/>
              </a:rPr>
              <a:t>。</a:t>
            </a:r>
            <a:endParaRPr lang="zh-CN" altLang="en-US" sz="36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1"/>
                                        </p:tgtEl>
                                        <p:attrNameLst>
                                          <p:attrName>style.visibility</p:attrName>
                                        </p:attrNameLst>
                                      </p:cBhvr>
                                      <p:to>
                                        <p:strVal val="visible"/>
                                      </p:to>
                                    </p:set>
                                    <p:anim calcmode="lin" valueType="num">
                                      <p:cBhvr additive="base">
                                        <p:cTn id="7" dur="500" fill="hold"/>
                                        <p:tgtEl>
                                          <p:spTgt spid="37891"/>
                                        </p:tgtEl>
                                        <p:attrNameLst>
                                          <p:attrName>ppt_x</p:attrName>
                                        </p:attrNameLst>
                                      </p:cBhvr>
                                      <p:tavLst>
                                        <p:tav tm="0">
                                          <p:val>
                                            <p:strVal val="0-#ppt_w/2"/>
                                          </p:val>
                                        </p:tav>
                                        <p:tav tm="100000">
                                          <p:val>
                                            <p:strVal val="#ppt_x"/>
                                          </p:val>
                                        </p:tav>
                                      </p:tavLst>
                                    </p:anim>
                                    <p:anim calcmode="lin" valueType="num">
                                      <p:cBhvr additive="base">
                                        <p:cTn id="8" dur="500" fill="hold"/>
                                        <p:tgtEl>
                                          <p:spTgt spid="378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1746" name="Text Box 5"/>
          <p:cNvSpPr txBox="1">
            <a:spLocks noChangeArrowheads="1"/>
          </p:cNvSpPr>
          <p:nvPr/>
        </p:nvSpPr>
        <p:spPr bwMode="auto">
          <a:xfrm>
            <a:off x="673790" y="1749942"/>
            <a:ext cx="10752667" cy="3044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ts val="50"/>
              </a:spcBef>
              <a:spcAft>
                <a:spcPts val="0"/>
              </a:spcAft>
            </a:pPr>
            <a:r>
              <a:rPr lang="zh-CN" altLang="en-US" sz="2800" b="1" dirty="0" smtClean="0">
                <a:latin typeface="新宋体" panose="02010609030101010101" pitchFamily="49" charset="-122"/>
                <a:ea typeface="新宋体" panose="02010609030101010101" pitchFamily="49" charset="-122"/>
              </a:rPr>
              <a:t>    </a:t>
            </a:r>
            <a:r>
              <a:rPr lang="en-US" altLang="zh-CN" sz="2800" b="1" dirty="0" smtClean="0">
                <a:latin typeface="新宋体" panose="02010609030101010101" pitchFamily="49" charset="-122"/>
                <a:ea typeface="新宋体" panose="02010609030101010101" pitchFamily="49" charset="-122"/>
              </a:rPr>
              <a:t> </a:t>
            </a:r>
            <a:r>
              <a:rPr lang="zh-CN" altLang="en-US" sz="3200" b="1" dirty="0" smtClean="0">
                <a:latin typeface="新宋体" panose="02010609030101010101" pitchFamily="49" charset="-122"/>
                <a:ea typeface="新宋体" panose="02010609030101010101" pitchFamily="49" charset="-122"/>
              </a:rPr>
              <a:t>写寂静</a:t>
            </a:r>
            <a:r>
              <a:rPr lang="en-US" altLang="zh-CN" sz="3200" b="1">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smtClean="0">
                <a:latin typeface="新宋体" panose="02010609030101010101" pitchFamily="49" charset="-122"/>
                <a:ea typeface="新宋体" panose="02010609030101010101" pitchFamily="49" charset="-122"/>
              </a:rPr>
              <a:t>可以</a:t>
            </a:r>
            <a:r>
              <a:rPr lang="zh-CN" altLang="en-US" sz="3200" b="1" u="sng" dirty="0" smtClean="0">
                <a:solidFill>
                  <a:srgbClr val="FF0000"/>
                </a:solidFill>
                <a:effectLst/>
                <a:latin typeface="新宋体" panose="02010609030101010101" pitchFamily="49" charset="-122"/>
                <a:ea typeface="新宋体" panose="02010609030101010101" pitchFamily="49" charset="-122"/>
              </a:rPr>
              <a:t>以静写静</a:t>
            </a:r>
            <a:r>
              <a:rPr lang="en-US" altLang="zh-CN" sz="3200" b="1">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smtClean="0">
                <a:latin typeface="新宋体" panose="02010609030101010101" pitchFamily="49" charset="-122"/>
                <a:ea typeface="新宋体" panose="02010609030101010101" pitchFamily="49" charset="-122"/>
              </a:rPr>
              <a:t>也可以</a:t>
            </a:r>
            <a:r>
              <a:rPr lang="zh-CN" altLang="en-US" sz="3200" b="1" u="sng" dirty="0" smtClean="0">
                <a:solidFill>
                  <a:srgbClr val="FF0000"/>
                </a:solidFill>
                <a:effectLst/>
                <a:latin typeface="新宋体" panose="02010609030101010101" pitchFamily="49" charset="-122"/>
                <a:ea typeface="新宋体" panose="02010609030101010101" pitchFamily="49" charset="-122"/>
              </a:rPr>
              <a:t>以声写静</a:t>
            </a:r>
            <a:r>
              <a:rPr lang="zh-CN" altLang="en-US" sz="3200" b="1" dirty="0" smtClean="0">
                <a:latin typeface="新宋体" panose="02010609030101010101" pitchFamily="49" charset="-122"/>
                <a:ea typeface="新宋体" panose="02010609030101010101" pitchFamily="49" charset="-122"/>
              </a:rPr>
              <a:t>。这篇课文既说</a:t>
            </a:r>
            <a:r>
              <a:rPr lang="en-US" altLang="zh-CN" sz="3200" b="1" dirty="0">
                <a:latin typeface="Arial" panose="020B0604020202020204" pitchFamily="34" charset="0"/>
                <a:ea typeface="新宋体" panose="02010609030101010101" pitchFamily="49" charset="-122"/>
                <a:cs typeface="Arial" panose="020B0604020202020204" pitchFamily="34" charset="0"/>
                <a:sym typeface="+mn-ea"/>
              </a:rPr>
              <a:t>“</a:t>
            </a:r>
            <a:r>
              <a:rPr lang="zh-CN" altLang="en-US" sz="3200" b="1" dirty="0" smtClean="0">
                <a:latin typeface="新宋体" panose="02010609030101010101" pitchFamily="49" charset="-122"/>
                <a:ea typeface="新宋体" panose="02010609030101010101" pitchFamily="49" charset="-122"/>
              </a:rPr>
              <a:t>寂静</a:t>
            </a:r>
            <a:r>
              <a:rPr lang="en-US" altLang="zh-CN" sz="3200" b="1" dirty="0">
                <a:latin typeface="Arial" panose="020B0604020202020204" pitchFamily="34" charset="0"/>
                <a:ea typeface="新宋体" panose="02010609030101010101" pitchFamily="49" charset="-122"/>
                <a:cs typeface="Arial" panose="020B0604020202020204" pitchFamily="34" charset="0"/>
                <a:sym typeface="+mn-ea"/>
              </a:rPr>
              <a:t>”</a:t>
            </a:r>
            <a:r>
              <a:rPr lang="en-US" altLang="zh-CN" sz="3200" b="1">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smtClean="0">
                <a:latin typeface="新宋体" panose="02010609030101010101" pitchFamily="49" charset="-122"/>
                <a:ea typeface="新宋体" panose="02010609030101010101" pitchFamily="49" charset="-122"/>
              </a:rPr>
              <a:t>又说</a:t>
            </a:r>
            <a:r>
              <a:rPr lang="en-US" altLang="zh-CN" sz="3200" b="1" dirty="0">
                <a:latin typeface="Arial" panose="020B0604020202020204" pitchFamily="34" charset="0"/>
                <a:ea typeface="新宋体" panose="02010609030101010101" pitchFamily="49" charset="-122"/>
                <a:cs typeface="Arial" panose="020B0604020202020204" pitchFamily="34" charset="0"/>
                <a:sym typeface="+mn-ea"/>
              </a:rPr>
              <a:t>“</a:t>
            </a:r>
            <a:r>
              <a:rPr lang="zh-CN" altLang="en-US" sz="3200" b="1" dirty="0" smtClean="0">
                <a:latin typeface="新宋体" panose="02010609030101010101" pitchFamily="49" charset="-122"/>
                <a:ea typeface="新宋体" panose="02010609030101010101" pitchFamily="49" charset="-122"/>
              </a:rPr>
              <a:t>耳朵里有不可捉摸的声响</a:t>
            </a:r>
            <a:r>
              <a:rPr lang="en-US" altLang="zh-CN" sz="3200" b="1" dirty="0">
                <a:latin typeface="Arial" panose="020B0604020202020204" pitchFamily="34" charset="0"/>
                <a:ea typeface="新宋体" panose="02010609030101010101" pitchFamily="49" charset="-122"/>
                <a:cs typeface="Arial" panose="020B0604020202020204" pitchFamily="34" charset="0"/>
                <a:sym typeface="+mn-ea"/>
              </a:rPr>
              <a:t>”</a:t>
            </a:r>
            <a:r>
              <a:rPr lang="en-US" altLang="zh-CN" sz="3200" b="1">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smtClean="0">
                <a:latin typeface="新宋体" panose="02010609030101010101" pitchFamily="49" charset="-122"/>
                <a:ea typeface="新宋体" panose="02010609030101010101" pitchFamily="49" charset="-122"/>
              </a:rPr>
              <a:t>正是</a:t>
            </a:r>
            <a:r>
              <a:rPr lang="zh-CN" altLang="en-US" sz="3200" b="1" u="sng" dirty="0" smtClean="0">
                <a:solidFill>
                  <a:srgbClr val="FF0000"/>
                </a:solidFill>
                <a:effectLst/>
                <a:latin typeface="新宋体" panose="02010609030101010101" pitchFamily="49" charset="-122"/>
                <a:ea typeface="新宋体" panose="02010609030101010101" pitchFamily="49" charset="-122"/>
              </a:rPr>
              <a:t>以声写静</a:t>
            </a:r>
            <a:r>
              <a:rPr lang="zh-CN" altLang="en-US" sz="3200" b="1" dirty="0" smtClean="0">
                <a:latin typeface="新宋体" panose="02010609030101010101" pitchFamily="49" charset="-122"/>
                <a:ea typeface="新宋体" panose="02010609030101010101" pitchFamily="49" charset="-122"/>
              </a:rPr>
              <a:t>。恰恰因为静极了</a:t>
            </a:r>
            <a:r>
              <a:rPr lang="en-US" altLang="zh-CN" sz="3200" b="1">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smtClean="0">
                <a:latin typeface="新宋体" panose="02010609030101010101" pitchFamily="49" charset="-122"/>
                <a:ea typeface="新宋体" panose="02010609030101010101" pitchFamily="49" charset="-122"/>
              </a:rPr>
              <a:t>才听到一般听不到的声音；恰恰因为听到了一般听不到的声音</a:t>
            </a:r>
            <a:r>
              <a:rPr lang="en-US" altLang="zh-CN" sz="3200" b="1">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smtClean="0">
                <a:latin typeface="新宋体" panose="02010609030101010101" pitchFamily="49" charset="-122"/>
                <a:ea typeface="新宋体" panose="02010609030101010101" pitchFamily="49" charset="-122"/>
              </a:rPr>
              <a:t>才说明实在是静极了。你在生活中曾有这样的感受吗？试用一二百字写出来</a:t>
            </a:r>
            <a:r>
              <a:rPr lang="en-US" altLang="zh-CN" sz="3200" b="1">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smtClean="0">
                <a:latin typeface="新宋体" panose="02010609030101010101" pitchFamily="49" charset="-122"/>
                <a:ea typeface="新宋体" panose="02010609030101010101" pitchFamily="49" charset="-122"/>
              </a:rPr>
              <a:t>练习用比喻。</a:t>
            </a:r>
            <a:r>
              <a:rPr lang="zh-CN" altLang="en-US" sz="3200" b="1" dirty="0" smtClean="0">
                <a:solidFill>
                  <a:srgbClr val="808000"/>
                </a:solidFill>
                <a:latin typeface="新宋体" panose="02010609030101010101" pitchFamily="49" charset="-122"/>
                <a:ea typeface="新宋体" panose="02010609030101010101" pitchFamily="49" charset="-122"/>
              </a:rPr>
              <a:t> </a:t>
            </a:r>
            <a:endParaRPr lang="zh-CN" altLang="en-US" sz="3200" b="1" dirty="0">
              <a:solidFill>
                <a:srgbClr val="808000"/>
              </a:solidFill>
              <a:latin typeface="新宋体" panose="02010609030101010101" pitchFamily="49" charset="-122"/>
              <a:ea typeface="新宋体" panose="02010609030101010101" pitchFamily="49" charset="-122"/>
            </a:endParaRPr>
          </a:p>
        </p:txBody>
      </p:sp>
      <p:grpSp>
        <p:nvGrpSpPr>
          <p:cNvPr id="4" name="组合 3"/>
          <p:cNvGrpSpPr/>
          <p:nvPr/>
        </p:nvGrpSpPr>
        <p:grpSpPr>
          <a:xfrm>
            <a:off x="1212213" y="690437"/>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拓展延伸</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p:cTn id="7" dur="1000" fill="hold"/>
                                        <p:tgtEl>
                                          <p:spTgt spid="31746"/>
                                        </p:tgtEl>
                                        <p:attrNameLst>
                                          <p:attrName>ppt_w</p:attrName>
                                        </p:attrNameLst>
                                      </p:cBhvr>
                                      <p:tavLst>
                                        <p:tav tm="0">
                                          <p:val>
                                            <p:fltVal val="0"/>
                                          </p:val>
                                        </p:tav>
                                        <p:tav tm="100000">
                                          <p:val>
                                            <p:strVal val="#ppt_w"/>
                                          </p:val>
                                        </p:tav>
                                      </p:tavLst>
                                    </p:anim>
                                    <p:anim calcmode="lin" valueType="num">
                                      <p:cBhvr>
                                        <p:cTn id="8" dur="1000" fill="hold"/>
                                        <p:tgtEl>
                                          <p:spTgt spid="31746"/>
                                        </p:tgtEl>
                                        <p:attrNameLst>
                                          <p:attrName>ppt_h</p:attrName>
                                        </p:attrNameLst>
                                      </p:cBhvr>
                                      <p:tavLst>
                                        <p:tav tm="0">
                                          <p:val>
                                            <p:fltVal val="0"/>
                                          </p:val>
                                        </p:tav>
                                        <p:tav tm="100000">
                                          <p:val>
                                            <p:strVal val="#ppt_h"/>
                                          </p:val>
                                        </p:tav>
                                      </p:tavLst>
                                    </p:anim>
                                    <p:anim calcmode="lin" valueType="num">
                                      <p:cBhvr>
                                        <p:cTn id="9" dur="1000" fill="hold"/>
                                        <p:tgtEl>
                                          <p:spTgt spid="31746"/>
                                        </p:tgtEl>
                                        <p:attrNameLst>
                                          <p:attrName>style.rotation</p:attrName>
                                        </p:attrNameLst>
                                      </p:cBhvr>
                                      <p:tavLst>
                                        <p:tav tm="0">
                                          <p:val>
                                            <p:fltVal val="90"/>
                                          </p:val>
                                        </p:tav>
                                        <p:tav tm="100000">
                                          <p:val>
                                            <p:fltVal val="0"/>
                                          </p:val>
                                        </p:tav>
                                      </p:tavLst>
                                    </p:anim>
                                    <p:animEffect transition="in" filter="fade">
                                      <p:cBhvr>
                                        <p:cTn id="10" dur="10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4" name="组合 3"/>
          <p:cNvGrpSpPr/>
          <p:nvPr/>
        </p:nvGrpSpPr>
        <p:grpSpPr>
          <a:xfrm>
            <a:off x="701749" y="626642"/>
            <a:ext cx="2892056"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smtClean="0">
                  <a:solidFill>
                    <a:schemeClr val="bg1"/>
                  </a:solidFill>
                  <a:latin typeface="思源宋体 CN SemiBold" panose="02020600000000000000" charset="-122"/>
                  <a:ea typeface="思源宋体 CN SemiBold" panose="02020600000000000000" charset="-122"/>
                </a:rPr>
                <a:t>学习目标</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矩形 1"/>
          <p:cNvSpPr/>
          <p:nvPr/>
        </p:nvSpPr>
        <p:spPr>
          <a:xfrm>
            <a:off x="744220" y="1670685"/>
            <a:ext cx="10724515" cy="3044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just">
              <a:lnSpc>
                <a:spcPct val="120000"/>
              </a:lnSpc>
              <a:spcBef>
                <a:spcPts val="0"/>
              </a:spcBef>
              <a:spcAft>
                <a:spcPts val="0"/>
              </a:spcAft>
            </a:pPr>
            <a:r>
              <a:rPr lang="en-US" altLang="zh-CN" sz="3200" b="1" dirty="0" smtClean="0">
                <a:solidFill>
                  <a:schemeClr val="tx1"/>
                </a:solidFill>
                <a:latin typeface="新宋体" panose="02010609030101010101" pitchFamily="49" charset="-122"/>
                <a:ea typeface="新宋体" panose="02010609030101010101" pitchFamily="49" charset="-122"/>
              </a:rPr>
              <a:t>1.</a:t>
            </a:r>
            <a:r>
              <a:rPr lang="zh-CN" altLang="en-US" sz="3200" b="1" dirty="0" smtClean="0">
                <a:solidFill>
                  <a:schemeClr val="tx1"/>
                </a:solidFill>
                <a:latin typeface="新宋体" panose="02010609030101010101" pitchFamily="49" charset="-122"/>
                <a:ea typeface="新宋体" panose="02010609030101010101" pitchFamily="49" charset="-122"/>
              </a:rPr>
              <a:t>梳理红军翻越老山界的</a:t>
            </a:r>
            <a:r>
              <a:rPr lang="zh-CN" altLang="en-US" sz="3200" b="1" dirty="0" smtClean="0">
                <a:solidFill>
                  <a:srgbClr val="FF0000"/>
                </a:solidFill>
                <a:latin typeface="新宋体" panose="02010609030101010101" pitchFamily="49" charset="-122"/>
                <a:ea typeface="新宋体" panose="02010609030101010101" pitchFamily="49" charset="-122"/>
              </a:rPr>
              <a:t>经过</a:t>
            </a:r>
            <a:r>
              <a:rPr lang="en-US" altLang="zh-CN" sz="3200" b="1">
                <a:solidFill>
                  <a:schemeClr val="tx1"/>
                </a:solidFill>
                <a:ea typeface="SimSun-ExtB" panose="02010609060101010101" charset="-122"/>
                <a:sym typeface="宋体" panose="02010600030101010101" pitchFamily="2" charset="-122"/>
              </a:rPr>
              <a:t>,</a:t>
            </a:r>
            <a:r>
              <a:rPr lang="zh-CN" altLang="en-US" sz="3200" b="1" dirty="0" smtClean="0">
                <a:solidFill>
                  <a:schemeClr val="tx1"/>
                </a:solidFill>
                <a:latin typeface="新宋体" panose="02010609030101010101" pitchFamily="49" charset="-122"/>
                <a:ea typeface="新宋体" panose="02010609030101010101" pitchFamily="49" charset="-122"/>
              </a:rPr>
              <a:t>把握文章的</a:t>
            </a:r>
            <a:r>
              <a:rPr lang="zh-CN" altLang="en-US" sz="3200" b="1" dirty="0" smtClean="0">
                <a:solidFill>
                  <a:srgbClr val="FF0000"/>
                </a:solidFill>
                <a:latin typeface="新宋体" panose="02010609030101010101" pitchFamily="49" charset="-122"/>
                <a:ea typeface="新宋体" panose="02010609030101010101" pitchFamily="49" charset="-122"/>
              </a:rPr>
              <a:t>叙事线索</a:t>
            </a:r>
            <a:r>
              <a:rPr lang="zh-CN" altLang="en-US" sz="3200" b="1" dirty="0" smtClean="0">
                <a:solidFill>
                  <a:schemeClr val="tx1"/>
                </a:solidFill>
                <a:latin typeface="新宋体" panose="02010609030101010101" pitchFamily="49" charset="-122"/>
                <a:ea typeface="新宋体" panose="02010609030101010101" pitchFamily="49" charset="-122"/>
              </a:rPr>
              <a:t>。</a:t>
            </a:r>
            <a:endParaRPr lang="zh-CN" altLang="en-US" sz="3200" b="1" dirty="0" smtClean="0">
              <a:solidFill>
                <a:schemeClr val="tx1"/>
              </a:solidFill>
              <a:latin typeface="新宋体" panose="02010609030101010101" pitchFamily="49" charset="-122"/>
              <a:ea typeface="新宋体" panose="02010609030101010101" pitchFamily="49" charset="-122"/>
            </a:endParaRPr>
          </a:p>
          <a:p>
            <a:pPr algn="just">
              <a:lnSpc>
                <a:spcPct val="120000"/>
              </a:lnSpc>
              <a:spcBef>
                <a:spcPts val="0"/>
              </a:spcBef>
              <a:spcAft>
                <a:spcPts val="0"/>
              </a:spcAft>
            </a:pPr>
            <a:r>
              <a:rPr lang="zh-CN" altLang="en-US" sz="3200" b="1" dirty="0" smtClean="0">
                <a:solidFill>
                  <a:schemeClr val="tx1"/>
                </a:solidFill>
                <a:latin typeface="新宋体" panose="02010609030101010101" pitchFamily="49" charset="-122"/>
                <a:ea typeface="新宋体" panose="02010609030101010101" pitchFamily="49" charset="-122"/>
              </a:rPr>
              <a:t>2.品味文中景物描写的语句</a:t>
            </a:r>
            <a:r>
              <a:rPr lang="en-US" altLang="zh-CN" sz="3200" b="1">
                <a:solidFill>
                  <a:schemeClr val="tx1"/>
                </a:solidFill>
                <a:ea typeface="SimSun-ExtB" panose="02010609060101010101" charset="-122"/>
                <a:sym typeface="宋体" panose="02010600030101010101" pitchFamily="2" charset="-122"/>
              </a:rPr>
              <a:t>,</a:t>
            </a:r>
            <a:r>
              <a:rPr lang="zh-CN" altLang="en-US" sz="3200" b="1">
                <a:solidFill>
                  <a:schemeClr val="tx1"/>
                </a:solidFill>
                <a:ea typeface="SimSun-ExtB" panose="02010609060101010101" charset="-122"/>
                <a:sym typeface="宋体" panose="02010600030101010101" pitchFamily="2" charset="-122"/>
              </a:rPr>
              <a:t>通过品评关键词语</a:t>
            </a:r>
            <a:r>
              <a:rPr lang="en-US" altLang="zh-CN" sz="3200" b="1">
                <a:solidFill>
                  <a:schemeClr val="tx1"/>
                </a:solidFill>
                <a:ea typeface="SimSun-ExtB" panose="02010609060101010101" charset="-122"/>
                <a:sym typeface="宋体" panose="02010600030101010101" pitchFamily="2" charset="-122"/>
              </a:rPr>
              <a:t>,</a:t>
            </a:r>
            <a:r>
              <a:rPr lang="zh-CN" altLang="en-US" sz="3200" b="1">
                <a:solidFill>
                  <a:schemeClr val="tx1"/>
                </a:solidFill>
                <a:ea typeface="SimSun-ExtB" panose="02010609060101010101" charset="-122"/>
                <a:sym typeface="宋体" panose="02010600030101010101" pitchFamily="2" charset="-122"/>
              </a:rPr>
              <a:t>理解文章的</a:t>
            </a:r>
            <a:r>
              <a:rPr lang="zh-CN" altLang="en-US" sz="3200" b="1" dirty="0" smtClean="0">
                <a:solidFill>
                  <a:schemeClr val="tx1"/>
                </a:solidFill>
                <a:latin typeface="新宋体" panose="02010609030101010101" pitchFamily="49" charset="-122"/>
                <a:ea typeface="新宋体" panose="02010609030101010101" pitchFamily="49" charset="-122"/>
              </a:rPr>
              <a:t>的中心思想。</a:t>
            </a:r>
            <a:endParaRPr lang="zh-CN" altLang="en-US" sz="3200" b="1" dirty="0" smtClean="0">
              <a:solidFill>
                <a:schemeClr val="tx1"/>
              </a:solidFill>
              <a:latin typeface="新宋体" panose="02010609030101010101" pitchFamily="49" charset="-122"/>
              <a:ea typeface="新宋体" panose="02010609030101010101" pitchFamily="49" charset="-122"/>
            </a:endParaRPr>
          </a:p>
          <a:p>
            <a:pPr algn="just">
              <a:lnSpc>
                <a:spcPct val="120000"/>
              </a:lnSpc>
              <a:spcBef>
                <a:spcPts val="0"/>
              </a:spcBef>
              <a:spcAft>
                <a:spcPts val="0"/>
              </a:spcAft>
            </a:pPr>
            <a:r>
              <a:rPr lang="zh-CN" altLang="en-US" sz="3200" b="1" dirty="0" smtClean="0">
                <a:solidFill>
                  <a:schemeClr val="tx1"/>
                </a:solidFill>
                <a:latin typeface="新宋体" panose="02010609030101010101" pitchFamily="49" charset="-122"/>
                <a:ea typeface="新宋体" panose="02010609030101010101" pitchFamily="49" charset="-122"/>
              </a:rPr>
              <a:t>3.通过阅读</a:t>
            </a:r>
            <a:r>
              <a:rPr lang="en-US" altLang="zh-CN" sz="3200" b="1">
                <a:solidFill>
                  <a:schemeClr val="tx1"/>
                </a:solidFill>
                <a:ea typeface="SimSun-ExtB" panose="02010609060101010101" charset="-122"/>
                <a:sym typeface="宋体" panose="02010600030101010101" pitchFamily="2" charset="-122"/>
              </a:rPr>
              <a:t>,</a:t>
            </a:r>
            <a:r>
              <a:rPr lang="zh-CN" altLang="en-US" sz="3200" b="1">
                <a:solidFill>
                  <a:schemeClr val="tx1"/>
                </a:solidFill>
                <a:ea typeface="SimSun-ExtB" panose="02010609060101010101" charset="-122"/>
                <a:sym typeface="宋体" panose="02010600030101010101" pitchFamily="2" charset="-122"/>
              </a:rPr>
              <a:t>体验红军翻山遇到的困难和表现</a:t>
            </a:r>
            <a:r>
              <a:rPr lang="en-US" altLang="zh-CN" sz="3200" b="1">
                <a:solidFill>
                  <a:schemeClr val="tx1"/>
                </a:solidFill>
                <a:ea typeface="SimSun-ExtB" panose="02010609060101010101" charset="-122"/>
                <a:sym typeface="宋体" panose="02010600030101010101" pitchFamily="2" charset="-122"/>
              </a:rPr>
              <a:t>,</a:t>
            </a:r>
            <a:r>
              <a:rPr lang="zh-CN" altLang="en-US" sz="3200" b="1" dirty="0" smtClean="0">
                <a:solidFill>
                  <a:schemeClr val="tx1"/>
                </a:solidFill>
                <a:latin typeface="新宋体" panose="02010609030101010101" pitchFamily="49" charset="-122"/>
                <a:ea typeface="新宋体" panose="02010609030101010101" pitchFamily="49" charset="-122"/>
              </a:rPr>
              <a:t>感悟红军长征的</a:t>
            </a:r>
            <a:r>
              <a:rPr lang="zh-CN" altLang="en-US" sz="3200" b="1" dirty="0" smtClean="0">
                <a:solidFill>
                  <a:schemeClr val="tx1"/>
                </a:solidFill>
                <a:latin typeface="新宋体" panose="02010609030101010101" pitchFamily="49" charset="-122"/>
                <a:ea typeface="新宋体" panose="02010609030101010101" pitchFamily="49" charset="-122"/>
                <a:sym typeface="+mn-ea"/>
              </a:rPr>
              <a:t>乐观坚强的精神</a:t>
            </a:r>
            <a:r>
              <a:rPr lang="en-US" altLang="zh-CN" sz="3200" b="1">
                <a:solidFill>
                  <a:schemeClr val="tx1"/>
                </a:solidFill>
                <a:ea typeface="SimSun-ExtB" panose="02010609060101010101" charset="-122"/>
                <a:sym typeface="宋体" panose="02010600030101010101" pitchFamily="2" charset="-122"/>
              </a:rPr>
              <a:t>,</a:t>
            </a:r>
            <a:r>
              <a:rPr lang="zh-CN" altLang="en-US" sz="3200" b="1">
                <a:solidFill>
                  <a:schemeClr val="tx1"/>
                </a:solidFill>
                <a:ea typeface="SimSun-ExtB" panose="02010609060101010101" charset="-122"/>
                <a:sym typeface="宋体" panose="02010600030101010101" pitchFamily="2" charset="-122"/>
              </a:rPr>
              <a:t>培养学生克服困难的信心和勇气</a:t>
            </a:r>
            <a:r>
              <a:rPr lang="zh-CN" altLang="en-US" sz="3200" b="1" dirty="0" smtClean="0">
                <a:solidFill>
                  <a:schemeClr val="tx1"/>
                </a:solidFill>
                <a:latin typeface="新宋体" panose="02010609030101010101" pitchFamily="49" charset="-122"/>
                <a:ea typeface="新宋体" panose="02010609030101010101" pitchFamily="49" charset="-122"/>
              </a:rPr>
              <a:t>。</a:t>
            </a:r>
            <a:endParaRPr lang="zh-CN" altLang="en-US" sz="3200" b="1" dirty="0" smtClean="0">
              <a:solidFill>
                <a:schemeClr val="tx1"/>
              </a:solidFill>
              <a:latin typeface="新宋体" panose="02010609030101010101" pitchFamily="49" charset="-122"/>
              <a:ea typeface="新宋体"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59716" y="2142275"/>
            <a:ext cx="10515600" cy="1325563"/>
          </a:xfrm>
        </p:spPr>
        <p:txBody>
          <a:bodyPr>
            <a:normAutofit/>
          </a:bodyPr>
          <a:lstStyle/>
          <a:p>
            <a:r>
              <a:rPr lang="zh-CN" altLang="en-US" sz="6600" dirty="0">
                <a:effectLst/>
                <a:latin typeface="黑体" panose="02010609060101010101" charset="-122"/>
                <a:ea typeface="黑体" panose="02010609060101010101" charset="-122"/>
              </a:rPr>
              <a:t>第一课时</a:t>
            </a:r>
            <a:endParaRPr lang="zh-CN" altLang="en-US" sz="6600" dirty="0">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4" name="组合 3"/>
          <p:cNvGrpSpPr/>
          <p:nvPr/>
        </p:nvGrpSpPr>
        <p:grpSpPr>
          <a:xfrm>
            <a:off x="1084622" y="467153"/>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背景资料</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8196" name="Text Box 14"/>
          <p:cNvSpPr txBox="1"/>
          <p:nvPr/>
        </p:nvSpPr>
        <p:spPr>
          <a:xfrm>
            <a:off x="1304290" y="1844040"/>
            <a:ext cx="9660890" cy="3169285"/>
          </a:xfrm>
          <a:prstGeom prst="rect">
            <a:avLst/>
          </a:prstGeom>
          <a:noFill/>
          <a:ln w="9525">
            <a:noFill/>
          </a:ln>
        </p:spPr>
        <p:txBody>
          <a:bodyPr wrap="square">
            <a:spAutoFit/>
          </a:bodyPr>
          <a:p>
            <a:pPr>
              <a:spcBef>
                <a:spcPct val="50000"/>
              </a:spcBef>
            </a:pPr>
            <a:r>
              <a:rPr lang="en-US" altLang="zh-CN" sz="4000">
                <a:latin typeface="华文行楷" panose="02010800040101010101" pitchFamily="2" charset="-122"/>
                <a:ea typeface="华文行楷" panose="02010800040101010101" pitchFamily="2" charset="-122"/>
              </a:rPr>
              <a:t>       </a:t>
            </a:r>
            <a:r>
              <a:rPr lang="en-US" altLang="zh-CN" sz="3200" b="1">
                <a:latin typeface="宋体" panose="02010600030101010101" pitchFamily="2" charset="-122"/>
                <a:ea typeface="宋体" panose="02010600030101010101" pitchFamily="2" charset="-122"/>
                <a:cs typeface="宋体" panose="02010600030101010101" pitchFamily="2" charset="-122"/>
              </a:rPr>
              <a:t>1934</a:t>
            </a:r>
            <a:r>
              <a:rPr lang="zh-CN" altLang="en-US" sz="3200" b="1" dirty="0">
                <a:latin typeface="宋体" panose="02010600030101010101" pitchFamily="2" charset="-122"/>
                <a:ea typeface="宋体" panose="02010600030101010101" pitchFamily="2" charset="-122"/>
                <a:cs typeface="宋体" panose="02010600030101010101" pitchFamily="2" charset="-122"/>
              </a:rPr>
              <a:t>年</a:t>
            </a:r>
            <a:r>
              <a:rPr lang="en-US" altLang="zh-CN" sz="3200" b="1">
                <a:latin typeface="宋体" panose="02010600030101010101" pitchFamily="2" charset="-122"/>
                <a:ea typeface="宋体" panose="02010600030101010101" pitchFamily="2" charset="-122"/>
                <a:cs typeface="宋体" panose="02010600030101010101" pitchFamily="2" charset="-122"/>
              </a:rPr>
              <a:t>10</a:t>
            </a:r>
            <a:r>
              <a:rPr lang="zh-CN" altLang="en-US" sz="3200" b="1" dirty="0">
                <a:latin typeface="宋体" panose="02010600030101010101" pitchFamily="2" charset="-122"/>
                <a:ea typeface="宋体" panose="02010600030101010101" pitchFamily="2" charset="-122"/>
                <a:cs typeface="宋体" panose="02010600030101010101" pitchFamily="2" charset="-122"/>
              </a:rPr>
              <a:t>月</a:t>
            </a:r>
            <a:r>
              <a:rPr lang="en-US" altLang="zh-CN" sz="3200" b="1">
                <a:ea typeface="SimSun-ExtB" panose="02010609060101010101" charset="-122"/>
                <a:sym typeface="宋体" panose="02010600030101010101" pitchFamily="2" charset="-122"/>
              </a:rPr>
              <a:t>,</a:t>
            </a:r>
            <a:r>
              <a:rPr lang="zh-CN" altLang="en-US" sz="3200" b="1">
                <a:ea typeface="SimSun-ExtB" panose="02010609060101010101" charset="-122"/>
                <a:sym typeface="宋体" panose="02010600030101010101" pitchFamily="2" charset="-122"/>
              </a:rPr>
              <a:t>中共中央</a:t>
            </a:r>
            <a:r>
              <a:rPr lang="zh-CN" sz="3200" b="1" dirty="0">
                <a:latin typeface="宋体" panose="02010600030101010101" pitchFamily="2" charset="-122"/>
                <a:ea typeface="宋体" panose="02010600030101010101" pitchFamily="2" charset="-122"/>
                <a:cs typeface="宋体" panose="02010600030101010101" pitchFamily="2" charset="-122"/>
              </a:rPr>
              <a:t>被迫放弃根据地</a:t>
            </a:r>
            <a:r>
              <a:rPr lang="en-US" altLang="zh-CN" sz="3200" b="1">
                <a:ea typeface="SimSun-ExtB" panose="02010609060101010101" charset="-122"/>
                <a:sym typeface="宋体" panose="02010600030101010101" pitchFamily="2" charset="-122"/>
              </a:rPr>
              <a:t>,</a:t>
            </a:r>
            <a:r>
              <a:rPr lang="zh-CN" altLang="en-US" sz="3200" b="1">
                <a:ea typeface="SimSun-ExtB" panose="02010609060101010101" charset="-122"/>
                <a:sym typeface="宋体" panose="02010600030101010101" pitchFamily="2" charset="-122"/>
              </a:rPr>
              <a:t>实施战略转移</a:t>
            </a:r>
            <a:r>
              <a:rPr lang="en-US" altLang="zh-CN" sz="3200" b="1">
                <a:ea typeface="SimSun-ExtB" panose="02010609060101010101"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开始长征</a:t>
            </a:r>
            <a:r>
              <a:rPr lang="zh-CN" altLang="en-US" sz="3200" b="1">
                <a:latin typeface="宋体" panose="02010600030101010101" pitchFamily="2" charset="-122"/>
                <a:ea typeface="宋体" panose="02010600030101010101" pitchFamily="2" charset="-122"/>
                <a:cs typeface="宋体" panose="02010600030101010101" pitchFamily="2" charset="-122"/>
              </a:rPr>
              <a:t>。红军</a:t>
            </a:r>
            <a:r>
              <a:rPr lang="zh-CN" altLang="en-US" sz="3200" b="1" dirty="0">
                <a:latin typeface="宋体" panose="02010600030101010101" pitchFamily="2" charset="-122"/>
                <a:ea typeface="宋体" panose="02010600030101010101" pitchFamily="2" charset="-122"/>
                <a:cs typeface="宋体" panose="02010600030101010101" pitchFamily="2" charset="-122"/>
              </a:rPr>
              <a:t>连续突破敌人四道封锁线</a:t>
            </a:r>
            <a:r>
              <a:rPr lang="en-US" altLang="zh-CN" sz="3200" b="1">
                <a:ea typeface="SimSun-ExtB" panose="02010609060101010101"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渡过湘江</a:t>
            </a:r>
            <a:r>
              <a:rPr lang="en-US" altLang="zh-CN" sz="3200" b="1">
                <a:ea typeface="SimSun-ExtB" panose="02010609060101010101"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于</a:t>
            </a:r>
            <a:r>
              <a:rPr lang="en-US" altLang="zh-CN" sz="3200" b="1">
                <a:latin typeface="宋体" panose="02010600030101010101" pitchFamily="2" charset="-122"/>
                <a:ea typeface="宋体" panose="02010600030101010101" pitchFamily="2" charset="-122"/>
                <a:cs typeface="宋体" panose="02010600030101010101" pitchFamily="2" charset="-122"/>
              </a:rPr>
              <a:t>12</a:t>
            </a:r>
            <a:r>
              <a:rPr lang="zh-CN" altLang="en-US" sz="3200" b="1" dirty="0">
                <a:latin typeface="宋体" panose="02010600030101010101" pitchFamily="2" charset="-122"/>
                <a:ea typeface="宋体" panose="02010600030101010101" pitchFamily="2" charset="-122"/>
                <a:cs typeface="宋体" panose="02010600030101010101" pitchFamily="2" charset="-122"/>
              </a:rPr>
              <a:t>月间越过</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广西</a:t>
            </a:r>
            <a:r>
              <a:rPr lang="zh-CN" altLang="en-US" sz="3200" b="1" dirty="0">
                <a:latin typeface="宋体" panose="02010600030101010101" pitchFamily="2" charset="-122"/>
                <a:ea typeface="宋体" panose="02010600030101010101" pitchFamily="2" charset="-122"/>
                <a:cs typeface="宋体" panose="02010600030101010101" pitchFamily="2" charset="-122"/>
              </a:rPr>
              <a:t>东北角的</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老山界</a:t>
            </a:r>
            <a:r>
              <a:rPr lang="en-US" altLang="zh-CN" sz="3200" b="1">
                <a:ea typeface="SimSun-ExtB" panose="02010609060101010101"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以超乎寻常的勇毅</a:t>
            </a:r>
            <a:r>
              <a:rPr lang="en-US" altLang="zh-CN" sz="3200" b="1">
                <a:ea typeface="SimSun-ExtB" panose="02010609060101010101"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突破</a:t>
            </a:r>
            <a:r>
              <a:rPr lang="zh-CN" altLang="en-US" sz="3200" b="1" u="sng" dirty="0">
                <a:solidFill>
                  <a:srgbClr val="FF0000"/>
                </a:solidFill>
                <a:latin typeface="宋体" panose="02010600030101010101" pitchFamily="2" charset="-122"/>
                <a:ea typeface="宋体" panose="02010600030101010101" pitchFamily="2" charset="-122"/>
                <a:cs typeface="宋体" panose="02010600030101010101" pitchFamily="2" charset="-122"/>
              </a:rPr>
              <a:t>乌江</a:t>
            </a:r>
            <a:r>
              <a:rPr lang="zh-CN" altLang="en-US" sz="3200" b="1" dirty="0">
                <a:latin typeface="宋体" panose="02010600030101010101" pitchFamily="2" charset="-122"/>
                <a:ea typeface="宋体" panose="02010600030101010101" pitchFamily="2" charset="-122"/>
                <a:cs typeface="宋体" panose="02010600030101010101" pitchFamily="2" charset="-122"/>
              </a:rPr>
              <a:t>、</a:t>
            </a:r>
            <a:r>
              <a:rPr lang="zh-CN" altLang="en-US" sz="3200" b="1" u="sng" dirty="0">
                <a:solidFill>
                  <a:srgbClr val="FF0000"/>
                </a:solidFill>
                <a:latin typeface="宋体" panose="02010600030101010101" pitchFamily="2" charset="-122"/>
                <a:ea typeface="宋体" panose="02010600030101010101" pitchFamily="2" charset="-122"/>
                <a:cs typeface="宋体" panose="02010600030101010101" pitchFamily="2" charset="-122"/>
              </a:rPr>
              <a:t>金沙江</a:t>
            </a:r>
            <a:r>
              <a:rPr lang="zh-CN" altLang="en-US" sz="3200" b="1" dirty="0">
                <a:latin typeface="宋体" panose="02010600030101010101" pitchFamily="2" charset="-122"/>
                <a:ea typeface="宋体" panose="02010600030101010101" pitchFamily="2" charset="-122"/>
                <a:cs typeface="宋体" panose="02010600030101010101" pitchFamily="2" charset="-122"/>
              </a:rPr>
              <a:t>、</a:t>
            </a:r>
            <a:r>
              <a:rPr lang="zh-CN" altLang="en-US" sz="3200" b="1" u="sng" dirty="0">
                <a:solidFill>
                  <a:srgbClr val="FF0000"/>
                </a:solidFill>
                <a:latin typeface="宋体" panose="02010600030101010101" pitchFamily="2" charset="-122"/>
                <a:ea typeface="宋体" panose="02010600030101010101" pitchFamily="2" charset="-122"/>
                <a:cs typeface="宋体" panose="02010600030101010101" pitchFamily="2" charset="-122"/>
              </a:rPr>
              <a:t>大渡河</a:t>
            </a:r>
            <a:r>
              <a:rPr lang="zh-CN" altLang="en-US" sz="3200" b="1" dirty="0">
                <a:latin typeface="宋体" panose="02010600030101010101" pitchFamily="2" charset="-122"/>
                <a:ea typeface="宋体" panose="02010600030101010101" pitchFamily="2" charset="-122"/>
                <a:cs typeface="宋体" panose="02010600030101010101" pitchFamily="2" charset="-122"/>
              </a:rPr>
              <a:t>三道天险</a:t>
            </a:r>
            <a:r>
              <a:rPr lang="en-US" altLang="zh-CN" sz="3200" b="1">
                <a:ea typeface="SimSun-ExtB" panose="02010609060101010101"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爬</a:t>
            </a:r>
            <a:r>
              <a:rPr lang="zh-CN" altLang="en-US" sz="3200" b="1" dirty="0">
                <a:latin typeface="宋体" panose="02010600030101010101" pitchFamily="2" charset="-122"/>
                <a:ea typeface="宋体" panose="02010600030101010101" pitchFamily="2" charset="-122"/>
                <a:cs typeface="宋体" panose="02010600030101010101" pitchFamily="2" charset="-122"/>
              </a:rPr>
              <a:t>雪山过草地</a:t>
            </a:r>
            <a:r>
              <a:rPr lang="en-US" altLang="zh-CN" sz="3200" b="1">
                <a:ea typeface="SimSun-ExtB" panose="02010609060101010101"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长驱二万五千里</a:t>
            </a:r>
            <a:r>
              <a:rPr lang="en-US" altLang="zh-CN" sz="3200" b="1">
                <a:ea typeface="SimSun-ExtB" panose="02010609060101010101"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于</a:t>
            </a:r>
            <a:r>
              <a:rPr lang="en-US" altLang="zh-CN" sz="3200" b="1">
                <a:latin typeface="宋体" panose="02010600030101010101" pitchFamily="2" charset="-122"/>
                <a:ea typeface="宋体" panose="02010600030101010101" pitchFamily="2" charset="-122"/>
                <a:cs typeface="宋体" panose="02010600030101010101" pitchFamily="2" charset="-122"/>
              </a:rPr>
              <a:t>1935</a:t>
            </a:r>
            <a:r>
              <a:rPr lang="zh-CN" altLang="en-US" sz="3200" b="1" dirty="0">
                <a:latin typeface="宋体" panose="02010600030101010101" pitchFamily="2" charset="-122"/>
                <a:ea typeface="宋体" panose="02010600030101010101" pitchFamily="2" charset="-122"/>
                <a:cs typeface="宋体" panose="02010600030101010101" pitchFamily="2" charset="-122"/>
              </a:rPr>
              <a:t>年</a:t>
            </a:r>
            <a:r>
              <a:rPr lang="en-US" altLang="zh-CN" sz="3200" b="1">
                <a:latin typeface="宋体" panose="02010600030101010101" pitchFamily="2" charset="-122"/>
                <a:ea typeface="宋体" panose="02010600030101010101" pitchFamily="2" charset="-122"/>
                <a:cs typeface="宋体" panose="02010600030101010101" pitchFamily="2" charset="-122"/>
              </a:rPr>
              <a:t>10</a:t>
            </a:r>
            <a:r>
              <a:rPr lang="zh-CN" altLang="en-US" sz="3200" b="1" dirty="0">
                <a:latin typeface="宋体" panose="02010600030101010101" pitchFamily="2" charset="-122"/>
                <a:ea typeface="宋体" panose="02010600030101010101" pitchFamily="2" charset="-122"/>
                <a:cs typeface="宋体" panose="02010600030101010101" pitchFamily="2" charset="-122"/>
              </a:rPr>
              <a:t>月胜利到达陕北。</a:t>
            </a:r>
            <a:r>
              <a:rPr lang="zh-CN" altLang="en-US" sz="3200" b="1" u="sng" dirty="0">
                <a:solidFill>
                  <a:srgbClr val="FF0000"/>
                </a:solidFill>
                <a:latin typeface="宋体" panose="02010600030101010101" pitchFamily="2" charset="-122"/>
                <a:ea typeface="宋体" panose="02010600030101010101" pitchFamily="2" charset="-122"/>
                <a:cs typeface="宋体" panose="02010600030101010101" pitchFamily="2" charset="-122"/>
              </a:rPr>
              <a:t>老山界</a:t>
            </a:r>
            <a:r>
              <a:rPr lang="zh-CN" altLang="en-US" sz="3200" b="1" dirty="0">
                <a:latin typeface="宋体" panose="02010600030101010101" pitchFamily="2" charset="-122"/>
                <a:ea typeface="宋体" panose="02010600030101010101" pitchFamily="2" charset="-122"/>
                <a:cs typeface="宋体" panose="02010600030101010101" pitchFamily="2" charset="-122"/>
              </a:rPr>
              <a:t>是长征途中红军翻越的</a:t>
            </a:r>
            <a:r>
              <a:rPr lang="en-US" altLang="zh-CN" sz="3200" b="1">
                <a:latin typeface="Arial" panose="020B0604020202020204" pitchFamily="34" charset="0"/>
                <a:ea typeface="宋体" panose="02010600030101010101" pitchFamily="2" charset="-122"/>
                <a:cs typeface="Arial" panose="020B0604020202020204" pitchFamily="34" charset="0"/>
              </a:rPr>
              <a:t>“</a:t>
            </a:r>
            <a:r>
              <a:rPr lang="zh-CN" altLang="en-US" sz="3200" b="1" dirty="0">
                <a:latin typeface="Arial" panose="020B0604020202020204" pitchFamily="34" charset="0"/>
                <a:ea typeface="宋体" panose="02010600030101010101" pitchFamily="2" charset="-122"/>
                <a:cs typeface="Arial" panose="020B0604020202020204" pitchFamily="34" charset="0"/>
              </a:rPr>
              <a:t>第一座难走的山</a:t>
            </a:r>
            <a:r>
              <a:rPr lang="en-US" altLang="zh-CN" sz="3200" b="1">
                <a:latin typeface="Arial" panose="020B0604020202020204" pitchFamily="34" charset="0"/>
                <a:ea typeface="宋体" panose="02010600030101010101" pitchFamily="2" charset="-122"/>
                <a:cs typeface="Arial" panose="020B0604020202020204" pitchFamily="34" charset="0"/>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a:t>
            </a:r>
            <a:endParaRPr lang="zh-CN" altLang="en-US" sz="3200" b="1" dirty="0">
              <a:solidFill>
                <a:schemeClr val="accent2"/>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289" name="Rectangle 3"/>
          <p:cNvSpPr>
            <a:spLocks noGrp="1"/>
          </p:cNvSpPr>
          <p:nvPr/>
        </p:nvSpPr>
        <p:spPr>
          <a:xfrm>
            <a:off x="323851" y="1507067"/>
            <a:ext cx="11760200" cy="2501900"/>
          </a:xfrm>
          <a:prstGeom prst="rect">
            <a:avLst/>
          </a:prstGeom>
          <a:noFill/>
          <a:ln w="9525">
            <a:noFill/>
          </a:ln>
        </p:spPr>
        <p:txBody>
          <a:bodyPr anchor="t"/>
          <a:p>
            <a:pPr marL="342900" indent="-342900">
              <a:lnSpc>
                <a:spcPct val="80000"/>
              </a:lnSpc>
              <a:spcBef>
                <a:spcPct val="20000"/>
              </a:spcBef>
            </a:pPr>
            <a:r>
              <a:rPr sz="4000" b="1" dirty="0">
                <a:latin typeface="宋体" panose="02010600030101010101" pitchFamily="2" charset="-122"/>
                <a:ea typeface="宋体" panose="02010600030101010101" pitchFamily="2" charset="-122"/>
                <a:sym typeface="+mn-ea"/>
              </a:rPr>
              <a:t>读准字音掌握字形</a:t>
            </a:r>
            <a:endParaRPr lang="zh-CN" altLang="en-US" sz="4000" b="1">
              <a:latin typeface="宋体" panose="02010600030101010101" pitchFamily="2" charset="-122"/>
              <a:ea typeface="宋体" panose="02010600030101010101" pitchFamily="2" charset="-122"/>
            </a:endParaRPr>
          </a:p>
          <a:p>
            <a:pPr marL="342900" indent="-342900">
              <a:lnSpc>
                <a:spcPct val="80000"/>
              </a:lnSpc>
              <a:spcBef>
                <a:spcPct val="20000"/>
              </a:spcBef>
            </a:pPr>
            <a:r>
              <a:rPr lang="zh-CN" altLang="zh-CN" sz="3730" b="1" dirty="0" smtClean="0">
                <a:solidFill>
                  <a:srgbClr val="FF3300"/>
                </a:solidFill>
                <a:latin typeface="新宋体" panose="02010609030101010101" pitchFamily="49" charset="-122"/>
                <a:ea typeface="新宋体" panose="02010609030101010101" pitchFamily="49" charset="-122"/>
                <a:sym typeface="+mn-ea"/>
              </a:rPr>
              <a:t>骨</a:t>
            </a:r>
            <a:r>
              <a:rPr lang="zh-CN" altLang="zh-CN" sz="3730" b="1" dirty="0" smtClean="0">
                <a:solidFill>
                  <a:schemeClr val="tx1"/>
                </a:solidFill>
                <a:latin typeface="新宋体" panose="02010609030101010101" pitchFamily="49" charset="-122"/>
                <a:ea typeface="新宋体" panose="02010609030101010101" pitchFamily="49" charset="-122"/>
                <a:sym typeface="+mn-ea"/>
              </a:rPr>
              <a:t>碌     </a:t>
            </a:r>
            <a:r>
              <a:rPr lang="zh-CN" altLang="en-US" sz="3730" b="1" dirty="0">
                <a:solidFill>
                  <a:srgbClr val="000000"/>
                </a:solidFill>
                <a:latin typeface="宋体" panose="02010600030101010101" pitchFamily="2" charset="-122"/>
                <a:ea typeface="宋体" panose="02010600030101010101" pitchFamily="2" charset="-122"/>
                <a:sym typeface="+mn-ea"/>
              </a:rPr>
              <a:t>呜</a:t>
            </a:r>
            <a:r>
              <a:rPr lang="zh-CN" altLang="en-US" sz="3730" b="1" dirty="0">
                <a:solidFill>
                  <a:srgbClr val="FF0000"/>
                </a:solidFill>
                <a:latin typeface="宋体" panose="02010600030101010101" pitchFamily="2" charset="-122"/>
                <a:ea typeface="宋体" panose="02010600030101010101" pitchFamily="2" charset="-122"/>
                <a:sym typeface="+mn-ea"/>
              </a:rPr>
              <a:t>咽      </a:t>
            </a:r>
            <a:r>
              <a:rPr lang="zh-CN" altLang="zh-CN" sz="3730" b="1" dirty="0" smtClean="0">
                <a:solidFill>
                  <a:srgbClr val="FF3300"/>
                </a:solidFill>
                <a:latin typeface="新宋体" panose="02010609030101010101" pitchFamily="49" charset="-122"/>
                <a:ea typeface="新宋体" panose="02010609030101010101" pitchFamily="49" charset="-122"/>
                <a:sym typeface="+mn-ea"/>
              </a:rPr>
              <a:t>苛</a:t>
            </a:r>
            <a:r>
              <a:rPr lang="zh-CN" altLang="zh-CN" sz="3730" b="1" dirty="0">
                <a:solidFill>
                  <a:schemeClr val="tx1"/>
                </a:solidFill>
                <a:latin typeface="新宋体" panose="02010609030101010101" pitchFamily="49" charset="-122"/>
                <a:ea typeface="新宋体" panose="02010609030101010101" pitchFamily="49" charset="-122"/>
                <a:sym typeface="+mn-ea"/>
              </a:rPr>
              <a:t>捐杂税       </a:t>
            </a:r>
            <a:r>
              <a:rPr lang="zh-CN" altLang="en-US" sz="3730" b="1" dirty="0">
                <a:solidFill>
                  <a:srgbClr val="FF0000"/>
                </a:solidFill>
                <a:latin typeface="宋体" panose="02010600030101010101" pitchFamily="2" charset="-122"/>
                <a:ea typeface="宋体" panose="02010600030101010101" pitchFamily="2" charset="-122"/>
                <a:sym typeface="+mn-ea"/>
              </a:rPr>
              <a:t>酣</a:t>
            </a:r>
            <a:r>
              <a:rPr lang="zh-CN" altLang="en-US" sz="3730" b="1" dirty="0">
                <a:solidFill>
                  <a:srgbClr val="000000"/>
                </a:solidFill>
                <a:latin typeface="宋体" panose="02010600030101010101" pitchFamily="2" charset="-122"/>
                <a:ea typeface="宋体" panose="02010600030101010101" pitchFamily="2" charset="-122"/>
                <a:sym typeface="+mn-ea"/>
              </a:rPr>
              <a:t>然入梦</a:t>
            </a:r>
            <a:endParaRPr lang="zh-CN" altLang="en-US" sz="3735">
              <a:latin typeface="Arial" panose="020B0604020202020204" pitchFamily="34" charset="0"/>
              <a:ea typeface="华文中宋" panose="02010600040101010101" charset="-122"/>
              <a:cs typeface="Arial" panose="020B0604020202020204" pitchFamily="34" charset="0"/>
              <a:sym typeface="宋体" panose="02010600030101010101" pitchFamily="2" charset="-122"/>
            </a:endParaRPr>
          </a:p>
          <a:p>
            <a:pPr marL="342900" indent="-342900">
              <a:lnSpc>
                <a:spcPct val="80000"/>
              </a:lnSpc>
              <a:spcBef>
                <a:spcPct val="20000"/>
              </a:spcBef>
            </a:pPr>
            <a:r>
              <a:rPr lang="zh-CN" altLang="zh-CN" sz="3730" b="1" dirty="0" smtClean="0">
                <a:solidFill>
                  <a:srgbClr val="FF3300"/>
                </a:solidFill>
                <a:latin typeface="新宋体" panose="02010609030101010101" pitchFamily="49" charset="-122"/>
                <a:ea typeface="新宋体" panose="02010609030101010101" pitchFamily="49" charset="-122"/>
                <a:sym typeface="+mn-ea"/>
              </a:rPr>
              <a:t>蜷</a:t>
            </a:r>
            <a:r>
              <a:rPr lang="zh-CN" altLang="zh-CN" sz="3730" b="1" dirty="0" smtClean="0">
                <a:solidFill>
                  <a:schemeClr val="tx1"/>
                </a:solidFill>
                <a:latin typeface="新宋体" panose="02010609030101010101" pitchFamily="49" charset="-122"/>
                <a:ea typeface="新宋体" panose="02010609030101010101" pitchFamily="49" charset="-122"/>
                <a:sym typeface="+mn-ea"/>
              </a:rPr>
              <a:t>缩      </a:t>
            </a:r>
            <a:r>
              <a:rPr lang="zh-CN" altLang="zh-CN" sz="3730" b="1" dirty="0" smtClean="0">
                <a:solidFill>
                  <a:srgbClr val="FF3300"/>
                </a:solidFill>
                <a:latin typeface="新宋体" panose="02010609030101010101" pitchFamily="49" charset="-122"/>
                <a:ea typeface="新宋体" panose="02010609030101010101" pitchFamily="49" charset="-122"/>
                <a:sym typeface="+mn-ea"/>
              </a:rPr>
              <a:t>落</a:t>
            </a:r>
            <a:r>
              <a:rPr lang="zh-CN" altLang="zh-CN" sz="3730" b="1" dirty="0">
                <a:solidFill>
                  <a:schemeClr val="tx1"/>
                </a:solidFill>
                <a:latin typeface="新宋体" panose="02010609030101010101" pitchFamily="49" charset="-122"/>
                <a:ea typeface="新宋体" panose="02010609030101010101" pitchFamily="49" charset="-122"/>
                <a:sym typeface="+mn-ea"/>
              </a:rPr>
              <a:t>得很远      </a:t>
            </a:r>
            <a:r>
              <a:rPr lang="zh-CN" altLang="en-US" sz="3735">
                <a:latin typeface="Arial" panose="020B0604020202020204" pitchFamily="34" charset="0"/>
                <a:ea typeface="华文中宋" panose="02010600040101010101" charset="-122"/>
                <a:cs typeface="Arial" panose="020B0604020202020204" pitchFamily="34" charset="0"/>
                <a:sym typeface="宋体" panose="02010600030101010101" pitchFamily="2" charset="-122"/>
              </a:rPr>
              <a:t>qi</a:t>
            </a:r>
            <a:r>
              <a:rPr lang="zh-CN" altLang="en-US" sz="3735" b="1">
                <a:latin typeface="宋体" panose="02010600030101010101" pitchFamily="2" charset="-122"/>
                <a:ea typeface="宋体" panose="02010600030101010101" pitchFamily="2" charset="-122"/>
                <a:cs typeface="Arial" panose="020B0604020202020204" pitchFamily="34" charset="0"/>
                <a:sym typeface="宋体" panose="02010600030101010101" pitchFamily="2" charset="-122"/>
              </a:rPr>
              <a:t>à</a:t>
            </a:r>
            <a:r>
              <a:rPr lang="zh-CN" altLang="en-US" sz="3735">
                <a:latin typeface="Arial" panose="020B0604020202020204" pitchFamily="34" charset="0"/>
                <a:ea typeface="华文中宋" panose="02010600040101010101" charset="-122"/>
                <a:cs typeface="Arial" panose="020B0604020202020204" pitchFamily="34" charset="0"/>
                <a:sym typeface="宋体" panose="02010600030101010101" pitchFamily="2" charset="-122"/>
              </a:rPr>
              <a:t>o</a:t>
            </a:r>
            <a:r>
              <a:rPr lang="zh-CN" altLang="en-US" sz="3735">
                <a:latin typeface="Times New Roman" panose="02020603050405020304" pitchFamily="18" charset="0"/>
                <a:ea typeface="华文中宋" panose="02010600040101010101" charset="-122"/>
                <a:sym typeface="宋体" panose="02010600030101010101" pitchFamily="2" charset="-122"/>
              </a:rPr>
              <a:t>      </a:t>
            </a:r>
            <a:r>
              <a:rPr lang="zh-CN" altLang="en-US" sz="3730" b="1" dirty="0">
                <a:solidFill>
                  <a:srgbClr val="000000"/>
                </a:solidFill>
                <a:latin typeface="宋体" panose="02010600030101010101" pitchFamily="2" charset="-122"/>
                <a:ea typeface="宋体" panose="02010600030101010101" pitchFamily="2" charset="-122"/>
                <a:sym typeface="+mn-ea"/>
              </a:rPr>
              <a:t>壁</a:t>
            </a:r>
            <a:r>
              <a:rPr lang="en-US" altLang="zh-CN" sz="3735">
                <a:solidFill>
                  <a:srgbClr val="FF3300"/>
                </a:solidFill>
                <a:latin typeface="黑体" panose="02010609060101010101" charset="-122"/>
                <a:ea typeface="黑体" panose="02010609060101010101" charset="-122"/>
              </a:rPr>
              <a:t>   </a:t>
            </a:r>
            <a:r>
              <a:rPr lang="zh-CN" altLang="en-US" sz="3735">
                <a:latin typeface="Times New Roman" panose="02020603050405020304" pitchFamily="18" charset="0"/>
                <a:ea typeface="华文中宋" panose="02010600040101010101" charset="-122"/>
                <a:sym typeface="宋体" panose="02010600030101010101" pitchFamily="2" charset="-122"/>
              </a:rPr>
              <a:t>点</a:t>
            </a:r>
            <a:r>
              <a:rPr lang="en-US" altLang="zh-CN" sz="3735">
                <a:latin typeface="Arial" panose="020B0604020202020204" pitchFamily="34" charset="0"/>
                <a:ea typeface="宋体" panose="02010600030101010101" pitchFamily="2" charset="-122"/>
                <a:sym typeface="宋体" panose="02010600030101010101" pitchFamily="2" charset="-122"/>
              </a:rPr>
              <a:t>zhuì</a:t>
            </a:r>
            <a:r>
              <a:rPr lang="zh-CN" altLang="zh-CN" sz="3735">
                <a:latin typeface="Arial" panose="020B0604020202020204" pitchFamily="34" charset="0"/>
                <a:ea typeface="宋体" panose="02010600030101010101" pitchFamily="2" charset="-122"/>
              </a:rPr>
              <a:t>             </a:t>
            </a:r>
            <a:endParaRPr lang="zh-CN" altLang="zh-CN" sz="3735">
              <a:latin typeface="Arial" panose="020B0604020202020204" pitchFamily="34" charset="0"/>
              <a:ea typeface="宋体" panose="02010600030101010101" pitchFamily="2" charset="-122"/>
            </a:endParaRPr>
          </a:p>
          <a:p>
            <a:pPr marL="342900" indent="-342900">
              <a:lnSpc>
                <a:spcPct val="80000"/>
              </a:lnSpc>
              <a:spcBef>
                <a:spcPct val="20000"/>
              </a:spcBef>
            </a:pPr>
            <a:r>
              <a:rPr lang="zh-CN" altLang="en-US" sz="3735">
                <a:latin typeface="Arial" panose="020B0604020202020204" pitchFamily="34" charset="0"/>
                <a:ea typeface="华文中宋" panose="02010600040101010101" charset="-122"/>
                <a:cs typeface="Arial" panose="020B0604020202020204" pitchFamily="34" charset="0"/>
                <a:sym typeface="宋体" panose="02010600030101010101" pitchFamily="2" charset="-122"/>
              </a:rPr>
              <a:t>chù</a:t>
            </a:r>
            <a:r>
              <a:rPr lang="zh-CN" altLang="en-US" sz="3735">
                <a:latin typeface="Times New Roman" panose="02020603050405020304" pitchFamily="18" charset="0"/>
                <a:ea typeface="华文中宋" panose="02010600040101010101" charset="-122"/>
                <a:sym typeface="宋体" panose="02010600030101010101" pitchFamily="2" charset="-122"/>
              </a:rPr>
              <a:t>      立           </a:t>
            </a:r>
            <a:r>
              <a:rPr lang="en-US" altLang="zh-CN" sz="3735">
                <a:latin typeface="Arial" panose="020B0604020202020204" pitchFamily="34" charset="0"/>
                <a:ea typeface="华文中宋" panose="02010600040101010101" charset="-122"/>
                <a:sym typeface="宋体" panose="02010600030101010101" pitchFamily="2" charset="-122"/>
              </a:rPr>
              <a:t>jǔ </a:t>
            </a:r>
            <a:r>
              <a:rPr lang="zh-CN" altLang="en-US" sz="3735">
                <a:latin typeface="Times New Roman" panose="02020603050405020304" pitchFamily="18" charset="0"/>
                <a:ea typeface="华文中宋" panose="02010600040101010101" charset="-122"/>
                <a:sym typeface="宋体" panose="02010600030101010101" pitchFamily="2" charset="-122"/>
              </a:rPr>
              <a:t>  </a:t>
            </a:r>
            <a:r>
              <a:rPr lang="en-US" altLang="zh-CN" sz="3735">
                <a:latin typeface="Arial" panose="020B0604020202020204" pitchFamily="34" charset="0"/>
                <a:ea typeface="华文中宋" panose="02010600040101010101" charset="-122"/>
                <a:cs typeface="Arial" panose="020B0604020202020204" pitchFamily="34" charset="0"/>
                <a:sym typeface="宋体" panose="02010600030101010101" pitchFamily="2" charset="-122"/>
              </a:rPr>
              <a:t>jué</a:t>
            </a:r>
            <a:endParaRPr lang="en-US" altLang="zh-CN" sz="3735" b="1">
              <a:latin typeface="宋体" panose="02010600030101010101" pitchFamily="2" charset="-122"/>
              <a:ea typeface="宋体" panose="02010600030101010101" pitchFamily="2" charset="-122"/>
            </a:endParaRPr>
          </a:p>
        </p:txBody>
      </p:sp>
      <p:sp>
        <p:nvSpPr>
          <p:cNvPr id="2" name="Text Box 4"/>
          <p:cNvSpPr txBox="1"/>
          <p:nvPr/>
        </p:nvSpPr>
        <p:spPr>
          <a:xfrm>
            <a:off x="1302597" y="1936327"/>
            <a:ext cx="11027833" cy="1938020"/>
          </a:xfrm>
          <a:prstGeom prst="rect">
            <a:avLst/>
          </a:prstGeom>
          <a:noFill/>
          <a:ln w="9525">
            <a:noFill/>
          </a:ln>
        </p:spPr>
        <p:txBody>
          <a:bodyPr wrap="square" anchor="t">
            <a:spAutoFit/>
          </a:bodyPr>
          <a:p>
            <a:r>
              <a:rPr lang="en-US" altLang="zh-CN" sz="40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g</a:t>
            </a:r>
            <a:r>
              <a:rPr lang="en-US" altLang="zh-CN" sz="4000" b="1">
                <a:solidFill>
                  <a:srgbClr val="FF0000"/>
                </a:solidFill>
                <a:latin typeface="宋体" panose="02010600030101010101" pitchFamily="2" charset="-122"/>
                <a:ea typeface="宋体" panose="02010600030101010101" pitchFamily="2" charset="-122"/>
                <a:sym typeface="黑体" panose="02010609060101010101" charset="-122"/>
              </a:rPr>
              <a:t>ū       </a:t>
            </a:r>
            <a:r>
              <a:rPr lang="en-US" altLang="zh-CN" sz="40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yè                   </a:t>
            </a:r>
            <a:r>
              <a:rPr lang="en-US" altLang="zh-CN" sz="4000" dirty="0">
                <a:solidFill>
                  <a:srgbClr val="FF3300"/>
                </a:solidFill>
                <a:latin typeface="Arial" panose="020B0604020202020204" pitchFamily="34" charset="0"/>
                <a:ea typeface="新宋体" panose="02010609030101010101" pitchFamily="49" charset="-122"/>
                <a:cs typeface="Arial" panose="020B0604020202020204" pitchFamily="34" charset="0"/>
                <a:sym typeface="+mn-ea"/>
              </a:rPr>
              <a:t>k</a:t>
            </a:r>
            <a:r>
              <a:rPr lang="zh-CN" altLang="zh-CN" sz="4000" dirty="0">
                <a:solidFill>
                  <a:srgbClr val="FF3300"/>
                </a:solidFill>
                <a:latin typeface="Arial" panose="020B0604020202020204" pitchFamily="34" charset="0"/>
                <a:ea typeface="新宋体" panose="02010609030101010101" pitchFamily="49" charset="-122"/>
                <a:cs typeface="Arial" panose="020B0604020202020204" pitchFamily="34" charset="0"/>
                <a:sym typeface="+mn-ea"/>
              </a:rPr>
              <a:t>ē                     h</a:t>
            </a:r>
            <a:r>
              <a:rPr lang="zh-CN" altLang="zh-CN" sz="4000" dirty="0">
                <a:solidFill>
                  <a:srgbClr val="FF3300"/>
                </a:solidFill>
                <a:latin typeface="宋体" panose="02010600030101010101" pitchFamily="2" charset="-122"/>
                <a:ea typeface="宋体" panose="02010600030101010101" pitchFamily="2" charset="-122"/>
                <a:cs typeface="Arial" panose="020B0604020202020204" pitchFamily="34" charset="0"/>
                <a:sym typeface="+mn-ea"/>
              </a:rPr>
              <a:t>ā</a:t>
            </a:r>
            <a:r>
              <a:rPr lang="zh-CN" altLang="zh-CN" sz="4000" dirty="0">
                <a:solidFill>
                  <a:srgbClr val="FF3300"/>
                </a:solidFill>
                <a:latin typeface="Arial" panose="020B0604020202020204" pitchFamily="34" charset="0"/>
                <a:ea typeface="新宋体" panose="02010609030101010101" pitchFamily="49" charset="-122"/>
                <a:cs typeface="Arial" panose="020B0604020202020204" pitchFamily="34" charset="0"/>
                <a:sym typeface="+mn-ea"/>
              </a:rPr>
              <a:t>n</a:t>
            </a:r>
            <a:endParaRPr lang="zh-CN" altLang="zh-CN" sz="4000" dirty="0">
              <a:solidFill>
                <a:srgbClr val="FF3300"/>
              </a:solidFill>
              <a:latin typeface="Arial" panose="020B0604020202020204" pitchFamily="34" charset="0"/>
              <a:ea typeface="新宋体" panose="02010609030101010101" pitchFamily="49" charset="-122"/>
              <a:cs typeface="Arial" panose="020B0604020202020204" pitchFamily="34" charset="0"/>
              <a:sym typeface="+mn-ea"/>
            </a:endParaRPr>
          </a:p>
          <a:p>
            <a:r>
              <a:rPr lang="en-US" altLang="zh-CN" sz="40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qu</a:t>
            </a:r>
            <a:r>
              <a:rPr lang="en-US" altLang="zh-CN" sz="4000" b="1">
                <a:solidFill>
                  <a:srgbClr val="FF0000"/>
                </a:solidFill>
                <a:latin typeface="宋体" panose="02010600030101010101" pitchFamily="2" charset="-122"/>
                <a:ea typeface="宋体" panose="02010600030101010101" pitchFamily="2" charset="-122"/>
                <a:sym typeface="黑体" panose="02010609060101010101" charset="-122"/>
              </a:rPr>
              <a:t>á</a:t>
            </a:r>
            <a:r>
              <a:rPr lang="en-US" altLang="zh-CN" sz="40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n                l</a:t>
            </a:r>
            <a:r>
              <a:rPr lang="en-US" altLang="zh-CN" sz="4000" b="1">
                <a:solidFill>
                  <a:srgbClr val="FF0000"/>
                </a:solidFill>
                <a:latin typeface="宋体" panose="02010600030101010101" pitchFamily="2" charset="-122"/>
                <a:ea typeface="宋体" panose="02010600030101010101" pitchFamily="2" charset="-122"/>
                <a:cs typeface="Arial" panose="020B0604020202020204" pitchFamily="34" charset="0"/>
                <a:sym typeface="黑体" panose="02010609060101010101" charset="-122"/>
              </a:rPr>
              <a:t>à        </a:t>
            </a:r>
            <a:r>
              <a:rPr lang="en-US" altLang="zh-CN" sz="4000" b="1">
                <a:solidFill>
                  <a:srgbClr val="FF0000"/>
                </a:solidFill>
                <a:latin typeface="宋体" panose="02010600030101010101" pitchFamily="2" charset="-122"/>
                <a:ea typeface="宋体" panose="02010600030101010101" pitchFamily="2" charset="-122"/>
                <a:sym typeface="黑体" panose="02010609060101010101" charset="-122"/>
              </a:rPr>
              <a:t>峭</a:t>
            </a:r>
            <a:r>
              <a:rPr lang="zh-CN" altLang="zh-CN" sz="4000" b="1">
                <a:solidFill>
                  <a:srgbClr val="FF0000"/>
                </a:solidFill>
                <a:latin typeface="宋体" panose="02010600030101010101" pitchFamily="2" charset="-122"/>
                <a:ea typeface="宋体" panose="02010600030101010101" pitchFamily="2" charset="-122"/>
              </a:rPr>
              <a:t> </a:t>
            </a:r>
            <a:r>
              <a:rPr lang="zh-CN" altLang="en-US" sz="4000" b="1">
                <a:solidFill>
                  <a:srgbClr val="FF0000"/>
                </a:solidFill>
                <a:latin typeface="宋体" panose="02010600030101010101" pitchFamily="2" charset="-122"/>
                <a:ea typeface="宋体" panose="02010600030101010101" pitchFamily="2" charset="-122"/>
              </a:rPr>
              <a:t>          </a:t>
            </a:r>
            <a:r>
              <a:rPr lang="zh-CN" altLang="zh-CN" sz="4000" b="1">
                <a:solidFill>
                  <a:srgbClr val="FF0000"/>
                </a:solidFill>
                <a:latin typeface="宋体" panose="02010600030101010101" pitchFamily="2" charset="-122"/>
                <a:ea typeface="宋体" panose="02010600030101010101" pitchFamily="2" charset="-122"/>
              </a:rPr>
              <a:t>缀</a:t>
            </a:r>
            <a:r>
              <a:rPr lang="zh-CN" altLang="en-US" sz="4000" b="1">
                <a:solidFill>
                  <a:srgbClr val="FF0000"/>
                </a:solidFill>
                <a:latin typeface="宋体" panose="02010600030101010101" pitchFamily="2" charset="-122"/>
                <a:ea typeface="宋体" panose="02010600030101010101" pitchFamily="2" charset="-122"/>
              </a:rPr>
              <a:t>         </a:t>
            </a:r>
            <a:r>
              <a:rPr lang="zh-CN" altLang="zh-CN" sz="4000" b="1">
                <a:solidFill>
                  <a:srgbClr val="FF0000"/>
                </a:solidFill>
                <a:latin typeface="宋体" panose="02010600030101010101" pitchFamily="2" charset="-122"/>
                <a:ea typeface="宋体" panose="02010600030101010101" pitchFamily="2" charset="-122"/>
              </a:rPr>
              <a:t>矗</a:t>
            </a:r>
            <a:r>
              <a:rPr lang="zh-CN" altLang="zh-CN" sz="4000" b="1">
                <a:solidFill>
                  <a:srgbClr val="FF0000"/>
                </a:solidFill>
                <a:latin typeface="宋体" panose="02010600030101010101" pitchFamily="2" charset="-122"/>
                <a:ea typeface="宋体" panose="02010600030101010101" pitchFamily="2" charset="-122"/>
              </a:rPr>
              <a:t>             咀嚼          </a:t>
            </a:r>
            <a:r>
              <a:rPr lang="zh-CN" altLang="en-US" sz="4000" b="1">
                <a:solidFill>
                  <a:srgbClr val="FF0000"/>
                </a:solidFill>
                <a:latin typeface="宋体" panose="02010600030101010101" pitchFamily="2" charset="-122"/>
                <a:ea typeface="宋体" panose="02010600030101010101" pitchFamily="2" charset="-122"/>
              </a:rPr>
              <a:t>     </a:t>
            </a:r>
            <a:r>
              <a:rPr lang="zh-CN" altLang="zh-CN" sz="3735">
                <a:latin typeface="黑体" panose="02010609060101010101" charset="-122"/>
                <a:ea typeface="黑体" panose="02010609060101010101" charset="-122"/>
              </a:rPr>
              <a:t>                  </a:t>
            </a:r>
            <a:endParaRPr lang="zh-CN" altLang="zh-CN" sz="3735">
              <a:latin typeface="黑体" panose="02010609060101010101" charset="-122"/>
              <a:ea typeface="黑体" panose="02010609060101010101" charset="-122"/>
            </a:endParaRPr>
          </a:p>
        </p:txBody>
      </p:sp>
      <p:grpSp>
        <p:nvGrpSpPr>
          <p:cNvPr id="12291" name="组合 7"/>
          <p:cNvGrpSpPr/>
          <p:nvPr/>
        </p:nvGrpSpPr>
        <p:grpSpPr>
          <a:xfrm>
            <a:off x="776817" y="541867"/>
            <a:ext cx="2791883" cy="715433"/>
            <a:chOff x="2371" y="690"/>
            <a:chExt cx="3471" cy="1124"/>
          </a:xfrm>
        </p:grpSpPr>
        <p:sp>
          <p:nvSpPr>
            <p:cNvPr id="11"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0" tIns="47264" rIns="94530" bIns="47264"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900" strike="noStrike" noProof="1">
                <a:sym typeface="Calibri" panose="020F0502020204030204" pitchFamily="34" charset="0"/>
              </a:endParaRPr>
            </a:p>
          </p:txBody>
        </p:sp>
        <p:sp>
          <p:nvSpPr>
            <p:cNvPr id="12293" name="TextBox 18"/>
            <p:cNvSpPr txBox="1"/>
            <p:nvPr/>
          </p:nvSpPr>
          <p:spPr>
            <a:xfrm>
              <a:off x="2644" y="741"/>
              <a:ext cx="2895" cy="921"/>
            </a:xfrm>
            <a:prstGeom prst="rect">
              <a:avLst/>
            </a:prstGeom>
            <a:noFill/>
            <a:ln w="9525">
              <a:noFill/>
            </a:ln>
          </p:spPr>
          <p:txBody>
            <a:bodyPr wrap="square" lIns="94530" tIns="47264" rIns="94530" bIns="47264" anchor="t">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预学检测</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170" name="Text Box 5"/>
          <p:cNvSpPr txBox="1">
            <a:spLocks noChangeArrowheads="1"/>
          </p:cNvSpPr>
          <p:nvPr/>
        </p:nvSpPr>
        <p:spPr bwMode="auto">
          <a:xfrm>
            <a:off x="905934" y="1844675"/>
            <a:ext cx="107696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en-US" altLang="zh-CN" sz="3600" b="1" dirty="0">
                <a:solidFill>
                  <a:schemeClr val="tx1"/>
                </a:solidFill>
                <a:latin typeface="宋体" panose="02010600030101010101" pitchFamily="2" charset="-122"/>
                <a:ea typeface="宋体" panose="02010600030101010101" pitchFamily="2" charset="-122"/>
              </a:rPr>
              <a:t>1</a:t>
            </a:r>
            <a:r>
              <a:rPr lang="en-US" altLang="zh-CN" sz="3600" b="1" dirty="0">
                <a:latin typeface="宋体" panose="02010600030101010101" pitchFamily="2" charset="-122"/>
                <a:sym typeface="+mn-ea"/>
              </a:rPr>
              <a:t>.</a:t>
            </a:r>
            <a:r>
              <a:rPr lang="zh-CN" altLang="en-US" sz="3600" b="1" dirty="0">
                <a:solidFill>
                  <a:schemeClr val="tx1"/>
                </a:solidFill>
                <a:latin typeface="宋体" panose="02010600030101010101" pitchFamily="2" charset="-122"/>
                <a:ea typeface="宋体" panose="02010600030101010101" pitchFamily="2" charset="-122"/>
              </a:rPr>
              <a:t>课文是按照什么为顺序展开叙述的？</a:t>
            </a:r>
            <a:endParaRPr lang="zh-CN" altLang="en-US" sz="3600" b="1" dirty="0">
              <a:solidFill>
                <a:schemeClr val="tx1"/>
              </a:solidFill>
              <a:latin typeface="宋体" panose="02010600030101010101" pitchFamily="2" charset="-122"/>
              <a:ea typeface="宋体" panose="02010600030101010101" pitchFamily="2" charset="-122"/>
            </a:endParaRPr>
          </a:p>
        </p:txBody>
      </p:sp>
      <p:sp>
        <p:nvSpPr>
          <p:cNvPr id="43014" name="Text Box 6"/>
          <p:cNvSpPr txBox="1">
            <a:spLocks noChangeArrowheads="1"/>
          </p:cNvSpPr>
          <p:nvPr/>
        </p:nvSpPr>
        <p:spPr bwMode="auto">
          <a:xfrm>
            <a:off x="1126067" y="2558733"/>
            <a:ext cx="89154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r>
              <a:rPr lang="zh-CN" altLang="en-US" sz="4400" b="1" dirty="0">
                <a:solidFill>
                  <a:srgbClr val="FF0000"/>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时间变化、地点转移 </a:t>
            </a:r>
            <a:endParaRPr lang="zh-CN" altLang="en-US" sz="4400" b="1" dirty="0">
              <a:solidFill>
                <a:srgbClr val="FF0000"/>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endParaRPr>
          </a:p>
        </p:txBody>
      </p:sp>
      <p:sp>
        <p:nvSpPr>
          <p:cNvPr id="7172" name="Text Box 7"/>
          <p:cNvSpPr txBox="1">
            <a:spLocks noChangeArrowheads="1"/>
          </p:cNvSpPr>
          <p:nvPr/>
        </p:nvSpPr>
        <p:spPr bwMode="auto">
          <a:xfrm>
            <a:off x="906145" y="3603625"/>
            <a:ext cx="836041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en-US" altLang="zh-CN" sz="3600" b="1" dirty="0">
                <a:solidFill>
                  <a:schemeClr val="tx1"/>
                </a:solidFill>
                <a:latin typeface="宋体" panose="02010600030101010101" pitchFamily="2" charset="-122"/>
                <a:ea typeface="宋体" panose="02010600030101010101" pitchFamily="2" charset="-122"/>
              </a:rPr>
              <a:t>2</a:t>
            </a:r>
            <a:r>
              <a:rPr lang="en-US" altLang="zh-CN" sz="3600" b="1" dirty="0">
                <a:latin typeface="宋体" panose="02010600030101010101" pitchFamily="2" charset="-122"/>
                <a:sym typeface="+mn-ea"/>
              </a:rPr>
              <a:t>.</a:t>
            </a:r>
            <a:r>
              <a:rPr lang="zh-CN" altLang="en-US" sz="3600" b="1" dirty="0">
                <a:solidFill>
                  <a:schemeClr val="tx1"/>
                </a:solidFill>
                <a:latin typeface="宋体" panose="02010600030101010101" pitchFamily="2" charset="-122"/>
                <a:ea typeface="宋体" panose="02010600030101010101" pitchFamily="2" charset="-122"/>
              </a:rPr>
              <a:t>在文中勾画出表明时间、地点的词语</a:t>
            </a:r>
            <a:r>
              <a:rPr lang="en-US" altLang="zh-CN" sz="3600" b="1">
                <a:ea typeface="SimSun-ExtB" panose="02010609060101010101" charset="-122"/>
                <a:sym typeface="宋体" panose="02010600030101010101" pitchFamily="2" charset="-122"/>
              </a:rPr>
              <a:t>,</a:t>
            </a:r>
            <a:r>
              <a:rPr lang="zh-CN" altLang="en-US" sz="3600" b="1" dirty="0">
                <a:solidFill>
                  <a:schemeClr val="tx1"/>
                </a:solidFill>
                <a:latin typeface="宋体" panose="02010600030101010101" pitchFamily="2" charset="-122"/>
                <a:ea typeface="宋体" panose="02010600030101010101" pitchFamily="2" charset="-122"/>
              </a:rPr>
              <a:t>完成任务一。</a:t>
            </a:r>
            <a:endParaRPr lang="zh-CN" altLang="en-US" sz="3600" b="1" dirty="0">
              <a:solidFill>
                <a:schemeClr val="tx1"/>
              </a:solidFill>
              <a:latin typeface="宋体" panose="02010600030101010101" pitchFamily="2" charset="-122"/>
              <a:ea typeface="宋体" panose="02010600030101010101" pitchFamily="2" charset="-122"/>
            </a:endParaRPr>
          </a:p>
        </p:txBody>
      </p:sp>
      <p:grpSp>
        <p:nvGrpSpPr>
          <p:cNvPr id="6" name="组合 5"/>
          <p:cNvGrpSpPr/>
          <p:nvPr/>
        </p:nvGrpSpPr>
        <p:grpSpPr>
          <a:xfrm>
            <a:off x="905934" y="605377"/>
            <a:ext cx="2792615" cy="713740"/>
            <a:chOff x="2371" y="690"/>
            <a:chExt cx="3471" cy="1124"/>
          </a:xfrm>
        </p:grpSpPr>
        <p:sp>
          <p:nvSpPr>
            <p:cNvPr id="7"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整体感知</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3014"/>
                                        </p:tgtEl>
                                        <p:attrNameLst>
                                          <p:attrName>style.visibility</p:attrName>
                                        </p:attrNameLst>
                                      </p:cBhvr>
                                      <p:to>
                                        <p:strVal val="visible"/>
                                      </p:to>
                                    </p:set>
                                    <p:animEffect transition="in" filter="wheel(1)">
                                      <p:cBhvr>
                                        <p:cTn id="7" dur="2000"/>
                                        <p:tgtEl>
                                          <p:spTgt spid="4301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7172"/>
                                        </p:tgtEl>
                                        <p:attrNameLst>
                                          <p:attrName>style.visibility</p:attrName>
                                        </p:attrNameLst>
                                      </p:cBhvr>
                                      <p:to>
                                        <p:strVal val="visible"/>
                                      </p:to>
                                    </p:set>
                                    <p:anim calcmode="lin" valueType="num">
                                      <p:cBhvr>
                                        <p:cTn id="12" dur="1000" fill="hold"/>
                                        <p:tgtEl>
                                          <p:spTgt spid="7172"/>
                                        </p:tgtEl>
                                        <p:attrNameLst>
                                          <p:attrName>ppt_w</p:attrName>
                                        </p:attrNameLst>
                                      </p:cBhvr>
                                      <p:tavLst>
                                        <p:tav tm="0">
                                          <p:val>
                                            <p:fltVal val="0"/>
                                          </p:val>
                                        </p:tav>
                                        <p:tav tm="100000">
                                          <p:val>
                                            <p:strVal val="#ppt_w"/>
                                          </p:val>
                                        </p:tav>
                                      </p:tavLst>
                                    </p:anim>
                                    <p:anim calcmode="lin" valueType="num">
                                      <p:cBhvr>
                                        <p:cTn id="13" dur="1000" fill="hold"/>
                                        <p:tgtEl>
                                          <p:spTgt spid="7172"/>
                                        </p:tgtEl>
                                        <p:attrNameLst>
                                          <p:attrName>ppt_h</p:attrName>
                                        </p:attrNameLst>
                                      </p:cBhvr>
                                      <p:tavLst>
                                        <p:tav tm="0">
                                          <p:val>
                                            <p:fltVal val="0"/>
                                          </p:val>
                                        </p:tav>
                                        <p:tav tm="100000">
                                          <p:val>
                                            <p:strVal val="#ppt_h"/>
                                          </p:val>
                                        </p:tav>
                                      </p:tavLst>
                                    </p:anim>
                                    <p:anim calcmode="lin" valueType="num">
                                      <p:cBhvr>
                                        <p:cTn id="14" dur="1000" fill="hold"/>
                                        <p:tgtEl>
                                          <p:spTgt spid="7172"/>
                                        </p:tgtEl>
                                        <p:attrNameLst>
                                          <p:attrName>style.rotation</p:attrName>
                                        </p:attrNameLst>
                                      </p:cBhvr>
                                      <p:tavLst>
                                        <p:tav tm="0">
                                          <p:val>
                                            <p:fltVal val="90"/>
                                          </p:val>
                                        </p:tav>
                                        <p:tav tm="100000">
                                          <p:val>
                                            <p:fltVal val="0"/>
                                          </p:val>
                                        </p:tav>
                                      </p:tavLst>
                                    </p:anim>
                                    <p:animEffect transition="in" filter="fade">
                                      <p:cBhvr>
                                        <p:cTn id="15" dur="1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4" grpId="0"/>
      <p:bldP spid="717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10241" name="Picture 7" descr="081"/>
          <p:cNvPicPr>
            <a:picLocks noChangeAspect="1"/>
          </p:cNvPicPr>
          <p:nvPr/>
        </p:nvPicPr>
        <p:blipFill>
          <a:blip r:embed="rId1"/>
          <a:stretch>
            <a:fillRect/>
          </a:stretch>
        </p:blipFill>
        <p:spPr>
          <a:xfrm>
            <a:off x="1524000" y="0"/>
            <a:ext cx="9144000" cy="6858000"/>
          </a:xfrm>
          <a:prstGeom prst="rect">
            <a:avLst/>
          </a:prstGeom>
          <a:noFill/>
          <a:ln w="9525">
            <a:noFill/>
          </a:ln>
        </p:spPr>
      </p:pic>
      <p:sp>
        <p:nvSpPr>
          <p:cNvPr id="20488" name="Rectangle 8"/>
          <p:cNvSpPr/>
          <p:nvPr/>
        </p:nvSpPr>
        <p:spPr>
          <a:xfrm>
            <a:off x="4656138" y="5661025"/>
            <a:ext cx="1713230" cy="460375"/>
          </a:xfrm>
          <a:prstGeom prst="rect">
            <a:avLst/>
          </a:prstGeom>
          <a:solidFill>
            <a:srgbClr val="FFCCFF"/>
          </a:solidFill>
          <a:ln w="9525" cap="flat" cmpd="sng">
            <a:solidFill>
              <a:srgbClr val="FF0000"/>
            </a:solidFill>
            <a:prstDash val="solid"/>
            <a:miter/>
            <a:headEnd type="none" w="med" len="med"/>
            <a:tailEnd type="none" w="med" len="med"/>
          </a:ln>
        </p:spPr>
        <p:txBody>
          <a:bodyPr wrap="none">
            <a:spAutoFit/>
          </a:bodyPr>
          <a:p>
            <a:r>
              <a:rPr lang="zh-CN" altLang="en-US" sz="2400" b="1" dirty="0">
                <a:solidFill>
                  <a:srgbClr val="000000"/>
                </a:solidFill>
                <a:latin typeface="Calibri" panose="020F0502020204030204" pitchFamily="34" charset="0"/>
                <a:ea typeface="幼圆" panose="02010509060101010101" pitchFamily="49" charset="-122"/>
              </a:rPr>
              <a:t>下午、傍晚</a:t>
            </a:r>
            <a:endParaRPr lang="zh-CN" altLang="en-US" sz="2400" b="1" dirty="0">
              <a:solidFill>
                <a:srgbClr val="000000"/>
              </a:solidFill>
              <a:latin typeface="Calibri" panose="020F0502020204030204" pitchFamily="34" charset="0"/>
              <a:ea typeface="幼圆" panose="02010509060101010101" pitchFamily="49" charset="-122"/>
            </a:endParaRPr>
          </a:p>
        </p:txBody>
      </p:sp>
      <p:sp>
        <p:nvSpPr>
          <p:cNvPr id="20489" name="Rectangle 9"/>
          <p:cNvSpPr/>
          <p:nvPr/>
        </p:nvSpPr>
        <p:spPr>
          <a:xfrm>
            <a:off x="4656138" y="5157788"/>
            <a:ext cx="795020" cy="460375"/>
          </a:xfrm>
          <a:prstGeom prst="rect">
            <a:avLst/>
          </a:prstGeom>
          <a:solidFill>
            <a:srgbClr val="CCFFFF"/>
          </a:solidFill>
          <a:ln w="9525" cap="flat" cmpd="sng">
            <a:solidFill>
              <a:srgbClr val="000080"/>
            </a:solidFill>
            <a:prstDash val="solid"/>
            <a:miter/>
            <a:headEnd type="none" w="med" len="med"/>
            <a:tailEnd type="none" w="med" len="med"/>
          </a:ln>
        </p:spPr>
        <p:txBody>
          <a:bodyPr wrap="none">
            <a:spAutoFit/>
          </a:bodyPr>
          <a:p>
            <a:r>
              <a:rPr lang="zh-CN" altLang="en-US" sz="2400" b="1" dirty="0">
                <a:solidFill>
                  <a:srgbClr val="000000"/>
                </a:solidFill>
                <a:latin typeface="Calibri" panose="020F0502020204030204" pitchFamily="34" charset="0"/>
                <a:ea typeface="幼圆" panose="02010509060101010101" pitchFamily="49" charset="-122"/>
              </a:rPr>
              <a:t>山沟</a:t>
            </a:r>
            <a:endParaRPr lang="zh-CN" altLang="en-US" sz="2400" b="1" dirty="0">
              <a:solidFill>
                <a:srgbClr val="000000"/>
              </a:solidFill>
              <a:latin typeface="Calibri" panose="020F0502020204030204" pitchFamily="34" charset="0"/>
              <a:ea typeface="幼圆" panose="02010509060101010101" pitchFamily="49" charset="-122"/>
            </a:endParaRPr>
          </a:p>
        </p:txBody>
      </p:sp>
      <p:sp>
        <p:nvSpPr>
          <p:cNvPr id="20490" name="Rectangle 10"/>
          <p:cNvSpPr/>
          <p:nvPr/>
        </p:nvSpPr>
        <p:spPr>
          <a:xfrm>
            <a:off x="1992313" y="4489450"/>
            <a:ext cx="1203960" cy="521970"/>
          </a:xfrm>
          <a:prstGeom prst="rect">
            <a:avLst/>
          </a:prstGeom>
          <a:solidFill>
            <a:srgbClr val="CCFFFF"/>
          </a:solidFill>
          <a:ln w="9525" cap="flat" cmpd="sng">
            <a:solidFill>
              <a:srgbClr val="000080"/>
            </a:solidFill>
            <a:prstDash val="solid"/>
            <a:miter/>
            <a:headEnd type="none" w="med" len="med"/>
            <a:tailEnd type="none" w="med" len="med"/>
          </a:ln>
        </p:spPr>
        <p:txBody>
          <a:bodyPr wrap="none">
            <a:spAutoFit/>
          </a:bodyPr>
          <a:p>
            <a:r>
              <a:rPr lang="zh-CN" altLang="en-US" sz="2400" b="1" dirty="0">
                <a:solidFill>
                  <a:srgbClr val="000000"/>
                </a:solidFill>
                <a:latin typeface="Calibri" panose="020F0502020204030204" pitchFamily="34" charset="0"/>
                <a:ea typeface="幼圆" panose="02010509060101010101" pitchFamily="49" charset="-122"/>
              </a:rPr>
              <a:t>②</a:t>
            </a:r>
            <a:r>
              <a:rPr lang="zh-CN" altLang="en-US" sz="2800" b="1" dirty="0">
                <a:solidFill>
                  <a:srgbClr val="FF0000"/>
                </a:solidFill>
                <a:latin typeface="Calibri" panose="020F0502020204030204" pitchFamily="34" charset="0"/>
                <a:ea typeface="黑体" panose="02010609060101010101" charset="-122"/>
              </a:rPr>
              <a:t>山脚</a:t>
            </a:r>
            <a:endParaRPr lang="zh-CN" altLang="en-US" sz="2800" b="1" dirty="0">
              <a:solidFill>
                <a:srgbClr val="FF0000"/>
              </a:solidFill>
              <a:latin typeface="Calibri" panose="020F0502020204030204" pitchFamily="34" charset="0"/>
              <a:ea typeface="黑体" panose="02010609060101010101" charset="-122"/>
            </a:endParaRPr>
          </a:p>
        </p:txBody>
      </p:sp>
      <p:sp>
        <p:nvSpPr>
          <p:cNvPr id="20491" name="Rectangle 11"/>
          <p:cNvSpPr/>
          <p:nvPr/>
        </p:nvSpPr>
        <p:spPr>
          <a:xfrm>
            <a:off x="7646988" y="3016250"/>
            <a:ext cx="1561465" cy="521970"/>
          </a:xfrm>
          <a:prstGeom prst="rect">
            <a:avLst/>
          </a:prstGeom>
          <a:solidFill>
            <a:srgbClr val="CCFFFF"/>
          </a:solidFill>
          <a:ln w="9525" cap="flat" cmpd="sng">
            <a:solidFill>
              <a:srgbClr val="000080"/>
            </a:solidFill>
            <a:prstDash val="solid"/>
            <a:miter/>
            <a:headEnd type="none" w="med" len="med"/>
            <a:tailEnd type="none" w="med" len="med"/>
          </a:ln>
        </p:spPr>
        <p:txBody>
          <a:bodyPr wrap="none">
            <a:spAutoFit/>
          </a:bodyPr>
          <a:p>
            <a:r>
              <a:rPr lang="zh-CN" altLang="en-US" sz="2400" b="1" dirty="0">
                <a:solidFill>
                  <a:srgbClr val="000000"/>
                </a:solidFill>
                <a:latin typeface="Calibri" panose="020F0502020204030204" pitchFamily="34" charset="0"/>
                <a:ea typeface="幼圆" panose="02010509060101010101" pitchFamily="49" charset="-122"/>
              </a:rPr>
              <a:t>④</a:t>
            </a:r>
            <a:r>
              <a:rPr lang="zh-CN" altLang="en-US" sz="2800" b="1" dirty="0">
                <a:solidFill>
                  <a:srgbClr val="FF0000"/>
                </a:solidFill>
                <a:latin typeface="黑体" panose="02010609060101010101" charset="-122"/>
                <a:ea typeface="黑体" panose="02010609060101010101" charset="-122"/>
              </a:rPr>
              <a:t>半山腰</a:t>
            </a:r>
            <a:endParaRPr lang="zh-CN" altLang="en-US" sz="2800" b="1" dirty="0">
              <a:solidFill>
                <a:srgbClr val="FF0000"/>
              </a:solidFill>
              <a:latin typeface="黑体" panose="02010609060101010101" charset="-122"/>
              <a:ea typeface="黑体" panose="02010609060101010101" charset="-122"/>
            </a:endParaRPr>
          </a:p>
        </p:txBody>
      </p:sp>
      <p:sp>
        <p:nvSpPr>
          <p:cNvPr id="20492" name="Rectangle 12"/>
          <p:cNvSpPr/>
          <p:nvPr/>
        </p:nvSpPr>
        <p:spPr>
          <a:xfrm>
            <a:off x="1919288" y="1557338"/>
            <a:ext cx="1407160" cy="460375"/>
          </a:xfrm>
          <a:prstGeom prst="rect">
            <a:avLst/>
          </a:prstGeom>
          <a:solidFill>
            <a:srgbClr val="CCFFFF"/>
          </a:solidFill>
          <a:ln w="9525" cap="flat" cmpd="sng">
            <a:solidFill>
              <a:srgbClr val="003366"/>
            </a:solidFill>
            <a:prstDash val="solid"/>
            <a:miter/>
            <a:headEnd type="none" w="med" len="med"/>
            <a:tailEnd type="none" w="med" len="med"/>
          </a:ln>
        </p:spPr>
        <p:txBody>
          <a:bodyPr wrap="none">
            <a:spAutoFit/>
          </a:bodyPr>
          <a:p>
            <a:r>
              <a:rPr lang="zh-CN" altLang="en-US" sz="2400" b="1" dirty="0">
                <a:solidFill>
                  <a:srgbClr val="000000"/>
                </a:solidFill>
                <a:latin typeface="Calibri" panose="020F0502020204030204" pitchFamily="34" charset="0"/>
                <a:ea typeface="幼圆" panose="02010509060101010101" pitchFamily="49" charset="-122"/>
              </a:rPr>
              <a:t>上山路上</a:t>
            </a:r>
            <a:endParaRPr lang="zh-CN" altLang="en-US" sz="2400" b="1" dirty="0">
              <a:solidFill>
                <a:srgbClr val="000000"/>
              </a:solidFill>
              <a:latin typeface="Calibri" panose="020F0502020204030204" pitchFamily="34" charset="0"/>
              <a:ea typeface="幼圆" panose="02010509060101010101" pitchFamily="49" charset="-122"/>
            </a:endParaRPr>
          </a:p>
        </p:txBody>
      </p:sp>
      <p:sp>
        <p:nvSpPr>
          <p:cNvPr id="20493" name="Rectangle 13"/>
          <p:cNvSpPr/>
          <p:nvPr/>
        </p:nvSpPr>
        <p:spPr>
          <a:xfrm>
            <a:off x="6024563" y="188913"/>
            <a:ext cx="795020" cy="460375"/>
          </a:xfrm>
          <a:prstGeom prst="rect">
            <a:avLst/>
          </a:prstGeom>
          <a:solidFill>
            <a:srgbClr val="CCFFFF"/>
          </a:solidFill>
          <a:ln w="9525" cap="flat" cmpd="sng">
            <a:solidFill>
              <a:srgbClr val="003366"/>
            </a:solidFill>
            <a:prstDash val="solid"/>
            <a:miter/>
            <a:headEnd type="none" w="med" len="med"/>
            <a:tailEnd type="none" w="med" len="med"/>
          </a:ln>
        </p:spPr>
        <p:txBody>
          <a:bodyPr wrap="none">
            <a:spAutoFit/>
          </a:bodyPr>
          <a:p>
            <a:r>
              <a:rPr lang="zh-CN" altLang="en-US" sz="2400" b="1" dirty="0">
                <a:solidFill>
                  <a:srgbClr val="000000"/>
                </a:solidFill>
                <a:latin typeface="Calibri" panose="020F0502020204030204" pitchFamily="34" charset="0"/>
                <a:ea typeface="幼圆" panose="02010509060101010101" pitchFamily="49" charset="-122"/>
              </a:rPr>
              <a:t>山顶</a:t>
            </a:r>
            <a:endParaRPr lang="zh-CN" altLang="en-US" sz="2400" b="1" dirty="0">
              <a:solidFill>
                <a:srgbClr val="000000"/>
              </a:solidFill>
              <a:latin typeface="Calibri" panose="020F0502020204030204" pitchFamily="34" charset="0"/>
              <a:ea typeface="幼圆" panose="02010509060101010101" pitchFamily="49" charset="-122"/>
            </a:endParaRPr>
          </a:p>
        </p:txBody>
      </p:sp>
      <p:sp>
        <p:nvSpPr>
          <p:cNvPr id="20494" name="Rectangle 14"/>
          <p:cNvSpPr/>
          <p:nvPr/>
        </p:nvSpPr>
        <p:spPr>
          <a:xfrm>
            <a:off x="1992313" y="4005263"/>
            <a:ext cx="1561465" cy="521970"/>
          </a:xfrm>
          <a:prstGeom prst="rect">
            <a:avLst/>
          </a:prstGeom>
          <a:solidFill>
            <a:srgbClr val="FFCCFF"/>
          </a:solidFill>
          <a:ln w="9525" cap="flat" cmpd="sng">
            <a:solidFill>
              <a:srgbClr val="FF0000"/>
            </a:solidFill>
            <a:prstDash val="solid"/>
            <a:miter/>
            <a:headEnd type="none" w="med" len="med"/>
            <a:tailEnd type="none" w="med" len="med"/>
          </a:ln>
        </p:spPr>
        <p:txBody>
          <a:bodyPr wrap="none">
            <a:spAutoFit/>
          </a:bodyPr>
          <a:p>
            <a:r>
              <a:rPr lang="zh-CN" altLang="en-US" sz="2400" b="1" dirty="0">
                <a:solidFill>
                  <a:srgbClr val="000000"/>
                </a:solidFill>
                <a:latin typeface="Calibri" panose="020F0502020204030204" pitchFamily="34" charset="0"/>
                <a:ea typeface="幼圆" panose="02010509060101010101" pitchFamily="49" charset="-122"/>
              </a:rPr>
              <a:t>③</a:t>
            </a:r>
            <a:r>
              <a:rPr lang="zh-CN" altLang="en-US" sz="2800" b="1" dirty="0">
                <a:solidFill>
                  <a:srgbClr val="FF0000"/>
                </a:solidFill>
                <a:latin typeface="黑体" panose="02010609060101010101" charset="-122"/>
                <a:ea typeface="黑体" panose="02010609060101010101" charset="-122"/>
              </a:rPr>
              <a:t>天黑了</a:t>
            </a:r>
            <a:endParaRPr lang="zh-CN" altLang="en-US" sz="2800" b="1" dirty="0">
              <a:solidFill>
                <a:srgbClr val="FF0000"/>
              </a:solidFill>
              <a:latin typeface="黑体" panose="02010609060101010101" charset="-122"/>
              <a:ea typeface="黑体" panose="02010609060101010101" charset="-122"/>
            </a:endParaRPr>
          </a:p>
        </p:txBody>
      </p:sp>
      <p:sp>
        <p:nvSpPr>
          <p:cNvPr id="20495" name="Rectangle 15"/>
          <p:cNvSpPr/>
          <p:nvPr/>
        </p:nvSpPr>
        <p:spPr>
          <a:xfrm>
            <a:off x="7608888" y="2492375"/>
            <a:ext cx="1727200" cy="521970"/>
          </a:xfrm>
          <a:prstGeom prst="rect">
            <a:avLst/>
          </a:prstGeom>
          <a:solidFill>
            <a:srgbClr val="FFCCFF"/>
          </a:solidFill>
          <a:ln w="9525" cap="flat" cmpd="sng">
            <a:solidFill>
              <a:srgbClr val="FF0000"/>
            </a:solidFill>
            <a:prstDash val="solid"/>
            <a:miter/>
            <a:headEnd type="none" w="med" len="med"/>
            <a:tailEnd type="none" w="med" len="med"/>
          </a:ln>
        </p:spPr>
        <p:txBody>
          <a:bodyPr>
            <a:spAutoFit/>
          </a:bodyPr>
          <a:p>
            <a:r>
              <a:rPr lang="zh-CN" altLang="en-US" sz="2400" b="1" dirty="0">
                <a:solidFill>
                  <a:srgbClr val="000000"/>
                </a:solidFill>
                <a:latin typeface="Calibri" panose="020F0502020204030204" pitchFamily="34" charset="0"/>
                <a:ea typeface="幼圆" panose="02010509060101010101" pitchFamily="49" charset="-122"/>
              </a:rPr>
              <a:t>⑤</a:t>
            </a:r>
            <a:r>
              <a:rPr lang="zh-CN" altLang="en-US" sz="2800" b="1" dirty="0">
                <a:solidFill>
                  <a:srgbClr val="FF0000"/>
                </a:solidFill>
                <a:latin typeface="黑体" panose="02010609060101010101" charset="-122"/>
                <a:ea typeface="黑体" panose="02010609060101010101" charset="-122"/>
              </a:rPr>
              <a:t>半夜里</a:t>
            </a:r>
            <a:endParaRPr lang="zh-CN" altLang="en-US" sz="2800" b="1" dirty="0">
              <a:solidFill>
                <a:srgbClr val="FF0000"/>
              </a:solidFill>
              <a:latin typeface="黑体" panose="02010609060101010101" charset="-122"/>
              <a:ea typeface="黑体" panose="02010609060101010101" charset="-122"/>
            </a:endParaRPr>
          </a:p>
        </p:txBody>
      </p:sp>
      <p:sp>
        <p:nvSpPr>
          <p:cNvPr id="20496" name="Rectangle 16"/>
          <p:cNvSpPr/>
          <p:nvPr/>
        </p:nvSpPr>
        <p:spPr>
          <a:xfrm>
            <a:off x="1919288" y="1052513"/>
            <a:ext cx="795020" cy="460375"/>
          </a:xfrm>
          <a:prstGeom prst="rect">
            <a:avLst/>
          </a:prstGeom>
          <a:solidFill>
            <a:srgbClr val="FFCCFF"/>
          </a:solidFill>
          <a:ln w="9525" cap="flat" cmpd="sng">
            <a:solidFill>
              <a:srgbClr val="FF0000"/>
            </a:solidFill>
            <a:prstDash val="solid"/>
            <a:miter/>
            <a:headEnd type="none" w="med" len="med"/>
            <a:tailEnd type="none" w="med" len="med"/>
          </a:ln>
        </p:spPr>
        <p:txBody>
          <a:bodyPr wrap="none">
            <a:spAutoFit/>
          </a:bodyPr>
          <a:p>
            <a:r>
              <a:rPr lang="zh-CN" altLang="en-US" sz="2400" b="1" dirty="0">
                <a:solidFill>
                  <a:srgbClr val="000000"/>
                </a:solidFill>
                <a:latin typeface="Calibri" panose="020F0502020204030204" pitchFamily="34" charset="0"/>
                <a:ea typeface="幼圆" panose="02010509060101010101" pitchFamily="49" charset="-122"/>
              </a:rPr>
              <a:t>黎明</a:t>
            </a:r>
            <a:endParaRPr lang="zh-CN" altLang="en-US" sz="2400" b="1" dirty="0">
              <a:solidFill>
                <a:srgbClr val="000000"/>
              </a:solidFill>
              <a:latin typeface="Calibri" panose="020F0502020204030204" pitchFamily="34" charset="0"/>
              <a:ea typeface="幼圆" panose="02010509060101010101" pitchFamily="49" charset="-122"/>
            </a:endParaRPr>
          </a:p>
        </p:txBody>
      </p:sp>
      <p:sp>
        <p:nvSpPr>
          <p:cNvPr id="20497" name="Rectangle 17"/>
          <p:cNvSpPr/>
          <p:nvPr/>
        </p:nvSpPr>
        <p:spPr>
          <a:xfrm>
            <a:off x="6024563" y="692150"/>
            <a:ext cx="2019300" cy="460375"/>
          </a:xfrm>
          <a:prstGeom prst="rect">
            <a:avLst/>
          </a:prstGeom>
          <a:solidFill>
            <a:srgbClr val="FFCCFF"/>
          </a:solidFill>
          <a:ln w="9525" cap="flat" cmpd="sng">
            <a:solidFill>
              <a:srgbClr val="FF0000"/>
            </a:solidFill>
            <a:prstDash val="solid"/>
            <a:miter/>
            <a:headEnd type="none" w="med" len="med"/>
            <a:tailEnd type="none" w="med" len="med"/>
          </a:ln>
        </p:spPr>
        <p:txBody>
          <a:bodyPr wrap="none">
            <a:spAutoFit/>
          </a:bodyPr>
          <a:p>
            <a:r>
              <a:rPr lang="zh-CN" altLang="en-US" sz="2400" b="1" dirty="0">
                <a:solidFill>
                  <a:srgbClr val="000000"/>
                </a:solidFill>
                <a:latin typeface="Calibri" panose="020F0502020204030204" pitchFamily="34" charset="0"/>
                <a:ea typeface="幼圆" panose="02010509060101010101" pitchFamily="49" charset="-122"/>
              </a:rPr>
              <a:t>下午两点多钟</a:t>
            </a:r>
            <a:endParaRPr lang="zh-CN" altLang="en-US" sz="2400" b="1" dirty="0">
              <a:solidFill>
                <a:srgbClr val="000000"/>
              </a:solidFill>
              <a:latin typeface="Calibri" panose="020F0502020204030204" pitchFamily="34" charset="0"/>
              <a:ea typeface="幼圆" panose="02010509060101010101" pitchFamily="49" charset="-122"/>
            </a:endParaRPr>
          </a:p>
        </p:txBody>
      </p:sp>
      <p:sp>
        <p:nvSpPr>
          <p:cNvPr id="20498" name="Rectangle 18"/>
          <p:cNvSpPr>
            <a:spLocks noChangeArrowheads="1"/>
          </p:cNvSpPr>
          <p:nvPr/>
        </p:nvSpPr>
        <p:spPr bwMode="auto">
          <a:xfrm>
            <a:off x="4656138" y="6165850"/>
            <a:ext cx="1944688" cy="521970"/>
          </a:xfrm>
          <a:prstGeom prst="rect">
            <a:avLst/>
          </a:prstGeom>
          <a:solidFill>
            <a:srgbClr val="FFFF99"/>
          </a:solidFill>
          <a:ln w="9525">
            <a:solidFill>
              <a:srgbClr val="FF6600"/>
            </a:solid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rgbClr val="000000"/>
                </a:solidFill>
                <a:effectLst/>
                <a:uLnTx/>
                <a:uFillTx/>
                <a:latin typeface="Calibri" panose="020F0502020204030204" pitchFamily="34" charset="0"/>
                <a:ea typeface="幼圆" panose="02010509060101010101" pitchFamily="49" charset="-122"/>
                <a:cs typeface="+mn-cs"/>
              </a:rPr>
              <a:t>①</a:t>
            </a:r>
            <a:r>
              <a:rPr kumimoji="0" lang="zh-CN" altLang="en-US" sz="2800" b="1" i="0" u="none" strike="noStrike" kern="1200" cap="none" spc="0" normalizeH="0" baseline="0" noProof="0" dirty="0">
                <a:ln>
                  <a:noFill/>
                </a:ln>
                <a:solidFill>
                  <a:srgbClr val="FF0000"/>
                </a:solidFill>
                <a:effectLst/>
                <a:uLnTx/>
                <a:uFillTx/>
                <a:latin typeface="+mn-lt"/>
                <a:ea typeface="黑体" panose="02010609060101010101" charset="-122"/>
                <a:cs typeface="+mn-cs"/>
              </a:rPr>
              <a:t>造访瑶民</a:t>
            </a:r>
            <a:endParaRPr kumimoji="0" lang="zh-CN" altLang="en-US" sz="2800" b="1" i="0" u="none" strike="noStrike" kern="1200" cap="none" spc="0" normalizeH="0" baseline="0" noProof="0" dirty="0">
              <a:ln>
                <a:noFill/>
              </a:ln>
              <a:solidFill>
                <a:srgbClr val="FF0000"/>
              </a:solidFill>
              <a:effectLst/>
              <a:uLnTx/>
              <a:uFillTx/>
              <a:latin typeface="+mn-lt"/>
              <a:ea typeface="黑体" panose="02010609060101010101" charset="-122"/>
              <a:cs typeface="+mn-cs"/>
            </a:endParaRPr>
          </a:p>
        </p:txBody>
      </p:sp>
      <p:sp>
        <p:nvSpPr>
          <p:cNvPr id="20499" name="Rectangle 19"/>
          <p:cNvSpPr/>
          <p:nvPr/>
        </p:nvSpPr>
        <p:spPr>
          <a:xfrm>
            <a:off x="1992313" y="3500438"/>
            <a:ext cx="1407160" cy="460375"/>
          </a:xfrm>
          <a:prstGeom prst="rect">
            <a:avLst/>
          </a:prstGeom>
          <a:solidFill>
            <a:srgbClr val="FFFF99"/>
          </a:solidFill>
          <a:ln w="9525" cap="flat" cmpd="sng">
            <a:solidFill>
              <a:srgbClr val="FF6600"/>
            </a:solidFill>
            <a:prstDash val="solid"/>
            <a:miter/>
            <a:headEnd type="none" w="med" len="med"/>
            <a:tailEnd type="none" w="med" len="med"/>
          </a:ln>
        </p:spPr>
        <p:txBody>
          <a:bodyPr wrap="none">
            <a:spAutoFit/>
          </a:bodyPr>
          <a:p>
            <a:r>
              <a:rPr lang="zh-CN" altLang="en-US" sz="2400" b="1" dirty="0">
                <a:solidFill>
                  <a:srgbClr val="000000"/>
                </a:solidFill>
                <a:latin typeface="Calibri" panose="020F0502020204030204" pitchFamily="34" charset="0"/>
                <a:ea typeface="幼圆" panose="02010509060101010101" pitchFamily="49" charset="-122"/>
              </a:rPr>
              <a:t>努力登山</a:t>
            </a:r>
            <a:endParaRPr lang="zh-CN" altLang="en-US" sz="2400" b="1" dirty="0">
              <a:solidFill>
                <a:srgbClr val="000000"/>
              </a:solidFill>
              <a:latin typeface="Calibri" panose="020F0502020204030204" pitchFamily="34" charset="0"/>
              <a:ea typeface="幼圆" panose="02010509060101010101" pitchFamily="49" charset="-122"/>
            </a:endParaRPr>
          </a:p>
        </p:txBody>
      </p:sp>
      <p:sp>
        <p:nvSpPr>
          <p:cNvPr id="20500" name="Rectangle 20"/>
          <p:cNvSpPr/>
          <p:nvPr/>
        </p:nvSpPr>
        <p:spPr>
          <a:xfrm>
            <a:off x="7607300" y="1968500"/>
            <a:ext cx="2016125" cy="521970"/>
          </a:xfrm>
          <a:prstGeom prst="rect">
            <a:avLst/>
          </a:prstGeom>
          <a:solidFill>
            <a:srgbClr val="FFFF99"/>
          </a:solidFill>
          <a:ln w="9525" cap="flat" cmpd="sng">
            <a:solidFill>
              <a:srgbClr val="FF6600"/>
            </a:solidFill>
            <a:prstDash val="solid"/>
            <a:miter/>
            <a:headEnd type="none" w="med" len="med"/>
            <a:tailEnd type="none" w="med" len="med"/>
          </a:ln>
        </p:spPr>
        <p:txBody>
          <a:bodyPr>
            <a:spAutoFit/>
          </a:bodyPr>
          <a:p>
            <a:r>
              <a:rPr lang="zh-CN" altLang="en-US" sz="2400" b="1" dirty="0">
                <a:solidFill>
                  <a:srgbClr val="000000"/>
                </a:solidFill>
                <a:latin typeface="Calibri" panose="020F0502020204030204" pitchFamily="34" charset="0"/>
                <a:ea typeface="幼圆" panose="02010509060101010101" pitchFamily="49" charset="-122"/>
              </a:rPr>
              <a:t>⑥</a:t>
            </a:r>
            <a:r>
              <a:rPr lang="zh-CN" altLang="en-US" sz="2800" b="1" dirty="0">
                <a:solidFill>
                  <a:srgbClr val="FF0000"/>
                </a:solidFill>
                <a:latin typeface="黑体" panose="02010609060101010101" charset="-122"/>
                <a:ea typeface="黑体" panose="02010609060101010101" charset="-122"/>
              </a:rPr>
              <a:t>露宿冻醒</a:t>
            </a:r>
            <a:endParaRPr lang="zh-CN" altLang="en-US" sz="2800" b="1" dirty="0">
              <a:solidFill>
                <a:srgbClr val="FF0000"/>
              </a:solidFill>
              <a:latin typeface="黑体" panose="02010609060101010101" charset="-122"/>
              <a:ea typeface="黑体" panose="02010609060101010101" charset="-122"/>
            </a:endParaRPr>
          </a:p>
        </p:txBody>
      </p:sp>
      <p:sp>
        <p:nvSpPr>
          <p:cNvPr id="20501" name="Rectangle 21"/>
          <p:cNvSpPr/>
          <p:nvPr/>
        </p:nvSpPr>
        <p:spPr>
          <a:xfrm>
            <a:off x="1919288" y="549275"/>
            <a:ext cx="1971675" cy="521970"/>
          </a:xfrm>
          <a:prstGeom prst="rect">
            <a:avLst/>
          </a:prstGeom>
          <a:solidFill>
            <a:srgbClr val="FFFF99"/>
          </a:solidFill>
          <a:ln w="9525" cap="flat" cmpd="sng">
            <a:solidFill>
              <a:srgbClr val="FF6600"/>
            </a:solidFill>
            <a:prstDash val="solid"/>
            <a:miter/>
            <a:headEnd type="none" w="med" len="med"/>
            <a:tailEnd type="none" w="med" len="med"/>
          </a:ln>
        </p:spPr>
        <p:txBody>
          <a:bodyPr>
            <a:spAutoFit/>
          </a:bodyPr>
          <a:p>
            <a:r>
              <a:rPr lang="zh-CN" altLang="en-US" sz="2400" b="1" dirty="0">
                <a:solidFill>
                  <a:srgbClr val="000000"/>
                </a:solidFill>
                <a:latin typeface="Calibri" panose="020F0502020204030204" pitchFamily="34" charset="0"/>
                <a:ea typeface="幼圆" panose="02010509060101010101" pitchFamily="49" charset="-122"/>
              </a:rPr>
              <a:t>⑦</a:t>
            </a:r>
            <a:r>
              <a:rPr lang="zh-CN" altLang="en-US" sz="2800" b="1" dirty="0">
                <a:solidFill>
                  <a:srgbClr val="FF0000"/>
                </a:solidFill>
                <a:latin typeface="黑体" panose="02010609060101010101" charset="-122"/>
                <a:ea typeface="黑体" panose="02010609060101010101" charset="-122"/>
              </a:rPr>
              <a:t>吃饭登山</a:t>
            </a:r>
            <a:endParaRPr lang="zh-CN" altLang="en-US" sz="2800" b="1" dirty="0">
              <a:solidFill>
                <a:srgbClr val="FF0000"/>
              </a:solidFill>
              <a:latin typeface="黑体" panose="02010609060101010101" charset="-122"/>
              <a:ea typeface="黑体" panose="02010609060101010101" charset="-122"/>
            </a:endParaRPr>
          </a:p>
        </p:txBody>
      </p:sp>
      <p:sp>
        <p:nvSpPr>
          <p:cNvPr id="20502" name="Rectangle 22"/>
          <p:cNvSpPr/>
          <p:nvPr/>
        </p:nvSpPr>
        <p:spPr>
          <a:xfrm>
            <a:off x="6024563" y="1196975"/>
            <a:ext cx="1918970" cy="521970"/>
          </a:xfrm>
          <a:prstGeom prst="rect">
            <a:avLst/>
          </a:prstGeom>
          <a:solidFill>
            <a:srgbClr val="FFFF99"/>
          </a:solidFill>
          <a:ln w="9525" cap="flat" cmpd="sng">
            <a:solidFill>
              <a:srgbClr val="FF6600"/>
            </a:solidFill>
            <a:prstDash val="solid"/>
            <a:miter/>
            <a:headEnd type="none" w="med" len="med"/>
            <a:tailEnd type="none" w="med" len="med"/>
          </a:ln>
        </p:spPr>
        <p:txBody>
          <a:bodyPr wrap="none">
            <a:spAutoFit/>
          </a:bodyPr>
          <a:p>
            <a:pPr>
              <a:spcBef>
                <a:spcPct val="50000"/>
              </a:spcBef>
            </a:pPr>
            <a:r>
              <a:rPr lang="zh-CN" altLang="en-US" sz="2400" b="1" dirty="0">
                <a:solidFill>
                  <a:srgbClr val="000000"/>
                </a:solidFill>
                <a:latin typeface="Calibri" panose="020F0502020204030204" pitchFamily="34" charset="0"/>
                <a:ea typeface="幼圆" panose="02010509060101010101" pitchFamily="49" charset="-122"/>
              </a:rPr>
              <a:t>⑧</a:t>
            </a:r>
            <a:r>
              <a:rPr lang="zh-CN" altLang="en-US" sz="2800" b="1" dirty="0">
                <a:solidFill>
                  <a:srgbClr val="FF0000"/>
                </a:solidFill>
                <a:latin typeface="黑体" panose="02010609060101010101" charset="-122"/>
                <a:ea typeface="黑体" panose="02010609060101010101" charset="-122"/>
              </a:rPr>
              <a:t>休息下山</a:t>
            </a:r>
            <a:endParaRPr lang="zh-CN" altLang="en-US" sz="2800" b="1" dirty="0">
              <a:solidFill>
                <a:srgbClr val="FF0000"/>
              </a:solidFill>
              <a:latin typeface="黑体" panose="02010609060101010101" charset="-122"/>
              <a:ea typeface="黑体" panose="02010609060101010101" charset="-122"/>
            </a:endParaRPr>
          </a:p>
        </p:txBody>
      </p:sp>
      <p:sp>
        <p:nvSpPr>
          <p:cNvPr id="20504" name="AutoShape 24"/>
          <p:cNvSpPr/>
          <p:nvPr/>
        </p:nvSpPr>
        <p:spPr>
          <a:xfrm rot="-2489971">
            <a:off x="3648075" y="4724400"/>
            <a:ext cx="485775" cy="1873250"/>
          </a:xfrm>
          <a:prstGeom prst="upArrow">
            <a:avLst>
              <a:gd name="adj1" fmla="val 50000"/>
              <a:gd name="adj2" fmla="val 96137"/>
            </a:avLst>
          </a:prstGeom>
          <a:solidFill>
            <a:srgbClr val="FF0000"/>
          </a:solidFill>
          <a:ln w="9525" cap="flat" cmpd="sng">
            <a:solidFill>
              <a:schemeClr val="tx1"/>
            </a:solidFill>
            <a:prstDash val="solid"/>
            <a:miter/>
            <a:headEnd type="none" w="med" len="med"/>
            <a:tailEnd type="none" w="med" len="med"/>
          </a:ln>
        </p:spPr>
        <p:txBody>
          <a:bodyPr vert="eaVert" wrap="none" anchor="ctr"/>
          <a:p>
            <a:endParaRPr lang="zh-CN" altLang="en-US" dirty="0">
              <a:latin typeface="Calibri" panose="020F0502020204030204" pitchFamily="34" charset="0"/>
            </a:endParaRPr>
          </a:p>
        </p:txBody>
      </p:sp>
      <p:sp>
        <p:nvSpPr>
          <p:cNvPr id="20505" name="AutoShape 25"/>
          <p:cNvSpPr/>
          <p:nvPr/>
        </p:nvSpPr>
        <p:spPr>
          <a:xfrm rot="4013961">
            <a:off x="5338763" y="1611313"/>
            <a:ext cx="485775" cy="4606925"/>
          </a:xfrm>
          <a:prstGeom prst="upArrow">
            <a:avLst>
              <a:gd name="adj1" fmla="val 50000"/>
              <a:gd name="adj2" fmla="val 236432"/>
            </a:avLst>
          </a:prstGeom>
          <a:solidFill>
            <a:srgbClr val="FF0000"/>
          </a:solidFill>
          <a:ln w="9525" cap="flat" cmpd="sng">
            <a:solidFill>
              <a:schemeClr val="tx1"/>
            </a:solidFill>
            <a:prstDash val="solid"/>
            <a:miter/>
            <a:headEnd type="none" w="med" len="med"/>
            <a:tailEnd type="none" w="med" len="med"/>
          </a:ln>
        </p:spPr>
        <p:txBody>
          <a:bodyPr vert="eaVert" wrap="none" anchor="ctr"/>
          <a:p>
            <a:endParaRPr lang="zh-CN" altLang="en-US" dirty="0">
              <a:latin typeface="Calibri" panose="020F0502020204030204" pitchFamily="34" charset="0"/>
            </a:endParaRPr>
          </a:p>
        </p:txBody>
      </p:sp>
      <p:sp>
        <p:nvSpPr>
          <p:cNvPr id="20506" name="AutoShape 26"/>
          <p:cNvSpPr/>
          <p:nvPr/>
        </p:nvSpPr>
        <p:spPr>
          <a:xfrm rot="-4628416">
            <a:off x="5124450" y="322263"/>
            <a:ext cx="485775" cy="4348162"/>
          </a:xfrm>
          <a:prstGeom prst="upArrow">
            <a:avLst>
              <a:gd name="adj1" fmla="val 50000"/>
              <a:gd name="adj2" fmla="val 223194"/>
            </a:avLst>
          </a:prstGeom>
          <a:solidFill>
            <a:srgbClr val="FF0000"/>
          </a:solidFill>
          <a:ln w="9525" cap="flat" cmpd="sng">
            <a:solidFill>
              <a:schemeClr val="tx1"/>
            </a:solidFill>
            <a:prstDash val="solid"/>
            <a:miter/>
            <a:headEnd type="none" w="med" len="med"/>
            <a:tailEnd type="none" w="med" len="med"/>
          </a:ln>
        </p:spPr>
        <p:txBody>
          <a:bodyPr vert="eaVert" wrap="none" anchor="ctr"/>
          <a:p>
            <a:endParaRPr lang="zh-CN" altLang="en-US" dirty="0">
              <a:latin typeface="Calibri" panose="020F0502020204030204" pitchFamily="34" charset="0"/>
            </a:endParaRPr>
          </a:p>
        </p:txBody>
      </p:sp>
      <p:sp>
        <p:nvSpPr>
          <p:cNvPr id="20507" name="AutoShape 27"/>
          <p:cNvSpPr/>
          <p:nvPr/>
        </p:nvSpPr>
        <p:spPr>
          <a:xfrm rot="4130431">
            <a:off x="4500563" y="-9525"/>
            <a:ext cx="485775" cy="2835275"/>
          </a:xfrm>
          <a:prstGeom prst="upArrow">
            <a:avLst>
              <a:gd name="adj1" fmla="val 50000"/>
              <a:gd name="adj2" fmla="val 145509"/>
            </a:avLst>
          </a:prstGeom>
          <a:solidFill>
            <a:srgbClr val="FF0000"/>
          </a:solidFill>
          <a:ln w="9525" cap="flat" cmpd="sng">
            <a:solidFill>
              <a:schemeClr val="tx1"/>
            </a:solidFill>
            <a:prstDash val="solid"/>
            <a:miter/>
            <a:headEnd type="none" w="med" len="med"/>
            <a:tailEnd type="none" w="med" len="med"/>
          </a:ln>
        </p:spPr>
        <p:txBody>
          <a:bodyPr vert="eaVert" wrap="none" anchor="ctr"/>
          <a:p>
            <a:endParaRPr lang="zh-CN" altLang="en-US" dirty="0">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498"/>
                                        </p:tgtEl>
                                        <p:attrNameLst>
                                          <p:attrName>style.visibility</p:attrName>
                                        </p:attrNameLst>
                                      </p:cBhvr>
                                      <p:to>
                                        <p:strVal val="visible"/>
                                      </p:to>
                                    </p:set>
                                    <p:animEffect transition="in" filter="randombar(horizontal)">
                                      <p:cBhvr>
                                        <p:cTn id="7" dur="500"/>
                                        <p:tgtEl>
                                          <p:spTgt spid="2049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490"/>
                                        </p:tgtEl>
                                        <p:attrNameLst>
                                          <p:attrName>style.visibility</p:attrName>
                                        </p:attrNameLst>
                                      </p:cBhvr>
                                      <p:to>
                                        <p:strVal val="visible"/>
                                      </p:to>
                                    </p:set>
                                    <p:animEffect transition="in" filter="randombar(horizontal)">
                                      <p:cBhvr>
                                        <p:cTn id="12" dur="500"/>
                                        <p:tgtEl>
                                          <p:spTgt spid="2049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494"/>
                                        </p:tgtEl>
                                        <p:attrNameLst>
                                          <p:attrName>style.visibility</p:attrName>
                                        </p:attrNameLst>
                                      </p:cBhvr>
                                      <p:to>
                                        <p:strVal val="visible"/>
                                      </p:to>
                                    </p:set>
                                    <p:animEffect transition="in" filter="randombar(horizontal)">
                                      <p:cBhvr>
                                        <p:cTn id="17" dur="500"/>
                                        <p:tgtEl>
                                          <p:spTgt spid="2049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0491"/>
                                        </p:tgtEl>
                                        <p:attrNameLst>
                                          <p:attrName>style.visibility</p:attrName>
                                        </p:attrNameLst>
                                      </p:cBhvr>
                                      <p:to>
                                        <p:strVal val="visible"/>
                                      </p:to>
                                    </p:set>
                                    <p:animEffect transition="in" filter="randombar(horizontal)">
                                      <p:cBhvr>
                                        <p:cTn id="22" dur="500"/>
                                        <p:tgtEl>
                                          <p:spTgt spid="20491"/>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0495"/>
                                        </p:tgtEl>
                                        <p:attrNameLst>
                                          <p:attrName>style.visibility</p:attrName>
                                        </p:attrNameLst>
                                      </p:cBhvr>
                                      <p:to>
                                        <p:strVal val="visible"/>
                                      </p:to>
                                    </p:set>
                                    <p:animEffect transition="in" filter="randombar(horizontal)">
                                      <p:cBhvr>
                                        <p:cTn id="27" dur="500"/>
                                        <p:tgtEl>
                                          <p:spTgt spid="20495"/>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0500"/>
                                        </p:tgtEl>
                                        <p:attrNameLst>
                                          <p:attrName>style.visibility</p:attrName>
                                        </p:attrNameLst>
                                      </p:cBhvr>
                                      <p:to>
                                        <p:strVal val="visible"/>
                                      </p:to>
                                    </p:set>
                                    <p:animEffect transition="in" filter="randombar(horizontal)">
                                      <p:cBhvr>
                                        <p:cTn id="32" dur="500"/>
                                        <p:tgtEl>
                                          <p:spTgt spid="20500"/>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0501"/>
                                        </p:tgtEl>
                                        <p:attrNameLst>
                                          <p:attrName>style.visibility</p:attrName>
                                        </p:attrNameLst>
                                      </p:cBhvr>
                                      <p:to>
                                        <p:strVal val="visible"/>
                                      </p:to>
                                    </p:set>
                                    <p:animEffect transition="in" filter="randombar(horizontal)">
                                      <p:cBhvr>
                                        <p:cTn id="37" dur="500"/>
                                        <p:tgtEl>
                                          <p:spTgt spid="20501"/>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0502"/>
                                        </p:tgtEl>
                                        <p:attrNameLst>
                                          <p:attrName>style.visibility</p:attrName>
                                        </p:attrNameLst>
                                      </p:cBhvr>
                                      <p:to>
                                        <p:strVal val="visible"/>
                                      </p:to>
                                    </p:set>
                                    <p:animEffect transition="in" filter="randombar(horizontal)">
                                      <p:cBhvr>
                                        <p:cTn id="42" dur="500"/>
                                        <p:tgtEl>
                                          <p:spTgt spid="205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0" grpId="0" bldLvl="0" animBg="1"/>
      <p:bldP spid="20491" grpId="0" bldLvl="0" animBg="1"/>
      <p:bldP spid="20494" grpId="0" bldLvl="0" animBg="1"/>
      <p:bldP spid="20495" grpId="0" bldLvl="0" animBg="1"/>
      <p:bldP spid="20498" grpId="0" bldLvl="0" animBg="1"/>
      <p:bldP spid="20500" grpId="0" bldLvl="0" animBg="1"/>
      <p:bldP spid="20501" grpId="0" bldLvl="0" animBg="1"/>
      <p:bldP spid="2050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1266" name="矩形 28"/>
          <p:cNvSpPr/>
          <p:nvPr/>
        </p:nvSpPr>
        <p:spPr>
          <a:xfrm>
            <a:off x="5684838" y="1976438"/>
            <a:ext cx="309880" cy="460375"/>
          </a:xfrm>
          <a:prstGeom prst="rect">
            <a:avLst/>
          </a:prstGeom>
          <a:noFill/>
          <a:ln w="9525">
            <a:noFill/>
          </a:ln>
        </p:spPr>
        <p:txBody>
          <a:bodyPr wrap="none">
            <a:spAutoFit/>
          </a:bodyPr>
          <a:p>
            <a:r>
              <a:rPr lang="en-US" altLang="zh-CN" sz="2400" b="1">
                <a:latin typeface="微软雅黑" panose="020B0503020204020204" charset="-122"/>
                <a:ea typeface="微软雅黑" panose="020B0503020204020204" charset="-122"/>
              </a:rPr>
              <a:t>     </a:t>
            </a:r>
            <a:endParaRPr lang="zh-CN" altLang="en-US" sz="2400" b="1" dirty="0">
              <a:latin typeface="微软雅黑" panose="020B0503020204020204" charset="-122"/>
              <a:ea typeface="微软雅黑" panose="020B0503020204020204" charset="-122"/>
            </a:endParaRPr>
          </a:p>
        </p:txBody>
      </p:sp>
      <p:graphicFrame>
        <p:nvGraphicFramePr>
          <p:cNvPr id="3" name="表格 2"/>
          <p:cNvGraphicFramePr/>
          <p:nvPr>
            <p:custDataLst>
              <p:tags r:id="rId1"/>
            </p:custDataLst>
          </p:nvPr>
        </p:nvGraphicFramePr>
        <p:xfrm>
          <a:off x="436245" y="2319020"/>
          <a:ext cx="11329035" cy="3883025"/>
        </p:xfrm>
        <a:graphic>
          <a:graphicData uri="http://schemas.openxmlformats.org/drawingml/2006/table">
            <a:tbl>
              <a:tblPr firstRow="1" bandRow="1">
                <a:tableStyleId>{5C22544A-7EE6-4342-B048-85BDC9FD1C3A}</a:tableStyleId>
              </a:tblPr>
              <a:tblGrid>
                <a:gridCol w="2396490"/>
                <a:gridCol w="4328160"/>
                <a:gridCol w="4604385"/>
              </a:tblGrid>
              <a:tr h="776605">
                <a:tc>
                  <a:txBody>
                    <a:bodyPr/>
                    <a:p>
                      <a:pPr>
                        <a:buNone/>
                      </a:pPr>
                      <a:r>
                        <a:rPr lang="zh-CN" altLang="en-US" sz="3200" b="1">
                          <a:solidFill>
                            <a:schemeClr val="bg2"/>
                          </a:solidFill>
                          <a:uFillTx/>
                          <a:latin typeface="宋体" panose="02010600030101010101" pitchFamily="2" charset="-122"/>
                          <a:ea typeface="宋体" panose="02010600030101010101" pitchFamily="2" charset="-122"/>
                          <a:sym typeface="+mn-ea"/>
                        </a:rPr>
                        <a:t>翻山之困难</a:t>
                      </a:r>
                      <a:endParaRPr lang="zh-CN" altLang="en-US" sz="3200" b="1">
                        <a:solidFill>
                          <a:schemeClr val="bg2"/>
                        </a:solidFill>
                        <a:uFillTx/>
                        <a:latin typeface="宋体" panose="02010600030101010101" pitchFamily="2" charset="-122"/>
                        <a:ea typeface="宋体" panose="02010600030101010101" pitchFamily="2" charset="-122"/>
                        <a:sym typeface="+mn-ea"/>
                      </a:endParaRPr>
                    </a:p>
                  </a:txBody>
                  <a:tcPr/>
                </a:tc>
                <a:tc>
                  <a:txBody>
                    <a:bodyPr/>
                    <a:p>
                      <a:pPr algn="ctr">
                        <a:buNone/>
                      </a:pPr>
                      <a:r>
                        <a:rPr lang="zh-CN" altLang="en-US" sz="3200">
                          <a:solidFill>
                            <a:schemeClr val="bg2"/>
                          </a:solidFill>
                          <a:ea typeface="宋体" panose="02010600030101010101" pitchFamily="2" charset="-122"/>
                        </a:rPr>
                        <a:t>具体情况</a:t>
                      </a:r>
                      <a:endParaRPr lang="zh-CN" altLang="en-US" sz="3200">
                        <a:solidFill>
                          <a:schemeClr val="bg2"/>
                        </a:solidFill>
                        <a:ea typeface="宋体" panose="02010600030101010101" pitchFamily="2" charset="-122"/>
                      </a:endParaRPr>
                    </a:p>
                  </a:txBody>
                  <a:tcPr/>
                </a:tc>
                <a:tc>
                  <a:txBody>
                    <a:bodyPr/>
                    <a:p>
                      <a:pPr algn="ctr">
                        <a:buNone/>
                      </a:pPr>
                      <a:r>
                        <a:rPr lang="zh-CN" altLang="en-US" sz="3200">
                          <a:solidFill>
                            <a:schemeClr val="bg2"/>
                          </a:solidFill>
                          <a:ea typeface="宋体" panose="02010600030101010101" pitchFamily="2" charset="-122"/>
                        </a:rPr>
                        <a:t>红军表现</a:t>
                      </a:r>
                      <a:endParaRPr lang="zh-CN" altLang="en-US" sz="3200">
                        <a:solidFill>
                          <a:schemeClr val="bg2"/>
                        </a:solidFill>
                        <a:ea typeface="宋体" panose="02010600030101010101" pitchFamily="2" charset="-122"/>
                      </a:endParaRPr>
                    </a:p>
                  </a:txBody>
                  <a:tcPr/>
                </a:tc>
              </a:tr>
              <a:tr h="776605">
                <a:tc>
                  <a:txBody>
                    <a:bodyPr/>
                    <a:p>
                      <a:pPr>
                        <a:buNone/>
                      </a:pPr>
                      <a:r>
                        <a:rPr lang="zh-CN" altLang="en-US" sz="3200" b="1">
                          <a:sym typeface="+mn-ea"/>
                        </a:rPr>
                        <a:t>走路难</a:t>
                      </a:r>
                      <a:endParaRPr lang="zh-CN" altLang="en-US" sz="3200"/>
                    </a:p>
                  </a:txBody>
                  <a:tcPr/>
                </a:tc>
                <a:tc>
                  <a:txBody>
                    <a:bodyPr/>
                    <a:p>
                      <a:pPr>
                        <a:buNone/>
                      </a:pPr>
                      <a:r>
                        <a:rPr lang="zh-CN" altLang="en-US" sz="3200" b="1">
                          <a:sym typeface="+mn-ea"/>
                        </a:rPr>
                        <a:t>山路险峻、悬崖峭壁</a:t>
                      </a:r>
                      <a:endParaRPr lang="zh-CN" altLang="en-US" sz="3200"/>
                    </a:p>
                  </a:txBody>
                  <a:tcPr/>
                </a:tc>
                <a:tc>
                  <a:txBody>
                    <a:bodyPr/>
                    <a:p>
                      <a:pPr>
                        <a:buNone/>
                      </a:pPr>
                      <a:r>
                        <a:rPr lang="zh-CN" altLang="en-US" sz="3200" b="1" dirty="0">
                          <a:latin typeface="微软雅黑" panose="020B0503020204020204" charset="-122"/>
                          <a:ea typeface="微软雅黑" panose="020B0503020204020204" charset="-122"/>
                          <a:sym typeface="+mn-ea"/>
                        </a:rPr>
                        <a:t>打趣鼓劲</a:t>
                      </a:r>
                      <a:r>
                        <a:rPr lang="en-US" altLang="zh-CN" sz="3200" b="1">
                          <a:ea typeface="SimSun-ExtB" panose="02010609060101010101" charset="-122"/>
                          <a:sym typeface="宋体" panose="02010600030101010101" pitchFamily="2" charset="-122"/>
                        </a:rPr>
                        <a:t>,</a:t>
                      </a:r>
                      <a:r>
                        <a:rPr lang="zh-CN" altLang="en-US" sz="3200" b="1" dirty="0">
                          <a:latin typeface="微软雅黑" panose="020B0503020204020204" charset="-122"/>
                          <a:ea typeface="微软雅黑" panose="020B0503020204020204" charset="-122"/>
                          <a:sym typeface="+mn-ea"/>
                        </a:rPr>
                        <a:t>奋勇登山</a:t>
                      </a:r>
                      <a:endParaRPr lang="zh-CN" altLang="en-US"/>
                    </a:p>
                  </a:txBody>
                  <a:tcPr/>
                </a:tc>
              </a:tr>
              <a:tr h="776605">
                <a:tc>
                  <a:txBody>
                    <a:bodyPr/>
                    <a:p>
                      <a:pPr>
                        <a:buNone/>
                      </a:pPr>
                      <a:r>
                        <a:rPr lang="zh-CN" altLang="en-US" sz="3200" b="1">
                          <a:solidFill>
                            <a:schemeClr val="tx1"/>
                          </a:solidFill>
                          <a:sym typeface="+mn-ea"/>
                        </a:rPr>
                        <a:t>睡觉难</a:t>
                      </a:r>
                      <a:endParaRPr lang="zh-CN" altLang="en-US" sz="3200"/>
                    </a:p>
                  </a:txBody>
                  <a:tcPr/>
                </a:tc>
                <a:tc>
                  <a:txBody>
                    <a:bodyPr/>
                    <a:p>
                      <a:pPr>
                        <a:buNone/>
                      </a:pPr>
                      <a:r>
                        <a:rPr lang="zh-CN" altLang="zh-CN" sz="3200" b="1" dirty="0">
                          <a:latin typeface="宋体" panose="02010600030101010101" pitchFamily="2" charset="-122"/>
                          <a:sym typeface="+mn-ea"/>
                        </a:rPr>
                        <a:t>路窄不平、寒气逼人</a:t>
                      </a:r>
                      <a:endParaRPr lang="zh-CN" altLang="en-US" sz="3200"/>
                    </a:p>
                  </a:txBody>
                  <a:tcPr/>
                </a:tc>
                <a:tc>
                  <a:txBody>
                    <a:bodyPr/>
                    <a:p>
                      <a:pPr>
                        <a:buNone/>
                      </a:pPr>
                      <a:endParaRPr lang="zh-CN" altLang="en-US"/>
                    </a:p>
                  </a:txBody>
                  <a:tcPr/>
                </a:tc>
              </a:tr>
              <a:tr h="776605">
                <a:tc>
                  <a:txBody>
                    <a:bodyPr/>
                    <a:p>
                      <a:pPr>
                        <a:buNone/>
                      </a:pPr>
                      <a:endParaRPr lang="zh-CN" altLang="en-US"/>
                    </a:p>
                  </a:txBody>
                  <a:tcPr/>
                </a:tc>
                <a:tc>
                  <a:txBody>
                    <a:bodyPr/>
                    <a:p>
                      <a:pPr>
                        <a:buNone/>
                      </a:pPr>
                      <a:r>
                        <a:rPr lang="zh-CN" altLang="zh-CN" sz="3200" b="1" dirty="0">
                          <a:solidFill>
                            <a:schemeClr val="tx1"/>
                          </a:solidFill>
                          <a:uFillTx/>
                          <a:latin typeface="宋体" panose="02010600030101010101" pitchFamily="2" charset="-122"/>
                          <a:sym typeface="+mn-ea"/>
                        </a:rPr>
                        <a:t>粮食缺乏、肚子饥饿</a:t>
                      </a:r>
                      <a:endParaRPr lang="zh-CN" altLang="zh-CN" sz="3200" b="1" dirty="0">
                        <a:solidFill>
                          <a:schemeClr val="tx1"/>
                        </a:solidFill>
                        <a:uFillTx/>
                        <a:latin typeface="宋体" panose="02010600030101010101" pitchFamily="2" charset="-122"/>
                        <a:sym typeface="+mn-ea"/>
                      </a:endParaRPr>
                    </a:p>
                  </a:txBody>
                  <a:tcPr/>
                </a:tc>
                <a:tc>
                  <a:txBody>
                    <a:bodyPr/>
                    <a:p>
                      <a:pPr>
                        <a:buNone/>
                      </a:pPr>
                      <a:endParaRPr lang="zh-CN" altLang="en-US"/>
                    </a:p>
                  </a:txBody>
                  <a:tcPr/>
                </a:tc>
              </a:tr>
              <a:tr h="776605">
                <a:tc>
                  <a:txBody>
                    <a:bodyPr/>
                    <a:p>
                      <a:pPr>
                        <a:buNone/>
                      </a:pPr>
                      <a:r>
                        <a:rPr lang="zh-CN" altLang="zh-CN" sz="3200" b="1" dirty="0">
                          <a:latin typeface="微软雅黑" panose="020B0503020204020204" charset="-122"/>
                          <a:ea typeface="微软雅黑" panose="020B0503020204020204" charset="-122"/>
                          <a:sym typeface="+mn-ea"/>
                        </a:rPr>
                        <a:t>处境难</a:t>
                      </a:r>
                      <a:endParaRPr lang="zh-CN" altLang="en-US" sz="3200" b="1" dirty="0">
                        <a:latin typeface="微软雅黑" panose="020B0503020204020204" charset="-122"/>
                        <a:ea typeface="微软雅黑" panose="020B0503020204020204" charset="-122"/>
                      </a:endParaRPr>
                    </a:p>
                  </a:txBody>
                  <a:tcPr/>
                </a:tc>
                <a:tc>
                  <a:txBody>
                    <a:bodyPr/>
                    <a:p>
                      <a:pPr>
                        <a:buNone/>
                      </a:pPr>
                      <a:endParaRPr lang="zh-CN" altLang="en-US"/>
                    </a:p>
                  </a:txBody>
                  <a:tcPr/>
                </a:tc>
                <a:tc>
                  <a:txBody>
                    <a:bodyPr/>
                    <a:p>
                      <a:pPr>
                        <a:buNone/>
                      </a:pPr>
                      <a:endParaRPr lang="zh-CN" altLang="en-US"/>
                    </a:p>
                  </a:txBody>
                  <a:tcPr/>
                </a:tc>
              </a:tr>
            </a:tbl>
          </a:graphicData>
        </a:graphic>
      </p:graphicFrame>
      <p:sp>
        <p:nvSpPr>
          <p:cNvPr id="32" name="矩形 31"/>
          <p:cNvSpPr/>
          <p:nvPr/>
        </p:nvSpPr>
        <p:spPr>
          <a:xfrm>
            <a:off x="436245" y="4733608"/>
            <a:ext cx="1808480" cy="583565"/>
          </a:xfrm>
          <a:prstGeom prst="rect">
            <a:avLst/>
          </a:prstGeom>
          <a:noFill/>
          <a:ln w="9525">
            <a:noFill/>
          </a:ln>
        </p:spPr>
        <p:txBody>
          <a:bodyPr wrap="none">
            <a:spAutoFit/>
          </a:bodyPr>
          <a:p>
            <a:pPr algn="l"/>
            <a:r>
              <a:rPr lang="zh-CN" altLang="zh-CN" sz="3200" b="1" dirty="0">
                <a:solidFill>
                  <a:srgbClr val="0000FF"/>
                </a:solidFill>
                <a:latin typeface="微软雅黑" panose="020B0503020204020204" charset="-122"/>
                <a:ea typeface="微软雅黑" panose="020B0503020204020204" charset="-122"/>
              </a:rPr>
              <a:t>②吃饭难</a:t>
            </a:r>
            <a:endParaRPr lang="zh-CN" altLang="zh-CN" sz="3200" b="1" dirty="0">
              <a:solidFill>
                <a:srgbClr val="0000FF"/>
              </a:solidFill>
              <a:latin typeface="微软雅黑" panose="020B0503020204020204" charset="-122"/>
              <a:ea typeface="微软雅黑" panose="020B0503020204020204" charset="-122"/>
            </a:endParaRPr>
          </a:p>
        </p:txBody>
      </p:sp>
      <p:sp>
        <p:nvSpPr>
          <p:cNvPr id="40" name="矩形 39"/>
          <p:cNvSpPr/>
          <p:nvPr/>
        </p:nvSpPr>
        <p:spPr>
          <a:xfrm>
            <a:off x="7112953" y="4733925"/>
            <a:ext cx="3970655" cy="583565"/>
          </a:xfrm>
          <a:prstGeom prst="rect">
            <a:avLst/>
          </a:prstGeom>
          <a:noFill/>
          <a:ln w="9525">
            <a:noFill/>
          </a:ln>
        </p:spPr>
        <p:txBody>
          <a:bodyPr wrap="none">
            <a:spAutoFit/>
          </a:bodyPr>
          <a:p>
            <a:pPr algn="l"/>
            <a:r>
              <a:rPr lang="zh-CN" altLang="zh-CN" sz="3200" b="1" dirty="0">
                <a:solidFill>
                  <a:srgbClr val="FF0000"/>
                </a:solidFill>
                <a:latin typeface="黑体" panose="02010609060101010101" charset="-122"/>
                <a:ea typeface="黑体" panose="02010609060101010101" charset="-122"/>
              </a:rPr>
              <a:t>③鼓</a:t>
            </a:r>
            <a:r>
              <a:rPr lang="zh-CN" altLang="en-US" sz="3200" b="1" dirty="0">
                <a:solidFill>
                  <a:srgbClr val="FF0000"/>
                </a:solidFill>
                <a:latin typeface="黑体" panose="02010609060101010101" charset="-122"/>
                <a:ea typeface="黑体" panose="02010609060101010101" charset="-122"/>
              </a:rPr>
              <a:t>足</a:t>
            </a:r>
            <a:r>
              <a:rPr lang="zh-CN" altLang="zh-CN" sz="3200" b="1" dirty="0">
                <a:solidFill>
                  <a:srgbClr val="FF0000"/>
                </a:solidFill>
                <a:latin typeface="黑体" panose="02010609060101010101" charset="-122"/>
                <a:ea typeface="黑体" panose="02010609060101010101" charset="-122"/>
              </a:rPr>
              <a:t>勇气</a:t>
            </a:r>
            <a:r>
              <a:rPr lang="en-US" altLang="zh-CN" sz="3200" b="1">
                <a:solidFill>
                  <a:srgbClr val="FF0000"/>
                </a:solidFill>
                <a:ea typeface="SimSun-ExtB" panose="02010609060101010101" charset="-122"/>
                <a:sym typeface="宋体" panose="02010600030101010101" pitchFamily="2" charset="-122"/>
              </a:rPr>
              <a:t>,</a:t>
            </a:r>
            <a:r>
              <a:rPr lang="zh-CN" altLang="zh-CN" sz="3200" b="1" dirty="0">
                <a:solidFill>
                  <a:srgbClr val="FF0000"/>
                </a:solidFill>
                <a:latin typeface="黑体" panose="02010609060101010101" charset="-122"/>
                <a:ea typeface="黑体" panose="02010609060101010101" charset="-122"/>
              </a:rPr>
              <a:t>继续前进</a:t>
            </a:r>
            <a:endParaRPr lang="zh-CN" altLang="en-US" sz="3200" b="1" dirty="0">
              <a:solidFill>
                <a:srgbClr val="FF0000"/>
              </a:solidFill>
              <a:latin typeface="黑体" panose="02010609060101010101" charset="-122"/>
              <a:ea typeface="黑体" panose="02010609060101010101" charset="-122"/>
            </a:endParaRPr>
          </a:p>
        </p:txBody>
      </p:sp>
      <p:sp>
        <p:nvSpPr>
          <p:cNvPr id="12320" name="文本框 8"/>
          <p:cNvSpPr txBox="1"/>
          <p:nvPr/>
        </p:nvSpPr>
        <p:spPr>
          <a:xfrm>
            <a:off x="2804795" y="5499735"/>
            <a:ext cx="4308475" cy="583565"/>
          </a:xfrm>
          <a:prstGeom prst="rect">
            <a:avLst/>
          </a:prstGeom>
          <a:noFill/>
          <a:ln w="9525">
            <a:noFill/>
          </a:ln>
        </p:spPr>
        <p:txBody>
          <a:bodyPr wrap="square">
            <a:spAutoFit/>
          </a:bodyPr>
          <a:p>
            <a:r>
              <a:rPr lang="zh-CN" altLang="zh-CN" sz="3200" b="1" dirty="0">
                <a:solidFill>
                  <a:srgbClr val="FF0000"/>
                </a:solidFill>
                <a:latin typeface="微软雅黑" panose="020B0503020204020204" charset="-122"/>
                <a:ea typeface="微软雅黑" panose="020B0503020204020204" charset="-122"/>
              </a:rPr>
              <a:t>④敌人追击、设备笨重</a:t>
            </a:r>
            <a:endParaRPr lang="zh-CN" altLang="zh-CN" sz="3200" b="1" dirty="0">
              <a:solidFill>
                <a:srgbClr val="FF0000"/>
              </a:solidFill>
              <a:latin typeface="微软雅黑" panose="020B0503020204020204" charset="-122"/>
              <a:ea typeface="微软雅黑" panose="020B0503020204020204" charset="-122"/>
            </a:endParaRPr>
          </a:p>
        </p:txBody>
      </p:sp>
      <p:sp>
        <p:nvSpPr>
          <p:cNvPr id="4" name="矩形 3"/>
          <p:cNvSpPr/>
          <p:nvPr/>
        </p:nvSpPr>
        <p:spPr>
          <a:xfrm>
            <a:off x="7112953" y="3968750"/>
            <a:ext cx="3970655" cy="583565"/>
          </a:xfrm>
          <a:prstGeom prst="rect">
            <a:avLst/>
          </a:prstGeom>
          <a:noFill/>
          <a:ln w="9525">
            <a:noFill/>
          </a:ln>
        </p:spPr>
        <p:txBody>
          <a:bodyPr wrap="none">
            <a:spAutoFit/>
          </a:bodyPr>
          <a:p>
            <a:pPr algn="l"/>
            <a:r>
              <a:rPr lang="zh-CN" altLang="zh-CN" sz="3200" b="1" dirty="0">
                <a:solidFill>
                  <a:srgbClr val="FF0000"/>
                </a:solidFill>
                <a:latin typeface="黑体" panose="02010609060101010101" charset="-122"/>
                <a:ea typeface="黑体" panose="02010609060101010101" charset="-122"/>
              </a:rPr>
              <a:t>①酣然入梦</a:t>
            </a:r>
            <a:r>
              <a:rPr lang="en-US" altLang="zh-CN" sz="3200" b="1">
                <a:solidFill>
                  <a:srgbClr val="FF0000"/>
                </a:solidFill>
                <a:ea typeface="SimSun-ExtB" panose="02010609060101010101" charset="-122"/>
                <a:sym typeface="宋体" panose="02010600030101010101" pitchFamily="2" charset="-122"/>
              </a:rPr>
              <a:t>,</a:t>
            </a:r>
            <a:r>
              <a:rPr lang="zh-CN" altLang="zh-CN" sz="3200" b="1" dirty="0">
                <a:solidFill>
                  <a:srgbClr val="FF0000"/>
                </a:solidFill>
                <a:latin typeface="黑体" panose="02010609060101010101" charset="-122"/>
                <a:ea typeface="黑体" panose="02010609060101010101" charset="-122"/>
              </a:rPr>
              <a:t>观赏夜景</a:t>
            </a:r>
            <a:endParaRPr lang="zh-CN" altLang="en-US" sz="3200" b="1" dirty="0">
              <a:solidFill>
                <a:srgbClr val="FF0000"/>
              </a:solidFill>
              <a:latin typeface="黑体" panose="02010609060101010101" charset="-122"/>
              <a:ea typeface="黑体" panose="02010609060101010101" charset="-122"/>
            </a:endParaRPr>
          </a:p>
        </p:txBody>
      </p:sp>
      <p:sp>
        <p:nvSpPr>
          <p:cNvPr id="6" name="矩形 5"/>
          <p:cNvSpPr/>
          <p:nvPr/>
        </p:nvSpPr>
        <p:spPr>
          <a:xfrm>
            <a:off x="7112953" y="5499735"/>
            <a:ext cx="3970655" cy="583565"/>
          </a:xfrm>
          <a:prstGeom prst="rect">
            <a:avLst/>
          </a:prstGeom>
          <a:noFill/>
          <a:ln w="9525">
            <a:noFill/>
          </a:ln>
        </p:spPr>
        <p:txBody>
          <a:bodyPr wrap="none">
            <a:spAutoFit/>
          </a:bodyPr>
          <a:p>
            <a:pPr algn="l"/>
            <a:r>
              <a:rPr lang="zh-CN" altLang="zh-CN" sz="3200" b="1" dirty="0">
                <a:solidFill>
                  <a:srgbClr val="FF0000"/>
                </a:solidFill>
                <a:latin typeface="黑体" panose="02010609060101010101" charset="-122"/>
                <a:ea typeface="黑体" panose="02010609060101010101" charset="-122"/>
              </a:rPr>
              <a:t>⑤</a:t>
            </a:r>
            <a:r>
              <a:rPr lang="zh-CN" sz="3200" b="1" dirty="0">
                <a:solidFill>
                  <a:srgbClr val="FF0000"/>
                </a:solidFill>
                <a:latin typeface="黑体" panose="02010609060101010101" charset="-122"/>
                <a:ea typeface="黑体" panose="02010609060101010101" charset="-122"/>
              </a:rPr>
              <a:t>毫不畏惧</a:t>
            </a:r>
            <a:r>
              <a:rPr lang="en-US" altLang="zh-CN" sz="3200" b="1">
                <a:solidFill>
                  <a:srgbClr val="FF0000"/>
                </a:solidFill>
                <a:ea typeface="SimSun-ExtB" panose="02010609060101010101" charset="-122"/>
                <a:sym typeface="宋体" panose="02010600030101010101" pitchFamily="2" charset="-122"/>
              </a:rPr>
              <a:t>,</a:t>
            </a:r>
            <a:r>
              <a:rPr lang="zh-CN" sz="3200" b="1" dirty="0">
                <a:solidFill>
                  <a:srgbClr val="FF0000"/>
                </a:solidFill>
                <a:latin typeface="黑体" panose="02010609060101010101" charset="-122"/>
                <a:ea typeface="黑体" panose="02010609060101010101" charset="-122"/>
              </a:rPr>
              <a:t>嘲笑敌机</a:t>
            </a:r>
            <a:endParaRPr lang="zh-CN" sz="3200" b="1" dirty="0">
              <a:solidFill>
                <a:srgbClr val="FF0000"/>
              </a:solidFill>
              <a:latin typeface="黑体" panose="02010609060101010101" charset="-122"/>
              <a:ea typeface="黑体" panose="02010609060101010101" charset="-122"/>
            </a:endParaRPr>
          </a:p>
        </p:txBody>
      </p:sp>
      <p:grpSp>
        <p:nvGrpSpPr>
          <p:cNvPr id="7" name="组合 6"/>
          <p:cNvGrpSpPr/>
          <p:nvPr/>
        </p:nvGrpSpPr>
        <p:grpSpPr>
          <a:xfrm>
            <a:off x="826838" y="316474"/>
            <a:ext cx="2792615" cy="713740"/>
            <a:chOff x="2371" y="690"/>
            <a:chExt cx="3471" cy="1124"/>
          </a:xfrm>
        </p:grpSpPr>
        <p:sp>
          <p:nvSpPr>
            <p:cNvPr id="8"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9"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合作探究</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5" name="矩形 4"/>
          <p:cNvSpPr/>
          <p:nvPr/>
        </p:nvSpPr>
        <p:spPr>
          <a:xfrm>
            <a:off x="435610" y="1029970"/>
            <a:ext cx="11329670" cy="1198880"/>
          </a:xfrm>
          <a:prstGeom prst="rect">
            <a:avLst/>
          </a:prstGeom>
        </p:spPr>
        <p:txBody>
          <a:bodyPr wrap="square">
            <a:spAutoFit/>
          </a:bodyPr>
          <a:p>
            <a:pPr algn="just" fontAlgn="auto">
              <a:lnSpc>
                <a:spcPct val="100000"/>
              </a:lnSpc>
            </a:pPr>
            <a:r>
              <a:rPr lang="en-US" altLang="zh-CN" sz="3600" b="1" dirty="0" smtClean="0">
                <a:latin typeface="宋体" panose="02010600030101010101" pitchFamily="2" charset="-122"/>
                <a:ea typeface="宋体" panose="02010600030101010101" pitchFamily="2" charset="-122"/>
              </a:rPr>
              <a:t>1</a:t>
            </a:r>
            <a:r>
              <a:rPr lang="en-US" altLang="zh-CN" sz="3600" b="1" dirty="0">
                <a:latin typeface="宋体" panose="02010600030101010101" pitchFamily="2" charset="-122"/>
                <a:ea typeface="宋体" panose="02010600030101010101" pitchFamily="2" charset="-122"/>
              </a:rPr>
              <a:t>.</a:t>
            </a:r>
            <a:r>
              <a:rPr lang="zh-CN" altLang="en-US" sz="3600" b="1" dirty="0">
                <a:latin typeface="宋体" panose="02010600030101010101" pitchFamily="2" charset="-122"/>
                <a:ea typeface="宋体" panose="02010600030101010101" pitchFamily="2" charset="-122"/>
                <a:sym typeface="+mn-ea"/>
              </a:rPr>
              <a:t>细读课文</a:t>
            </a:r>
            <a:r>
              <a:rPr lang="en-US" altLang="zh-CN" sz="3600" b="1">
                <a:ea typeface="SimSun-ExtB" panose="02010609060101010101" charset="-122"/>
                <a:sym typeface="宋体" panose="02010600030101010101" pitchFamily="2" charset="-122"/>
              </a:rPr>
              <a:t>,</a:t>
            </a:r>
            <a:r>
              <a:rPr lang="zh-CN" altLang="en-US" sz="3600" b="1">
                <a:ea typeface="SimSun-ExtB" panose="02010609060101010101" charset="-122"/>
                <a:sym typeface="宋体" panose="02010600030101010101" pitchFamily="2" charset="-122"/>
              </a:rPr>
              <a:t>圈画出红军翻越老山界遇到的困难和表现</a:t>
            </a:r>
            <a:r>
              <a:rPr lang="en-US" altLang="zh-CN" sz="3600" b="1">
                <a:ea typeface="SimSun-ExtB" panose="02010609060101010101" charset="-122"/>
                <a:sym typeface="宋体" panose="02010600030101010101" pitchFamily="2" charset="-122"/>
              </a:rPr>
              <a:t>,</a:t>
            </a:r>
            <a:r>
              <a:rPr lang="zh-CN" altLang="en-US" sz="3600" b="1" dirty="0">
                <a:latin typeface="宋体" panose="02010600030101010101" pitchFamily="2" charset="-122"/>
                <a:ea typeface="宋体" panose="02010600030101010101" pitchFamily="2" charset="-122"/>
                <a:sym typeface="+mn-ea"/>
              </a:rPr>
              <a:t>探究红军战士的革命精神</a:t>
            </a:r>
            <a:r>
              <a:rPr lang="en-US" altLang="zh-CN" sz="3600" b="1">
                <a:ea typeface="SimSun-ExtB" panose="02010609060101010101" charset="-122"/>
                <a:sym typeface="宋体" panose="02010600030101010101" pitchFamily="2" charset="-122"/>
              </a:rPr>
              <a:t>,</a:t>
            </a:r>
            <a:r>
              <a:rPr lang="zh-CN" altLang="en-US" sz="3600" b="1" dirty="0">
                <a:latin typeface="宋体" panose="02010600030101010101" pitchFamily="2" charset="-122"/>
                <a:ea typeface="宋体" panose="02010600030101010101" pitchFamily="2" charset="-122"/>
                <a:sym typeface="+mn-ea"/>
              </a:rPr>
              <a:t>完成下列的表格（任务二</a:t>
            </a:r>
            <a:r>
              <a:rPr lang="zh-CN" altLang="en-US" sz="3600" b="1" dirty="0">
                <a:latin typeface="宋体" panose="02010600030101010101" pitchFamily="2" charset="-122"/>
                <a:ea typeface="宋体" panose="02010600030101010101" pitchFamily="2" charset="-122"/>
                <a:sym typeface="+mn-ea"/>
              </a:rPr>
              <a:t>）。</a:t>
            </a:r>
            <a:endParaRPr lang="zh-CN" altLang="zh-CN" sz="36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
                                            <p:txEl>
                                              <p:pRg st="0" end="0"/>
                                            </p:txEl>
                                          </p:spTgt>
                                        </p:tgtEl>
                                        <p:attrNameLst>
                                          <p:attrName>style.visibility</p:attrName>
                                        </p:attrNameLst>
                                      </p:cBhvr>
                                      <p:to>
                                        <p:strVal val="visible"/>
                                      </p:to>
                                    </p:set>
                                    <p:anim calcmode="lin" valueType="num">
                                      <p:cBhvr additive="base">
                                        <p:cTn id="19"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320">
                                            <p:txEl>
                                              <p:charRg st="0" end="13"/>
                                            </p:txEl>
                                          </p:spTgt>
                                        </p:tgtEl>
                                        <p:attrNameLst>
                                          <p:attrName>style.visibility</p:attrName>
                                        </p:attrNameLst>
                                      </p:cBhvr>
                                      <p:to>
                                        <p:strVal val="visible"/>
                                      </p:to>
                                    </p:set>
                                    <p:anim calcmode="lin" valueType="num">
                                      <p:cBhvr additive="base">
                                        <p:cTn id="25" dur="500" fill="hold"/>
                                        <p:tgtEl>
                                          <p:spTgt spid="12320">
                                            <p:txEl>
                                              <p:charRg st="0" end="1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320">
                                            <p:txEl>
                                              <p:charRg st="0" end="1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4.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 name="KSO_WM_SLIDE_MODEL_TYPE" val="cover"/>
</p:tagLst>
</file>

<file path=ppt/tags/tag5.xml><?xml version="1.0" encoding="utf-8"?>
<p:tagLst xmlns:p="http://schemas.openxmlformats.org/presentationml/2006/main">
  <p:tag name="KSO_WM_UNIT_TABLE_BEAUTIFY" val="smartTable{39588772-46bb-47cd-9627-e43f1d53625f}"/>
  <p:tag name="TABLE_ENDDRAG_ORIGIN_RECT" val="891*366"/>
  <p:tag name="TABLE_ENDDRAG_RECT" val="30*127*891*366"/>
</p:tagLst>
</file>

<file path=ppt/tags/tag6.xml><?xml version="1.0" encoding="utf-8"?>
<p:tagLst xmlns:p="http://schemas.openxmlformats.org/presentationml/2006/main">
  <p:tag name="KSO_WM_UNIT_TABLE_BEAUTIFY" val="smartTable{c97b19dd-d27b-4bed-87fd-3c6da5ecc111}"/>
  <p:tag name="TABLE_ENDDRAG_ORIGIN_RECT" val="939*436"/>
  <p:tag name="TABLE_ENDDRAG_RECT" val="10*22*939*436"/>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3766</Words>
  <Application>WPS 演示</Application>
  <PresentationFormat>自定义</PresentationFormat>
  <Paragraphs>275</Paragraphs>
  <Slides>27</Slides>
  <Notes>2</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27</vt:i4>
      </vt:variant>
    </vt:vector>
  </HeadingPairs>
  <TitlesOfParts>
    <vt:vector size="50" baseType="lpstr">
      <vt:lpstr>Arial</vt:lpstr>
      <vt:lpstr>宋体</vt:lpstr>
      <vt:lpstr>Wingdings</vt:lpstr>
      <vt:lpstr>Tahoma</vt:lpstr>
      <vt:lpstr>思源黑体 CN Bold</vt:lpstr>
      <vt:lpstr>黑体</vt:lpstr>
      <vt:lpstr>思源黑体 CN Regular</vt:lpstr>
      <vt:lpstr>Calibri</vt:lpstr>
      <vt:lpstr>思源宋体 CN SemiBold</vt:lpstr>
      <vt:lpstr>SimSun-ExtB</vt:lpstr>
      <vt:lpstr>新宋体</vt:lpstr>
      <vt:lpstr>华文行楷</vt:lpstr>
      <vt:lpstr>华文中宋</vt:lpstr>
      <vt:lpstr>Times New Roman</vt:lpstr>
      <vt:lpstr>幼圆</vt:lpstr>
      <vt:lpstr>微软雅黑</vt:lpstr>
      <vt:lpstr>Arial Unicode MS</vt:lpstr>
      <vt:lpstr>等线</vt:lpstr>
      <vt:lpstr>华文新魏</vt:lpstr>
      <vt:lpstr>华文楷体</vt:lpstr>
      <vt:lpstr>隶书</vt:lpstr>
      <vt:lpstr>楷体</vt:lpstr>
      <vt:lpstr>Office 主题​​</vt:lpstr>
      <vt:lpstr>PowerPoint 演示文稿</vt:lpstr>
      <vt:lpstr>PowerPoint 演示文稿</vt:lpstr>
      <vt:lpstr>PowerPoint 演示文稿</vt:lpstr>
      <vt:lpstr>第一课时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第二课时</vt:lpstr>
      <vt:lpstr>PowerPoint 演示文稿</vt:lpstr>
      <vt:lpstr>PowerPoint 演示文稿</vt:lpstr>
      <vt:lpstr>PowerPoint 演示文稿</vt:lpstr>
      <vt:lpstr>PowerPoint 演示文稿</vt:lpstr>
      <vt:lpstr>PowerPoint 演示文稿</vt:lpstr>
      <vt:lpstr>赏析景物描写的表达效果：</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《老山界》教学课件</dc:title>
  <dc:subject>景物描写</dc:subject>
  <dc:creator>黄红政</dc:creator>
  <cp:lastModifiedBy>黄红政</cp:lastModifiedBy>
  <cp:revision>678</cp:revision>
  <dcterms:created xsi:type="dcterms:W3CDTF">2017-08-03T09:01:00Z</dcterms:created>
  <dcterms:modified xsi:type="dcterms:W3CDTF">2021-03-22T01:00:38Z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9A58EB68FAA04286914A9C4CE33E8096</vt:lpwstr>
  </property>
</Properties>
</file>