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268" r:id="rId2"/>
    <p:sldId id="316" r:id="rId3"/>
    <p:sldId id="262" r:id="rId4"/>
    <p:sldId id="285" r:id="rId5"/>
    <p:sldId id="313" r:id="rId6"/>
    <p:sldId id="314" r:id="rId7"/>
    <p:sldId id="315" r:id="rId8"/>
    <p:sldId id="286" r:id="rId9"/>
    <p:sldId id="288" r:id="rId10"/>
    <p:sldId id="289" r:id="rId11"/>
    <p:sldId id="290" r:id="rId12"/>
    <p:sldId id="291" r:id="rId13"/>
    <p:sldId id="317" r:id="rId14"/>
    <p:sldId id="318" r:id="rId15"/>
    <p:sldId id="292" r:id="rId16"/>
    <p:sldId id="293" r:id="rId17"/>
    <p:sldId id="294" r:id="rId18"/>
    <p:sldId id="295" r:id="rId19"/>
    <p:sldId id="296" r:id="rId20"/>
    <p:sldId id="297" r:id="rId21"/>
    <p:sldId id="298" r:id="rId22"/>
    <p:sldId id="299" r:id="rId23"/>
    <p:sldId id="300" r:id="rId24"/>
    <p:sldId id="301" r:id="rId25"/>
    <p:sldId id="302" r:id="rId26"/>
    <p:sldId id="303" r:id="rId27"/>
    <p:sldId id="304" r:id="rId28"/>
    <p:sldId id="305" r:id="rId29"/>
    <p:sldId id="306" r:id="rId30"/>
    <p:sldId id="307" r:id="rId31"/>
    <p:sldId id="308" r:id="rId32"/>
    <p:sldId id="309" r:id="rId33"/>
    <p:sldId id="310" r:id="rId34"/>
    <p:sldId id="311" r:id="rId35"/>
    <p:sldId id="280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CF9E"/>
    <a:srgbClr val="FCBE9E"/>
    <a:srgbClr val="ECAA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9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5" d="100"/>
          <a:sy n="95" d="100"/>
        </p:scale>
        <p:origin x="358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F93605-0C0C-4258-9724-5F2F9BB3BC90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3FFE7F-C917-439A-8026-3D301EB5CC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4347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F31B3D-E4E3-4A80-AB70-C5564C267266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C0B30D-C07A-425B-A90C-BA7BEB1910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5926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4245434"/>
            <a:ext cx="8686800" cy="1464906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80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5731795"/>
            <a:ext cx="8686800" cy="440405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6400" y="457200"/>
            <a:ext cx="1828800" cy="57197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457200"/>
            <a:ext cx="7955280" cy="5719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4242816"/>
            <a:ext cx="8686800" cy="146304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799" y="5733288"/>
            <a:ext cx="8686800" cy="438912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1904999"/>
            <a:ext cx="4800600" cy="42719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24600" y="1904999"/>
            <a:ext cx="4800600" cy="42719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772815"/>
            <a:ext cx="4800600" cy="737121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6800" y="2509937"/>
            <a:ext cx="4800600" cy="36622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24600" y="1772815"/>
            <a:ext cx="4800600" cy="737121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24600" y="2509937"/>
            <a:ext cx="4800600" cy="36622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760" y="3090672"/>
            <a:ext cx="4663440" cy="182880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457200"/>
            <a:ext cx="5410201" cy="5715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42760" y="4983480"/>
            <a:ext cx="4663440" cy="118872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760" y="3093099"/>
            <a:ext cx="4663440" cy="182880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096000" cy="6858000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42760" y="4983480"/>
            <a:ext cx="4663440" cy="118872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457518"/>
            <a:ext cx="10058400" cy="11887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1"/>
            <a:ext cx="100584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6800" y="6400800"/>
            <a:ext cx="109728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37CC0096-1860-4642-9CD2-0079EA5E7CD1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22849" y="6400800"/>
            <a:ext cx="7315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027920" y="6400800"/>
            <a:ext cx="109728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5"/>
        </a:buClr>
        <a:buSzPct val="9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defTabSz="914400" rtl="0" eaLnBrk="1" latinLnBrk="0" hangingPunct="1">
        <a:lnSpc>
          <a:spcPct val="90000"/>
        </a:lnSpc>
        <a:spcBef>
          <a:spcPts val="1200"/>
        </a:spcBef>
        <a:buClr>
          <a:schemeClr val="accent5"/>
        </a:buClr>
        <a:buSzPct val="9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5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5"/>
        </a:buClr>
        <a:buSzPct val="9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8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5544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7830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402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http://www.cctv.com/program/dssgsw/20041119/images/102080_sts.jpg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我</a:t>
            </a:r>
            <a:r>
              <a:rPr lang="zh-CN" altLang="en-US" smtClean="0"/>
              <a:t>的梦想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02692" y="5913027"/>
            <a:ext cx="1223319" cy="440405"/>
          </a:xfrm>
        </p:spPr>
        <p:txBody>
          <a:bodyPr/>
          <a:lstStyle/>
          <a:p>
            <a:r>
              <a:rPr lang="zh-CN" altLang="en-US" smtClean="0"/>
              <a:t>史铁生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8200" b="1" dirty="0">
                <a:ea typeface="华文中宋" pitchFamily="2" charset="-122"/>
              </a:rPr>
              <a:t>齐读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2442" y="1732007"/>
            <a:ext cx="11619472" cy="4267200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  <a:buFont typeface="Wingdings" pitchFamily="2" charset="2"/>
              <a:buNone/>
            </a:pPr>
            <a:r>
              <a:rPr lang="zh-CN" altLang="en-US" sz="3200" b="1">
                <a:latin typeface="华文中宋" pitchFamily="2" charset="-122"/>
                <a:ea typeface="华文中宋" pitchFamily="2" charset="-122"/>
              </a:rPr>
              <a:t>   </a:t>
            </a:r>
            <a:r>
              <a:rPr lang="zh-CN" altLang="en-US" sz="3200" b="1" smtClean="0">
                <a:latin typeface="华文中宋" pitchFamily="2" charset="-122"/>
                <a:ea typeface="华文中宋" pitchFamily="2" charset="-122"/>
              </a:rPr>
              <a:t>     上</a:t>
            </a:r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帝从来不对任何人施舍“最幸福”这三个字，他在所有人的欲望前面设下永恒的距离，公平地给每一个人以局限。</a:t>
            </a:r>
          </a:p>
        </p:txBody>
      </p:sp>
    </p:spTree>
    <p:extLst>
      <p:ext uri="{BB962C8B-B14F-4D97-AF65-F5344CB8AC3E}">
        <p14:creationId xmlns:p14="http://schemas.microsoft.com/office/powerpoint/2010/main" val="1311918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9513" y="613413"/>
            <a:ext cx="11483546" cy="4320480"/>
          </a:xfrm>
        </p:spPr>
        <p:txBody>
          <a:bodyPr>
            <a:normAutofit/>
          </a:bodyPr>
          <a:lstStyle/>
          <a:p>
            <a:pPr>
              <a:lnSpc>
                <a:spcPct val="250000"/>
              </a:lnSpc>
              <a:buFont typeface="Wingdings" pitchFamily="2" charset="2"/>
              <a:buNone/>
            </a:pPr>
            <a:r>
              <a:rPr lang="zh-CN" altLang="en-US" sz="3000" b="1">
                <a:latin typeface="华文中宋" pitchFamily="2" charset="-122"/>
                <a:ea typeface="华文中宋" pitchFamily="2" charset="-122"/>
              </a:rPr>
              <a:t>   </a:t>
            </a:r>
            <a:r>
              <a:rPr lang="zh-CN" altLang="en-US" sz="3000" b="1" smtClean="0">
                <a:latin typeface="华文中宋" pitchFamily="2" charset="-122"/>
                <a:ea typeface="华文中宋" pitchFamily="2" charset="-122"/>
              </a:rPr>
              <a:t>     看</a:t>
            </a:r>
            <a:r>
              <a:rPr lang="zh-CN" altLang="en-US" sz="3000" b="1" dirty="0">
                <a:latin typeface="华文中宋" pitchFamily="2" charset="-122"/>
                <a:ea typeface="华文中宋" pitchFamily="2" charset="-122"/>
              </a:rPr>
              <a:t>来他懂，他知道奥林匹斯山上的神人为何而燃烧，那不是为了一个人把另一个人战败，而是为了有机会向诸神炫耀人类的不屈，命定的局限尽可永在，不屈的挑战却不可须臾或缺。 </a:t>
            </a:r>
          </a:p>
        </p:txBody>
      </p:sp>
    </p:spTree>
    <p:extLst>
      <p:ext uri="{BB962C8B-B14F-4D97-AF65-F5344CB8AC3E}">
        <p14:creationId xmlns:p14="http://schemas.microsoft.com/office/powerpoint/2010/main" val="78745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70237" y="998839"/>
            <a:ext cx="10565027" cy="4267200"/>
          </a:xfrm>
        </p:spPr>
        <p:txBody>
          <a:bodyPr>
            <a:normAutofit/>
          </a:bodyPr>
          <a:lstStyle/>
          <a:p>
            <a:pPr>
              <a:lnSpc>
                <a:spcPct val="250000"/>
              </a:lnSpc>
              <a:buFont typeface="Wingdings" pitchFamily="2" charset="2"/>
              <a:buNone/>
            </a:pPr>
            <a:r>
              <a:rPr lang="zh-CN" altLang="en-US" sz="3200" b="1">
                <a:latin typeface="宋体、"/>
                <a:ea typeface="华文中宋" pitchFamily="2" charset="-122"/>
              </a:rPr>
              <a:t>  </a:t>
            </a:r>
            <a:r>
              <a:rPr lang="zh-CN" altLang="en-US" sz="3200" b="1" smtClean="0">
                <a:latin typeface="宋体、"/>
                <a:ea typeface="华文中宋" pitchFamily="2" charset="-122"/>
              </a:rPr>
              <a:t>   难</a:t>
            </a:r>
            <a:r>
              <a:rPr lang="zh-CN" altLang="en-US" sz="3200" b="1">
                <a:latin typeface="宋体、"/>
                <a:ea typeface="华文中宋" pitchFamily="2" charset="-122"/>
              </a:rPr>
              <a:t>道我们不该对灵魂有了残疾的人，比对肢体有了残疾的人，给予更多的同情和爱吗？</a:t>
            </a:r>
            <a:r>
              <a:rPr lang="zh-CN" altLang="en-US" sz="3200" b="1">
                <a:latin typeface="宋体、"/>
                <a:ea typeface="华文中宋" pitchFamily="2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88765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1957" y="494270"/>
            <a:ext cx="2673178" cy="632984"/>
          </a:xfrm>
        </p:spPr>
        <p:txBody>
          <a:bodyPr/>
          <a:lstStyle/>
          <a:p>
            <a:r>
              <a:rPr lang="zh-CN" altLang="en-US"/>
              <a:t>字</a:t>
            </a:r>
            <a:r>
              <a:rPr lang="zh-CN" altLang="en-US" smtClean="0"/>
              <a:t>词积累：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1426" y="1394255"/>
            <a:ext cx="10457936" cy="4267200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zh-CN" altLang="en-US" b="1" smtClean="0">
                <a:solidFill>
                  <a:schemeClr val="accent1"/>
                </a:solidFill>
                <a:latin typeface="宋体、"/>
              </a:rPr>
              <a:t>魅</a:t>
            </a:r>
            <a:r>
              <a:rPr lang="zh-CN" altLang="en-US" b="1" smtClean="0">
                <a:latin typeface="宋体、"/>
              </a:rPr>
              <a:t>力（</a:t>
            </a:r>
            <a:r>
              <a:rPr lang="en-US" altLang="zh-CN" b="1" smtClean="0">
                <a:solidFill>
                  <a:srgbClr val="0070C0"/>
                </a:solidFill>
                <a:latin typeface="宋体、"/>
              </a:rPr>
              <a:t>mèi</a:t>
            </a:r>
            <a:r>
              <a:rPr lang="zh-CN" altLang="en-US" b="1" smtClean="0">
                <a:latin typeface="宋体、"/>
              </a:rPr>
              <a:t>） </a:t>
            </a:r>
            <a:r>
              <a:rPr lang="zh-CN" altLang="en-US" b="1" smtClean="0">
                <a:solidFill>
                  <a:schemeClr val="accent1"/>
                </a:solidFill>
                <a:latin typeface="宋体、"/>
              </a:rPr>
              <a:t>矫</a:t>
            </a:r>
            <a:r>
              <a:rPr lang="zh-CN" altLang="en-US" b="1" smtClean="0">
                <a:latin typeface="宋体、"/>
              </a:rPr>
              <a:t>揉造作（</a:t>
            </a:r>
            <a:r>
              <a:rPr lang="en-US" altLang="zh-CN" b="1" smtClean="0">
                <a:solidFill>
                  <a:srgbClr val="0070C0"/>
                </a:solidFill>
                <a:latin typeface="宋体、"/>
              </a:rPr>
              <a:t>jiăo</a:t>
            </a:r>
            <a:r>
              <a:rPr lang="zh-CN" altLang="en-US" b="1" smtClean="0">
                <a:latin typeface="宋体、"/>
              </a:rPr>
              <a:t>）</a:t>
            </a:r>
            <a:r>
              <a:rPr lang="zh-CN" altLang="en-US" b="1" smtClean="0">
                <a:solidFill>
                  <a:schemeClr val="accent1"/>
                </a:solidFill>
                <a:latin typeface="宋体、"/>
              </a:rPr>
              <a:t>玄</a:t>
            </a:r>
            <a:r>
              <a:rPr lang="zh-CN" altLang="en-US" b="1" smtClean="0">
                <a:latin typeface="宋体、"/>
              </a:rPr>
              <a:t>虚（</a:t>
            </a:r>
            <a:r>
              <a:rPr lang="en-US" altLang="zh-CN" b="1" smtClean="0">
                <a:solidFill>
                  <a:srgbClr val="0070C0"/>
                </a:solidFill>
                <a:latin typeface="宋体、"/>
              </a:rPr>
              <a:t>xuán</a:t>
            </a:r>
            <a:r>
              <a:rPr lang="zh-CN" altLang="en-US" b="1" smtClean="0">
                <a:latin typeface="宋体、"/>
              </a:rPr>
              <a:t>）</a:t>
            </a:r>
            <a:r>
              <a:rPr lang="zh-CN" altLang="en-US" b="1" smtClean="0">
                <a:solidFill>
                  <a:schemeClr val="accent1"/>
                </a:solidFill>
                <a:latin typeface="宋体、"/>
              </a:rPr>
              <a:t>沮</a:t>
            </a:r>
            <a:r>
              <a:rPr lang="zh-CN" altLang="en-US" b="1" smtClean="0">
                <a:latin typeface="宋体、"/>
              </a:rPr>
              <a:t>丧（</a:t>
            </a:r>
            <a:r>
              <a:rPr lang="en-US" altLang="zh-CN" b="1">
                <a:solidFill>
                  <a:srgbClr val="0070C0"/>
                </a:solidFill>
                <a:latin typeface="宋体、"/>
              </a:rPr>
              <a:t>jŭ</a:t>
            </a:r>
            <a:r>
              <a:rPr lang="zh-CN" altLang="en-US" b="1" smtClean="0">
                <a:latin typeface="宋体、"/>
              </a:rPr>
              <a:t>） </a:t>
            </a:r>
            <a:r>
              <a:rPr lang="zh-CN" altLang="en-US" b="1" smtClean="0">
                <a:solidFill>
                  <a:schemeClr val="accent1"/>
                </a:solidFill>
                <a:latin typeface="宋体、"/>
              </a:rPr>
              <a:t>与</a:t>
            </a:r>
            <a:r>
              <a:rPr lang="zh-CN" altLang="en-US" b="1" smtClean="0">
                <a:latin typeface="宋体、"/>
              </a:rPr>
              <a:t>日俱增（</a:t>
            </a:r>
            <a:r>
              <a:rPr lang="en-US" altLang="zh-CN" b="1">
                <a:solidFill>
                  <a:srgbClr val="0070C0"/>
                </a:solidFill>
                <a:latin typeface="宋体、"/>
              </a:rPr>
              <a:t>y</a:t>
            </a:r>
            <a:r>
              <a:rPr lang="en-US" altLang="zh-CN" b="1">
                <a:solidFill>
                  <a:srgbClr val="0070C0"/>
                </a:solidFill>
                <a:latin typeface="宋体、"/>
              </a:rPr>
              <a:t>ŭ</a:t>
            </a:r>
            <a:r>
              <a:rPr lang="zh-CN" altLang="en-US" b="1" smtClean="0">
                <a:latin typeface="宋体、"/>
              </a:rPr>
              <a:t>）</a:t>
            </a:r>
            <a:endParaRPr lang="en-US" altLang="zh-CN" b="1" smtClean="0">
              <a:latin typeface="宋体、"/>
            </a:endParaRPr>
          </a:p>
          <a:p>
            <a:pPr>
              <a:lnSpc>
                <a:spcPct val="200000"/>
              </a:lnSpc>
            </a:pPr>
            <a:r>
              <a:rPr lang="zh-CN" altLang="en-US" b="1" smtClean="0">
                <a:solidFill>
                  <a:schemeClr val="accent1"/>
                </a:solidFill>
                <a:latin typeface="宋体、"/>
              </a:rPr>
              <a:t>簇</a:t>
            </a:r>
            <a:r>
              <a:rPr lang="zh-CN" altLang="en-US" b="1" smtClean="0">
                <a:latin typeface="宋体、"/>
              </a:rPr>
              <a:t>拥（</a:t>
            </a:r>
            <a:r>
              <a:rPr lang="en-US" altLang="zh-CN" b="1">
                <a:solidFill>
                  <a:srgbClr val="0070C0"/>
                </a:solidFill>
                <a:latin typeface="宋体、"/>
              </a:rPr>
              <a:t>cù</a:t>
            </a:r>
            <a:r>
              <a:rPr lang="zh-CN" altLang="en-US" b="1" smtClean="0">
                <a:latin typeface="宋体、"/>
              </a:rPr>
              <a:t>）  </a:t>
            </a:r>
            <a:r>
              <a:rPr lang="zh-CN" altLang="en-US" b="1" smtClean="0">
                <a:solidFill>
                  <a:schemeClr val="accent1"/>
                </a:solidFill>
                <a:latin typeface="宋体、"/>
              </a:rPr>
              <a:t>嫉</a:t>
            </a:r>
            <a:r>
              <a:rPr lang="zh-CN" altLang="en-US" b="1" smtClean="0">
                <a:latin typeface="宋体、"/>
              </a:rPr>
              <a:t>妒（</a:t>
            </a:r>
            <a:r>
              <a:rPr lang="en-US" altLang="zh-CN" b="1">
                <a:solidFill>
                  <a:srgbClr val="0070C0"/>
                </a:solidFill>
                <a:latin typeface="宋体、"/>
              </a:rPr>
              <a:t>j</a:t>
            </a:r>
            <a:r>
              <a:rPr lang="en-US" altLang="zh-CN" b="1">
                <a:solidFill>
                  <a:srgbClr val="0070C0"/>
                </a:solidFill>
                <a:latin typeface="宋体、"/>
              </a:rPr>
              <a:t>í</a:t>
            </a:r>
            <a:r>
              <a:rPr lang="zh-CN" altLang="en-US" b="1" smtClean="0">
                <a:latin typeface="宋体、"/>
              </a:rPr>
              <a:t>） 无</a:t>
            </a:r>
            <a:r>
              <a:rPr lang="zh-CN" altLang="en-US" b="1" smtClean="0">
                <a:solidFill>
                  <a:schemeClr val="accent1"/>
                </a:solidFill>
                <a:latin typeface="宋体、"/>
              </a:rPr>
              <a:t>济</a:t>
            </a:r>
            <a:r>
              <a:rPr lang="zh-CN" altLang="en-US" b="1" smtClean="0">
                <a:latin typeface="宋体、"/>
              </a:rPr>
              <a:t>于事（</a:t>
            </a:r>
            <a:r>
              <a:rPr lang="en-US" altLang="zh-CN" b="1">
                <a:solidFill>
                  <a:srgbClr val="0070C0"/>
                </a:solidFill>
                <a:latin typeface="宋体、"/>
              </a:rPr>
              <a:t>jì</a:t>
            </a:r>
            <a:r>
              <a:rPr lang="zh-CN" altLang="en-US" b="1" smtClean="0">
                <a:latin typeface="宋体、"/>
              </a:rPr>
              <a:t>）   </a:t>
            </a:r>
            <a:r>
              <a:rPr lang="zh-CN" altLang="en-US" b="1" smtClean="0">
                <a:solidFill>
                  <a:schemeClr val="accent1"/>
                </a:solidFill>
                <a:latin typeface="宋体、"/>
              </a:rPr>
              <a:t>逊</a:t>
            </a:r>
            <a:r>
              <a:rPr lang="zh-CN" altLang="en-US" b="1" smtClean="0">
                <a:latin typeface="宋体、"/>
              </a:rPr>
              <a:t>色（</a:t>
            </a:r>
            <a:r>
              <a:rPr lang="en-US" altLang="zh-CN" b="1">
                <a:solidFill>
                  <a:srgbClr val="0070C0"/>
                </a:solidFill>
                <a:latin typeface="宋体、"/>
              </a:rPr>
              <a:t>xùn</a:t>
            </a:r>
            <a:r>
              <a:rPr lang="zh-CN" altLang="en-US" b="1" smtClean="0">
                <a:latin typeface="宋体、"/>
              </a:rPr>
              <a:t>） </a:t>
            </a:r>
            <a:r>
              <a:rPr lang="zh-CN" altLang="en-US" b="1" smtClean="0">
                <a:solidFill>
                  <a:schemeClr val="accent1"/>
                </a:solidFill>
                <a:latin typeface="宋体、"/>
              </a:rPr>
              <a:t>炫</a:t>
            </a:r>
            <a:r>
              <a:rPr lang="zh-CN" altLang="en-US" b="1" smtClean="0">
                <a:latin typeface="宋体、"/>
              </a:rPr>
              <a:t>耀（</a:t>
            </a:r>
            <a:r>
              <a:rPr lang="en-US" altLang="zh-CN" b="1">
                <a:solidFill>
                  <a:srgbClr val="0070C0"/>
                </a:solidFill>
                <a:latin typeface="宋体、"/>
              </a:rPr>
              <a:t>xuàn</a:t>
            </a:r>
            <a:r>
              <a:rPr lang="zh-CN" altLang="en-US" b="1" smtClean="0">
                <a:latin typeface="宋体、"/>
              </a:rPr>
              <a:t>）</a:t>
            </a:r>
            <a:endParaRPr lang="en-US" altLang="zh-CN" b="1" smtClean="0">
              <a:latin typeface="宋体、"/>
            </a:endParaRPr>
          </a:p>
          <a:p>
            <a:pPr>
              <a:lnSpc>
                <a:spcPct val="200000"/>
              </a:lnSpc>
            </a:pPr>
            <a:r>
              <a:rPr lang="zh-CN" altLang="en-US" b="1" smtClean="0">
                <a:latin typeface="宋体、"/>
              </a:rPr>
              <a:t>恩</a:t>
            </a:r>
            <a:r>
              <a:rPr lang="zh-CN" altLang="en-US" b="1" smtClean="0">
                <a:solidFill>
                  <a:schemeClr val="accent1"/>
                </a:solidFill>
                <a:latin typeface="宋体、"/>
              </a:rPr>
              <a:t>赐</a:t>
            </a:r>
            <a:r>
              <a:rPr lang="zh-CN" altLang="en-US" b="1" smtClean="0">
                <a:latin typeface="宋体、"/>
              </a:rPr>
              <a:t>（</a:t>
            </a:r>
            <a:r>
              <a:rPr lang="en-US" altLang="zh-CN" b="1">
                <a:solidFill>
                  <a:srgbClr val="0070C0"/>
                </a:solidFill>
                <a:latin typeface="宋体、"/>
              </a:rPr>
              <a:t>c</a:t>
            </a:r>
            <a:r>
              <a:rPr lang="en-US" altLang="zh-CN" b="1">
                <a:solidFill>
                  <a:srgbClr val="0070C0"/>
                </a:solidFill>
                <a:latin typeface="宋体、"/>
              </a:rPr>
              <a:t>ì</a:t>
            </a:r>
            <a:r>
              <a:rPr lang="zh-CN" altLang="en-US" b="1" smtClean="0">
                <a:latin typeface="宋体、"/>
              </a:rPr>
              <a:t>）</a:t>
            </a:r>
            <a:endParaRPr lang="zh-CN" altLang="en-US" b="1">
              <a:latin typeface="宋体、"/>
            </a:endParaRPr>
          </a:p>
        </p:txBody>
      </p:sp>
    </p:spTree>
    <p:extLst>
      <p:ext uri="{BB962C8B-B14F-4D97-AF65-F5344CB8AC3E}">
        <p14:creationId xmlns:p14="http://schemas.microsoft.com/office/powerpoint/2010/main" val="2057900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1957" y="494270"/>
            <a:ext cx="2673178" cy="632984"/>
          </a:xfrm>
        </p:spPr>
        <p:txBody>
          <a:bodyPr/>
          <a:lstStyle/>
          <a:p>
            <a:r>
              <a:rPr lang="zh-CN" altLang="en-US" smtClean="0"/>
              <a:t>多音字：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1426" y="1394255"/>
            <a:ext cx="10457936" cy="4267200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zh-CN" altLang="en-US" b="1" smtClean="0">
                <a:latin typeface="宋体、"/>
              </a:rPr>
              <a:t>（</a:t>
            </a:r>
            <a:r>
              <a:rPr lang="en-US" altLang="zh-CN" b="1" smtClean="0">
                <a:latin typeface="宋体、"/>
              </a:rPr>
              <a:t>1</a:t>
            </a:r>
            <a:r>
              <a:rPr lang="zh-CN" altLang="en-US" b="1" smtClean="0">
                <a:latin typeface="宋体、"/>
              </a:rPr>
              <a:t>）别：</a:t>
            </a:r>
            <a:r>
              <a:rPr lang="zh-CN" altLang="en-US" b="1" smtClean="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b="1" smtClean="0">
                <a:solidFill>
                  <a:schemeClr val="accent1"/>
                </a:solidFill>
                <a:latin typeface="宋体、"/>
              </a:rPr>
              <a:t>别</a:t>
            </a:r>
            <a:r>
              <a:rPr lang="zh-CN" altLang="en-US" b="1" smtClean="0">
                <a:latin typeface="宋体、"/>
              </a:rPr>
              <a:t>人（</a:t>
            </a:r>
            <a:r>
              <a:rPr lang="en-US" altLang="zh-CN" b="1" smtClean="0">
                <a:solidFill>
                  <a:srgbClr val="00B0F0"/>
                </a:solidFill>
                <a:latin typeface="宋体、"/>
              </a:rPr>
              <a:t>bié</a:t>
            </a:r>
            <a:r>
              <a:rPr lang="zh-CN" altLang="en-US" b="1" smtClean="0">
                <a:latin typeface="宋体、"/>
              </a:rPr>
              <a:t>）             </a:t>
            </a:r>
            <a:r>
              <a:rPr lang="zh-CN" altLang="en-US" b="1" smtClean="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b="1" smtClean="0">
                <a:latin typeface="宋体、"/>
              </a:rPr>
              <a:t>闹</a:t>
            </a:r>
            <a:r>
              <a:rPr lang="zh-CN" altLang="en-US" b="1" smtClean="0">
                <a:solidFill>
                  <a:schemeClr val="accent1"/>
                </a:solidFill>
                <a:latin typeface="宋体、"/>
              </a:rPr>
              <a:t>别</a:t>
            </a:r>
            <a:r>
              <a:rPr lang="zh-CN" altLang="en-US" b="1" smtClean="0">
                <a:latin typeface="宋体、"/>
              </a:rPr>
              <a:t>扭（</a:t>
            </a:r>
            <a:r>
              <a:rPr lang="en-US" altLang="zh-CN" b="1" smtClean="0">
                <a:solidFill>
                  <a:srgbClr val="00B0F0"/>
                </a:solidFill>
                <a:latin typeface="宋体、"/>
              </a:rPr>
              <a:t>biè</a:t>
            </a:r>
            <a:r>
              <a:rPr lang="zh-CN" altLang="en-US" b="1" smtClean="0">
                <a:latin typeface="宋体、"/>
              </a:rPr>
              <a:t>）</a:t>
            </a:r>
            <a:endParaRPr lang="en-US" altLang="zh-CN" b="1" smtClean="0">
              <a:latin typeface="宋体、"/>
            </a:endParaRPr>
          </a:p>
          <a:p>
            <a:pPr>
              <a:lnSpc>
                <a:spcPct val="200000"/>
              </a:lnSpc>
            </a:pPr>
            <a:r>
              <a:rPr lang="zh-CN" altLang="en-US" b="1" smtClean="0">
                <a:latin typeface="宋体、"/>
              </a:rPr>
              <a:t>（</a:t>
            </a:r>
            <a:r>
              <a:rPr lang="en-US" altLang="zh-CN" b="1" smtClean="0">
                <a:latin typeface="宋体、"/>
              </a:rPr>
              <a:t>2</a:t>
            </a:r>
            <a:r>
              <a:rPr lang="zh-CN" altLang="en-US" b="1" smtClean="0">
                <a:latin typeface="宋体、"/>
              </a:rPr>
              <a:t>）间：</a:t>
            </a:r>
            <a:r>
              <a:rPr lang="zh-CN" altLang="en-US" b="1" smtClean="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b="1" smtClean="0">
                <a:latin typeface="宋体、"/>
              </a:rPr>
              <a:t>中</a:t>
            </a:r>
            <a:r>
              <a:rPr lang="zh-CN" altLang="en-US" b="1" smtClean="0">
                <a:solidFill>
                  <a:schemeClr val="accent1"/>
                </a:solidFill>
                <a:latin typeface="宋体、"/>
              </a:rPr>
              <a:t>间</a:t>
            </a:r>
            <a:r>
              <a:rPr lang="zh-CN" altLang="en-US" b="1" smtClean="0">
                <a:latin typeface="宋体、"/>
              </a:rPr>
              <a:t>（</a:t>
            </a:r>
            <a:r>
              <a:rPr lang="en-US" altLang="zh-CN" b="1" smtClean="0">
                <a:solidFill>
                  <a:srgbClr val="00B0F0"/>
                </a:solidFill>
                <a:latin typeface="宋体、"/>
              </a:rPr>
              <a:t>jiān</a:t>
            </a:r>
            <a:r>
              <a:rPr lang="zh-CN" altLang="en-US" b="1" smtClean="0">
                <a:latin typeface="宋体、"/>
              </a:rPr>
              <a:t>）            </a:t>
            </a:r>
            <a:r>
              <a:rPr lang="zh-CN" altLang="en-US" b="1" smtClean="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b="1" smtClean="0">
                <a:solidFill>
                  <a:schemeClr val="accent1"/>
                </a:solidFill>
                <a:latin typeface="宋体、"/>
              </a:rPr>
              <a:t>间</a:t>
            </a:r>
            <a:r>
              <a:rPr lang="zh-CN" altLang="en-US" b="1" smtClean="0">
                <a:latin typeface="宋体、"/>
              </a:rPr>
              <a:t>接（</a:t>
            </a:r>
            <a:r>
              <a:rPr lang="en-US" altLang="zh-CN" b="1" smtClean="0">
                <a:solidFill>
                  <a:srgbClr val="00B0F0"/>
                </a:solidFill>
                <a:latin typeface="宋体、"/>
              </a:rPr>
              <a:t>jiàn</a:t>
            </a:r>
            <a:r>
              <a:rPr lang="zh-CN" altLang="en-US" b="1" smtClean="0">
                <a:latin typeface="宋体、"/>
              </a:rPr>
              <a:t>）</a:t>
            </a:r>
            <a:endParaRPr lang="zh-CN" altLang="en-US" b="1">
              <a:latin typeface="宋体、"/>
            </a:endParaRPr>
          </a:p>
        </p:txBody>
      </p:sp>
    </p:spTree>
    <p:extLst>
      <p:ext uri="{BB962C8B-B14F-4D97-AF65-F5344CB8AC3E}">
        <p14:creationId xmlns:p14="http://schemas.microsoft.com/office/powerpoint/2010/main" val="3472066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ext Box 4"/>
          <p:cNvSpPr txBox="1">
            <a:spLocks noChangeArrowheads="1"/>
          </p:cNvSpPr>
          <p:nvPr/>
        </p:nvSpPr>
        <p:spPr bwMode="auto">
          <a:xfrm>
            <a:off x="3470275" y="404813"/>
            <a:ext cx="384175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4800" b="1">
                <a:solidFill>
                  <a:srgbClr val="6600CC"/>
                </a:solidFill>
                <a:latin typeface="Times New Roman" pitchFamily="18" charset="0"/>
                <a:ea typeface="华文中宋" pitchFamily="2" charset="-122"/>
              </a:rPr>
              <a:t>划出文章结构</a:t>
            </a:r>
          </a:p>
        </p:txBody>
      </p:sp>
      <p:sp>
        <p:nvSpPr>
          <p:cNvPr id="75779" name="Text Box 5"/>
          <p:cNvSpPr txBox="1">
            <a:spLocks noChangeArrowheads="1"/>
          </p:cNvSpPr>
          <p:nvPr/>
        </p:nvSpPr>
        <p:spPr bwMode="auto">
          <a:xfrm>
            <a:off x="2351088" y="198913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2400" b="1">
              <a:solidFill>
                <a:srgbClr val="CC00CC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2135188" y="1700213"/>
            <a:ext cx="2012950" cy="112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CC00CC"/>
                </a:solidFill>
                <a:latin typeface="华文中宋" pitchFamily="2" charset="-122"/>
                <a:ea typeface="华文中宋" pitchFamily="2" charset="-122"/>
              </a:rPr>
              <a:t>最初梦想</a:t>
            </a:r>
          </a:p>
          <a:p>
            <a:pPr eaLnBrk="1" hangingPunct="1"/>
            <a:r>
              <a:rPr lang="en-US" altLang="zh-CN" sz="3200" b="1">
                <a:solidFill>
                  <a:srgbClr val="CC00CC"/>
                </a:solidFill>
                <a:latin typeface="华文中宋" pitchFamily="2" charset="-122"/>
                <a:ea typeface="华文中宋" pitchFamily="2" charset="-122"/>
              </a:rPr>
              <a:t>   1-3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1992313" y="3429001"/>
            <a:ext cx="24701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CC00CC"/>
                </a:solidFill>
                <a:latin typeface="华文中宋" pitchFamily="2" charset="-122"/>
                <a:ea typeface="华文中宋" pitchFamily="2" charset="-122"/>
              </a:rPr>
              <a:t>后来的梦想</a:t>
            </a:r>
          </a:p>
          <a:p>
            <a:pPr eaLnBrk="1" hangingPunct="1"/>
            <a:r>
              <a:rPr lang="zh-CN" altLang="en-US" b="1">
                <a:solidFill>
                  <a:srgbClr val="CC00CC"/>
                </a:solidFill>
                <a:latin typeface="华文中宋" pitchFamily="2" charset="-122"/>
                <a:ea typeface="华文中宋" pitchFamily="2" charset="-122"/>
              </a:rPr>
              <a:t>    </a:t>
            </a:r>
            <a:r>
              <a:rPr lang="en-US" altLang="zh-CN" b="1">
                <a:solidFill>
                  <a:srgbClr val="CC00CC"/>
                </a:solidFill>
                <a:latin typeface="华文中宋" pitchFamily="2" charset="-122"/>
                <a:ea typeface="华文中宋" pitchFamily="2" charset="-122"/>
              </a:rPr>
              <a:t>4-6</a:t>
            </a: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1992313" y="5229225"/>
            <a:ext cx="267030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CC00CC"/>
                </a:solidFill>
                <a:latin typeface="华文中宋" pitchFamily="2" charset="-122"/>
                <a:ea typeface="华文中宋" pitchFamily="2" charset="-122"/>
              </a:rPr>
              <a:t>升华</a:t>
            </a:r>
            <a:r>
              <a:rPr lang="zh-CN" altLang="en-US" b="1">
                <a:solidFill>
                  <a:srgbClr val="CC00CC"/>
                </a:solidFill>
                <a:latin typeface="华文中宋" pitchFamily="2" charset="-122"/>
                <a:ea typeface="华文中宋" pitchFamily="2" charset="-122"/>
              </a:rPr>
              <a:t>主</a:t>
            </a:r>
            <a:r>
              <a:rPr lang="zh-CN" altLang="en-US" b="1" smtClean="0">
                <a:solidFill>
                  <a:srgbClr val="CC00CC"/>
                </a:solidFill>
                <a:latin typeface="华文中宋" pitchFamily="2" charset="-122"/>
                <a:ea typeface="华文中宋" pitchFamily="2" charset="-122"/>
              </a:rPr>
              <a:t>题</a:t>
            </a:r>
            <a:endParaRPr lang="en-US" altLang="zh-CN" b="1" smtClean="0">
              <a:solidFill>
                <a:srgbClr val="CC00CC"/>
              </a:solidFill>
              <a:latin typeface="华文中宋" pitchFamily="2" charset="-122"/>
              <a:ea typeface="华文中宋" pitchFamily="2" charset="-122"/>
            </a:endParaRPr>
          </a:p>
          <a:p>
            <a:pPr eaLnBrk="1" hangingPunct="1"/>
            <a:r>
              <a:rPr lang="en-US" altLang="zh-CN" b="1">
                <a:solidFill>
                  <a:srgbClr val="CC00CC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en-US" altLang="zh-CN" b="1" smtClean="0">
                <a:solidFill>
                  <a:srgbClr val="CC00CC"/>
                </a:solidFill>
                <a:latin typeface="华文中宋" pitchFamily="2" charset="-122"/>
                <a:ea typeface="华文中宋" pitchFamily="2" charset="-122"/>
              </a:rPr>
              <a:t>     7</a:t>
            </a:r>
            <a:endParaRPr lang="en-US" altLang="zh-CN" b="1">
              <a:solidFill>
                <a:srgbClr val="CC00CC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5808663" y="1773238"/>
            <a:ext cx="2470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9900"/>
                </a:solidFill>
                <a:latin typeface="华文中宋" pitchFamily="2" charset="-122"/>
                <a:ea typeface="华文中宋" pitchFamily="2" charset="-122"/>
              </a:rPr>
              <a:t>健美的躯体</a:t>
            </a:r>
          </a:p>
        </p:txBody>
      </p:sp>
      <p:sp>
        <p:nvSpPr>
          <p:cNvPr id="14346" name="Line 10"/>
          <p:cNvSpPr>
            <a:spLocks noChangeShapeType="1"/>
          </p:cNvSpPr>
          <p:nvPr/>
        </p:nvSpPr>
        <p:spPr bwMode="auto">
          <a:xfrm>
            <a:off x="7032625" y="2492376"/>
            <a:ext cx="0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5880100" y="3429000"/>
            <a:ext cx="2470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9900"/>
                </a:solidFill>
                <a:latin typeface="华文中宋" pitchFamily="2" charset="-122"/>
                <a:ea typeface="华文中宋" pitchFamily="2" charset="-122"/>
              </a:rPr>
              <a:t>躯体和灵魂</a:t>
            </a:r>
          </a:p>
        </p:txBody>
      </p:sp>
      <p:sp>
        <p:nvSpPr>
          <p:cNvPr id="14348" name="Line 12"/>
          <p:cNvSpPr>
            <a:spLocks noChangeShapeType="1"/>
          </p:cNvSpPr>
          <p:nvPr/>
        </p:nvSpPr>
        <p:spPr bwMode="auto">
          <a:xfrm>
            <a:off x="6959600" y="4292601"/>
            <a:ext cx="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5303838" y="5229225"/>
            <a:ext cx="4298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9900"/>
                </a:solidFill>
                <a:latin typeface="华文中宋" pitchFamily="2" charset="-122"/>
                <a:ea typeface="华文中宋" pitchFamily="2" charset="-122"/>
              </a:rPr>
              <a:t>多关注心灵残缺的人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67915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  <p:bldP spid="14343" grpId="0"/>
      <p:bldP spid="14344" grpId="0"/>
      <p:bldP spid="14345" grpId="0"/>
      <p:bldP spid="14346" grpId="0" animBg="1"/>
      <p:bldP spid="14347" grpId="0"/>
      <p:bldP spid="14348" grpId="0" animBg="1"/>
      <p:bldP spid="1434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66902"/>
            <a:ext cx="10058400" cy="1188720"/>
          </a:xfrm>
        </p:spPr>
        <p:txBody>
          <a:bodyPr/>
          <a:lstStyle/>
          <a:p>
            <a:pPr algn="ctr"/>
            <a:r>
              <a:rPr lang="zh-CN" altLang="en-US" sz="6300" b="1">
                <a:solidFill>
                  <a:srgbClr val="FF0000"/>
                </a:solidFill>
                <a:ea typeface="华文中宋" pitchFamily="2" charset="-122"/>
              </a:rPr>
              <a:t>文章的线索</a:t>
            </a:r>
          </a:p>
        </p:txBody>
      </p:sp>
      <p:sp>
        <p:nvSpPr>
          <p:cNvPr id="98308" name="Rectangle 4"/>
          <p:cNvSpPr>
            <a:spLocks noChangeArrowheads="1"/>
          </p:cNvSpPr>
          <p:nvPr/>
        </p:nvSpPr>
        <p:spPr bwMode="auto">
          <a:xfrm>
            <a:off x="1847850" y="2155825"/>
            <a:ext cx="577215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追梦</a:t>
            </a:r>
            <a:r>
              <a:rPr lang="en-US" altLang="zh-CN" sz="4400" b="1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/>
                <a:ea typeface="华文中宋" pitchFamily="2" charset="-122"/>
              </a:rPr>
              <a:t>——</a:t>
            </a:r>
            <a:r>
              <a:rPr lang="zh-CN" altLang="en-US" sz="4400" b="1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梦碎</a:t>
            </a:r>
            <a:r>
              <a:rPr lang="en-US" altLang="zh-CN" sz="4400" b="1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/>
                <a:ea typeface="华文中宋" pitchFamily="2" charset="-122"/>
              </a:rPr>
              <a:t>——</a:t>
            </a:r>
            <a:r>
              <a:rPr lang="zh-CN" altLang="en-US" sz="4400" b="1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新梦</a:t>
            </a:r>
            <a:r>
              <a:rPr lang="zh-CN" altLang="en-US" sz="4000" b="1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/>
            </a:r>
            <a:br>
              <a:rPr lang="zh-CN" altLang="en-US" sz="4000" b="1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</a:br>
            <a:endParaRPr lang="zh-CN" altLang="en-US" sz="4000" b="1">
              <a:solidFill>
                <a:srgbClr val="6600CC"/>
              </a:solidFill>
              <a:effectLst>
                <a:outerShdw blurRad="38100" dist="38100" dir="2700000" algn="tl">
                  <a:srgbClr val="C0C0C0"/>
                </a:outerShdw>
              </a:effectLst>
              <a:ea typeface="华文中宋" pitchFamily="2" charset="-122"/>
            </a:endParaRPr>
          </a:p>
        </p:txBody>
      </p:sp>
      <p:sp>
        <p:nvSpPr>
          <p:cNvPr id="98309" name="Rectangle 5"/>
          <p:cNvSpPr>
            <a:spLocks noChangeArrowheads="1"/>
          </p:cNvSpPr>
          <p:nvPr/>
        </p:nvSpPr>
        <p:spPr bwMode="auto">
          <a:xfrm>
            <a:off x="8328025" y="2178050"/>
            <a:ext cx="13017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明线</a:t>
            </a:r>
          </a:p>
        </p:txBody>
      </p:sp>
      <p:sp>
        <p:nvSpPr>
          <p:cNvPr id="98310" name="Rectangle 6"/>
          <p:cNvSpPr>
            <a:spLocks noChangeArrowheads="1"/>
          </p:cNvSpPr>
          <p:nvPr/>
        </p:nvSpPr>
        <p:spPr bwMode="auto">
          <a:xfrm>
            <a:off x="1774825" y="3938588"/>
            <a:ext cx="5772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zh-CN" altLang="en-US" sz="4400" b="1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喜欢</a:t>
            </a:r>
            <a:r>
              <a:rPr lang="en-US" altLang="zh-CN" sz="4400" b="1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/>
                <a:ea typeface="华文中宋" pitchFamily="2" charset="-122"/>
              </a:rPr>
              <a:t>——</a:t>
            </a:r>
            <a:r>
              <a:rPr lang="zh-CN" altLang="en-US" sz="4400" b="1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心痛</a:t>
            </a:r>
            <a:r>
              <a:rPr lang="en-US" altLang="zh-CN" sz="4400" b="1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/>
                <a:ea typeface="华文中宋" pitchFamily="2" charset="-122"/>
              </a:rPr>
              <a:t>——</a:t>
            </a:r>
            <a:r>
              <a:rPr lang="zh-CN" altLang="en-US" sz="4400" b="1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豁达</a:t>
            </a:r>
          </a:p>
        </p:txBody>
      </p:sp>
      <p:sp>
        <p:nvSpPr>
          <p:cNvPr id="98311" name="Rectangle 7"/>
          <p:cNvSpPr>
            <a:spLocks noChangeArrowheads="1"/>
          </p:cNvSpPr>
          <p:nvPr/>
        </p:nvSpPr>
        <p:spPr bwMode="auto">
          <a:xfrm>
            <a:off x="8472488" y="3867150"/>
            <a:ext cx="13017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暗线</a:t>
            </a:r>
          </a:p>
        </p:txBody>
      </p:sp>
    </p:spTree>
    <p:extLst>
      <p:ext uri="{BB962C8B-B14F-4D97-AF65-F5344CB8AC3E}">
        <p14:creationId xmlns:p14="http://schemas.microsoft.com/office/powerpoint/2010/main" val="1980567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8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8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83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8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83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6" grpId="0"/>
      <p:bldP spid="98308" grpId="0"/>
      <p:bldP spid="98309" grpId="0"/>
      <p:bldP spid="98310" grpId="0"/>
      <p:bldP spid="983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ext Box 4"/>
          <p:cNvSpPr txBox="1">
            <a:spLocks noChangeArrowheads="1"/>
          </p:cNvSpPr>
          <p:nvPr/>
        </p:nvSpPr>
        <p:spPr bwMode="auto">
          <a:xfrm>
            <a:off x="3648075" y="333375"/>
            <a:ext cx="44132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 b="1" dirty="0">
                <a:solidFill>
                  <a:srgbClr val="009900"/>
                </a:solidFill>
                <a:latin typeface="华文中宋" pitchFamily="2" charset="-122"/>
                <a:ea typeface="华文中宋" pitchFamily="2" charset="-122"/>
              </a:rPr>
              <a:t>研读第一部分</a:t>
            </a:r>
            <a:r>
              <a:rPr lang="zh-CN" altLang="en-US" sz="2800" b="1" dirty="0">
                <a:solidFill>
                  <a:srgbClr val="009900"/>
                </a:solidFill>
                <a:latin typeface="华文中宋" pitchFamily="2" charset="-122"/>
                <a:ea typeface="华文中宋" pitchFamily="2" charset="-122"/>
              </a:rPr>
              <a:t> </a:t>
            </a:r>
          </a:p>
        </p:txBody>
      </p:sp>
      <p:sp>
        <p:nvSpPr>
          <p:cNvPr id="76805" name="Text Box 7"/>
          <p:cNvSpPr txBox="1">
            <a:spLocks noChangeArrowheads="1"/>
          </p:cNvSpPr>
          <p:nvPr/>
        </p:nvSpPr>
        <p:spPr bwMode="auto">
          <a:xfrm>
            <a:off x="2547938" y="3506788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76806" name="Text Box 9"/>
          <p:cNvSpPr txBox="1">
            <a:spLocks noChangeArrowheads="1"/>
          </p:cNvSpPr>
          <p:nvPr/>
        </p:nvSpPr>
        <p:spPr bwMode="auto">
          <a:xfrm>
            <a:off x="2619375" y="3632200"/>
            <a:ext cx="184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6807" name="Text Box 6"/>
          <p:cNvSpPr txBox="1">
            <a:spLocks noChangeArrowheads="1"/>
          </p:cNvSpPr>
          <p:nvPr/>
        </p:nvSpPr>
        <p:spPr bwMode="auto">
          <a:xfrm>
            <a:off x="1919289" y="2060575"/>
            <a:ext cx="83915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6600CC"/>
                </a:solidFill>
                <a:latin typeface="华文中宋" pitchFamily="2" charset="-122"/>
                <a:ea typeface="华文中宋" pitchFamily="2" charset="-122"/>
              </a:rPr>
              <a:t>概括文章第</a:t>
            </a:r>
            <a:r>
              <a:rPr lang="en-US" altLang="zh-CN" sz="3200" b="1" dirty="0">
                <a:solidFill>
                  <a:srgbClr val="6600CC"/>
                </a:solidFill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3200" b="1" dirty="0">
                <a:solidFill>
                  <a:srgbClr val="6600CC"/>
                </a:solidFill>
                <a:latin typeface="华文中宋" pitchFamily="2" charset="-122"/>
                <a:ea typeface="华文中宋" pitchFamily="2" charset="-122"/>
              </a:rPr>
              <a:t>、</a:t>
            </a:r>
            <a:r>
              <a:rPr lang="en-US" altLang="zh-CN" sz="3200" b="1" dirty="0">
                <a:solidFill>
                  <a:srgbClr val="6600CC"/>
                </a:solidFill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3200" b="1" dirty="0">
                <a:solidFill>
                  <a:srgbClr val="6600CC"/>
                </a:solidFill>
                <a:latin typeface="华文中宋" pitchFamily="2" charset="-122"/>
                <a:ea typeface="华文中宋" pitchFamily="2" charset="-122"/>
              </a:rPr>
              <a:t>段的内容，作用是什么？</a:t>
            </a:r>
          </a:p>
        </p:txBody>
      </p:sp>
      <p:sp>
        <p:nvSpPr>
          <p:cNvPr id="76808" name="Rectangle 8"/>
          <p:cNvSpPr>
            <a:spLocks noChangeArrowheads="1"/>
          </p:cNvSpPr>
          <p:nvPr/>
        </p:nvSpPr>
        <p:spPr bwMode="auto">
          <a:xfrm>
            <a:off x="2547938" y="3188897"/>
            <a:ext cx="3390672" cy="477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500" b="1" dirty="0">
                <a:solidFill>
                  <a:srgbClr val="FF0000"/>
                </a:solidFill>
                <a:ea typeface="华文中宋" pitchFamily="2" charset="-122"/>
              </a:rPr>
              <a:t>写自己是个全能体育迷</a:t>
            </a:r>
          </a:p>
        </p:txBody>
      </p:sp>
      <p:sp>
        <p:nvSpPr>
          <p:cNvPr id="76809" name="Text Box 9"/>
          <p:cNvSpPr txBox="1">
            <a:spLocks noChangeArrowheads="1"/>
          </p:cNvSpPr>
          <p:nvPr/>
        </p:nvSpPr>
        <p:spPr bwMode="auto">
          <a:xfrm>
            <a:off x="2208213" y="4005263"/>
            <a:ext cx="44132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76810" name="Text Box 10"/>
          <p:cNvSpPr txBox="1">
            <a:spLocks noChangeArrowheads="1"/>
          </p:cNvSpPr>
          <p:nvPr/>
        </p:nvSpPr>
        <p:spPr bwMode="auto">
          <a:xfrm>
            <a:off x="1919289" y="3938073"/>
            <a:ext cx="8391525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sz="2500" b="1" smtClean="0">
                <a:solidFill>
                  <a:srgbClr val="FF0000"/>
                </a:solidFill>
                <a:ea typeface="华文中宋" pitchFamily="2" charset="-122"/>
              </a:rPr>
              <a:t>         正</a:t>
            </a:r>
            <a:r>
              <a:rPr lang="zh-CN" altLang="en-US" sz="2500" b="1" dirty="0">
                <a:solidFill>
                  <a:srgbClr val="FF0000"/>
                </a:solidFill>
                <a:ea typeface="华文中宋" pitchFamily="2" charset="-122"/>
              </a:rPr>
              <a:t>是作者这种对体育的深厚的情愫，才引出了</a:t>
            </a:r>
            <a:r>
              <a:rPr lang="zh-CN" altLang="en-US" sz="2500" b="1" dirty="0">
                <a:solidFill>
                  <a:srgbClr val="FF0000"/>
                </a:solidFill>
                <a:latin typeface="华文中宋"/>
                <a:ea typeface="华文中宋" pitchFamily="2" charset="-122"/>
              </a:rPr>
              <a:t>“</a:t>
            </a:r>
            <a:r>
              <a:rPr lang="zh-CN" altLang="en-US" sz="2500" b="1" dirty="0">
                <a:solidFill>
                  <a:srgbClr val="FF0000"/>
                </a:solidFill>
                <a:ea typeface="华文中宋" pitchFamily="2" charset="-122"/>
              </a:rPr>
              <a:t>我</a:t>
            </a:r>
            <a:r>
              <a:rPr lang="zh-CN" altLang="en-US" sz="2500" b="1" dirty="0">
                <a:solidFill>
                  <a:srgbClr val="FF0000"/>
                </a:solidFill>
                <a:latin typeface="华文中宋"/>
                <a:ea typeface="华文中宋" pitchFamily="2" charset="-122"/>
              </a:rPr>
              <a:t>”</a:t>
            </a:r>
            <a:r>
              <a:rPr lang="zh-CN" altLang="en-US" sz="2500" b="1" dirty="0">
                <a:solidFill>
                  <a:srgbClr val="FF0000"/>
                </a:solidFill>
                <a:ea typeface="华文中宋" pitchFamily="2" charset="-122"/>
              </a:rPr>
              <a:t>的梦想，这两段为下文做了铺垫。</a:t>
            </a:r>
          </a:p>
        </p:txBody>
      </p:sp>
    </p:spTree>
    <p:extLst>
      <p:ext uri="{BB962C8B-B14F-4D97-AF65-F5344CB8AC3E}">
        <p14:creationId xmlns:p14="http://schemas.microsoft.com/office/powerpoint/2010/main" val="1477588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6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68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7" grpId="0"/>
      <p:bldP spid="76808" grpId="0"/>
      <p:bldP spid="768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>
          <a:xfrm>
            <a:off x="844549" y="828763"/>
            <a:ext cx="10948859" cy="670524"/>
          </a:xfrm>
        </p:spPr>
        <p:txBody>
          <a:bodyPr>
            <a:normAutofit/>
          </a:bodyPr>
          <a:lstStyle/>
          <a:p>
            <a:r>
              <a:rPr lang="zh-CN" altLang="en-US" sz="3400" b="1" dirty="0">
                <a:solidFill>
                  <a:srgbClr val="FF0000"/>
                </a:solidFill>
                <a:ea typeface="华文中宋" pitchFamily="2" charset="-122"/>
              </a:rPr>
              <a:t>从史铁生对田径运动的喜欢和熟悉，你看到了什么？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44549" y="1921520"/>
            <a:ext cx="10597807" cy="4267200"/>
          </a:xfrm>
        </p:spPr>
        <p:txBody>
          <a:bodyPr>
            <a:normAutofit/>
          </a:bodyPr>
          <a:lstStyle/>
          <a:p>
            <a:pPr>
              <a:lnSpc>
                <a:spcPct val="250000"/>
              </a:lnSpc>
            </a:pPr>
            <a:r>
              <a:rPr lang="zh-CN" altLang="en-US" sz="3000" b="1" dirty="0">
                <a:solidFill>
                  <a:srgbClr val="6600CC"/>
                </a:solidFill>
                <a:ea typeface="华文中宋" pitchFamily="2" charset="-122"/>
              </a:rPr>
              <a:t>他对体育项目的熟悉，他的设身处地，都隐含着一个残疾人的苦痛和尊严。</a:t>
            </a:r>
          </a:p>
        </p:txBody>
      </p:sp>
    </p:spTree>
    <p:extLst>
      <p:ext uri="{BB962C8B-B14F-4D97-AF65-F5344CB8AC3E}">
        <p14:creationId xmlns:p14="http://schemas.microsoft.com/office/powerpoint/2010/main" val="1824937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7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1341" y="432805"/>
            <a:ext cx="10058400" cy="728731"/>
          </a:xfrm>
        </p:spPr>
        <p:txBody>
          <a:bodyPr/>
          <a:lstStyle/>
          <a:p>
            <a:r>
              <a:rPr lang="zh-CN" altLang="en-US" b="1" dirty="0">
                <a:solidFill>
                  <a:srgbClr val="CC00CC"/>
                </a:solidFill>
                <a:ea typeface="华文中宋" pitchFamily="2" charset="-122"/>
              </a:rPr>
              <a:t>作者认为田径运动的魅力是什么？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7926" y="1554249"/>
            <a:ext cx="10158927" cy="2519362"/>
          </a:xfrm>
        </p:spPr>
        <p:txBody>
          <a:bodyPr>
            <a:normAutofit fontScale="92500" lnSpcReduction="20000"/>
          </a:bodyPr>
          <a:lstStyle/>
          <a:p>
            <a:pPr marL="495300" indent="-495300">
              <a:lnSpc>
                <a:spcPct val="200000"/>
              </a:lnSpc>
            </a:pPr>
            <a:r>
              <a:rPr lang="zh-CN" altLang="en-US" sz="3000" b="1" dirty="0">
                <a:solidFill>
                  <a:srgbClr val="6600CC"/>
                </a:solidFill>
                <a:ea typeface="华文中宋" pitchFamily="2" charset="-122"/>
              </a:rPr>
              <a:t>田径运动的魅力不在于记录，人反正是干不过上帝的，但人的力量、意志和优美却能从那奔跑于跳跃中得以充分展现，这才是它的魅力所在。</a:t>
            </a:r>
          </a:p>
        </p:txBody>
      </p:sp>
      <p:sp>
        <p:nvSpPr>
          <p:cNvPr id="104452" name="Text Box 4"/>
          <p:cNvSpPr txBox="1">
            <a:spLocks noChangeArrowheads="1"/>
          </p:cNvSpPr>
          <p:nvPr/>
        </p:nvSpPr>
        <p:spPr bwMode="auto">
          <a:xfrm>
            <a:off x="1049510" y="4403725"/>
            <a:ext cx="78486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rgbClr val="FF3300"/>
                </a:solidFill>
                <a:ea typeface="华文中宋" pitchFamily="2" charset="-122"/>
              </a:rPr>
              <a:t>如何理解这句话的含义？</a:t>
            </a:r>
          </a:p>
        </p:txBody>
      </p:sp>
    </p:spTree>
    <p:extLst>
      <p:ext uri="{BB962C8B-B14F-4D97-AF65-F5344CB8AC3E}">
        <p14:creationId xmlns:p14="http://schemas.microsoft.com/office/powerpoint/2010/main" val="645779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4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1" grpId="0" build="p"/>
      <p:bldP spid="10445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://www.cctv.com/program/dssgsw/20041119/images/102080_sts.jp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1950" y="69851"/>
            <a:ext cx="2438400" cy="199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716692" y="1928770"/>
            <a:ext cx="10939848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1951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年生于北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京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1967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年毕业于清华附中初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中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1969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年去延安地区插队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落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户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1972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年因双腿瘫痪回北京，在街道工厂工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作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1979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年发表第一篇小说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法学教授及其夫人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，以后陆续发表了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午餐半小时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我们的角落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在一个冬天的晚上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山顶上的传说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等多篇小说。其中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我的遥远的清平湾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奶奶的星星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分别获得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1983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年和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1984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年全国优秀短篇小说奖。现为中国作家协会会员。</a:t>
            </a: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5507038" y="536575"/>
            <a:ext cx="37401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5400" b="1" dirty="0"/>
              <a:t>史铁生简介</a:t>
            </a:r>
            <a:r>
              <a:rPr lang="zh-CN" altLang="en-US" sz="4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74643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0282" y="834082"/>
            <a:ext cx="10058400" cy="42672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250000"/>
              </a:lnSpc>
            </a:pPr>
            <a:r>
              <a:rPr lang="zh-CN" altLang="en-US" sz="3000" b="1" dirty="0">
                <a:solidFill>
                  <a:srgbClr val="6600CC"/>
                </a:solidFill>
                <a:ea typeface="华文中宋" pitchFamily="2" charset="-122"/>
              </a:rPr>
              <a:t>其他像球类、拳击、摔跤，是人战胜人的一种方式和象征，唯独田径，是人向上帝规定的困境或极限挑战，让人能体会到人自己的处境、人的意志、人对美的欣赏，虽然输给对手，但却输的很美很漂亮。</a:t>
            </a:r>
          </a:p>
        </p:txBody>
      </p:sp>
    </p:spTree>
    <p:extLst>
      <p:ext uri="{BB962C8B-B14F-4D97-AF65-F5344CB8AC3E}">
        <p14:creationId xmlns:p14="http://schemas.microsoft.com/office/powerpoint/2010/main" val="583010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185669"/>
            <a:ext cx="10058400" cy="1188720"/>
          </a:xfrm>
        </p:spPr>
        <p:txBody>
          <a:bodyPr/>
          <a:lstStyle/>
          <a:p>
            <a:r>
              <a:rPr lang="zh-CN" altLang="en-US" b="1">
                <a:solidFill>
                  <a:srgbClr val="6600CC"/>
                </a:solidFill>
                <a:ea typeface="华文中宋" pitchFamily="2" charset="-122"/>
              </a:rPr>
              <a:t>史铁生为什么梦想有</a:t>
            </a:r>
            <a:r>
              <a:rPr lang="zh-CN" altLang="en-US" b="1" u="sng">
                <a:solidFill>
                  <a:srgbClr val="6600CC"/>
                </a:solidFill>
                <a:ea typeface="华文中宋" pitchFamily="2" charset="-122"/>
                <a:hlinkClick r:id="rId2" action="ppaction://hlinksldjump"/>
              </a:rPr>
              <a:t>刘易斯</a:t>
            </a:r>
            <a:r>
              <a:rPr lang="zh-CN" altLang="en-US" b="1">
                <a:solidFill>
                  <a:srgbClr val="6600CC"/>
                </a:solidFill>
                <a:ea typeface="华文中宋" pitchFamily="2" charset="-122"/>
              </a:rPr>
              <a:t>的身材？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250000"/>
              </a:lnSpc>
            </a:pPr>
            <a:r>
              <a:rPr lang="zh-CN" altLang="en-US" sz="3200" b="1">
                <a:solidFill>
                  <a:srgbClr val="FF3300"/>
                </a:solidFill>
                <a:latin typeface="华文中宋"/>
                <a:ea typeface="华文中宋" pitchFamily="2" charset="-122"/>
              </a:rPr>
              <a:t>“</a:t>
            </a:r>
            <a:r>
              <a:rPr lang="en-US" altLang="zh-CN" sz="3200" b="1">
                <a:solidFill>
                  <a:srgbClr val="FF3300"/>
                </a:solidFill>
                <a:latin typeface="华文中宋"/>
                <a:ea typeface="华文中宋" pitchFamily="2" charset="-122"/>
              </a:rPr>
              <a:t>……</a:t>
            </a:r>
            <a:r>
              <a:rPr lang="zh-CN" altLang="en-US" sz="3200" b="1">
                <a:solidFill>
                  <a:srgbClr val="FF3300"/>
                </a:solidFill>
                <a:ea typeface="华文中宋" pitchFamily="2" charset="-122"/>
              </a:rPr>
              <a:t>肩宽腿长，像一头黑色的猎豹，随便一跑</a:t>
            </a:r>
            <a:r>
              <a:rPr lang="en-US" altLang="zh-CN" sz="3200" b="1">
                <a:solidFill>
                  <a:srgbClr val="FF3300"/>
                </a:solidFill>
                <a:latin typeface="华文中宋"/>
                <a:ea typeface="华文中宋" pitchFamily="2" charset="-122"/>
              </a:rPr>
              <a:t>……</a:t>
            </a:r>
            <a:r>
              <a:rPr lang="zh-CN" altLang="en-US" sz="3200" b="1">
                <a:solidFill>
                  <a:srgbClr val="FF3300"/>
                </a:solidFill>
                <a:ea typeface="华文中宋" pitchFamily="2" charset="-122"/>
              </a:rPr>
              <a:t>随便一跳</a:t>
            </a:r>
            <a:r>
              <a:rPr lang="en-US" altLang="zh-CN" sz="3200" b="1">
                <a:solidFill>
                  <a:srgbClr val="FF3300"/>
                </a:solidFill>
                <a:latin typeface="华文中宋"/>
                <a:ea typeface="华文中宋" pitchFamily="2" charset="-122"/>
              </a:rPr>
              <a:t>……</a:t>
            </a:r>
            <a:r>
              <a:rPr lang="zh-CN" altLang="en-US" sz="3200" b="1">
                <a:solidFill>
                  <a:srgbClr val="FF3300"/>
                </a:solidFill>
                <a:ea typeface="华文中宋" pitchFamily="2" charset="-122"/>
              </a:rPr>
              <a:t>动作也是那么舒展、轻捷、富于韵律。</a:t>
            </a:r>
            <a:r>
              <a:rPr lang="zh-CN" altLang="en-US" sz="3200" b="1">
                <a:solidFill>
                  <a:srgbClr val="FF3300"/>
                </a:solidFill>
                <a:latin typeface="华文中宋"/>
                <a:ea typeface="华文中宋" pitchFamily="2" charset="-122"/>
              </a:rPr>
              <a:t>”</a:t>
            </a:r>
            <a:endParaRPr lang="zh-CN" altLang="en-US" sz="3200" b="1">
              <a:solidFill>
                <a:srgbClr val="FF3300"/>
              </a:solidFill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4511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9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ext Box 5"/>
          <p:cNvSpPr txBox="1">
            <a:spLocks noChangeArrowheads="1"/>
          </p:cNvSpPr>
          <p:nvPr/>
        </p:nvSpPr>
        <p:spPr bwMode="auto">
          <a:xfrm>
            <a:off x="3000375" y="242093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79879" name="Text Box 7"/>
          <p:cNvSpPr txBox="1">
            <a:spLocks noChangeArrowheads="1"/>
          </p:cNvSpPr>
          <p:nvPr/>
        </p:nvSpPr>
        <p:spPr bwMode="auto">
          <a:xfrm>
            <a:off x="3771900" y="174625"/>
            <a:ext cx="184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9881" name="Rectangle 9"/>
          <p:cNvSpPr>
            <a:spLocks noGrp="1" noChangeArrowheads="1"/>
          </p:cNvSpPr>
          <p:nvPr>
            <p:ph type="title"/>
          </p:nvPr>
        </p:nvSpPr>
        <p:spPr>
          <a:xfrm>
            <a:off x="1066800" y="560190"/>
            <a:ext cx="10058400" cy="800297"/>
          </a:xfrm>
        </p:spPr>
        <p:txBody>
          <a:bodyPr>
            <a:normAutofit/>
          </a:bodyPr>
          <a:lstStyle/>
          <a:p>
            <a:r>
              <a:rPr lang="zh-CN" altLang="en-US" b="1">
                <a:solidFill>
                  <a:srgbClr val="FF3300"/>
                </a:solidFill>
                <a:ea typeface="华文中宋" pitchFamily="2" charset="-122"/>
              </a:rPr>
              <a:t>找出点明作者梦想的句子</a:t>
            </a:r>
          </a:p>
        </p:txBody>
      </p:sp>
      <p:sp>
        <p:nvSpPr>
          <p:cNvPr id="79882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1066800" y="1905001"/>
            <a:ext cx="10058400" cy="2922372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CN" altLang="en-US" sz="3000" b="1">
                <a:solidFill>
                  <a:srgbClr val="66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“我常常暗自祈祷</a:t>
            </a:r>
            <a:r>
              <a:rPr lang="en-US" altLang="zh-CN" sz="3000" b="1">
                <a:solidFill>
                  <a:srgbClr val="66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……”</a:t>
            </a:r>
          </a:p>
          <a:p>
            <a:pPr>
              <a:lnSpc>
                <a:spcPct val="200000"/>
              </a:lnSpc>
            </a:pPr>
            <a:r>
              <a:rPr lang="en-US" altLang="zh-CN" sz="3000" b="1">
                <a:solidFill>
                  <a:srgbClr val="66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3000" b="1">
                <a:solidFill>
                  <a:srgbClr val="66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如果我来世能有</a:t>
            </a:r>
            <a:r>
              <a:rPr lang="en-US" altLang="zh-CN" sz="3000" b="1">
                <a:solidFill>
                  <a:srgbClr val="66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……”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04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9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98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82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ext Box 4"/>
          <p:cNvSpPr txBox="1">
            <a:spLocks noChangeArrowheads="1"/>
          </p:cNvSpPr>
          <p:nvPr/>
        </p:nvSpPr>
        <p:spPr bwMode="auto">
          <a:xfrm>
            <a:off x="669838" y="2135558"/>
            <a:ext cx="106077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 dirty="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4000" dirty="0">
                <a:latin typeface="黑体" pitchFamily="2" charset="-122"/>
                <a:ea typeface="黑体" pitchFamily="2" charset="-122"/>
              </a:rPr>
              <a:t>、是什么事件导致作者的梦想</a:t>
            </a:r>
            <a:r>
              <a:rPr lang="zh-CN" altLang="en-US" sz="4000">
                <a:latin typeface="黑体" pitchFamily="2" charset="-122"/>
                <a:ea typeface="黑体" pitchFamily="2" charset="-122"/>
              </a:rPr>
              <a:t>发</a:t>
            </a:r>
            <a:r>
              <a:rPr lang="zh-CN" altLang="en-US" sz="4000" smtClean="0">
                <a:latin typeface="黑体" pitchFamily="2" charset="-122"/>
                <a:ea typeface="黑体" pitchFamily="2" charset="-122"/>
              </a:rPr>
              <a:t>生了变</a:t>
            </a:r>
            <a:r>
              <a:rPr lang="zh-CN" altLang="en-US" sz="4000" dirty="0">
                <a:latin typeface="黑体" pitchFamily="2" charset="-122"/>
                <a:ea typeface="黑体" pitchFamily="2" charset="-122"/>
              </a:rPr>
              <a:t>化</a:t>
            </a:r>
            <a:r>
              <a:rPr lang="en-US" altLang="zh-CN" sz="4000" dirty="0">
                <a:latin typeface="黑体" pitchFamily="2" charset="-122"/>
                <a:ea typeface="黑体" pitchFamily="2" charset="-122"/>
              </a:rPr>
              <a:t>?</a:t>
            </a:r>
          </a:p>
        </p:txBody>
      </p:sp>
      <p:sp>
        <p:nvSpPr>
          <p:cNvPr id="81923" name="Text Box 8"/>
          <p:cNvSpPr txBox="1">
            <a:spLocks noChangeArrowheads="1"/>
          </p:cNvSpPr>
          <p:nvPr/>
        </p:nvSpPr>
        <p:spPr bwMode="auto">
          <a:xfrm>
            <a:off x="1774825" y="5013326"/>
            <a:ext cx="1841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en-US" altLang="zh-CN" sz="400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81924" name="Text Box 9"/>
          <p:cNvSpPr txBox="1">
            <a:spLocks noChangeArrowheads="1"/>
          </p:cNvSpPr>
          <p:nvPr/>
        </p:nvSpPr>
        <p:spPr bwMode="auto">
          <a:xfrm>
            <a:off x="3287714" y="404813"/>
            <a:ext cx="43402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 b="1" dirty="0">
                <a:solidFill>
                  <a:srgbClr val="009900"/>
                </a:solidFill>
                <a:latin typeface="华文行楷" pitchFamily="2" charset="-122"/>
                <a:ea typeface="华文中宋" pitchFamily="2" charset="-122"/>
              </a:rPr>
              <a:t>研讨第二</a:t>
            </a:r>
            <a:r>
              <a:rPr lang="zh-CN" altLang="en-US" sz="5400" b="1" dirty="0">
                <a:solidFill>
                  <a:srgbClr val="009900"/>
                </a:solidFill>
                <a:latin typeface="华文中宋" pitchFamily="2" charset="-122"/>
                <a:ea typeface="华文中宋" pitchFamily="2" charset="-122"/>
              </a:rPr>
              <a:t>部分</a:t>
            </a:r>
            <a:endParaRPr lang="zh-CN" altLang="en-US" sz="5400" b="1" dirty="0">
              <a:solidFill>
                <a:srgbClr val="009900"/>
              </a:solidFill>
              <a:latin typeface="华文行楷" pitchFamily="2" charset="-122"/>
              <a:ea typeface="华文中宋" pitchFamily="2" charset="-122"/>
            </a:endParaRPr>
          </a:p>
        </p:txBody>
      </p:sp>
      <p:sp>
        <p:nvSpPr>
          <p:cNvPr id="81925" name="Text Box 10"/>
          <p:cNvSpPr txBox="1">
            <a:spLocks noChangeArrowheads="1"/>
          </p:cNvSpPr>
          <p:nvPr/>
        </p:nvSpPr>
        <p:spPr bwMode="auto">
          <a:xfrm>
            <a:off x="1919288" y="427355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14342" name="TextBox 6"/>
          <p:cNvSpPr txBox="1">
            <a:spLocks noChangeArrowheads="1"/>
          </p:cNvSpPr>
          <p:nvPr/>
        </p:nvSpPr>
        <p:spPr bwMode="auto">
          <a:xfrm>
            <a:off x="2790825" y="3740150"/>
            <a:ext cx="52133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400" b="1" dirty="0">
                <a:solidFill>
                  <a:srgbClr val="6600CC"/>
                </a:solidFill>
                <a:latin typeface="华文中宋" pitchFamily="2" charset="-122"/>
                <a:ea typeface="华文中宋" pitchFamily="2" charset="-122"/>
              </a:rPr>
              <a:t>刘易斯被约翰逊打败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57041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矩形 1"/>
          <p:cNvSpPr>
            <a:spLocks noChangeArrowheads="1"/>
          </p:cNvSpPr>
          <p:nvPr/>
        </p:nvSpPr>
        <p:spPr bwMode="auto">
          <a:xfrm>
            <a:off x="667138" y="234522"/>
            <a:ext cx="10956451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000" dirty="0">
                <a:latin typeface="宋体" panose="02010600030101010101" pitchFamily="2" charset="-122"/>
                <a:ea typeface="宋体" panose="02010600030101010101" pitchFamily="2" charset="-122"/>
              </a:rPr>
              <a:t>２、作者对刘易斯被约翰逊打败这件事有何感受？作者找到</a:t>
            </a:r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</a:rPr>
              <a:t>自</a:t>
            </a:r>
            <a:r>
              <a:rPr lang="zh-CN" altLang="en-US" sz="3000" smtClean="0">
                <a:latin typeface="宋体" panose="02010600030101010101" pitchFamily="2" charset="-122"/>
                <a:ea typeface="宋体" panose="02010600030101010101" pitchFamily="2" charset="-122"/>
              </a:rPr>
              <a:t>己</a:t>
            </a:r>
            <a:r>
              <a:rPr lang="en-US" altLang="zh-CN" sz="3000" smtClean="0">
                <a:latin typeface="宋体" panose="02010600030101010101" pitchFamily="2" charset="-122"/>
                <a:ea typeface="宋体" panose="02010600030101010101" pitchFamily="2" charset="-122"/>
              </a:rPr>
              <a:t/>
            </a:r>
            <a:br>
              <a:rPr lang="en-US" altLang="zh-CN" sz="3000" smtClean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en-US" altLang="zh-CN" sz="300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smtClean="0">
                <a:latin typeface="宋体" panose="02010600030101010101" pitchFamily="2" charset="-122"/>
                <a:ea typeface="宋体" panose="02010600030101010101" pitchFamily="2" charset="-122"/>
              </a:rPr>
              <a:t>如</a:t>
            </a:r>
            <a:r>
              <a:rPr lang="zh-CN" altLang="en-US" sz="3000" dirty="0">
                <a:latin typeface="宋体" panose="02010600030101010101" pitchFamily="2" charset="-122"/>
                <a:ea typeface="宋体" panose="02010600030101010101" pitchFamily="2" charset="-122"/>
              </a:rPr>
              <a:t>此痛苦的原因了吗 </a:t>
            </a:r>
            <a:r>
              <a:rPr lang="en-US" altLang="zh-CN" sz="3000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</p:txBody>
      </p:sp>
      <p:sp>
        <p:nvSpPr>
          <p:cNvPr id="15363" name="TextBox 3"/>
          <p:cNvSpPr txBox="1">
            <a:spLocks noChangeArrowheads="1"/>
          </p:cNvSpPr>
          <p:nvPr/>
        </p:nvSpPr>
        <p:spPr bwMode="auto">
          <a:xfrm>
            <a:off x="976056" y="2561711"/>
            <a:ext cx="1033861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3000" smtClean="0">
                <a:solidFill>
                  <a:srgbClr val="6600CC"/>
                </a:solidFill>
                <a:latin typeface="宋体" panose="02010600030101010101" pitchFamily="2" charset="-122"/>
              </a:rPr>
              <a:t>    “</a:t>
            </a:r>
            <a:r>
              <a:rPr lang="zh-CN" altLang="en-US" sz="3000" dirty="0">
                <a:solidFill>
                  <a:srgbClr val="6600CC"/>
                </a:solidFill>
                <a:latin typeface="宋体" panose="02010600030101010101" pitchFamily="2" charset="-122"/>
              </a:rPr>
              <a:t>我看见了所谓</a:t>
            </a:r>
            <a:r>
              <a:rPr lang="en-US" altLang="zh-CN" sz="3000" dirty="0">
                <a:solidFill>
                  <a:srgbClr val="6600CC"/>
                </a:solidFill>
                <a:latin typeface="宋体" panose="02010600030101010101" pitchFamily="2" charset="-122"/>
              </a:rPr>
              <a:t>‘</a:t>
            </a:r>
            <a:r>
              <a:rPr lang="zh-CN" altLang="en-US" sz="3000" dirty="0">
                <a:solidFill>
                  <a:srgbClr val="6600CC"/>
                </a:solidFill>
                <a:latin typeface="宋体" panose="02010600030101010101" pitchFamily="2" charset="-122"/>
              </a:rPr>
              <a:t>最幸福的人</a:t>
            </a:r>
            <a:r>
              <a:rPr lang="en-US" altLang="zh-CN" sz="3000">
                <a:solidFill>
                  <a:srgbClr val="6600CC"/>
                </a:solidFill>
                <a:latin typeface="宋体" panose="02010600030101010101" pitchFamily="2" charset="-122"/>
              </a:rPr>
              <a:t>’</a:t>
            </a:r>
            <a:r>
              <a:rPr lang="zh-CN" altLang="en-US" sz="3000" smtClean="0">
                <a:solidFill>
                  <a:srgbClr val="6600CC"/>
                </a:solidFill>
                <a:latin typeface="宋体" panose="02010600030101010101" pitchFamily="2" charset="-122"/>
              </a:rPr>
              <a:t>的不</a:t>
            </a:r>
            <a:r>
              <a:rPr lang="zh-CN" altLang="en-US" sz="3000" dirty="0">
                <a:solidFill>
                  <a:srgbClr val="6600CC"/>
                </a:solidFill>
                <a:latin typeface="宋体" panose="02010600030101010101" pitchFamily="2" charset="-122"/>
              </a:rPr>
              <a:t>幸</a:t>
            </a:r>
            <a:r>
              <a:rPr lang="en-US" altLang="zh-CN" sz="3000" dirty="0">
                <a:solidFill>
                  <a:srgbClr val="6600CC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3000" dirty="0">
                <a:solidFill>
                  <a:srgbClr val="6600CC"/>
                </a:solidFill>
                <a:latin typeface="宋体" panose="02010600030101010101" pitchFamily="2" charset="-122"/>
              </a:rPr>
              <a:t>刘易斯那茫然的目光使</a:t>
            </a:r>
            <a:r>
              <a:rPr lang="zh-CN" altLang="en-US" sz="3000">
                <a:solidFill>
                  <a:srgbClr val="6600CC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000" smtClean="0">
                <a:solidFill>
                  <a:srgbClr val="6600CC"/>
                </a:solidFill>
                <a:latin typeface="宋体" panose="02010600030101010101" pitchFamily="2" charset="-122"/>
              </a:rPr>
              <a:t>的</a:t>
            </a:r>
            <a:r>
              <a:rPr lang="en-US" altLang="zh-CN" sz="3000" smtClean="0">
                <a:solidFill>
                  <a:srgbClr val="6600CC"/>
                </a:solidFill>
                <a:latin typeface="宋体" panose="02010600030101010101" pitchFamily="2" charset="-122"/>
              </a:rPr>
              <a:t>‘</a:t>
            </a:r>
            <a:r>
              <a:rPr lang="zh-CN" altLang="en-US" sz="3000" dirty="0">
                <a:solidFill>
                  <a:srgbClr val="6600CC"/>
                </a:solidFill>
                <a:latin typeface="宋体" panose="02010600030101010101" pitchFamily="2" charset="-122"/>
              </a:rPr>
              <a:t>最幸福</a:t>
            </a:r>
            <a:r>
              <a:rPr lang="en-US" altLang="zh-CN" sz="3000" dirty="0">
                <a:solidFill>
                  <a:srgbClr val="6600CC"/>
                </a:solidFill>
                <a:latin typeface="宋体" panose="02010600030101010101" pitchFamily="2" charset="-122"/>
              </a:rPr>
              <a:t>’</a:t>
            </a:r>
            <a:r>
              <a:rPr lang="zh-CN" altLang="en-US" sz="3000" dirty="0">
                <a:solidFill>
                  <a:srgbClr val="6600CC"/>
                </a:solidFill>
                <a:latin typeface="宋体" panose="02010600030101010101" pitchFamily="2" charset="-122"/>
              </a:rPr>
              <a:t>的定义动摇继而粉碎了</a:t>
            </a:r>
            <a:r>
              <a:rPr lang="en-US" altLang="zh-CN" sz="3000" dirty="0">
                <a:solidFill>
                  <a:srgbClr val="6600CC"/>
                </a:solidFill>
                <a:latin typeface="宋体" panose="02010600030101010101" pitchFamily="2" charset="-122"/>
              </a:rPr>
              <a:t>.”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7602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ext Box 2"/>
          <p:cNvSpPr txBox="1">
            <a:spLocks noChangeArrowheads="1"/>
          </p:cNvSpPr>
          <p:nvPr/>
        </p:nvSpPr>
        <p:spPr bwMode="auto">
          <a:xfrm>
            <a:off x="535331" y="419520"/>
            <a:ext cx="84137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 dirty="0">
                <a:ea typeface="华文行楷" pitchFamily="2" charset="-122"/>
              </a:rPr>
              <a:t>作者从中得到了什么感悟？</a:t>
            </a:r>
          </a:p>
        </p:txBody>
      </p:sp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2782888" y="17002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84996" name="Text Box 4"/>
          <p:cNvSpPr txBox="1">
            <a:spLocks noChangeArrowheads="1"/>
          </p:cNvSpPr>
          <p:nvPr/>
        </p:nvSpPr>
        <p:spPr bwMode="auto">
          <a:xfrm>
            <a:off x="907752" y="1808294"/>
            <a:ext cx="10452226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250000"/>
              </a:lnSpc>
            </a:pPr>
            <a:r>
              <a:rPr lang="zh-CN" altLang="en-US" sz="3000" b="1" dirty="0">
                <a:solidFill>
                  <a:srgbClr val="6600CC"/>
                </a:solidFill>
                <a:latin typeface="宋体" panose="02010600030101010101" pitchFamily="2" charset="-122"/>
              </a:rPr>
              <a:t>   上帝从来不对任何人施舍“最幸福”三个字，他在所有人的欲望面前设下永恒的距离，公平地给每一个人以局限。</a:t>
            </a:r>
          </a:p>
        </p:txBody>
      </p:sp>
      <p:sp>
        <p:nvSpPr>
          <p:cNvPr id="84997" name="Text Box 5"/>
          <p:cNvSpPr txBox="1">
            <a:spLocks noChangeArrowheads="1"/>
          </p:cNvSpPr>
          <p:nvPr/>
        </p:nvSpPr>
        <p:spPr bwMode="auto">
          <a:xfrm>
            <a:off x="957606" y="4683325"/>
            <a:ext cx="7991475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rgbClr val="FF3300"/>
                </a:solidFill>
                <a:ea typeface="华文中宋" pitchFamily="2" charset="-122"/>
              </a:rPr>
              <a:t>如何理解这句话的深刻含义？</a:t>
            </a:r>
          </a:p>
        </p:txBody>
      </p:sp>
    </p:spTree>
    <p:extLst>
      <p:ext uri="{BB962C8B-B14F-4D97-AF65-F5344CB8AC3E}">
        <p14:creationId xmlns:p14="http://schemas.microsoft.com/office/powerpoint/2010/main" val="3975063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4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6" grpId="0"/>
      <p:bldP spid="8499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51471" y="562233"/>
            <a:ext cx="10058400" cy="4267200"/>
          </a:xfrm>
        </p:spPr>
        <p:txBody>
          <a:bodyPr>
            <a:normAutofit/>
          </a:bodyPr>
          <a:lstStyle/>
          <a:p>
            <a:pPr>
              <a:lnSpc>
                <a:spcPct val="250000"/>
              </a:lnSpc>
            </a:pPr>
            <a:r>
              <a:rPr lang="zh-CN" altLang="en-US" sz="3000" b="1">
                <a:solidFill>
                  <a:srgbClr val="FF3300"/>
                </a:solidFill>
                <a:ea typeface="华文中宋" pitchFamily="2" charset="-122"/>
              </a:rPr>
              <a:t>完美的人生不是一帆风顺的，人总是在不断地、勇敢地挑战自我、超越自我之后，才能达到人生目标，获得</a:t>
            </a:r>
            <a:r>
              <a:rPr lang="zh-CN" altLang="en-US" sz="3000" b="1">
                <a:solidFill>
                  <a:srgbClr val="FF3300"/>
                </a:solidFill>
                <a:latin typeface="华文中宋"/>
                <a:ea typeface="华文中宋" pitchFamily="2" charset="-122"/>
              </a:rPr>
              <a:t>“</a:t>
            </a:r>
            <a:r>
              <a:rPr lang="zh-CN" altLang="en-US" sz="3000" b="1">
                <a:solidFill>
                  <a:srgbClr val="FF3300"/>
                </a:solidFill>
                <a:ea typeface="华文中宋" pitchFamily="2" charset="-122"/>
              </a:rPr>
              <a:t>最幸福</a:t>
            </a:r>
            <a:r>
              <a:rPr lang="zh-CN" altLang="en-US" sz="3000" b="1">
                <a:solidFill>
                  <a:srgbClr val="FF3300"/>
                </a:solidFill>
                <a:latin typeface="华文中宋"/>
                <a:ea typeface="华文中宋" pitchFamily="2" charset="-122"/>
              </a:rPr>
              <a:t>”</a:t>
            </a:r>
            <a:r>
              <a:rPr lang="zh-CN" altLang="en-US" sz="3000" b="1">
                <a:solidFill>
                  <a:srgbClr val="FF3300"/>
                </a:solidFill>
                <a:ea typeface="华文中宋" pitchFamily="2" charset="-122"/>
              </a:rPr>
              <a:t>的感觉。每个人都是如此。</a:t>
            </a:r>
          </a:p>
        </p:txBody>
      </p:sp>
    </p:spTree>
    <p:extLst>
      <p:ext uri="{BB962C8B-B14F-4D97-AF65-F5344CB8AC3E}">
        <p14:creationId xmlns:p14="http://schemas.microsoft.com/office/powerpoint/2010/main" val="92634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ext Box 4"/>
          <p:cNvSpPr txBox="1">
            <a:spLocks noChangeArrowheads="1"/>
          </p:cNvSpPr>
          <p:nvPr/>
        </p:nvSpPr>
        <p:spPr bwMode="auto">
          <a:xfrm>
            <a:off x="790704" y="458658"/>
            <a:ext cx="8007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作者是否认定刘易斯是最不幸的人呢？</a:t>
            </a:r>
            <a:r>
              <a:rPr lang="en-US" altLang="zh-CN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 </a:t>
            </a:r>
          </a:p>
        </p:txBody>
      </p:sp>
      <p:sp>
        <p:nvSpPr>
          <p:cNvPr id="17412" name="TextBox 3"/>
          <p:cNvSpPr txBox="1">
            <a:spLocks noChangeArrowheads="1"/>
          </p:cNvSpPr>
          <p:nvPr/>
        </p:nvSpPr>
        <p:spPr bwMode="auto">
          <a:xfrm>
            <a:off x="1741617" y="1570124"/>
            <a:ext cx="705643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>
                <a:solidFill>
                  <a:srgbClr val="6600CC"/>
                </a:solidFill>
                <a:latin typeface="华文新魏" pitchFamily="2" charset="-122"/>
                <a:ea typeface="华文新魏" pitchFamily="2" charset="-122"/>
              </a:rPr>
              <a:t>没有。</a:t>
            </a:r>
            <a:endParaRPr lang="en-US" altLang="zh-CN" sz="4000">
              <a:solidFill>
                <a:srgbClr val="6600CC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9095" name="Rectangle 7"/>
          <p:cNvSpPr>
            <a:spLocks noChangeArrowheads="1"/>
          </p:cNvSpPr>
          <p:nvPr/>
        </p:nvSpPr>
        <p:spPr bwMode="auto">
          <a:xfrm>
            <a:off x="949454" y="2638556"/>
            <a:ext cx="10352860" cy="2696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000" b="1" smtClean="0">
                <a:solidFill>
                  <a:srgbClr val="66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因</a:t>
            </a:r>
            <a:r>
              <a:rPr lang="zh-CN" altLang="en-US" sz="3000" b="1">
                <a:solidFill>
                  <a:srgbClr val="66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为作者认为刘易斯懂得每一个人都有局限，但“命定的局限尽可永在，不屈地挑战却不可须臾或缺，”刘易斯不认命，勇敢地向命运挑战。</a:t>
            </a:r>
            <a:endParaRPr lang="en-US" altLang="zh-CN" sz="3000" b="1">
              <a:solidFill>
                <a:srgbClr val="66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20700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9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8909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594711" y="543698"/>
            <a:ext cx="11020641" cy="1441622"/>
          </a:xfrm>
        </p:spPr>
        <p:txBody>
          <a:bodyPr>
            <a:normAutofit fontScale="90000"/>
          </a:bodyPr>
          <a:lstStyle/>
          <a:p>
            <a:pPr>
              <a:lnSpc>
                <a:spcPct val="200000"/>
              </a:lnSpc>
            </a:pPr>
            <a:r>
              <a:rPr lang="en-US" altLang="zh-CN" sz="3000" b="1">
                <a:solidFill>
                  <a:srgbClr val="66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9. </a:t>
            </a:r>
            <a:r>
              <a:rPr lang="zh-CN" altLang="en-US" sz="3000" b="1">
                <a:solidFill>
                  <a:srgbClr val="66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我不敢说刘易斯是</a:t>
            </a:r>
            <a:r>
              <a:rPr lang="zh-CN" altLang="en-US" sz="3000" b="1" u="sng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这样</a:t>
            </a:r>
            <a:r>
              <a:rPr lang="zh-CN" altLang="en-US" sz="3000" b="1">
                <a:solidFill>
                  <a:srgbClr val="66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，但我希望刘易斯是</a:t>
            </a:r>
            <a:r>
              <a:rPr lang="zh-CN" altLang="en-US" sz="3000" b="1" u="sng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这样</a:t>
            </a:r>
            <a:r>
              <a:rPr lang="zh-CN" altLang="en-US" sz="3000" b="1">
                <a:solidFill>
                  <a:srgbClr val="66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，我一往情深的喜爱并崇拜</a:t>
            </a:r>
            <a:r>
              <a:rPr lang="zh-CN" altLang="en-US" sz="3000" b="1" u="sng">
                <a:solidFill>
                  <a:srgbClr val="66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这样</a:t>
            </a:r>
            <a:r>
              <a:rPr lang="zh-CN" altLang="en-US" sz="3000" b="1">
                <a:solidFill>
                  <a:srgbClr val="66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一个刘易斯。（文中的“这样”指什么？请用原文回答）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94711" y="2500227"/>
            <a:ext cx="10724078" cy="2735262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>
                <a:solidFill>
                  <a:srgbClr val="CC00CC"/>
                </a:solidFill>
                <a:ea typeface="华文中宋" pitchFamily="2" charset="-122"/>
              </a:rPr>
              <a:t>知道奥林匹斯山上的神火为何而燃烧，那不是为了一个人把另一个人战败，而是为了有机会向诸神炫耀人类的不屈，命定的局限尽可永在，不屈的挑战却不可须臾或缺。</a:t>
            </a:r>
          </a:p>
        </p:txBody>
      </p:sp>
    </p:spTree>
    <p:extLst>
      <p:ext uri="{BB962C8B-B14F-4D97-AF65-F5344CB8AC3E}">
        <p14:creationId xmlns:p14="http://schemas.microsoft.com/office/powerpoint/2010/main" val="3672959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1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984422" y="515183"/>
            <a:ext cx="10058400" cy="786396"/>
          </a:xfrm>
        </p:spPr>
        <p:txBody>
          <a:bodyPr>
            <a:normAutofit/>
          </a:bodyPr>
          <a:lstStyle/>
          <a:p>
            <a:r>
              <a:rPr lang="zh-CN" altLang="en-US" sz="4000" b="1">
                <a:solidFill>
                  <a:srgbClr val="6600CC"/>
                </a:solidFill>
                <a:ea typeface="华文中宋" pitchFamily="2" charset="-122"/>
              </a:rPr>
              <a:t>作者的新梦是什么？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48497" y="1844676"/>
            <a:ext cx="10585622" cy="2468563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  <a:buFont typeface="Wingdings" pitchFamily="2" charset="2"/>
              <a:buNone/>
            </a:pPr>
            <a:r>
              <a:rPr lang="zh-CN" altLang="en-US" sz="3000" b="1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“</a:t>
            </a:r>
            <a:r>
              <a:rPr lang="zh-CN" altLang="en-US" sz="30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我希望既有一个健美的躯体又有一个了悟了人生意义的灵魂，我希望二者兼得。”</a:t>
            </a:r>
          </a:p>
        </p:txBody>
      </p:sp>
      <p:sp>
        <p:nvSpPr>
          <p:cNvPr id="111620" name="Text Box 4"/>
          <p:cNvSpPr txBox="1">
            <a:spLocks noChangeArrowheads="1"/>
          </p:cNvSpPr>
          <p:nvPr/>
        </p:nvSpPr>
        <p:spPr bwMode="auto">
          <a:xfrm>
            <a:off x="984422" y="4758339"/>
            <a:ext cx="7488238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rgbClr val="6600CC"/>
                </a:solidFill>
                <a:ea typeface="华文中宋" pitchFamily="2" charset="-122"/>
              </a:rPr>
              <a:t>怎样理解这句话的含义？</a:t>
            </a:r>
          </a:p>
        </p:txBody>
      </p:sp>
    </p:spTree>
    <p:extLst>
      <p:ext uri="{BB962C8B-B14F-4D97-AF65-F5344CB8AC3E}">
        <p14:creationId xmlns:p14="http://schemas.microsoft.com/office/powerpoint/2010/main" val="2274895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1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9" grpId="0" build="p"/>
      <p:bldP spid="1116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>
            <p:custDataLst>
              <p:tags r:id="rId1"/>
            </p:custDataLst>
          </p:nvPr>
        </p:nvGrpSpPr>
        <p:grpSpPr>
          <a:xfrm>
            <a:off x="4136576" y="609601"/>
            <a:ext cx="7581369" cy="5356468"/>
            <a:chOff x="3508748" y="794949"/>
            <a:chExt cx="5693574" cy="4022682"/>
          </a:xfrm>
        </p:grpSpPr>
        <p:cxnSp>
          <p:nvCxnSpPr>
            <p:cNvPr id="6" name="直接连接符 5"/>
            <p:cNvCxnSpPr/>
            <p:nvPr>
              <p:custDataLst>
                <p:tags r:id="rId2"/>
              </p:custDataLst>
            </p:nvPr>
          </p:nvCxnSpPr>
          <p:spPr>
            <a:xfrm flipH="1">
              <a:off x="3885645" y="935851"/>
              <a:ext cx="693178" cy="650445"/>
            </a:xfrm>
            <a:prstGeom prst="line">
              <a:avLst/>
            </a:prstGeom>
            <a:ln w="127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任意多边形 6"/>
            <p:cNvSpPr/>
            <p:nvPr>
              <p:custDataLst>
                <p:tags r:id="rId3"/>
              </p:custDataLst>
            </p:nvPr>
          </p:nvSpPr>
          <p:spPr>
            <a:xfrm>
              <a:off x="3525847" y="1316963"/>
              <a:ext cx="505039" cy="228766"/>
            </a:xfrm>
            <a:custGeom>
              <a:avLst/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72000" rtlCol="0" anchor="ctr">
              <a:normAutofit/>
            </a:bodyPr>
            <a:lstStyle/>
            <a:p>
              <a:pPr algn="ctr"/>
              <a:endParaRPr lang="zh-CN" altLang="en-US" sz="1400">
                <a:solidFill>
                  <a:schemeClr val="accent1">
                    <a:lumMod val="50000"/>
                  </a:schemeClr>
                </a:solidFill>
                <a:sym typeface="Arial" pitchFamily="34" charset="0"/>
              </a:endParaRPr>
            </a:p>
          </p:txBody>
        </p:sp>
        <p:sp>
          <p:nvSpPr>
            <p:cNvPr id="8" name="文本框 7"/>
            <p:cNvSpPr txBox="1"/>
            <p:nvPr>
              <p:custDataLst>
                <p:tags r:id="rId4"/>
              </p:custDataLst>
            </p:nvPr>
          </p:nvSpPr>
          <p:spPr>
            <a:xfrm>
              <a:off x="4030886" y="1316963"/>
              <a:ext cx="5171436" cy="350066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2000">
                  <a:solidFill>
                    <a:schemeClr val="accent1"/>
                  </a:solidFill>
                  <a:sym typeface="Arial" pitchFamily="34" charset="0"/>
                </a:rPr>
                <a:t> </a:t>
              </a:r>
              <a:r>
                <a:rPr lang="zh-CN" altLang="en-US" sz="2000" smtClean="0">
                  <a:solidFill>
                    <a:schemeClr val="accent1"/>
                  </a:solidFill>
                  <a:sym typeface="Arial" pitchFamily="34" charset="0"/>
                </a:rPr>
                <a:t>    </a:t>
              </a:r>
              <a:r>
                <a:rPr lang="en-US" altLang="zh-CN" sz="2000" smtClean="0">
                  <a:solidFill>
                    <a:schemeClr val="accent1"/>
                  </a:solidFill>
                  <a:sym typeface="Arial" pitchFamily="34" charset="0"/>
                </a:rPr>
                <a:t>《</a:t>
              </a:r>
              <a:r>
                <a:rPr lang="zh-CN" altLang="en-US" sz="2000">
                  <a:solidFill>
                    <a:schemeClr val="accent1"/>
                  </a:solidFill>
                  <a:sym typeface="Arial" pitchFamily="34" charset="0"/>
                </a:rPr>
                <a:t>我的遥远的清平湾</a:t>
              </a:r>
              <a:r>
                <a:rPr lang="en-US" altLang="zh-CN" sz="2000">
                  <a:solidFill>
                    <a:schemeClr val="accent1"/>
                  </a:solidFill>
                  <a:sym typeface="Arial" pitchFamily="34" charset="0"/>
                </a:rPr>
                <a:t>》《</a:t>
              </a:r>
              <a:r>
                <a:rPr lang="zh-CN" altLang="en-US" sz="2000">
                  <a:solidFill>
                    <a:schemeClr val="accent1"/>
                  </a:solidFill>
                  <a:sym typeface="Arial" pitchFamily="34" charset="0"/>
                </a:rPr>
                <a:t>奶奶的星星</a:t>
              </a:r>
              <a:r>
                <a:rPr lang="en-US" altLang="zh-CN" sz="2000">
                  <a:solidFill>
                    <a:schemeClr val="accent1"/>
                  </a:solidFill>
                  <a:sym typeface="Arial" pitchFamily="34" charset="0"/>
                </a:rPr>
                <a:t>》</a:t>
              </a:r>
              <a:r>
                <a:rPr lang="zh-CN" altLang="en-US" sz="2000">
                  <a:solidFill>
                    <a:schemeClr val="accent1"/>
                  </a:solidFill>
                  <a:sym typeface="Arial" pitchFamily="34" charset="0"/>
                </a:rPr>
                <a:t>分别获得了</a:t>
              </a:r>
              <a:r>
                <a:rPr lang="en-US" altLang="zh-CN" sz="2000">
                  <a:solidFill>
                    <a:schemeClr val="accent1"/>
                  </a:solidFill>
                  <a:sym typeface="Arial" pitchFamily="34" charset="0"/>
                </a:rPr>
                <a:t>1983</a:t>
              </a:r>
              <a:r>
                <a:rPr lang="zh-CN" altLang="en-US" sz="2000">
                  <a:solidFill>
                    <a:schemeClr val="accent1"/>
                  </a:solidFill>
                  <a:sym typeface="Arial" pitchFamily="34" charset="0"/>
                </a:rPr>
                <a:t>和</a:t>
              </a:r>
              <a:r>
                <a:rPr lang="en-US" altLang="zh-CN" sz="2000">
                  <a:solidFill>
                    <a:schemeClr val="accent1"/>
                  </a:solidFill>
                  <a:sym typeface="Arial" pitchFamily="34" charset="0"/>
                </a:rPr>
                <a:t>1984</a:t>
              </a:r>
              <a:r>
                <a:rPr lang="zh-CN" altLang="en-US" sz="2000">
                  <a:solidFill>
                    <a:schemeClr val="accent1"/>
                  </a:solidFill>
                  <a:sym typeface="Arial" pitchFamily="34" charset="0"/>
                </a:rPr>
                <a:t>年全国优秀短篇小说奖。</a:t>
              </a:r>
            </a:p>
            <a:p>
              <a:pPr>
                <a:lnSpc>
                  <a:spcPct val="200000"/>
                </a:lnSpc>
              </a:pPr>
              <a:r>
                <a:rPr lang="zh-CN" altLang="en-US" sz="2000">
                  <a:solidFill>
                    <a:schemeClr val="accent1"/>
                  </a:solidFill>
                  <a:sym typeface="Arial" pitchFamily="34" charset="0"/>
                </a:rPr>
                <a:t>    </a:t>
              </a:r>
              <a:r>
                <a:rPr lang="zh-CN" altLang="en-US" sz="2000" smtClean="0">
                  <a:solidFill>
                    <a:schemeClr val="accent1"/>
                  </a:solidFill>
                  <a:sym typeface="Arial" pitchFamily="34" charset="0"/>
                </a:rPr>
                <a:t>    </a:t>
              </a:r>
              <a:r>
                <a:rPr lang="en-US" altLang="zh-CN" sz="2000" smtClean="0">
                  <a:solidFill>
                    <a:schemeClr val="accent1"/>
                  </a:solidFill>
                  <a:sym typeface="Arial" pitchFamily="34" charset="0"/>
                </a:rPr>
                <a:t>1996</a:t>
              </a:r>
              <a:r>
                <a:rPr lang="zh-CN" altLang="en-US" sz="2000">
                  <a:solidFill>
                    <a:schemeClr val="accent1"/>
                  </a:solidFill>
                  <a:sym typeface="Arial" pitchFamily="34" charset="0"/>
                </a:rPr>
                <a:t>年短篇小说</a:t>
              </a:r>
              <a:r>
                <a:rPr lang="en-US" altLang="zh-CN" sz="2000">
                  <a:solidFill>
                    <a:schemeClr val="accent1"/>
                  </a:solidFill>
                  <a:sym typeface="Arial" pitchFamily="34" charset="0"/>
                </a:rPr>
                <a:t>《</a:t>
              </a:r>
              <a:r>
                <a:rPr lang="zh-CN" altLang="en-US" sz="2000">
                  <a:solidFill>
                    <a:schemeClr val="accent1"/>
                  </a:solidFill>
                  <a:sym typeface="Arial" pitchFamily="34" charset="0"/>
                </a:rPr>
                <a:t>老屋小记</a:t>
              </a:r>
              <a:r>
                <a:rPr lang="en-US" altLang="zh-CN" sz="2000">
                  <a:solidFill>
                    <a:schemeClr val="accent1"/>
                  </a:solidFill>
                  <a:sym typeface="Arial" pitchFamily="34" charset="0"/>
                </a:rPr>
                <a:t>》</a:t>
              </a:r>
              <a:r>
                <a:rPr lang="zh-CN" altLang="en-US" sz="2000">
                  <a:solidFill>
                    <a:schemeClr val="accent1"/>
                  </a:solidFill>
                  <a:sym typeface="Arial" pitchFamily="34" charset="0"/>
                </a:rPr>
                <a:t>获得文学月刊“三十万东海文学巨奖”金奖，首届鲁迅文学奖。同年，</a:t>
              </a:r>
              <a:r>
                <a:rPr lang="en-US" altLang="zh-CN" sz="2000">
                  <a:solidFill>
                    <a:schemeClr val="accent1"/>
                  </a:solidFill>
                  <a:sym typeface="Arial" pitchFamily="34" charset="0"/>
                </a:rPr>
                <a:t>《</a:t>
              </a:r>
              <a:r>
                <a:rPr lang="zh-CN" altLang="en-US" sz="2000">
                  <a:solidFill>
                    <a:schemeClr val="accent1"/>
                  </a:solidFill>
                  <a:sym typeface="Arial" pitchFamily="34" charset="0"/>
                </a:rPr>
                <a:t>老屋小记</a:t>
              </a:r>
              <a:r>
                <a:rPr lang="en-US" altLang="zh-CN" sz="2000">
                  <a:solidFill>
                    <a:schemeClr val="accent1"/>
                  </a:solidFill>
                  <a:sym typeface="Arial" pitchFamily="34" charset="0"/>
                </a:rPr>
                <a:t>》</a:t>
              </a:r>
              <a:r>
                <a:rPr lang="zh-CN" altLang="en-US" sz="2000">
                  <a:solidFill>
                    <a:schemeClr val="accent1"/>
                  </a:solidFill>
                  <a:sym typeface="Arial" pitchFamily="34" charset="0"/>
                </a:rPr>
                <a:t>和</a:t>
              </a:r>
              <a:r>
                <a:rPr lang="en-US" altLang="zh-CN" sz="2000">
                  <a:solidFill>
                    <a:schemeClr val="accent1"/>
                  </a:solidFill>
                  <a:sym typeface="Arial" pitchFamily="34" charset="0"/>
                </a:rPr>
                <a:t>《</a:t>
              </a:r>
              <a:r>
                <a:rPr lang="zh-CN" altLang="en-US" sz="2000">
                  <a:solidFill>
                    <a:schemeClr val="accent1"/>
                  </a:solidFill>
                  <a:sym typeface="Arial" pitchFamily="34" charset="0"/>
                </a:rPr>
                <a:t>务虚笔记</a:t>
              </a:r>
              <a:r>
                <a:rPr lang="en-US" altLang="zh-CN" sz="2000">
                  <a:solidFill>
                    <a:schemeClr val="accent1"/>
                  </a:solidFill>
                  <a:sym typeface="Arial" pitchFamily="34" charset="0"/>
                </a:rPr>
                <a:t>》</a:t>
              </a:r>
              <a:r>
                <a:rPr lang="zh-CN" altLang="en-US" sz="2000">
                  <a:solidFill>
                    <a:schemeClr val="accent1"/>
                  </a:solidFill>
                  <a:sym typeface="Arial" pitchFamily="34" charset="0"/>
                </a:rPr>
                <a:t>获得</a:t>
              </a:r>
              <a:r>
                <a:rPr lang="en-US" altLang="zh-CN" sz="2000">
                  <a:solidFill>
                    <a:schemeClr val="accent1"/>
                  </a:solidFill>
                  <a:sym typeface="Arial" pitchFamily="34" charset="0"/>
                </a:rPr>
                <a:t>《</a:t>
              </a:r>
              <a:r>
                <a:rPr lang="zh-CN" altLang="en-US" sz="2000">
                  <a:solidFill>
                    <a:schemeClr val="accent1"/>
                  </a:solidFill>
                  <a:sym typeface="Arial" pitchFamily="34" charset="0"/>
                </a:rPr>
                <a:t>作家报</a:t>
              </a:r>
              <a:r>
                <a:rPr lang="en-US" altLang="zh-CN" sz="2000">
                  <a:solidFill>
                    <a:schemeClr val="accent1"/>
                  </a:solidFill>
                  <a:sym typeface="Arial" pitchFamily="34" charset="0"/>
                </a:rPr>
                <a:t>》</a:t>
              </a:r>
              <a:r>
                <a:rPr lang="zh-CN" altLang="en-US" sz="2000">
                  <a:solidFill>
                    <a:schemeClr val="accent1"/>
                  </a:solidFill>
                  <a:sym typeface="Arial" pitchFamily="34" charset="0"/>
                </a:rPr>
                <a:t>十佳小说奖。</a:t>
              </a:r>
            </a:p>
            <a:p>
              <a:pPr>
                <a:lnSpc>
                  <a:spcPct val="200000"/>
                </a:lnSpc>
              </a:pPr>
              <a:r>
                <a:rPr lang="zh-CN" altLang="en-US" sz="2000">
                  <a:solidFill>
                    <a:schemeClr val="accent1"/>
                  </a:solidFill>
                  <a:sym typeface="Arial" pitchFamily="34" charset="0"/>
                </a:rPr>
                <a:t>      </a:t>
              </a:r>
              <a:r>
                <a:rPr lang="zh-CN" altLang="en-US" sz="2000" smtClean="0">
                  <a:solidFill>
                    <a:schemeClr val="accent1"/>
                  </a:solidFill>
                  <a:sym typeface="Arial" pitchFamily="34" charset="0"/>
                </a:rPr>
                <a:t>   </a:t>
              </a:r>
              <a:r>
                <a:rPr lang="en-US" altLang="zh-CN" sz="2000" smtClean="0">
                  <a:solidFill>
                    <a:schemeClr val="accent1"/>
                  </a:solidFill>
                  <a:sym typeface="Arial" pitchFamily="34" charset="0"/>
                </a:rPr>
                <a:t>2002</a:t>
              </a:r>
              <a:r>
                <a:rPr lang="zh-CN" altLang="en-US" sz="2000">
                  <a:solidFill>
                    <a:schemeClr val="accent1"/>
                  </a:solidFill>
                  <a:sym typeface="Arial" pitchFamily="34" charset="0"/>
                </a:rPr>
                <a:t>年荣获“华语文学传媒大奖”年度杰出成就奖，同年，人生笔记</a:t>
              </a:r>
              <a:r>
                <a:rPr lang="en-US" altLang="zh-CN" sz="2000">
                  <a:solidFill>
                    <a:schemeClr val="accent1"/>
                  </a:solidFill>
                  <a:sym typeface="Arial" pitchFamily="34" charset="0"/>
                </a:rPr>
                <a:t>《</a:t>
              </a:r>
              <a:r>
                <a:rPr lang="zh-CN" altLang="en-US" sz="2000">
                  <a:solidFill>
                    <a:schemeClr val="accent1"/>
                  </a:solidFill>
                  <a:sym typeface="Arial" pitchFamily="34" charset="0"/>
                </a:rPr>
                <a:t>病隙碎笔</a:t>
              </a:r>
              <a:r>
                <a:rPr lang="en-US" altLang="zh-CN" sz="2000">
                  <a:solidFill>
                    <a:schemeClr val="accent1"/>
                  </a:solidFill>
                  <a:sym typeface="Arial" pitchFamily="34" charset="0"/>
                </a:rPr>
                <a:t>》</a:t>
              </a:r>
              <a:r>
                <a:rPr lang="zh-CN" altLang="en-US" sz="2000">
                  <a:solidFill>
                    <a:schemeClr val="accent1"/>
                  </a:solidFill>
                  <a:sym typeface="Arial" pitchFamily="34" charset="0"/>
                </a:rPr>
                <a:t>获首届“老舍散文奖”一等奖。</a:t>
              </a:r>
            </a:p>
            <a:p>
              <a:pPr>
                <a:lnSpc>
                  <a:spcPct val="200000"/>
                </a:lnSpc>
              </a:pPr>
              <a:r>
                <a:rPr lang="zh-CN" altLang="en-US" sz="2000">
                  <a:solidFill>
                    <a:schemeClr val="accent1"/>
                  </a:solidFill>
                  <a:sym typeface="Arial" pitchFamily="34" charset="0"/>
                </a:rPr>
                <a:t>      </a:t>
              </a:r>
              <a:r>
                <a:rPr lang="zh-CN" altLang="en-US" sz="2000" smtClean="0">
                  <a:solidFill>
                    <a:schemeClr val="accent1"/>
                  </a:solidFill>
                  <a:sym typeface="Arial" pitchFamily="34" charset="0"/>
                </a:rPr>
                <a:t>   其</a:t>
              </a:r>
              <a:r>
                <a:rPr lang="zh-CN" altLang="en-US" sz="2000">
                  <a:solidFill>
                    <a:schemeClr val="accent1"/>
                  </a:solidFill>
                  <a:sym typeface="Arial" pitchFamily="34" charset="0"/>
                </a:rPr>
                <a:t>作品被译成英、法、日等文字，在海外出版。</a:t>
              </a:r>
              <a:endParaRPr lang="zh-CN" altLang="en-US" sz="2000" dirty="0">
                <a:solidFill>
                  <a:schemeClr val="accent1"/>
                </a:solidFill>
                <a:sym typeface="Arial" pitchFamily="34" charset="0"/>
              </a:endParaRPr>
            </a:p>
          </p:txBody>
        </p:sp>
        <p:sp>
          <p:nvSpPr>
            <p:cNvPr id="14" name="文本框 13"/>
            <p:cNvSpPr txBox="1"/>
            <p:nvPr>
              <p:custDataLst>
                <p:tags r:id="rId5"/>
              </p:custDataLst>
            </p:nvPr>
          </p:nvSpPr>
          <p:spPr>
            <a:xfrm>
              <a:off x="3508748" y="794949"/>
              <a:ext cx="536523" cy="522014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normAutofit/>
            </a:bodyPr>
            <a:lstStyle/>
            <a:p>
              <a:pPr algn="ctr"/>
              <a:r>
                <a:rPr lang="da-DK" altLang="zh-CN" dirty="0">
                  <a:solidFill>
                    <a:schemeClr val="accent1">
                      <a:lumMod val="50000"/>
                    </a:schemeClr>
                  </a:solidFill>
                  <a:sym typeface="Arial" pitchFamily="34" charset="0"/>
                </a:rPr>
                <a:t>A</a:t>
              </a:r>
              <a:endParaRPr lang="zh-CN" altLang="en-US" dirty="0">
                <a:solidFill>
                  <a:schemeClr val="accent1">
                    <a:lumMod val="50000"/>
                  </a:schemeClr>
                </a:solidFill>
                <a:sym typeface="Arial" pitchFamily="34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631485" y="1457005"/>
            <a:ext cx="954107" cy="50944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5000" smtClean="0">
                <a:solidFill>
                  <a:schemeClr val="accent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作品简介：</a:t>
            </a:r>
            <a:endParaRPr lang="zh-CN" altLang="en-US" sz="5000">
              <a:solidFill>
                <a:schemeClr val="accent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70238" y="652850"/>
            <a:ext cx="10705070" cy="4267200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>
                <a:solidFill>
                  <a:srgbClr val="6600CC"/>
                </a:solidFill>
                <a:latin typeface="华文中宋" pitchFamily="2" charset="-122"/>
                <a:ea typeface="华文中宋" pitchFamily="2" charset="-122"/>
              </a:rPr>
              <a:t>作者在刘易斯的身上领悟到，仅有健美的躯体仍意味着局限，仍有可能成为最不幸的人；还必须在不断超越自我局限的无尽路途上去理解幸福，在千难万苦中靠自己去获取。二者兼得，才会有一个最幸福的人生。</a:t>
            </a:r>
          </a:p>
        </p:txBody>
      </p:sp>
    </p:spTree>
    <p:extLst>
      <p:ext uri="{BB962C8B-B14F-4D97-AF65-F5344CB8AC3E}">
        <p14:creationId xmlns:p14="http://schemas.microsoft.com/office/powerpoint/2010/main" val="3198719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6200" b="1" dirty="0">
                <a:solidFill>
                  <a:srgbClr val="009900"/>
                </a:solidFill>
                <a:ea typeface="华文中宋" pitchFamily="2" charset="-122"/>
              </a:rPr>
              <a:t>研讨第三部分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1681" y="1646238"/>
            <a:ext cx="10828638" cy="4267200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  <a:buFont typeface="Wingdings" pitchFamily="2" charset="2"/>
              <a:buNone/>
            </a:pPr>
            <a:r>
              <a:rPr lang="zh-CN" altLang="en-US" sz="3200" b="1">
                <a:solidFill>
                  <a:srgbClr val="CC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200" b="1" smtClean="0">
                <a:solidFill>
                  <a:srgbClr val="CC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难</a:t>
            </a:r>
            <a:r>
              <a:rPr lang="zh-CN" altLang="en-US" sz="3200" b="1" dirty="0">
                <a:solidFill>
                  <a:srgbClr val="CC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道我们不该对灵魂有了残疾的人，比对肢体有了残疾的人，给予更多的同情和爱吗？</a:t>
            </a:r>
          </a:p>
          <a:p>
            <a:pPr>
              <a:lnSpc>
                <a:spcPct val="200000"/>
              </a:lnSpc>
              <a:buFont typeface="Wingdings" pitchFamily="2" charset="2"/>
              <a:buNone/>
            </a:pPr>
            <a:r>
              <a:rPr lang="zh-CN" altLang="en-US" sz="3200" b="1" dirty="0">
                <a:solidFill>
                  <a:srgbClr val="CC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（作者为什么这么说？）</a:t>
            </a:r>
          </a:p>
        </p:txBody>
      </p:sp>
    </p:spTree>
    <p:extLst>
      <p:ext uri="{BB962C8B-B14F-4D97-AF65-F5344CB8AC3E}">
        <p14:creationId xmlns:p14="http://schemas.microsoft.com/office/powerpoint/2010/main" val="2983187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7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2085" y="398293"/>
            <a:ext cx="11372164" cy="5470525"/>
          </a:xfrm>
        </p:spPr>
        <p:txBody>
          <a:bodyPr>
            <a:normAutofit lnSpcReduction="10000"/>
          </a:bodyPr>
          <a:lstStyle/>
          <a:p>
            <a:pPr>
              <a:lnSpc>
                <a:spcPct val="250000"/>
              </a:lnSpc>
            </a:pPr>
            <a:r>
              <a:rPr lang="zh-CN" altLang="en-US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者没有在约翰逊服用禁药、刘易斯的冠军失而复得的戏剧性结果上做文章，而是引用约翰逊故乡的人民欢迎有过失的儿子回家的话，将胜负、得失、荣辱放在一个更高的境界上思考，引领读者“更上一层楼”。他不仅发现人自身的“局限”是不能轻易克服的，健美的灵魂“必须在千难万苦中靠自己去获取”，还认识到精神的“局限”比肉体的“局限”更可怕，更可悲，心灵的残缺比身体的残疾更需要人们关注。意蕴丰厚，发人深省，给人以深刻的启迪。</a:t>
            </a:r>
          </a:p>
        </p:txBody>
      </p:sp>
    </p:spTree>
    <p:extLst>
      <p:ext uri="{BB962C8B-B14F-4D97-AF65-F5344CB8AC3E}">
        <p14:creationId xmlns:p14="http://schemas.microsoft.com/office/powerpoint/2010/main" val="192945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5100" b="1" dirty="0">
                <a:solidFill>
                  <a:srgbClr val="009900"/>
                </a:solidFill>
              </a:rPr>
              <a:t>主题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23319" y="1979142"/>
            <a:ext cx="10058400" cy="4267200"/>
          </a:xfrm>
        </p:spPr>
        <p:txBody>
          <a:bodyPr/>
          <a:lstStyle/>
          <a:p>
            <a:pPr marL="0" indent="0">
              <a:lnSpc>
                <a:spcPct val="200000"/>
              </a:lnSpc>
              <a:buNone/>
            </a:pPr>
            <a:r>
              <a:rPr lang="zh-CN" altLang="en-US" b="1" smtClean="0">
                <a:solidFill>
                  <a:srgbClr val="66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文</a:t>
            </a:r>
            <a:r>
              <a:rPr lang="zh-CN" altLang="en-US" b="1" dirty="0">
                <a:solidFill>
                  <a:srgbClr val="66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章以“我的梦想”为线索，从“追梦”写到“梦碎”，继而写重新设计“新梦”，在这一心路历程的叙述中，表达了自己对体育内涵的深刻认识：“不是为了一个人把另一个人战败”，而是为了展示“不可须臾或缺”的“不屈的挑战”，写体育又在写人生，表达了人应该不屈地向命运挑战，不断地超越“局限”的人生感悟</a:t>
            </a:r>
            <a:r>
              <a:rPr lang="zh-CN" altLang="en-US" b="1" dirty="0" smtClean="0">
                <a:solidFill>
                  <a:srgbClr val="66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 </a:t>
            </a:r>
            <a:endParaRPr lang="zh-CN" altLang="en-US" b="1" dirty="0">
              <a:solidFill>
                <a:srgbClr val="66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6344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 descr="222618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174" y="403655"/>
            <a:ext cx="3575221" cy="2594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523" name="Picture 3" descr="10287799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4110" y="748873"/>
            <a:ext cx="2054501" cy="2773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524" name="Text Box 4"/>
          <p:cNvSpPr txBox="1">
            <a:spLocks noChangeArrowheads="1"/>
          </p:cNvSpPr>
          <p:nvPr/>
        </p:nvSpPr>
        <p:spPr bwMode="auto">
          <a:xfrm>
            <a:off x="483154" y="3249900"/>
            <a:ext cx="735103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2400" b="1" smtClean="0">
                <a:latin typeface="宋体" panose="02010600030101010101" pitchFamily="2" charset="-122"/>
              </a:rPr>
              <a:t>    美</a:t>
            </a:r>
            <a:r>
              <a:rPr lang="zh-CN" altLang="en-US" sz="2400" b="1" dirty="0">
                <a:latin typeface="宋体" panose="02010600030101010101" pitchFamily="2" charset="-122"/>
              </a:rPr>
              <a:t>国著名短跑名将，</a:t>
            </a:r>
            <a:r>
              <a:rPr lang="zh-CN" altLang="en-US" sz="2400" b="1">
                <a:latin typeface="宋体" panose="02010600030101010101" pitchFamily="2" charset="-122"/>
              </a:rPr>
              <a:t>从</a:t>
            </a:r>
            <a:r>
              <a:rPr lang="en-US" altLang="zh-CN" sz="2400" b="1" smtClean="0">
                <a:latin typeface="宋体" panose="02010600030101010101" pitchFamily="2" charset="-122"/>
              </a:rPr>
              <a:t>1980</a:t>
            </a:r>
            <a:r>
              <a:rPr lang="zh-CN" altLang="en-US" sz="2400" b="1" smtClean="0">
                <a:latin typeface="宋体" panose="02010600030101010101" pitchFamily="2" charset="-122"/>
              </a:rPr>
              <a:t>年</a:t>
            </a:r>
            <a:r>
              <a:rPr lang="zh-CN" altLang="en-US" sz="2400" b="1" dirty="0">
                <a:latin typeface="宋体" panose="02010600030101010101" pitchFamily="2" charset="-122"/>
              </a:rPr>
              <a:t>到</a:t>
            </a:r>
            <a:r>
              <a:rPr lang="en-US" altLang="zh-CN" sz="2400" b="1">
                <a:latin typeface="宋体" panose="02010600030101010101" pitchFamily="2" charset="-122"/>
              </a:rPr>
              <a:t>1996</a:t>
            </a:r>
            <a:r>
              <a:rPr lang="zh-CN" altLang="en-US" sz="2400" b="1" smtClean="0">
                <a:latin typeface="宋体" panose="02010600030101010101" pitchFamily="2" charset="-122"/>
              </a:rPr>
              <a:t>年，刘</a:t>
            </a:r>
            <a:r>
              <a:rPr lang="zh-CN" altLang="en-US" sz="2400" b="1" dirty="0">
                <a:latin typeface="宋体" panose="02010600030101010101" pitchFamily="2" charset="-122"/>
              </a:rPr>
              <a:t>易斯连续</a:t>
            </a:r>
            <a:r>
              <a:rPr lang="zh-CN" altLang="en-US" sz="2400" b="1">
                <a:latin typeface="宋体" panose="02010600030101010101" pitchFamily="2" charset="-122"/>
              </a:rPr>
              <a:t>参</a:t>
            </a:r>
            <a:r>
              <a:rPr lang="zh-CN" altLang="en-US" sz="2400" b="1" smtClean="0">
                <a:latin typeface="宋体" panose="02010600030101010101" pitchFamily="2" charset="-122"/>
              </a:rPr>
              <a:t>加了</a:t>
            </a:r>
            <a:r>
              <a:rPr lang="zh-CN" altLang="en-US" sz="2400" b="1" dirty="0">
                <a:latin typeface="宋体" panose="02010600030101010101" pitchFamily="2" charset="-122"/>
              </a:rPr>
              <a:t>五届奥运会，获得了</a:t>
            </a:r>
            <a:r>
              <a:rPr lang="en-US" altLang="zh-CN" sz="2400" b="1" dirty="0">
                <a:latin typeface="宋体" panose="02010600030101010101" pitchFamily="2" charset="-122"/>
              </a:rPr>
              <a:t>9</a:t>
            </a:r>
            <a:r>
              <a:rPr lang="zh-CN" altLang="en-US" sz="2400" b="1">
                <a:latin typeface="宋体" panose="02010600030101010101" pitchFamily="2" charset="-122"/>
              </a:rPr>
              <a:t>枚</a:t>
            </a:r>
            <a:r>
              <a:rPr lang="zh-CN" altLang="en-US" sz="2400" b="1" smtClean="0">
                <a:latin typeface="宋体" panose="02010600030101010101" pitchFamily="2" charset="-122"/>
              </a:rPr>
              <a:t>奥运</a:t>
            </a:r>
            <a:r>
              <a:rPr lang="zh-CN" altLang="en-US" sz="2400" b="1" dirty="0">
                <a:latin typeface="宋体" panose="02010600030101010101" pitchFamily="2" charset="-122"/>
              </a:rPr>
              <a:t>金牌</a:t>
            </a:r>
            <a:r>
              <a:rPr lang="en-US" altLang="zh-CN" sz="2400" b="1" dirty="0">
                <a:latin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宋体" panose="02010600030101010101" pitchFamily="2" charset="-122"/>
              </a:rPr>
              <a:t>使美国短跑运动</a:t>
            </a:r>
            <a:r>
              <a:rPr lang="zh-CN" altLang="en-US" sz="2400" b="1">
                <a:latin typeface="宋体" panose="02010600030101010101" pitchFamily="2" charset="-122"/>
              </a:rPr>
              <a:t>在</a:t>
            </a:r>
            <a:r>
              <a:rPr lang="en-US" altLang="zh-CN" sz="2400" b="1" smtClean="0">
                <a:latin typeface="宋体" panose="02010600030101010101" pitchFamily="2" charset="-122"/>
              </a:rPr>
              <a:t>80</a:t>
            </a:r>
            <a:r>
              <a:rPr lang="zh-CN" altLang="en-US" sz="2400" b="1" smtClean="0">
                <a:latin typeface="宋体" panose="02010600030101010101" pitchFamily="2" charset="-122"/>
              </a:rPr>
              <a:t>年代，进</a:t>
            </a:r>
            <a:r>
              <a:rPr lang="zh-CN" altLang="en-US" sz="2400" b="1" dirty="0">
                <a:latin typeface="宋体" panose="02010600030101010101" pitchFamily="2" charset="-122"/>
              </a:rPr>
              <a:t>入了</a:t>
            </a:r>
            <a:r>
              <a:rPr lang="en-US" altLang="zh-CN" sz="2400" b="1" dirty="0">
                <a:latin typeface="宋体" panose="02010600030101010101" pitchFamily="2" charset="-122"/>
              </a:rPr>
              <a:t>“</a:t>
            </a:r>
            <a:r>
              <a:rPr lang="zh-CN" altLang="en-US" sz="2400" b="1" dirty="0">
                <a:latin typeface="宋体" panose="02010600030101010101" pitchFamily="2" charset="-122"/>
              </a:rPr>
              <a:t>刘易斯时</a:t>
            </a:r>
            <a:r>
              <a:rPr lang="zh-CN" altLang="en-US" sz="2400" b="1">
                <a:latin typeface="宋体" panose="02010600030101010101" pitchFamily="2" charset="-122"/>
              </a:rPr>
              <a:t>代</a:t>
            </a:r>
            <a:r>
              <a:rPr lang="zh-CN" altLang="en-US" sz="2400" b="1" smtClean="0">
                <a:latin typeface="宋体" panose="02010600030101010101" pitchFamily="2" charset="-122"/>
              </a:rPr>
              <a:t>”。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pic>
        <p:nvPicPr>
          <p:cNvPr id="107525" name="Picture 5" descr="C:\Documents and Settings\管理员\桌面\我的梦想资料\07014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4111" y="3522450"/>
            <a:ext cx="2054501" cy="2362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402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you!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9" name="Picture 5" descr="u=1169455070,3066996327&amp;fm=52&amp;gp=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529" y="260649"/>
            <a:ext cx="3773487" cy="566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352" name="Rectangle 8"/>
          <p:cNvSpPr>
            <a:spLocks noGrp="1" noChangeArrowheads="1"/>
          </p:cNvSpPr>
          <p:nvPr>
            <p:ph type="body" sz="half" idx="2"/>
          </p:nvPr>
        </p:nvSpPr>
        <p:spPr>
          <a:xfrm>
            <a:off x="6180138" y="692150"/>
            <a:ext cx="4189412" cy="517525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600" dirty="0"/>
              <a:t>铁生对生命的解读，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600" dirty="0"/>
              <a:t>对宗教精神的阐释，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600" dirty="0"/>
              <a:t>对文学和自然的感悟，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600" dirty="0"/>
              <a:t>构成了真正的哲学。</a:t>
            </a:r>
          </a:p>
          <a:p>
            <a:pPr algn="r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600" dirty="0"/>
              <a:t>                   ――</a:t>
            </a:r>
            <a:r>
              <a:rPr lang="zh-CN" altLang="en-US" sz="2600" b="1" dirty="0"/>
              <a:t>贾平凹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600" dirty="0"/>
              <a:t>看史铁生的作品，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600" dirty="0"/>
              <a:t>常常陷入一种思索，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600" dirty="0"/>
              <a:t>但是这种思索相对于文字的内涵来说，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600" dirty="0"/>
              <a:t>也往往显得浅薄。</a:t>
            </a:r>
          </a:p>
          <a:p>
            <a:pPr algn="r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600" dirty="0"/>
              <a:t> </a:t>
            </a:r>
            <a:r>
              <a:rPr lang="en-US" altLang="zh-CN" sz="2600" b="1" dirty="0"/>
              <a:t>――</a:t>
            </a:r>
            <a:r>
              <a:rPr lang="zh-CN" altLang="en-US" sz="2600" b="1" dirty="0"/>
              <a:t>舒晋瑜</a:t>
            </a:r>
          </a:p>
        </p:txBody>
      </p:sp>
    </p:spTree>
    <p:extLst>
      <p:ext uri="{BB962C8B-B14F-4D97-AF65-F5344CB8AC3E}">
        <p14:creationId xmlns:p14="http://schemas.microsoft.com/office/powerpoint/2010/main" val="251944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671383" y="90615"/>
            <a:ext cx="5754131" cy="688333"/>
          </a:xfrm>
        </p:spPr>
        <p:txBody>
          <a:bodyPr>
            <a:normAutofit/>
          </a:bodyPr>
          <a:lstStyle/>
          <a:p>
            <a:r>
              <a:rPr lang="zh-CN" altLang="en-US" sz="300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感受作者心路</a:t>
            </a:r>
            <a:r>
              <a:rPr lang="zh-CN" altLang="en-US" sz="300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历</a:t>
            </a:r>
            <a:r>
              <a:rPr lang="zh-CN" altLang="en-US" sz="300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程：</a:t>
            </a:r>
            <a:endParaRPr lang="zh-CN" altLang="en-US" sz="300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3103" y="836613"/>
            <a:ext cx="10828638" cy="6021387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zh-CN" altLang="en-US" sz="2000" b="1" smtClean="0">
                <a:latin typeface="宋体" panose="02010600030101010101" pitchFamily="2" charset="-122"/>
                <a:ea typeface="宋体" panose="02010600030101010101" pitchFamily="2" charset="-122"/>
              </a:rPr>
              <a:t>    史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铁生到延安地区的清平湾插队时得了一场大病，从此便高位截瘫了。年轻的他坐上了轮椅，永远离开了正常人的生活。一个本是活蹦乱跳的男孩子，突然间不能走路了，只有靠两手摇着轮椅去自己想去的地方。从此，望着北归的大雁，他会突然把眼前的玻璃砸碎；听着甜美的歌声，他会把手头的东西摔向四周的墙壁。痛苦和疾病似乎对他特别青睐，在死亡的边缘与病魔数十年如一日的周旋，除了两条腿，两个肾也坏得差不多了，用史铁生自己的比喻就是：一架飞机，两个起落架和两个发动机全坏了。这是一份多么沉重的苦难！有谁能轻松的经受这种苦难呢？理解了这些，就不难理解这个“全能体育迷”对体育异乎寻常的着迷，对体育项目如数家珍般的热爱，对刘易斯一往情深的喜欢和羡慕。</a:t>
            </a:r>
          </a:p>
        </p:txBody>
      </p:sp>
    </p:spTree>
    <p:extLst>
      <p:ext uri="{BB962C8B-B14F-4D97-AF65-F5344CB8AC3E}">
        <p14:creationId xmlns:p14="http://schemas.microsoft.com/office/powerpoint/2010/main" val="347045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1215639" y="677699"/>
            <a:ext cx="10086675" cy="55861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</a:t>
            </a:r>
            <a:r>
              <a:rPr lang="zh-CN" altLang="en-US" sz="40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田</a:t>
            </a: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坛飞人卡尔 刘易斯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    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</a:t>
            </a: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在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奥运赛史上四名赢得</a:t>
            </a:r>
            <a:r>
              <a:rPr lang="en-US" altLang="zh-CN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枚奥运会金牌的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运</a:t>
            </a: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动员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中，卡尔</a:t>
            </a:r>
            <a:r>
              <a:rPr lang="en-US" altLang="zh-CN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刘易斯是其中的一个。　　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1984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年洛杉矶奥运会上，刘易斯第一次参加奥运比赛，一举获得</a:t>
            </a:r>
            <a:r>
              <a:rPr lang="en-US" altLang="zh-CN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100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米跑、</a:t>
            </a:r>
            <a:r>
              <a:rPr lang="en-US" altLang="zh-CN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200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米跑、跳远和</a:t>
            </a:r>
            <a:r>
              <a:rPr lang="en-US" altLang="zh-CN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4×100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米接力共四枚金牌，被誉为“田坛飞人” 。</a:t>
            </a:r>
          </a:p>
          <a:p>
            <a:pPr>
              <a:lnSpc>
                <a:spcPct val="150000"/>
              </a:lnSpc>
            </a:pP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1988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年汉城奥运会上，在本</a:t>
            </a:r>
            <a:r>
              <a:rPr lang="en-US" altLang="zh-CN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约翰逊被剥夺了金牌资格后，刘易斯得到了自己的第二块</a:t>
            </a:r>
            <a:r>
              <a:rPr lang="en-US" altLang="zh-CN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100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米跑金牌。他还在跳远项目中卫冕，并在</a:t>
            </a:r>
            <a:r>
              <a:rPr lang="en-US" altLang="zh-CN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200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米跑中获得第二名。　　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1992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年巴塞罗那奥运会上，刘易斯在跳远项目中获得自己的第三块跳远金牌。并且还率领美国接力队打破了世界纪录。</a:t>
            </a:r>
            <a:r>
              <a:rPr lang="en-US" altLang="zh-CN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1996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年他在亚特兰大奥运会上，再次蝉联跳远冠军，第四次获得跳远金牌。        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洛杉矶奥运会卡尔</a:t>
            </a:r>
            <a:r>
              <a:rPr lang="en-US" altLang="zh-CN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刘易斯获得胜利后的</a:t>
            </a:r>
            <a:r>
              <a:rPr lang="en-US" altLang="zh-CN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12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年间，他始终是跳远这个项目的奥运会冠军。成为奥运史上三名在同一赛事上获四枚金牌的运动员之一。　　</a:t>
            </a:r>
            <a:endParaRPr lang="zh-CN" altLang="en-US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3564" name="Picture 12" descr="9598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3211" y="131592"/>
            <a:ext cx="1573169" cy="2131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31242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786713" y="288323"/>
            <a:ext cx="10058400" cy="665935"/>
          </a:xfrm>
        </p:spPr>
        <p:txBody>
          <a:bodyPr/>
          <a:lstStyle/>
          <a:p>
            <a:r>
              <a:rPr lang="zh-CN" altLang="en-US" dirty="0"/>
              <a:t>学习目标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5568" y="1023553"/>
            <a:ext cx="10058400" cy="4817074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宋体、"/>
              </a:rPr>
              <a:t>知识与能力目标：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宋体、"/>
              </a:rPr>
              <a:t>1</a:t>
            </a:r>
            <a:r>
              <a:rPr lang="zh-CN" altLang="en-US" b="1" dirty="0">
                <a:latin typeface="宋体、"/>
              </a:rPr>
              <a:t>、朗读课文，复述内容，跟作者一起对体育内涵做深刻认识。 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宋体、"/>
              </a:rPr>
              <a:t>2</a:t>
            </a:r>
            <a:r>
              <a:rPr lang="zh-CN" altLang="en-US" b="1" dirty="0">
                <a:latin typeface="宋体、"/>
              </a:rPr>
              <a:t>、解读课文，深刻体会作者情感。 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宋体、"/>
              </a:rPr>
              <a:t>过程与方法目标：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宋体、"/>
              </a:rPr>
              <a:t>诵读课文，了解作者追求梦想的心路历程，培养自主探究能力。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宋体、"/>
              </a:rPr>
              <a:t>3.</a:t>
            </a:r>
            <a:r>
              <a:rPr lang="zh-CN" altLang="en-US" b="1" dirty="0">
                <a:latin typeface="宋体、"/>
              </a:rPr>
              <a:t>情感、态度与价值观目标：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宋体、"/>
              </a:rPr>
              <a:t>深刻体会一个残疾人对体育的深情向往，对体育内涵的深刻理解，对人生的独到感悟。 　　</a:t>
            </a:r>
          </a:p>
        </p:txBody>
      </p:sp>
    </p:spTree>
    <p:extLst>
      <p:ext uri="{BB962C8B-B14F-4D97-AF65-F5344CB8AC3E}">
        <p14:creationId xmlns:p14="http://schemas.microsoft.com/office/powerpoint/2010/main" val="20611087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800" b="1" dirty="0">
                <a:ea typeface="华文中宋" pitchFamily="2" charset="-122"/>
              </a:rPr>
              <a:t>默读课文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CN" altLang="en-US" sz="5000" b="1" dirty="0">
                <a:ea typeface="华文中宋" pitchFamily="2" charset="-122"/>
              </a:rPr>
              <a:t>在预习课文的基础上，再次熟悉课文，梳理文章的情感变化</a:t>
            </a:r>
            <a:r>
              <a:rPr lang="zh-CN" altLang="en-US" sz="5000" b="1">
                <a:ea typeface="华文中宋" pitchFamily="2" charset="-122"/>
              </a:rPr>
              <a:t>脉</a:t>
            </a:r>
            <a:r>
              <a:rPr lang="zh-CN" altLang="en-US" sz="5000" b="1" smtClean="0">
                <a:ea typeface="华文中宋" pitchFamily="2" charset="-122"/>
              </a:rPr>
              <a:t>络</a:t>
            </a:r>
            <a:r>
              <a:rPr lang="zh-CN" altLang="en-US" sz="5000" b="1">
                <a:ea typeface="华文中宋" pitchFamily="2" charset="-122"/>
              </a:rPr>
              <a:t>。</a:t>
            </a:r>
            <a:endParaRPr lang="zh-CN" altLang="en-US" sz="5000" b="1" dirty="0"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2193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357531" y="279530"/>
            <a:ext cx="305724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600" b="1" dirty="0">
                <a:ea typeface="华文中宋" pitchFamily="2" charset="-122"/>
              </a:rPr>
              <a:t>自由朗读</a:t>
            </a: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708453" y="1532238"/>
            <a:ext cx="11022227" cy="2367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sz="4000" b="1" smtClean="0">
                <a:ea typeface="华文中宋" pitchFamily="2" charset="-122"/>
              </a:rPr>
              <a:t>        选</a:t>
            </a:r>
            <a:r>
              <a:rPr lang="zh-CN" altLang="en-US" sz="4000" b="1" dirty="0">
                <a:ea typeface="华文中宋" pitchFamily="2" charset="-122"/>
              </a:rPr>
              <a:t>取你所喜欢的一段文字，先说说你喜欢的原因，然后动情地朗读出来。</a:t>
            </a:r>
          </a:p>
        </p:txBody>
      </p:sp>
    </p:spTree>
    <p:extLst>
      <p:ext uri="{BB962C8B-B14F-4D97-AF65-F5344CB8AC3E}">
        <p14:creationId xmlns:p14="http://schemas.microsoft.com/office/powerpoint/2010/main" val="2944888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327_2*i*1"/>
  <p:tag name="KSO_WM_TEMPLATE_CATEGORY" val="diagram"/>
  <p:tag name="KSO_WM_TEMPLATE_INDEX" val="16032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5|0.5|0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327"/>
  <p:tag name="KSO_WM_UNIT_TYPE" val="l_i"/>
  <p:tag name="KSO_WM_UNIT_INDEX" val="1_1"/>
  <p:tag name="KSO_WM_UNIT_ID" val="diagram160327_2*l_i*1_1"/>
  <p:tag name="KSO_WM_UNIT_CLEAR" val="1"/>
  <p:tag name="KSO_WM_UNIT_LAYERLEVEL" val="1_1"/>
  <p:tag name="KSO_WM_BEAUTIFY_FLAG" val="#wm#"/>
  <p:tag name="KSO_WM_DIAGRAM_GROUP_CODE" val="l1-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327"/>
  <p:tag name="KSO_WM_UNIT_TYPE" val="l_i"/>
  <p:tag name="KSO_WM_UNIT_INDEX" val="1_2"/>
  <p:tag name="KSO_WM_UNIT_ID" val="diagram160327_2*l_i*1_2"/>
  <p:tag name="KSO_WM_UNIT_CLEAR" val="1"/>
  <p:tag name="KSO_WM_UNIT_LAYERLEVEL" val="1_1"/>
  <p:tag name="KSO_WM_BEAUTIFY_FLAG" val="#wm#"/>
  <p:tag name="KSO_WM_DIAGRAM_GROUP_CODE" val="l1-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327"/>
  <p:tag name="KSO_WM_UNIT_TYPE" val="l_h_f"/>
  <p:tag name="KSO_WM_UNIT_INDEX" val="1_1_1"/>
  <p:tag name="KSO_WM_UNIT_ID" val="diagram160327_2*l_h_f*1_1_1"/>
  <p:tag name="KSO_WM_UNIT_CLEAR" val="1"/>
  <p:tag name="KSO_WM_UNIT_LAYERLEVEL" val="1_1_1"/>
  <p:tag name="KSO_WM_UNIT_VALUE" val="66"/>
  <p:tag name="KSO_WM_UNIT_HIGHLIGHT" val="0"/>
  <p:tag name="KSO_WM_UNIT_COMPATIBLE" val="0"/>
  <p:tag name="KSO_WM_BEAUTIFY_FLAG" val="#wm#"/>
  <p:tag name="KSO_WM_UNIT_PRESET_TEXT_INDEX" val="4"/>
  <p:tag name="KSO_WM_UNIT_PRESET_TEXT_LEN" val="57"/>
  <p:tag name="KSO_WM_DIAGRAM_GROUP_CODE" val="l1-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327"/>
  <p:tag name="KSO_WM_UNIT_TYPE" val="l_i"/>
  <p:tag name="KSO_WM_UNIT_INDEX" val="1_3"/>
  <p:tag name="KSO_WM_UNIT_ID" val="diagram160327_2*l_i*1_3"/>
  <p:tag name="KSO_WM_UNIT_CLEAR" val="1"/>
  <p:tag name="KSO_WM_UNIT_LAYERLEVEL" val="1_1"/>
  <p:tag name="KSO_WM_BEAUTIFY_FLAG" val="#wm#"/>
  <p:tag name="KSO_WM_DIAGRAM_GROUP_CODE" val="l1-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5|0.5|0.4|0.5|0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|0.5|0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"/>
</p:tagLst>
</file>

<file path=ppt/theme/theme1.xml><?xml version="1.0" encoding="utf-8"?>
<a:theme xmlns:a="http://schemas.openxmlformats.org/drawingml/2006/main" name="Cherry Blossom 16x9">
  <a:themeElements>
    <a:clrScheme name="CherryBlossom">
      <a:dk1>
        <a:srgbClr val="595959"/>
      </a:dk1>
      <a:lt1>
        <a:sysClr val="window" lastClr="FFFFFF"/>
      </a:lt1>
      <a:dk2>
        <a:srgbClr val="000000"/>
      </a:dk2>
      <a:lt2>
        <a:srgbClr val="F6F7E4"/>
      </a:lt2>
      <a:accent1>
        <a:srgbClr val="C44475"/>
      </a:accent1>
      <a:accent2>
        <a:srgbClr val="FA906A"/>
      </a:accent2>
      <a:accent3>
        <a:srgbClr val="FCB268"/>
      </a:accent3>
      <a:accent4>
        <a:srgbClr val="DB6B70"/>
      </a:accent4>
      <a:accent5>
        <a:srgbClr val="D680A5"/>
      </a:accent5>
      <a:accent6>
        <a:srgbClr val="BA7362"/>
      </a:accent6>
      <a:hlink>
        <a:srgbClr val="DB6B70"/>
      </a:hlink>
      <a:folHlink>
        <a:srgbClr val="969696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CherryBlossom">
      <a:dk1>
        <a:srgbClr val="595959"/>
      </a:dk1>
      <a:lt1>
        <a:sysClr val="window" lastClr="FFFFFF"/>
      </a:lt1>
      <a:dk2>
        <a:srgbClr val="000000"/>
      </a:dk2>
      <a:lt2>
        <a:srgbClr val="F6F7E4"/>
      </a:lt2>
      <a:accent1>
        <a:srgbClr val="C44475"/>
      </a:accent1>
      <a:accent2>
        <a:srgbClr val="FA906A"/>
      </a:accent2>
      <a:accent3>
        <a:srgbClr val="FCB268"/>
      </a:accent3>
      <a:accent4>
        <a:srgbClr val="DB6B70"/>
      </a:accent4>
      <a:accent5>
        <a:srgbClr val="D680A5"/>
      </a:accent5>
      <a:accent6>
        <a:srgbClr val="BA7362"/>
      </a:accent6>
      <a:hlink>
        <a:srgbClr val="DB6B70"/>
      </a:hlink>
      <a:folHlink>
        <a:srgbClr val="969696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CherryBlossom">
      <a:dk1>
        <a:srgbClr val="595959"/>
      </a:dk1>
      <a:lt1>
        <a:sysClr val="window" lastClr="FFFFFF"/>
      </a:lt1>
      <a:dk2>
        <a:srgbClr val="000000"/>
      </a:dk2>
      <a:lt2>
        <a:srgbClr val="F6F7E4"/>
      </a:lt2>
      <a:accent1>
        <a:srgbClr val="C44475"/>
      </a:accent1>
      <a:accent2>
        <a:srgbClr val="FA906A"/>
      </a:accent2>
      <a:accent3>
        <a:srgbClr val="FCB268"/>
      </a:accent3>
      <a:accent4>
        <a:srgbClr val="DB6B70"/>
      </a:accent4>
      <a:accent5>
        <a:srgbClr val="D680A5"/>
      </a:accent5>
      <a:accent6>
        <a:srgbClr val="BA7362"/>
      </a:accent6>
      <a:hlink>
        <a:srgbClr val="DB6B70"/>
      </a:hlink>
      <a:folHlink>
        <a:srgbClr val="969696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2651</Words>
  <Application>Microsoft Office PowerPoint</Application>
  <PresentationFormat>宽屏</PresentationFormat>
  <Paragraphs>108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8" baseType="lpstr">
      <vt:lpstr>方正舒体</vt:lpstr>
      <vt:lpstr>黑体</vt:lpstr>
      <vt:lpstr>华文行楷</vt:lpstr>
      <vt:lpstr>华文新魏</vt:lpstr>
      <vt:lpstr>华文中宋</vt:lpstr>
      <vt:lpstr>宋体</vt:lpstr>
      <vt:lpstr>宋体、</vt:lpstr>
      <vt:lpstr>幼圆</vt:lpstr>
      <vt:lpstr>Arial</vt:lpstr>
      <vt:lpstr>Cambria</vt:lpstr>
      <vt:lpstr>Times New Roman</vt:lpstr>
      <vt:lpstr>Wingdings</vt:lpstr>
      <vt:lpstr>Cherry Blossom 16x9</vt:lpstr>
      <vt:lpstr>我的梦想</vt:lpstr>
      <vt:lpstr>PowerPoint 演示文稿</vt:lpstr>
      <vt:lpstr>PowerPoint 演示文稿</vt:lpstr>
      <vt:lpstr>PowerPoint 演示文稿</vt:lpstr>
      <vt:lpstr>感受作者心路历程：</vt:lpstr>
      <vt:lpstr>PowerPoint 演示文稿</vt:lpstr>
      <vt:lpstr>学习目标</vt:lpstr>
      <vt:lpstr>默读课文</vt:lpstr>
      <vt:lpstr>PowerPoint 演示文稿</vt:lpstr>
      <vt:lpstr>齐读</vt:lpstr>
      <vt:lpstr>PowerPoint 演示文稿</vt:lpstr>
      <vt:lpstr>PowerPoint 演示文稿</vt:lpstr>
      <vt:lpstr>字词积累：</vt:lpstr>
      <vt:lpstr>多音字：</vt:lpstr>
      <vt:lpstr>PowerPoint 演示文稿</vt:lpstr>
      <vt:lpstr>文章的线索</vt:lpstr>
      <vt:lpstr>PowerPoint 演示文稿</vt:lpstr>
      <vt:lpstr>从史铁生对田径运动的喜欢和熟悉，你看到了什么？</vt:lpstr>
      <vt:lpstr>作者认为田径运动的魅力是什么？</vt:lpstr>
      <vt:lpstr>PowerPoint 演示文稿</vt:lpstr>
      <vt:lpstr>史铁生为什么梦想有刘易斯的身材？</vt:lpstr>
      <vt:lpstr>找出点明作者梦想的句子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9. 我不敢说刘易斯是这样，但我希望刘易斯是这样，我一往情深的喜爱并崇拜这样一个刘易斯。（文中的“这样”指什么？请用原文回答）</vt:lpstr>
      <vt:lpstr>作者的新梦是什么？</vt:lpstr>
      <vt:lpstr>PowerPoint 演示文稿</vt:lpstr>
      <vt:lpstr>研讨第三部分</vt:lpstr>
      <vt:lpstr>PowerPoint 演示文稿</vt:lpstr>
      <vt:lpstr>主题</vt:lpstr>
      <vt:lpstr>PowerPoint 演示文稿</vt:lpstr>
      <vt:lpstr>Thank you!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/>
  <cp:keywords>PPTS</cp:keywords>
  <dc:description>PPTS</dc:description>
  <cp:lastModifiedBy/>
  <cp:revision>2</cp:revision>
  <dcterms:created xsi:type="dcterms:W3CDTF">2013-07-30T20:14:00Z</dcterms:created>
  <dcterms:modified xsi:type="dcterms:W3CDTF">2020-05-07T02:46:08Z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0x0101007C1D5F340F01F94FA2FD29A5E6DC872E</vt:lpwstr>
  </property>
  <property fmtid="{D5CDD505-2E9C-101B-9397-08002B2CF9AE}" pid="3" name="KSOProductBuildVer">
    <vt:lpwstr>2052-10.1.0.5603</vt:lpwstr>
  </property>
</Properties>
</file>