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438" r:id="rId6"/>
    <p:sldId id="443" r:id="rId7"/>
    <p:sldId id="445" r:id="rId8"/>
    <p:sldId id="337" r:id="rId9"/>
    <p:sldId id="444" r:id="rId10"/>
    <p:sldId id="446" r:id="rId11"/>
    <p:sldId id="371" r:id="rId12"/>
    <p:sldId id="404" r:id="rId13"/>
    <p:sldId id="343" r:id="rId14"/>
    <p:sldId id="406" r:id="rId15"/>
    <p:sldId id="397" r:id="rId16"/>
    <p:sldId id="442" r:id="rId17"/>
    <p:sldId id="344" r:id="rId18"/>
    <p:sldId id="433" r:id="rId19"/>
    <p:sldId id="407" r:id="rId20"/>
    <p:sldId id="345" r:id="rId21"/>
    <p:sldId id="408" r:id="rId22"/>
    <p:sldId id="430" r:id="rId23"/>
    <p:sldId id="431" r:id="rId24"/>
    <p:sldId id="432" r:id="rId25"/>
    <p:sldId id="435" r:id="rId26"/>
    <p:sldId id="447" r:id="rId27"/>
    <p:sldId id="436" r:id="rId28"/>
    <p:sldId id="437" r:id="rId29"/>
    <p:sldId id="376" r:id="rId30"/>
    <p:sldId id="394" r:id="rId31"/>
    <p:sldId id="439" r:id="rId32"/>
    <p:sldId id="440" r:id="rId33"/>
    <p:sldId id="441" r:id="rId34"/>
    <p:sldId id="448" r:id="rId35"/>
    <p:sldId id="449" r:id="rId36"/>
    <p:sldId id="450" r:id="rId37"/>
    <p:sldId id="451" r:id="rId38"/>
    <p:sldId id="452" r:id="rId39"/>
    <p:sldId id="453" r:id="rId40"/>
    <p:sldId id="454" r:id="rId41"/>
    <p:sldId id="455" r:id="rId42"/>
    <p:sldId id="456" r:id="rId4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340A5E"/>
    <a:srgbClr val="EFFB8F"/>
    <a:srgbClr val="F9FBEE"/>
    <a:srgbClr val="00FF00"/>
    <a:srgbClr val="3C9E02"/>
    <a:srgbClr val="309401"/>
    <a:srgbClr val="C3E1B1"/>
    <a:srgbClr val="F7FA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86" y="-96"/>
      </p:cViewPr>
      <p:guideLst>
        <p:guide orient="horz" pos="1500"/>
        <p:guide pos="28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447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1" cy="4388644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158"/>
            <a:ext cx="3868340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232"/>
            <a:ext cx="3868340" cy="276406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158"/>
            <a:ext cx="3887391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232"/>
            <a:ext cx="3887391" cy="276406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2949178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736"/>
            <a:ext cx="4629150" cy="365604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2949178" cy="2859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2949178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736"/>
            <a:ext cx="4629150" cy="36560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2949178" cy="2859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31115" y="-40640"/>
            <a:ext cx="9144067" cy="5144438"/>
          </a:xfrm>
          <a:prstGeom prst="rect">
            <a:avLst/>
          </a:prstGeom>
          <a:noFill/>
          <a:ln w="127000">
            <a:solidFill>
              <a:srgbClr val="30940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31115" y="1649095"/>
            <a:ext cx="6911975" cy="1465580"/>
          </a:xfrm>
          <a:prstGeom prst="rect">
            <a:avLst/>
          </a:prstGeom>
          <a:solidFill>
            <a:srgbClr val="309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zh-CN" altLang="en-US"/>
          </a:p>
        </p:txBody>
      </p:sp>
      <p:pic>
        <p:nvPicPr>
          <p:cNvPr id="5" name="图片 4" descr="0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639560" y="962660"/>
            <a:ext cx="2407920" cy="2839085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-66675" y="1967865"/>
            <a:ext cx="6948170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zh-CN" sz="3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写作干货：演讲稿写作之现场感</a:t>
            </a:r>
            <a:endParaRPr lang="zh-CN" altLang="zh-CN" sz="3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318135" y="2554605"/>
            <a:ext cx="6165215" cy="2540"/>
          </a:xfrm>
          <a:prstGeom prst="line">
            <a:avLst/>
          </a:prstGeom>
          <a:ln w="95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1980" y="1381125"/>
            <a:ext cx="7940040" cy="3415030"/>
          </a:xfrm>
          <a:ln w="19050">
            <a:solidFill>
              <a:srgbClr val="FF0000"/>
            </a:solidFill>
          </a:ln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在2019年底爆发的新冠病毒疫情蔓延全国的时候，是无数医护人员、公务人员和人民担当起了自己的责任，化身为战士与病毒搏斗，然后取得重大的阶段性胜利。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作为新时代青年一代的我们，更应该有自己的担当，争做有为青年。在不远的未来，接过先辈的接力棒，为祖国奋斗。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       《提高自身担当，争做有为青年》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0" y="0"/>
            <a:ext cx="3543935" cy="58674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开头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现场感</a:t>
            </a:r>
            <a:endParaRPr lang="zh-CN" alt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9345" y="687070"/>
            <a:ext cx="6678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修改下面的作文开头，使之具有现场感、号召性。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" y="417830"/>
            <a:ext cx="3928745" cy="3415030"/>
          </a:xfrm>
          <a:ln w="19050">
            <a:solidFill>
              <a:srgbClr val="FF0000"/>
            </a:solidFill>
          </a:ln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2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在2019年底爆发的新冠病毒疫情蔓延全国的时候，是无数医护人员、公务人员和人民担当起了自己的责任，化身为战士与病毒搏斗，然后取得重大的阶段性胜利。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作为新时代青年一代的我们，更应该有自己的担当，争做有为青年。在不远的未来，接过先辈的接力棒，为祖国奋斗。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《提高自身担当，争做有为青年》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5175" y="417830"/>
            <a:ext cx="4443095" cy="34150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433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b="1">
                <a:solidFill>
                  <a:srgbClr val="F433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今天，我很荣幸站在这里，以学生代表的身份发言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谁也不会忘记，上一个冬天发生的一切，我们回来了，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可有的人却永远停留在了那个冬天。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我们的万物复苏，是他们用生命换来的。因此，</a:t>
            </a:r>
            <a:r>
              <a:rPr lang="zh-CN" altLang="en-US" sz="2400" b="1">
                <a:solidFill>
                  <a:srgbClr val="F433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现在的一切都值得我们珍惜，更应该有自己的担当，争做有为青年。</a:t>
            </a:r>
            <a:endParaRPr lang="zh-CN" altLang="en-US" sz="2400" b="1">
              <a:solidFill>
                <a:srgbClr val="F43308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11760" y="4344035"/>
            <a:ext cx="8545830" cy="600075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身份意识   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细节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拉近与听众的距离感 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19881" y="1236344"/>
            <a:ext cx="430834" cy="1063932"/>
            <a:chOff x="1218865" y="2497704"/>
            <a:chExt cx="1936312" cy="488433"/>
          </a:xfrm>
        </p:grpSpPr>
        <p:sp>
          <p:nvSpPr>
            <p:cNvPr id="6" name="燕尾形 5"/>
            <p:cNvSpPr/>
            <p:nvPr/>
          </p:nvSpPr>
          <p:spPr>
            <a:xfrm>
              <a:off x="1311558" y="2497704"/>
              <a:ext cx="1843619" cy="488433"/>
            </a:xfrm>
            <a:prstGeom prst="chevron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18865" y="2497829"/>
              <a:ext cx="956057" cy="381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latin typeface="黑体" panose="02010609060101010101" charset="-122"/>
                  <a:ea typeface="黑体" panose="02010609060101010101" charset="-122"/>
                </a:rPr>
                <a:t>修后</a:t>
              </a:r>
              <a:endParaRPr lang="zh-CN" altLang="en-US" sz="24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122" name="Rectangle 2"/>
          <p:cNvSpPr txBox="1"/>
          <p:nvPr/>
        </p:nvSpPr>
        <p:spPr>
          <a:xfrm>
            <a:off x="0" y="0"/>
            <a:ext cx="2697480" cy="41783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开头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现场感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31115" y="-40640"/>
            <a:ext cx="9144067" cy="5144438"/>
          </a:xfrm>
          <a:prstGeom prst="rect">
            <a:avLst/>
          </a:prstGeom>
          <a:noFill/>
          <a:ln w="127000">
            <a:solidFill>
              <a:srgbClr val="30940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700000">
            <a:off x="368935" y="297815"/>
            <a:ext cx="1558290" cy="1449070"/>
          </a:xfrm>
          <a:prstGeom prst="rect">
            <a:avLst/>
          </a:prstGeom>
          <a:solidFill>
            <a:srgbClr val="F7FAFD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389890" y="339090"/>
            <a:ext cx="1588135" cy="1520190"/>
          </a:xfrm>
          <a:prstGeom prst="rect">
            <a:avLst/>
          </a:prstGeom>
          <a:solidFill>
            <a:srgbClr val="F7FAFD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82825" y="862965"/>
            <a:ext cx="6506845" cy="331279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l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</a:pP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我们经历了这场战疫，更加明晰了当今生活的来之不易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。村上春树说过：“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暴风雨结束后，你不会记得自己是怎样活下来的，你甚至不确定暴风雨是真的结束了，但有一件事是确定的当你穿过了暴风雨，你就不再是原来那个人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。”如今的安定与和平，是无数坚定的逆行者和追光者，为我们筑起的坚实屏障。我们今天能平安的返回校园，归还教室以朗朗书声，背后不知有多少人为此付出汗水，乃至生命。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回到校园，我们再不用体会网课卡顿的尴尬，能够再次与老师、同学面对面交流沟通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珍惜当下的来之不易，方能值得暴风雨中的无悔付出！</a:t>
            </a:r>
            <a:endParaRPr lang="zh-CN" altLang="en-US" sz="2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171450" indent="-171450" algn="l" defTabSz="685800">
              <a:lnSpc>
                <a:spcPct val="110000"/>
              </a:lnSpc>
              <a:spcBef>
                <a:spcPts val="750"/>
              </a:spcBef>
              <a:buFont typeface="Arial" panose="020B0604020202020204" pitchFamily="34" charset="0"/>
            </a:pPr>
            <a:r>
              <a:rPr lang="en-US" altLang="zh-CN" sz="21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 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7000" y="2061210"/>
            <a:ext cx="2114550" cy="2114550"/>
            <a:chOff x="168275" y="1873885"/>
            <a:chExt cx="2114550" cy="2114550"/>
          </a:xfrm>
        </p:grpSpPr>
        <p:sp>
          <p:nvSpPr>
            <p:cNvPr id="24" name="椭圆 23"/>
            <p:cNvSpPr/>
            <p:nvPr/>
          </p:nvSpPr>
          <p:spPr>
            <a:xfrm>
              <a:off x="168275" y="1873885"/>
              <a:ext cx="2114550" cy="211455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30940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19100" y="2124710"/>
              <a:ext cx="1612900" cy="1612900"/>
            </a:xfrm>
            <a:prstGeom prst="ellipse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75030" y="560705"/>
            <a:ext cx="61722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细节典例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31115" y="-40640"/>
            <a:ext cx="9144067" cy="5144438"/>
          </a:xfrm>
          <a:prstGeom prst="rect">
            <a:avLst/>
          </a:prstGeom>
          <a:noFill/>
          <a:ln w="127000">
            <a:solidFill>
              <a:srgbClr val="30940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700000">
            <a:off x="250190" y="387350"/>
            <a:ext cx="1720215" cy="1508125"/>
          </a:xfrm>
          <a:prstGeom prst="rect">
            <a:avLst/>
          </a:prstGeom>
          <a:solidFill>
            <a:srgbClr val="F7FAFD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95245" y="558800"/>
            <a:ext cx="6338570" cy="29343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171450" indent="-171450" algn="l" defTabSz="685800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很高兴作为学生代表站在这里演讲，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曾经在教室的朗朗书声之中，在窗外的荫荫夏木之下，无知的我不知青春之可贵，以为梦想遥不可及。突然而来的疫情，让我猛然惊醒，梦想不就是奋斗的青春，开了花结了果么？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8275" y="1873885"/>
            <a:ext cx="2114550" cy="2114550"/>
            <a:chOff x="168275" y="1873885"/>
            <a:chExt cx="2114550" cy="2114550"/>
          </a:xfrm>
        </p:grpSpPr>
        <p:sp>
          <p:nvSpPr>
            <p:cNvPr id="24" name="椭圆 23"/>
            <p:cNvSpPr/>
            <p:nvPr/>
          </p:nvSpPr>
          <p:spPr>
            <a:xfrm>
              <a:off x="168275" y="1873885"/>
              <a:ext cx="2114550" cy="211455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30940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19100" y="2124710"/>
              <a:ext cx="1612900" cy="1612900"/>
            </a:xfrm>
            <a:prstGeom prst="ellipse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75030" y="560705"/>
            <a:ext cx="61722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细节典例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40360" y="1360805"/>
            <a:ext cx="8216900" cy="34150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乔木亭亭倚盖苍,栉风沐雨自担当。有没有自己的担当，决定着一个人存在的价值。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在抗疫中，疫情的数字给我们震动，而逆行的面孔却给了我们最深的感动。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逆行者的担当，重于泰山，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他们的肩上扛着中国14亿人民的命运，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扛着国家的安危。用一己之力，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护山河手足无恙的他们身上正是体现了担当与奉献精神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。作为新时代青年一代的我们，应当学习先辈们的奉献与担当精神，在不远的未来，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用我们虽稚嫩却又坚实的肩膀扛起东方巨龙的脊梁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！《提高自身担当，争做有为青年》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0" y="0"/>
            <a:ext cx="2483485" cy="41783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现场感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9345" y="687070"/>
            <a:ext cx="6678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修改下面的作文，使之具有现场感、号召性。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40360" y="1147445"/>
            <a:ext cx="8216900" cy="3784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乔木亭亭倚盖苍,栉风沐雨自担当。有没有自己的担当，决定着一个人存在的价值。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在抗疫中，疫情的数字给我们震动，而逆行的面孔却给了我们最深的感动。</a:t>
            </a:r>
            <a:r>
              <a:rPr lang="zh-CN" altLang="en-US" sz="2400" b="1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（段首句意识不够强烈）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逆行者的担当，重于泰山，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他们的肩上扛着中国14亿人民的命运，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扛着国家的安危。用一己之力，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护山河手足无恙的他们身上正是体现了担当与奉献精神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。作为新时代青年一代的我们，应当学习先辈们的奉献与担当精神，在不远的未来，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用我们虽稚嫩却又坚实的肩膀扛起东方巨龙的脊梁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（红色字体部分，均存在着长句的特点，演讲稿多短句）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！《提高自身担当，争做有为青年》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0" y="0"/>
            <a:ext cx="2483485" cy="41783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现场感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9345" y="687070"/>
            <a:ext cx="6678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修改下面的作文，使之具有现场感、号召性。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0" y="455295"/>
            <a:ext cx="3872230" cy="39693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乔木亭亭倚盖苍,栉风沐雨自担当。有没有自己的担当，决定着一个人存在的价值。</a:t>
            </a:r>
            <a:r>
              <a:rPr lang="zh-CN" altLang="en-US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在抗疫中，疫情的数字给我们震动，而逆行的面孔却给了我们最深的感动。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逆行者的担当，重于泰山，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他们的肩上扛着中国14亿人民的命运，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扛着国家的安危。用一己之力，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护山河手足无恙的他们身上正是体现了担当与奉献精神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。作为新时代青年一代的我们，应当学习先辈们的奉献与担当精神，在不远的未来，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用我们虽稚嫩却又坚实的肩膀扛起东方巨龙的脊梁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！《提高自身担当，争做有为青年》</a:t>
            </a:r>
            <a:endParaRPr lang="zh-CN" altLang="en-US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7675" y="211455"/>
            <a:ext cx="4970780" cy="42157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同学们，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作为新时代青年，应当学习先辈们的担当精神，用我们虽稚嫩而坚实的肩膀，扛起东方巨龙的脊梁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！乔木亭亭倚盖苍,栉风沐雨自担当。在抗疫中，疫情的数字给我们震动，而逆行的面孔却给了我们最深的感动。他们用一己之力，护山河手足无恙。我们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忘不了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那无数逆行者，踏上去往武汉的列车时，那毅然决然的背影；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忘不了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美丽的医生，剪去秀丽的长发时，眼神的坚定；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忘不了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《英雄之城》中，暂停键开启的那份艰难……这里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有震撼，有感动，更有泪水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，这让我们成为有为青年的心，更加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地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坚定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！</a:t>
            </a:r>
            <a:endParaRPr lang="zh-CN" altLang="en-US" sz="2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32715" y="4465955"/>
            <a:ext cx="8545830" cy="600075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对象意识   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灵活的句式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运用</a:t>
            </a:r>
            <a:r>
              <a:rPr 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常用修辞</a:t>
            </a:r>
            <a:endParaRPr 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857321" y="1197247"/>
            <a:ext cx="451154" cy="1198879"/>
            <a:chOff x="1127541" y="2479755"/>
            <a:chExt cx="2027636" cy="550385"/>
          </a:xfrm>
        </p:grpSpPr>
        <p:sp>
          <p:nvSpPr>
            <p:cNvPr id="2" name="燕尾形 1"/>
            <p:cNvSpPr/>
            <p:nvPr/>
          </p:nvSpPr>
          <p:spPr>
            <a:xfrm>
              <a:off x="1311558" y="2497704"/>
              <a:ext cx="1843619" cy="488433"/>
            </a:xfrm>
            <a:prstGeom prst="chevron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27541" y="2479755"/>
              <a:ext cx="1115765" cy="550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latin typeface="黑体" panose="02010609060101010101" charset="-122"/>
                  <a:ea typeface="黑体" panose="02010609060101010101" charset="-122"/>
                </a:rPr>
                <a:t>修改后</a:t>
              </a:r>
              <a:endParaRPr lang="zh-CN" altLang="en-US" sz="24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122" name="Rectangle 2"/>
          <p:cNvSpPr txBox="1"/>
          <p:nvPr/>
        </p:nvSpPr>
        <p:spPr>
          <a:xfrm>
            <a:off x="0" y="0"/>
            <a:ext cx="2483485" cy="41783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现场感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84810" y="2140585"/>
            <a:ext cx="7632065" cy="19380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同学们，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《孟子》一书中曾言：如欲平治天下，当今之世，舍我其谁？让我们共同珍惜当前的蓝天白云，为个人发展做好努力，争当新时代有为青年！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b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《唯愿樱花灿漫时，与春共惜眼前景》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0" y="0"/>
            <a:ext cx="2483485" cy="41783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结尾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现场感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6430" y="687070"/>
            <a:ext cx="7141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修改下面的作文的结尾，使之具有现场感、号召性。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0" y="556260"/>
            <a:ext cx="3818890" cy="34150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同学们，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《孟子》一书中曾言：如欲平治天下，当今之世，舍我其谁？让我们共同珍惜当前的蓝天白云，为个人发展做好努力，争当新时代有为青年！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b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</a:b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《唯愿樱花灿漫时，与春共惜眼前景》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2955" y="0"/>
            <a:ext cx="4083685" cy="39693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同学们，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《孟子》一书中曾言：如欲平治天下，当今之世，舍我其谁？最阴冷的冬日已经过去，面前是朝阳如火，花开满地，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让我们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把握住这来之不易的校园生活，点亮青春，奏响华章！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130810" y="4354195"/>
            <a:ext cx="8545830" cy="600075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反复呼告  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祈使语气，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感情饱满</a:t>
            </a:r>
            <a:endParaRPr lang="zh-CN" altLang="en-US" sz="36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19881" y="1197247"/>
            <a:ext cx="430834" cy="1198879"/>
            <a:chOff x="1218865" y="2479755"/>
            <a:chExt cx="1936312" cy="550385"/>
          </a:xfrm>
        </p:grpSpPr>
        <p:sp>
          <p:nvSpPr>
            <p:cNvPr id="6" name="燕尾形 5"/>
            <p:cNvSpPr/>
            <p:nvPr/>
          </p:nvSpPr>
          <p:spPr>
            <a:xfrm>
              <a:off x="1311558" y="2497704"/>
              <a:ext cx="1843619" cy="488433"/>
            </a:xfrm>
            <a:prstGeom prst="chevron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18865" y="2479755"/>
              <a:ext cx="1115765" cy="550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dirty="0">
                  <a:latin typeface="黑体" panose="02010609060101010101" charset="-122"/>
                  <a:ea typeface="黑体" panose="02010609060101010101" charset="-122"/>
                </a:rPr>
                <a:t>修改后</a:t>
              </a:r>
              <a:endParaRPr lang="zh-CN" altLang="en-US" sz="24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122" name="Rectangle 2"/>
          <p:cNvSpPr txBox="1"/>
          <p:nvPr/>
        </p:nvSpPr>
        <p:spPr>
          <a:xfrm>
            <a:off x="0" y="0"/>
            <a:ext cx="2483485" cy="41783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结尾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现场感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90170" y="589280"/>
            <a:ext cx="8980805" cy="4370705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ctr">
              <a:buNone/>
            </a:pP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惜当下来之不易，谱未来青春华章 </a:t>
            </a:r>
            <a:endParaRPr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ctr">
              <a:buNone/>
            </a:pPr>
            <a:r>
              <a:rPr lang="zh-CN" sz="20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题目包含材料中的关键字，对偶的结构朗朗上口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</a:rPr>
              <a:t>）</a:t>
            </a:r>
            <a:endParaRPr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</a:rPr>
              <a:t>尊敬的老师、亲爱的同学们：</a:t>
            </a:r>
            <a:endParaRPr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</a:rPr>
              <a:t>    大家上午好！</a:t>
            </a:r>
            <a:endParaRPr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</a:rPr>
              <a:t>    2020的开篇让人揪心，新年伊始，我们便经历了一场没有硝烟的战疫。时隔数日，我们在校园重聚，但我们永远也不会忘记</a:t>
            </a: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刚刚过去的那个冬季，寒冷而漫长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细节的加入，拉近读者距离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2000" b="1">
                <a:latin typeface="黑体" panose="02010609060101010101" charset="-122"/>
                <a:ea typeface="黑体" panose="02010609060101010101" charset="-122"/>
              </a:rPr>
              <a:t>。值此开学之际，已是春暖花开之时，重回校园，我们心中应多一份感动与担当。</a:t>
            </a: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惜当下来之不易，谱未来青春华章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紧扣作文题目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2000" b="1">
                <a:latin typeface="黑体" panose="02010609060101010101" charset="-122"/>
                <a:ea typeface="黑体" panose="02010609060101010101" charset="-122"/>
              </a:rPr>
              <a:t> ！</a:t>
            </a:r>
            <a:endParaRPr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我们经历了这场战疫，更加明晰了当今生活的来之不易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（段首句意识强，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的称呼，让演讲稿更有对话意识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sz="2000" b="1">
                <a:latin typeface="黑体" panose="02010609060101010101" charset="-122"/>
                <a:ea typeface="黑体" panose="02010609060101010101" charset="-122"/>
              </a:rPr>
              <a:t>村上春树说过：“暴风雨结束后，你不会记得自己是怎样活下来的，你甚至不确定暴风雨是真的结束了，但有一件事是确定的当你穿过了暴风雨，你就不再是原来那个人。”如今的安定与和</a:t>
            </a:r>
            <a:endParaRPr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优秀范文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299" y="279876"/>
            <a:ext cx="8870633" cy="4582001"/>
          </a:xfrm>
          <a:ln w="19050">
            <a:solidFill>
              <a:srgbClr val="FF0000"/>
            </a:solidFill>
          </a:ln>
        </p:spPr>
        <p:txBody>
          <a:bodyPr/>
          <a:p>
            <a:pPr marL="0" indent="0" algn="l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演讲稿又叫讲话稿，演讲辞，是用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口头发表演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讲用的文稿，是一种带有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宣传鼓动性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的应用文体。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    演讲稿虽是直接为演讲服务的文稿，但它是一种独立的文体样式，其特点是：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1.实用性；2.口语化；3.应用性。</a:t>
            </a:r>
            <a:endParaRPr lang="zh-CN" altLang="en-US" sz="36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149225" y="772795"/>
            <a:ext cx="8844915" cy="4370705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平，是无数坚定的逆行者和追光者，为我们筑起的坚实屏障。我们今天能平安的返回校园，</a:t>
            </a: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归还教室以朗朗书声，背后不知有多少人为此付出汗水，乃至生命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细节的加入，让演讲更具感染力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。回到校园，我们再不用体会网课卡顿的尴尬，能够再次与老师、同学面对面交流沟通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（紧扣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来之不易的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当下生活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，珍惜当下的来之不易，方能值得暴风雨中的无悔付出！</a:t>
            </a:r>
            <a:r>
              <a:rPr lang="en-US" sz="20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疫情如水火，尤有始终；青年似花木，朝气蓬勃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形象化的语言，让演讲稿具有说服力</a:t>
            </a:r>
            <a:r>
              <a:rPr lang="zh-CN" sz="2000" b="1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2000" b="1">
                <a:latin typeface="黑体" panose="02010609060101010101" charset="-122"/>
                <a:ea typeface="黑体" panose="02010609060101010101" charset="-122"/>
              </a:rPr>
              <a:t>。青年有担当，所在即高地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（简单的过渡段，让演讲稿结构匀称）</a:t>
            </a:r>
            <a:r>
              <a:rPr sz="2000" b="1"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青年之担当，青春之辉煌。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（段首句意识强）</a:t>
            </a:r>
            <a:r>
              <a:rPr sz="2000" b="1">
                <a:latin typeface="黑体" panose="02010609060101010101" charset="-122"/>
                <a:ea typeface="黑体" panose="02010609060101010101" charset="-122"/>
              </a:rPr>
              <a:t>这次战”疫”无疑成为了青年人成长中的“试金石”，激励着我们奋勇担当，不断向前。在这次战疫中，涌现了一大批90后青年奔赴武汉，勇担重任。新时代青年，没有成为“精致的利己主义者”，而是心怀家国情怀，勇担社会责任。</a:t>
            </a: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若无他们的日夜拼搏，何来后方的安定？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（反问句的运用，让演讲稿更具号召力，现场感）</a:t>
            </a:r>
            <a:endParaRPr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</a:rPr>
              <a:t>   </a:t>
            </a:r>
            <a:endParaRPr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优秀范文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226060" y="589280"/>
            <a:ext cx="8844915" cy="4370705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 青年之担当，你我之责任。梁启超先生道：</a:t>
            </a: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“纵有千古，横有八荒。前途似海，来日方长。美哉我少年中国，与天不老；壮哉我中国少年，与国无疆。”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（引用，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铿锵有力，增强了演讲稿的号召力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寥寥几句，却明晰了青年的责任。这次疫情也告诉我们，岁月无静好，但青年奋发，也能创一片安宁。当代的青年，有着前辈创造的美好环境，应该珍惜其来之不易，发奋担当，心中有理想，目光有远方！“青年的动人之处，就在于勇气，和他们的远大前程。”时代递给我们的责任，我们更应勇于担当，只有凝聚攻无不克，战无不胜的青年力量，才能枸建坚不日摧的城墙。</a:t>
            </a:r>
            <a:endParaRPr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sz="2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同学们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（反复呼告，现场感十足）</a:t>
            </a:r>
            <a:r>
              <a:rPr sz="2000" b="1">
                <a:latin typeface="黑体" panose="02010609060101010101" charset="-122"/>
                <a:ea typeface="黑体" panose="02010609060101010101" charset="-122"/>
              </a:rPr>
              <a:t>，和平安定的校园生活来之不易，冬日已过，春意正浓，</a:t>
            </a:r>
            <a:r>
              <a:rPr sz="2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让我们燃青春热血，谱写未来华章！</a:t>
            </a:r>
            <a:r>
              <a:rPr 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（祈使语气的运用，让语言有力度）</a:t>
            </a:r>
            <a:endParaRPr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</a:rPr>
              <a:t>    我的演讲完毕，谢谢大家！</a:t>
            </a:r>
            <a:endParaRPr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sz="2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优秀范文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226060" y="589280"/>
            <a:ext cx="8844915" cy="4370705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同学们，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和平安宁的校园生活来之不易，请大家珍惜现在，珍惜这一切，珍惜为此所付出的所有。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同学们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，让我们奋发向上，勇于拼搏，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让我们做担当有为的青春少年！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（反复呼告，拉近与对象的距离，以慷慨激昂、扣人心弦的语言，以激起听众感情的波涛，使听众产生一种蓬勃向上的力量。）</a:t>
            </a:r>
            <a:endParaRPr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 复旦教授陈果说：青春万岁。这次疫情告诉我们，岁月无静好，但青春奋发，也创一片安宁！老师们，同学们，最阴冷的冬日已经过去，面前是朝阳如火，花开满地，让我们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把握住这来之不易的校园生活，点亮青春，奏响华章！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（点题式结尾，加深听众对演讲的印象，使听众产生强烈的共鸣）</a:t>
            </a:r>
            <a:endParaRPr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优秀片段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226060" y="589280"/>
            <a:ext cx="8844915" cy="4370705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同学们，请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不要忘记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看新闻上那无数逆行者踏上去往武汉的列车时，我们内心的震撼；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不要忘记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美丽的医生剪去她一头秀丽的长发，在镜头前说想儿子时的感动；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不要忘记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看《英雄之城》时，你所留下的眼泪……希望这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一份震撼，一份感动，这一份泪水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，能让我们更加坚定地成为有为的担当少年！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（排比手法的运用，渲染气氛，让语言更有力度）</a:t>
            </a:r>
            <a:endParaRPr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没有一个冬天不会过去，没有一个春天不会来临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。那些以生命负使命的抗议英雄，值得我们铭记，也值得我们学习。他们为我们铺就了未来的道路，那我们就在这阳光大道上越走越远。肩负起时代给予我们的重任，不断完善自己，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做有担当的青春少年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（引用名言，点题，结尾扣住文章主要内容）</a:t>
            </a:r>
            <a:endParaRPr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优秀片段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0" y="340995"/>
            <a:ext cx="9070975" cy="480314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虎啸龙吟凌云志，落花流水平常心</a:t>
            </a: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，疫情散去的校园，我们茁壮成长，同时代共进退。</a:t>
            </a:r>
            <a:r>
              <a:rPr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随时准备着担起时代之责，中国青年注定不凡！</a:t>
            </a: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表决心的方式结尾。感情饱满，态度鲜明，激情奔放，增加演讲的感召力。）</a:t>
            </a:r>
            <a:endParaRPr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同学们，疫</a:t>
            </a: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情的阴霾已经散去，胜利曙光已经到来。摧伤虽多意愈厉，直与天地争春回。</a:t>
            </a:r>
            <a:r>
              <a:rPr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</a:t>
            </a: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应铭记疫情给我们的伤痛教训，也应该感谢那些奉献自我的英雄。道阻且长，行则将至，唯有珍视现在，担当使命，</a:t>
            </a:r>
            <a:r>
              <a:rPr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</a:t>
            </a: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才会化为光，在风雨后变成彩虹。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（反复呼告，增强对象意识）</a:t>
            </a:r>
            <a:endParaRPr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endParaRPr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优秀片段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149860" y="1030605"/>
            <a:ext cx="8844915" cy="361315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星河滚烫，岁月更迭。面对着一场突如其来的新冠疫情，青年的心中升腾起了热血。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在黑暗中战斗，在黎明中微笑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（形象化的语言，让情感饱满）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。开学之际，已是春暖花开之时，此刻，我们携梦而归，当发奋做担当有为的青春少年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（点出演讲内容）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在新的一年初始，我们便经历了一场没有没有硝烟的战“疫”。如今，度过了漫长的寒假，在局势好转之际，我们又重新聚在了一起，</a:t>
            </a:r>
            <a:r>
              <a:rPr sz="24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饱含着对同学老师的想念，饱含着对未来的希冀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（温暖的细节，让听众快速进入情境）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，而我也相信，此次归来同学们的心中更增添了一份新的心情，是责任感。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优秀片段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746125" y="1504950"/>
            <a:ext cx="8212455" cy="3455035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读者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对象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贯穿始终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身份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意识，“你”“我”“他”清楚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.形象化的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语言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比喻、比拟、夸张等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修辞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手法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鼓动性、感情性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简短有力少长句，多用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排比反问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.启发性，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设问、反问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，深入浅出的比喻、引用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反复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呼告、排比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……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1521460" y="0"/>
            <a:ext cx="6006465" cy="7315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演讲稿，写出现场感的技巧</a:t>
            </a:r>
            <a:endParaRPr lang="zh-CN" altLang="en-US" sz="3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31115" y="-40640"/>
            <a:ext cx="9144067" cy="5144438"/>
          </a:xfrm>
          <a:prstGeom prst="rect">
            <a:avLst/>
          </a:prstGeom>
          <a:noFill/>
          <a:ln w="127000">
            <a:solidFill>
              <a:srgbClr val="30940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700000">
            <a:off x="250190" y="387350"/>
            <a:ext cx="1720215" cy="1508125"/>
          </a:xfrm>
          <a:prstGeom prst="rect">
            <a:avLst/>
          </a:prstGeom>
          <a:solidFill>
            <a:srgbClr val="F7FAFD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40635" y="1572260"/>
            <a:ext cx="5688330" cy="227520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171450" indent="-171450" algn="l" defTabSz="685800">
              <a:lnSpc>
                <a:spcPct val="110000"/>
              </a:lnSpc>
              <a:spcBef>
                <a:spcPts val="75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蔡元培《就任北大校长之演说》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171450" indent="-171450" algn="l" defTabSz="685800">
              <a:lnSpc>
                <a:spcPct val="110000"/>
              </a:lnSpc>
              <a:spcBef>
                <a:spcPts val="75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马丁·路德·金《我有一个梦想》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171450" indent="-171450" algn="l" defTabSz="685800">
              <a:lnSpc>
                <a:spcPct val="110000"/>
              </a:lnSpc>
              <a:spcBef>
                <a:spcPts val="75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恩格斯《在马克思墓前的讲话》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171450" indent="-171450" algn="l" defTabSz="685800">
              <a:lnSpc>
                <a:spcPct val="110000"/>
              </a:lnSpc>
              <a:spcBef>
                <a:spcPts val="750"/>
              </a:spcBef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闻一多《最后一次演讲》</a:t>
            </a:r>
            <a:r>
              <a:rPr lang="en-US" altLang="zh-CN" sz="2100" b="1" spc="15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8275" y="1873885"/>
            <a:ext cx="2114550" cy="2114550"/>
            <a:chOff x="168275" y="1873885"/>
            <a:chExt cx="2114550" cy="2114550"/>
          </a:xfrm>
        </p:grpSpPr>
        <p:sp>
          <p:nvSpPr>
            <p:cNvPr id="24" name="椭圆 23"/>
            <p:cNvSpPr/>
            <p:nvPr/>
          </p:nvSpPr>
          <p:spPr>
            <a:xfrm>
              <a:off x="168275" y="1873885"/>
              <a:ext cx="2114550" cy="211455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30940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19100" y="2124710"/>
              <a:ext cx="1612900" cy="1612900"/>
            </a:xfrm>
            <a:prstGeom prst="ellipse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39470" y="136525"/>
            <a:ext cx="61722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它山之石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" y="92710"/>
            <a:ext cx="9086215" cy="5050155"/>
          </a:xfrm>
        </p:spPr>
        <p:txBody>
          <a:bodyPr/>
          <a:p>
            <a:pPr marL="0" indent="0">
              <a:buNone/>
            </a:pPr>
            <a:r>
              <a:rPr lang="en-US" altLang="zh-CN" sz="1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 </a:t>
            </a:r>
            <a:r>
              <a:rPr lang="zh-CN" altLang="en-US" sz="21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让劳动之花开遍华夏</a:t>
            </a:r>
            <a:r>
              <a:rPr lang="zh-CN" altLang="en-US" sz="1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1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（标题含“劳动”关键词，且设喻巧妙。）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ts val="2800"/>
              </a:lnSpc>
              <a:spcBef>
                <a:spcPts val="0"/>
              </a:spcBef>
              <a:buNone/>
            </a:pPr>
            <a:r>
              <a:rPr lang="zh-CN" altLang="en-US" sz="165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1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各位同学：</a:t>
            </a:r>
            <a:endParaRPr lang="zh-CN" altLang="en-US" sz="15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ts val="2800"/>
              </a:lnSpc>
              <a:spcBef>
                <a:spcPts val="0"/>
              </a:spcBef>
              <a:buNone/>
            </a:pPr>
            <a:r>
              <a:rPr lang="zh-CN" altLang="en-US" sz="1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大家好！今天我演讲的题目是：让劳动之花开遍华夏。（ </a:t>
            </a:r>
            <a:r>
              <a:rPr lang="zh-CN" altLang="en-US" sz="1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称呼语、问候语既合情境，又合演讲稿的开场白；“让劳动之花开遍华夏”，既点明了演讲的主题，又点明了内容指令的前半部分：热爱劳动。）</a:t>
            </a:r>
            <a:endParaRPr lang="zh-CN" altLang="en-US" sz="15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ts val="2800"/>
              </a:lnSpc>
              <a:spcBef>
                <a:spcPts val="0"/>
              </a:spcBef>
              <a:buNone/>
            </a:pPr>
            <a:r>
              <a:rPr lang="zh-CN" altLang="en-US" sz="1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15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首先，我想问问大家</a:t>
            </a:r>
            <a:r>
              <a:rPr lang="zh-CN" altLang="en-US" sz="1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zh-CN" altLang="en-US" sz="1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这个“问”问得好，既符合双方对话、交流的要求，又巧妙地列举现象，趁势亮出观点。）</a:t>
            </a:r>
            <a:r>
              <a:rPr lang="zh-CN" altLang="en-US" sz="1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是否抱怨过卫生工作过重？是否把劳技课当成补作业的天堂？是否觉得劳动在这个时代正走向廉价？不论大家的回答是“是”或“否”，我也想与大家分享我的思索：劳动之花，是这个时代绚丽的存在；劳动的价值仍在这个时代闪烁着它的光彩！       </a:t>
            </a:r>
            <a:endParaRPr lang="zh-CN" altLang="en-US" sz="15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ts val="2800"/>
              </a:lnSpc>
              <a:spcBef>
                <a:spcPts val="0"/>
              </a:spcBef>
              <a:buNone/>
            </a:pPr>
            <a:r>
              <a:rPr lang="zh-CN" altLang="en-US" sz="1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不如先让我们回头看看。“昼出耕田夜绩麻，村庄儿女各当家”，古诗早已为我们呈现劳动最朴实而亲切的姿态。古语有云：“民生在勤，勤则不匮。”从农耕社会走来的华夏儿女从不止于视劳动为生存技能，劳动是一种生活方式，勤劳更是一种美德。 （</a:t>
            </a:r>
            <a:r>
              <a:rPr lang="zh-CN" altLang="en-US" sz="1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人称的使用，体现行文的读者意识。语言具有鼓动性、感染力。）</a:t>
            </a:r>
            <a:r>
              <a:rPr lang="zh-CN" altLang="en-US" sz="15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5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endParaRPr lang="zh-CN" altLang="en-US" sz="165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49555"/>
            <a:ext cx="9003665" cy="4893945"/>
          </a:xfrm>
        </p:spPr>
        <p:txBody>
          <a:bodyPr/>
          <a:p>
            <a:pPr marL="0" indent="0">
              <a:lnSpc>
                <a:spcPts val="2800"/>
              </a:lnSpc>
              <a:spcBef>
                <a:spcPts val="0"/>
              </a:spcBef>
              <a:buNone/>
            </a:pPr>
            <a:r>
              <a:rPr lang="en-US" alt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那长城雄踞山岭，都江堰福泽千世，无不体现着劳动人民的力量、智慧。因此，从传承的角度去思考劳动的意义与价值，更有一种责任感与使命感。劳动作为中华民族的优秀传统，早已渗透到民族的基因中。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我们没有理由放弃先祖用劳动创造的文明花海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我们理应让劳动之花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在新时代的土壤中绽放新的美丽！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（我们”把演讲主体融入听众之中，有很强的亲和力。）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lnSpc>
                <a:spcPts val="2800"/>
              </a:lnSpc>
              <a:spcBef>
                <a:spcPts val="0"/>
              </a:spcBef>
              <a:buNone/>
            </a:pP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en-US" alt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人终将承担应有的劳动义务，而新时代建设“新型劳动者大军”的号召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为我们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指明了新方向，知识、素质、学习能力将成为劳动者的新要求；新时代对劳模精神的大力弘扬也向社会发出了信号：劳动平等、劳动光荣将是中国不变的价值。所以面对新技术对人力的冲击，面对劳动多样化带来的选择，不能纵容自己沉溺于其便利的温柔之乡中，而更应该思考如何提高自己的劳动素质，跟上新时代的大潮，当劳动之花被新时代的雨水滋润，它将会顺时而开，惊艳四方。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>
              <a:lnSpc>
                <a:spcPts val="2880"/>
              </a:lnSpc>
              <a:spcBef>
                <a:spcPts val="0"/>
              </a:spcBef>
              <a:buNone/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（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“我们”把演讲主体融入听众之中，有很强的亲和力。）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2800"/>
              </a:lnSpc>
              <a:spcBef>
                <a:spcPts val="0"/>
              </a:spcBef>
            </a:pP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140" y="631190"/>
            <a:ext cx="8870950" cy="4231005"/>
          </a:xfrm>
          <a:ln w="19050">
            <a:solidFill>
              <a:srgbClr val="FF0000"/>
            </a:solidFill>
          </a:ln>
        </p:spPr>
        <p:txBody>
          <a:bodyPr>
            <a:normAutofit fontScale="70000"/>
          </a:bodyPr>
          <a:p>
            <a:pPr marL="0" indent="0" algn="l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针对性</a:t>
            </a:r>
            <a:r>
              <a:rPr sz="3600" b="1">
                <a:latin typeface="黑体" panose="02010609060101010101" charset="-122"/>
                <a:ea typeface="黑体" panose="02010609060101010101" charset="-122"/>
              </a:rPr>
              <a:t>，晓喻听众，打动听众，“征服”群众；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启发性</a:t>
            </a:r>
            <a:r>
              <a:rPr sz="3600" b="1">
                <a:latin typeface="黑体" panose="02010609060101010101" charset="-122"/>
                <a:ea typeface="黑体" panose="02010609060101010101" charset="-122"/>
              </a:rPr>
              <a:t>。要通过充实的内容，晓之以理，让听众心悦诚服地接受演讲词需要阐明的意见和观点，明确努力的方向和行动的目标。</a:t>
            </a:r>
            <a:r>
              <a:rPr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必要的设问、反问，深入浅出的比喻、引用</a:t>
            </a:r>
            <a:r>
              <a:rPr sz="3600" b="1">
                <a:latin typeface="黑体" panose="02010609060101010101" charset="-122"/>
                <a:ea typeface="黑体" panose="02010609060101010101" charset="-122"/>
              </a:rPr>
              <a:t>，是增强演讲词启发性常用的方法；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鼓动性</a:t>
            </a:r>
            <a:r>
              <a:rPr sz="3600" b="1">
                <a:latin typeface="黑体" panose="02010609060101010101" charset="-122"/>
                <a:ea typeface="黑体" panose="02010609060101010101" charset="-122"/>
              </a:rPr>
              <a:t>，激发听众情绪、赢得听众好感，</a:t>
            </a:r>
            <a:r>
              <a:rPr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简短有力少长句</a:t>
            </a:r>
            <a:r>
              <a:rPr sz="3600" b="1">
                <a:latin typeface="黑体" panose="02010609060101010101" charset="-122"/>
                <a:ea typeface="黑体" panose="02010609060101010101" charset="-122"/>
              </a:rPr>
              <a:t>，多用</a:t>
            </a:r>
            <a:r>
              <a:rPr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排比反问</a:t>
            </a:r>
            <a:r>
              <a:rPr sz="3600" b="1">
                <a:latin typeface="黑体" panose="02010609060101010101" charset="-122"/>
                <a:ea typeface="黑体" panose="02010609060101010101" charset="-122"/>
              </a:rPr>
              <a:t>等；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感情性</a:t>
            </a:r>
            <a:r>
              <a:rPr sz="3600" b="1">
                <a:latin typeface="黑体" panose="02010609060101010101" charset="-122"/>
                <a:ea typeface="黑体" panose="02010609060101010101" charset="-122"/>
              </a:rPr>
              <a:t>，要把</a:t>
            </a:r>
            <a:r>
              <a:rPr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说理和抒情</a:t>
            </a:r>
            <a:r>
              <a:rPr sz="3600" b="1">
                <a:latin typeface="黑体" panose="02010609060101010101" charset="-122"/>
                <a:ea typeface="黑体" panose="02010609060101010101" charset="-122"/>
              </a:rPr>
              <a:t>结合起来。既要有冷静的分析，又要有热情的鼓动；既有所怒，又有所喜；既有所憎，又有所爱。让感情不是“挤”出来，而是发自肺腑，喷涌而出。 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" name="Rectangle 2"/>
          <p:cNvSpPr txBox="1"/>
          <p:nvPr/>
        </p:nvSpPr>
        <p:spPr>
          <a:xfrm>
            <a:off x="21431" y="-1190"/>
            <a:ext cx="2938463" cy="415528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演讲稿的主要特点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17" y="102235"/>
            <a:ext cx="8995410" cy="5143024"/>
          </a:xfrm>
        </p:spPr>
        <p:txBody>
          <a:bodyPr/>
          <a:p>
            <a:pPr marL="0" indent="0">
              <a:lnSpc>
                <a:spcPts val="2880"/>
              </a:lnSpc>
              <a:spcBef>
                <a:spcPts val="0"/>
              </a:spcBef>
              <a:buNone/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而作为，其实也是“种花人”的一员，社会早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就对我们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提出了德智体美劳全面发展的要求，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我们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应积极响应号召，抓住在校接受教育的机会，培养正确的劳动观，锻炼过硬的劳动本领。毛泽东曾对苏联留学归来的毛岸英说：“你还应该上劳动大学，才称得上毕业。”，社会就是最好的“劳动大学”，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为何不投身于异彩纷呈的社会实践活动中，去寻找劳动的意义与乐趣？</a:t>
            </a:r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ts val="2880"/>
              </a:lnSpc>
              <a:spcBef>
                <a:spcPts val="0"/>
              </a:spcBef>
              <a:buNone/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讲到这里，我想，我们都有了新的思考。那么，就让我们从主动承担卫生任务做起，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认真上好每一堂劳技课做起，从对身边的劳动者抱有敬畏做起，呵护他人的劳动之花，种下我们的劳动之花。让我们凝聚精神上的劳动认同，塑造新时代的劳动者形象，让劳动之花开遍华夏，从而创造出更加美丽而光明的中国！（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再次彰显“对象”意识。扣住内容指令的后半部分：从我做起。）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ts val="2880"/>
              </a:lnSpc>
              <a:spcBef>
                <a:spcPts val="0"/>
              </a:spcBef>
              <a:buNone/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我的演讲到此结束，谢谢大家！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0" y="340995"/>
            <a:ext cx="9070975" cy="480314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0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要口语化</a:t>
            </a:r>
            <a:r>
              <a:rPr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。“上口”、“入耳”这是对演讲语言的基本要求，也就是说演讲的语言 要口语化。演讲，说出来的是一连串声音，听众听到的也是一连串声音。听众能否听懂，要看演讲 者能否说得好，更要看演讲稿是否写得好。如果演讲稿不“上口”，那么演讲的内容再好， 也不能使听众“入耳”，完全听懂。如在一次公安部门的演讲会上，一个公安战士讲到他在 执行公务中被歹徒打瞎了一只眼睛，歹徒弹冠相庆说这下子他成了“独眼龙”，可是这位战 士伤愈之后又重返第一线工作了。讲到这里，他拍了一下讲台，大声说：“我‘独眼龙’又 回来了!”会场里的听众立即报以热烈的掌声。演讲稿的“口语”，不是日常的口头语言的复制，而是经过加工提炼的口头语言，要逻 辑严密，语句通顺。由于演讲稿的语言是作者写出来的，受书面语言的束缚较大，因此，就 要冲破这种束缚，使演讲稿的语言口语化。为了做到这一点，写作演讲稿时，应把长句改成 短句，把倒装句必成正装句，把单音词换成双音词，把听不明白的文言词语、成语改换或删 去。演讲稿写完后，要念一念，听一听，看看是不是“上口”、“入耳”，如果不那么“上口”、 “入耳”，就需要进一步修改。</a:t>
            </a:r>
            <a:endParaRPr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演讲稿现场感要求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0" y="340995"/>
            <a:ext cx="9070975" cy="480314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要通俗易懂</a:t>
            </a: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。演讲要让听众听懂。如果使用的语言讲出来谁也听不懂，那么这篇 演讲稿就失去了听众，因而也就失去了演讲的作用、意义和价值。为此，演讲稿的语言要力 求做到通俗易懂。列宁说过：“应当善于用简单明了、群众易懂的语言讲话，应当坚决抛弃 晦涩难懂的术语和外来的字眼，抛弃记得烂熟的、现成的但是群众还不懂的、还不熟悉的口 号、决定和结论”。(《社会民主党和选举协议》)鲁迅也说过：“为了大众力求易懂”。(《且介 亭杂文·论旧形式的采用》)</a:t>
            </a:r>
            <a:endParaRPr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演讲稿现场感要求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0" y="340995"/>
            <a:ext cx="9070975" cy="480314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8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2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要生动感人</a:t>
            </a: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。好的演讲稿，语言一定要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生动。</a:t>
            </a: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如果只是思想内容好，而语言干巴巴，那就算不上是一篇好的演讲稿。广为流传的恩格斯、列宁、斯大林的演讲，毛的演讲，鲁迅的演讲，闻一多的演讲，都是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既有丰富深刻的思想内容，又有生动感人的语言</a:t>
            </a: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。语言大师老舍说得好：“我们的最好的思想，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最深厚的感情，</a:t>
            </a:r>
            <a:r>
              <a:rPr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只能被最美妙的语言表达出来。若是表达不出，谁能知道那思想与感情怎样好呢?”(《人物、语言及其他》)由此可见，要写好演讲稿，只有语言的明白、通俗还不够，还要力求</a:t>
            </a:r>
            <a:r>
              <a:rPr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语言生动感人。</a:t>
            </a:r>
            <a:endParaRPr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演讲稿现场感要求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0" y="340995"/>
            <a:ext cx="9070975" cy="480314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40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   针对演讲面对面与听众交谈的特点，演讲稿的语言要</a:t>
            </a:r>
            <a:r>
              <a:rPr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多用短句</a:t>
            </a:r>
            <a:r>
              <a:rPr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，要</a:t>
            </a:r>
            <a:r>
              <a:rPr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口语化、通俗化</a:t>
            </a:r>
            <a:r>
              <a:rPr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，让听众听明白，听清楚，受感动；也要积极运用</a:t>
            </a:r>
            <a:r>
              <a:rPr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比喻、排比、设问、反问、反复</a:t>
            </a:r>
            <a:r>
              <a:rPr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等修辞手法；还要讲究</a:t>
            </a:r>
            <a:r>
              <a:rPr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抑扬顿挫的节奏感和琅琅上口的韵律美</a:t>
            </a:r>
            <a:r>
              <a:rPr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演讲稿现场感要求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0" y="340995"/>
            <a:ext cx="9070975" cy="480314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高潮处反复呼告、排比</a:t>
            </a: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增强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演讲的鼓动性、感染力，需要一定的技巧，写演讲稿时要注意把这些技巧预设暗含在文稿中。形成气势，形成高潮的常见技巧是，在语言设计上大量地使用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排比、呼告、反问、设问、感叹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等表现手法，强化听觉效果，如刚才读的《不自由，毋宁死》的结尾，就连用了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六个反问、设问，层层推进，气势磅礴，大大增强了演讲的鼓动性和说服力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。再如《我有一个梦想》中，也有很大一部分内容，都用“我有一个梦想”为领起句，领起每一段的精彩内容，构成排比。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就衔接过渡而言，写演讲稿不必太在意承上启下时针线绵密的缝合，演讲稿一听即过，听众不会反复推敲，且演讲内容板块之间有时可以直接拼合。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演讲稿现场感要求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0" y="340995"/>
            <a:ext cx="9070975" cy="480314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主旨句、警策句反复出现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演讲不像阅读，可以翻看前页，或回顾漏听的内容。听众也不太可能从头至尾都保持十万分的专注。所以，写演讲稿时要注意主旨句、观点句必要地重复，可以用相同的语言重复相同的观点，也可以用稍微不同的方式将同一种观点重述多次。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    如帕特里克•亨利《不自由，毋宁死》就是如此：他的观点是“丢掉幻想，准备战斗”，演讲稿中反复强调这一立场，甚至用一种特殊方式反复强调：“我们必须战斗！我再重复一遍，必须战斗！”“战争已不可避免——那么就让它来吧！我再重复一遍，就让它来吧！”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演讲稿现场感要求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0" y="340995"/>
            <a:ext cx="9070975" cy="480314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设问反问，促人思考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。写演讲稿时，灵活地运用设问、反问既能吸引听众注意力，启发听众思维，又能增强语势，强化感情。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例：《都是“红包”惹的祸》中三个段落分别用三个设问句开头：“‘红包’真的能带来快乐吗?”“‘红包’真的能带来幸福吗?”“‘红包’真的能带来友谊吗?”这样自然地引导听众沿着演讲者的思路去思索，极大地吸引了听众的注意力。该文结尾写道：“同志们，朋友们．假如以你一生的名誉为代价．去换取几个‘红包’，你说值得吗?假如以你家庭的幸福为代价，去换取几个‘红包’．你说值得吗?” 　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演讲稿现场感要求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0" y="340995"/>
            <a:ext cx="9070975" cy="480314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24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引用仿用，以警句感人</a:t>
            </a:r>
            <a:r>
              <a:rPr sz="2400" b="1">
                <a:latin typeface="黑体" panose="02010609060101010101" charset="-122"/>
                <a:ea typeface="黑体" panose="02010609060101010101" charset="-122"/>
                <a:sym typeface="+mn-ea"/>
              </a:rPr>
              <a:t>。写演讲稿时，引用、仿用名言警句、诗词歌赋和顺口溜等，不仅能增加文化底蕴，而且能使语言生动活泼，激发听众的热情，能让人们在轻松愉悦中受到感染、启迪，领悟演讲的精华。如《竞聘办公室副主任的演讲词》：“工作上我一向力争上游，不甘落后。从事教学工作整十年，‘十年辛苦不寻常’，曾获教学优秀奖……‘明知山有虎，偏向虎山行’，积极开拓毕业生就业市场……”“十年辛苦不寻常”，使人联想到《红楼梦》中的“字字看来皆是血，十年辛苦不寻常”：“明知山有虎，偏向虎山行”则烘托出敢于并乐于向困难挑战的精神。</a:t>
            </a:r>
            <a:endParaRPr sz="24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演讲稿现场感要求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0" y="340995"/>
            <a:ext cx="9070975" cy="4803140"/>
          </a:xfrm>
          <a:ln w="19050">
            <a:solidFill>
              <a:srgbClr val="FF0000"/>
            </a:solidFill>
          </a:ln>
        </p:spPr>
        <p:txBody>
          <a:bodyPr anchor="t">
            <a:noAutofit/>
          </a:bodyPr>
          <a:p>
            <a:pPr marL="0" indent="0" algn="l">
              <a:buNone/>
            </a:pPr>
            <a:r>
              <a:rPr lang="en-US" sz="32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巧于设喻，以生动感人。</a:t>
            </a:r>
            <a:r>
              <a:rPr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写演讲稿时，灵活运用新鲜、精彩的比喻可以使抽象的概念形象化，使深奥的道理浅显化，使复杂的事物简单化，还可以有效地增强语言的生动性、感染力和说服力。</a:t>
            </a:r>
            <a:endParaRPr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</a:pPr>
            <a:r>
              <a:rPr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排比对偶，以气势憾人。</a:t>
            </a:r>
            <a:r>
              <a:rPr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写演讲稿时，恰当地运用排比能增强演讲的鲜明性、生动性和抒情性。</a:t>
            </a:r>
            <a:endParaRPr sz="32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879850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演讲稿现场感要求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140" y="631190"/>
            <a:ext cx="8870950" cy="4231005"/>
          </a:xfrm>
          <a:ln w="19050">
            <a:solidFill>
              <a:srgbClr val="FF0000"/>
            </a:solidFill>
          </a:ln>
        </p:spPr>
        <p:txBody>
          <a:bodyPr>
            <a:normAutofit fontScale="70000"/>
          </a:bodyPr>
          <a:p>
            <a:pPr marL="0" indent="0" algn="l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用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形象化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的语言，运用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比喻、比拟、夸张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等手法增强语言的形象色彩，把抽象化为具体，深奥讲得浅显，枯燥变成有趣。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设问反问，促人思考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。吸引听众注意力，启发听众思维，又能增强语势，强化感情。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3.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反复呼告、排比。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增强演讲的鼓动性、感染力，形成气势，强化听觉效果，层层推进，气势磅礴，大大增强演讲的鼓动性和说服力。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4.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主旨句、警策句反复出现。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用相同的语言重复观点，也可以用不同的方式将同一种观点重述多次。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5.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发挥语言音乐性的特点，注意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声调的和谐和节奏的变化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。 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 algn="l">
              <a:buNone/>
            </a:pPr>
            <a:endParaRPr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" name="Rectangle 2"/>
          <p:cNvSpPr txBox="1"/>
          <p:nvPr/>
        </p:nvSpPr>
        <p:spPr>
          <a:xfrm>
            <a:off x="21590" y="-1270"/>
            <a:ext cx="3730625" cy="41529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怎样使语言生动感人呢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内容占位符 4"/>
          <p:cNvSpPr>
            <a:spLocks noGrp="1"/>
          </p:cNvSpPr>
          <p:nvPr>
            <p:ph idx="1"/>
          </p:nvPr>
        </p:nvSpPr>
        <p:spPr>
          <a:xfrm>
            <a:off x="88106" y="525066"/>
            <a:ext cx="9055894" cy="4546997"/>
          </a:xfrm>
          <a:ln w="19050">
            <a:solidFill>
              <a:srgbClr val="FF0000"/>
            </a:solidFill>
          </a:ln>
        </p:spPr>
        <p:txBody>
          <a:bodyPr anchor="t"/>
          <a:p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    2019年底新冠病毒疫情暴发，短时间内即蔓延全国。在这场旷世灾情面前，全国人民空前团结，无数医护人员、公务人员甚至普通公民，都化身意志坚定的战士。媒体人白岩松说：“疫情的数字给我们震动，逆行的面孔却给了我们最深的感动。”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没有一个冬天不会过去，没有一个春天不会到来。居家学习的高二学子也终于迎来了开学的这一天。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    学校要举行开学典礼，邀请你</a:t>
            </a:r>
            <a:r>
              <a:rPr lang="zh-CN" altLang="en-US" sz="1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以学生代表的身份</a:t>
            </a: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在开学典礼上发言，请你写一份</a:t>
            </a:r>
            <a:r>
              <a:rPr lang="zh-CN" altLang="en-US" sz="1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演讲稿</a:t>
            </a: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，号召同学们</a:t>
            </a:r>
            <a:r>
              <a:rPr lang="zh-CN" altLang="en-US" sz="1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珍视来之不易的校园生活</a:t>
            </a: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1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发奋做担当有为的青春少年。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要求：结合材料，自选角度，自拟题目；切合身份，贴合背景；符合文体特征；不少于800字。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情境：</a:t>
            </a:r>
            <a:r>
              <a:rPr lang="zh-CN" altLang="en-US" sz="1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开学典礼上的演讲稿</a:t>
            </a:r>
            <a:endParaRPr lang="zh-CN" altLang="en-US" sz="1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身份：</a:t>
            </a:r>
            <a:r>
              <a:rPr lang="zh-CN" altLang="en-US" sz="1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学生代表</a:t>
            </a:r>
            <a:endParaRPr lang="zh-CN" altLang="en-US" sz="1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对象：</a:t>
            </a:r>
            <a:r>
              <a:rPr lang="zh-CN" altLang="en-US" sz="1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高二学子</a:t>
            </a:r>
            <a:endParaRPr lang="zh-CN" altLang="en-US" sz="1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任务：</a:t>
            </a:r>
            <a:r>
              <a:rPr lang="zh-CN" altLang="en-US" sz="1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1.珍视来之不易的校园生活</a:t>
            </a:r>
            <a:endParaRPr lang="zh-CN" altLang="en-US" sz="1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2.发奋做担当有为的青春少年。</a:t>
            </a:r>
            <a:endParaRPr lang="zh-CN" altLang="en-US" sz="1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1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" name="Rectangle 2"/>
          <p:cNvSpPr txBox="1"/>
          <p:nvPr/>
        </p:nvSpPr>
        <p:spPr>
          <a:xfrm>
            <a:off x="21431" y="-1190"/>
            <a:ext cx="2938463" cy="415528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作文回顾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内容占位符 2"/>
          <p:cNvSpPr>
            <a:spLocks noGrp="1"/>
          </p:cNvSpPr>
          <p:nvPr>
            <p:ph idx="1"/>
          </p:nvPr>
        </p:nvSpPr>
        <p:spPr>
          <a:xfrm>
            <a:off x="327660" y="633730"/>
            <a:ext cx="8307070" cy="4341495"/>
          </a:xfrm>
        </p:spPr>
        <p:txBody>
          <a:bodyPr anchor="t">
            <a:no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格式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不对，开头空两格的；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题目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*****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演讲稿，无题。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没有强烈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的任务意识，自说自话，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没有切实的解决措施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。有的同学大谈疫情或者套用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致敬英雄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平凡者也是英雄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，或者只讲了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珍视来之不易的校园生活，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或者只写了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作有为青年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文章空泛。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写作中没有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情境意识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对象感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不强。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文章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结构不合理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。开头大段落，段落布局不匀称，无结构意识，注意用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段首句标志文章思路结构。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5. 书写潦草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、字数不够、生搬硬套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4" name="Rectangle 2"/>
          <p:cNvSpPr txBox="1"/>
          <p:nvPr/>
        </p:nvSpPr>
        <p:spPr>
          <a:xfrm>
            <a:off x="21431" y="-1190"/>
            <a:ext cx="2938463" cy="415528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主要问题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 txBox="1"/>
          <p:nvPr/>
        </p:nvSpPr>
        <p:spPr>
          <a:xfrm>
            <a:off x="21431" y="-1190"/>
            <a:ext cx="2938463" cy="415528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好的题目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1" name="内容占位符 2"/>
          <p:cNvSpPr>
            <a:spLocks noGrp="1"/>
          </p:cNvSpPr>
          <p:nvPr/>
        </p:nvSpPr>
        <p:spPr>
          <a:xfrm>
            <a:off x="732790" y="1015365"/>
            <a:ext cx="7678420" cy="3202305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 anchor="t">
            <a:normAutofit fontScale="7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珍视校园生活，做担当有为的青年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惜校园时光，做有为青年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惜青春校园之生活，做有为担当之青年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惜眼前来之不易，写未来青春华章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珍惜当下，做担当有为的青春少年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致敬逆行者，争做有为青年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sz="3600" b="1">
                <a:latin typeface="黑体" panose="02010609060101010101" charset="-122"/>
                <a:ea typeface="黑体" panose="02010609060101010101" charset="-122"/>
              </a:rPr>
              <a:t>青春须有为，青年勇担当</a:t>
            </a:r>
            <a:endParaRPr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sz="3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内容占位符 2"/>
          <p:cNvSpPr>
            <a:spLocks noGrp="1"/>
          </p:cNvSpPr>
          <p:nvPr>
            <p:ph idx="1"/>
          </p:nvPr>
        </p:nvSpPr>
        <p:spPr>
          <a:xfrm>
            <a:off x="746125" y="985520"/>
            <a:ext cx="7678420" cy="2931795"/>
          </a:xfrm>
          <a:ln w="19050">
            <a:solidFill>
              <a:srgbClr val="FF0000"/>
            </a:solidFill>
          </a:ln>
        </p:spPr>
        <p:txBody>
          <a:bodyPr anchor="t"/>
          <a:p>
            <a:pPr marL="0" indent="0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格式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无误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完成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任务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要求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结构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匀称，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段落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分布均衡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开头结尾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点题，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主旨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句、警策句反复出现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36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2381250" y="0"/>
            <a:ext cx="3743325" cy="60515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演讲稿写作的基本标准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副标题 3074"/>
          <p:cNvSpPr>
            <a:spLocks noGrp="1"/>
          </p:cNvSpPr>
          <p:nvPr>
            <p:ph type="subTitle" idx="1"/>
          </p:nvPr>
        </p:nvSpPr>
        <p:spPr>
          <a:xfrm>
            <a:off x="125730" y="415290"/>
            <a:ext cx="8855710" cy="4707255"/>
          </a:xfrm>
          <a:ln w="19050">
            <a:solidFill>
              <a:srgbClr val="FF0000"/>
            </a:solidFill>
          </a:ln>
        </p:spPr>
        <p:txBody>
          <a:bodyPr anchor="t">
            <a:normAutofit lnSpcReduction="10000"/>
          </a:bodyPr>
          <a:p>
            <a:pPr defTabSz="914400">
              <a:buClrTx/>
              <a:buSzTx/>
              <a:buFontTx/>
            </a:pPr>
            <a:r>
              <a:rPr lang="zh-CN" altLang="zh-CN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惜校园生活，做有为青年</a:t>
            </a:r>
            <a:endParaRPr lang="zh-CN" altLang="zh-CN" sz="2000" b="1" kern="1200" baseline="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lang="zh-CN" altLang="zh-CN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尊敬的老师，亲爱的同学们</a:t>
            </a:r>
            <a:r>
              <a:rPr lang="zh-CN" altLang="en-US" sz="2000" b="1" kern="1200" baseline="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：</a:t>
            </a:r>
            <a:endParaRPr lang="zh-CN" altLang="zh-CN" sz="2000" b="1" kern="1200" baseline="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lang="zh-CN" altLang="zh-CN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lang="zh-CN" altLang="en-US" sz="2000" b="1" kern="1200" baseline="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大家好！</a:t>
            </a:r>
            <a:endParaRPr lang="zh-CN" altLang="en-US" sz="2000" b="1" kern="1200" baseline="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lang="zh-CN" altLang="zh-CN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    今天，我很荣幸的站在这里</a:t>
            </a:r>
            <a:r>
              <a:rPr lang="zh-CN" altLang="en-US" sz="2000" b="1" kern="1200" baseline="0">
                <a:solidFill>
                  <a:srgbClr val="F43308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以学生代表的身份发言</a:t>
            </a:r>
            <a:r>
              <a:rPr lang="zh-CN" altLang="zh-CN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r>
              <a:rPr lang="en-US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……</a:t>
            </a:r>
            <a:r>
              <a:rPr lang="zh-CN" altLang="en-US" sz="2000" b="1" kern="120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我们即将成为高三学子，</a:t>
            </a:r>
            <a:r>
              <a:rPr lang="zh-CN" altLang="en-US" sz="2000" b="1" kern="1200" baseline="0">
                <a:solidFill>
                  <a:srgbClr val="F43308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应该更加珍视来之不易的校园生活，发奋学习作担当有为的青春少年</a:t>
            </a:r>
            <a:r>
              <a:rPr lang="zh-CN" altLang="en-US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lang="zh-CN" altLang="en-US" sz="2000" b="1" kern="1200" baseline="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lang="en-US" altLang="zh-CN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lang="zh-CN" altLang="en-US" sz="2800" b="1" kern="1200" baseline="0">
                <a:solidFill>
                  <a:srgbClr val="00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毋庸置疑</a:t>
            </a:r>
            <a:r>
              <a:rPr lang="en-US" altLang="zh-CN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……</a:t>
            </a:r>
            <a:endParaRPr lang="en-US" altLang="zh-CN" sz="2000" b="1" kern="1200" baseline="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lang="zh-CN" altLang="en-US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   </a:t>
            </a:r>
            <a:r>
              <a:rPr lang="zh-CN" altLang="en-US" sz="2000" b="1" kern="1200" baseline="0">
                <a:solidFill>
                  <a:srgbClr val="F43308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在珍惜这一切的同时，我们也应该清醒地认识到，时代即将属于我们，而我们要努力担当，做有为青年</a:t>
            </a:r>
            <a:r>
              <a:rPr lang="zh-CN" altLang="en-US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。（过渡段）</a:t>
            </a:r>
            <a:endParaRPr lang="zh-CN" altLang="en-US" sz="2000" b="1" kern="1200" baseline="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lang="en-US" altLang="zh-CN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   </a:t>
            </a:r>
            <a:r>
              <a:rPr lang="en-US" altLang="zh-CN" sz="2800" b="1" kern="1200" baseline="0">
                <a:solidFill>
                  <a:srgbClr val="00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lang="zh-CN" altLang="en-US" sz="2800" b="1" kern="1200" baseline="0">
                <a:solidFill>
                  <a:srgbClr val="00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诚然，可是</a:t>
            </a:r>
            <a:r>
              <a:rPr lang="en-US" altLang="zh-CN" sz="2800" b="1" kern="1200" baseline="0">
                <a:solidFill>
                  <a:srgbClr val="00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\</a:t>
            </a:r>
            <a:r>
              <a:rPr lang="zh-CN" altLang="en-US" sz="2800" b="1" kern="1200" baseline="0">
                <a:solidFill>
                  <a:srgbClr val="00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然而</a:t>
            </a:r>
            <a:r>
              <a:rPr lang="en-US" altLang="zh-CN" sz="2800" b="1" kern="1200" baseline="0">
                <a:solidFill>
                  <a:srgbClr val="00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\</a:t>
            </a:r>
            <a:r>
              <a:rPr lang="zh-CN" altLang="en-US" sz="2800" b="1" kern="1200" baseline="0">
                <a:solidFill>
                  <a:srgbClr val="00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没错</a:t>
            </a:r>
            <a:r>
              <a:rPr lang="en-US" altLang="zh-CN" sz="2800" b="1" kern="1200" baseline="0">
                <a:solidFill>
                  <a:srgbClr val="00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\</a:t>
            </a:r>
            <a:r>
              <a:rPr lang="zh-CN" altLang="en-US" sz="2800" b="1" kern="1200" baseline="0">
                <a:solidFill>
                  <a:srgbClr val="00FF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可以肯定的是</a:t>
            </a:r>
            <a:r>
              <a:rPr lang="en-US" altLang="zh-CN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……</a:t>
            </a:r>
            <a:endParaRPr lang="en-US" altLang="zh-CN" sz="2000" b="1" kern="1200" baseline="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lang="zh-CN" altLang="en-US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   恬淡美好的时光如期而至，最美的你值得用最灿烂的阳光去迎接，春暖花开，奔你而来，同学们，此刻，请尽情徜徉在</a:t>
            </a:r>
            <a:r>
              <a:rPr lang="zh-CN" altLang="en-US" sz="2000" b="1" kern="1200" baseline="0">
                <a:solidFill>
                  <a:srgbClr val="F43308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校园的怀抱</a:t>
            </a:r>
            <a:r>
              <a:rPr lang="zh-CN" altLang="en-US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，用行动去完成你的梦想，</a:t>
            </a:r>
            <a:r>
              <a:rPr lang="zh-CN" altLang="en-US" sz="2000" b="1" kern="1200" baseline="0">
                <a:solidFill>
                  <a:srgbClr val="F43308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用实力作一名担当有为的青春少年！</a:t>
            </a:r>
            <a:endParaRPr lang="zh-CN" altLang="en-US" sz="2000" b="1" kern="1200" baseline="0">
              <a:solidFill>
                <a:srgbClr val="F43308"/>
              </a:solidFill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lang="zh-CN" altLang="en-US" sz="2000" b="1" kern="1200" baseline="0">
                <a:latin typeface="黑体" panose="02010609060101010101" charset="-122"/>
                <a:ea typeface="黑体" panose="02010609060101010101" charset="-122"/>
                <a:cs typeface="+mn-cs"/>
              </a:rPr>
              <a:t>  </a:t>
            </a:r>
            <a:r>
              <a:rPr lang="zh-CN" altLang="en-US" sz="2000" b="1" kern="1200" baseline="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 我的演讲结束，谢谢大家！</a:t>
            </a:r>
            <a:endParaRPr lang="zh-CN" altLang="en-US" sz="2000" b="1" kern="1200" baseline="0"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algn="l" defTabSz="914400">
              <a:buClrTx/>
              <a:buSzTx/>
              <a:buFontTx/>
            </a:pPr>
            <a:endParaRPr lang="zh-CN" altLang="en-US" sz="2000" b="1" kern="1200" baseline="0"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122" name="Rectangle 2"/>
          <p:cNvSpPr txBox="1"/>
          <p:nvPr/>
        </p:nvSpPr>
        <p:spPr>
          <a:xfrm>
            <a:off x="-159" y="80"/>
            <a:ext cx="2938463" cy="415528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演讲稿写作格式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586762626583_1_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9703</Words>
  <Application>WPS 演示</Application>
  <PresentationFormat>全屏显示(16:9)</PresentationFormat>
  <Paragraphs>277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Arial</vt:lpstr>
      <vt:lpstr>宋体</vt:lpstr>
      <vt:lpstr>Wingdings</vt:lpstr>
      <vt:lpstr>黑体</vt:lpstr>
      <vt:lpstr>方正粗黑宋简体</vt:lpstr>
      <vt:lpstr>微软雅黑</vt:lpstr>
      <vt:lpstr>楷体</vt:lpstr>
      <vt:lpstr>Calibri</vt:lpstr>
      <vt:lpstr>Arial Unicode MS</vt:lpstr>
      <vt:lpstr>Calibri Light</vt:lpstr>
      <vt:lpstr>Office 主题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刘秀娟</cp:lastModifiedBy>
  <cp:revision>89</cp:revision>
  <dcterms:created xsi:type="dcterms:W3CDTF">2015-05-05T08:02:00Z</dcterms:created>
  <dcterms:modified xsi:type="dcterms:W3CDTF">2020-05-08T09:22:02Z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