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7" r:id="rId3"/>
    <p:sldId id="259" r:id="rId4"/>
    <p:sldId id="260" r:id="rId5"/>
    <p:sldId id="261" r:id="rId6"/>
    <p:sldId id="274" r:id="rId7"/>
    <p:sldId id="273" r:id="rId8"/>
    <p:sldId id="272" r:id="rId9"/>
    <p:sldId id="271" r:id="rId10"/>
    <p:sldId id="270" r:id="rId11"/>
    <p:sldId id="269" r:id="rId12"/>
    <p:sldId id="268" r:id="rId13"/>
    <p:sldId id="275" r:id="rId14"/>
    <p:sldId id="267" r:id="rId15"/>
    <p:sldId id="266" r:id="rId16"/>
    <p:sldId id="265" r:id="rId17"/>
    <p:sldId id="276" r:id="rId18"/>
    <p:sldId id="264" r:id="rId19"/>
    <p:sldId id="263" r:id="rId20"/>
    <p:sldId id="262" r:id="rId21"/>
    <p:sldId id="278" r:id="rId22"/>
    <p:sldId id="279" r:id="rId23"/>
    <p:sldId id="280" r:id="rId24"/>
    <p:sldId id="281" r:id="rId25"/>
    <p:sldId id="282" r:id="rId26"/>
    <p:sldId id="283" r:id="rId27"/>
    <p:sldId id="284" r:id="rId28"/>
    <p:sldId id="285" r:id="rId29"/>
    <p:sldId id="286" r:id="rId30"/>
    <p:sldId id="288" r:id="rId31"/>
    <p:sldId id="289" r:id="rId32"/>
    <p:sldId id="290" r:id="rId33"/>
    <p:sldId id="291" r:id="rId34"/>
    <p:sldId id="292" r:id="rId35"/>
    <p:sldId id="277" r:id="rId36"/>
  </p:sldIdLst>
  <p:sldSz cx="12192000" cy="6858000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9" Type="http://schemas.openxmlformats.org/officeDocument/2006/relationships/tableStyles" Target="tableStyles.xml"/><Relationship Id="rId38" Type="http://schemas.openxmlformats.org/officeDocument/2006/relationships/viewProps" Target="viewProps.xml"/><Relationship Id="rId37" Type="http://schemas.openxmlformats.org/officeDocument/2006/relationships/presProps" Target="presProps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 advClick="0" advTm="50000"/>
    </mc:Choice>
    <mc:Fallback>
      <p:transition advClick="0" advTm="5000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 advClick="0" advTm="50000"/>
    </mc:Choice>
    <mc:Fallback>
      <p:transition advClick="0" advTm="5000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 advClick="0" advTm="50000"/>
    </mc:Choice>
    <mc:Fallback>
      <p:transition advClick="0" advTm="5000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 advClick="0" advTm="50000"/>
    </mc:Choice>
    <mc:Fallback>
      <p:transition advClick="0" advTm="5000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 advClick="0" advTm="50000"/>
    </mc:Choice>
    <mc:Fallback>
      <p:transition advClick="0" advTm="5000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 advClick="0" advTm="50000"/>
    </mc:Choice>
    <mc:Fallback>
      <p:transition advClick="0" advTm="5000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 advClick="0" advTm="50000"/>
    </mc:Choice>
    <mc:Fallback>
      <p:transition advClick="0" advTm="5000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 advClick="0" advTm="50000"/>
    </mc:Choice>
    <mc:Fallback>
      <p:transition advClick="0" advTm="5000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 advClick="0" advTm="50000"/>
    </mc:Choice>
    <mc:Fallback>
      <p:transition advClick="0" advTm="5000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 advClick="0" advTm="50000"/>
    </mc:Choice>
    <mc:Fallback>
      <p:transition advClick="0" advTm="5000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  <p:pic>
        <p:nvPicPr>
          <p:cNvPr id="7" name="图片 6" descr="18190841_092401460188_2"/>
          <p:cNvPicPr>
            <a:picLocks noChangeAspect="1"/>
          </p:cNvPicPr>
          <p:nvPr userDrawn="1"/>
        </p:nvPicPr>
        <p:blipFill>
          <a:blip r:embed="rId11"/>
          <a:stretch>
            <a:fillRect/>
          </a:stretch>
        </p:blipFill>
        <p:spPr>
          <a:xfrm>
            <a:off x="26035" y="-7620"/>
            <a:ext cx="12227560" cy="697484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mc:AlternateContent xmlns:mc="http://schemas.openxmlformats.org/markup-compatibility/2006">
    <mc:Choice xmlns:p14="http://schemas.microsoft.com/office/powerpoint/2010/main" Requires="p14">
      <p:transition p14:dur="500" advClick="0" advTm="50000"/>
    </mc:Choice>
    <mc:Fallback>
      <p:transition advClick="0" advTm="5000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.png"/><Relationship Id="rId2" Type="http://schemas.microsoft.com/office/2007/relationships/media" Target="file:///F:\&#21476;&#31581;-&#12298;&#39640;&#23665;&#27969;&#27700;&#12299;.mp3" TargetMode="External"/><Relationship Id="rId1" Type="http://schemas.openxmlformats.org/officeDocument/2006/relationships/audio" Target="file:///F:\&#21476;&#31581;-&#12298;&#39640;&#23665;&#27969;&#27700;&#12299;.mp3" TargetMode="Externa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1726565" y="2287905"/>
            <a:ext cx="8306435" cy="30175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solidFill>
                  <a:srgbClr val="002060"/>
                </a:solidFill>
                <a:sym typeface="+mn-ea"/>
              </a:rPr>
              <a:t>关雎《诗经》</a:t>
            </a:r>
            <a:endParaRPr lang="zh-CN" altLang="en-US" sz="3200" b="1">
              <a:solidFill>
                <a:srgbClr val="002060"/>
              </a:solidFill>
            </a:endParaRPr>
          </a:p>
          <a:p>
            <a:r>
              <a:rPr lang="zh-CN" altLang="en-US" sz="3200" b="1">
                <a:solidFill>
                  <a:srgbClr val="002060"/>
                </a:solidFill>
                <a:sym typeface="+mn-ea"/>
              </a:rPr>
              <a:t>关关雎鸠，在河之洲。窈窕淑女，君子好逑。</a:t>
            </a:r>
            <a:endParaRPr lang="zh-CN" altLang="en-US" sz="3200" b="1">
              <a:solidFill>
                <a:srgbClr val="002060"/>
              </a:solidFill>
            </a:endParaRPr>
          </a:p>
          <a:p>
            <a:r>
              <a:rPr lang="zh-CN" altLang="en-US" sz="3200" b="1">
                <a:solidFill>
                  <a:srgbClr val="002060"/>
                </a:solidFill>
                <a:sym typeface="+mn-ea"/>
              </a:rPr>
              <a:t>参差荇菜，左右流之。窈窕淑女，寤寐求之。</a:t>
            </a:r>
            <a:endParaRPr lang="zh-CN" altLang="en-US" sz="3200" b="1">
              <a:solidFill>
                <a:srgbClr val="002060"/>
              </a:solidFill>
            </a:endParaRPr>
          </a:p>
          <a:p>
            <a:r>
              <a:rPr lang="zh-CN" altLang="en-US" sz="3200" b="1">
                <a:solidFill>
                  <a:srgbClr val="002060"/>
                </a:solidFill>
                <a:sym typeface="+mn-ea"/>
              </a:rPr>
              <a:t>求之不得，寤寐思服。悠哉悠哉，辗转反侧。</a:t>
            </a:r>
            <a:endParaRPr lang="zh-CN" altLang="en-US" sz="3200" b="1">
              <a:solidFill>
                <a:srgbClr val="002060"/>
              </a:solidFill>
            </a:endParaRPr>
          </a:p>
          <a:p>
            <a:r>
              <a:rPr lang="zh-CN" altLang="en-US" sz="3200" b="1">
                <a:solidFill>
                  <a:srgbClr val="002060"/>
                </a:solidFill>
                <a:sym typeface="+mn-ea"/>
              </a:rPr>
              <a:t>参差荇菜，左右采之。窈窕淑女，琴瑟友之。</a:t>
            </a:r>
            <a:endParaRPr lang="zh-CN" altLang="en-US" sz="3200" b="1">
              <a:solidFill>
                <a:srgbClr val="002060"/>
              </a:solidFill>
            </a:endParaRPr>
          </a:p>
          <a:p>
            <a:r>
              <a:rPr lang="zh-CN" altLang="en-US" sz="3200" b="1">
                <a:solidFill>
                  <a:srgbClr val="002060"/>
                </a:solidFill>
                <a:sym typeface="+mn-ea"/>
              </a:rPr>
              <a:t>参差荇菜，左右芼之。窈窕淑女，钟鼓乐之。</a:t>
            </a:r>
            <a:endParaRPr lang="zh-CN" altLang="en-US" b="1"/>
          </a:p>
        </p:txBody>
      </p:sp>
      <p:pic>
        <p:nvPicPr>
          <p:cNvPr id="5" name="古筝-《高山流水》">
            <a:hlinkClick r:id="" action="ppaction://media"/>
          </p:cNvPr>
          <p:cNvPicPr/>
          <p:nvPr>
            <a:audi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9474835" y="1668780"/>
            <a:ext cx="558165" cy="619125"/>
          </a:xfrm>
          <a:prstGeom prst="rect">
            <a:avLst/>
          </a:prstGeom>
        </p:spPr>
      </p:pic>
    </p:spTree>
  </p:cSld>
  <p:clrMapOvr>
    <a:masterClrMapping/>
  </p:clrMapOvr>
  <p:transition advClick="0" advTm="5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99" showWhenStopped="0">
                <p:cTn id="7" repeatCount="indefinite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2072640" y="2164080"/>
            <a:ext cx="6918960" cy="25298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solidFill>
                  <a:srgbClr val="002060"/>
                </a:solidFill>
                <a:latin typeface="华文楷体" panose="02010600040101010101" charset="-122"/>
                <a:ea typeface="华文楷体" panose="02010600040101010101" charset="-122"/>
              </a:rPr>
              <a:t>　　　　《望岳》杜甫</a:t>
            </a:r>
            <a:endParaRPr lang="zh-CN" altLang="en-US" sz="3200" b="1">
              <a:solidFill>
                <a:srgbClr val="002060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r>
              <a:rPr lang="zh-CN" altLang="en-US" sz="3200" b="1">
                <a:solidFill>
                  <a:srgbClr val="002060"/>
                </a:solidFill>
                <a:latin typeface="华文楷体" panose="02010600040101010101" charset="-122"/>
                <a:ea typeface="华文楷体" panose="02010600040101010101" charset="-122"/>
              </a:rPr>
              <a:t>　　岱宗夫如何，齐鲁青未了。</a:t>
            </a:r>
            <a:endParaRPr lang="zh-CN" altLang="en-US" sz="3200" b="1">
              <a:solidFill>
                <a:srgbClr val="002060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r>
              <a:rPr lang="zh-CN" altLang="en-US" sz="3200" b="1">
                <a:solidFill>
                  <a:srgbClr val="002060"/>
                </a:solidFill>
                <a:latin typeface="华文楷体" panose="02010600040101010101" charset="-122"/>
                <a:ea typeface="华文楷体" panose="02010600040101010101" charset="-122"/>
              </a:rPr>
              <a:t>　　造化钟神秀，阴阳割昏晓。</a:t>
            </a:r>
            <a:endParaRPr lang="zh-CN" altLang="en-US" sz="3200" b="1">
              <a:solidFill>
                <a:srgbClr val="002060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r>
              <a:rPr lang="zh-CN" altLang="en-US" sz="3200" b="1">
                <a:solidFill>
                  <a:srgbClr val="002060"/>
                </a:solidFill>
                <a:latin typeface="华文楷体" panose="02010600040101010101" charset="-122"/>
                <a:ea typeface="华文楷体" panose="02010600040101010101" charset="-122"/>
              </a:rPr>
              <a:t>　　荡胸生曾云，决眦入归鸟。</a:t>
            </a:r>
            <a:endParaRPr lang="zh-CN" altLang="en-US" sz="3200" b="1">
              <a:solidFill>
                <a:srgbClr val="002060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r>
              <a:rPr lang="zh-CN" altLang="en-US" sz="3200" b="1">
                <a:solidFill>
                  <a:srgbClr val="002060"/>
                </a:solidFill>
                <a:latin typeface="华文楷体" panose="02010600040101010101" charset="-122"/>
                <a:ea typeface="华文楷体" panose="02010600040101010101" charset="-122"/>
              </a:rPr>
              <a:t>　　会当凌绝顶，一览众山小。</a:t>
            </a:r>
            <a:endParaRPr lang="zh-CN" altLang="en-US" sz="3200" b="1">
              <a:solidFill>
                <a:srgbClr val="002060"/>
              </a:solidFill>
              <a:latin typeface="华文楷体" panose="02010600040101010101" charset="-122"/>
              <a:ea typeface="华文楷体" panose="02010600040101010101" charset="-122"/>
            </a:endParaRPr>
          </a:p>
        </p:txBody>
      </p:sp>
    </p:spTree>
  </p:cSld>
  <p:clrMapOvr>
    <a:masterClrMapping/>
  </p:clrMapOvr>
  <p:transition advClick="0" advTm="50000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3017520" y="2199640"/>
            <a:ext cx="5608320" cy="25298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solidFill>
                  <a:srgbClr val="002060"/>
                </a:solidFill>
                <a:latin typeface="华文楷体" panose="02010600040101010101" charset="-122"/>
                <a:ea typeface="华文楷体" panose="02010600040101010101" charset="-122"/>
              </a:rPr>
              <a:t>《春望》杜甫</a:t>
            </a:r>
            <a:endParaRPr lang="zh-CN" altLang="en-US" sz="3200" b="1">
              <a:solidFill>
                <a:srgbClr val="002060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r>
              <a:rPr lang="zh-CN" altLang="en-US" sz="3200" b="1">
                <a:solidFill>
                  <a:srgbClr val="002060"/>
                </a:solidFill>
                <a:latin typeface="华文楷体" panose="02010600040101010101" charset="-122"/>
                <a:ea typeface="华文楷体" panose="02010600040101010101" charset="-122"/>
              </a:rPr>
              <a:t>国破山河在，城春草木深。</a:t>
            </a:r>
            <a:endParaRPr lang="zh-CN" altLang="en-US" sz="3200" b="1">
              <a:solidFill>
                <a:srgbClr val="002060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r>
              <a:rPr lang="zh-CN" altLang="en-US" sz="3200" b="1">
                <a:solidFill>
                  <a:srgbClr val="002060"/>
                </a:solidFill>
                <a:latin typeface="华文楷体" panose="02010600040101010101" charset="-122"/>
                <a:ea typeface="华文楷体" panose="02010600040101010101" charset="-122"/>
              </a:rPr>
              <a:t>感时花溅泪，恨别鸟惊心。</a:t>
            </a:r>
            <a:endParaRPr lang="zh-CN" altLang="en-US" sz="3200" b="1">
              <a:solidFill>
                <a:srgbClr val="002060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r>
              <a:rPr lang="zh-CN" altLang="en-US" sz="3200" b="1">
                <a:solidFill>
                  <a:srgbClr val="002060"/>
                </a:solidFill>
                <a:latin typeface="华文楷体" panose="02010600040101010101" charset="-122"/>
                <a:ea typeface="华文楷体" panose="02010600040101010101" charset="-122"/>
              </a:rPr>
              <a:t>烽火连三月，家书抵万金。</a:t>
            </a:r>
            <a:endParaRPr lang="zh-CN" altLang="en-US" sz="3200" b="1">
              <a:solidFill>
                <a:srgbClr val="002060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r>
              <a:rPr lang="zh-CN" altLang="en-US" sz="3200" b="1">
                <a:solidFill>
                  <a:srgbClr val="002060"/>
                </a:solidFill>
                <a:latin typeface="华文楷体" panose="02010600040101010101" charset="-122"/>
                <a:ea typeface="华文楷体" panose="02010600040101010101" charset="-122"/>
              </a:rPr>
              <a:t>白头搔更短，浑欲不胜簪。</a:t>
            </a:r>
            <a:endParaRPr lang="zh-CN" altLang="en-US" sz="3200" b="1">
              <a:solidFill>
                <a:srgbClr val="002060"/>
              </a:solidFill>
              <a:latin typeface="华文楷体" panose="02010600040101010101" charset="-122"/>
              <a:ea typeface="华文楷体" panose="02010600040101010101" charset="-122"/>
            </a:endParaRPr>
          </a:p>
        </p:txBody>
      </p:sp>
    </p:spTree>
  </p:cSld>
  <p:clrMapOvr>
    <a:masterClrMapping/>
  </p:clrMapOvr>
  <p:transition advClick="0" advTm="50000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2013041810543431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20" y="9525"/>
            <a:ext cx="12251690" cy="699008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838200" y="80645"/>
            <a:ext cx="10058400" cy="69189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solidFill>
                  <a:srgbClr val="C00000"/>
                </a:solidFill>
                <a:latin typeface="华文楷体" panose="02010600040101010101" charset="-122"/>
                <a:ea typeface="华文楷体" panose="02010600040101010101" charset="-122"/>
              </a:rPr>
              <a:t>《茅屋为秋风所破歌》杜甫</a:t>
            </a:r>
            <a:endParaRPr lang="zh-CN" altLang="en-US" sz="3200" b="1">
              <a:solidFill>
                <a:srgbClr val="C00000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r>
              <a:rPr lang="zh-CN" altLang="en-US" sz="3200" b="1">
                <a:solidFill>
                  <a:srgbClr val="C00000"/>
                </a:solidFill>
                <a:latin typeface="华文楷体" panose="02010600040101010101" charset="-122"/>
                <a:ea typeface="华文楷体" panose="02010600040101010101" charset="-122"/>
              </a:rPr>
              <a:t>八月秋高风怒号，卷我屋上三重茅。</a:t>
            </a:r>
            <a:endParaRPr lang="zh-CN" altLang="en-US" sz="3200" b="1">
              <a:solidFill>
                <a:srgbClr val="C00000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r>
              <a:rPr lang="zh-CN" altLang="en-US" sz="3200" b="1">
                <a:solidFill>
                  <a:srgbClr val="C00000"/>
                </a:solidFill>
                <a:latin typeface="华文楷体" panose="02010600040101010101" charset="-122"/>
                <a:ea typeface="华文楷体" panose="02010600040101010101" charset="-122"/>
              </a:rPr>
              <a:t>茅飞度江洒江郊，高者挂罥长林梢，</a:t>
            </a:r>
            <a:endParaRPr lang="zh-CN" altLang="en-US" sz="3200" b="1">
              <a:solidFill>
                <a:srgbClr val="C00000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r>
              <a:rPr lang="zh-CN" altLang="en-US" sz="3200" b="1">
                <a:solidFill>
                  <a:srgbClr val="C00000"/>
                </a:solidFill>
                <a:latin typeface="华文楷体" panose="02010600040101010101" charset="-122"/>
                <a:ea typeface="华文楷体" panose="02010600040101010101" charset="-122"/>
              </a:rPr>
              <a:t>下者飘转沉塘坳。</a:t>
            </a:r>
            <a:endParaRPr lang="zh-CN" altLang="en-US" sz="3200" b="1">
              <a:solidFill>
                <a:srgbClr val="C00000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r>
              <a:rPr lang="zh-CN" altLang="en-US" sz="3200" b="1">
                <a:solidFill>
                  <a:srgbClr val="C00000"/>
                </a:solidFill>
                <a:latin typeface="华文楷体" panose="02010600040101010101" charset="-122"/>
                <a:ea typeface="华文楷体" panose="02010600040101010101" charset="-122"/>
              </a:rPr>
              <a:t>南村群童欺我老无力，忍能对面为盗贼，</a:t>
            </a:r>
            <a:endParaRPr lang="zh-CN" altLang="en-US" sz="3200" b="1">
              <a:solidFill>
                <a:srgbClr val="C00000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r>
              <a:rPr lang="zh-CN" altLang="en-US" sz="3200" b="1">
                <a:solidFill>
                  <a:srgbClr val="C00000"/>
                </a:solidFill>
                <a:latin typeface="华文楷体" panose="02010600040101010101" charset="-122"/>
                <a:ea typeface="华文楷体" panose="02010600040101010101" charset="-122"/>
              </a:rPr>
              <a:t>公然抱茅入竹去。唇焦口燥呼不得，</a:t>
            </a:r>
            <a:endParaRPr lang="zh-CN" altLang="en-US" sz="3200" b="1">
              <a:solidFill>
                <a:srgbClr val="C00000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r>
              <a:rPr lang="zh-CN" altLang="en-US" sz="3200" b="1">
                <a:solidFill>
                  <a:srgbClr val="C00000"/>
                </a:solidFill>
                <a:latin typeface="华文楷体" panose="02010600040101010101" charset="-122"/>
                <a:ea typeface="华文楷体" panose="02010600040101010101" charset="-122"/>
              </a:rPr>
              <a:t>归来倚杖自叹息。</a:t>
            </a:r>
            <a:endParaRPr lang="zh-CN" altLang="en-US" sz="3200" b="1">
              <a:solidFill>
                <a:srgbClr val="C00000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r>
              <a:rPr lang="zh-CN" altLang="en-US" sz="3200" b="1">
                <a:solidFill>
                  <a:srgbClr val="C00000"/>
                </a:solidFill>
                <a:latin typeface="华文楷体" panose="02010600040101010101" charset="-122"/>
                <a:ea typeface="华文楷体" panose="02010600040101010101" charset="-122"/>
              </a:rPr>
              <a:t>俄顷风定云墨色，秋天漠漠向昏黑。</a:t>
            </a:r>
            <a:endParaRPr lang="zh-CN" altLang="en-US" sz="3200" b="1">
              <a:solidFill>
                <a:srgbClr val="C00000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r>
              <a:rPr lang="zh-CN" altLang="en-US" sz="3200" b="1">
                <a:solidFill>
                  <a:srgbClr val="C00000"/>
                </a:solidFill>
                <a:latin typeface="华文楷体" panose="02010600040101010101" charset="-122"/>
                <a:ea typeface="华文楷体" panose="02010600040101010101" charset="-122"/>
              </a:rPr>
              <a:t>布衾多年冷似铁，骄儿恶卧踏里裂。</a:t>
            </a:r>
            <a:endParaRPr lang="zh-CN" altLang="en-US" sz="3200" b="1">
              <a:solidFill>
                <a:srgbClr val="C00000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r>
              <a:rPr lang="zh-CN" altLang="en-US" sz="3200" b="1">
                <a:solidFill>
                  <a:srgbClr val="C00000"/>
                </a:solidFill>
                <a:latin typeface="华文楷体" panose="02010600040101010101" charset="-122"/>
                <a:ea typeface="华文楷体" panose="02010600040101010101" charset="-122"/>
              </a:rPr>
              <a:t>床床屋漏无干处，雨脚如麻未断绝。</a:t>
            </a:r>
            <a:endParaRPr lang="zh-CN" altLang="en-US" sz="3200" b="1">
              <a:solidFill>
                <a:srgbClr val="C00000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r>
              <a:rPr lang="zh-CN" altLang="en-US" sz="3200" b="1">
                <a:solidFill>
                  <a:srgbClr val="C00000"/>
                </a:solidFill>
                <a:latin typeface="华文楷体" panose="02010600040101010101" charset="-122"/>
                <a:ea typeface="华文楷体" panose="02010600040101010101" charset="-122"/>
              </a:rPr>
              <a:t>自经丧乱少睡眠，长夜沾湿何由彻。</a:t>
            </a:r>
            <a:endParaRPr lang="zh-CN" altLang="en-US" sz="3200" b="1">
              <a:solidFill>
                <a:srgbClr val="C00000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r>
              <a:rPr lang="zh-CN" altLang="en-US" sz="3200" b="1">
                <a:solidFill>
                  <a:srgbClr val="C00000"/>
                </a:solidFill>
                <a:latin typeface="华文楷体" panose="02010600040101010101" charset="-122"/>
                <a:ea typeface="华文楷体" panose="02010600040101010101" charset="-122"/>
              </a:rPr>
              <a:t>安得广厦千万间，</a:t>
            </a:r>
            <a:endParaRPr lang="zh-CN" altLang="en-US" sz="3200" b="1">
              <a:solidFill>
                <a:srgbClr val="C00000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r>
              <a:rPr lang="zh-CN" altLang="en-US" sz="3200" b="1">
                <a:solidFill>
                  <a:srgbClr val="C00000"/>
                </a:solidFill>
                <a:latin typeface="华文楷体" panose="02010600040101010101" charset="-122"/>
                <a:ea typeface="华文楷体" panose="02010600040101010101" charset="-122"/>
              </a:rPr>
              <a:t>大庇天下寒士俱欢颜，风雨不动安如山。</a:t>
            </a:r>
            <a:endParaRPr lang="zh-CN" altLang="en-US" sz="3200" b="1">
              <a:solidFill>
                <a:srgbClr val="C00000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r>
              <a:rPr lang="zh-CN" altLang="en-US" sz="3200" b="1">
                <a:solidFill>
                  <a:srgbClr val="C00000"/>
                </a:solidFill>
                <a:latin typeface="华文楷体" panose="02010600040101010101" charset="-122"/>
                <a:ea typeface="华文楷体" panose="02010600040101010101" charset="-122"/>
              </a:rPr>
              <a:t>呜呼何时眼前突兀见此屋，吾庐独破受冻死亦足。</a:t>
            </a:r>
            <a:endParaRPr lang="zh-CN" altLang="en-US" sz="3200" b="1">
              <a:solidFill>
                <a:srgbClr val="C00000"/>
              </a:solidFill>
              <a:latin typeface="华文楷体" panose="02010600040101010101" charset="-122"/>
              <a:ea typeface="华文楷体" panose="02010600040101010101" charset="-122"/>
            </a:endParaRPr>
          </a:p>
        </p:txBody>
      </p:sp>
    </p:spTree>
  </p:cSld>
  <p:clrMapOvr>
    <a:masterClrMapping/>
  </p:clrMapOvr>
  <p:transition advClick="0" advTm="50000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432560" y="1193800"/>
            <a:ext cx="8823960" cy="49682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solidFill>
                  <a:srgbClr val="002060"/>
                </a:solidFill>
                <a:latin typeface="华文楷体" panose="02010600040101010101" charset="-122"/>
                <a:ea typeface="华文楷体" panose="02010600040101010101" charset="-122"/>
              </a:rPr>
              <a:t>《白雪歌送武判官归京》岑参</a:t>
            </a:r>
            <a:endParaRPr lang="zh-CN" altLang="en-US" sz="3200" b="1">
              <a:solidFill>
                <a:srgbClr val="002060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r>
              <a:rPr lang="zh-CN" altLang="en-US" sz="3200" b="1">
                <a:solidFill>
                  <a:srgbClr val="002060"/>
                </a:solidFill>
                <a:latin typeface="华文楷体" panose="02010600040101010101" charset="-122"/>
                <a:ea typeface="华文楷体" panose="02010600040101010101" charset="-122"/>
              </a:rPr>
              <a:t>北风卷地白草折，胡天八月即飞雪。</a:t>
            </a:r>
            <a:endParaRPr lang="zh-CN" altLang="en-US" sz="3200" b="1">
              <a:solidFill>
                <a:srgbClr val="002060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r>
              <a:rPr lang="zh-CN" altLang="en-US" sz="3200" b="1">
                <a:solidFill>
                  <a:srgbClr val="002060"/>
                </a:solidFill>
                <a:latin typeface="华文楷体" panose="02010600040101010101" charset="-122"/>
                <a:ea typeface="华文楷体" panose="02010600040101010101" charset="-122"/>
              </a:rPr>
              <a:t>忽如一夜春风来，千树万树梨花开。</a:t>
            </a:r>
            <a:endParaRPr lang="zh-CN" altLang="en-US" sz="3200" b="1">
              <a:solidFill>
                <a:srgbClr val="002060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r>
              <a:rPr lang="zh-CN" altLang="en-US" sz="3200" b="1">
                <a:solidFill>
                  <a:srgbClr val="002060"/>
                </a:solidFill>
                <a:latin typeface="华文楷体" panose="02010600040101010101" charset="-122"/>
                <a:ea typeface="华文楷体" panose="02010600040101010101" charset="-122"/>
              </a:rPr>
              <a:t>散入珠帘湿罗幕，狐裘不暖锦衾薄。</a:t>
            </a:r>
            <a:endParaRPr lang="zh-CN" altLang="en-US" sz="3200" b="1">
              <a:solidFill>
                <a:srgbClr val="002060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r>
              <a:rPr lang="zh-CN" altLang="en-US" sz="3200" b="1">
                <a:solidFill>
                  <a:srgbClr val="002060"/>
                </a:solidFill>
                <a:latin typeface="华文楷体" panose="02010600040101010101" charset="-122"/>
                <a:ea typeface="华文楷体" panose="02010600040101010101" charset="-122"/>
              </a:rPr>
              <a:t>将军角弓不得控，都护铁衣冷难著</a:t>
            </a:r>
            <a:r>
              <a:rPr lang="zh-CN" altLang="en-US" sz="3200" b="1">
                <a:solidFill>
                  <a:srgbClr val="002060"/>
                </a:solidFill>
                <a:latin typeface="华文楷体" panose="02010600040101010101" charset="-122"/>
                <a:ea typeface="华文楷体" panose="02010600040101010101" charset="-122"/>
              </a:rPr>
              <a:t>。</a:t>
            </a:r>
            <a:endParaRPr lang="zh-CN" altLang="en-US" sz="3200" b="1">
              <a:solidFill>
                <a:srgbClr val="002060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r>
              <a:rPr lang="zh-CN" altLang="en-US" sz="3200" b="1">
                <a:solidFill>
                  <a:srgbClr val="002060"/>
                </a:solidFill>
                <a:latin typeface="华文楷体" panose="02010600040101010101" charset="-122"/>
                <a:ea typeface="华文楷体" panose="02010600040101010101" charset="-122"/>
              </a:rPr>
              <a:t>瀚海阑干百丈冰，愁云惨淡万里凝。</a:t>
            </a:r>
            <a:endParaRPr lang="zh-CN" altLang="en-US" sz="3200" b="1">
              <a:solidFill>
                <a:srgbClr val="002060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r>
              <a:rPr lang="zh-CN" altLang="en-US" sz="3200" b="1">
                <a:solidFill>
                  <a:srgbClr val="002060"/>
                </a:solidFill>
                <a:latin typeface="华文楷体" panose="02010600040101010101" charset="-122"/>
                <a:ea typeface="华文楷体" panose="02010600040101010101" charset="-122"/>
              </a:rPr>
              <a:t>中军置酒饮归客，胡琴琵琶与羌笛。</a:t>
            </a:r>
            <a:endParaRPr lang="zh-CN" altLang="en-US" sz="3200" b="1">
              <a:solidFill>
                <a:srgbClr val="002060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r>
              <a:rPr lang="zh-CN" altLang="en-US" sz="3200" b="1">
                <a:solidFill>
                  <a:srgbClr val="002060"/>
                </a:solidFill>
                <a:latin typeface="华文楷体" panose="02010600040101010101" charset="-122"/>
                <a:ea typeface="华文楷体" panose="02010600040101010101" charset="-122"/>
              </a:rPr>
              <a:t>纷纷暮雪下辕门，风掣红旗冻不翻。</a:t>
            </a:r>
            <a:endParaRPr lang="zh-CN" altLang="en-US" sz="3200" b="1">
              <a:solidFill>
                <a:srgbClr val="002060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r>
              <a:rPr lang="zh-CN" altLang="en-US" sz="3200" b="1">
                <a:solidFill>
                  <a:srgbClr val="002060"/>
                </a:solidFill>
                <a:latin typeface="华文楷体" panose="02010600040101010101" charset="-122"/>
                <a:ea typeface="华文楷体" panose="02010600040101010101" charset="-122"/>
              </a:rPr>
              <a:t>轮台东门送君去，去时雪满天山路。</a:t>
            </a:r>
            <a:endParaRPr lang="zh-CN" altLang="en-US" sz="3200" b="1">
              <a:solidFill>
                <a:srgbClr val="002060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r>
              <a:rPr lang="zh-CN" altLang="en-US" sz="3200" b="1">
                <a:solidFill>
                  <a:srgbClr val="002060"/>
                </a:solidFill>
                <a:latin typeface="华文楷体" panose="02010600040101010101" charset="-122"/>
                <a:ea typeface="华文楷体" panose="02010600040101010101" charset="-122"/>
              </a:rPr>
              <a:t>山回路转不见君，雪上空留马行处。</a:t>
            </a:r>
            <a:endParaRPr lang="zh-CN" altLang="en-US" sz="3200" b="1">
              <a:solidFill>
                <a:srgbClr val="002060"/>
              </a:solidFill>
              <a:latin typeface="华文楷体" panose="02010600040101010101" charset="-122"/>
              <a:ea typeface="华文楷体" panose="02010600040101010101" charset="-122"/>
            </a:endParaRPr>
          </a:p>
        </p:txBody>
      </p:sp>
    </p:spTree>
  </p:cSld>
  <p:clrMapOvr>
    <a:masterClrMapping/>
  </p:clrMapOvr>
  <p:transition advClick="0" advTm="50000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950720" y="2164080"/>
            <a:ext cx="6461125" cy="25298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solidFill>
                  <a:srgbClr val="002060"/>
                </a:solidFill>
                <a:latin typeface="华文楷体" panose="02010600040101010101" charset="-122"/>
                <a:ea typeface="华文楷体" panose="02010600040101010101" charset="-122"/>
              </a:rPr>
              <a:t>《早春呈水部张十八员外》韩愈</a:t>
            </a:r>
            <a:endParaRPr lang="zh-CN" altLang="en-US" sz="3200" b="1">
              <a:solidFill>
                <a:srgbClr val="002060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r>
              <a:rPr lang="zh-CN" altLang="en-US" sz="3200" b="1">
                <a:solidFill>
                  <a:srgbClr val="002060"/>
                </a:solidFill>
                <a:latin typeface="华文楷体" panose="02010600040101010101" charset="-122"/>
                <a:ea typeface="华文楷体" panose="02010600040101010101" charset="-122"/>
              </a:rPr>
              <a:t>　　天街小雨润如酥，</a:t>
            </a:r>
            <a:endParaRPr lang="zh-CN" altLang="en-US" sz="3200" b="1">
              <a:solidFill>
                <a:srgbClr val="002060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r>
              <a:rPr lang="zh-CN" altLang="en-US" sz="3200" b="1">
                <a:solidFill>
                  <a:srgbClr val="002060"/>
                </a:solidFill>
                <a:latin typeface="华文楷体" panose="02010600040101010101" charset="-122"/>
                <a:ea typeface="华文楷体" panose="02010600040101010101" charset="-122"/>
              </a:rPr>
              <a:t>　　草色遥看近却无。</a:t>
            </a:r>
            <a:endParaRPr lang="zh-CN" altLang="en-US" sz="3200" b="1">
              <a:solidFill>
                <a:srgbClr val="002060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r>
              <a:rPr lang="zh-CN" altLang="en-US" sz="3200" b="1">
                <a:solidFill>
                  <a:srgbClr val="002060"/>
                </a:solidFill>
                <a:latin typeface="华文楷体" panose="02010600040101010101" charset="-122"/>
                <a:ea typeface="华文楷体" panose="02010600040101010101" charset="-122"/>
              </a:rPr>
              <a:t>　　最是一年春好处，</a:t>
            </a:r>
            <a:endParaRPr lang="zh-CN" altLang="en-US" sz="3200" b="1">
              <a:solidFill>
                <a:srgbClr val="002060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r>
              <a:rPr lang="zh-CN" altLang="en-US" sz="3200" b="1">
                <a:solidFill>
                  <a:srgbClr val="002060"/>
                </a:solidFill>
                <a:latin typeface="华文楷体" panose="02010600040101010101" charset="-122"/>
                <a:ea typeface="华文楷体" panose="02010600040101010101" charset="-122"/>
              </a:rPr>
              <a:t>　　绝胜烟柳满皇都。</a:t>
            </a:r>
            <a:endParaRPr lang="zh-CN" altLang="en-US" sz="3200" b="1">
              <a:solidFill>
                <a:srgbClr val="002060"/>
              </a:solidFill>
              <a:latin typeface="华文楷体" panose="02010600040101010101" charset="-122"/>
              <a:ea typeface="华文楷体" panose="02010600040101010101" charset="-122"/>
            </a:endParaRPr>
          </a:p>
        </p:txBody>
      </p:sp>
    </p:spTree>
  </p:cSld>
  <p:clrMapOvr>
    <a:masterClrMapping/>
  </p:clrMapOvr>
  <p:transition advClick="0" advTm="50000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905635" y="2443480"/>
            <a:ext cx="7252970" cy="25298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solidFill>
                  <a:srgbClr val="002060"/>
                </a:solidFill>
                <a:latin typeface="华文楷体" panose="02010600040101010101" charset="-122"/>
                <a:ea typeface="华文楷体" panose="02010600040101010101" charset="-122"/>
              </a:rPr>
              <a:t>《酬乐天扬州初逢席上见赠》刘禹锡</a:t>
            </a:r>
            <a:endParaRPr lang="zh-CN" altLang="en-US" sz="3200" b="1">
              <a:solidFill>
                <a:srgbClr val="002060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r>
              <a:rPr lang="zh-CN" altLang="en-US" sz="3200" b="1">
                <a:solidFill>
                  <a:srgbClr val="002060"/>
                </a:solidFill>
                <a:latin typeface="华文楷体" panose="02010600040101010101" charset="-122"/>
                <a:ea typeface="华文楷体" panose="02010600040101010101" charset="-122"/>
              </a:rPr>
              <a:t>巴山楚水凄凉地，二十三年弃置身。</a:t>
            </a:r>
            <a:endParaRPr lang="zh-CN" altLang="en-US" sz="3200" b="1">
              <a:solidFill>
                <a:srgbClr val="002060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r>
              <a:rPr lang="zh-CN" altLang="en-US" sz="3200" b="1">
                <a:solidFill>
                  <a:srgbClr val="002060"/>
                </a:solidFill>
                <a:latin typeface="华文楷体" panose="02010600040101010101" charset="-122"/>
                <a:ea typeface="华文楷体" panose="02010600040101010101" charset="-122"/>
              </a:rPr>
              <a:t>怀旧空吟闻笛赋，到乡翻似烂柯人。</a:t>
            </a:r>
            <a:endParaRPr lang="zh-CN" altLang="en-US" sz="3200" b="1">
              <a:solidFill>
                <a:srgbClr val="002060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r>
              <a:rPr lang="zh-CN" altLang="en-US" sz="3200" b="1">
                <a:solidFill>
                  <a:srgbClr val="002060"/>
                </a:solidFill>
                <a:latin typeface="华文楷体" panose="02010600040101010101" charset="-122"/>
                <a:ea typeface="华文楷体" panose="02010600040101010101" charset="-122"/>
              </a:rPr>
              <a:t>沉舟侧畔千帆过，病树前头万木春。</a:t>
            </a:r>
            <a:endParaRPr lang="zh-CN" altLang="en-US" sz="3200" b="1">
              <a:solidFill>
                <a:srgbClr val="002060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r>
              <a:rPr lang="zh-CN" altLang="en-US" sz="3200" b="1">
                <a:solidFill>
                  <a:srgbClr val="002060"/>
                </a:solidFill>
                <a:latin typeface="华文楷体" panose="02010600040101010101" charset="-122"/>
                <a:ea typeface="华文楷体" panose="02010600040101010101" charset="-122"/>
              </a:rPr>
              <a:t>今日听君歌一曲，暂凭杯酒长精神。</a:t>
            </a:r>
            <a:endParaRPr lang="zh-CN" altLang="en-US" sz="3200" b="1">
              <a:solidFill>
                <a:srgbClr val="002060"/>
              </a:solidFill>
              <a:latin typeface="华文楷体" panose="02010600040101010101" charset="-122"/>
              <a:ea typeface="华文楷体" panose="02010600040101010101" charset="-122"/>
            </a:endParaRPr>
          </a:p>
        </p:txBody>
      </p:sp>
    </p:spTree>
  </p:cSld>
  <p:clrMapOvr>
    <a:masterClrMapping/>
  </p:clrMapOvr>
  <p:transition advClick="0" advTm="50000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13651546_132927260141_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150" y="-635"/>
            <a:ext cx="12261215" cy="845883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356360" y="157480"/>
            <a:ext cx="10119360" cy="69189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solidFill>
                  <a:srgbClr val="002060"/>
                </a:solidFill>
                <a:latin typeface="华文楷体" panose="02010600040101010101" charset="-122"/>
                <a:ea typeface="华文楷体" panose="02010600040101010101" charset="-122"/>
              </a:rPr>
              <a:t>《观刈麦》白居易</a:t>
            </a:r>
            <a:endParaRPr lang="zh-CN" altLang="en-US" sz="3200" b="1">
              <a:solidFill>
                <a:srgbClr val="002060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r>
              <a:rPr lang="zh-CN" altLang="en-US" sz="3200" b="1">
                <a:solidFill>
                  <a:srgbClr val="002060"/>
                </a:solidFill>
                <a:latin typeface="华文楷体" panose="02010600040101010101" charset="-122"/>
                <a:ea typeface="华文楷体" panose="02010600040101010101" charset="-122"/>
              </a:rPr>
              <a:t>田家少闲月，五月人倍忙。</a:t>
            </a:r>
            <a:endParaRPr lang="zh-CN" altLang="en-US" sz="3200" b="1">
              <a:solidFill>
                <a:srgbClr val="002060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r>
              <a:rPr lang="zh-CN" altLang="en-US" sz="3200" b="1">
                <a:solidFill>
                  <a:srgbClr val="002060"/>
                </a:solidFill>
                <a:latin typeface="华文楷体" panose="02010600040101010101" charset="-122"/>
                <a:ea typeface="华文楷体" panose="02010600040101010101" charset="-122"/>
              </a:rPr>
              <a:t>夜来南风起，小麦覆陇黄。</a:t>
            </a:r>
            <a:endParaRPr lang="zh-CN" altLang="en-US" sz="3200" b="1">
              <a:solidFill>
                <a:srgbClr val="002060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r>
              <a:rPr lang="zh-CN" altLang="en-US" sz="3200" b="1">
                <a:solidFill>
                  <a:srgbClr val="002060"/>
                </a:solidFill>
                <a:latin typeface="华文楷体" panose="02010600040101010101" charset="-122"/>
                <a:ea typeface="华文楷体" panose="02010600040101010101" charset="-122"/>
              </a:rPr>
              <a:t>妇姑荷箪食，童稚携壶浆。</a:t>
            </a:r>
            <a:endParaRPr lang="zh-CN" altLang="en-US" sz="3200" b="1">
              <a:solidFill>
                <a:srgbClr val="002060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r>
              <a:rPr lang="zh-CN" altLang="en-US" sz="3200" b="1">
                <a:solidFill>
                  <a:srgbClr val="002060"/>
                </a:solidFill>
                <a:latin typeface="华文楷体" panose="02010600040101010101" charset="-122"/>
                <a:ea typeface="华文楷体" panose="02010600040101010101" charset="-122"/>
              </a:rPr>
              <a:t>相随饷田去，丁壮在南冈。</a:t>
            </a:r>
            <a:endParaRPr lang="zh-CN" altLang="en-US" sz="3200" b="1">
              <a:solidFill>
                <a:srgbClr val="002060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r>
              <a:rPr lang="zh-CN" altLang="en-US" sz="3200" b="1">
                <a:solidFill>
                  <a:srgbClr val="002060"/>
                </a:solidFill>
                <a:latin typeface="华文楷体" panose="02010600040101010101" charset="-122"/>
                <a:ea typeface="华文楷体" panose="02010600040101010101" charset="-122"/>
              </a:rPr>
              <a:t>足蒸暑土气，背灼炎天光。</a:t>
            </a:r>
            <a:endParaRPr lang="zh-CN" altLang="en-US" sz="3200" b="1">
              <a:solidFill>
                <a:srgbClr val="002060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r>
              <a:rPr lang="zh-CN" altLang="en-US" sz="3200" b="1">
                <a:solidFill>
                  <a:srgbClr val="002060"/>
                </a:solidFill>
                <a:latin typeface="华文楷体" panose="02010600040101010101" charset="-122"/>
                <a:ea typeface="华文楷体" panose="02010600040101010101" charset="-122"/>
              </a:rPr>
              <a:t>力尽不知热，但惜夏日长。</a:t>
            </a:r>
            <a:endParaRPr lang="zh-CN" altLang="en-US" sz="3200" b="1">
              <a:solidFill>
                <a:srgbClr val="002060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r>
              <a:rPr lang="zh-CN" altLang="en-US" sz="3200" b="1">
                <a:solidFill>
                  <a:srgbClr val="002060"/>
                </a:solidFill>
                <a:latin typeface="华文楷体" panose="02010600040101010101" charset="-122"/>
                <a:ea typeface="华文楷体" panose="02010600040101010101" charset="-122"/>
              </a:rPr>
              <a:t>复有贫妇人，抱子在背傍。</a:t>
            </a:r>
            <a:endParaRPr lang="zh-CN" altLang="en-US" sz="3200" b="1">
              <a:solidFill>
                <a:srgbClr val="002060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r>
              <a:rPr lang="zh-CN" altLang="en-US" sz="3200" b="1">
                <a:solidFill>
                  <a:srgbClr val="002060"/>
                </a:solidFill>
                <a:latin typeface="华文楷体" panose="02010600040101010101" charset="-122"/>
                <a:ea typeface="华文楷体" panose="02010600040101010101" charset="-122"/>
              </a:rPr>
              <a:t>右手秉遗穗，左臂悬敝筐。</a:t>
            </a:r>
            <a:endParaRPr lang="zh-CN" altLang="en-US" sz="3200" b="1">
              <a:solidFill>
                <a:srgbClr val="002060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r>
              <a:rPr lang="zh-CN" altLang="en-US" sz="3200" b="1">
                <a:solidFill>
                  <a:srgbClr val="002060"/>
                </a:solidFill>
                <a:latin typeface="华文楷体" panose="02010600040101010101" charset="-122"/>
                <a:ea typeface="华文楷体" panose="02010600040101010101" charset="-122"/>
              </a:rPr>
              <a:t>听其相顾言，闻者为悲伤。</a:t>
            </a:r>
            <a:endParaRPr lang="zh-CN" altLang="en-US" sz="3200" b="1">
              <a:solidFill>
                <a:srgbClr val="002060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r>
              <a:rPr lang="zh-CN" altLang="en-US" sz="3200" b="1">
                <a:solidFill>
                  <a:srgbClr val="002060"/>
                </a:solidFill>
                <a:latin typeface="华文楷体" panose="02010600040101010101" charset="-122"/>
                <a:ea typeface="华文楷体" panose="02010600040101010101" charset="-122"/>
              </a:rPr>
              <a:t>田家输税尽，拾此充饥肠。</a:t>
            </a:r>
            <a:endParaRPr lang="zh-CN" altLang="en-US" sz="3200" b="1">
              <a:solidFill>
                <a:srgbClr val="002060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r>
              <a:rPr lang="zh-CN" altLang="en-US" sz="3200" b="1">
                <a:solidFill>
                  <a:srgbClr val="002060"/>
                </a:solidFill>
                <a:latin typeface="华文楷体" panose="02010600040101010101" charset="-122"/>
                <a:ea typeface="华文楷体" panose="02010600040101010101" charset="-122"/>
              </a:rPr>
              <a:t>今我何功德，曾不事农桑。</a:t>
            </a:r>
            <a:endParaRPr lang="zh-CN" altLang="en-US" sz="3200" b="1">
              <a:solidFill>
                <a:srgbClr val="002060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r>
              <a:rPr lang="zh-CN" altLang="en-US" sz="3200" b="1">
                <a:solidFill>
                  <a:srgbClr val="002060"/>
                </a:solidFill>
                <a:latin typeface="华文楷体" panose="02010600040101010101" charset="-122"/>
                <a:ea typeface="华文楷体" panose="02010600040101010101" charset="-122"/>
              </a:rPr>
              <a:t>吏禄三百石，岁晏有余粮。</a:t>
            </a:r>
            <a:endParaRPr lang="zh-CN" altLang="en-US" sz="3200" b="1">
              <a:solidFill>
                <a:srgbClr val="002060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r>
              <a:rPr lang="zh-CN" altLang="en-US" sz="3200" b="1">
                <a:solidFill>
                  <a:srgbClr val="002060"/>
                </a:solidFill>
                <a:latin typeface="华文楷体" panose="02010600040101010101" charset="-122"/>
                <a:ea typeface="华文楷体" panose="02010600040101010101" charset="-122"/>
              </a:rPr>
              <a:t>念此私自愧，尽日不能忘。</a:t>
            </a:r>
            <a:endParaRPr lang="zh-CN" altLang="en-US" sz="3200" b="1">
              <a:solidFill>
                <a:srgbClr val="002060"/>
              </a:solidFill>
              <a:latin typeface="华文楷体" panose="02010600040101010101" charset="-122"/>
              <a:ea typeface="华文楷体" panose="02010600040101010101" charset="-122"/>
            </a:endParaRPr>
          </a:p>
        </p:txBody>
      </p:sp>
    </p:spTree>
  </p:cSld>
  <p:clrMapOvr>
    <a:masterClrMapping/>
  </p:clrMapOvr>
  <p:transition advClick="0" advTm="50000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3169920" y="1452880"/>
            <a:ext cx="4876800" cy="44805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solidFill>
                  <a:srgbClr val="002060"/>
                </a:solidFill>
                <a:latin typeface="华文楷体" panose="02010600040101010101" charset="-122"/>
                <a:ea typeface="华文楷体" panose="02010600040101010101" charset="-122"/>
              </a:rPr>
              <a:t>《钱塘湖春行》白居易</a:t>
            </a:r>
            <a:endParaRPr lang="zh-CN" altLang="en-US" sz="3200" b="1">
              <a:solidFill>
                <a:srgbClr val="002060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r>
              <a:rPr lang="zh-CN" altLang="en-US" sz="3200" b="1">
                <a:solidFill>
                  <a:srgbClr val="002060"/>
                </a:solidFill>
                <a:latin typeface="华文楷体" panose="02010600040101010101" charset="-122"/>
                <a:ea typeface="华文楷体" panose="02010600040101010101" charset="-122"/>
              </a:rPr>
              <a:t>孤山寺北贾亭西，</a:t>
            </a:r>
            <a:endParaRPr lang="zh-CN" altLang="en-US" sz="3200" b="1">
              <a:solidFill>
                <a:srgbClr val="002060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r>
              <a:rPr lang="zh-CN" altLang="en-US" sz="3200" b="1">
                <a:solidFill>
                  <a:srgbClr val="002060"/>
                </a:solidFill>
                <a:latin typeface="华文楷体" panose="02010600040101010101" charset="-122"/>
                <a:ea typeface="华文楷体" panose="02010600040101010101" charset="-122"/>
              </a:rPr>
              <a:t>水面初平云脚低。</a:t>
            </a:r>
            <a:endParaRPr lang="zh-CN" altLang="en-US" sz="3200" b="1">
              <a:solidFill>
                <a:srgbClr val="002060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r>
              <a:rPr lang="zh-CN" altLang="en-US" sz="3200" b="1">
                <a:solidFill>
                  <a:srgbClr val="002060"/>
                </a:solidFill>
                <a:latin typeface="华文楷体" panose="02010600040101010101" charset="-122"/>
                <a:ea typeface="华文楷体" panose="02010600040101010101" charset="-122"/>
              </a:rPr>
              <a:t>几处早莺争暖树，</a:t>
            </a:r>
            <a:endParaRPr lang="zh-CN" altLang="en-US" sz="3200" b="1">
              <a:solidFill>
                <a:srgbClr val="002060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r>
              <a:rPr lang="zh-CN" altLang="en-US" sz="3200" b="1">
                <a:solidFill>
                  <a:srgbClr val="002060"/>
                </a:solidFill>
                <a:latin typeface="华文楷体" panose="02010600040101010101" charset="-122"/>
                <a:ea typeface="华文楷体" panose="02010600040101010101" charset="-122"/>
              </a:rPr>
              <a:t>谁家新燕啄新泥。</a:t>
            </a:r>
            <a:endParaRPr lang="zh-CN" altLang="en-US" sz="3200" b="1">
              <a:solidFill>
                <a:srgbClr val="002060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r>
              <a:rPr lang="zh-CN" altLang="en-US" sz="3200" b="1">
                <a:solidFill>
                  <a:srgbClr val="002060"/>
                </a:solidFill>
                <a:latin typeface="华文楷体" panose="02010600040101010101" charset="-122"/>
                <a:ea typeface="华文楷体" panose="02010600040101010101" charset="-122"/>
              </a:rPr>
              <a:t>乱花渐欲迷人眼，</a:t>
            </a:r>
            <a:endParaRPr lang="zh-CN" altLang="en-US" sz="3200" b="1">
              <a:solidFill>
                <a:srgbClr val="002060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r>
              <a:rPr lang="zh-CN" altLang="en-US" sz="3200" b="1">
                <a:solidFill>
                  <a:srgbClr val="002060"/>
                </a:solidFill>
                <a:latin typeface="华文楷体" panose="02010600040101010101" charset="-122"/>
                <a:ea typeface="华文楷体" panose="02010600040101010101" charset="-122"/>
              </a:rPr>
              <a:t>浅草才能没马蹄。</a:t>
            </a:r>
            <a:endParaRPr lang="zh-CN" altLang="en-US" sz="3200" b="1">
              <a:solidFill>
                <a:srgbClr val="002060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r>
              <a:rPr lang="zh-CN" altLang="en-US" sz="3200" b="1">
                <a:solidFill>
                  <a:srgbClr val="002060"/>
                </a:solidFill>
                <a:latin typeface="华文楷体" panose="02010600040101010101" charset="-122"/>
                <a:ea typeface="华文楷体" panose="02010600040101010101" charset="-122"/>
              </a:rPr>
              <a:t>最爱湖东行不足，</a:t>
            </a:r>
            <a:endParaRPr lang="zh-CN" altLang="en-US" sz="3200" b="1">
              <a:solidFill>
                <a:srgbClr val="002060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r>
              <a:rPr lang="zh-CN" altLang="en-US" sz="3200" b="1">
                <a:solidFill>
                  <a:srgbClr val="002060"/>
                </a:solidFill>
                <a:latin typeface="华文楷体" panose="02010600040101010101" charset="-122"/>
                <a:ea typeface="华文楷体" panose="02010600040101010101" charset="-122"/>
              </a:rPr>
              <a:t>绿杨阴里白沙堤。</a:t>
            </a:r>
            <a:endParaRPr lang="zh-CN" altLang="en-US" sz="3200" b="1">
              <a:solidFill>
                <a:srgbClr val="002060"/>
              </a:solidFill>
              <a:latin typeface="华文楷体" panose="02010600040101010101" charset="-122"/>
              <a:ea typeface="华文楷体" panose="02010600040101010101" charset="-122"/>
            </a:endParaRPr>
          </a:p>
        </p:txBody>
      </p:sp>
    </p:spTree>
  </p:cSld>
  <p:clrMapOvr>
    <a:masterClrMapping/>
  </p:clrMapOvr>
  <p:transition advClick="0" advTm="50000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2987040" y="1188720"/>
            <a:ext cx="4876800" cy="44805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solidFill>
                  <a:srgbClr val="002060"/>
                </a:solidFill>
                <a:latin typeface="华文楷体" panose="02010600040101010101" charset="-122"/>
                <a:ea typeface="华文楷体" panose="02010600040101010101" charset="-122"/>
              </a:rPr>
              <a:t>《雁门太守行》李贺</a:t>
            </a:r>
            <a:endParaRPr lang="zh-CN" altLang="en-US" sz="3200" b="1">
              <a:solidFill>
                <a:srgbClr val="002060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r>
              <a:rPr lang="zh-CN" altLang="en-US" sz="3200" b="1">
                <a:solidFill>
                  <a:srgbClr val="002060"/>
                </a:solidFill>
                <a:latin typeface="华文楷体" panose="02010600040101010101" charset="-122"/>
                <a:ea typeface="华文楷体" panose="02010600040101010101" charset="-122"/>
              </a:rPr>
              <a:t>黑云压城城欲摧，</a:t>
            </a:r>
            <a:endParaRPr lang="zh-CN" altLang="en-US" sz="3200" b="1">
              <a:solidFill>
                <a:srgbClr val="002060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r>
              <a:rPr lang="zh-CN" altLang="en-US" sz="3200" b="1">
                <a:solidFill>
                  <a:srgbClr val="002060"/>
                </a:solidFill>
                <a:latin typeface="华文楷体" panose="02010600040101010101" charset="-122"/>
                <a:ea typeface="华文楷体" panose="02010600040101010101" charset="-122"/>
              </a:rPr>
              <a:t>甲光向日金鳞开。</a:t>
            </a:r>
            <a:endParaRPr lang="zh-CN" altLang="en-US" sz="3200" b="1">
              <a:solidFill>
                <a:srgbClr val="002060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r>
              <a:rPr lang="zh-CN" altLang="en-US" sz="3200" b="1">
                <a:solidFill>
                  <a:srgbClr val="002060"/>
                </a:solidFill>
                <a:latin typeface="华文楷体" panose="02010600040101010101" charset="-122"/>
                <a:ea typeface="华文楷体" panose="02010600040101010101" charset="-122"/>
              </a:rPr>
              <a:t>角色满天秋色里，</a:t>
            </a:r>
            <a:endParaRPr lang="zh-CN" altLang="en-US" sz="3200" b="1">
              <a:solidFill>
                <a:srgbClr val="002060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r>
              <a:rPr lang="zh-CN" altLang="en-US" sz="3200" b="1">
                <a:solidFill>
                  <a:srgbClr val="002060"/>
                </a:solidFill>
                <a:latin typeface="华文楷体" panose="02010600040101010101" charset="-122"/>
                <a:ea typeface="华文楷体" panose="02010600040101010101" charset="-122"/>
              </a:rPr>
              <a:t>塞上燕</a:t>
            </a:r>
            <a:r>
              <a:rPr lang="zh-CN" altLang="en-US" sz="3200" b="1">
                <a:solidFill>
                  <a:srgbClr val="002060"/>
                </a:solidFill>
                <a:latin typeface="华文楷体" panose="02010600040101010101" charset="-122"/>
                <a:ea typeface="华文楷体" panose="02010600040101010101" charset="-122"/>
              </a:rPr>
              <a:t>脂凝夜紫。</a:t>
            </a:r>
            <a:endParaRPr lang="zh-CN" altLang="en-US" sz="3200" b="1">
              <a:solidFill>
                <a:srgbClr val="002060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r>
              <a:rPr lang="zh-CN" altLang="en-US" sz="3200" b="1">
                <a:solidFill>
                  <a:srgbClr val="002060"/>
                </a:solidFill>
                <a:latin typeface="华文楷体" panose="02010600040101010101" charset="-122"/>
                <a:ea typeface="华文楷体" panose="02010600040101010101" charset="-122"/>
              </a:rPr>
              <a:t>半卷红旗临易水，</a:t>
            </a:r>
            <a:endParaRPr lang="zh-CN" altLang="en-US" sz="3200" b="1">
              <a:solidFill>
                <a:srgbClr val="002060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r>
              <a:rPr lang="zh-CN" altLang="en-US" sz="3200" b="1">
                <a:solidFill>
                  <a:srgbClr val="002060"/>
                </a:solidFill>
                <a:latin typeface="华文楷体" panose="02010600040101010101" charset="-122"/>
                <a:ea typeface="华文楷体" panose="02010600040101010101" charset="-122"/>
              </a:rPr>
              <a:t>霜重鼓寒声不起。</a:t>
            </a:r>
            <a:endParaRPr lang="zh-CN" altLang="en-US" sz="3200" b="1">
              <a:solidFill>
                <a:srgbClr val="002060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r>
              <a:rPr lang="zh-CN" altLang="en-US" sz="3200" b="1">
                <a:solidFill>
                  <a:srgbClr val="002060"/>
                </a:solidFill>
                <a:latin typeface="华文楷体" panose="02010600040101010101" charset="-122"/>
                <a:ea typeface="华文楷体" panose="02010600040101010101" charset="-122"/>
              </a:rPr>
              <a:t>报</a:t>
            </a:r>
            <a:r>
              <a:rPr lang="zh-CN" altLang="en-US" sz="3200" b="1">
                <a:solidFill>
                  <a:srgbClr val="002060"/>
                </a:solidFill>
                <a:latin typeface="华文楷体" panose="02010600040101010101" charset="-122"/>
                <a:ea typeface="华文楷体" panose="02010600040101010101" charset="-122"/>
              </a:rPr>
              <a:t>君黄金台上意，</a:t>
            </a:r>
            <a:endParaRPr lang="zh-CN" altLang="en-US" sz="3200" b="1">
              <a:solidFill>
                <a:srgbClr val="002060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r>
              <a:rPr lang="zh-CN" altLang="en-US" sz="3200" b="1">
                <a:solidFill>
                  <a:srgbClr val="002060"/>
                </a:solidFill>
                <a:latin typeface="华文楷体" panose="02010600040101010101" charset="-122"/>
                <a:ea typeface="华文楷体" panose="02010600040101010101" charset="-122"/>
              </a:rPr>
              <a:t>提携玉龙为君死。</a:t>
            </a:r>
            <a:endParaRPr lang="zh-CN" altLang="en-US" sz="3200" b="1">
              <a:solidFill>
                <a:srgbClr val="002060"/>
              </a:solidFill>
              <a:latin typeface="华文楷体" panose="02010600040101010101" charset="-122"/>
              <a:ea typeface="华文楷体" panose="02010600040101010101" charset="-122"/>
            </a:endParaRPr>
          </a:p>
        </p:txBody>
      </p:sp>
    </p:spTree>
  </p:cSld>
  <p:clrMapOvr>
    <a:masterClrMapping/>
  </p:clrMapOvr>
  <p:transition advClick="0" advTm="50000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2865120" y="2001520"/>
            <a:ext cx="4800600" cy="25298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solidFill>
                  <a:srgbClr val="002060"/>
                </a:solidFill>
                <a:latin typeface="华文楷体" panose="02010600040101010101" charset="-122"/>
                <a:ea typeface="华文楷体" panose="02010600040101010101" charset="-122"/>
              </a:rPr>
              <a:t>《赤壁》杜牧</a:t>
            </a:r>
            <a:endParaRPr lang="zh-CN" altLang="en-US" sz="3200" b="1">
              <a:solidFill>
                <a:srgbClr val="002060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r>
              <a:rPr lang="zh-CN" altLang="en-US" sz="3200" b="1">
                <a:solidFill>
                  <a:srgbClr val="002060"/>
                </a:solidFill>
                <a:latin typeface="华文楷体" panose="02010600040101010101" charset="-122"/>
                <a:ea typeface="华文楷体" panose="02010600040101010101" charset="-122"/>
              </a:rPr>
              <a:t>折戟沉沙铁未销，</a:t>
            </a:r>
            <a:endParaRPr lang="zh-CN" altLang="en-US" sz="3200" b="1">
              <a:solidFill>
                <a:srgbClr val="002060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r>
              <a:rPr lang="zh-CN" altLang="en-US" sz="3200" b="1">
                <a:solidFill>
                  <a:srgbClr val="002060"/>
                </a:solidFill>
                <a:latin typeface="华文楷体" panose="02010600040101010101" charset="-122"/>
                <a:ea typeface="华文楷体" panose="02010600040101010101" charset="-122"/>
              </a:rPr>
              <a:t>自将磨洗认前朝</a:t>
            </a:r>
            <a:r>
              <a:rPr lang="zh-CN" altLang="en-US" sz="3200" b="1">
                <a:solidFill>
                  <a:srgbClr val="002060"/>
                </a:solidFill>
                <a:latin typeface="华文楷体" panose="02010600040101010101" charset="-122"/>
                <a:ea typeface="华文楷体" panose="02010600040101010101" charset="-122"/>
              </a:rPr>
              <a:t>。</a:t>
            </a:r>
            <a:endParaRPr lang="zh-CN" altLang="en-US" sz="3200" b="1">
              <a:solidFill>
                <a:srgbClr val="002060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r>
              <a:rPr lang="zh-CN" altLang="en-US" sz="3200" b="1">
                <a:solidFill>
                  <a:srgbClr val="002060"/>
                </a:solidFill>
                <a:latin typeface="华文楷体" panose="02010600040101010101" charset="-122"/>
                <a:ea typeface="华文楷体" panose="02010600040101010101" charset="-122"/>
              </a:rPr>
              <a:t>东风不与周郎便，</a:t>
            </a:r>
            <a:endParaRPr lang="zh-CN" altLang="en-US" sz="3200" b="1">
              <a:solidFill>
                <a:srgbClr val="002060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r>
              <a:rPr lang="zh-CN" altLang="en-US" sz="3200" b="1">
                <a:solidFill>
                  <a:srgbClr val="002060"/>
                </a:solidFill>
                <a:latin typeface="华文楷体" panose="02010600040101010101" charset="-122"/>
                <a:ea typeface="华文楷体" panose="02010600040101010101" charset="-122"/>
              </a:rPr>
              <a:t>铜雀春深锁二乔。</a:t>
            </a:r>
            <a:endParaRPr lang="zh-CN" altLang="en-US" sz="3200" b="1">
              <a:solidFill>
                <a:srgbClr val="002060"/>
              </a:solidFill>
              <a:latin typeface="华文楷体" panose="02010600040101010101" charset="-122"/>
              <a:ea typeface="华文楷体" panose="02010600040101010101" charset="-122"/>
            </a:endParaRPr>
          </a:p>
        </p:txBody>
      </p:sp>
    </p:spTree>
  </p:cSld>
  <p:clrMapOvr>
    <a:masterClrMapping/>
  </p:clrMapOvr>
  <p:transition advClick="0" advTm="50000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2336165" y="1722755"/>
            <a:ext cx="6922135" cy="3992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solidFill>
                  <a:srgbClr val="002060"/>
                </a:solidFill>
                <a:latin typeface="华文楷体" panose="02010600040101010101" charset="-122"/>
                <a:ea typeface="华文楷体" panose="02010600040101010101" charset="-122"/>
              </a:rPr>
              <a:t>　　《观沧海》曹操</a:t>
            </a:r>
            <a:endParaRPr lang="zh-CN" altLang="en-US" sz="3200" b="1">
              <a:solidFill>
                <a:srgbClr val="002060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r>
              <a:rPr lang="zh-CN" altLang="en-US" sz="3200" b="1">
                <a:solidFill>
                  <a:srgbClr val="002060"/>
                </a:solidFill>
                <a:latin typeface="华文楷体" panose="02010600040101010101" charset="-122"/>
                <a:ea typeface="华文楷体" panose="02010600040101010101" charset="-122"/>
              </a:rPr>
              <a:t>　　东临碣石，以观沧海。</a:t>
            </a:r>
            <a:endParaRPr lang="zh-CN" altLang="en-US" sz="3200" b="1">
              <a:solidFill>
                <a:srgbClr val="002060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r>
              <a:rPr lang="zh-CN" altLang="en-US" sz="3200" b="1">
                <a:solidFill>
                  <a:srgbClr val="002060"/>
                </a:solidFill>
                <a:latin typeface="华文楷体" panose="02010600040101010101" charset="-122"/>
                <a:ea typeface="华文楷体" panose="02010600040101010101" charset="-122"/>
              </a:rPr>
              <a:t>　　水何澹澹，山岛竦峙。</a:t>
            </a:r>
            <a:endParaRPr lang="zh-CN" altLang="en-US" sz="3200" b="1">
              <a:solidFill>
                <a:srgbClr val="002060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r>
              <a:rPr lang="zh-CN" altLang="en-US" sz="3200" b="1">
                <a:solidFill>
                  <a:srgbClr val="002060"/>
                </a:solidFill>
                <a:latin typeface="华文楷体" panose="02010600040101010101" charset="-122"/>
                <a:ea typeface="华文楷体" panose="02010600040101010101" charset="-122"/>
              </a:rPr>
              <a:t>　　树木丛生，百草丰茂。</a:t>
            </a:r>
            <a:endParaRPr lang="zh-CN" altLang="en-US" sz="3200" b="1">
              <a:solidFill>
                <a:srgbClr val="002060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r>
              <a:rPr lang="zh-CN" altLang="en-US" sz="3200" b="1">
                <a:solidFill>
                  <a:srgbClr val="002060"/>
                </a:solidFill>
                <a:latin typeface="华文楷体" panose="02010600040101010101" charset="-122"/>
                <a:ea typeface="华文楷体" panose="02010600040101010101" charset="-122"/>
              </a:rPr>
              <a:t>　　秋风萧瑟，洪波涌起。</a:t>
            </a:r>
            <a:endParaRPr lang="zh-CN" altLang="en-US" sz="3200" b="1">
              <a:solidFill>
                <a:srgbClr val="002060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r>
              <a:rPr lang="zh-CN" altLang="en-US" sz="3200" b="1">
                <a:solidFill>
                  <a:srgbClr val="002060"/>
                </a:solidFill>
                <a:latin typeface="华文楷体" panose="02010600040101010101" charset="-122"/>
                <a:ea typeface="华文楷体" panose="02010600040101010101" charset="-122"/>
              </a:rPr>
              <a:t>　　日月之行，若出其中；</a:t>
            </a:r>
            <a:endParaRPr lang="zh-CN" altLang="en-US" sz="3200" b="1">
              <a:solidFill>
                <a:srgbClr val="002060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r>
              <a:rPr lang="zh-CN" altLang="en-US" sz="3200" b="1">
                <a:solidFill>
                  <a:srgbClr val="002060"/>
                </a:solidFill>
                <a:latin typeface="华文楷体" panose="02010600040101010101" charset="-122"/>
                <a:ea typeface="华文楷体" panose="02010600040101010101" charset="-122"/>
              </a:rPr>
              <a:t>　　星汉灿烂，若出其里。</a:t>
            </a:r>
            <a:endParaRPr lang="zh-CN" altLang="en-US" sz="3200" b="1">
              <a:solidFill>
                <a:srgbClr val="002060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r>
              <a:rPr lang="zh-CN" altLang="en-US" sz="3200" b="1">
                <a:solidFill>
                  <a:srgbClr val="002060"/>
                </a:solidFill>
                <a:latin typeface="华文楷体" panose="02010600040101010101" charset="-122"/>
                <a:ea typeface="华文楷体" panose="02010600040101010101" charset="-122"/>
              </a:rPr>
              <a:t>　　幸甚至哉！歌以咏志。</a:t>
            </a:r>
            <a:endParaRPr lang="zh-CN" altLang="en-US" sz="3200" b="1">
              <a:solidFill>
                <a:srgbClr val="002060"/>
              </a:solidFill>
              <a:latin typeface="华文楷体" panose="02010600040101010101" charset="-122"/>
              <a:ea typeface="华文楷体" panose="02010600040101010101" charset="-122"/>
            </a:endParaRPr>
          </a:p>
        </p:txBody>
      </p:sp>
    </p:spTree>
  </p:cSld>
  <p:clrMapOvr>
    <a:masterClrMapping/>
  </p:clrMapOvr>
  <p:transition advClick="0" advTm="50000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3139440" y="2230120"/>
            <a:ext cx="3439160" cy="252984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3200" b="1">
                <a:solidFill>
                  <a:srgbClr val="002060"/>
                </a:solidFill>
                <a:latin typeface="华文楷体" panose="02010600040101010101" charset="-122"/>
                <a:ea typeface="华文楷体" panose="02010600040101010101" charset="-122"/>
              </a:rPr>
              <a:t>《泊秦淮》杜牧</a:t>
            </a:r>
            <a:endParaRPr lang="zh-CN" altLang="en-US" sz="3200" b="1">
              <a:solidFill>
                <a:srgbClr val="002060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pPr algn="l"/>
            <a:r>
              <a:rPr lang="zh-CN" altLang="en-US" sz="3200" b="1">
                <a:solidFill>
                  <a:srgbClr val="002060"/>
                </a:solidFill>
                <a:latin typeface="华文楷体" panose="02010600040101010101" charset="-122"/>
                <a:ea typeface="华文楷体" panose="02010600040101010101" charset="-122"/>
              </a:rPr>
              <a:t>烟笼寒水月笼沙，</a:t>
            </a:r>
            <a:endParaRPr lang="zh-CN" altLang="en-US" sz="3200" b="1">
              <a:solidFill>
                <a:srgbClr val="002060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pPr algn="l"/>
            <a:r>
              <a:rPr lang="zh-CN" altLang="en-US" sz="3200" b="1">
                <a:solidFill>
                  <a:srgbClr val="002060"/>
                </a:solidFill>
                <a:latin typeface="华文楷体" panose="02010600040101010101" charset="-122"/>
                <a:ea typeface="华文楷体" panose="02010600040101010101" charset="-122"/>
              </a:rPr>
              <a:t>夜泊秦淮近酒家。</a:t>
            </a:r>
            <a:endParaRPr lang="zh-CN" altLang="en-US" sz="3200" b="1">
              <a:solidFill>
                <a:srgbClr val="002060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pPr algn="l"/>
            <a:r>
              <a:rPr lang="zh-CN" altLang="en-US" sz="3200" b="1">
                <a:solidFill>
                  <a:srgbClr val="002060"/>
                </a:solidFill>
                <a:latin typeface="华文楷体" panose="02010600040101010101" charset="-122"/>
                <a:ea typeface="华文楷体" panose="02010600040101010101" charset="-122"/>
              </a:rPr>
              <a:t>商女不知亡国恨，</a:t>
            </a:r>
            <a:endParaRPr lang="zh-CN" altLang="en-US" sz="3200" b="1">
              <a:solidFill>
                <a:srgbClr val="002060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pPr algn="l"/>
            <a:r>
              <a:rPr lang="zh-CN" altLang="en-US" sz="3200" b="1">
                <a:solidFill>
                  <a:srgbClr val="002060"/>
                </a:solidFill>
                <a:latin typeface="华文楷体" panose="02010600040101010101" charset="-122"/>
                <a:ea typeface="华文楷体" panose="02010600040101010101" charset="-122"/>
              </a:rPr>
              <a:t>隔江犹唱后庭花。</a:t>
            </a:r>
            <a:endParaRPr lang="zh-CN" altLang="en-US" sz="3200" b="1">
              <a:solidFill>
                <a:srgbClr val="002060"/>
              </a:solidFill>
              <a:latin typeface="华文楷体" panose="02010600040101010101" charset="-122"/>
              <a:ea typeface="华文楷体" panose="02010600040101010101" charset="-122"/>
            </a:endParaRPr>
          </a:p>
        </p:txBody>
      </p:sp>
    </p:spTree>
  </p:cSld>
  <p:clrMapOvr>
    <a:masterClrMapping/>
  </p:clrMapOvr>
  <p:transition advClick="0" advTm="50000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3352800" y="2077720"/>
            <a:ext cx="4175760" cy="25298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solidFill>
                  <a:srgbClr val="002060"/>
                </a:solidFill>
                <a:latin typeface="华文楷体" panose="02010600040101010101" charset="-122"/>
                <a:ea typeface="华文楷体" panose="02010600040101010101" charset="-122"/>
              </a:rPr>
              <a:t>夜雨寄北》李商隐</a:t>
            </a:r>
            <a:endParaRPr lang="zh-CN" altLang="en-US" sz="3200" b="1">
              <a:solidFill>
                <a:srgbClr val="002060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r>
              <a:rPr lang="zh-CN" altLang="en-US" sz="3200" b="1">
                <a:solidFill>
                  <a:srgbClr val="002060"/>
                </a:solidFill>
                <a:latin typeface="华文楷体" panose="02010600040101010101" charset="-122"/>
                <a:ea typeface="华文楷体" panose="02010600040101010101" charset="-122"/>
              </a:rPr>
              <a:t>君问归期未有期,</a:t>
            </a:r>
            <a:endParaRPr lang="zh-CN" altLang="en-US" sz="3200" b="1">
              <a:solidFill>
                <a:srgbClr val="002060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r>
              <a:rPr lang="zh-CN" altLang="en-US" sz="3200" b="1">
                <a:solidFill>
                  <a:srgbClr val="002060"/>
                </a:solidFill>
                <a:latin typeface="华文楷体" panose="02010600040101010101" charset="-122"/>
                <a:ea typeface="华文楷体" panose="02010600040101010101" charset="-122"/>
              </a:rPr>
              <a:t>巴山夜雨涨秋池.</a:t>
            </a:r>
            <a:endParaRPr lang="zh-CN" altLang="en-US" sz="3200" b="1">
              <a:solidFill>
                <a:srgbClr val="002060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r>
              <a:rPr lang="zh-CN" altLang="en-US" sz="3200" b="1">
                <a:solidFill>
                  <a:srgbClr val="002060"/>
                </a:solidFill>
                <a:latin typeface="华文楷体" panose="02010600040101010101" charset="-122"/>
                <a:ea typeface="华文楷体" panose="02010600040101010101" charset="-122"/>
              </a:rPr>
              <a:t>何当共剪西窗烛,</a:t>
            </a:r>
            <a:endParaRPr lang="zh-CN" altLang="en-US" sz="3200" b="1">
              <a:solidFill>
                <a:srgbClr val="002060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r>
              <a:rPr lang="zh-CN" altLang="en-US" sz="3200" b="1">
                <a:solidFill>
                  <a:srgbClr val="002060"/>
                </a:solidFill>
                <a:latin typeface="华文楷体" panose="02010600040101010101" charset="-122"/>
                <a:ea typeface="华文楷体" panose="02010600040101010101" charset="-122"/>
              </a:rPr>
              <a:t>却话巴山夜雨时</a:t>
            </a:r>
            <a:endParaRPr lang="zh-CN" altLang="en-US" sz="3200" b="1">
              <a:solidFill>
                <a:srgbClr val="002060"/>
              </a:solidFill>
              <a:latin typeface="华文楷体" panose="02010600040101010101" charset="-122"/>
              <a:ea typeface="华文楷体" panose="02010600040101010101" charset="-122"/>
            </a:endParaRPr>
          </a:p>
        </p:txBody>
      </p:sp>
    </p:spTree>
  </p:cSld>
  <p:clrMapOvr>
    <a:masterClrMapping/>
  </p:clrMapOvr>
  <p:transition advClick="0" advTm="50000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2286000" y="1468120"/>
            <a:ext cx="4282440" cy="44805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solidFill>
                  <a:srgbClr val="002060"/>
                </a:solidFill>
                <a:latin typeface="华文楷体" panose="02010600040101010101" charset="-122"/>
                <a:ea typeface="华文楷体" panose="02010600040101010101" charset="-122"/>
              </a:rPr>
              <a:t>《无题》李商隐</a:t>
            </a:r>
            <a:endParaRPr lang="zh-CN" altLang="en-US" sz="3200" b="1">
              <a:solidFill>
                <a:srgbClr val="002060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r>
              <a:rPr lang="zh-CN" altLang="en-US" sz="3200" b="1">
                <a:solidFill>
                  <a:srgbClr val="002060"/>
                </a:solidFill>
                <a:latin typeface="华文楷体" panose="02010600040101010101" charset="-122"/>
                <a:ea typeface="华文楷体" panose="02010600040101010101" charset="-122"/>
              </a:rPr>
              <a:t>相见时难别亦难，</a:t>
            </a:r>
            <a:endParaRPr lang="zh-CN" altLang="en-US" sz="3200" b="1">
              <a:solidFill>
                <a:srgbClr val="002060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r>
              <a:rPr lang="zh-CN" altLang="en-US" sz="3200" b="1">
                <a:solidFill>
                  <a:srgbClr val="002060"/>
                </a:solidFill>
                <a:latin typeface="华文楷体" panose="02010600040101010101" charset="-122"/>
                <a:ea typeface="华文楷体" panose="02010600040101010101" charset="-122"/>
              </a:rPr>
              <a:t>东风无力百花残。</a:t>
            </a:r>
            <a:endParaRPr lang="zh-CN" altLang="en-US" sz="3200" b="1">
              <a:solidFill>
                <a:srgbClr val="002060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r>
              <a:rPr lang="zh-CN" altLang="en-US" sz="3200" b="1">
                <a:solidFill>
                  <a:srgbClr val="002060"/>
                </a:solidFill>
                <a:latin typeface="华文楷体" panose="02010600040101010101" charset="-122"/>
                <a:ea typeface="华文楷体" panose="02010600040101010101" charset="-122"/>
              </a:rPr>
              <a:t>春蚕到死丝方尽，</a:t>
            </a:r>
            <a:endParaRPr lang="zh-CN" altLang="en-US" sz="3200" b="1">
              <a:solidFill>
                <a:srgbClr val="002060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r>
              <a:rPr lang="zh-CN" altLang="en-US" sz="3200" b="1">
                <a:solidFill>
                  <a:srgbClr val="002060"/>
                </a:solidFill>
                <a:latin typeface="华文楷体" panose="02010600040101010101" charset="-122"/>
                <a:ea typeface="华文楷体" panose="02010600040101010101" charset="-122"/>
              </a:rPr>
              <a:t>蜡炬成灰泪始干。</a:t>
            </a:r>
            <a:endParaRPr lang="zh-CN" altLang="en-US" sz="3200" b="1">
              <a:solidFill>
                <a:srgbClr val="002060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r>
              <a:rPr lang="zh-CN" altLang="en-US" sz="3200" b="1">
                <a:solidFill>
                  <a:srgbClr val="002060"/>
                </a:solidFill>
                <a:latin typeface="华文楷体" panose="02010600040101010101" charset="-122"/>
                <a:ea typeface="华文楷体" panose="02010600040101010101" charset="-122"/>
              </a:rPr>
              <a:t>晓镜但愁云鬓改，</a:t>
            </a:r>
            <a:endParaRPr lang="zh-CN" altLang="en-US" sz="3200" b="1">
              <a:solidFill>
                <a:srgbClr val="002060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r>
              <a:rPr lang="zh-CN" altLang="en-US" sz="3200" b="1">
                <a:solidFill>
                  <a:srgbClr val="002060"/>
                </a:solidFill>
                <a:latin typeface="华文楷体" panose="02010600040101010101" charset="-122"/>
                <a:ea typeface="华文楷体" panose="02010600040101010101" charset="-122"/>
              </a:rPr>
              <a:t>夜吟应觉月光寒。</a:t>
            </a:r>
            <a:endParaRPr lang="zh-CN" altLang="en-US" sz="3200" b="1">
              <a:solidFill>
                <a:srgbClr val="002060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r>
              <a:rPr lang="zh-CN" altLang="en-US" sz="3200" b="1">
                <a:solidFill>
                  <a:srgbClr val="002060"/>
                </a:solidFill>
                <a:latin typeface="华文楷体" panose="02010600040101010101" charset="-122"/>
                <a:ea typeface="华文楷体" panose="02010600040101010101" charset="-122"/>
              </a:rPr>
              <a:t>蓬山此去无多路，</a:t>
            </a:r>
            <a:endParaRPr lang="zh-CN" altLang="en-US" sz="3200" b="1">
              <a:solidFill>
                <a:srgbClr val="002060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r>
              <a:rPr lang="zh-CN" altLang="en-US" sz="3200" b="1">
                <a:solidFill>
                  <a:srgbClr val="002060"/>
                </a:solidFill>
                <a:latin typeface="华文楷体" panose="02010600040101010101" charset="-122"/>
                <a:ea typeface="华文楷体" panose="02010600040101010101" charset="-122"/>
              </a:rPr>
              <a:t>青鸟殷勤为探看。</a:t>
            </a:r>
            <a:endParaRPr lang="zh-CN" altLang="en-US" sz="3200" b="1">
              <a:solidFill>
                <a:srgbClr val="002060"/>
              </a:solidFill>
              <a:latin typeface="华文楷体" panose="02010600040101010101" charset="-122"/>
              <a:ea typeface="华文楷体" panose="02010600040101010101" charset="-122"/>
            </a:endParaRPr>
          </a:p>
        </p:txBody>
      </p:sp>
    </p:spTree>
  </p:cSld>
  <p:clrMapOvr>
    <a:masterClrMapping/>
  </p:clrMapOvr>
  <p:transition advClick="0" advTm="50000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2621280" y="2016760"/>
            <a:ext cx="6385560" cy="25298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solidFill>
                  <a:srgbClr val="002060"/>
                </a:solidFill>
                <a:latin typeface="华文楷体" panose="02010600040101010101" charset="-122"/>
                <a:ea typeface="华文楷体" panose="02010600040101010101" charset="-122"/>
              </a:rPr>
              <a:t>《相见欢》李煜</a:t>
            </a:r>
            <a:endParaRPr lang="zh-CN" altLang="en-US" sz="3200" b="1">
              <a:solidFill>
                <a:srgbClr val="002060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r>
              <a:rPr lang="zh-CN" altLang="en-US" sz="3200" b="1">
                <a:solidFill>
                  <a:srgbClr val="002060"/>
                </a:solidFill>
                <a:latin typeface="华文楷体" panose="02010600040101010101" charset="-122"/>
                <a:ea typeface="华文楷体" panose="02010600040101010101" charset="-122"/>
              </a:rPr>
              <a:t>无言独上西楼，月如钩，</a:t>
            </a:r>
            <a:endParaRPr lang="zh-CN" altLang="en-US" sz="3200" b="1">
              <a:solidFill>
                <a:srgbClr val="002060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r>
              <a:rPr lang="zh-CN" altLang="en-US" sz="3200" b="1">
                <a:solidFill>
                  <a:srgbClr val="002060"/>
                </a:solidFill>
                <a:latin typeface="华文楷体" panose="02010600040101010101" charset="-122"/>
                <a:ea typeface="华文楷体" panose="02010600040101010101" charset="-122"/>
              </a:rPr>
              <a:t>寂寞梧桐深院锁清秋。</a:t>
            </a:r>
            <a:endParaRPr lang="zh-CN" altLang="en-US" sz="3200" b="1">
              <a:solidFill>
                <a:srgbClr val="002060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r>
              <a:rPr lang="zh-CN" altLang="en-US" sz="3200" b="1">
                <a:solidFill>
                  <a:srgbClr val="002060"/>
                </a:solidFill>
                <a:latin typeface="华文楷体" panose="02010600040101010101" charset="-122"/>
                <a:ea typeface="华文楷体" panose="02010600040101010101" charset="-122"/>
              </a:rPr>
              <a:t>剪不断，理还乱，是离愁，</a:t>
            </a:r>
            <a:endParaRPr lang="zh-CN" altLang="en-US" sz="3200" b="1">
              <a:solidFill>
                <a:srgbClr val="002060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r>
              <a:rPr lang="zh-CN" altLang="en-US" sz="3200" b="1">
                <a:solidFill>
                  <a:srgbClr val="002060"/>
                </a:solidFill>
                <a:latin typeface="华文楷体" panose="02010600040101010101" charset="-122"/>
                <a:ea typeface="华文楷体" panose="02010600040101010101" charset="-122"/>
              </a:rPr>
              <a:t>别有一般滋味在心头。</a:t>
            </a:r>
            <a:endParaRPr lang="zh-CN" altLang="en-US" sz="3200" b="1">
              <a:solidFill>
                <a:srgbClr val="002060"/>
              </a:solidFill>
              <a:latin typeface="华文楷体" panose="02010600040101010101" charset="-122"/>
              <a:ea typeface="华文楷体" panose="02010600040101010101" charset="-122"/>
            </a:endParaRPr>
          </a:p>
        </p:txBody>
      </p:sp>
    </p:spTree>
  </p:cSld>
  <p:clrMapOvr>
    <a:masterClrMapping/>
  </p:clrMapOvr>
  <p:transition advClick="0" advTm="50000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2331720" y="2534920"/>
            <a:ext cx="8776970" cy="25298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solidFill>
                  <a:srgbClr val="002060"/>
                </a:solidFill>
                <a:latin typeface="华文楷体" panose="02010600040101010101" charset="-122"/>
                <a:ea typeface="华文楷体" panose="02010600040101010101" charset="-122"/>
              </a:rPr>
              <a:t>《渔家傲》范仲淹</a:t>
            </a:r>
            <a:endParaRPr lang="zh-CN" altLang="en-US" sz="3200" b="1">
              <a:solidFill>
                <a:srgbClr val="002060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r>
              <a:rPr lang="zh-CN" altLang="en-US" sz="3200" b="1">
                <a:solidFill>
                  <a:srgbClr val="002060"/>
                </a:solidFill>
                <a:latin typeface="华文楷体" panose="02010600040101010101" charset="-122"/>
                <a:ea typeface="华文楷体" panose="02010600040101010101" charset="-122"/>
              </a:rPr>
              <a:t>塞下秋来风景异，衡阳雁去无留意。</a:t>
            </a:r>
            <a:endParaRPr lang="zh-CN" altLang="en-US" sz="3200" b="1">
              <a:solidFill>
                <a:srgbClr val="002060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r>
              <a:rPr lang="zh-CN" altLang="en-US" sz="3200" b="1">
                <a:solidFill>
                  <a:srgbClr val="002060"/>
                </a:solidFill>
                <a:latin typeface="华文楷体" panose="02010600040101010101" charset="-122"/>
                <a:ea typeface="华文楷体" panose="02010600040101010101" charset="-122"/>
              </a:rPr>
              <a:t>四面边声连角起，千嶂里，长烟落日孤城闭。</a:t>
            </a:r>
            <a:endParaRPr lang="zh-CN" altLang="en-US" sz="3200" b="1">
              <a:solidFill>
                <a:srgbClr val="002060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r>
              <a:rPr lang="zh-CN" altLang="en-US" sz="3200" b="1">
                <a:solidFill>
                  <a:srgbClr val="002060"/>
                </a:solidFill>
                <a:latin typeface="华文楷体" panose="02010600040101010101" charset="-122"/>
                <a:ea typeface="华文楷体" panose="02010600040101010101" charset="-122"/>
              </a:rPr>
              <a:t>浊酒一杯家万里，燕然未勒归无计，</a:t>
            </a:r>
            <a:endParaRPr lang="zh-CN" altLang="en-US" sz="3200" b="1">
              <a:solidFill>
                <a:srgbClr val="002060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r>
              <a:rPr lang="zh-CN" altLang="en-US" sz="3200" b="1">
                <a:solidFill>
                  <a:srgbClr val="002060"/>
                </a:solidFill>
                <a:latin typeface="华文楷体" panose="02010600040101010101" charset="-122"/>
                <a:ea typeface="华文楷体" panose="02010600040101010101" charset="-122"/>
              </a:rPr>
              <a:t>羌管悠悠霜满地。人不寐，将军白发征夫泪。</a:t>
            </a:r>
            <a:endParaRPr lang="zh-CN" altLang="en-US" sz="3200" b="1">
              <a:solidFill>
                <a:srgbClr val="002060"/>
              </a:solidFill>
              <a:latin typeface="华文楷体" panose="02010600040101010101" charset="-122"/>
              <a:ea typeface="华文楷体" panose="02010600040101010101" charset="-122"/>
            </a:endParaRPr>
          </a:p>
        </p:txBody>
      </p:sp>
    </p:spTree>
  </p:cSld>
  <p:clrMapOvr>
    <a:masterClrMapping/>
  </p:clrMapOvr>
  <p:transition advClick="0" advTm="50000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2682240" y="1559560"/>
            <a:ext cx="4846320" cy="3992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solidFill>
                  <a:srgbClr val="002060"/>
                </a:solidFill>
                <a:latin typeface="华文楷体" panose="02010600040101010101" charset="-122"/>
                <a:ea typeface="华文楷体" panose="02010600040101010101" charset="-122"/>
              </a:rPr>
              <a:t>《浣溪沙》晏殊</a:t>
            </a:r>
            <a:endParaRPr lang="zh-CN" altLang="en-US" sz="3200" b="1">
              <a:solidFill>
                <a:srgbClr val="002060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r>
              <a:rPr lang="zh-CN" altLang="en-US" sz="3200" b="1">
                <a:solidFill>
                  <a:srgbClr val="002060"/>
                </a:solidFill>
                <a:latin typeface="华文楷体" panose="02010600040101010101" charset="-122"/>
                <a:ea typeface="华文楷体" panose="02010600040101010101" charset="-122"/>
              </a:rPr>
              <a:t>一曲新词酒一杯，</a:t>
            </a:r>
            <a:endParaRPr lang="zh-CN" altLang="en-US" sz="3200" b="1">
              <a:solidFill>
                <a:srgbClr val="002060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r>
              <a:rPr lang="zh-CN" altLang="en-US" sz="3200" b="1">
                <a:solidFill>
                  <a:srgbClr val="002060"/>
                </a:solidFill>
                <a:latin typeface="华文楷体" panose="02010600040101010101" charset="-122"/>
                <a:ea typeface="华文楷体" panose="02010600040101010101" charset="-122"/>
              </a:rPr>
              <a:t>去年天气旧池台。</a:t>
            </a:r>
            <a:endParaRPr lang="zh-CN" altLang="en-US" sz="3200" b="1">
              <a:solidFill>
                <a:srgbClr val="002060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r>
              <a:rPr lang="zh-CN" altLang="en-US" sz="3200" b="1">
                <a:solidFill>
                  <a:srgbClr val="002060"/>
                </a:solidFill>
                <a:latin typeface="华文楷体" panose="02010600040101010101" charset="-122"/>
                <a:ea typeface="华文楷体" panose="02010600040101010101" charset="-122"/>
              </a:rPr>
              <a:t>夕阳西下几时回？</a:t>
            </a:r>
            <a:endParaRPr lang="zh-CN" altLang="en-US" sz="3200" b="1">
              <a:solidFill>
                <a:srgbClr val="002060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endParaRPr lang="zh-CN" altLang="en-US" sz="3200" b="1">
              <a:solidFill>
                <a:srgbClr val="002060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r>
              <a:rPr lang="zh-CN" altLang="en-US" sz="3200" b="1">
                <a:solidFill>
                  <a:srgbClr val="002060"/>
                </a:solidFill>
                <a:latin typeface="华文楷体" panose="02010600040101010101" charset="-122"/>
                <a:ea typeface="华文楷体" panose="02010600040101010101" charset="-122"/>
              </a:rPr>
              <a:t>无可奈何花落去，</a:t>
            </a:r>
            <a:endParaRPr lang="zh-CN" altLang="en-US" sz="3200" b="1">
              <a:solidFill>
                <a:srgbClr val="002060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r>
              <a:rPr lang="zh-CN" altLang="en-US" sz="3200" b="1">
                <a:solidFill>
                  <a:srgbClr val="002060"/>
                </a:solidFill>
                <a:latin typeface="华文楷体" panose="02010600040101010101" charset="-122"/>
                <a:ea typeface="华文楷体" panose="02010600040101010101" charset="-122"/>
              </a:rPr>
              <a:t>似曾相识燕归来。</a:t>
            </a:r>
            <a:endParaRPr lang="zh-CN" altLang="en-US" sz="3200" b="1">
              <a:solidFill>
                <a:srgbClr val="002060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r>
              <a:rPr lang="zh-CN" altLang="en-US" sz="3200" b="1">
                <a:solidFill>
                  <a:srgbClr val="002060"/>
                </a:solidFill>
                <a:latin typeface="华文楷体" panose="02010600040101010101" charset="-122"/>
                <a:ea typeface="华文楷体" panose="02010600040101010101" charset="-122"/>
              </a:rPr>
              <a:t>小园香径独徘徊</a:t>
            </a:r>
            <a:r>
              <a:rPr lang="zh-CN" altLang="en-US"/>
              <a:t>。</a:t>
            </a:r>
            <a:endParaRPr lang="zh-CN" altLang="en-US"/>
          </a:p>
        </p:txBody>
      </p:sp>
    </p:spTree>
  </p:cSld>
  <p:clrMapOvr>
    <a:masterClrMapping/>
  </p:clrMapOvr>
  <p:transition advClick="0" advTm="50000"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2468880" y="2164080"/>
            <a:ext cx="4739640" cy="25298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 b="1">
                <a:solidFill>
                  <a:srgbClr val="002060"/>
                </a:solidFill>
                <a:latin typeface="华文楷体" panose="02010600040101010101" charset="-122"/>
                <a:ea typeface="华文楷体" panose="02010600040101010101" charset="-122"/>
              </a:rPr>
              <a:t>     </a:t>
            </a:r>
            <a:r>
              <a:rPr lang="zh-CN" altLang="en-US" sz="3200" b="1">
                <a:solidFill>
                  <a:srgbClr val="002060"/>
                </a:solidFill>
                <a:latin typeface="华文楷体" panose="02010600040101010101" charset="-122"/>
                <a:ea typeface="华文楷体" panose="02010600040101010101" charset="-122"/>
              </a:rPr>
              <a:t>《登飞来峰》王安石</a:t>
            </a:r>
            <a:endParaRPr lang="zh-CN" altLang="en-US" sz="3200" b="1">
              <a:solidFill>
                <a:srgbClr val="002060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r>
              <a:rPr lang="zh-CN" altLang="en-US" sz="3200" b="1">
                <a:solidFill>
                  <a:srgbClr val="002060"/>
                </a:solidFill>
                <a:latin typeface="华文楷体" panose="02010600040101010101" charset="-122"/>
                <a:ea typeface="华文楷体" panose="02010600040101010101" charset="-122"/>
              </a:rPr>
              <a:t>　　飞来峰上千寻塔，</a:t>
            </a:r>
            <a:endParaRPr lang="zh-CN" altLang="en-US" sz="3200" b="1">
              <a:solidFill>
                <a:srgbClr val="002060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r>
              <a:rPr lang="zh-CN" altLang="en-US" sz="3200" b="1">
                <a:solidFill>
                  <a:srgbClr val="002060"/>
                </a:solidFill>
                <a:latin typeface="华文楷体" panose="02010600040101010101" charset="-122"/>
                <a:ea typeface="华文楷体" panose="02010600040101010101" charset="-122"/>
              </a:rPr>
              <a:t>　　闻说鸡鸣见日升。</a:t>
            </a:r>
            <a:endParaRPr lang="zh-CN" altLang="en-US" sz="3200" b="1">
              <a:solidFill>
                <a:srgbClr val="002060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r>
              <a:rPr lang="zh-CN" altLang="en-US" sz="3200" b="1">
                <a:solidFill>
                  <a:srgbClr val="002060"/>
                </a:solidFill>
                <a:latin typeface="华文楷体" panose="02010600040101010101" charset="-122"/>
                <a:ea typeface="华文楷体" panose="02010600040101010101" charset="-122"/>
              </a:rPr>
              <a:t>　　不畏浮云遮望眼，</a:t>
            </a:r>
            <a:endParaRPr lang="zh-CN" altLang="en-US" sz="3200" b="1">
              <a:solidFill>
                <a:srgbClr val="002060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r>
              <a:rPr lang="zh-CN" altLang="en-US" sz="3200" b="1">
                <a:solidFill>
                  <a:srgbClr val="002060"/>
                </a:solidFill>
                <a:latin typeface="华文楷体" panose="02010600040101010101" charset="-122"/>
                <a:ea typeface="华文楷体" panose="02010600040101010101" charset="-122"/>
              </a:rPr>
              <a:t>　　自缘身在最高层。</a:t>
            </a:r>
            <a:endParaRPr lang="zh-CN" altLang="en-US" sz="3200" b="1">
              <a:solidFill>
                <a:srgbClr val="002060"/>
              </a:solidFill>
              <a:latin typeface="华文楷体" panose="02010600040101010101" charset="-122"/>
              <a:ea typeface="华文楷体" panose="02010600040101010101" charset="-122"/>
            </a:endParaRPr>
          </a:p>
        </p:txBody>
      </p:sp>
    </p:spTree>
  </p:cSld>
  <p:clrMapOvr>
    <a:masterClrMapping/>
  </p:clrMapOvr>
  <p:transition advClick="0" advTm="50000"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950720" y="1955800"/>
            <a:ext cx="6841490" cy="35052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solidFill>
                  <a:srgbClr val="002060"/>
                </a:solidFill>
                <a:latin typeface="华文楷体" panose="02010600040101010101" charset="-122"/>
                <a:ea typeface="华文楷体" panose="02010600040101010101" charset="-122"/>
              </a:rPr>
              <a:t>《江城子》苏轼</a:t>
            </a:r>
            <a:endParaRPr lang="zh-CN" altLang="en-US" sz="3200" b="1">
              <a:solidFill>
                <a:srgbClr val="002060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r>
              <a:rPr lang="zh-CN" altLang="en-US" sz="3200" b="1">
                <a:solidFill>
                  <a:srgbClr val="002060"/>
                </a:solidFill>
                <a:latin typeface="华文楷体" panose="02010600040101010101" charset="-122"/>
                <a:ea typeface="华文楷体" panose="02010600040101010101" charset="-122"/>
              </a:rPr>
              <a:t>老夫聊发少年狂，左牵黄，右擎苍。</a:t>
            </a:r>
            <a:endParaRPr lang="zh-CN" altLang="en-US" sz="3200" b="1">
              <a:solidFill>
                <a:srgbClr val="002060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r>
              <a:rPr lang="zh-CN" altLang="en-US" sz="3200" b="1">
                <a:solidFill>
                  <a:srgbClr val="002060"/>
                </a:solidFill>
                <a:latin typeface="华文楷体" panose="02010600040101010101" charset="-122"/>
                <a:ea typeface="华文楷体" panose="02010600040101010101" charset="-122"/>
              </a:rPr>
              <a:t>锦帽貂裘，千骑卷平冈。欲报倾城随太守，亲射虎，看孙郎。</a:t>
            </a:r>
            <a:endParaRPr lang="zh-CN" altLang="en-US" sz="3200" b="1">
              <a:solidFill>
                <a:srgbClr val="002060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r>
              <a:rPr lang="zh-CN" altLang="en-US" sz="3200" b="1">
                <a:solidFill>
                  <a:srgbClr val="002060"/>
                </a:solidFill>
                <a:latin typeface="华文楷体" panose="02010600040101010101" charset="-122"/>
                <a:ea typeface="华文楷体" panose="02010600040101010101" charset="-122"/>
              </a:rPr>
              <a:t>酒酣胸胆尚开张，鬓微霜，又何妨！</a:t>
            </a:r>
            <a:endParaRPr lang="zh-CN" altLang="en-US" sz="3200" b="1">
              <a:solidFill>
                <a:srgbClr val="002060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r>
              <a:rPr lang="zh-CN" altLang="en-US" sz="3200" b="1">
                <a:solidFill>
                  <a:srgbClr val="002060"/>
                </a:solidFill>
                <a:latin typeface="华文楷体" panose="02010600040101010101" charset="-122"/>
                <a:ea typeface="华文楷体" panose="02010600040101010101" charset="-122"/>
              </a:rPr>
              <a:t>持节云中，何日遣冯唐？</a:t>
            </a:r>
            <a:endParaRPr lang="zh-CN" altLang="en-US" sz="3200" b="1">
              <a:solidFill>
                <a:srgbClr val="002060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r>
              <a:rPr lang="zh-CN" altLang="en-US" sz="3200" b="1">
                <a:solidFill>
                  <a:srgbClr val="002060"/>
                </a:solidFill>
                <a:latin typeface="华文楷体" panose="02010600040101010101" charset="-122"/>
                <a:ea typeface="华文楷体" panose="02010600040101010101" charset="-122"/>
              </a:rPr>
              <a:t>会挽雕弓如满月，西北望，射天狼。</a:t>
            </a:r>
            <a:endParaRPr lang="zh-CN" altLang="en-US" sz="3200" b="1">
              <a:solidFill>
                <a:srgbClr val="002060"/>
              </a:solidFill>
              <a:latin typeface="华文楷体" panose="02010600040101010101" charset="-122"/>
              <a:ea typeface="华文楷体" panose="02010600040101010101" charset="-122"/>
            </a:endParaRPr>
          </a:p>
        </p:txBody>
      </p:sp>
    </p:spTree>
  </p:cSld>
  <p:clrMapOvr>
    <a:masterClrMapping/>
  </p:clrMapOvr>
  <p:transition advClick="0" advTm="50000"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356360" y="1788160"/>
            <a:ext cx="8686165" cy="3992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solidFill>
                  <a:srgbClr val="002060"/>
                </a:solidFill>
                <a:latin typeface="华文楷体" panose="02010600040101010101" charset="-122"/>
                <a:ea typeface="华文楷体" panose="02010600040101010101" charset="-122"/>
              </a:rPr>
              <a:t>《水调歌头》苏轼</a:t>
            </a:r>
            <a:endParaRPr lang="zh-CN" altLang="en-US" sz="3200" b="1">
              <a:solidFill>
                <a:srgbClr val="002060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r>
              <a:rPr lang="zh-CN" altLang="en-US" sz="3200" b="1">
                <a:solidFill>
                  <a:srgbClr val="002060"/>
                </a:solidFill>
                <a:latin typeface="华文楷体" panose="02010600040101010101" charset="-122"/>
                <a:ea typeface="华文楷体" panose="02010600040101010101" charset="-122"/>
              </a:rPr>
              <a:t>明月几时有，把酒问青天。不知天上宫阙，</a:t>
            </a:r>
            <a:endParaRPr lang="zh-CN" altLang="en-US" sz="3200" b="1">
              <a:solidFill>
                <a:srgbClr val="002060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r>
              <a:rPr lang="zh-CN" altLang="en-US" sz="3200" b="1">
                <a:solidFill>
                  <a:srgbClr val="002060"/>
                </a:solidFill>
                <a:latin typeface="华文楷体" panose="02010600040101010101" charset="-122"/>
                <a:ea typeface="华文楷体" panose="02010600040101010101" charset="-122"/>
              </a:rPr>
              <a:t>今夕是何年？我欲乘风归去，又恐琼楼玉宇，</a:t>
            </a:r>
            <a:endParaRPr lang="zh-CN" altLang="en-US" sz="3200" b="1">
              <a:solidFill>
                <a:srgbClr val="002060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r>
              <a:rPr lang="zh-CN" altLang="en-US" sz="3200" b="1">
                <a:solidFill>
                  <a:srgbClr val="002060"/>
                </a:solidFill>
                <a:latin typeface="华文楷体" panose="02010600040101010101" charset="-122"/>
                <a:ea typeface="华文楷体" panose="02010600040101010101" charset="-122"/>
              </a:rPr>
              <a:t>高处不胜寒。起舞弄清影，何似在人间！</a:t>
            </a:r>
            <a:endParaRPr lang="zh-CN" altLang="en-US" sz="3200" b="1">
              <a:solidFill>
                <a:srgbClr val="002060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endParaRPr lang="zh-CN" altLang="en-US" sz="3200" b="1">
              <a:solidFill>
                <a:srgbClr val="002060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r>
              <a:rPr lang="zh-CN" altLang="en-US" sz="3200" b="1">
                <a:solidFill>
                  <a:srgbClr val="002060"/>
                </a:solidFill>
                <a:latin typeface="华文楷体" panose="02010600040101010101" charset="-122"/>
                <a:ea typeface="华文楷体" panose="02010600040101010101" charset="-122"/>
              </a:rPr>
              <a:t>转朱阁，低绮户，照无眠。不应有恨，何事长向别时圆？人有悲欢离合，月有阴晴圆缺，</a:t>
            </a:r>
            <a:endParaRPr lang="zh-CN" altLang="en-US" sz="3200" b="1">
              <a:solidFill>
                <a:srgbClr val="002060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r>
              <a:rPr lang="zh-CN" altLang="en-US" sz="3200" b="1">
                <a:solidFill>
                  <a:srgbClr val="002060"/>
                </a:solidFill>
                <a:latin typeface="华文楷体" panose="02010600040101010101" charset="-122"/>
                <a:ea typeface="华文楷体" panose="02010600040101010101" charset="-122"/>
              </a:rPr>
              <a:t>此事古难全。但愿人长久，千里共婵娟。</a:t>
            </a:r>
            <a:endParaRPr lang="zh-CN" altLang="en-US" sz="3200" b="1">
              <a:solidFill>
                <a:srgbClr val="002060"/>
              </a:solidFill>
              <a:latin typeface="华文楷体" panose="02010600040101010101" charset="-122"/>
              <a:ea typeface="华文楷体" panose="02010600040101010101" charset="-122"/>
            </a:endParaRPr>
          </a:p>
        </p:txBody>
      </p:sp>
    </p:spTree>
  </p:cSld>
  <p:clrMapOvr>
    <a:masterClrMapping/>
  </p:clrMapOvr>
  <p:transition advClick="0" advTm="50000"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2194560" y="1620520"/>
            <a:ext cx="5729605" cy="35052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solidFill>
                  <a:srgbClr val="002060"/>
                </a:solidFill>
                <a:latin typeface="华文楷体" panose="02010600040101010101" charset="-122"/>
                <a:ea typeface="华文楷体" panose="02010600040101010101" charset="-122"/>
              </a:rPr>
              <a:t>《破阵子》辛弃疾</a:t>
            </a:r>
            <a:endParaRPr lang="zh-CN" altLang="en-US" sz="3200" b="1">
              <a:solidFill>
                <a:srgbClr val="002060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r>
              <a:rPr lang="zh-CN" altLang="en-US" sz="3200" b="1">
                <a:solidFill>
                  <a:srgbClr val="002060"/>
                </a:solidFill>
                <a:latin typeface="华文楷体" panose="02010600040101010101" charset="-122"/>
                <a:ea typeface="华文楷体" panose="02010600040101010101" charset="-122"/>
              </a:rPr>
              <a:t>醉里挑灯看剑，梦回吹角连营。八百里分麾下炙，五十弦翻塞外声，沙场秋点兵。</a:t>
            </a:r>
            <a:endParaRPr lang="zh-CN" altLang="en-US" sz="3200" b="1">
              <a:solidFill>
                <a:srgbClr val="002060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r>
              <a:rPr lang="zh-CN" altLang="en-US" sz="3200" b="1">
                <a:solidFill>
                  <a:srgbClr val="002060"/>
                </a:solidFill>
                <a:latin typeface="华文楷体" panose="02010600040101010101" charset="-122"/>
                <a:ea typeface="华文楷体" panose="02010600040101010101" charset="-122"/>
              </a:rPr>
              <a:t>马作的卢飞快，弓如霹雳弦惊。了却君王天下事，赢得生前身后名。可怜白发生。</a:t>
            </a:r>
            <a:endParaRPr lang="zh-CN" altLang="en-US" sz="3200" b="1">
              <a:solidFill>
                <a:srgbClr val="002060"/>
              </a:solidFill>
              <a:latin typeface="华文楷体" panose="02010600040101010101" charset="-122"/>
              <a:ea typeface="华文楷体" panose="02010600040101010101" charset="-122"/>
            </a:endParaRPr>
          </a:p>
        </p:txBody>
      </p:sp>
    </p:spTree>
  </p:cSld>
  <p:clrMapOvr>
    <a:masterClrMapping/>
  </p:clrMapOvr>
  <p:transition advClick="0" advTm="50000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353820" y="1841500"/>
            <a:ext cx="8574405" cy="35052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latin typeface="华文楷体" panose="02010600040101010101" charset="-122"/>
                <a:ea typeface="华文楷体" panose="02010600040101010101" charset="-122"/>
              </a:rPr>
              <a:t>蒹葭《诗经》</a:t>
            </a:r>
            <a:endParaRPr lang="zh-CN" altLang="en-US" sz="3200" b="1">
              <a:latin typeface="华文楷体" panose="02010600040101010101" charset="-122"/>
              <a:ea typeface="华文楷体" panose="02010600040101010101" charset="-122"/>
            </a:endParaRPr>
          </a:p>
          <a:p>
            <a:r>
              <a:rPr lang="zh-CN" altLang="en-US" sz="3200" b="1">
                <a:latin typeface="华文楷体" panose="02010600040101010101" charset="-122"/>
                <a:ea typeface="华文楷体" panose="02010600040101010101" charset="-122"/>
              </a:rPr>
              <a:t>蒹葭苍苍，白露为霜。所谓伊人，在水一方！</a:t>
            </a:r>
            <a:endParaRPr lang="zh-CN" altLang="en-US" sz="3200" b="1">
              <a:latin typeface="华文楷体" panose="02010600040101010101" charset="-122"/>
              <a:ea typeface="华文楷体" panose="02010600040101010101" charset="-122"/>
            </a:endParaRPr>
          </a:p>
          <a:p>
            <a:r>
              <a:rPr lang="zh-CN" altLang="en-US" sz="3200" b="1">
                <a:latin typeface="华文楷体" panose="02010600040101010101" charset="-122"/>
                <a:ea typeface="华文楷体" panose="02010600040101010101" charset="-122"/>
              </a:rPr>
              <a:t>溯洄从之，道阻且长。溯游从之，宛在水中央。</a:t>
            </a:r>
            <a:endParaRPr lang="zh-CN" altLang="en-US" sz="3200" b="1">
              <a:latin typeface="华文楷体" panose="02010600040101010101" charset="-122"/>
              <a:ea typeface="华文楷体" panose="02010600040101010101" charset="-122"/>
            </a:endParaRPr>
          </a:p>
          <a:p>
            <a:r>
              <a:rPr lang="zh-CN" altLang="en-US" sz="3200" b="1">
                <a:latin typeface="华文楷体" panose="02010600040101010101" charset="-122"/>
                <a:ea typeface="华文楷体" panose="02010600040101010101" charset="-122"/>
              </a:rPr>
              <a:t>蒹葭凄凄，白露未晞。所谓伊人，在水之湄。</a:t>
            </a:r>
            <a:endParaRPr lang="zh-CN" altLang="en-US" sz="3200" b="1">
              <a:latin typeface="华文楷体" panose="02010600040101010101" charset="-122"/>
              <a:ea typeface="华文楷体" panose="02010600040101010101" charset="-122"/>
            </a:endParaRPr>
          </a:p>
          <a:p>
            <a:r>
              <a:rPr lang="zh-CN" altLang="en-US" sz="3200" b="1">
                <a:latin typeface="华文楷体" panose="02010600040101010101" charset="-122"/>
                <a:ea typeface="华文楷体" panose="02010600040101010101" charset="-122"/>
              </a:rPr>
              <a:t>溯洄从之，道阻且跻，溯游从之，宛在水中坻。</a:t>
            </a:r>
            <a:endParaRPr lang="zh-CN" altLang="en-US" sz="3200" b="1">
              <a:latin typeface="华文楷体" panose="02010600040101010101" charset="-122"/>
              <a:ea typeface="华文楷体" panose="02010600040101010101" charset="-122"/>
            </a:endParaRPr>
          </a:p>
          <a:p>
            <a:r>
              <a:rPr lang="zh-CN" altLang="en-US" sz="3200" b="1">
                <a:latin typeface="华文楷体" panose="02010600040101010101" charset="-122"/>
                <a:ea typeface="华文楷体" panose="02010600040101010101" charset="-122"/>
              </a:rPr>
              <a:t>蒹葭采采，白露未已。所谓伊人，在水之涘。</a:t>
            </a:r>
            <a:endParaRPr lang="zh-CN" altLang="en-US" sz="3200" b="1">
              <a:latin typeface="华文楷体" panose="02010600040101010101" charset="-122"/>
              <a:ea typeface="华文楷体" panose="02010600040101010101" charset="-122"/>
            </a:endParaRPr>
          </a:p>
          <a:p>
            <a:r>
              <a:rPr lang="zh-CN" altLang="en-US" sz="3200" b="1">
                <a:latin typeface="华文楷体" panose="02010600040101010101" charset="-122"/>
                <a:ea typeface="华文楷体" panose="02010600040101010101" charset="-122"/>
              </a:rPr>
              <a:t>溯洄从之，道阻且右。溯游从之，宛在水中沚。</a:t>
            </a:r>
            <a:endParaRPr lang="zh-CN" altLang="en-US" sz="3200" b="1">
              <a:latin typeface="华文楷体" panose="02010600040101010101" charset="-122"/>
              <a:ea typeface="华文楷体" panose="02010600040101010101" charset="-122"/>
            </a:endParaRPr>
          </a:p>
        </p:txBody>
      </p:sp>
    </p:spTree>
  </p:cSld>
  <p:clrMapOvr>
    <a:masterClrMapping/>
  </p:clrMapOvr>
  <p:transition advClick="0" advTm="50000"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2148840" y="1300480"/>
            <a:ext cx="5593080" cy="44805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 b="1">
                <a:solidFill>
                  <a:srgbClr val="002060"/>
                </a:solidFill>
                <a:latin typeface="华文楷体" panose="02010600040101010101" charset="-122"/>
                <a:ea typeface="华文楷体" panose="02010600040101010101" charset="-122"/>
              </a:rPr>
              <a:t>    </a:t>
            </a:r>
            <a:r>
              <a:rPr lang="zh-CN" altLang="en-US" sz="3200" b="1">
                <a:solidFill>
                  <a:srgbClr val="002060"/>
                </a:solidFill>
                <a:latin typeface="华文楷体" panose="02010600040101010101" charset="-122"/>
                <a:ea typeface="华文楷体" panose="02010600040101010101" charset="-122"/>
              </a:rPr>
              <a:t>《过零丁洋》文天祥</a:t>
            </a:r>
            <a:endParaRPr lang="zh-CN" altLang="en-US" sz="3200" b="1">
              <a:solidFill>
                <a:srgbClr val="002060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r>
              <a:rPr lang="zh-CN" altLang="en-US" sz="3200" b="1">
                <a:solidFill>
                  <a:srgbClr val="002060"/>
                </a:solidFill>
                <a:latin typeface="华文楷体" panose="02010600040101010101" charset="-122"/>
                <a:ea typeface="华文楷体" panose="02010600040101010101" charset="-122"/>
              </a:rPr>
              <a:t>　　辛苦遭逢起一经，</a:t>
            </a:r>
            <a:endParaRPr lang="zh-CN" altLang="en-US" sz="3200" b="1">
              <a:solidFill>
                <a:srgbClr val="002060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r>
              <a:rPr lang="zh-CN" altLang="en-US" sz="3200" b="1">
                <a:solidFill>
                  <a:srgbClr val="002060"/>
                </a:solidFill>
                <a:latin typeface="华文楷体" panose="02010600040101010101" charset="-122"/>
                <a:ea typeface="华文楷体" panose="02010600040101010101" charset="-122"/>
              </a:rPr>
              <a:t>　　干戈寥落四周星。</a:t>
            </a:r>
            <a:endParaRPr lang="zh-CN" altLang="en-US" sz="3200" b="1">
              <a:solidFill>
                <a:srgbClr val="002060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r>
              <a:rPr lang="zh-CN" altLang="en-US" sz="3200" b="1">
                <a:solidFill>
                  <a:srgbClr val="002060"/>
                </a:solidFill>
                <a:latin typeface="华文楷体" panose="02010600040101010101" charset="-122"/>
                <a:ea typeface="华文楷体" panose="02010600040101010101" charset="-122"/>
              </a:rPr>
              <a:t>　　山河破碎风飘絮，</a:t>
            </a:r>
            <a:endParaRPr lang="zh-CN" altLang="en-US" sz="3200" b="1">
              <a:solidFill>
                <a:srgbClr val="002060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r>
              <a:rPr lang="zh-CN" altLang="en-US" sz="3200" b="1">
                <a:solidFill>
                  <a:srgbClr val="002060"/>
                </a:solidFill>
                <a:latin typeface="华文楷体" panose="02010600040101010101" charset="-122"/>
                <a:ea typeface="华文楷体" panose="02010600040101010101" charset="-122"/>
              </a:rPr>
              <a:t>　　身世浮沉雨打萍。</a:t>
            </a:r>
            <a:endParaRPr lang="zh-CN" altLang="en-US" sz="3200" b="1">
              <a:solidFill>
                <a:srgbClr val="002060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r>
              <a:rPr lang="zh-CN" altLang="en-US" sz="3200" b="1">
                <a:solidFill>
                  <a:srgbClr val="002060"/>
                </a:solidFill>
                <a:latin typeface="华文楷体" panose="02010600040101010101" charset="-122"/>
                <a:ea typeface="华文楷体" panose="02010600040101010101" charset="-122"/>
              </a:rPr>
              <a:t>　　惶恐滩头说惶恐，</a:t>
            </a:r>
            <a:endParaRPr lang="zh-CN" altLang="en-US" sz="3200" b="1">
              <a:solidFill>
                <a:srgbClr val="002060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r>
              <a:rPr lang="zh-CN" altLang="en-US" sz="3200" b="1">
                <a:solidFill>
                  <a:srgbClr val="002060"/>
                </a:solidFill>
                <a:latin typeface="华文楷体" panose="02010600040101010101" charset="-122"/>
                <a:ea typeface="华文楷体" panose="02010600040101010101" charset="-122"/>
              </a:rPr>
              <a:t>　　零丁洋里叹零丁。</a:t>
            </a:r>
            <a:endParaRPr lang="zh-CN" altLang="en-US" sz="3200" b="1">
              <a:solidFill>
                <a:srgbClr val="002060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r>
              <a:rPr lang="zh-CN" altLang="en-US" sz="3200" b="1">
                <a:solidFill>
                  <a:srgbClr val="002060"/>
                </a:solidFill>
                <a:latin typeface="华文楷体" panose="02010600040101010101" charset="-122"/>
                <a:ea typeface="华文楷体" panose="02010600040101010101" charset="-122"/>
              </a:rPr>
              <a:t>　　人生自古谁无死？</a:t>
            </a:r>
            <a:endParaRPr lang="zh-CN" altLang="en-US" sz="3200" b="1">
              <a:solidFill>
                <a:srgbClr val="002060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r>
              <a:rPr lang="zh-CN" altLang="en-US" sz="3200" b="1">
                <a:solidFill>
                  <a:srgbClr val="002060"/>
                </a:solidFill>
                <a:latin typeface="华文楷体" panose="02010600040101010101" charset="-122"/>
                <a:ea typeface="华文楷体" panose="02010600040101010101" charset="-122"/>
              </a:rPr>
              <a:t>　　留取丹心照汗青。</a:t>
            </a:r>
            <a:endParaRPr lang="zh-CN" altLang="en-US" sz="3200" b="1">
              <a:solidFill>
                <a:srgbClr val="002060"/>
              </a:solidFill>
              <a:latin typeface="华文楷体" panose="02010600040101010101" charset="-122"/>
              <a:ea typeface="华文楷体" panose="02010600040101010101" charset="-122"/>
            </a:endParaRPr>
          </a:p>
        </p:txBody>
      </p:sp>
    </p:spTree>
  </p:cSld>
  <p:clrMapOvr>
    <a:masterClrMapping/>
  </p:clrMapOvr>
  <p:transition advClick="0" advTm="50000"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2468880" y="2164080"/>
            <a:ext cx="6247765" cy="25298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solidFill>
                  <a:srgbClr val="002060"/>
                </a:solidFill>
                <a:latin typeface="华文楷体" panose="02010600040101010101" charset="-122"/>
                <a:ea typeface="华文楷体" panose="02010600040101010101" charset="-122"/>
              </a:rPr>
              <a:t>《天净沙?秋思》马致远</a:t>
            </a:r>
            <a:endParaRPr lang="zh-CN" altLang="en-US" sz="3200" b="1">
              <a:solidFill>
                <a:srgbClr val="002060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r>
              <a:rPr lang="zh-CN" altLang="en-US" sz="3200" b="1">
                <a:solidFill>
                  <a:srgbClr val="002060"/>
                </a:solidFill>
                <a:latin typeface="华文楷体" panose="02010600040101010101" charset="-122"/>
                <a:ea typeface="华文楷体" panose="02010600040101010101" charset="-122"/>
              </a:rPr>
              <a:t>枯藤老树昏鸦，</a:t>
            </a:r>
            <a:endParaRPr lang="zh-CN" altLang="en-US" sz="3200" b="1">
              <a:solidFill>
                <a:srgbClr val="002060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r>
              <a:rPr lang="zh-CN" altLang="en-US" sz="3200" b="1">
                <a:solidFill>
                  <a:srgbClr val="002060"/>
                </a:solidFill>
                <a:latin typeface="华文楷体" panose="02010600040101010101" charset="-122"/>
                <a:ea typeface="华文楷体" panose="02010600040101010101" charset="-122"/>
              </a:rPr>
              <a:t>小桥流水 人家，  </a:t>
            </a:r>
            <a:endParaRPr lang="zh-CN" altLang="en-US" sz="3200" b="1">
              <a:solidFill>
                <a:srgbClr val="002060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r>
              <a:rPr lang="zh-CN" altLang="en-US" sz="3200" b="1">
                <a:solidFill>
                  <a:srgbClr val="002060"/>
                </a:solidFill>
                <a:latin typeface="华文楷体" panose="02010600040101010101" charset="-122"/>
                <a:ea typeface="华文楷体" panose="02010600040101010101" charset="-122"/>
              </a:rPr>
              <a:t> 古道西风瘦马。</a:t>
            </a:r>
            <a:endParaRPr lang="zh-CN" altLang="en-US" sz="3200" b="1">
              <a:solidFill>
                <a:srgbClr val="002060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r>
              <a:rPr lang="zh-CN" altLang="en-US" sz="3200" b="1">
                <a:solidFill>
                  <a:srgbClr val="002060"/>
                </a:solidFill>
                <a:latin typeface="华文楷体" panose="02010600040101010101" charset="-122"/>
                <a:ea typeface="华文楷体" panose="02010600040101010101" charset="-122"/>
              </a:rPr>
              <a:t>夕阳西下，断肠人在天涯。</a:t>
            </a:r>
            <a:endParaRPr lang="zh-CN" altLang="en-US" sz="3200" b="1">
              <a:solidFill>
                <a:srgbClr val="002060"/>
              </a:solidFill>
              <a:latin typeface="华文楷体" panose="02010600040101010101" charset="-122"/>
              <a:ea typeface="华文楷体" panose="02010600040101010101" charset="-122"/>
            </a:endParaRPr>
          </a:p>
        </p:txBody>
      </p:sp>
    </p:spTree>
  </p:cSld>
  <p:clrMapOvr>
    <a:masterClrMapping/>
  </p:clrMapOvr>
  <p:transition advClick="0" advTm="50000"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2209800" y="1818640"/>
            <a:ext cx="6659880" cy="3992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solidFill>
                  <a:srgbClr val="002060"/>
                </a:solidFill>
                <a:latin typeface="华文楷体" panose="02010600040101010101" charset="-122"/>
                <a:ea typeface="华文楷体" panose="02010600040101010101" charset="-122"/>
              </a:rPr>
              <a:t>《山坡羊·潼关怀古》张养浩</a:t>
            </a:r>
            <a:endParaRPr lang="zh-CN" altLang="en-US" sz="3200" b="1">
              <a:solidFill>
                <a:srgbClr val="002060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r>
              <a:rPr lang="zh-CN" altLang="en-US" sz="3200" b="1">
                <a:solidFill>
                  <a:srgbClr val="002060"/>
                </a:solidFill>
                <a:latin typeface="华文楷体" panose="02010600040101010101" charset="-122"/>
                <a:ea typeface="华文楷体" panose="02010600040101010101" charset="-122"/>
              </a:rPr>
              <a:t>　　峰峦如聚，波涛如怒，</a:t>
            </a:r>
            <a:endParaRPr lang="zh-CN" altLang="en-US" sz="3200" b="1">
              <a:solidFill>
                <a:srgbClr val="002060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r>
              <a:rPr lang="zh-CN" altLang="en-US" sz="3200" b="1">
                <a:solidFill>
                  <a:srgbClr val="002060"/>
                </a:solidFill>
                <a:latin typeface="华文楷体" panose="02010600040101010101" charset="-122"/>
                <a:ea typeface="华文楷体" panose="02010600040101010101" charset="-122"/>
              </a:rPr>
              <a:t>　　山河表里潼关路。</a:t>
            </a:r>
            <a:endParaRPr lang="zh-CN" altLang="en-US" sz="3200" b="1">
              <a:solidFill>
                <a:srgbClr val="002060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r>
              <a:rPr lang="zh-CN" altLang="en-US" sz="3200" b="1">
                <a:solidFill>
                  <a:srgbClr val="002060"/>
                </a:solidFill>
                <a:latin typeface="华文楷体" panose="02010600040101010101" charset="-122"/>
                <a:ea typeface="华文楷体" panose="02010600040101010101" charset="-122"/>
              </a:rPr>
              <a:t>　　望西都，意踌躇。</a:t>
            </a:r>
            <a:endParaRPr lang="zh-CN" altLang="en-US" sz="3200" b="1">
              <a:solidFill>
                <a:srgbClr val="002060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r>
              <a:rPr lang="zh-CN" altLang="en-US" sz="3200" b="1">
                <a:solidFill>
                  <a:srgbClr val="002060"/>
                </a:solidFill>
                <a:latin typeface="华文楷体" panose="02010600040101010101" charset="-122"/>
                <a:ea typeface="华文楷体" panose="02010600040101010101" charset="-122"/>
              </a:rPr>
              <a:t>　　伤心秦汉经行处，</a:t>
            </a:r>
            <a:endParaRPr lang="zh-CN" altLang="en-US" sz="3200" b="1">
              <a:solidFill>
                <a:srgbClr val="002060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r>
              <a:rPr lang="zh-CN" altLang="en-US" sz="3200" b="1">
                <a:solidFill>
                  <a:srgbClr val="002060"/>
                </a:solidFill>
                <a:latin typeface="华文楷体" panose="02010600040101010101" charset="-122"/>
                <a:ea typeface="华文楷体" panose="02010600040101010101" charset="-122"/>
              </a:rPr>
              <a:t>　　宫阙万间都做了土。</a:t>
            </a:r>
            <a:endParaRPr lang="zh-CN" altLang="en-US" sz="3200" b="1">
              <a:solidFill>
                <a:srgbClr val="002060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r>
              <a:rPr lang="zh-CN" altLang="en-US" sz="3200" b="1">
                <a:solidFill>
                  <a:srgbClr val="002060"/>
                </a:solidFill>
                <a:latin typeface="华文楷体" panose="02010600040101010101" charset="-122"/>
                <a:ea typeface="华文楷体" panose="02010600040101010101" charset="-122"/>
              </a:rPr>
              <a:t>　　兴，百姓苦；</a:t>
            </a:r>
            <a:endParaRPr lang="zh-CN" altLang="en-US" sz="3200" b="1">
              <a:solidFill>
                <a:srgbClr val="002060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r>
              <a:rPr lang="zh-CN" altLang="en-US" sz="3200" b="1">
                <a:solidFill>
                  <a:srgbClr val="002060"/>
                </a:solidFill>
                <a:latin typeface="华文楷体" panose="02010600040101010101" charset="-122"/>
                <a:ea typeface="华文楷体" panose="02010600040101010101" charset="-122"/>
              </a:rPr>
              <a:t>　　亡，百姓苦。</a:t>
            </a:r>
            <a:endParaRPr lang="zh-CN" altLang="en-US" sz="3200" b="1">
              <a:solidFill>
                <a:srgbClr val="002060"/>
              </a:solidFill>
              <a:latin typeface="华文楷体" panose="02010600040101010101" charset="-122"/>
              <a:ea typeface="华文楷体" panose="02010600040101010101" charset="-122"/>
            </a:endParaRPr>
          </a:p>
        </p:txBody>
      </p:sp>
    </p:spTree>
  </p:cSld>
  <p:clrMapOvr>
    <a:masterClrMapping/>
  </p:clrMapOvr>
  <p:transition advClick="0" advTm="50000"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2651760" y="2275840"/>
            <a:ext cx="4404360" cy="25298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solidFill>
                  <a:srgbClr val="002060"/>
                </a:solidFill>
                <a:latin typeface="华文楷体" panose="02010600040101010101" charset="-122"/>
                <a:ea typeface="华文楷体" panose="02010600040101010101" charset="-122"/>
              </a:rPr>
              <a:t>《己亥杂诗》龚自珍</a:t>
            </a:r>
            <a:endParaRPr lang="zh-CN" altLang="en-US" sz="3200" b="1">
              <a:solidFill>
                <a:srgbClr val="002060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r>
              <a:rPr lang="zh-CN" altLang="en-US" sz="3200" b="1">
                <a:solidFill>
                  <a:srgbClr val="002060"/>
                </a:solidFill>
                <a:latin typeface="华文楷体" panose="02010600040101010101" charset="-122"/>
                <a:ea typeface="华文楷体" panose="02010600040101010101" charset="-122"/>
              </a:rPr>
              <a:t>浩荡离愁白日斜，</a:t>
            </a:r>
            <a:endParaRPr lang="zh-CN" altLang="en-US" sz="3200" b="1">
              <a:solidFill>
                <a:srgbClr val="002060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r>
              <a:rPr lang="zh-CN" altLang="en-US" sz="3200" b="1">
                <a:solidFill>
                  <a:srgbClr val="002060"/>
                </a:solidFill>
                <a:latin typeface="华文楷体" panose="02010600040101010101" charset="-122"/>
                <a:ea typeface="华文楷体" panose="02010600040101010101" charset="-122"/>
              </a:rPr>
              <a:t>吟鞭东指即天涯。</a:t>
            </a:r>
            <a:endParaRPr lang="zh-CN" altLang="en-US" sz="3200" b="1">
              <a:solidFill>
                <a:srgbClr val="002060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r>
              <a:rPr lang="zh-CN" altLang="en-US" sz="3200" b="1">
                <a:solidFill>
                  <a:srgbClr val="002060"/>
                </a:solidFill>
                <a:latin typeface="华文楷体" panose="02010600040101010101" charset="-122"/>
                <a:ea typeface="华文楷体" panose="02010600040101010101" charset="-122"/>
              </a:rPr>
              <a:t>落红不是无情物，</a:t>
            </a:r>
            <a:endParaRPr lang="zh-CN" altLang="en-US" sz="3200" b="1">
              <a:solidFill>
                <a:srgbClr val="002060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r>
              <a:rPr lang="zh-CN" altLang="en-US" sz="3200" b="1">
                <a:solidFill>
                  <a:srgbClr val="002060"/>
                </a:solidFill>
                <a:latin typeface="华文楷体" panose="02010600040101010101" charset="-122"/>
                <a:ea typeface="华文楷体" panose="02010600040101010101" charset="-122"/>
              </a:rPr>
              <a:t>化作春泥更护花。</a:t>
            </a:r>
            <a:endParaRPr lang="zh-CN" altLang="en-US" sz="3200" b="1">
              <a:solidFill>
                <a:srgbClr val="002060"/>
              </a:solidFill>
              <a:latin typeface="华文楷体" panose="02010600040101010101" charset="-122"/>
              <a:ea typeface="华文楷体" panose="02010600040101010101" charset="-122"/>
            </a:endParaRPr>
          </a:p>
        </p:txBody>
      </p:sp>
    </p:spTree>
  </p:cSld>
  <p:clrMapOvr>
    <a:masterClrMapping/>
  </p:clrMapOvr>
  <p:transition advClick="0" advTm="50000"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2575560" y="1361440"/>
            <a:ext cx="3718560" cy="44805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solidFill>
                  <a:srgbClr val="002060"/>
                </a:solidFill>
                <a:latin typeface="华文楷体" panose="02010600040101010101" charset="-122"/>
                <a:ea typeface="华文楷体" panose="02010600040101010101" charset="-122"/>
              </a:rPr>
              <a:t>《游山西村》 陆游 </a:t>
            </a:r>
            <a:endParaRPr lang="zh-CN" altLang="en-US" sz="3200" b="1">
              <a:solidFill>
                <a:srgbClr val="002060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r>
              <a:rPr lang="zh-CN" altLang="en-US" sz="3200" b="1">
                <a:solidFill>
                  <a:srgbClr val="002060"/>
                </a:solidFill>
                <a:latin typeface="华文楷体" panose="02010600040101010101" charset="-122"/>
                <a:ea typeface="华文楷体" panose="02010600040101010101" charset="-122"/>
              </a:rPr>
              <a:t>莫笑农家腊酒浑，</a:t>
            </a:r>
            <a:endParaRPr lang="zh-CN" altLang="en-US" sz="3200" b="1">
              <a:solidFill>
                <a:srgbClr val="002060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r>
              <a:rPr lang="zh-CN" altLang="en-US" sz="3200" b="1">
                <a:solidFill>
                  <a:srgbClr val="002060"/>
                </a:solidFill>
                <a:latin typeface="华文楷体" panose="02010600040101010101" charset="-122"/>
                <a:ea typeface="华文楷体" panose="02010600040101010101" charset="-122"/>
              </a:rPr>
              <a:t>丰年留客足鸡豚。 </a:t>
            </a:r>
            <a:endParaRPr lang="zh-CN" altLang="en-US" sz="3200" b="1">
              <a:solidFill>
                <a:srgbClr val="002060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r>
              <a:rPr lang="zh-CN" altLang="en-US" sz="3200" b="1">
                <a:solidFill>
                  <a:srgbClr val="002060"/>
                </a:solidFill>
                <a:latin typeface="华文楷体" panose="02010600040101010101" charset="-122"/>
                <a:ea typeface="华文楷体" panose="02010600040101010101" charset="-122"/>
              </a:rPr>
              <a:t>山重水复疑无路，</a:t>
            </a:r>
            <a:endParaRPr lang="zh-CN" altLang="en-US" sz="3200" b="1">
              <a:solidFill>
                <a:srgbClr val="002060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r>
              <a:rPr lang="zh-CN" altLang="en-US" sz="3200" b="1">
                <a:solidFill>
                  <a:srgbClr val="002060"/>
                </a:solidFill>
                <a:latin typeface="华文楷体" panose="02010600040101010101" charset="-122"/>
                <a:ea typeface="华文楷体" panose="02010600040101010101" charset="-122"/>
              </a:rPr>
              <a:t>柳暗花明又一村。</a:t>
            </a:r>
            <a:endParaRPr lang="zh-CN" altLang="en-US" sz="3200" b="1">
              <a:solidFill>
                <a:srgbClr val="002060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r>
              <a:rPr lang="zh-CN" altLang="en-US" sz="3200" b="1">
                <a:solidFill>
                  <a:srgbClr val="002060"/>
                </a:solidFill>
                <a:latin typeface="华文楷体" panose="02010600040101010101" charset="-122"/>
                <a:ea typeface="华文楷体" panose="02010600040101010101" charset="-122"/>
              </a:rPr>
              <a:t> 箫鼓追随春社近，</a:t>
            </a:r>
            <a:endParaRPr lang="zh-CN" altLang="en-US" sz="3200" b="1">
              <a:solidFill>
                <a:srgbClr val="002060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r>
              <a:rPr lang="zh-CN" altLang="en-US" sz="3200" b="1">
                <a:solidFill>
                  <a:srgbClr val="002060"/>
                </a:solidFill>
                <a:latin typeface="华文楷体" panose="02010600040101010101" charset="-122"/>
                <a:ea typeface="华文楷体" panose="02010600040101010101" charset="-122"/>
              </a:rPr>
              <a:t>衣冠简朴古风存。 </a:t>
            </a:r>
            <a:endParaRPr lang="zh-CN" altLang="en-US" sz="3200" b="1">
              <a:solidFill>
                <a:srgbClr val="002060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r>
              <a:rPr lang="zh-CN" altLang="en-US" sz="3200" b="1">
                <a:solidFill>
                  <a:srgbClr val="002060"/>
                </a:solidFill>
                <a:latin typeface="华文楷体" panose="02010600040101010101" charset="-122"/>
                <a:ea typeface="华文楷体" panose="02010600040101010101" charset="-122"/>
              </a:rPr>
              <a:t>从今若许闲乘月，</a:t>
            </a:r>
            <a:endParaRPr lang="zh-CN" altLang="en-US" sz="3200" b="1">
              <a:solidFill>
                <a:srgbClr val="002060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r>
              <a:rPr lang="zh-CN" altLang="en-US" sz="3200" b="1">
                <a:solidFill>
                  <a:srgbClr val="002060"/>
                </a:solidFill>
                <a:latin typeface="华文楷体" panose="02010600040101010101" charset="-122"/>
                <a:ea typeface="华文楷体" panose="02010600040101010101" charset="-122"/>
              </a:rPr>
              <a:t>拄杖无时夜叩门。</a:t>
            </a:r>
            <a:endParaRPr lang="zh-CN" altLang="en-US" sz="3200" b="1">
              <a:solidFill>
                <a:srgbClr val="002060"/>
              </a:solidFill>
              <a:latin typeface="华文楷体" panose="02010600040101010101" charset="-122"/>
              <a:ea typeface="华文楷体" panose="02010600040101010101" charset="-122"/>
            </a:endParaRPr>
          </a:p>
        </p:txBody>
      </p:sp>
    </p:spTree>
  </p:cSld>
  <p:clrMapOvr>
    <a:masterClrMapping/>
  </p:clrMapOvr>
  <p:transition advClick="0" advTm="50000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859915" y="1826895"/>
            <a:ext cx="6922135" cy="30175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solidFill>
                  <a:srgbClr val="002060"/>
                </a:solidFill>
                <a:latin typeface="华文楷体" panose="02010600040101010101" charset="-122"/>
                <a:ea typeface="华文楷体" panose="02010600040101010101" charset="-122"/>
              </a:rPr>
              <a:t>　　　　《饮酒》陶渊明　　</a:t>
            </a:r>
            <a:endParaRPr lang="zh-CN" altLang="en-US" sz="3200" b="1">
              <a:solidFill>
                <a:srgbClr val="002060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r>
              <a:rPr lang="zh-CN" altLang="en-US" sz="3200" b="1">
                <a:solidFill>
                  <a:srgbClr val="002060"/>
                </a:solidFill>
                <a:latin typeface="华文楷体" panose="02010600040101010101" charset="-122"/>
                <a:ea typeface="华文楷体" panose="02010600040101010101" charset="-122"/>
              </a:rPr>
              <a:t>　　结庐在人境，而无车马喧。</a:t>
            </a:r>
            <a:endParaRPr lang="zh-CN" altLang="en-US" sz="3200" b="1">
              <a:solidFill>
                <a:srgbClr val="002060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r>
              <a:rPr lang="zh-CN" altLang="en-US" sz="3200" b="1">
                <a:solidFill>
                  <a:srgbClr val="002060"/>
                </a:solidFill>
                <a:latin typeface="华文楷体" panose="02010600040101010101" charset="-122"/>
                <a:ea typeface="华文楷体" panose="02010600040101010101" charset="-122"/>
              </a:rPr>
              <a:t>　　问君何能尔，心远地自偏。</a:t>
            </a:r>
            <a:endParaRPr lang="zh-CN" altLang="en-US" sz="3200" b="1">
              <a:solidFill>
                <a:srgbClr val="002060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r>
              <a:rPr lang="zh-CN" altLang="en-US" sz="3200" b="1">
                <a:solidFill>
                  <a:srgbClr val="002060"/>
                </a:solidFill>
                <a:latin typeface="华文楷体" panose="02010600040101010101" charset="-122"/>
                <a:ea typeface="华文楷体" panose="02010600040101010101" charset="-122"/>
              </a:rPr>
              <a:t>　　采菊东篱下，悠然见南山。</a:t>
            </a:r>
            <a:endParaRPr lang="zh-CN" altLang="en-US" sz="3200" b="1">
              <a:solidFill>
                <a:srgbClr val="002060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r>
              <a:rPr lang="zh-CN" altLang="en-US" sz="3200" b="1">
                <a:solidFill>
                  <a:srgbClr val="002060"/>
                </a:solidFill>
                <a:latin typeface="华文楷体" panose="02010600040101010101" charset="-122"/>
                <a:ea typeface="华文楷体" panose="02010600040101010101" charset="-122"/>
              </a:rPr>
              <a:t>　　山气日夕佳，飞鸟相与还。</a:t>
            </a:r>
            <a:endParaRPr lang="zh-CN" altLang="en-US" sz="3200" b="1">
              <a:solidFill>
                <a:srgbClr val="002060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r>
              <a:rPr lang="zh-CN" altLang="en-US" sz="3200" b="1">
                <a:solidFill>
                  <a:srgbClr val="002060"/>
                </a:solidFill>
                <a:latin typeface="华文楷体" panose="02010600040101010101" charset="-122"/>
                <a:ea typeface="华文楷体" panose="02010600040101010101" charset="-122"/>
              </a:rPr>
              <a:t>　　此中有真意，欲辨</a:t>
            </a:r>
            <a:r>
              <a:rPr lang="zh-CN" altLang="en-US" sz="3200" b="1">
                <a:solidFill>
                  <a:srgbClr val="002060"/>
                </a:solidFill>
                <a:latin typeface="华文楷体" panose="02010600040101010101" charset="-122"/>
                <a:ea typeface="华文楷体" panose="02010600040101010101" charset="-122"/>
              </a:rPr>
              <a:t>已忘言。</a:t>
            </a:r>
            <a:endParaRPr lang="zh-CN" altLang="en-US" sz="3200" b="1">
              <a:solidFill>
                <a:srgbClr val="002060"/>
              </a:solidFill>
              <a:latin typeface="华文楷体" panose="02010600040101010101" charset="-122"/>
              <a:ea typeface="华文楷体" panose="02010600040101010101" charset="-122"/>
            </a:endParaRPr>
          </a:p>
        </p:txBody>
      </p:sp>
    </p:spTree>
  </p:cSld>
  <p:clrMapOvr>
    <a:masterClrMapping/>
  </p:clrMapOvr>
  <p:transition advClick="0" advTm="50000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2560320" y="2260600"/>
            <a:ext cx="5067300" cy="252984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3200" b="1">
                <a:solidFill>
                  <a:srgbClr val="002060"/>
                </a:solidFill>
                <a:latin typeface="华文楷体" panose="02010600040101010101" charset="-122"/>
                <a:ea typeface="华文楷体" panose="02010600040101010101" charset="-122"/>
              </a:rPr>
              <a:t>《送杜少府之任蜀州》王勃</a:t>
            </a:r>
            <a:endParaRPr lang="zh-CN" altLang="en-US" sz="3200" b="1">
              <a:solidFill>
                <a:srgbClr val="002060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pPr algn="l"/>
            <a:r>
              <a:rPr lang="zh-CN" altLang="en-US" sz="3200" b="1">
                <a:solidFill>
                  <a:srgbClr val="002060"/>
                </a:solidFill>
                <a:latin typeface="华文楷体" panose="02010600040101010101" charset="-122"/>
                <a:ea typeface="华文楷体" panose="02010600040101010101" charset="-122"/>
              </a:rPr>
              <a:t>城阙辅三秦，风烟望五津。</a:t>
            </a:r>
            <a:endParaRPr lang="zh-CN" altLang="en-US" sz="3200" b="1">
              <a:solidFill>
                <a:srgbClr val="002060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pPr algn="l"/>
            <a:r>
              <a:rPr lang="zh-CN" altLang="en-US" sz="3200" b="1">
                <a:solidFill>
                  <a:srgbClr val="002060"/>
                </a:solidFill>
                <a:latin typeface="华文楷体" panose="02010600040101010101" charset="-122"/>
                <a:ea typeface="华文楷体" panose="02010600040101010101" charset="-122"/>
              </a:rPr>
              <a:t>与君离别意，同是宦游人。</a:t>
            </a:r>
            <a:endParaRPr lang="zh-CN" altLang="en-US" sz="3200" b="1">
              <a:solidFill>
                <a:srgbClr val="002060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pPr algn="l"/>
            <a:r>
              <a:rPr lang="zh-CN" altLang="en-US" sz="3200" b="1">
                <a:solidFill>
                  <a:srgbClr val="002060"/>
                </a:solidFill>
                <a:latin typeface="华文楷体" panose="02010600040101010101" charset="-122"/>
                <a:ea typeface="华文楷体" panose="02010600040101010101" charset="-122"/>
              </a:rPr>
              <a:t>海内存知己，天涯若比邻。</a:t>
            </a:r>
            <a:endParaRPr lang="zh-CN" altLang="en-US" sz="3200" b="1">
              <a:solidFill>
                <a:srgbClr val="002060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pPr algn="l"/>
            <a:r>
              <a:rPr lang="zh-CN" altLang="en-US" sz="3200" b="1">
                <a:solidFill>
                  <a:srgbClr val="002060"/>
                </a:solidFill>
                <a:latin typeface="华文楷体" panose="02010600040101010101" charset="-122"/>
                <a:ea typeface="华文楷体" panose="02010600040101010101" charset="-122"/>
              </a:rPr>
              <a:t>无为在歧路，儿女共沾巾。</a:t>
            </a:r>
            <a:endParaRPr lang="zh-CN" altLang="en-US" sz="3200" b="1">
              <a:solidFill>
                <a:srgbClr val="002060"/>
              </a:solidFill>
              <a:latin typeface="华文楷体" panose="02010600040101010101" charset="-122"/>
              <a:ea typeface="华文楷体" panose="02010600040101010101" charset="-122"/>
            </a:endParaRPr>
          </a:p>
        </p:txBody>
      </p:sp>
    </p:spTree>
  </p:cSld>
  <p:clrMapOvr>
    <a:masterClrMapping/>
  </p:clrMapOvr>
  <p:transition advClick="0" advTm="50000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2042160" y="2260600"/>
            <a:ext cx="5562600" cy="25298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solidFill>
                  <a:srgbClr val="002060"/>
                </a:solidFill>
                <a:latin typeface="华文楷体" panose="02010600040101010101" charset="-122"/>
                <a:ea typeface="华文楷体" panose="02010600040101010101" charset="-122"/>
              </a:rPr>
              <a:t>　　《次北固山下》王湾</a:t>
            </a:r>
            <a:endParaRPr lang="zh-CN" altLang="en-US" sz="3200" b="1">
              <a:solidFill>
                <a:srgbClr val="002060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r>
              <a:rPr lang="zh-CN" altLang="en-US" sz="3200" b="1">
                <a:solidFill>
                  <a:srgbClr val="002060"/>
                </a:solidFill>
                <a:latin typeface="华文楷体" panose="02010600040101010101" charset="-122"/>
                <a:ea typeface="华文楷体" panose="02010600040101010101" charset="-122"/>
              </a:rPr>
              <a:t>　　客路青山外,行舟绿水前.</a:t>
            </a:r>
            <a:endParaRPr lang="zh-CN" altLang="en-US" sz="3200" b="1">
              <a:solidFill>
                <a:srgbClr val="002060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r>
              <a:rPr lang="zh-CN" altLang="en-US" sz="3200" b="1">
                <a:solidFill>
                  <a:srgbClr val="002060"/>
                </a:solidFill>
                <a:latin typeface="华文楷体" panose="02010600040101010101" charset="-122"/>
                <a:ea typeface="华文楷体" panose="02010600040101010101" charset="-122"/>
              </a:rPr>
              <a:t>　　潮平两岸阔,风正一帆悬.</a:t>
            </a:r>
            <a:endParaRPr lang="zh-CN" altLang="en-US" sz="3200" b="1">
              <a:solidFill>
                <a:srgbClr val="002060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r>
              <a:rPr lang="zh-CN" altLang="en-US" sz="3200" b="1">
                <a:solidFill>
                  <a:srgbClr val="002060"/>
                </a:solidFill>
                <a:latin typeface="华文楷体" panose="02010600040101010101" charset="-122"/>
                <a:ea typeface="华文楷体" panose="02010600040101010101" charset="-122"/>
              </a:rPr>
              <a:t>　　海日生残夜,江春入旧年.</a:t>
            </a:r>
            <a:endParaRPr lang="zh-CN" altLang="en-US" sz="3200" b="1">
              <a:solidFill>
                <a:srgbClr val="002060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r>
              <a:rPr lang="zh-CN" altLang="en-US" sz="3200" b="1">
                <a:solidFill>
                  <a:srgbClr val="002060"/>
                </a:solidFill>
                <a:latin typeface="华文楷体" panose="02010600040101010101" charset="-122"/>
                <a:ea typeface="华文楷体" panose="02010600040101010101" charset="-122"/>
              </a:rPr>
              <a:t>　　乡书何处达?归雁洛阳边.</a:t>
            </a:r>
            <a:endParaRPr lang="zh-CN" altLang="en-US" sz="3200" b="1">
              <a:solidFill>
                <a:srgbClr val="002060"/>
              </a:solidFill>
              <a:latin typeface="华文楷体" panose="02010600040101010101" charset="-122"/>
              <a:ea typeface="华文楷体" panose="02010600040101010101" charset="-122"/>
            </a:endParaRPr>
          </a:p>
        </p:txBody>
      </p:sp>
    </p:spTree>
  </p:cSld>
  <p:clrMapOvr>
    <a:masterClrMapping/>
  </p:clrMapOvr>
  <p:transition advClick="0" advTm="50000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783080" y="2164080"/>
            <a:ext cx="6415405" cy="25298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solidFill>
                  <a:srgbClr val="002060"/>
                </a:solidFill>
                <a:latin typeface="华文楷体" panose="02010600040101010101" charset="-122"/>
                <a:ea typeface="华文楷体" panose="02010600040101010101" charset="-122"/>
              </a:rPr>
              <a:t>　　　《使至塞上》王维</a:t>
            </a:r>
            <a:endParaRPr lang="zh-CN" altLang="en-US" sz="3200" b="1">
              <a:solidFill>
                <a:srgbClr val="002060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r>
              <a:rPr lang="zh-CN" altLang="en-US" sz="3200" b="1">
                <a:solidFill>
                  <a:srgbClr val="002060"/>
                </a:solidFill>
                <a:latin typeface="华文楷体" panose="02010600040101010101" charset="-122"/>
                <a:ea typeface="华文楷体" panose="02010600040101010101" charset="-122"/>
              </a:rPr>
              <a:t>　　单车欲问边，属国过居延。</a:t>
            </a:r>
            <a:endParaRPr lang="zh-CN" altLang="en-US" sz="3200" b="1">
              <a:solidFill>
                <a:srgbClr val="002060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r>
              <a:rPr lang="zh-CN" altLang="en-US" sz="3200" b="1">
                <a:solidFill>
                  <a:srgbClr val="002060"/>
                </a:solidFill>
                <a:latin typeface="华文楷体" panose="02010600040101010101" charset="-122"/>
                <a:ea typeface="华文楷体" panose="02010600040101010101" charset="-122"/>
              </a:rPr>
              <a:t>　　征蓬出汉塞，归雁入胡天。</a:t>
            </a:r>
            <a:endParaRPr lang="zh-CN" altLang="en-US" sz="3200" b="1">
              <a:solidFill>
                <a:srgbClr val="002060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r>
              <a:rPr lang="zh-CN" altLang="en-US" sz="3200" b="1">
                <a:solidFill>
                  <a:srgbClr val="002060"/>
                </a:solidFill>
                <a:latin typeface="华文楷体" panose="02010600040101010101" charset="-122"/>
                <a:ea typeface="华文楷体" panose="02010600040101010101" charset="-122"/>
              </a:rPr>
              <a:t>　　大漠孤烟直，长河落日圆。</a:t>
            </a:r>
            <a:endParaRPr lang="zh-CN" altLang="en-US" sz="3200" b="1">
              <a:solidFill>
                <a:srgbClr val="002060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r>
              <a:rPr lang="zh-CN" altLang="en-US" sz="3200" b="1">
                <a:solidFill>
                  <a:srgbClr val="002060"/>
                </a:solidFill>
                <a:latin typeface="华文楷体" panose="02010600040101010101" charset="-122"/>
                <a:ea typeface="华文楷体" panose="02010600040101010101" charset="-122"/>
              </a:rPr>
              <a:t>　　萧关逢</a:t>
            </a:r>
            <a:r>
              <a:rPr lang="zh-CN" altLang="en-US" sz="3200" b="1">
                <a:solidFill>
                  <a:srgbClr val="002060"/>
                </a:solidFill>
                <a:latin typeface="华文楷体" panose="02010600040101010101" charset="-122"/>
                <a:ea typeface="华文楷体" panose="02010600040101010101" charset="-122"/>
              </a:rPr>
              <a:t>候骑，都护在燕然。</a:t>
            </a:r>
            <a:endParaRPr lang="zh-CN" altLang="en-US" sz="3200" b="1">
              <a:solidFill>
                <a:srgbClr val="002060"/>
              </a:solidFill>
              <a:latin typeface="华文楷体" panose="02010600040101010101" charset="-122"/>
              <a:ea typeface="华文楷体" panose="02010600040101010101" charset="-122"/>
            </a:endParaRPr>
          </a:p>
        </p:txBody>
      </p:sp>
    </p:spTree>
  </p:cSld>
  <p:clrMapOvr>
    <a:masterClrMapping/>
  </p:clrMapOvr>
  <p:transition advClick="0" advTm="50000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295400" y="2077720"/>
            <a:ext cx="7009765" cy="30175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solidFill>
                  <a:srgbClr val="002060"/>
                </a:solidFill>
                <a:latin typeface="华文楷体" panose="02010600040101010101" charset="-122"/>
                <a:ea typeface="华文楷体" panose="02010600040101010101" charset="-122"/>
              </a:rPr>
              <a:t>《闻王昌龄左迁龙标遥有此寄》李白</a:t>
            </a:r>
            <a:endParaRPr lang="zh-CN" altLang="en-US" sz="3200" b="1">
              <a:solidFill>
                <a:srgbClr val="002060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r>
              <a:rPr lang="zh-CN" altLang="en-US" sz="3200" b="1">
                <a:solidFill>
                  <a:srgbClr val="002060"/>
                </a:solidFill>
                <a:latin typeface="华文楷体" panose="02010600040101010101" charset="-122"/>
                <a:ea typeface="华文楷体" panose="02010600040101010101" charset="-122"/>
              </a:rPr>
              <a:t>　　</a:t>
            </a:r>
            <a:endParaRPr lang="zh-CN" altLang="en-US" sz="3200" b="1">
              <a:solidFill>
                <a:srgbClr val="002060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r>
              <a:rPr lang="zh-CN" altLang="en-US" sz="3200" b="1">
                <a:solidFill>
                  <a:srgbClr val="002060"/>
                </a:solidFill>
                <a:latin typeface="华文楷体" panose="02010600040101010101" charset="-122"/>
                <a:ea typeface="华文楷体" panose="02010600040101010101" charset="-122"/>
              </a:rPr>
              <a:t>　　　　杨花落尽子规啼，</a:t>
            </a:r>
            <a:endParaRPr lang="zh-CN" altLang="en-US" sz="3200" b="1">
              <a:solidFill>
                <a:srgbClr val="002060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r>
              <a:rPr lang="zh-CN" altLang="en-US" sz="3200" b="1">
                <a:solidFill>
                  <a:srgbClr val="002060"/>
                </a:solidFill>
                <a:latin typeface="华文楷体" panose="02010600040101010101" charset="-122"/>
                <a:ea typeface="华文楷体" panose="02010600040101010101" charset="-122"/>
              </a:rPr>
              <a:t>　　　　闻道龙标过五溪。　</a:t>
            </a:r>
            <a:endParaRPr lang="zh-CN" altLang="en-US" sz="3200" b="1">
              <a:solidFill>
                <a:srgbClr val="002060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r>
              <a:rPr lang="zh-CN" altLang="en-US" sz="3200" b="1">
                <a:solidFill>
                  <a:srgbClr val="002060"/>
                </a:solidFill>
                <a:latin typeface="华文楷体" panose="02010600040101010101" charset="-122"/>
                <a:ea typeface="华文楷体" panose="02010600040101010101" charset="-122"/>
              </a:rPr>
              <a:t>　　　　我寄愁心与明月，</a:t>
            </a:r>
            <a:endParaRPr lang="zh-CN" altLang="en-US" sz="3200" b="1">
              <a:solidFill>
                <a:srgbClr val="002060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r>
              <a:rPr lang="zh-CN" altLang="en-US" sz="3200" b="1">
                <a:solidFill>
                  <a:srgbClr val="002060"/>
                </a:solidFill>
                <a:latin typeface="华文楷体" panose="02010600040101010101" charset="-122"/>
                <a:ea typeface="华文楷体" panose="02010600040101010101" charset="-122"/>
              </a:rPr>
              <a:t>　　　　随君直到夜郎西！</a:t>
            </a:r>
            <a:endParaRPr lang="zh-CN" altLang="en-US" sz="3200" b="1">
              <a:solidFill>
                <a:srgbClr val="002060"/>
              </a:solidFill>
              <a:latin typeface="华文楷体" panose="02010600040101010101" charset="-122"/>
              <a:ea typeface="华文楷体" panose="02010600040101010101" charset="-122"/>
            </a:endParaRPr>
          </a:p>
        </p:txBody>
      </p:sp>
    </p:spTree>
  </p:cSld>
  <p:clrMapOvr>
    <a:masterClrMapping/>
  </p:clrMapOvr>
  <p:transition advClick="0" advTm="50000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577340" y="1544320"/>
            <a:ext cx="8350885" cy="3992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solidFill>
                  <a:srgbClr val="002060"/>
                </a:solidFill>
                <a:latin typeface="华文楷体" panose="02010600040101010101" charset="-122"/>
                <a:ea typeface="华文楷体" panose="02010600040101010101" charset="-122"/>
              </a:rPr>
              <a:t>　　　　《行路难》李白</a:t>
            </a:r>
            <a:endParaRPr lang="zh-CN" altLang="en-US" sz="3200" b="1">
              <a:solidFill>
                <a:srgbClr val="002060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r>
              <a:rPr lang="zh-CN" altLang="en-US" sz="3200" b="1">
                <a:solidFill>
                  <a:srgbClr val="002060"/>
                </a:solidFill>
                <a:latin typeface="华文楷体" panose="02010600040101010101" charset="-122"/>
                <a:ea typeface="华文楷体" panose="02010600040101010101" charset="-122"/>
              </a:rPr>
              <a:t>　　</a:t>
            </a:r>
            <a:endParaRPr lang="zh-CN" altLang="en-US" sz="3200" b="1">
              <a:solidFill>
                <a:srgbClr val="002060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r>
              <a:rPr lang="zh-CN" altLang="en-US" sz="3200" b="1">
                <a:solidFill>
                  <a:srgbClr val="002060"/>
                </a:solidFill>
                <a:latin typeface="华文楷体" panose="02010600040101010101" charset="-122"/>
                <a:ea typeface="华文楷体" panose="02010600040101010101" charset="-122"/>
              </a:rPr>
              <a:t>金樽清酒斗十千，玉盘珍羞直万钱。　</a:t>
            </a:r>
            <a:endParaRPr lang="zh-CN" altLang="en-US" sz="3200" b="1">
              <a:solidFill>
                <a:srgbClr val="002060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r>
              <a:rPr lang="zh-CN" altLang="en-US" sz="3200" b="1">
                <a:solidFill>
                  <a:srgbClr val="002060"/>
                </a:solidFill>
                <a:latin typeface="华文楷体" panose="02010600040101010101" charset="-122"/>
                <a:ea typeface="华文楷体" panose="02010600040101010101" charset="-122"/>
              </a:rPr>
              <a:t>停杯投箸不能食，拔剑四顾心茫然。</a:t>
            </a:r>
            <a:endParaRPr lang="zh-CN" altLang="en-US" sz="3200" b="1">
              <a:solidFill>
                <a:srgbClr val="002060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r>
              <a:rPr lang="zh-CN" altLang="en-US" sz="3200" b="1">
                <a:solidFill>
                  <a:srgbClr val="002060"/>
                </a:solidFill>
                <a:latin typeface="华文楷体" panose="02010600040101010101" charset="-122"/>
                <a:ea typeface="华文楷体" panose="02010600040101010101" charset="-122"/>
              </a:rPr>
              <a:t>欲渡黄河冰塞川，将登太行雪满山。</a:t>
            </a:r>
            <a:endParaRPr lang="zh-CN" altLang="en-US" sz="3200" b="1">
              <a:solidFill>
                <a:srgbClr val="002060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r>
              <a:rPr lang="zh-CN" altLang="en-US" sz="3200" b="1">
                <a:solidFill>
                  <a:srgbClr val="002060"/>
                </a:solidFill>
                <a:latin typeface="华文楷体" panose="02010600040101010101" charset="-122"/>
                <a:ea typeface="华文楷体" panose="02010600040101010101" charset="-122"/>
              </a:rPr>
              <a:t>闲来垂钓碧溪上，忽复乘舟梦日边。</a:t>
            </a:r>
            <a:endParaRPr lang="zh-CN" altLang="en-US" sz="3200" b="1">
              <a:solidFill>
                <a:srgbClr val="002060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r>
              <a:rPr lang="zh-CN" altLang="en-US" sz="3200" b="1">
                <a:solidFill>
                  <a:srgbClr val="002060"/>
                </a:solidFill>
                <a:latin typeface="华文楷体" panose="02010600040101010101" charset="-122"/>
                <a:ea typeface="华文楷体" panose="02010600040101010101" charset="-122"/>
              </a:rPr>
              <a:t>行路难！行路难！多歧路，今安在？</a:t>
            </a:r>
            <a:endParaRPr lang="zh-CN" altLang="en-US" sz="3200" b="1">
              <a:solidFill>
                <a:srgbClr val="002060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r>
              <a:rPr lang="zh-CN" altLang="en-US" sz="3200" b="1">
                <a:solidFill>
                  <a:srgbClr val="002060"/>
                </a:solidFill>
                <a:latin typeface="华文楷体" panose="02010600040101010101" charset="-122"/>
                <a:ea typeface="华文楷体" panose="02010600040101010101" charset="-122"/>
              </a:rPr>
              <a:t>长风破浪会有时，直挂云帆济沧海。</a:t>
            </a:r>
            <a:endParaRPr lang="zh-CN" altLang="en-US" sz="3200" b="1">
              <a:solidFill>
                <a:srgbClr val="002060"/>
              </a:solidFill>
              <a:latin typeface="华文楷体" panose="02010600040101010101" charset="-122"/>
              <a:ea typeface="华文楷体" panose="02010600040101010101" charset="-122"/>
            </a:endParaRPr>
          </a:p>
        </p:txBody>
      </p:sp>
    </p:spTree>
  </p:cSld>
  <p:clrMapOvr>
    <a:masterClrMapping/>
  </p:clrMapOvr>
  <p:transition advClick="0" advTm="50000"/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2772</Words>
  <Application>WPS 演示</Application>
  <PresentationFormat>宽屏</PresentationFormat>
  <Paragraphs>265</Paragraphs>
  <Slides>34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42" baseType="lpstr">
      <vt:lpstr>Arial</vt:lpstr>
      <vt:lpstr>宋体</vt:lpstr>
      <vt:lpstr>Wingdings</vt:lpstr>
      <vt:lpstr>华文楷体</vt:lpstr>
      <vt:lpstr>Calibri</vt:lpstr>
      <vt:lpstr>微软雅黑</vt:lpstr>
      <vt:lpstr>Calibri Light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liwei</dc:creator>
  <cp:lastModifiedBy>liwei</cp:lastModifiedBy>
  <cp:revision>3</cp:revision>
  <dcterms:created xsi:type="dcterms:W3CDTF">2017-03-23T02:53:00Z</dcterms:created>
  <dcterms:modified xsi:type="dcterms:W3CDTF">2017-03-27T02:51:52Z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2052-10.1.0.6260</vt:lpwstr>
  </property>
</Properties>
</file>